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55"/>
  </p:notesMasterIdLst>
  <p:sldIdLst>
    <p:sldId id="257" r:id="rId5"/>
    <p:sldId id="311" r:id="rId6"/>
    <p:sldId id="313" r:id="rId7"/>
    <p:sldId id="292" r:id="rId8"/>
    <p:sldId id="294" r:id="rId9"/>
    <p:sldId id="293" r:id="rId10"/>
    <p:sldId id="290" r:id="rId11"/>
    <p:sldId id="342" r:id="rId12"/>
    <p:sldId id="344" r:id="rId13"/>
    <p:sldId id="345" r:id="rId14"/>
    <p:sldId id="297" r:id="rId15"/>
    <p:sldId id="298" r:id="rId16"/>
    <p:sldId id="299" r:id="rId17"/>
    <p:sldId id="300" r:id="rId18"/>
    <p:sldId id="301" r:id="rId19"/>
    <p:sldId id="347" r:id="rId20"/>
    <p:sldId id="296" r:id="rId21"/>
    <p:sldId id="302" r:id="rId22"/>
    <p:sldId id="348" r:id="rId23"/>
    <p:sldId id="305" r:id="rId24"/>
    <p:sldId id="307" r:id="rId25"/>
    <p:sldId id="308" r:id="rId26"/>
    <p:sldId id="309" r:id="rId27"/>
    <p:sldId id="269" r:id="rId28"/>
    <p:sldId id="312" r:id="rId29"/>
    <p:sldId id="317" r:id="rId30"/>
    <p:sldId id="339" r:id="rId31"/>
    <p:sldId id="324" r:id="rId32"/>
    <p:sldId id="327" r:id="rId33"/>
    <p:sldId id="328" r:id="rId34"/>
    <p:sldId id="330" r:id="rId35"/>
    <p:sldId id="332" r:id="rId36"/>
    <p:sldId id="334" r:id="rId37"/>
    <p:sldId id="335" r:id="rId38"/>
    <p:sldId id="346" r:id="rId39"/>
    <p:sldId id="315" r:id="rId40"/>
    <p:sldId id="314" r:id="rId41"/>
    <p:sldId id="316" r:id="rId42"/>
    <p:sldId id="318" r:id="rId43"/>
    <p:sldId id="341" r:id="rId44"/>
    <p:sldId id="320" r:id="rId45"/>
    <p:sldId id="321" r:id="rId46"/>
    <p:sldId id="322" r:id="rId47"/>
    <p:sldId id="323" r:id="rId48"/>
    <p:sldId id="326" r:id="rId49"/>
    <p:sldId id="329" r:id="rId50"/>
    <p:sldId id="287" r:id="rId51"/>
    <p:sldId id="291" r:id="rId52"/>
    <p:sldId id="303" r:id="rId53"/>
    <p:sldId id="306" r:id="rId5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11D3A"/>
    <a:srgbClr val="0E152A"/>
    <a:srgbClr val="E40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 autoAdjust="0"/>
    <p:restoredTop sz="94966"/>
  </p:normalViewPr>
  <p:slideViewPr>
    <p:cSldViewPr snapToGrid="0" snapToObjects="1">
      <p:cViewPr varScale="1">
        <p:scale>
          <a:sx n="127" d="100"/>
          <a:sy n="127" d="100"/>
        </p:scale>
        <p:origin x="184" y="7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heme" Target="theme/theme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71CC7-45F4-410F-9648-AF745C34F3E4}" type="datetimeFigureOut">
              <a:rPr lang="en-US"/>
              <a:t>10/5/24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651CB-BC94-4C11-A508-29CB655CC918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64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651CB-BC94-4C11-A508-29CB655CC918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89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651CB-BC94-4C11-A508-29CB655CC91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76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651CB-BC94-4C11-A508-29CB655CC91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8257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651CB-BC94-4C11-A508-29CB655CC91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96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651CB-BC94-4C11-A508-29CB655CC91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61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651CB-BC94-4C11-A508-29CB655CC9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14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651CB-BC94-4C11-A508-29CB655CC91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01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651CB-BC94-4C11-A508-29CB655CC918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83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651CB-BC94-4C11-A508-29CB655CC91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89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651CB-BC94-4C11-A508-29CB655CC91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09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651CB-BC94-4C11-A508-29CB655CC91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604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651CB-BC94-4C11-A508-29CB655CC91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8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651CB-BC94-4C11-A508-29CB655CC91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476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81055"/>
            <a:ext cx="7772400" cy="1319284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1120" y="2914650"/>
            <a:ext cx="6400800" cy="1043548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1F941917-7D80-5845-BBA1-26E8FC06F98A}" type="datetimeFigureOut">
              <a:rPr lang="en-US" smtClean="0"/>
              <a:t>10/7/24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4586352"/>
            <a:ext cx="641144" cy="557148"/>
          </a:xfrm>
          <a:prstGeom prst="rect">
            <a:avLst/>
          </a:prstGeom>
        </p:spPr>
        <p:txBody>
          <a:bodyPr/>
          <a:lstStyle/>
          <a:p>
            <a:fld id="{19A9FCDA-B809-C440-BD62-3E96D0DA3F3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EF1D2C0C-8B5A-B6A4-7FF7-2882F61212AD}"/>
              </a:ext>
            </a:extLst>
          </p:cNvPr>
          <p:cNvPicPr/>
          <p:nvPr userDrawn="1"/>
        </p:nvPicPr>
        <p:blipFill>
          <a:blip r:embed="rId2"/>
          <a:stretch/>
        </p:blipFill>
        <p:spPr>
          <a:xfrm>
            <a:off x="0" y="4530960"/>
            <a:ext cx="9139680" cy="608400"/>
          </a:xfrm>
          <a:prstGeom prst="rect">
            <a:avLst/>
          </a:prstGeom>
          <a:ln>
            <a:noFill/>
          </a:ln>
        </p:spPr>
      </p:pic>
      <p:sp>
        <p:nvSpPr>
          <p:cNvPr id="8" name="CustomShape 1">
            <a:extLst>
              <a:ext uri="{FF2B5EF4-FFF2-40B4-BE49-F238E27FC236}">
                <a16:creationId xmlns:a16="http://schemas.microsoft.com/office/drawing/2014/main" id="{8C48A69C-1CBB-418F-B192-823571017A37}"/>
              </a:ext>
            </a:extLst>
          </p:cNvPr>
          <p:cNvSpPr/>
          <p:nvPr userDrawn="1"/>
        </p:nvSpPr>
        <p:spPr>
          <a:xfrm>
            <a:off x="539640" y="4590360"/>
            <a:ext cx="6005520" cy="4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FACULTÉ DES SCIENCES</a:t>
            </a: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DÉPARTEMENT DE PHYSIQUE NUCLÉAIRE ET CORPUSCULAIRE</a:t>
            </a:r>
            <a:endParaRPr lang="en-US" sz="1200" b="0" strike="noStrike" spc="-1" dirty="0">
              <a:latin typeface="Arial"/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310117AE-A246-5E7E-EAC2-4A7285FF64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8360" y="4398399"/>
            <a:ext cx="2133600" cy="87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0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146" y="178962"/>
            <a:ext cx="6293076" cy="6180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1F941917-7D80-5845-BBA1-26E8FC06F98A}" type="datetimeFigureOut">
              <a:rPr lang="en-US" smtClean="0"/>
              <a:t>10/7/24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4586352"/>
            <a:ext cx="641144" cy="557148"/>
          </a:xfrm>
          <a:prstGeom prst="rect">
            <a:avLst/>
          </a:prstGeom>
        </p:spPr>
        <p:txBody>
          <a:bodyPr/>
          <a:lstStyle/>
          <a:p>
            <a:fld id="{19A9FCDA-B809-C440-BD62-3E96D0DA3F3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41145" y="967452"/>
            <a:ext cx="7905687" cy="0"/>
          </a:xfrm>
          <a:prstGeom prst="line">
            <a:avLst/>
          </a:prstGeom>
          <a:ln>
            <a:gradFill flip="none" rotWithShape="1">
              <a:gsLst>
                <a:gs pos="18000">
                  <a:schemeClr val="tx1"/>
                </a:gs>
                <a:gs pos="100000">
                  <a:prstClr val="white"/>
                </a:gs>
                <a:gs pos="99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1">
            <a:extLst>
              <a:ext uri="{FF2B5EF4-FFF2-40B4-BE49-F238E27FC236}">
                <a16:creationId xmlns:a16="http://schemas.microsoft.com/office/drawing/2014/main" id="{C4FEFE5F-4074-8E4F-1580-C35D95B181D2}"/>
              </a:ext>
            </a:extLst>
          </p:cNvPr>
          <p:cNvPicPr/>
          <p:nvPr userDrawn="1"/>
        </p:nvPicPr>
        <p:blipFill>
          <a:blip r:embed="rId2"/>
          <a:stretch/>
        </p:blipFill>
        <p:spPr>
          <a:xfrm>
            <a:off x="0" y="4530960"/>
            <a:ext cx="9139680" cy="608400"/>
          </a:xfrm>
          <a:prstGeom prst="rect">
            <a:avLst/>
          </a:prstGeom>
          <a:ln>
            <a:noFill/>
          </a:ln>
        </p:spPr>
      </p:pic>
      <p:sp>
        <p:nvSpPr>
          <p:cNvPr id="9" name="CustomShape 1">
            <a:extLst>
              <a:ext uri="{FF2B5EF4-FFF2-40B4-BE49-F238E27FC236}">
                <a16:creationId xmlns:a16="http://schemas.microsoft.com/office/drawing/2014/main" id="{0DE8F7B4-60F2-16F9-7159-025AF6829A9E}"/>
              </a:ext>
            </a:extLst>
          </p:cNvPr>
          <p:cNvSpPr/>
          <p:nvPr userDrawn="1"/>
        </p:nvSpPr>
        <p:spPr>
          <a:xfrm>
            <a:off x="539640" y="4590360"/>
            <a:ext cx="6005520" cy="4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FACULTÉ DES SCIENCES</a:t>
            </a: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DÉPARTEMENT DE PHYSIQUE NUCLÉAIRE ET CORPUSCULAIRE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64C1472-1BA0-CDC7-3BFB-C680814E0C0B}"/>
              </a:ext>
            </a:extLst>
          </p:cNvPr>
          <p:cNvSpPr txBox="1">
            <a:spLocks/>
          </p:cNvSpPr>
          <p:nvPr userDrawn="1"/>
        </p:nvSpPr>
        <p:spPr>
          <a:xfrm>
            <a:off x="0" y="4556586"/>
            <a:ext cx="641144" cy="557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9A9FCDA-B809-C440-BD62-3E96D0DA3F33}" type="slidenum">
              <a:rPr lang="en-US" sz="1600" smtClean="0">
                <a:solidFill>
                  <a:schemeClr val="bg1"/>
                </a:solidFill>
              </a:rPr>
              <a:pPr algn="ctr"/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2" name="Picture 11" descr="A black and white logo&#10;&#10;Description automatically generated">
            <a:extLst>
              <a:ext uri="{FF2B5EF4-FFF2-40B4-BE49-F238E27FC236}">
                <a16:creationId xmlns:a16="http://schemas.microsoft.com/office/drawing/2014/main" id="{A68907FD-1852-CB42-CB87-7A631C0D43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8360" y="4398399"/>
            <a:ext cx="2133600" cy="87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64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9820" y="1233051"/>
            <a:ext cx="4038600" cy="2545556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0820" y="1233051"/>
            <a:ext cx="4038600" cy="2545556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1F941917-7D80-5845-BBA1-26E8FC06F98A}" type="datetimeFigureOut">
              <a:rPr lang="en-US" smtClean="0"/>
              <a:t>10/7/24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4586352"/>
            <a:ext cx="641144" cy="557148"/>
          </a:xfrm>
          <a:prstGeom prst="rect">
            <a:avLst/>
          </a:prstGeom>
        </p:spPr>
        <p:txBody>
          <a:bodyPr/>
          <a:lstStyle/>
          <a:p>
            <a:fld id="{19A9FCDA-B809-C440-BD62-3E96D0DA3F3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41145" y="967452"/>
            <a:ext cx="7905687" cy="0"/>
          </a:xfrm>
          <a:prstGeom prst="line">
            <a:avLst/>
          </a:prstGeom>
          <a:ln>
            <a:gradFill flip="none" rotWithShape="1">
              <a:gsLst>
                <a:gs pos="18000">
                  <a:schemeClr val="tx1"/>
                </a:gs>
                <a:gs pos="100000">
                  <a:prstClr val="white"/>
                </a:gs>
                <a:gs pos="99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">
            <a:extLst>
              <a:ext uri="{FF2B5EF4-FFF2-40B4-BE49-F238E27FC236}">
                <a16:creationId xmlns:a16="http://schemas.microsoft.com/office/drawing/2014/main" id="{EBBFC131-09CC-F6C2-D2EE-FCAD8AD6D567}"/>
              </a:ext>
            </a:extLst>
          </p:cNvPr>
          <p:cNvPicPr/>
          <p:nvPr userDrawn="1"/>
        </p:nvPicPr>
        <p:blipFill>
          <a:blip r:embed="rId2"/>
          <a:stretch/>
        </p:blipFill>
        <p:spPr>
          <a:xfrm>
            <a:off x="0" y="4530960"/>
            <a:ext cx="9139680" cy="608400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4C103ABB-6FD1-0B90-8321-DBA87AC1B14B}"/>
              </a:ext>
            </a:extLst>
          </p:cNvPr>
          <p:cNvSpPr/>
          <p:nvPr userDrawn="1"/>
        </p:nvSpPr>
        <p:spPr>
          <a:xfrm>
            <a:off x="539640" y="4590360"/>
            <a:ext cx="6005520" cy="4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FACULTÉ DES SCIENCES</a:t>
            </a: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DÉPARTEMENT DE PHYSIQUE NUCLÉAIRE ET CORPUSCULAIRE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FBDD4DC-0CBC-B54B-6A08-18FFFC2A49CE}"/>
              </a:ext>
            </a:extLst>
          </p:cNvPr>
          <p:cNvSpPr txBox="1">
            <a:spLocks/>
          </p:cNvSpPr>
          <p:nvPr userDrawn="1"/>
        </p:nvSpPr>
        <p:spPr>
          <a:xfrm>
            <a:off x="0" y="4556586"/>
            <a:ext cx="641144" cy="557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9A9FCDA-B809-C440-BD62-3E96D0DA3F33}" type="slidenum">
              <a:rPr lang="en-US" sz="1600" smtClean="0">
                <a:solidFill>
                  <a:schemeClr val="bg1"/>
                </a:solidFill>
              </a:rPr>
              <a:pPr algn="ctr"/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2" name="Picture 11" descr="A black and white logo&#10;&#10;Description automatically generated">
            <a:extLst>
              <a:ext uri="{FF2B5EF4-FFF2-40B4-BE49-F238E27FC236}">
                <a16:creationId xmlns:a16="http://schemas.microsoft.com/office/drawing/2014/main" id="{932E954D-18EF-9507-18C2-928358E04D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8360" y="4398399"/>
            <a:ext cx="2133600" cy="87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26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5980"/>
            <a:ext cx="6477021" cy="73116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1F941917-7D80-5845-BBA1-26E8FC06F98A}" type="datetimeFigureOut">
              <a:rPr lang="en-US" smtClean="0"/>
              <a:t>10/7/24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0" y="4586352"/>
            <a:ext cx="641144" cy="557148"/>
          </a:xfrm>
          <a:prstGeom prst="rect">
            <a:avLst/>
          </a:prstGeom>
        </p:spPr>
        <p:txBody>
          <a:bodyPr/>
          <a:lstStyle/>
          <a:p>
            <a:fld id="{19A9FCDA-B809-C440-BD62-3E96D0DA3F3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41145" y="967452"/>
            <a:ext cx="7905687" cy="0"/>
          </a:xfrm>
          <a:prstGeom prst="line">
            <a:avLst/>
          </a:prstGeom>
          <a:ln>
            <a:gradFill flip="none" rotWithShape="1">
              <a:gsLst>
                <a:gs pos="18000">
                  <a:schemeClr val="tx1"/>
                </a:gs>
                <a:gs pos="100000">
                  <a:prstClr val="white"/>
                </a:gs>
                <a:gs pos="99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">
            <a:extLst>
              <a:ext uri="{FF2B5EF4-FFF2-40B4-BE49-F238E27FC236}">
                <a16:creationId xmlns:a16="http://schemas.microsoft.com/office/drawing/2014/main" id="{15B7CD21-E1D6-D319-A99E-6C57D6F6A8CE}"/>
              </a:ext>
            </a:extLst>
          </p:cNvPr>
          <p:cNvPicPr/>
          <p:nvPr userDrawn="1"/>
        </p:nvPicPr>
        <p:blipFill>
          <a:blip r:embed="rId2"/>
          <a:stretch/>
        </p:blipFill>
        <p:spPr>
          <a:xfrm>
            <a:off x="0" y="4530960"/>
            <a:ext cx="9139680" cy="608400"/>
          </a:xfrm>
          <a:prstGeom prst="rect">
            <a:avLst/>
          </a:prstGeom>
          <a:ln>
            <a:noFill/>
          </a:ln>
        </p:spPr>
      </p:pic>
      <p:sp>
        <p:nvSpPr>
          <p:cNvPr id="13" name="CustomShape 1">
            <a:extLst>
              <a:ext uri="{FF2B5EF4-FFF2-40B4-BE49-F238E27FC236}">
                <a16:creationId xmlns:a16="http://schemas.microsoft.com/office/drawing/2014/main" id="{4E85DCB8-078A-EA9F-68CA-F096856E07D7}"/>
              </a:ext>
            </a:extLst>
          </p:cNvPr>
          <p:cNvSpPr/>
          <p:nvPr userDrawn="1"/>
        </p:nvSpPr>
        <p:spPr>
          <a:xfrm>
            <a:off x="539640" y="4590360"/>
            <a:ext cx="6005520" cy="4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FACULTÉ DES SCIENCES</a:t>
            </a: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DÉPARTEMENT DE PHYSIQUE NUCLÉAIRE ET CORPUSCULAIRE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81E0D7C-8C96-E5B7-93D8-1938B7D9BEEF}"/>
              </a:ext>
            </a:extLst>
          </p:cNvPr>
          <p:cNvSpPr txBox="1">
            <a:spLocks/>
          </p:cNvSpPr>
          <p:nvPr userDrawn="1"/>
        </p:nvSpPr>
        <p:spPr>
          <a:xfrm>
            <a:off x="0" y="4556586"/>
            <a:ext cx="641144" cy="557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9A9FCDA-B809-C440-BD62-3E96D0DA3F33}" type="slidenum">
              <a:rPr lang="en-US" sz="1600" smtClean="0">
                <a:solidFill>
                  <a:schemeClr val="bg1"/>
                </a:solidFill>
              </a:rPr>
              <a:pPr algn="ctr"/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4" name="Picture 13" descr="A black and white logo&#10;&#10;Description automatically generated">
            <a:extLst>
              <a:ext uri="{FF2B5EF4-FFF2-40B4-BE49-F238E27FC236}">
                <a16:creationId xmlns:a16="http://schemas.microsoft.com/office/drawing/2014/main" id="{D3606CD8-9C12-03D5-9A05-019A7D014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8360" y="4398399"/>
            <a:ext cx="2133600" cy="87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26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146" y="178962"/>
            <a:ext cx="6272918" cy="6180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1F941917-7D80-5845-BBA1-26E8FC06F98A}" type="datetimeFigureOut">
              <a:rPr lang="en-US" smtClean="0"/>
              <a:t>10/7/24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4586352"/>
            <a:ext cx="641144" cy="557148"/>
          </a:xfrm>
          <a:prstGeom prst="rect">
            <a:avLst/>
          </a:prstGeom>
        </p:spPr>
        <p:txBody>
          <a:bodyPr/>
          <a:lstStyle/>
          <a:p>
            <a:fld id="{19A9FCDA-B809-C440-BD62-3E96D0DA3F33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41145" y="967452"/>
            <a:ext cx="7905687" cy="0"/>
          </a:xfrm>
          <a:prstGeom prst="line">
            <a:avLst/>
          </a:prstGeom>
          <a:ln>
            <a:gradFill flip="none" rotWithShape="1">
              <a:gsLst>
                <a:gs pos="18000">
                  <a:schemeClr val="tx1"/>
                </a:gs>
                <a:gs pos="100000">
                  <a:prstClr val="white"/>
                </a:gs>
                <a:gs pos="99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1">
            <a:extLst>
              <a:ext uri="{FF2B5EF4-FFF2-40B4-BE49-F238E27FC236}">
                <a16:creationId xmlns:a16="http://schemas.microsoft.com/office/drawing/2014/main" id="{E0BBD480-E486-E4FE-F4F8-6D850C3680B5}"/>
              </a:ext>
            </a:extLst>
          </p:cNvPr>
          <p:cNvPicPr/>
          <p:nvPr userDrawn="1"/>
        </p:nvPicPr>
        <p:blipFill>
          <a:blip r:embed="rId2"/>
          <a:stretch/>
        </p:blipFill>
        <p:spPr>
          <a:xfrm>
            <a:off x="0" y="4530960"/>
            <a:ext cx="9139680" cy="608400"/>
          </a:xfrm>
          <a:prstGeom prst="rect">
            <a:avLst/>
          </a:prstGeom>
          <a:ln>
            <a:noFill/>
          </a:ln>
        </p:spPr>
      </p:pic>
      <p:sp>
        <p:nvSpPr>
          <p:cNvPr id="9" name="CustomShape 1">
            <a:extLst>
              <a:ext uri="{FF2B5EF4-FFF2-40B4-BE49-F238E27FC236}">
                <a16:creationId xmlns:a16="http://schemas.microsoft.com/office/drawing/2014/main" id="{FE96629C-C843-9C6B-17FF-250D23FBA121}"/>
              </a:ext>
            </a:extLst>
          </p:cNvPr>
          <p:cNvSpPr/>
          <p:nvPr userDrawn="1"/>
        </p:nvSpPr>
        <p:spPr>
          <a:xfrm>
            <a:off x="539640" y="4590360"/>
            <a:ext cx="6005520" cy="4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FACULTÉ DES SCIENCES</a:t>
            </a: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DÉPARTEMENT DE PHYSIQUE NUCLÉAIRE ET CORPUSCULAIRE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B9EE78A-4C18-DC63-ED8E-76B535E0A42D}"/>
              </a:ext>
            </a:extLst>
          </p:cNvPr>
          <p:cNvSpPr txBox="1">
            <a:spLocks/>
          </p:cNvSpPr>
          <p:nvPr userDrawn="1"/>
        </p:nvSpPr>
        <p:spPr>
          <a:xfrm>
            <a:off x="0" y="4556586"/>
            <a:ext cx="641144" cy="557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9A9FCDA-B809-C440-BD62-3E96D0DA3F33}" type="slidenum">
              <a:rPr lang="en-US" sz="1600" smtClean="0">
                <a:solidFill>
                  <a:schemeClr val="bg1"/>
                </a:solidFill>
              </a:rPr>
              <a:pPr algn="ctr"/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55D3C960-A3D1-27E9-917C-0A3E32F37D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8360" y="4398399"/>
            <a:ext cx="2133600" cy="87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11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1F941917-7D80-5845-BBA1-26E8FC06F98A}" type="datetimeFigureOut">
              <a:rPr lang="en-US" smtClean="0"/>
              <a:t>10/7/24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586352"/>
            <a:ext cx="641144" cy="557148"/>
          </a:xfrm>
          <a:prstGeom prst="rect">
            <a:avLst/>
          </a:prstGeom>
        </p:spPr>
        <p:txBody>
          <a:bodyPr/>
          <a:lstStyle/>
          <a:p>
            <a:fld id="{19A9FCDA-B809-C440-BD62-3E96D0DA3F3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A410B064-45E2-A878-9117-926EBD3898B6}"/>
              </a:ext>
            </a:extLst>
          </p:cNvPr>
          <p:cNvPicPr/>
          <p:nvPr userDrawn="1"/>
        </p:nvPicPr>
        <p:blipFill>
          <a:blip r:embed="rId2"/>
          <a:stretch/>
        </p:blipFill>
        <p:spPr>
          <a:xfrm>
            <a:off x="0" y="4530960"/>
            <a:ext cx="9139680" cy="608400"/>
          </a:xfrm>
          <a:prstGeom prst="rect">
            <a:avLst/>
          </a:prstGeom>
          <a:ln>
            <a:noFill/>
          </a:ln>
        </p:spPr>
      </p:pic>
      <p:sp>
        <p:nvSpPr>
          <p:cNvPr id="6" name="CustomShape 1">
            <a:extLst>
              <a:ext uri="{FF2B5EF4-FFF2-40B4-BE49-F238E27FC236}">
                <a16:creationId xmlns:a16="http://schemas.microsoft.com/office/drawing/2014/main" id="{3299C100-44A1-A3A3-3C4C-316FE5F7BB04}"/>
              </a:ext>
            </a:extLst>
          </p:cNvPr>
          <p:cNvSpPr/>
          <p:nvPr userDrawn="1"/>
        </p:nvSpPr>
        <p:spPr>
          <a:xfrm>
            <a:off x="539640" y="4590360"/>
            <a:ext cx="6005520" cy="4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FACULTÉ DES SCIENCES</a:t>
            </a: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DÉPARTEMENT DE PHYSIQUE NUCLÉAIRE ET CORPUSCULAIRE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69764FD-9FD6-F218-8515-FA53A5B23965}"/>
              </a:ext>
            </a:extLst>
          </p:cNvPr>
          <p:cNvSpPr txBox="1">
            <a:spLocks/>
          </p:cNvSpPr>
          <p:nvPr userDrawn="1"/>
        </p:nvSpPr>
        <p:spPr>
          <a:xfrm>
            <a:off x="0" y="4556586"/>
            <a:ext cx="641144" cy="557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9A9FCDA-B809-C440-BD62-3E96D0DA3F33}" type="slidenum">
              <a:rPr lang="en-US" sz="1600" smtClean="0">
                <a:solidFill>
                  <a:schemeClr val="bg1"/>
                </a:solidFill>
              </a:rPr>
              <a:pPr algn="ctr"/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7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F83F89D1-BE59-4D50-9EA3-FFA9A53E2E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8360" y="4398399"/>
            <a:ext cx="2133600" cy="87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769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6519"/>
            <a:ext cx="5486400" cy="33491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1F941917-7D80-5845-BBA1-26E8FC06F98A}" type="datetimeFigureOut">
              <a:rPr lang="en-US" smtClean="0"/>
              <a:t>10/7/24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4586352"/>
            <a:ext cx="641144" cy="557148"/>
          </a:xfrm>
          <a:prstGeom prst="rect">
            <a:avLst/>
          </a:prstGeom>
        </p:spPr>
        <p:txBody>
          <a:bodyPr/>
          <a:lstStyle/>
          <a:p>
            <a:fld id="{19A9FCDA-B809-C440-BD62-3E96D0DA3F3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418DDD32-1E43-9772-E9B2-791A2498148B}"/>
              </a:ext>
            </a:extLst>
          </p:cNvPr>
          <p:cNvPicPr/>
          <p:nvPr userDrawn="1"/>
        </p:nvPicPr>
        <p:blipFill>
          <a:blip r:embed="rId2"/>
          <a:stretch/>
        </p:blipFill>
        <p:spPr>
          <a:xfrm>
            <a:off x="0" y="4530960"/>
            <a:ext cx="9139680" cy="608400"/>
          </a:xfrm>
          <a:prstGeom prst="rect">
            <a:avLst/>
          </a:prstGeom>
          <a:ln>
            <a:noFill/>
          </a:ln>
        </p:spPr>
      </p:pic>
      <p:sp>
        <p:nvSpPr>
          <p:cNvPr id="9" name="CustomShape 1">
            <a:extLst>
              <a:ext uri="{FF2B5EF4-FFF2-40B4-BE49-F238E27FC236}">
                <a16:creationId xmlns:a16="http://schemas.microsoft.com/office/drawing/2014/main" id="{7363492D-BBBF-F9F6-1711-7AA5E83537CB}"/>
              </a:ext>
            </a:extLst>
          </p:cNvPr>
          <p:cNvSpPr/>
          <p:nvPr userDrawn="1"/>
        </p:nvSpPr>
        <p:spPr>
          <a:xfrm>
            <a:off x="539640" y="4590360"/>
            <a:ext cx="6005520" cy="4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FACULTÉ DES SCIENCES</a:t>
            </a: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DÉPARTEMENT DE PHYSIQUE NUCLÉAIRE ET CORPUSCULAIRE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AE38D39-B267-2E99-D59C-BABFD1B50DE4}"/>
              </a:ext>
            </a:extLst>
          </p:cNvPr>
          <p:cNvSpPr txBox="1">
            <a:spLocks/>
          </p:cNvSpPr>
          <p:nvPr userDrawn="1"/>
        </p:nvSpPr>
        <p:spPr>
          <a:xfrm>
            <a:off x="0" y="4556586"/>
            <a:ext cx="641144" cy="557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9A9FCDA-B809-C440-BD62-3E96D0DA3F33}" type="slidenum">
              <a:rPr lang="en-US" sz="1600" smtClean="0">
                <a:solidFill>
                  <a:schemeClr val="bg1"/>
                </a:solidFill>
              </a:rPr>
              <a:pPr algn="ctr"/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7DC18F9B-59FF-0DE8-82AA-215AB76304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8360" y="4398399"/>
            <a:ext cx="2133600" cy="87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6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146" y="178962"/>
            <a:ext cx="6252761" cy="6180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1F941917-7D80-5845-BBA1-26E8FC06F98A}" type="datetimeFigureOut">
              <a:rPr lang="en-US" smtClean="0"/>
              <a:t>10/7/24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4586352"/>
            <a:ext cx="641144" cy="557148"/>
          </a:xfrm>
          <a:prstGeom prst="rect">
            <a:avLst/>
          </a:prstGeom>
        </p:spPr>
        <p:txBody>
          <a:bodyPr/>
          <a:lstStyle/>
          <a:p>
            <a:fld id="{19A9FCDA-B809-C440-BD62-3E96D0DA3F3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41145" y="967452"/>
            <a:ext cx="7905687" cy="0"/>
          </a:xfrm>
          <a:prstGeom prst="line">
            <a:avLst/>
          </a:prstGeom>
          <a:ln>
            <a:gradFill flip="none" rotWithShape="1">
              <a:gsLst>
                <a:gs pos="18000">
                  <a:schemeClr val="tx1"/>
                </a:gs>
                <a:gs pos="100000">
                  <a:prstClr val="white"/>
                </a:gs>
                <a:gs pos="99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1">
            <a:extLst>
              <a:ext uri="{FF2B5EF4-FFF2-40B4-BE49-F238E27FC236}">
                <a16:creationId xmlns:a16="http://schemas.microsoft.com/office/drawing/2014/main" id="{68E4334A-7907-2D77-88F2-B694F002458E}"/>
              </a:ext>
            </a:extLst>
          </p:cNvPr>
          <p:cNvPicPr/>
          <p:nvPr userDrawn="1"/>
        </p:nvPicPr>
        <p:blipFill>
          <a:blip r:embed="rId2"/>
          <a:stretch/>
        </p:blipFill>
        <p:spPr>
          <a:xfrm>
            <a:off x="0" y="4530960"/>
            <a:ext cx="9139680" cy="608400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A9DA71A2-321D-C41A-1063-14F97BE1A0C2}"/>
              </a:ext>
            </a:extLst>
          </p:cNvPr>
          <p:cNvSpPr/>
          <p:nvPr userDrawn="1"/>
        </p:nvSpPr>
        <p:spPr>
          <a:xfrm>
            <a:off x="539640" y="4590360"/>
            <a:ext cx="6005520" cy="4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FACULTÉ DES SCIENCES</a:t>
            </a: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DÉPARTEMENT DE PHYSIQUE NUCLÉAIRE ET CORPUSCULAIRE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CE7C393-7D74-3F36-59CA-1174D9E8F9F4}"/>
              </a:ext>
            </a:extLst>
          </p:cNvPr>
          <p:cNvSpPr txBox="1">
            <a:spLocks/>
          </p:cNvSpPr>
          <p:nvPr userDrawn="1"/>
        </p:nvSpPr>
        <p:spPr>
          <a:xfrm>
            <a:off x="0" y="4556586"/>
            <a:ext cx="641144" cy="557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9A9FCDA-B809-C440-BD62-3E96D0DA3F33}" type="slidenum">
              <a:rPr lang="en-US" sz="1600" smtClean="0">
                <a:solidFill>
                  <a:schemeClr val="bg1"/>
                </a:solidFill>
              </a:rPr>
              <a:pPr algn="ctr"/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ack and white logo&#10;&#10;Description automatically generated">
            <a:extLst>
              <a:ext uri="{FF2B5EF4-FFF2-40B4-BE49-F238E27FC236}">
                <a16:creationId xmlns:a16="http://schemas.microsoft.com/office/drawing/2014/main" id="{D9E68E12-224F-DFC6-896D-389A54218C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8360" y="4398399"/>
            <a:ext cx="2133600" cy="87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340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146" y="178962"/>
            <a:ext cx="6916951" cy="618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144" y="1191880"/>
            <a:ext cx="763207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F4B260-A6B3-163A-DF4F-205D00BA4860}"/>
              </a:ext>
            </a:extLst>
          </p:cNvPr>
          <p:cNvSpPr txBox="1">
            <a:spLocks/>
          </p:cNvSpPr>
          <p:nvPr userDrawn="1"/>
        </p:nvSpPr>
        <p:spPr>
          <a:xfrm>
            <a:off x="0" y="4556586"/>
            <a:ext cx="641144" cy="557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9A9FCDA-B809-C440-BD62-3E96D0DA3F33}" type="slidenum">
              <a:rPr lang="en-US" sz="1600" smtClean="0">
                <a:solidFill>
                  <a:schemeClr val="bg1"/>
                </a:solidFill>
              </a:rPr>
              <a:pPr algn="ctr"/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204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58" r:id="rId8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Fira Sans"/>
          <a:ea typeface="+mj-ea"/>
          <a:cs typeface="Fira San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Fira Sans"/>
          <a:ea typeface="+mn-ea"/>
          <a:cs typeface="Fira San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0098C3"/>
          </a:solidFill>
          <a:latin typeface="Fira Sans"/>
          <a:ea typeface="+mn-ea"/>
          <a:cs typeface="Fira San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Fira Sans"/>
          <a:ea typeface="+mn-ea"/>
          <a:cs typeface="Fira San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Fira Sans"/>
          <a:ea typeface="+mn-ea"/>
          <a:cs typeface="Fira San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Fira Sans"/>
          <a:ea typeface="+mn-ea"/>
          <a:cs typeface="Fira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gitlab.cta-observatory.org/cta-computing/icds/icd-dpps-sus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ta-observatory.org/cta-computing/dpps/calibrationpipeline/pyrdams" TargetMode="Externa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ypi.org/project/cdsapi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gitlab.cta-observatory.org/cta-computing/icds/icd-dpps-ic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ta-observatory.org/cta-computing/dpps/dpps-project-management/icd-pipelines-workload/-/jobs/artifacts/main/raw/build/pipelines-workload.pdf?job=build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gitlab.cta-observatory.org/cta-computing/acada-dpps-interfac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gitlab.cta-observatory.org/cta-computing/acada-dpps-interfac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gitlab.cta-observatory.org/cta-computing/icds/icd-dpps-sus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fts.web.cern.ch/ft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ta-observatory.org/cta-computing/icds/icd-dpps-suss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gitlab.cta-observatory.org/cta-computing/icds/icd-dpps-sus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67452"/>
            <a:ext cx="9144000" cy="4176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65998" y="1371421"/>
            <a:ext cx="54120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Fira sans"/>
                <a:cs typeface="Fira sans"/>
              </a:rPr>
              <a:t>DPPS Interfaces and Calibration Pipeline status and plans</a:t>
            </a:r>
          </a:p>
        </p:txBody>
      </p:sp>
      <p:sp>
        <p:nvSpPr>
          <p:cNvPr id="9" name="Rectangle 8"/>
          <p:cNvSpPr/>
          <p:nvPr/>
        </p:nvSpPr>
        <p:spPr>
          <a:xfrm>
            <a:off x="642573" y="3502357"/>
            <a:ext cx="80915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Fira sans"/>
                <a:cs typeface="Fira sans"/>
              </a:rPr>
              <a:t>Mykhailo Dalchenko on behalf of </a:t>
            </a:r>
            <a:r>
              <a:rPr lang="en-US" sz="2000" b="1" dirty="0" err="1">
                <a:solidFill>
                  <a:schemeClr val="accent2"/>
                </a:solidFill>
                <a:latin typeface="Fira sans"/>
                <a:cs typeface="Fira sans"/>
              </a:rPr>
              <a:t>UniGE</a:t>
            </a:r>
            <a:r>
              <a:rPr lang="en-US" sz="2000" b="1" dirty="0">
                <a:solidFill>
                  <a:schemeClr val="accent2"/>
                </a:solidFill>
                <a:latin typeface="Fira sans"/>
                <a:cs typeface="Fira sans"/>
              </a:rPr>
              <a:t>/DPNC DPPS group</a:t>
            </a:r>
          </a:p>
          <a:p>
            <a:r>
              <a:rPr lang="en-US" sz="2000" i="1" dirty="0">
                <a:latin typeface="Fira sans"/>
                <a:cs typeface="Fira sans"/>
              </a:rPr>
              <a:t>CTAO-CH Collaboration Meeting, 08/10/2024</a:t>
            </a:r>
          </a:p>
        </p:txBody>
      </p:sp>
      <p:pic>
        <p:nvPicPr>
          <p:cNvPr id="2" name="Picture 1" descr="CTA_Logo_Template_RGB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73" y="120963"/>
            <a:ext cx="2022666" cy="79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805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B0E67-EDDE-B2E9-6556-329080D1F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DPPS-SUSS interface (</a:t>
            </a:r>
            <a:r>
              <a:rPr lang="en-US" dirty="0">
                <a:hlinkClick r:id="rId2"/>
              </a:rPr>
              <a:t>repository</a:t>
            </a:r>
            <a:r>
              <a:rPr lang="en-US" dirty="0"/>
              <a:t>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CD671C1-A17B-434E-B805-C971E2A71291}"/>
              </a:ext>
            </a:extLst>
          </p:cNvPr>
          <p:cNvSpPr txBox="1">
            <a:spLocks/>
          </p:cNvSpPr>
          <p:nvPr/>
        </p:nvSpPr>
        <p:spPr>
          <a:xfrm>
            <a:off x="641145" y="1137341"/>
            <a:ext cx="4649311" cy="2868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Design flow: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Start with the overall scenario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Detail the interaction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Design the API specification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88073826-EB21-CB9A-8843-4D7F758C7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5960" y="1065126"/>
            <a:ext cx="3136524" cy="346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8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context view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9256" y="1004322"/>
            <a:ext cx="3805487" cy="3492601"/>
          </a:xfrm>
        </p:spPr>
      </p:pic>
    </p:spTree>
    <p:extLst>
      <p:ext uri="{BB962C8B-B14F-4D97-AF65-F5344CB8AC3E}">
        <p14:creationId xmlns:p14="http://schemas.microsoft.com/office/powerpoint/2010/main" val="29744279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DPPS-SOSS/TOSS/AAI interfaces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9822" t="26469" b="23784"/>
          <a:stretch/>
        </p:blipFill>
        <p:spPr>
          <a:xfrm>
            <a:off x="3829615" y="1466661"/>
            <a:ext cx="2645127" cy="3005752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011E3-D260-B2BB-3BE4-423420B54D60}"/>
              </a:ext>
            </a:extLst>
          </p:cNvPr>
          <p:cNvSpPr txBox="1">
            <a:spLocks/>
          </p:cNvSpPr>
          <p:nvPr/>
        </p:nvSpPr>
        <p:spPr>
          <a:xfrm>
            <a:off x="128206" y="1105654"/>
            <a:ext cx="3556553" cy="336675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Preliminary discussions started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Establishing precise product definition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Required to identify the exact borders between the systems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Priority list: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SOSS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TOSS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AAI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2292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context view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9256" y="1004322"/>
            <a:ext cx="3805487" cy="3492601"/>
          </a:xfrm>
        </p:spPr>
      </p:pic>
    </p:spTree>
    <p:extLst>
      <p:ext uri="{BB962C8B-B14F-4D97-AF65-F5344CB8AC3E}">
        <p14:creationId xmlns:p14="http://schemas.microsoft.com/office/powerpoint/2010/main" val="24022337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DPPS-ECDS (honorable mention)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2296" r="55966" b="26382"/>
          <a:stretch/>
        </p:blipFill>
        <p:spPr>
          <a:xfrm>
            <a:off x="2669256" y="2245259"/>
            <a:ext cx="4872282" cy="1149792"/>
          </a:xfrm>
        </p:spPr>
      </p:pic>
    </p:spTree>
    <p:extLst>
      <p:ext uri="{BB962C8B-B14F-4D97-AF65-F5344CB8AC3E}">
        <p14:creationId xmlns:p14="http://schemas.microsoft.com/office/powerpoint/2010/main" val="16392847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DPPS-ECDS (honorable mention)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2296" r="55966" b="26382"/>
          <a:stretch/>
        </p:blipFill>
        <p:spPr>
          <a:xfrm>
            <a:off x="2669256" y="2245259"/>
            <a:ext cx="4872282" cy="1149792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4C311-986D-A07A-2511-89E566CBA1E9}"/>
              </a:ext>
            </a:extLst>
          </p:cNvPr>
          <p:cNvSpPr txBox="1">
            <a:spLocks/>
          </p:cNvSpPr>
          <p:nvPr/>
        </p:nvSpPr>
        <p:spPr>
          <a:xfrm>
            <a:off x="128206" y="1105654"/>
            <a:ext cx="8400158" cy="3366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Use two meteorological data assimilation systems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GDAS: low latency (3h), low accuracy, for Cat. B data processing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Self-maintained </a:t>
            </a:r>
            <a:r>
              <a:rPr lang="en-US" dirty="0">
                <a:latin typeface="Helvetica Neue" panose="02000503000000020004" pitchFamily="2" charset="0"/>
                <a:hlinkClick r:id="rId3"/>
              </a:rPr>
              <a:t>python client</a:t>
            </a:r>
            <a:r>
              <a:rPr lang="en-US" dirty="0">
                <a:latin typeface="Helvetica Neue" panose="02000503000000020004" pitchFamily="2" charset="0"/>
              </a:rPr>
              <a:t> (fork of RDA client)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ECMWF: high latency (5d), high accuracy, for Cat. C data processing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ECMWF-provided climate data store API </a:t>
            </a:r>
            <a:r>
              <a:rPr lang="en-US" dirty="0">
                <a:latin typeface="Helvetica Neue" panose="02000503000000020004" pitchFamily="2" charset="0"/>
                <a:hlinkClick r:id="rId4"/>
              </a:rPr>
              <a:t>client</a:t>
            </a: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API description will be provided in lieu of ICD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19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0.17136 0.215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55" y="11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context view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9256" y="1004322"/>
            <a:ext cx="3805487" cy="3492601"/>
          </a:xfrm>
        </p:spPr>
      </p:pic>
    </p:spTree>
    <p:extLst>
      <p:ext uri="{BB962C8B-B14F-4D97-AF65-F5344CB8AC3E}">
        <p14:creationId xmlns:p14="http://schemas.microsoft.com/office/powerpoint/2010/main" val="30486649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DPPS-ICT interface (</a:t>
            </a:r>
            <a:r>
              <a:rPr lang="en-US" dirty="0">
                <a:hlinkClick r:id="rId2"/>
              </a:rPr>
              <a:t>repository</a:t>
            </a:r>
            <a:r>
              <a:rPr lang="en-US" dirty="0"/>
              <a:t>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3697" t="72234" r="20052"/>
          <a:stretch/>
        </p:blipFill>
        <p:spPr>
          <a:xfrm>
            <a:off x="2372007" y="2725093"/>
            <a:ext cx="3911097" cy="1771832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F4F3302-304F-8190-0E42-499857F1C383}"/>
              </a:ext>
            </a:extLst>
          </p:cNvPr>
          <p:cNvSpPr txBox="1">
            <a:spLocks/>
          </p:cNvSpPr>
          <p:nvPr/>
        </p:nvSpPr>
        <p:spPr>
          <a:xfrm>
            <a:off x="128207" y="1105654"/>
            <a:ext cx="3076720" cy="2868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Draft deployment diagram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Introduce DevOps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Need to agree on provided services and resources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K8s, DBs, ARC, etc.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7" name="Picture 6" descr="A diagram of a software server&#10;&#10;Description automatically generated with medium confidence">
            <a:extLst>
              <a:ext uri="{FF2B5EF4-FFF2-40B4-BE49-F238E27FC236}">
                <a16:creationId xmlns:a16="http://schemas.microsoft.com/office/drawing/2014/main" id="{FD1F62DF-27B9-C8AE-027E-453FD65C7D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361" y="928323"/>
            <a:ext cx="2379722" cy="369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2153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interfaces summary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9256" y="1004322"/>
            <a:ext cx="3805487" cy="3492601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2B59B-D89F-C80A-C602-3FC8B2A31FEA}"/>
              </a:ext>
            </a:extLst>
          </p:cNvPr>
          <p:cNvSpPr txBox="1">
            <a:spLocks/>
          </p:cNvSpPr>
          <p:nvPr/>
        </p:nvSpPr>
        <p:spPr>
          <a:xfrm>
            <a:off x="128206" y="1105654"/>
            <a:ext cx="5575477" cy="349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Minimal deliverables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ACADA-DPPS: ver. 1a already released!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DPPS-SUSS: draft (WIP)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DPPS-ICT: draft (WIP)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DPPS-ECDS: API documentation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Next steps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SOSS/TOSS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AAI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UI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4789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EE5B7-C9D9-8601-D285-5B682B50C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DPPS functional decomposition</a:t>
            </a:r>
          </a:p>
        </p:txBody>
      </p:sp>
      <p:pic>
        <p:nvPicPr>
          <p:cNvPr id="5" name="Content Placeholder 4" descr="A diagram of a workload system&#10;&#10;Description automatically generated">
            <a:extLst>
              <a:ext uri="{FF2B5EF4-FFF2-40B4-BE49-F238E27FC236}">
                <a16:creationId xmlns:a16="http://schemas.microsoft.com/office/drawing/2014/main" id="{AE054E99-6420-EEA9-F201-3DFE44B584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5792" y="981755"/>
            <a:ext cx="7792416" cy="3528878"/>
          </a:xfrm>
        </p:spPr>
      </p:pic>
    </p:spTree>
    <p:extLst>
      <p:ext uri="{BB962C8B-B14F-4D97-AF65-F5344CB8AC3E}">
        <p14:creationId xmlns:p14="http://schemas.microsoft.com/office/powerpoint/2010/main" val="8253484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68723-247B-2C02-D5F4-E5DD42319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within the CTAO </a:t>
            </a:r>
          </a:p>
        </p:txBody>
      </p:sp>
      <p:pic>
        <p:nvPicPr>
          <p:cNvPr id="4" name="Picture 3" descr="A diagram of data processing&#10;&#10;Description automatically generated">
            <a:extLst>
              <a:ext uri="{FF2B5EF4-FFF2-40B4-BE49-F238E27FC236}">
                <a16:creationId xmlns:a16="http://schemas.microsoft.com/office/drawing/2014/main" id="{481B9E3D-4D14-A0FA-5954-46EA65D76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004" y="1114458"/>
            <a:ext cx="8701992" cy="291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27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ED3DC-7948-7658-CCFA-E74DADD3B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Workload-Pipeline interface</a:t>
            </a:r>
          </a:p>
        </p:txBody>
      </p:sp>
      <p:pic>
        <p:nvPicPr>
          <p:cNvPr id="5" name="Content Placeholder 4" descr="A green and blue arrows&#10;&#10;Description automatically generated with medium confidence">
            <a:extLst>
              <a:ext uri="{FF2B5EF4-FFF2-40B4-BE49-F238E27FC236}">
                <a16:creationId xmlns:a16="http://schemas.microsoft.com/office/drawing/2014/main" id="{88754272-5185-46C9-9EB3-F87788F0E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6443" y="3286517"/>
            <a:ext cx="7631113" cy="1088588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5B584EE-9EDB-BA8D-1631-A69C7DA05705}"/>
              </a:ext>
            </a:extLst>
          </p:cNvPr>
          <p:cNvSpPr txBox="1">
            <a:spLocks/>
          </p:cNvSpPr>
          <p:nvPr/>
        </p:nvSpPr>
        <p:spPr>
          <a:xfrm>
            <a:off x="1003282" y="1206970"/>
            <a:ext cx="3460076" cy="199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 </a:t>
            </a:r>
            <a:r>
              <a:rPr lang="en-US" i="1" dirty="0">
                <a:solidFill>
                  <a:srgbClr val="001E4C"/>
                </a:solidFill>
                <a:effectLst/>
                <a:latin typeface="Fira Sans" panose="020B0503050000020004" pitchFamily="34" charset="0"/>
              </a:rPr>
              <a:t>workflow </a:t>
            </a:r>
            <a:r>
              <a:rPr lang="en-US" dirty="0">
                <a:solidFill>
                  <a:srgbClr val="001E4C"/>
                </a:solidFill>
                <a:effectLst/>
                <a:latin typeface="Fira Sans" panose="020B0503050000020004" pitchFamily="34" charset="0"/>
              </a:rPr>
              <a:t>is a minimal independent action which ingests configuration and input data and outputs transformed data and/or new system state </a:t>
            </a:r>
            <a:endParaRPr lang="en-US" dirty="0">
              <a:effectLst/>
              <a:latin typeface="Fira Sans" panose="020B0503050000020004" pitchFamily="34" charset="0"/>
            </a:endParaRPr>
          </a:p>
          <a:p>
            <a:endParaRPr lang="en-US" dirty="0"/>
          </a:p>
          <a:p>
            <a:pPr marL="0" indent="0">
              <a:buFont typeface="Arial"/>
              <a:buNone/>
            </a:pPr>
            <a:endParaRPr lang="en-US" dirty="0">
              <a:solidFill>
                <a:srgbClr val="00204E"/>
              </a:solidFill>
            </a:endParaRPr>
          </a:p>
        </p:txBody>
      </p:sp>
      <p:pic>
        <p:nvPicPr>
          <p:cNvPr id="8" name="Picture 7" descr="A diagram of data processing&#10;&#10;Description automatically generated">
            <a:extLst>
              <a:ext uri="{FF2B5EF4-FFF2-40B4-BE49-F238E27FC236}">
                <a16:creationId xmlns:a16="http://schemas.microsoft.com/office/drawing/2014/main" id="{0821847A-5148-6202-3696-0E1143EFE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389" y="995138"/>
            <a:ext cx="3016502" cy="220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02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728CD-9125-67D6-EBE4-3D57D46C4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workflow example</a:t>
            </a:r>
          </a:p>
        </p:txBody>
      </p:sp>
      <p:pic>
        <p:nvPicPr>
          <p:cNvPr id="7" name="Picture 6" descr="A diagram of a workflow&#10;&#10;Description automatically generated">
            <a:extLst>
              <a:ext uri="{FF2B5EF4-FFF2-40B4-BE49-F238E27FC236}">
                <a16:creationId xmlns:a16="http://schemas.microsoft.com/office/drawing/2014/main" id="{01B52EB2-DB43-9469-E1DA-56A8AF9FA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670" y="996364"/>
            <a:ext cx="4325104" cy="351096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41157E4-149A-18F8-7FA0-177EB387BE08}"/>
              </a:ext>
            </a:extLst>
          </p:cNvPr>
          <p:cNvSpPr txBox="1">
            <a:spLocks/>
          </p:cNvSpPr>
          <p:nvPr/>
        </p:nvSpPr>
        <p:spPr>
          <a:xfrm>
            <a:off x="128206" y="1051009"/>
            <a:ext cx="4769719" cy="3401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Common Workflow Language (CWL)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Open standard for workflow descriptions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Partially supported by CTADIRAC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Porting to vanilla DIRAC is</a:t>
            </a:r>
          </a:p>
          <a:p>
            <a:pPr marL="914400" lvl="2" indent="0">
              <a:buNone/>
            </a:pPr>
            <a:r>
              <a:rPr lang="en-US" dirty="0">
                <a:latin typeface="Helvetica Neue" panose="02000503000000020004" pitchFamily="2" charset="0"/>
              </a:rPr>
              <a:t>in progress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Workflows can be nested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31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728CD-9125-67D6-EBE4-3D57D46C4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workflow example</a:t>
            </a:r>
          </a:p>
        </p:txBody>
      </p:sp>
      <p:pic>
        <p:nvPicPr>
          <p:cNvPr id="7" name="Picture 6" descr="A diagram of a workflow&#10;&#10;Description automatically generated">
            <a:extLst>
              <a:ext uri="{FF2B5EF4-FFF2-40B4-BE49-F238E27FC236}">
                <a16:creationId xmlns:a16="http://schemas.microsoft.com/office/drawing/2014/main" id="{01B52EB2-DB43-9469-E1DA-56A8AF9FA0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147" r="33782" b="60860"/>
          <a:stretch/>
        </p:blipFill>
        <p:spPr>
          <a:xfrm>
            <a:off x="4208444" y="2381060"/>
            <a:ext cx="4319920" cy="68806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41157E4-149A-18F8-7FA0-177EB387BE08}"/>
              </a:ext>
            </a:extLst>
          </p:cNvPr>
          <p:cNvSpPr txBox="1">
            <a:spLocks/>
          </p:cNvSpPr>
          <p:nvPr/>
        </p:nvSpPr>
        <p:spPr>
          <a:xfrm>
            <a:off x="128206" y="1051009"/>
            <a:ext cx="4769719" cy="3401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Common Workflow Language (CWL)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Open standard for workflow descriptions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Partially supported by CTADIRAC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Porting to vanilla DIRAC is </a:t>
            </a:r>
          </a:p>
          <a:p>
            <a:pPr marL="914400" lvl="2" indent="0">
              <a:buNone/>
            </a:pPr>
            <a:r>
              <a:rPr lang="en-US" dirty="0">
                <a:latin typeface="Helvetica Neue" panose="02000503000000020004" pitchFamily="2" charset="0"/>
              </a:rPr>
              <a:t>in progress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Workflows can be nested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diagram of a workflow&#10;&#10;Description automatically generated">
            <a:extLst>
              <a:ext uri="{FF2B5EF4-FFF2-40B4-BE49-F238E27FC236}">
                <a16:creationId xmlns:a16="http://schemas.microsoft.com/office/drawing/2014/main" id="{029436DE-1289-87A9-F0E9-D32661C108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481" y="2381060"/>
            <a:ext cx="5078270" cy="144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4336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728CD-9125-67D6-EBE4-3D57D46C4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workflow example</a:t>
            </a:r>
          </a:p>
        </p:txBody>
      </p:sp>
      <p:pic>
        <p:nvPicPr>
          <p:cNvPr id="7" name="Picture 6" descr="A diagram of a workflow&#10;&#10;Description automatically generated">
            <a:extLst>
              <a:ext uri="{FF2B5EF4-FFF2-40B4-BE49-F238E27FC236}">
                <a16:creationId xmlns:a16="http://schemas.microsoft.com/office/drawing/2014/main" id="{01B52EB2-DB43-9469-E1DA-56A8AF9FA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670" y="996364"/>
            <a:ext cx="4325104" cy="351096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41157E4-149A-18F8-7FA0-177EB387BE08}"/>
              </a:ext>
            </a:extLst>
          </p:cNvPr>
          <p:cNvSpPr txBox="1">
            <a:spLocks/>
          </p:cNvSpPr>
          <p:nvPr/>
        </p:nvSpPr>
        <p:spPr>
          <a:xfrm>
            <a:off x="128206" y="1051009"/>
            <a:ext cx="4769719" cy="3401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Common Workflow Language (CWL)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Open standard for workflow descriptions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Partially supported by CTADIRAC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Porting to vanilla DIRAC is </a:t>
            </a:r>
          </a:p>
          <a:p>
            <a:pPr marL="914400" lvl="2" indent="0">
              <a:buNone/>
            </a:pPr>
            <a:r>
              <a:rPr lang="en-US" dirty="0">
                <a:latin typeface="Helvetica Neue" panose="02000503000000020004" pitchFamily="2" charset="0"/>
              </a:rPr>
              <a:t>in progress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Workflows can be nested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Need to define (meta)data models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Schema verification can be implemented in CWL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0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Internal interfaces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Generic Workload-Pipelines ICD draft is </a:t>
            </a:r>
            <a:r>
              <a:rPr lang="en-US" dirty="0">
                <a:hlinkClick r:id="rId3"/>
              </a:rPr>
              <a:t>ready</a:t>
            </a:r>
            <a:endParaRPr lang="en-US" dirty="0"/>
          </a:p>
          <a:p>
            <a:r>
              <a:rPr lang="en-US" dirty="0"/>
              <a:t>Define the set of workflows and data models for Rel. 0.1</a:t>
            </a:r>
          </a:p>
          <a:p>
            <a:pPr lvl="1"/>
            <a:r>
              <a:rPr lang="en-US" dirty="0"/>
              <a:t>And subsequently for Rel. 1</a:t>
            </a:r>
          </a:p>
          <a:p>
            <a:r>
              <a:rPr lang="en-US" dirty="0"/>
              <a:t>Prepare schemas for metadata and data</a:t>
            </a:r>
          </a:p>
          <a:p>
            <a:pPr lvl="1"/>
            <a:r>
              <a:rPr lang="en-US" dirty="0"/>
              <a:t>Follow the prescriptions from the Top-level Data Model doc</a:t>
            </a:r>
          </a:p>
          <a:p>
            <a:r>
              <a:rPr lang="en-US" dirty="0"/>
              <a:t>Compose ICDs as collections of</a:t>
            </a:r>
          </a:p>
          <a:p>
            <a:pPr lvl="1"/>
            <a:r>
              <a:rPr lang="en-US" dirty="0"/>
              <a:t>Workflows (interface use scenarios)</a:t>
            </a:r>
          </a:p>
          <a:p>
            <a:pPr lvl="1"/>
            <a:r>
              <a:rPr lang="en-US" dirty="0"/>
              <a:t>(Meta)data schemas</a:t>
            </a:r>
          </a:p>
          <a:p>
            <a:pPr lvl="1"/>
            <a:r>
              <a:rPr lang="en-US" dirty="0"/>
              <a:t>Agreed data formats</a:t>
            </a:r>
          </a:p>
          <a:p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0020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7515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EE5B7-C9D9-8601-D285-5B682B50C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DPPS functional decomposition</a:t>
            </a:r>
          </a:p>
        </p:txBody>
      </p:sp>
      <p:pic>
        <p:nvPicPr>
          <p:cNvPr id="5" name="Content Placeholder 4" descr="A diagram of a workload system&#10;&#10;Description automatically generated">
            <a:extLst>
              <a:ext uri="{FF2B5EF4-FFF2-40B4-BE49-F238E27FC236}">
                <a16:creationId xmlns:a16="http://schemas.microsoft.com/office/drawing/2014/main" id="{AE054E99-6420-EEA9-F201-3DFE44B584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5792" y="981755"/>
            <a:ext cx="7792416" cy="3528878"/>
          </a:xfrm>
        </p:spPr>
      </p:pic>
    </p:spTree>
    <p:extLst>
      <p:ext uri="{BB962C8B-B14F-4D97-AF65-F5344CB8AC3E}">
        <p14:creationId xmlns:p14="http://schemas.microsoft.com/office/powerpoint/2010/main" val="30583852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6F257-0C1B-547A-F89F-E5E04C315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Pipeline functional 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8E63E1-8D1C-B97E-403C-B04B481902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38550" y="1007481"/>
            <a:ext cx="3141086" cy="346291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2F06608-5295-69B3-E125-8550C40F0C2E}"/>
              </a:ext>
            </a:extLst>
          </p:cNvPr>
          <p:cNvSpPr txBox="1">
            <a:spLocks/>
          </p:cNvSpPr>
          <p:nvPr/>
        </p:nvSpPr>
        <p:spPr>
          <a:xfrm>
            <a:off x="641143" y="1083883"/>
            <a:ext cx="4679788" cy="3386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Main functions: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Compute instrument and atmospheric calibration coefficients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Determine the selection of IRFs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Derive specific parts of the simulation model tailored to observations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3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4A9F-7EAC-CA3D-5B78-30DD28A69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293076" cy="618062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Calibration Pipeline Status in Dec. 2023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B772A7F-A276-C7B5-DDAB-87E7F827A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44" y="947623"/>
            <a:ext cx="7983026" cy="355548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Calibration Pipeline is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  <a:r>
              <a:rPr lang="en-US" dirty="0"/>
              <a:t> for DPPS </a:t>
            </a:r>
            <a:r>
              <a:rPr lang="en-US" b="1" dirty="0"/>
              <a:t>Rel.0</a:t>
            </a:r>
          </a:p>
          <a:p>
            <a:r>
              <a:rPr lang="en-US" dirty="0"/>
              <a:t>Towards</a:t>
            </a:r>
            <a:r>
              <a:rPr lang="en-US" b="1" dirty="0"/>
              <a:t> Rel.0.1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All functional code is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Atmospheric Data Models are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  <a:endParaRPr lang="en-US" b="1" dirty="0">
              <a:solidFill>
                <a:srgbClr val="FFC000"/>
              </a:solidFill>
            </a:endParaRPr>
          </a:p>
          <a:p>
            <a:pPr lvl="1"/>
            <a:r>
              <a:rPr lang="en-US" dirty="0">
                <a:solidFill>
                  <a:schemeClr val="accent2"/>
                </a:solidFill>
              </a:rPr>
              <a:t>Integration with WMS is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  <a:endParaRPr lang="en-US" b="1" dirty="0">
              <a:solidFill>
                <a:srgbClr val="FFC000"/>
              </a:solidFill>
            </a:endParaRPr>
          </a:p>
          <a:p>
            <a:r>
              <a:rPr lang="en-US" dirty="0"/>
              <a:t>Towards </a:t>
            </a:r>
            <a:r>
              <a:rPr lang="en-US" b="1" dirty="0"/>
              <a:t>Rel.1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Aerosol atmosphere calibration suite</a:t>
            </a:r>
          </a:p>
          <a:p>
            <a:pPr lvl="2"/>
            <a:r>
              <a:rPr lang="en-US" dirty="0"/>
              <a:t>Prototype code can analyze FRAM data and produce clouds</a:t>
            </a:r>
          </a:p>
          <a:p>
            <a:pPr lvl="1"/>
            <a:r>
              <a:rPr lang="en-US" dirty="0"/>
              <a:t>Optical throughput with muon rings</a:t>
            </a:r>
          </a:p>
          <a:p>
            <a:pPr lvl="2"/>
            <a:r>
              <a:rPr lang="en-US" dirty="0"/>
              <a:t>Double-mirror support and realistic shadowing to be added</a:t>
            </a:r>
          </a:p>
          <a:p>
            <a:pPr lvl="1"/>
            <a:r>
              <a:rPr lang="en-US" dirty="0"/>
              <a:t>Telescope pointing and PSF monitoring</a:t>
            </a:r>
          </a:p>
          <a:p>
            <a:pPr lvl="2"/>
            <a:r>
              <a:rPr lang="en-US" dirty="0"/>
              <a:t>Porting star tracking code</a:t>
            </a:r>
          </a:p>
          <a:p>
            <a:pPr lvl="1"/>
            <a:r>
              <a:rPr lang="en-US" dirty="0"/>
              <a:t>Cherenkov Camera calibration suite</a:t>
            </a:r>
          </a:p>
          <a:p>
            <a:pPr lvl="2"/>
            <a:r>
              <a:rPr lang="en-US" dirty="0"/>
              <a:t>Data model design and code integration</a:t>
            </a:r>
          </a:p>
        </p:txBody>
      </p:sp>
    </p:spTree>
    <p:extLst>
      <p:ext uri="{BB962C8B-B14F-4D97-AF65-F5344CB8AC3E}">
        <p14:creationId xmlns:p14="http://schemas.microsoft.com/office/powerpoint/2010/main" val="3460694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DPPS Rel.0.1 (integration)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293CA-1339-F73F-D051-A7CD6BE0E3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9819" y="1233050"/>
            <a:ext cx="6816904" cy="3270057"/>
          </a:xfrm>
        </p:spPr>
        <p:txBody>
          <a:bodyPr/>
          <a:lstStyle/>
          <a:p>
            <a:r>
              <a:rPr lang="en-US" dirty="0"/>
              <a:t>Use Cases documentation: </a:t>
            </a:r>
            <a:r>
              <a:rPr lang="en-US" b="1" dirty="0"/>
              <a:t>done</a:t>
            </a:r>
          </a:p>
          <a:p>
            <a:r>
              <a:rPr lang="en-US" dirty="0"/>
              <a:t>Relevant functionality implementation: </a:t>
            </a:r>
            <a:r>
              <a:rPr lang="en-US" b="1" dirty="0"/>
              <a:t>done</a:t>
            </a:r>
          </a:p>
          <a:p>
            <a:r>
              <a:rPr lang="en-US" dirty="0"/>
              <a:t>Data Models and DB integration: </a:t>
            </a:r>
            <a:r>
              <a:rPr lang="en-US" b="1" dirty="0"/>
              <a:t>done</a:t>
            </a:r>
            <a:endParaRPr lang="en-US" i="1" dirty="0"/>
          </a:p>
          <a:p>
            <a:r>
              <a:rPr lang="en-US" dirty="0"/>
              <a:t>Workflows for integration with WMS: </a:t>
            </a:r>
            <a:r>
              <a:rPr lang="en-US" b="1" dirty="0"/>
              <a:t>done</a:t>
            </a:r>
            <a:endParaRPr lang="en-US" i="1" dirty="0"/>
          </a:p>
          <a:p>
            <a:r>
              <a:rPr lang="en-US" dirty="0"/>
              <a:t>CI/CD automation:</a:t>
            </a:r>
          </a:p>
          <a:p>
            <a:pPr lvl="1"/>
            <a:r>
              <a:rPr lang="en-US" dirty="0"/>
              <a:t>Prototype CI/CD </a:t>
            </a:r>
            <a:r>
              <a:rPr lang="en-US" b="1" dirty="0"/>
              <a:t>done</a:t>
            </a:r>
          </a:p>
          <a:p>
            <a:pPr lvl="1"/>
            <a:r>
              <a:rPr lang="en-US" dirty="0"/>
              <a:t>Adjustment to the AIV prescription </a:t>
            </a:r>
            <a:r>
              <a:rPr lang="en-US" b="1" dirty="0"/>
              <a:t>in progress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D970B9-E74B-EF6D-2527-272C2BB871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989" t="20261" r="10380" b="22734"/>
          <a:stretch/>
        </p:blipFill>
        <p:spPr>
          <a:xfrm>
            <a:off x="7304580" y="989045"/>
            <a:ext cx="1382233" cy="352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408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Towards DPPS Rel.1</a:t>
            </a:r>
          </a:p>
        </p:txBody>
      </p:sp>
      <p:pic>
        <p:nvPicPr>
          <p:cNvPr id="7" name="Picture 6" descr="A chart of a company structure&#10;&#10;Description automatically generated">
            <a:extLst>
              <a:ext uri="{FF2B5EF4-FFF2-40B4-BE49-F238E27FC236}">
                <a16:creationId xmlns:a16="http://schemas.microsoft.com/office/drawing/2014/main" id="{DA825028-71A3-3FCB-5E52-465B303FD2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643" y="995818"/>
            <a:ext cx="3651100" cy="353532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0FE420F7-9A91-867E-2C33-EFE297D14352}"/>
              </a:ext>
            </a:extLst>
          </p:cNvPr>
          <p:cNvSpPr/>
          <p:nvPr/>
        </p:nvSpPr>
        <p:spPr>
          <a:xfrm>
            <a:off x="7352778" y="1665963"/>
            <a:ext cx="1327759" cy="2004164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C9BE1C-4CDC-2F9A-096E-6142A394DE1F}"/>
              </a:ext>
            </a:extLst>
          </p:cNvPr>
          <p:cNvSpPr txBox="1"/>
          <p:nvPr/>
        </p:nvSpPr>
        <p:spPr>
          <a:xfrm>
            <a:off x="7701196" y="939024"/>
            <a:ext cx="823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Rel.0.1</a:t>
            </a:r>
          </a:p>
          <a:p>
            <a:r>
              <a:rPr lang="en-US" sz="1400" dirty="0">
                <a:solidFill>
                  <a:srgbClr val="FF0000"/>
                </a:solidFill>
              </a:rPr>
              <a:t>Rel.1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1280571-DED7-B301-04DD-6E4685F3216C}"/>
              </a:ext>
            </a:extLst>
          </p:cNvPr>
          <p:cNvSpPr/>
          <p:nvPr/>
        </p:nvSpPr>
        <p:spPr>
          <a:xfrm>
            <a:off x="5586546" y="3901916"/>
            <a:ext cx="1327759" cy="6292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402BC4E-9B40-68BF-89AB-9318A19AD454}"/>
              </a:ext>
            </a:extLst>
          </p:cNvPr>
          <p:cNvSpPr/>
          <p:nvPr/>
        </p:nvSpPr>
        <p:spPr>
          <a:xfrm>
            <a:off x="7409145" y="3569324"/>
            <a:ext cx="1115482" cy="961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941DE2A-C65D-6544-4284-96490E4EA7A0}"/>
              </a:ext>
            </a:extLst>
          </p:cNvPr>
          <p:cNvSpPr/>
          <p:nvPr/>
        </p:nvSpPr>
        <p:spPr>
          <a:xfrm>
            <a:off x="5687117" y="1654686"/>
            <a:ext cx="1227188" cy="12150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13FAF21-1396-EB64-248E-D8FE582E9774}"/>
              </a:ext>
            </a:extLst>
          </p:cNvPr>
          <p:cNvSpPr/>
          <p:nvPr/>
        </p:nvSpPr>
        <p:spPr>
          <a:xfrm>
            <a:off x="5467611" y="2788156"/>
            <a:ext cx="1566418" cy="11512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7AD3543-2304-43F7-09DC-018375417E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1146" y="1072952"/>
            <a:ext cx="4599797" cy="849793"/>
          </a:xfrm>
        </p:spPr>
        <p:txBody>
          <a:bodyPr>
            <a:normAutofit/>
          </a:bodyPr>
          <a:lstStyle/>
          <a:p>
            <a:r>
              <a:rPr lang="en-US" dirty="0"/>
              <a:t>Fast atmospheric component</a:t>
            </a:r>
          </a:p>
          <a:p>
            <a:pPr lvl="1"/>
            <a:r>
              <a:rPr lang="en-US" dirty="0"/>
              <a:t>FRAM and LIDAR data analysis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156014F-D53A-E3E9-DDD8-051AB6BBE268}"/>
              </a:ext>
            </a:extLst>
          </p:cNvPr>
          <p:cNvSpPr txBox="1">
            <a:spLocks/>
          </p:cNvSpPr>
          <p:nvPr/>
        </p:nvSpPr>
        <p:spPr>
          <a:xfrm>
            <a:off x="633446" y="1773776"/>
            <a:ext cx="4599797" cy="109593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Optical Throughput calculation</a:t>
            </a:r>
          </a:p>
          <a:p>
            <a:pPr lvl="1"/>
            <a:r>
              <a:rPr lang="en-US" dirty="0"/>
              <a:t>Muon reconstruction</a:t>
            </a:r>
          </a:p>
          <a:p>
            <a:pPr lvl="1"/>
            <a:r>
              <a:rPr lang="en-US" dirty="0"/>
              <a:t>Inter- and cross-calibration</a:t>
            </a:r>
          </a:p>
          <a:p>
            <a:pPr lvl="2"/>
            <a:endParaRPr lang="en-US" dirty="0"/>
          </a:p>
          <a:p>
            <a:pPr marL="457200" lvl="1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F1040EA-5683-47A7-0BA7-C6E11D945F51}"/>
              </a:ext>
            </a:extLst>
          </p:cNvPr>
          <p:cNvSpPr txBox="1">
            <a:spLocks/>
          </p:cNvSpPr>
          <p:nvPr/>
        </p:nvSpPr>
        <p:spPr>
          <a:xfrm>
            <a:off x="641146" y="2899497"/>
            <a:ext cx="4599797" cy="849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Telescope pointing and PSF</a:t>
            </a:r>
          </a:p>
          <a:p>
            <a:pPr lvl="1"/>
            <a:r>
              <a:rPr lang="en-US" dirty="0"/>
              <a:t>Star tracking and AUX devices</a:t>
            </a:r>
          </a:p>
          <a:p>
            <a:pPr marL="457200" lvl="1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4B2B456-97E6-68AA-597A-0B0CF6ABE68D}"/>
              </a:ext>
            </a:extLst>
          </p:cNvPr>
          <p:cNvSpPr txBox="1">
            <a:spLocks/>
          </p:cNvSpPr>
          <p:nvPr/>
        </p:nvSpPr>
        <p:spPr>
          <a:xfrm>
            <a:off x="620394" y="3699515"/>
            <a:ext cx="4599797" cy="849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Cherenkov camera calibration</a:t>
            </a:r>
          </a:p>
          <a:p>
            <a:pPr lvl="1"/>
            <a:r>
              <a:rPr lang="en-US" dirty="0"/>
              <a:t>Pedestal, FF, DC/</a:t>
            </a:r>
            <a:r>
              <a:rPr lang="en-US" dirty="0" err="1"/>
              <a:t>p.e.</a:t>
            </a:r>
            <a:r>
              <a:rPr lang="en-US" dirty="0"/>
              <a:t>, timing</a:t>
            </a:r>
          </a:p>
          <a:p>
            <a:pPr lvl="2"/>
            <a:endParaRPr lang="en-US" dirty="0"/>
          </a:p>
          <a:p>
            <a:pPr marL="457200" lvl="1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8992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10" grpId="0" uiExpand="1" build="p"/>
      <p:bldP spid="12" grpId="0"/>
      <p:bldP spid="13" grpId="0"/>
      <p:bldP spid="1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68723-247B-2C02-D5F4-E5DD42319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within the CTAO </a:t>
            </a:r>
          </a:p>
        </p:txBody>
      </p:sp>
      <p:pic>
        <p:nvPicPr>
          <p:cNvPr id="4" name="Picture 3" descr="A diagram of data processing&#10;&#10;Description automatically generated">
            <a:extLst>
              <a:ext uri="{FF2B5EF4-FFF2-40B4-BE49-F238E27FC236}">
                <a16:creationId xmlns:a16="http://schemas.microsoft.com/office/drawing/2014/main" id="{481B9E3D-4D14-A0FA-5954-46EA65D766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82" t="8962" r="32535" b="22760"/>
          <a:stretch/>
        </p:blipFill>
        <p:spPr>
          <a:xfrm>
            <a:off x="1342570" y="1008744"/>
            <a:ext cx="6212115" cy="3483428"/>
          </a:xfrm>
          <a:prstGeom prst="rect">
            <a:avLst/>
          </a:prstGeom>
        </p:spPr>
      </p:pic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19FEB4B7-D8F2-B4A1-2DC5-AE9E18F387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669256" y="1004322"/>
            <a:ext cx="3805487" cy="3492601"/>
          </a:xfrm>
        </p:spPr>
      </p:pic>
    </p:spTree>
    <p:extLst>
      <p:ext uri="{BB962C8B-B14F-4D97-AF65-F5344CB8AC3E}">
        <p14:creationId xmlns:p14="http://schemas.microsoft.com/office/powerpoint/2010/main" val="31793373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Towards DPPS Rel.1</a:t>
            </a:r>
          </a:p>
        </p:txBody>
      </p:sp>
      <p:pic>
        <p:nvPicPr>
          <p:cNvPr id="7" name="Picture 6" descr="A chart of a company structure&#10;&#10;Description automatically generated">
            <a:extLst>
              <a:ext uri="{FF2B5EF4-FFF2-40B4-BE49-F238E27FC236}">
                <a16:creationId xmlns:a16="http://schemas.microsoft.com/office/drawing/2014/main" id="{DA825028-71A3-3FCB-5E52-465B303FD2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37" t="75087" r="16083" b="3434"/>
          <a:stretch/>
        </p:blipFill>
        <p:spPr>
          <a:xfrm>
            <a:off x="7190296" y="2919676"/>
            <a:ext cx="1639737" cy="158026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E9C7F-5ECD-8920-894A-91CCB71024C4}"/>
              </a:ext>
            </a:extLst>
          </p:cNvPr>
          <p:cNvSpPr txBox="1">
            <a:spLocks/>
          </p:cNvSpPr>
          <p:nvPr/>
        </p:nvSpPr>
        <p:spPr>
          <a:xfrm>
            <a:off x="641146" y="983202"/>
            <a:ext cx="6380355" cy="358879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Fast atmospheric component </a:t>
            </a:r>
          </a:p>
          <a:p>
            <a:pPr lvl="1"/>
            <a:r>
              <a:rPr lang="en-US" dirty="0"/>
              <a:t>FRAM and LIDAR data analysis</a:t>
            </a:r>
          </a:p>
          <a:p>
            <a:r>
              <a:rPr lang="en-US" dirty="0"/>
              <a:t>Development status</a:t>
            </a:r>
          </a:p>
          <a:p>
            <a:pPr lvl="1"/>
            <a:r>
              <a:rPr lang="en-US" dirty="0"/>
              <a:t>Use Cases: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drafts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US" dirty="0"/>
              <a:t>Inputs – test FRAM and LIDAR data + climatological historical data: </a:t>
            </a:r>
            <a:r>
              <a:rPr lang="en-US" b="1" dirty="0">
                <a:solidFill>
                  <a:srgbClr val="FFC000"/>
                </a:solidFill>
              </a:rPr>
              <a:t>in progress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  <a:p>
            <a:pPr lvl="2"/>
            <a:r>
              <a:rPr lang="en-US" dirty="0"/>
              <a:t>Effect on array performance under the study</a:t>
            </a:r>
          </a:p>
          <a:p>
            <a:pPr lvl="1"/>
            <a:r>
              <a:rPr lang="en-US" dirty="0"/>
              <a:t>Product (extinction hypercube): </a:t>
            </a:r>
            <a:r>
              <a:rPr lang="en-US" b="1" dirty="0">
                <a:solidFill>
                  <a:srgbClr val="FFC000"/>
                </a:solidFill>
              </a:rPr>
              <a:t>in progress</a:t>
            </a:r>
          </a:p>
          <a:p>
            <a:pPr lvl="2"/>
            <a:r>
              <a:rPr lang="en-US" dirty="0"/>
              <a:t>extinction hypercubes prototyped</a:t>
            </a:r>
          </a:p>
          <a:p>
            <a:pPr lvl="2"/>
            <a:r>
              <a:rPr lang="en-US" dirty="0"/>
              <a:t>cloud models prototyped</a:t>
            </a:r>
          </a:p>
          <a:p>
            <a:pPr lvl="2"/>
            <a:r>
              <a:rPr lang="en-US" dirty="0"/>
              <a:t>fast/slow components separation studies ongoing</a:t>
            </a:r>
          </a:p>
          <a:p>
            <a:pPr lvl="1"/>
            <a:r>
              <a:rPr lang="en-US" dirty="0"/>
              <a:t>Integration with Calibration DB: </a:t>
            </a:r>
            <a:r>
              <a:rPr lang="en-US" b="1" dirty="0">
                <a:solidFill>
                  <a:srgbClr val="FFC000"/>
                </a:solidFill>
              </a:rPr>
              <a:t>in progress</a:t>
            </a:r>
            <a:endParaRPr lang="en-US" b="1" dirty="0">
              <a:solidFill>
                <a:schemeClr val="accent1"/>
              </a:solidFill>
            </a:endParaRPr>
          </a:p>
          <a:p>
            <a:pPr lvl="1"/>
            <a:r>
              <a:rPr lang="en-US" dirty="0"/>
              <a:t>Integration with </a:t>
            </a:r>
            <a:r>
              <a:rPr lang="en-US" dirty="0" err="1"/>
              <a:t>SimPipe</a:t>
            </a:r>
            <a:r>
              <a:rPr lang="en-US" dirty="0"/>
              <a:t> and </a:t>
            </a:r>
            <a:r>
              <a:rPr lang="en-US" dirty="0" err="1"/>
              <a:t>DataPipe</a:t>
            </a:r>
            <a:r>
              <a:rPr lang="en-US" dirty="0"/>
              <a:t>: </a:t>
            </a:r>
            <a:r>
              <a:rPr lang="en-US" b="1" dirty="0" err="1">
                <a:solidFill>
                  <a:schemeClr val="accent1"/>
                </a:solidFill>
              </a:rPr>
              <a:t>todo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7D649-6CFA-234D-BB53-E1E825D1AB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1501" y="1036211"/>
            <a:ext cx="1644130" cy="18834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7A05E6-4232-FE47-8CF0-859204B4980F}"/>
              </a:ext>
            </a:extLst>
          </p:cNvPr>
          <p:cNvSpPr txBox="1"/>
          <p:nvPr/>
        </p:nvSpPr>
        <p:spPr>
          <a:xfrm rot="20069805">
            <a:off x="4329772" y="1080473"/>
            <a:ext cx="2510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G. </a:t>
            </a:r>
            <a:r>
              <a:rPr lang="en-US" sz="3600" dirty="0" err="1"/>
              <a:t>Voutsinas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41616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hart of a company structure&#10;&#10;Description automatically generated">
            <a:extLst>
              <a:ext uri="{FF2B5EF4-FFF2-40B4-BE49-F238E27FC236}">
                <a16:creationId xmlns:a16="http://schemas.microsoft.com/office/drawing/2014/main" id="{DA825028-71A3-3FCB-5E52-465B303FD2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19603" r="56006" b="47590"/>
          <a:stretch/>
        </p:blipFill>
        <p:spPr>
          <a:xfrm>
            <a:off x="7058397" y="1030359"/>
            <a:ext cx="2417523" cy="2505206"/>
          </a:xfrm>
          <a:prstGeom prst="rect">
            <a:avLst/>
          </a:prstGeom>
        </p:spPr>
      </p:pic>
      <p:pic>
        <p:nvPicPr>
          <p:cNvPr id="17" name="Picture 16" descr="A hexagon with a circle in the center&#10;&#10;Description automatically generated">
            <a:extLst>
              <a:ext uri="{FF2B5EF4-FFF2-40B4-BE49-F238E27FC236}">
                <a16:creationId xmlns:a16="http://schemas.microsoft.com/office/drawing/2014/main" id="{47D7048E-8085-EA1C-D9C0-13AB5CBDF6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418" y="2809662"/>
            <a:ext cx="2213958" cy="1577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Towards DPPS Rel.1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156014F-D53A-E3E9-DDD8-051AB6BBE268}"/>
              </a:ext>
            </a:extLst>
          </p:cNvPr>
          <p:cNvSpPr txBox="1">
            <a:spLocks/>
          </p:cNvSpPr>
          <p:nvPr/>
        </p:nvSpPr>
        <p:spPr>
          <a:xfrm>
            <a:off x="641146" y="1071964"/>
            <a:ext cx="4599797" cy="849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Optical Throughput calculation</a:t>
            </a:r>
          </a:p>
          <a:p>
            <a:pPr lvl="1"/>
            <a:r>
              <a:rPr lang="en-US" dirty="0"/>
              <a:t>Muon reconstruction and CTC</a:t>
            </a:r>
          </a:p>
          <a:p>
            <a:pPr marL="457200" lvl="1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E79D5E3-EFC6-5B3B-5EFC-2F6764669B9B}"/>
              </a:ext>
            </a:extLst>
          </p:cNvPr>
          <p:cNvSpPr txBox="1">
            <a:spLocks/>
          </p:cNvSpPr>
          <p:nvPr/>
        </p:nvSpPr>
        <p:spPr>
          <a:xfrm>
            <a:off x="641146" y="1828800"/>
            <a:ext cx="5909966" cy="262420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Development status</a:t>
            </a:r>
          </a:p>
          <a:p>
            <a:pPr lvl="1"/>
            <a:r>
              <a:rPr lang="en-US" dirty="0"/>
              <a:t>Use Cases: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drafts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Muon reconstruction code: </a:t>
            </a:r>
            <a:r>
              <a:rPr lang="en-US" b="1" dirty="0">
                <a:solidFill>
                  <a:srgbClr val="FFC000"/>
                </a:solidFill>
              </a:rPr>
              <a:t>in progress</a:t>
            </a:r>
          </a:p>
          <a:p>
            <a:pPr lvl="2"/>
            <a:r>
              <a:rPr lang="en-US" dirty="0"/>
              <a:t>Complete for single-mirror telescopes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Alternative algorithms: </a:t>
            </a:r>
            <a:r>
              <a:rPr lang="en-US" b="1" dirty="0">
                <a:solidFill>
                  <a:srgbClr val="FFC000"/>
                </a:solidFill>
              </a:rPr>
              <a:t>in progress </a:t>
            </a:r>
          </a:p>
          <a:p>
            <a:pPr lvl="2"/>
            <a:r>
              <a:rPr lang="en-US" dirty="0"/>
              <a:t>Inter- and cross-calibrations</a:t>
            </a:r>
          </a:p>
          <a:p>
            <a:pPr lvl="3"/>
            <a:r>
              <a:rPr lang="en-US" dirty="0"/>
              <a:t>with G. </a:t>
            </a:r>
            <a:r>
              <a:rPr lang="en-US" dirty="0" err="1"/>
              <a:t>Voutsinas</a:t>
            </a:r>
            <a:endParaRPr lang="en-US" dirty="0"/>
          </a:p>
          <a:p>
            <a:pPr lvl="1"/>
            <a:r>
              <a:rPr lang="en-US" dirty="0"/>
              <a:t>Integration with Calibration DB: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  <a:endParaRPr lang="en-US" b="1" dirty="0">
              <a:solidFill>
                <a:schemeClr val="accent1"/>
              </a:solidFill>
            </a:endParaRPr>
          </a:p>
          <a:p>
            <a:pPr lvl="2"/>
            <a:r>
              <a:rPr lang="en-US" dirty="0"/>
              <a:t>Reference metadata has been implemented</a:t>
            </a:r>
          </a:p>
          <a:p>
            <a:pPr lvl="1"/>
            <a:r>
              <a:rPr lang="en-US" dirty="0"/>
              <a:t>Integration with </a:t>
            </a:r>
            <a:r>
              <a:rPr lang="en-US" dirty="0" err="1"/>
              <a:t>SimPipe</a:t>
            </a:r>
            <a:r>
              <a:rPr lang="en-US" dirty="0"/>
              <a:t>: </a:t>
            </a:r>
            <a:r>
              <a:rPr lang="en-US" b="1" dirty="0" err="1">
                <a:solidFill>
                  <a:schemeClr val="accent1"/>
                </a:solidFill>
              </a:rPr>
              <a:t>todo</a:t>
            </a:r>
            <a:endParaRPr lang="en-US" b="1" dirty="0">
              <a:solidFill>
                <a:schemeClr val="accent1"/>
              </a:solidFill>
            </a:endParaRPr>
          </a:p>
          <a:p>
            <a:pPr lvl="1"/>
            <a:endParaRPr lang="en-US" dirty="0"/>
          </a:p>
          <a:p>
            <a:pPr marL="457200" lvl="1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8E69EC-3463-90C3-0417-2B4E06F6D425}"/>
              </a:ext>
            </a:extLst>
          </p:cNvPr>
          <p:cNvSpPr txBox="1"/>
          <p:nvPr/>
        </p:nvSpPr>
        <p:spPr>
          <a:xfrm>
            <a:off x="6193496" y="2659350"/>
            <a:ext cx="17298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i="1" dirty="0">
                <a:latin typeface="Palatino" pitchFamily="2" charset="77"/>
                <a:ea typeface="Palatino" pitchFamily="2" charset="77"/>
              </a:rPr>
              <a:t>Example </a:t>
            </a:r>
            <a:r>
              <a:rPr lang="en-CH" sz="1000" i="1">
                <a:latin typeface="Palatino" pitchFamily="2" charset="77"/>
                <a:ea typeface="Palatino" pitchFamily="2" charset="77"/>
              </a:rPr>
              <a:t>of muon ring </a:t>
            </a:r>
            <a:r>
              <a:rPr lang="en-US" sz="1000" i="1" dirty="0">
                <a:latin typeface="Palatino" pitchFamily="2" charset="77"/>
                <a:ea typeface="Palatino" pitchFamily="2" charset="77"/>
              </a:rPr>
              <a:t>in</a:t>
            </a:r>
            <a:r>
              <a:rPr lang="en-CH" sz="1000" i="1">
                <a:latin typeface="Palatino" pitchFamily="2" charset="77"/>
                <a:ea typeface="Palatino" pitchFamily="2" charset="77"/>
              </a:rPr>
              <a:t> </a:t>
            </a:r>
            <a:r>
              <a:rPr lang="en-CH" sz="1000" i="1" dirty="0">
                <a:latin typeface="Palatino" pitchFamily="2" charset="77"/>
                <a:ea typeface="Palatino" pitchFamily="2" charset="77"/>
              </a:rPr>
              <a:t>LST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E6330E-46FB-FA46-A829-303292BBF1E7}"/>
              </a:ext>
            </a:extLst>
          </p:cNvPr>
          <p:cNvSpPr txBox="1"/>
          <p:nvPr/>
        </p:nvSpPr>
        <p:spPr>
          <a:xfrm rot="20069805">
            <a:off x="3894077" y="1080473"/>
            <a:ext cx="3381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V. </a:t>
            </a:r>
            <a:r>
              <a:rPr lang="en-US" sz="3600" dirty="0" err="1"/>
              <a:t>Voitsekhovskyi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863336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E7A4DF-FD92-D246-AD7C-84EFFF51E5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175" y="2392197"/>
            <a:ext cx="2141054" cy="21410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Towards DPPS Rel.1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23948D5-EEDA-2A66-E84B-0B18DAA00AAB}"/>
              </a:ext>
            </a:extLst>
          </p:cNvPr>
          <p:cNvSpPr txBox="1">
            <a:spLocks/>
          </p:cNvSpPr>
          <p:nvPr/>
        </p:nvSpPr>
        <p:spPr>
          <a:xfrm>
            <a:off x="553464" y="980910"/>
            <a:ext cx="5993110" cy="355795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Telescope pointing and PSF</a:t>
            </a:r>
          </a:p>
          <a:p>
            <a:pPr lvl="1"/>
            <a:r>
              <a:rPr lang="en-US" dirty="0"/>
              <a:t>Star tracking and AUX devices</a:t>
            </a:r>
          </a:p>
          <a:p>
            <a:r>
              <a:rPr lang="en-US" dirty="0"/>
              <a:t>Development status</a:t>
            </a:r>
          </a:p>
          <a:p>
            <a:pPr lvl="1"/>
            <a:r>
              <a:rPr lang="en-US" dirty="0"/>
              <a:t>Use Cases: </a:t>
            </a:r>
            <a:r>
              <a:rPr lang="en-US" b="1" dirty="0">
                <a:solidFill>
                  <a:srgbClr val="FFC000"/>
                </a:solidFill>
              </a:rPr>
              <a:t>in progress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2"/>
                </a:solidFill>
              </a:rPr>
              <a:t>Star tracking code: </a:t>
            </a:r>
            <a:r>
              <a:rPr lang="en-US" b="1" dirty="0">
                <a:solidFill>
                  <a:srgbClr val="FFC000"/>
                </a:solidFill>
              </a:rPr>
              <a:t>in progress (50%)</a:t>
            </a:r>
          </a:p>
          <a:p>
            <a:pPr lvl="2"/>
            <a:r>
              <a:rPr lang="en-US" dirty="0"/>
              <a:t>Interleaved calibration is implemented</a:t>
            </a:r>
          </a:p>
          <a:p>
            <a:pPr lvl="3"/>
            <a:r>
              <a:rPr lang="en-US" dirty="0"/>
              <a:t>pixels with reduced HV are recovered</a:t>
            </a:r>
          </a:p>
          <a:p>
            <a:pPr lvl="2"/>
            <a:r>
              <a:rPr lang="en-US" dirty="0"/>
              <a:t>Variance extraction from pedestal events implemented</a:t>
            </a:r>
          </a:p>
          <a:p>
            <a:pPr lvl="2"/>
            <a:r>
              <a:rPr lang="en-US" dirty="0"/>
              <a:t>Star trajectory fitting is implemented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AUX devices integration: </a:t>
            </a:r>
            <a:r>
              <a:rPr lang="en-US" b="1" dirty="0">
                <a:solidFill>
                  <a:srgbClr val="FFC000"/>
                </a:solidFill>
              </a:rPr>
              <a:t>in progress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Integration with Calibration DB: </a:t>
            </a:r>
            <a:r>
              <a:rPr lang="en-US" b="1" dirty="0" err="1">
                <a:solidFill>
                  <a:schemeClr val="accent1"/>
                </a:solidFill>
              </a:rPr>
              <a:t>todo</a:t>
            </a:r>
            <a:endParaRPr lang="en-US" b="1" dirty="0">
              <a:solidFill>
                <a:schemeClr val="accent1"/>
              </a:solidFill>
            </a:endParaRPr>
          </a:p>
          <a:p>
            <a:pPr lvl="1"/>
            <a:r>
              <a:rPr lang="en-US" dirty="0"/>
              <a:t>Integration with </a:t>
            </a:r>
            <a:r>
              <a:rPr lang="en-US" dirty="0" err="1"/>
              <a:t>SimPipe</a:t>
            </a:r>
            <a:r>
              <a:rPr lang="en-US" dirty="0"/>
              <a:t>: </a:t>
            </a:r>
            <a:r>
              <a:rPr lang="en-US" b="1" dirty="0" err="1">
                <a:solidFill>
                  <a:schemeClr val="accent1"/>
                </a:solidFill>
              </a:rPr>
              <a:t>todo</a:t>
            </a:r>
            <a:endParaRPr lang="en-US" b="1" dirty="0">
              <a:solidFill>
                <a:schemeClr val="accent1"/>
              </a:solidFill>
            </a:endParaRPr>
          </a:p>
          <a:p>
            <a:pPr lvl="1"/>
            <a:r>
              <a:rPr lang="en-US" dirty="0"/>
              <a:t>Integration with </a:t>
            </a:r>
            <a:r>
              <a:rPr lang="en-US" dirty="0" err="1"/>
              <a:t>DataPipe</a:t>
            </a:r>
            <a:r>
              <a:rPr lang="en-US" dirty="0"/>
              <a:t>: </a:t>
            </a:r>
            <a:r>
              <a:rPr lang="en-US" b="1" dirty="0">
                <a:solidFill>
                  <a:srgbClr val="FFC000"/>
                </a:solidFill>
              </a:rPr>
              <a:t>in progress</a:t>
            </a:r>
            <a:endParaRPr lang="en-US" b="1" dirty="0">
              <a:solidFill>
                <a:schemeClr val="accent1"/>
              </a:solidFill>
            </a:endParaRPr>
          </a:p>
          <a:p>
            <a:pPr lvl="1"/>
            <a:endParaRPr lang="en-US" b="1" dirty="0">
              <a:solidFill>
                <a:schemeClr val="accent1"/>
              </a:solidFill>
            </a:endParaRPr>
          </a:p>
          <a:p>
            <a:pPr lvl="1"/>
            <a:endParaRPr lang="en-US" dirty="0"/>
          </a:p>
          <a:p>
            <a:pPr marL="457200" lvl="1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pic>
        <p:nvPicPr>
          <p:cNvPr id="18" name="Picture 17" descr="A chart of a company structure&#10;&#10;Description automatically generated">
            <a:extLst>
              <a:ext uri="{FF2B5EF4-FFF2-40B4-BE49-F238E27FC236}">
                <a16:creationId xmlns:a16="http://schemas.microsoft.com/office/drawing/2014/main" id="{5C2CFEEC-A292-2961-9744-EB964FB42E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9" t="52425" r="60341" b="17908"/>
          <a:stretch/>
        </p:blipFill>
        <p:spPr>
          <a:xfrm>
            <a:off x="6941638" y="995818"/>
            <a:ext cx="1350592" cy="16281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FE0342-DFFC-9142-90DF-A48DD9BFA2F1}"/>
              </a:ext>
            </a:extLst>
          </p:cNvPr>
          <p:cNvSpPr txBox="1"/>
          <p:nvPr/>
        </p:nvSpPr>
        <p:spPr>
          <a:xfrm rot="20069805">
            <a:off x="4544992" y="1080473"/>
            <a:ext cx="2080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C. </a:t>
            </a:r>
            <a:r>
              <a:rPr lang="en-US" sz="3600" dirty="0" err="1"/>
              <a:t>Toennis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910483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3FF5C69-BDCE-90F7-8CFC-0E106265C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582" y="2147669"/>
            <a:ext cx="4039528" cy="23639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Towards DPPS Rel.1</a:t>
            </a:r>
          </a:p>
        </p:txBody>
      </p:sp>
      <p:pic>
        <p:nvPicPr>
          <p:cNvPr id="7" name="Picture 6" descr="A chart of a company structure&#10;&#10;Description automatically generated">
            <a:extLst>
              <a:ext uri="{FF2B5EF4-FFF2-40B4-BE49-F238E27FC236}">
                <a16:creationId xmlns:a16="http://schemas.microsoft.com/office/drawing/2014/main" id="{DA825028-71A3-3FCB-5E52-465B303FD2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3" t="82328" r="60888" b="-112"/>
          <a:stretch/>
        </p:blipFill>
        <p:spPr>
          <a:xfrm>
            <a:off x="7256904" y="1043921"/>
            <a:ext cx="1770776" cy="1280650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2FEEFAB-FBEB-A8E1-4EA0-EB078525C00A}"/>
              </a:ext>
            </a:extLst>
          </p:cNvPr>
          <p:cNvSpPr txBox="1">
            <a:spLocks/>
          </p:cNvSpPr>
          <p:nvPr/>
        </p:nvSpPr>
        <p:spPr>
          <a:xfrm>
            <a:off x="641146" y="990325"/>
            <a:ext cx="4250976" cy="352131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Cherenkov camera calibration</a:t>
            </a:r>
          </a:p>
          <a:p>
            <a:pPr lvl="1"/>
            <a:r>
              <a:rPr lang="en-US" dirty="0"/>
              <a:t>Pedestal, FF, DC/</a:t>
            </a:r>
            <a:r>
              <a:rPr lang="en-US" dirty="0" err="1"/>
              <a:t>p.e.</a:t>
            </a:r>
            <a:r>
              <a:rPr lang="en-US" dirty="0"/>
              <a:t>, timing</a:t>
            </a:r>
          </a:p>
          <a:p>
            <a:r>
              <a:rPr lang="en-US" dirty="0"/>
              <a:t>Development status</a:t>
            </a:r>
          </a:p>
          <a:p>
            <a:pPr lvl="1"/>
            <a:r>
              <a:rPr lang="en-US" dirty="0"/>
              <a:t>Use Cases: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2"/>
                </a:solidFill>
              </a:rPr>
              <a:t>Calibration code: </a:t>
            </a:r>
            <a:r>
              <a:rPr lang="en-US" b="1" dirty="0">
                <a:solidFill>
                  <a:srgbClr val="FFC000"/>
                </a:solidFill>
              </a:rPr>
              <a:t>in progress (75% done)</a:t>
            </a:r>
          </a:p>
          <a:p>
            <a:pPr lvl="2"/>
            <a:r>
              <a:rPr lang="en-US" i="1" dirty="0"/>
              <a:t>Restructure the code to optimize the processing</a:t>
            </a:r>
          </a:p>
          <a:p>
            <a:pPr lvl="2"/>
            <a:r>
              <a:rPr lang="en-US" i="1" dirty="0"/>
              <a:t>Implemented new API to aggregate the statistics of the calibration events</a:t>
            </a:r>
          </a:p>
          <a:p>
            <a:pPr lvl="3"/>
            <a:r>
              <a:rPr lang="en-US" i="1" dirty="0"/>
              <a:t>Used to detect outliers and extract the calibration coefficients</a:t>
            </a:r>
          </a:p>
          <a:p>
            <a:pPr lvl="3"/>
            <a:r>
              <a:rPr lang="en-US" i="1" dirty="0"/>
              <a:t>Can be applied to any kind of monitoring data (e.g. for DQM)</a:t>
            </a:r>
          </a:p>
          <a:p>
            <a:pPr lvl="1"/>
            <a:r>
              <a:rPr lang="en-US" dirty="0"/>
              <a:t>Calibration data model: </a:t>
            </a:r>
            <a:r>
              <a:rPr lang="en-US" b="1" dirty="0">
                <a:solidFill>
                  <a:srgbClr val="FFC000"/>
                </a:solidFill>
              </a:rPr>
              <a:t>in progress (almost ready)</a:t>
            </a:r>
            <a:endParaRPr lang="en-US" b="1" dirty="0">
              <a:solidFill>
                <a:schemeClr val="accent1"/>
              </a:solidFill>
            </a:endParaRPr>
          </a:p>
          <a:p>
            <a:pPr lvl="1"/>
            <a:r>
              <a:rPr lang="en-US" dirty="0"/>
              <a:t>Integration with Calibration DB: </a:t>
            </a:r>
            <a:r>
              <a:rPr lang="en-US" b="1" dirty="0" err="1">
                <a:solidFill>
                  <a:schemeClr val="accent1"/>
                </a:solidFill>
              </a:rPr>
              <a:t>todo</a:t>
            </a:r>
            <a:endParaRPr lang="en-US" dirty="0"/>
          </a:p>
          <a:p>
            <a:pPr lvl="1"/>
            <a:r>
              <a:rPr lang="en-US" dirty="0"/>
              <a:t>Integration with </a:t>
            </a:r>
            <a:r>
              <a:rPr lang="en-US" dirty="0" err="1"/>
              <a:t>SimPipe</a:t>
            </a:r>
            <a:r>
              <a:rPr lang="en-US" dirty="0"/>
              <a:t>: </a:t>
            </a:r>
            <a:r>
              <a:rPr lang="en-US" b="1" dirty="0" err="1">
                <a:solidFill>
                  <a:schemeClr val="accent1"/>
                </a:solidFill>
              </a:rPr>
              <a:t>todo</a:t>
            </a:r>
            <a:endParaRPr lang="en-US" b="1" dirty="0">
              <a:solidFill>
                <a:schemeClr val="accent1"/>
              </a:solidFill>
            </a:endParaRPr>
          </a:p>
          <a:p>
            <a:pPr lvl="1"/>
            <a:r>
              <a:rPr lang="en-US" dirty="0"/>
              <a:t>Integration with </a:t>
            </a:r>
            <a:r>
              <a:rPr lang="en-US" dirty="0" err="1"/>
              <a:t>DataPipe</a:t>
            </a:r>
            <a:r>
              <a:rPr lang="en-US" dirty="0"/>
              <a:t>: </a:t>
            </a:r>
            <a:r>
              <a:rPr lang="en-US" b="1" dirty="0">
                <a:solidFill>
                  <a:srgbClr val="FFC000"/>
                </a:solidFill>
              </a:rPr>
              <a:t>in progress </a:t>
            </a:r>
            <a:endParaRPr lang="en-US" b="1" dirty="0">
              <a:solidFill>
                <a:schemeClr val="accent1"/>
              </a:solidFill>
            </a:endParaRPr>
          </a:p>
          <a:p>
            <a:pPr lvl="1"/>
            <a:endParaRPr lang="en-US" b="1" dirty="0">
              <a:solidFill>
                <a:schemeClr val="accent1"/>
              </a:solidFill>
            </a:endParaRPr>
          </a:p>
          <a:p>
            <a:pPr lvl="1"/>
            <a:endParaRPr lang="en-US" dirty="0"/>
          </a:p>
          <a:p>
            <a:pPr marL="457200" lvl="1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3DA452-1B0B-494C-AD31-90949A75D018}"/>
              </a:ext>
            </a:extLst>
          </p:cNvPr>
          <p:cNvSpPr txBox="1"/>
          <p:nvPr/>
        </p:nvSpPr>
        <p:spPr>
          <a:xfrm rot="20069805">
            <a:off x="4612286" y="1080473"/>
            <a:ext cx="19454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T. </a:t>
            </a:r>
            <a:r>
              <a:rPr lang="en-US" sz="3600" dirty="0" err="1"/>
              <a:t>Miener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256042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4A9F-7EAC-CA3D-5B78-30DD28A69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293076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Calibration Pipeline Summary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B772A7F-A276-C7B5-DDAB-87E7F827A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03145"/>
            <a:ext cx="4117145" cy="2368411"/>
          </a:xfrm>
        </p:spPr>
        <p:txBody>
          <a:bodyPr>
            <a:normAutofit fontScale="92500" lnSpcReduction="10000"/>
          </a:bodyPr>
          <a:lstStyle/>
          <a:p>
            <a:r>
              <a:rPr lang="en-US" sz="1300" dirty="0"/>
              <a:t>DPPS </a:t>
            </a:r>
            <a:r>
              <a:rPr lang="en-US" sz="1300" b="1" dirty="0"/>
              <a:t>Rel.0: </a:t>
            </a:r>
            <a:r>
              <a:rPr lang="en-US" sz="1300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  <a:endParaRPr lang="en-US" sz="1300" b="1" dirty="0"/>
          </a:p>
          <a:p>
            <a:r>
              <a:rPr lang="en-US" sz="1300" dirty="0"/>
              <a:t>Towards</a:t>
            </a:r>
            <a:r>
              <a:rPr lang="en-US" sz="1300" b="1" dirty="0"/>
              <a:t> Rel.0.1</a:t>
            </a:r>
            <a:r>
              <a:rPr lang="en-US" sz="1300" dirty="0"/>
              <a:t>:</a:t>
            </a:r>
          </a:p>
          <a:p>
            <a:pPr lvl="1"/>
            <a:r>
              <a:rPr lang="en-US" sz="1300" dirty="0"/>
              <a:t>All functional code is </a:t>
            </a:r>
            <a:r>
              <a:rPr lang="en-US" sz="1300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</a:p>
          <a:p>
            <a:pPr lvl="1"/>
            <a:r>
              <a:rPr lang="en-US" sz="1300" dirty="0">
                <a:solidFill>
                  <a:schemeClr val="accent2"/>
                </a:solidFill>
              </a:rPr>
              <a:t>Documentation and examples are </a:t>
            </a:r>
            <a:r>
              <a:rPr lang="en-US" sz="1300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  <a:endParaRPr lang="en-US" sz="1300" dirty="0">
              <a:solidFill>
                <a:schemeClr val="accent2"/>
              </a:solidFill>
            </a:endParaRPr>
          </a:p>
          <a:p>
            <a:pPr lvl="1"/>
            <a:r>
              <a:rPr lang="en-US" sz="1300" dirty="0">
                <a:solidFill>
                  <a:schemeClr val="accent2"/>
                </a:solidFill>
              </a:rPr>
              <a:t>Atmospheric Data Models are </a:t>
            </a:r>
            <a:r>
              <a:rPr lang="en-US" sz="1300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  <a:endParaRPr lang="en-US" sz="1300" b="1" dirty="0">
              <a:solidFill>
                <a:srgbClr val="FFC000"/>
              </a:solidFill>
            </a:endParaRPr>
          </a:p>
          <a:p>
            <a:pPr lvl="1"/>
            <a:r>
              <a:rPr lang="en-US" sz="1300" dirty="0">
                <a:solidFill>
                  <a:schemeClr val="accent2"/>
                </a:solidFill>
              </a:rPr>
              <a:t>Integration with WMS is</a:t>
            </a:r>
            <a:r>
              <a:rPr lang="en-US" sz="1300" b="1" dirty="0">
                <a:solidFill>
                  <a:schemeClr val="accent2"/>
                </a:solidFill>
              </a:rPr>
              <a:t> </a:t>
            </a:r>
            <a:r>
              <a:rPr lang="en-US" sz="1300" b="1" dirty="0">
                <a:solidFill>
                  <a:schemeClr val="accent3">
                    <a:lumMod val="75000"/>
                  </a:schemeClr>
                </a:solidFill>
              </a:rPr>
              <a:t>ready</a:t>
            </a:r>
          </a:p>
          <a:p>
            <a:pPr lvl="1"/>
            <a:r>
              <a:rPr lang="en-US" sz="1300" dirty="0">
                <a:solidFill>
                  <a:schemeClr val="accent2"/>
                </a:solidFill>
              </a:rPr>
              <a:t>Release AIV automation is </a:t>
            </a:r>
            <a:r>
              <a:rPr lang="en-US" sz="1300" b="1" dirty="0">
                <a:solidFill>
                  <a:srgbClr val="FFC000"/>
                </a:solidFill>
              </a:rPr>
              <a:t>in progress</a:t>
            </a:r>
          </a:p>
          <a:p>
            <a:pPr lvl="2"/>
            <a:r>
              <a:rPr lang="en-US" sz="1300" dirty="0"/>
              <a:t>Prototype CI/CD is ready</a:t>
            </a:r>
          </a:p>
          <a:p>
            <a:pPr lvl="2"/>
            <a:r>
              <a:rPr lang="en-US" sz="1300" dirty="0"/>
              <a:t>Wait for final instructions from the DPPS AIV team to finalize the integration</a:t>
            </a:r>
          </a:p>
          <a:p>
            <a:pPr lvl="1"/>
            <a:endParaRPr lang="en-US" sz="1300" b="1" dirty="0">
              <a:solidFill>
                <a:srgbClr val="FFC000"/>
              </a:solidFill>
            </a:endParaRPr>
          </a:p>
          <a:p>
            <a:pPr lvl="3"/>
            <a:endParaRPr lang="en-US" sz="13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D1154E2-DB22-4F47-BC29-75AB24F4D7AA}"/>
              </a:ext>
            </a:extLst>
          </p:cNvPr>
          <p:cNvSpPr txBox="1">
            <a:spLocks/>
          </p:cNvSpPr>
          <p:nvPr/>
        </p:nvSpPr>
        <p:spPr>
          <a:xfrm>
            <a:off x="3635297" y="1003146"/>
            <a:ext cx="5698345" cy="375470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Towards </a:t>
            </a:r>
            <a:r>
              <a:rPr lang="en-US" b="1" dirty="0"/>
              <a:t>Rel.1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Reference metadata implemented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Aerosol atmosphere calibration suite: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b="1" dirty="0">
                <a:solidFill>
                  <a:srgbClr val="FFC000"/>
                </a:solidFill>
              </a:rPr>
              <a:t>in progress (25%)</a:t>
            </a:r>
            <a:endParaRPr lang="en-US" dirty="0">
              <a:solidFill>
                <a:schemeClr val="accent2"/>
              </a:solidFill>
            </a:endParaRPr>
          </a:p>
          <a:p>
            <a:pPr lvl="2"/>
            <a:r>
              <a:rPr lang="en-US" dirty="0"/>
              <a:t>Prototype code can analyze FRAM data and produce clouds</a:t>
            </a:r>
          </a:p>
          <a:p>
            <a:pPr lvl="2"/>
            <a:r>
              <a:rPr lang="en-US" dirty="0"/>
              <a:t>A lot of studies related to uncertainties propagation have been performed</a:t>
            </a:r>
          </a:p>
          <a:p>
            <a:pPr lvl="2"/>
            <a:r>
              <a:rPr lang="en-US" dirty="0"/>
              <a:t>Code validation vs MODTRAN ongoing</a:t>
            </a:r>
          </a:p>
          <a:p>
            <a:pPr lvl="1"/>
            <a:r>
              <a:rPr lang="en-US" dirty="0"/>
              <a:t>Optical throughput with muon rings: </a:t>
            </a:r>
            <a:r>
              <a:rPr lang="en-US" b="1" dirty="0">
                <a:solidFill>
                  <a:srgbClr val="FFC000"/>
                </a:solidFill>
              </a:rPr>
              <a:t>in progress (75%)</a:t>
            </a:r>
            <a:endParaRPr lang="en-US" dirty="0"/>
          </a:p>
          <a:p>
            <a:pPr lvl="2"/>
            <a:r>
              <a:rPr lang="en-US" dirty="0"/>
              <a:t>First functionality that fully includes metadata and a complete interface to the DB</a:t>
            </a:r>
          </a:p>
          <a:p>
            <a:pPr lvl="2"/>
            <a:r>
              <a:rPr lang="en-US" dirty="0"/>
              <a:t>Double-mirror support and realistic shadowing are to be added</a:t>
            </a:r>
          </a:p>
          <a:p>
            <a:pPr lvl="1"/>
            <a:r>
              <a:rPr lang="en-US" dirty="0"/>
              <a:t>Telescope inter- and cross-calibrations: </a:t>
            </a:r>
            <a:r>
              <a:rPr lang="en-US" b="1" dirty="0">
                <a:solidFill>
                  <a:srgbClr val="FFC000"/>
                </a:solidFill>
              </a:rPr>
              <a:t>in progress (10%)</a:t>
            </a:r>
          </a:p>
          <a:p>
            <a:pPr lvl="2"/>
            <a:r>
              <a:rPr lang="en-US" dirty="0"/>
              <a:t>Working on the draft implementation</a:t>
            </a:r>
          </a:p>
          <a:p>
            <a:pPr lvl="1"/>
            <a:r>
              <a:rPr lang="en-US" dirty="0"/>
              <a:t>Telescope pointing and PSF monitoring with stars: </a:t>
            </a:r>
            <a:r>
              <a:rPr lang="en-US" b="1" dirty="0">
                <a:solidFill>
                  <a:srgbClr val="FFC000"/>
                </a:solidFill>
              </a:rPr>
              <a:t>in progress (50%)</a:t>
            </a:r>
            <a:endParaRPr lang="en-US" dirty="0"/>
          </a:p>
          <a:p>
            <a:pPr lvl="2"/>
            <a:r>
              <a:rPr lang="en-US" dirty="0"/>
              <a:t>Porting star tracking code ongoing</a:t>
            </a:r>
          </a:p>
          <a:p>
            <a:pPr lvl="2"/>
            <a:r>
              <a:rPr lang="en-US" dirty="0"/>
              <a:t>Variance extraction from the pedestal events and pixel re-calibration is implemented</a:t>
            </a:r>
          </a:p>
          <a:p>
            <a:pPr lvl="1"/>
            <a:r>
              <a:rPr lang="en-US" dirty="0"/>
              <a:t>PSF monitoring with muon rings: </a:t>
            </a:r>
            <a:r>
              <a:rPr lang="en-US" b="1" dirty="0">
                <a:solidFill>
                  <a:srgbClr val="FFC000"/>
                </a:solidFill>
              </a:rPr>
              <a:t>in progress (5%)</a:t>
            </a:r>
          </a:p>
          <a:p>
            <a:pPr lvl="2"/>
            <a:r>
              <a:rPr lang="en-US" dirty="0"/>
              <a:t>Gathering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/>
              <a:t>algorithms and overall concept</a:t>
            </a:r>
          </a:p>
          <a:p>
            <a:pPr lvl="1"/>
            <a:r>
              <a:rPr lang="en-US" dirty="0"/>
              <a:t>Cherenkov Camera calibration suite:</a:t>
            </a:r>
            <a:r>
              <a:rPr lang="en-US" b="1" dirty="0">
                <a:solidFill>
                  <a:srgbClr val="FFC000"/>
                </a:solidFill>
              </a:rPr>
              <a:t> in progress (75%)</a:t>
            </a:r>
          </a:p>
          <a:p>
            <a:pPr lvl="2"/>
            <a:r>
              <a:rPr lang="en-US" dirty="0"/>
              <a:t>Core code implementation is ready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497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2FF04-04D4-1B5C-D5FA-0751E6965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Pipeline Plans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8CB0A2ED-EA4B-6B65-CFD6-C1FCA6C714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6186784"/>
              </p:ext>
            </p:extLst>
          </p:nvPr>
        </p:nvGraphicFramePr>
        <p:xfrm>
          <a:off x="641146" y="1004308"/>
          <a:ext cx="7911648" cy="137731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737222">
                  <a:extLst>
                    <a:ext uri="{9D8B030D-6E8A-4147-A177-3AD203B41FA5}">
                      <a16:colId xmlns:a16="http://schemas.microsoft.com/office/drawing/2014/main" val="1565803844"/>
                    </a:ext>
                  </a:extLst>
                </a:gridCol>
                <a:gridCol w="523258">
                  <a:extLst>
                    <a:ext uri="{9D8B030D-6E8A-4147-A177-3AD203B41FA5}">
                      <a16:colId xmlns:a16="http://schemas.microsoft.com/office/drawing/2014/main" val="1794915830"/>
                    </a:ext>
                  </a:extLst>
                </a:gridCol>
                <a:gridCol w="627908">
                  <a:extLst>
                    <a:ext uri="{9D8B030D-6E8A-4147-A177-3AD203B41FA5}">
                      <a16:colId xmlns:a16="http://schemas.microsoft.com/office/drawing/2014/main" val="1238654419"/>
                    </a:ext>
                  </a:extLst>
                </a:gridCol>
                <a:gridCol w="725583">
                  <a:extLst>
                    <a:ext uri="{9D8B030D-6E8A-4147-A177-3AD203B41FA5}">
                      <a16:colId xmlns:a16="http://schemas.microsoft.com/office/drawing/2014/main" val="4196607136"/>
                    </a:ext>
                  </a:extLst>
                </a:gridCol>
                <a:gridCol w="606979">
                  <a:extLst>
                    <a:ext uri="{9D8B030D-6E8A-4147-A177-3AD203B41FA5}">
                      <a16:colId xmlns:a16="http://schemas.microsoft.com/office/drawing/2014/main" val="2685506043"/>
                    </a:ext>
                  </a:extLst>
                </a:gridCol>
                <a:gridCol w="690698">
                  <a:extLst>
                    <a:ext uri="{9D8B030D-6E8A-4147-A177-3AD203B41FA5}">
                      <a16:colId xmlns:a16="http://schemas.microsoft.com/office/drawing/2014/main" val="3822395692"/>
                    </a:ext>
                  </a:extLst>
                </a:gridCol>
              </a:tblGrid>
              <a:tr h="162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CalibPipe</a:t>
                      </a:r>
                      <a:r>
                        <a:rPr lang="en-US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WBS Item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Total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82649021"/>
                  </a:ext>
                </a:extLst>
              </a:tr>
              <a:tr h="14233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Calibration Pipeline System Coordination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6272559"/>
                  </a:ext>
                </a:extLst>
              </a:tr>
              <a:tr h="14233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Produce Calibration Framework and Associated Libraries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011848"/>
                  </a:ext>
                </a:extLst>
              </a:tr>
              <a:tr h="18896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Produce Data Calibration Algorithms and Tools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53876511"/>
                  </a:ext>
                </a:extLst>
              </a:tr>
              <a:tr h="18896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Produce Data Calibration Workflows and Configurations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5400284"/>
                  </a:ext>
                </a:extLst>
              </a:tr>
              <a:tr h="14233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Produce the Data Calibration Pipeline Validation Reports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5343532"/>
                  </a:ext>
                </a:extLst>
              </a:tr>
              <a:tr h="1405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Produce Calibration Database Structure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9396696"/>
                  </a:ext>
                </a:extLst>
              </a:tr>
            </a:tbl>
          </a:graphicData>
        </a:graphic>
      </p:graphicFrame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33602FC-BB65-C296-3D11-EBD6133B696C}"/>
              </a:ext>
            </a:extLst>
          </p:cNvPr>
          <p:cNvSpPr txBox="1">
            <a:spLocks/>
          </p:cNvSpPr>
          <p:nvPr/>
        </p:nvSpPr>
        <p:spPr>
          <a:xfrm>
            <a:off x="641145" y="2400586"/>
            <a:ext cx="7911649" cy="2124117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Calibration History and Trends Tracker &amp; Stable Time Interval Finder (</a:t>
            </a:r>
            <a:r>
              <a:rPr lang="en-US" sz="1400" b="1" dirty="0"/>
              <a:t>0.5 FTE</a:t>
            </a:r>
            <a:r>
              <a:rPr lang="en-US" sz="1400" dirty="0"/>
              <a:t>)</a:t>
            </a:r>
          </a:p>
          <a:p>
            <a:r>
              <a:rPr lang="en-US" sz="1400" dirty="0"/>
              <a:t>Aerosol and Clouds Calibration (</a:t>
            </a:r>
            <a:r>
              <a:rPr lang="en-US" sz="1400" b="1" dirty="0"/>
              <a:t>0.5 FTE</a:t>
            </a:r>
            <a:r>
              <a:rPr lang="en-US" sz="1400" dirty="0"/>
              <a:t>)</a:t>
            </a:r>
          </a:p>
          <a:p>
            <a:r>
              <a:rPr lang="en-US" sz="1400" dirty="0"/>
              <a:t>Optical Throughput Calibration Secondary Algorithms (</a:t>
            </a:r>
            <a:r>
              <a:rPr lang="en-US" sz="1400" b="1" dirty="0"/>
              <a:t>0.75 FTE</a:t>
            </a:r>
            <a:r>
              <a:rPr lang="en-US" sz="1400" dirty="0"/>
              <a:t>)</a:t>
            </a:r>
          </a:p>
          <a:p>
            <a:r>
              <a:rPr lang="en-US" sz="1400" dirty="0"/>
              <a:t>PSF and Mirror Quality Monitoring Tools (</a:t>
            </a:r>
            <a:r>
              <a:rPr lang="en-US" sz="1400" b="1" dirty="0"/>
              <a:t>0.5 FTE</a:t>
            </a:r>
            <a:r>
              <a:rPr lang="en-US" sz="1400" dirty="0"/>
              <a:t>)</a:t>
            </a:r>
          </a:p>
          <a:p>
            <a:r>
              <a:rPr lang="en-US" sz="1400" dirty="0"/>
              <a:t>Telescope Pointing Calibration Finalization (</a:t>
            </a:r>
            <a:r>
              <a:rPr lang="en-US" sz="1400" b="1" dirty="0"/>
              <a:t>0.25 FTE</a:t>
            </a:r>
            <a:r>
              <a:rPr lang="en-US" sz="1400" dirty="0"/>
              <a:t>)</a:t>
            </a:r>
          </a:p>
          <a:p>
            <a:r>
              <a:rPr lang="en-US" sz="1400" dirty="0"/>
              <a:t>MST and SST Camera Calibration Integration (</a:t>
            </a:r>
            <a:r>
              <a:rPr lang="en-US" sz="1400" b="1" dirty="0"/>
              <a:t>0.5 FTE</a:t>
            </a:r>
            <a:r>
              <a:rPr lang="en-US" sz="1400" dirty="0"/>
              <a:t>)</a:t>
            </a:r>
          </a:p>
          <a:p>
            <a:r>
              <a:rPr lang="en-US" sz="1400" dirty="0"/>
              <a:t>Telescope Inter- and Cross-calibrations (</a:t>
            </a:r>
            <a:r>
              <a:rPr lang="en-US" sz="1400" b="1" dirty="0"/>
              <a:t>0.5 FTE</a:t>
            </a:r>
            <a:r>
              <a:rPr lang="en-US" sz="1400" dirty="0"/>
              <a:t>)</a:t>
            </a:r>
          </a:p>
          <a:p>
            <a:r>
              <a:rPr lang="en-US" sz="1400" dirty="0"/>
              <a:t>Remaining Array Calibration Algorithms (</a:t>
            </a:r>
            <a:r>
              <a:rPr lang="en-US" sz="1400" b="1" dirty="0"/>
              <a:t>0.5 FTE</a:t>
            </a:r>
            <a:r>
              <a:rPr lang="en-US" sz="1400" dirty="0"/>
              <a:t>)</a:t>
            </a:r>
          </a:p>
          <a:p>
            <a:r>
              <a:rPr lang="en-US" sz="1400" dirty="0"/>
              <a:t>Coordination &amp; Delivery Preparation (</a:t>
            </a:r>
            <a:r>
              <a:rPr lang="en-US" sz="1400" b="1" dirty="0"/>
              <a:t>2 FTE</a:t>
            </a:r>
            <a:r>
              <a:rPr lang="en-US" sz="1400" dirty="0"/>
              <a:t>)</a:t>
            </a:r>
          </a:p>
          <a:p>
            <a:pPr lvl="1"/>
            <a:endParaRPr lang="en-US" sz="1000" b="1" dirty="0">
              <a:solidFill>
                <a:srgbClr val="FFC000"/>
              </a:solidFill>
            </a:endParaRPr>
          </a:p>
          <a:p>
            <a:pPr lvl="3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41536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2F363-1E03-DEC6-B617-1DA0D13EC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2520A-9E60-C92F-EC04-64B10BC6D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038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68723-247B-2C02-D5F4-E5DD42319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logical view</a:t>
            </a: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19FEB4B7-D8F2-B4A1-2DC5-AE9E18F387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8820" t="21404" r="25315" b="22739"/>
          <a:stretch/>
        </p:blipFill>
        <p:spPr>
          <a:xfrm>
            <a:off x="2830286" y="1001487"/>
            <a:ext cx="3142343" cy="3512456"/>
          </a:xfrm>
        </p:spPr>
      </p:pic>
      <p:pic>
        <p:nvPicPr>
          <p:cNvPr id="5" name="Picture 4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17504986-1A28-9BCC-F333-084166529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7199" y="991790"/>
            <a:ext cx="5660571" cy="351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499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6F257-0C1B-547A-F89F-E5E04C315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Calibration Pipeline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160DCB-21CA-D1CE-C329-A3D3F7920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372" y="994229"/>
            <a:ext cx="3879433" cy="351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484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160DCB-21CA-D1CE-C329-A3D3F7920D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394"/>
          <a:stretch/>
        </p:blipFill>
        <p:spPr>
          <a:xfrm>
            <a:off x="1204686" y="1047"/>
            <a:ext cx="6469902" cy="51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926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ACADA-DPPS interface (</a:t>
            </a:r>
            <a:r>
              <a:rPr lang="en-US" dirty="0">
                <a:hlinkClick r:id="rId2"/>
              </a:rPr>
              <a:t>repository</a:t>
            </a:r>
            <a:r>
              <a:rPr lang="en-US" dirty="0"/>
              <a:t>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5705" r="70124" b="54202"/>
          <a:stretch/>
        </p:blipFill>
        <p:spPr>
          <a:xfrm>
            <a:off x="2669256" y="2706986"/>
            <a:ext cx="2156241" cy="1330860"/>
          </a:xfrm>
        </p:spPr>
      </p:pic>
      <p:pic>
        <p:nvPicPr>
          <p:cNvPr id="4" name="Picture 3" descr="A diagram of a data analysis process&#10;&#10;Description automatically generated">
            <a:extLst>
              <a:ext uri="{FF2B5EF4-FFF2-40B4-BE49-F238E27FC236}">
                <a16:creationId xmlns:a16="http://schemas.microsoft.com/office/drawing/2014/main" id="{1E1438FB-8CE2-8C76-5F7E-6AB859DDA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3408" y="1105654"/>
            <a:ext cx="6222385" cy="293219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9F61539-E3CA-FFA6-B24D-44C5FB9DEBDD}"/>
              </a:ext>
            </a:extLst>
          </p:cNvPr>
          <p:cNvSpPr txBox="1">
            <a:spLocks/>
          </p:cNvSpPr>
          <p:nvPr/>
        </p:nvSpPr>
        <p:spPr>
          <a:xfrm>
            <a:off x="128207" y="1105654"/>
            <a:ext cx="2665201" cy="1863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Data exchange happens in the Onsite ICT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0663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8C530-2602-5746-A72F-E298987B1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1CB2A9E-8FE4-F14C-A0ED-B90DA1F374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669" y="92282"/>
            <a:ext cx="7054575" cy="5051218"/>
          </a:xfrm>
        </p:spPr>
      </p:pic>
    </p:spTree>
    <p:extLst>
      <p:ext uri="{BB962C8B-B14F-4D97-AF65-F5344CB8AC3E}">
        <p14:creationId xmlns:p14="http://schemas.microsoft.com/office/powerpoint/2010/main" val="18440943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DPPS Rel.0 (documentation) status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A318250-2394-92FC-55AD-8FC4BC0B88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9820" y="1233050"/>
            <a:ext cx="4269228" cy="3225483"/>
          </a:xfrm>
        </p:spPr>
        <p:txBody>
          <a:bodyPr/>
          <a:lstStyle/>
          <a:p>
            <a:r>
              <a:rPr lang="en-US" dirty="0"/>
              <a:t>Product definition is ready</a:t>
            </a:r>
          </a:p>
          <a:p>
            <a:r>
              <a:rPr lang="en-US" dirty="0"/>
              <a:t>Selected Use Cases are ready</a:t>
            </a:r>
          </a:p>
          <a:p>
            <a:r>
              <a:rPr lang="en-US" dirty="0"/>
              <a:t>Relevant level-C requirements are derived</a:t>
            </a:r>
          </a:p>
          <a:p>
            <a:r>
              <a:rPr lang="en-US" dirty="0"/>
              <a:t>All documents converted to CTAO templates and ready to be uploaded to JAMA</a:t>
            </a:r>
          </a:p>
        </p:txBody>
      </p:sp>
      <p:pic>
        <p:nvPicPr>
          <p:cNvPr id="11" name="Content Placeholder 10" descr="A table with numbers and text&#10;&#10;Description automatically generated with medium confidence">
            <a:extLst>
              <a:ext uri="{FF2B5EF4-FFF2-40B4-BE49-F238E27FC236}">
                <a16:creationId xmlns:a16="http://schemas.microsoft.com/office/drawing/2014/main" id="{5647A154-C272-EA48-8974-1ECDD5C87A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67971" y="1032816"/>
            <a:ext cx="3855800" cy="3499137"/>
          </a:xfrm>
          <a:noFill/>
        </p:spPr>
      </p:pic>
    </p:spTree>
    <p:extLst>
      <p:ext uri="{BB962C8B-B14F-4D97-AF65-F5344CB8AC3E}">
        <p14:creationId xmlns:p14="http://schemas.microsoft.com/office/powerpoint/2010/main" val="27795925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DPPS Rel.0.1 (integration) status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825028-71A3-3FCB-5E52-465B303FD2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09031" y="995818"/>
            <a:ext cx="3206761" cy="353532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0FE420F7-9A91-867E-2C33-EFE297D14352}"/>
              </a:ext>
            </a:extLst>
          </p:cNvPr>
          <p:cNvSpPr/>
          <p:nvPr/>
        </p:nvSpPr>
        <p:spPr>
          <a:xfrm>
            <a:off x="4711959" y="1674353"/>
            <a:ext cx="1063690" cy="2103604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272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DPPS Rel.0.1 (integration) status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46ACD8-F8D8-6E10-00C5-5AD25D19B2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989" t="20261" r="10380" b="22734"/>
          <a:stretch/>
        </p:blipFill>
        <p:spPr>
          <a:xfrm>
            <a:off x="4369981" y="989045"/>
            <a:ext cx="1382233" cy="352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8482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DPPS Rel.0.1 (integration)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293CA-1339-F73F-D051-A7CD6BE0E3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9091" y="1083501"/>
            <a:ext cx="4599797" cy="35394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Provide molecular atmosphere calibration</a:t>
            </a:r>
          </a:p>
          <a:p>
            <a:pPr lvl="1"/>
            <a:r>
              <a:rPr lang="en-US" dirty="0"/>
              <a:t>Implement interfaces to external meteorological data sources </a:t>
            </a:r>
          </a:p>
          <a:p>
            <a:pPr lvl="2"/>
            <a:r>
              <a:rPr lang="en-US" dirty="0"/>
              <a:t>GDAS, ECMWF, and Keeling Curve</a:t>
            </a:r>
          </a:p>
          <a:p>
            <a:pPr lvl="1"/>
            <a:r>
              <a:rPr lang="en-US" dirty="0"/>
              <a:t>Implement meteorological data analysis</a:t>
            </a:r>
          </a:p>
          <a:p>
            <a:pPr lvl="1"/>
            <a:r>
              <a:rPr lang="en-US" dirty="0"/>
              <a:t>Design atmospheric calibration data and metadata models</a:t>
            </a:r>
          </a:p>
          <a:p>
            <a:pPr lvl="1"/>
            <a:r>
              <a:rPr lang="en-US" dirty="0"/>
              <a:t>Implement Calibration DB </a:t>
            </a:r>
          </a:p>
          <a:p>
            <a:pPr lvl="1"/>
            <a:r>
              <a:rPr lang="en-US" dirty="0"/>
              <a:t>Implement interfaces to the Workload Management System and Simulation Pipeline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 graph of different numbers and colors&#10;&#10;Description automatically generated with medium confidence">
            <a:extLst>
              <a:ext uri="{FF2B5EF4-FFF2-40B4-BE49-F238E27FC236}">
                <a16:creationId xmlns:a16="http://schemas.microsoft.com/office/drawing/2014/main" id="{7CD5177C-1EB1-6C39-C356-D20F27CFA0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888" y="1008345"/>
            <a:ext cx="2319750" cy="34677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D89DDA-273D-38C4-5AA1-B21B54232D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989" t="20261" r="10380" b="22734"/>
          <a:stretch/>
        </p:blipFill>
        <p:spPr>
          <a:xfrm>
            <a:off x="7304580" y="989045"/>
            <a:ext cx="1382233" cy="352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8527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Towards DPPS Rel.1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825028-71A3-3FCB-5E52-465B303FD2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09031" y="995818"/>
            <a:ext cx="3206761" cy="353532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32FD8E-5A00-D743-80E8-6C40DBFE4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5906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5F27-E73D-7F9C-ABB8-A999E68FD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46" y="178962"/>
            <a:ext cx="6313234" cy="618062"/>
          </a:xfrm>
        </p:spPr>
        <p:txBody>
          <a:bodyPr anchor="ctr">
            <a:normAutofit/>
          </a:bodyPr>
          <a:lstStyle/>
          <a:p>
            <a:r>
              <a:rPr lang="en-US" dirty="0"/>
              <a:t>Towards DPPS Rel.1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7AD3543-2304-43F7-09DC-018375417E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1146" y="1072952"/>
            <a:ext cx="4599797" cy="849793"/>
          </a:xfrm>
        </p:spPr>
        <p:txBody>
          <a:bodyPr>
            <a:normAutofit/>
          </a:bodyPr>
          <a:lstStyle/>
          <a:p>
            <a:r>
              <a:rPr lang="en-US" dirty="0"/>
              <a:t>Fast atmospheric component</a:t>
            </a:r>
          </a:p>
          <a:p>
            <a:pPr lvl="1"/>
            <a:r>
              <a:rPr lang="en-US" dirty="0"/>
              <a:t>FRAM and LIDAR data analysis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156014F-D53A-E3E9-DDD8-051AB6BBE268}"/>
              </a:ext>
            </a:extLst>
          </p:cNvPr>
          <p:cNvSpPr txBox="1">
            <a:spLocks/>
          </p:cNvSpPr>
          <p:nvPr/>
        </p:nvSpPr>
        <p:spPr>
          <a:xfrm>
            <a:off x="633446" y="1773776"/>
            <a:ext cx="4599797" cy="849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Optical Throughput calculation</a:t>
            </a:r>
          </a:p>
          <a:p>
            <a:pPr lvl="1"/>
            <a:r>
              <a:rPr lang="en-US" dirty="0"/>
              <a:t>Muon reconstruction and CTC</a:t>
            </a:r>
          </a:p>
          <a:p>
            <a:pPr marL="457200" lvl="1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F1040EA-5683-47A7-0BA7-C6E11D945F51}"/>
              </a:ext>
            </a:extLst>
          </p:cNvPr>
          <p:cNvSpPr txBox="1">
            <a:spLocks/>
          </p:cNvSpPr>
          <p:nvPr/>
        </p:nvSpPr>
        <p:spPr>
          <a:xfrm>
            <a:off x="633445" y="2514002"/>
            <a:ext cx="4599797" cy="849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Telescope pointing and PSF</a:t>
            </a:r>
          </a:p>
          <a:p>
            <a:pPr lvl="1"/>
            <a:r>
              <a:rPr lang="en-US" dirty="0"/>
              <a:t>Star tracking and AUX devices</a:t>
            </a:r>
          </a:p>
          <a:p>
            <a:pPr marL="457200" lvl="1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4B2B456-97E6-68AA-597A-0B0CF6ABE68D}"/>
              </a:ext>
            </a:extLst>
          </p:cNvPr>
          <p:cNvSpPr txBox="1">
            <a:spLocks/>
          </p:cNvSpPr>
          <p:nvPr/>
        </p:nvSpPr>
        <p:spPr>
          <a:xfrm>
            <a:off x="633444" y="3316951"/>
            <a:ext cx="4599797" cy="849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Cherenkov camera calibration</a:t>
            </a:r>
          </a:p>
          <a:p>
            <a:pPr lvl="1"/>
            <a:r>
              <a:rPr lang="en-US" dirty="0"/>
              <a:t>Pedestal, FF, DC/</a:t>
            </a:r>
            <a:r>
              <a:rPr lang="en-US" dirty="0" err="1"/>
              <a:t>p.e.</a:t>
            </a:r>
            <a:r>
              <a:rPr lang="en-US" dirty="0"/>
              <a:t>, timing</a:t>
            </a:r>
          </a:p>
          <a:p>
            <a:pPr lvl="2"/>
            <a:endParaRPr lang="en-US" dirty="0"/>
          </a:p>
          <a:p>
            <a:pPr marL="457200" lvl="1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CA6627-1202-BC18-93A2-BD0FD37C1705}"/>
              </a:ext>
            </a:extLst>
          </p:cNvPr>
          <p:cNvGrpSpPr/>
          <p:nvPr/>
        </p:nvGrpSpPr>
        <p:grpSpPr>
          <a:xfrm>
            <a:off x="5248643" y="939024"/>
            <a:ext cx="3651100" cy="3592118"/>
            <a:chOff x="5248643" y="939024"/>
            <a:chExt cx="3651100" cy="3592118"/>
          </a:xfrm>
        </p:grpSpPr>
        <p:pic>
          <p:nvPicPr>
            <p:cNvPr id="18" name="Picture 17" descr="A chart of a company structure&#10;&#10;Description automatically generated">
              <a:extLst>
                <a:ext uri="{FF2B5EF4-FFF2-40B4-BE49-F238E27FC236}">
                  <a16:creationId xmlns:a16="http://schemas.microsoft.com/office/drawing/2014/main" id="{7D7B3030-30C8-E400-29D8-CA7F9D999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8643" y="995818"/>
              <a:ext cx="3651100" cy="3535323"/>
            </a:xfrm>
            <a:prstGeom prst="rect">
              <a:avLst/>
            </a:prstGeom>
          </p:spPr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BACF1F9-A762-965D-02A0-50ABB0BBD484}"/>
                </a:ext>
              </a:extLst>
            </p:cNvPr>
            <p:cNvSpPr/>
            <p:nvPr/>
          </p:nvSpPr>
          <p:spPr>
            <a:xfrm>
              <a:off x="7352778" y="1665963"/>
              <a:ext cx="1327759" cy="2004164"/>
            </a:xfrm>
            <a:prstGeom prst="ellipse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BBAD1EB-A835-B0B5-7F13-6D3A0672AD59}"/>
                </a:ext>
              </a:extLst>
            </p:cNvPr>
            <p:cNvSpPr txBox="1"/>
            <p:nvPr/>
          </p:nvSpPr>
          <p:spPr>
            <a:xfrm>
              <a:off x="7701196" y="939024"/>
              <a:ext cx="823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3">
                      <a:lumMod val="75000"/>
                    </a:schemeClr>
                  </a:solidFill>
                </a:rPr>
                <a:t>Rel.0.1</a:t>
              </a:r>
            </a:p>
            <a:p>
              <a:r>
                <a:rPr lang="en-US" sz="1400" dirty="0">
                  <a:solidFill>
                    <a:srgbClr val="FF0000"/>
                  </a:solidFill>
                </a:rPr>
                <a:t>Rel.1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926DFC1-EAF7-6BF0-0430-854C0175DE29}"/>
                </a:ext>
              </a:extLst>
            </p:cNvPr>
            <p:cNvSpPr/>
            <p:nvPr/>
          </p:nvSpPr>
          <p:spPr>
            <a:xfrm>
              <a:off x="5586546" y="3901916"/>
              <a:ext cx="1327759" cy="62922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5B5C469-D08F-9845-A88C-1B661E58D228}"/>
                </a:ext>
              </a:extLst>
            </p:cNvPr>
            <p:cNvSpPr/>
            <p:nvPr/>
          </p:nvSpPr>
          <p:spPr>
            <a:xfrm>
              <a:off x="7409145" y="3569324"/>
              <a:ext cx="1115482" cy="96181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74D57E8-C438-BCCA-7292-15EDE21B6DB9}"/>
                </a:ext>
              </a:extLst>
            </p:cNvPr>
            <p:cNvSpPr/>
            <p:nvPr/>
          </p:nvSpPr>
          <p:spPr>
            <a:xfrm>
              <a:off x="5687117" y="1654686"/>
              <a:ext cx="1227188" cy="121502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D1C50C2-F3AB-D5C8-D38A-B177BDDD5F13}"/>
                </a:ext>
              </a:extLst>
            </p:cNvPr>
            <p:cNvSpPr/>
            <p:nvPr/>
          </p:nvSpPr>
          <p:spPr>
            <a:xfrm>
              <a:off x="5467611" y="2788156"/>
              <a:ext cx="1566418" cy="11512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F8A77311-3258-7E4F-94A1-0CDC494B8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1965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68723-247B-2C02-D5F4-E5DD42319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CTAO architecture</a:t>
            </a:r>
          </a:p>
        </p:txBody>
      </p:sp>
      <p:pic>
        <p:nvPicPr>
          <p:cNvPr id="7" name="Picture 6" descr="A diagram of a scientific system&#10;&#10;Description automatically generated">
            <a:extLst>
              <a:ext uri="{FF2B5EF4-FFF2-40B4-BE49-F238E27FC236}">
                <a16:creationId xmlns:a16="http://schemas.microsoft.com/office/drawing/2014/main" id="{AFE91DA2-ADCC-8840-6790-4A3208F5B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267" y="981784"/>
            <a:ext cx="6202316" cy="352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429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68723-247B-2C02-D5F4-E5DD42319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CTAO architecture</a:t>
            </a:r>
          </a:p>
        </p:txBody>
      </p:sp>
      <p:pic>
        <p:nvPicPr>
          <p:cNvPr id="7" name="Picture 6" descr="A diagram of a scientific system&#10;&#10;Description automatically generated">
            <a:extLst>
              <a:ext uri="{FF2B5EF4-FFF2-40B4-BE49-F238E27FC236}">
                <a16:creationId xmlns:a16="http://schemas.microsoft.com/office/drawing/2014/main" id="{AFE91DA2-ADCC-8840-6790-4A3208F5B1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19" r="-4165" b="37523"/>
          <a:stretch/>
        </p:blipFill>
        <p:spPr>
          <a:xfrm>
            <a:off x="0" y="981785"/>
            <a:ext cx="9144000" cy="355400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BBC825F9-9081-F738-7494-1C875B2CF1FE}"/>
              </a:ext>
            </a:extLst>
          </p:cNvPr>
          <p:cNvSpPr/>
          <p:nvPr/>
        </p:nvSpPr>
        <p:spPr>
          <a:xfrm>
            <a:off x="1222217" y="1354487"/>
            <a:ext cx="5386547" cy="2538504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248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context view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9256" y="1004322"/>
            <a:ext cx="3805487" cy="3492601"/>
          </a:xfrm>
        </p:spPr>
      </p:pic>
    </p:spTree>
    <p:extLst>
      <p:ext uri="{BB962C8B-B14F-4D97-AF65-F5344CB8AC3E}">
        <p14:creationId xmlns:p14="http://schemas.microsoft.com/office/powerpoint/2010/main" val="18777561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ACADA-DPPS interface (</a:t>
            </a:r>
            <a:r>
              <a:rPr lang="en-US" dirty="0">
                <a:hlinkClick r:id="rId2"/>
              </a:rPr>
              <a:t>repository</a:t>
            </a:r>
            <a:r>
              <a:rPr lang="en-US" dirty="0"/>
              <a:t>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5705" r="70124" b="54202"/>
          <a:stretch/>
        </p:blipFill>
        <p:spPr>
          <a:xfrm>
            <a:off x="2669256" y="2706986"/>
            <a:ext cx="2156241" cy="1330860"/>
          </a:xfrm>
        </p:spPr>
      </p:pic>
      <p:pic>
        <p:nvPicPr>
          <p:cNvPr id="6" name="Picture 5" descr="A diagram of a data flow&#10;&#10;Description automatically generated">
            <a:extLst>
              <a:ext uri="{FF2B5EF4-FFF2-40B4-BE49-F238E27FC236}">
                <a16:creationId xmlns:a16="http://schemas.microsoft.com/office/drawing/2014/main" id="{C5C17B08-F300-9812-421D-F498FEF88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2437" y="1105653"/>
            <a:ext cx="6210494" cy="324000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C59BBA5-3D4E-CF6F-2E20-1F8A2B1B5CEC}"/>
              </a:ext>
            </a:extLst>
          </p:cNvPr>
          <p:cNvSpPr txBox="1">
            <a:spLocks/>
          </p:cNvSpPr>
          <p:nvPr/>
        </p:nvSpPr>
        <p:spPr>
          <a:xfrm>
            <a:off x="128207" y="1105654"/>
            <a:ext cx="2823223" cy="2868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Data exchange happens in the Onsite ICT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Transaction types: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File exchange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POSIX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Status messages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ACS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629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"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7870E-8F4A-1106-60D7-67BCD2AE0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Identified internal interfaces</a:t>
            </a:r>
          </a:p>
        </p:txBody>
      </p:sp>
      <p:pic>
        <p:nvPicPr>
          <p:cNvPr id="5" name="Content Placeholder 4" descr="A close-up of a chart&#10;&#10;Description automatically generated">
            <a:extLst>
              <a:ext uri="{FF2B5EF4-FFF2-40B4-BE49-F238E27FC236}">
                <a16:creationId xmlns:a16="http://schemas.microsoft.com/office/drawing/2014/main" id="{FEEA7813-8204-D43E-2F81-96A9DF8E73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518" y="1350644"/>
            <a:ext cx="8958964" cy="2442212"/>
          </a:xfrm>
        </p:spPr>
      </p:pic>
    </p:spTree>
    <p:extLst>
      <p:ext uri="{BB962C8B-B14F-4D97-AF65-F5344CB8AC3E}">
        <p14:creationId xmlns:p14="http://schemas.microsoft.com/office/powerpoint/2010/main" val="36969400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 context view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9256" y="1004322"/>
            <a:ext cx="3805487" cy="3492601"/>
          </a:xfrm>
        </p:spPr>
      </p:pic>
    </p:spTree>
    <p:extLst>
      <p:ext uri="{BB962C8B-B14F-4D97-AF65-F5344CB8AC3E}">
        <p14:creationId xmlns:p14="http://schemas.microsoft.com/office/powerpoint/2010/main" val="1752849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1EE7-6703-9D3C-06D8-B04DFDD33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DPPS-SUSS interface (</a:t>
            </a:r>
            <a:r>
              <a:rPr lang="en-US" dirty="0">
                <a:hlinkClick r:id="rId2"/>
              </a:rPr>
              <a:t>repository</a:t>
            </a:r>
            <a:r>
              <a:rPr lang="en-US" dirty="0"/>
              <a:t>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3F01A4-5873-5D9C-DC70-9EF8B6943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45125" r="37641" b="36993"/>
          <a:stretch/>
        </p:blipFill>
        <p:spPr>
          <a:xfrm>
            <a:off x="2669256" y="3494638"/>
            <a:ext cx="3749651" cy="986827"/>
          </a:xfr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6730CEC-AF31-415B-957E-A6DE0F3637DD}"/>
              </a:ext>
            </a:extLst>
          </p:cNvPr>
          <p:cNvGrpSpPr/>
          <p:nvPr/>
        </p:nvGrpSpPr>
        <p:grpSpPr>
          <a:xfrm>
            <a:off x="4381287" y="1383322"/>
            <a:ext cx="4824764" cy="788243"/>
            <a:chOff x="3385996" y="1105653"/>
            <a:chExt cx="4824764" cy="788243"/>
          </a:xfrm>
        </p:grpSpPr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75A12708-7109-16C0-FB1B-91C40DAC9F2D}"/>
                </a:ext>
              </a:extLst>
            </p:cNvPr>
            <p:cNvSpPr txBox="1">
              <a:spLocks/>
            </p:cNvSpPr>
            <p:nvPr/>
          </p:nvSpPr>
          <p:spPr>
            <a:xfrm>
              <a:off x="4037844" y="1105653"/>
              <a:ext cx="4172916" cy="78824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Fira Sans"/>
                  <a:ea typeface="+mn-ea"/>
                  <a:cs typeface="Fira San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rgbClr val="0098C3"/>
                  </a:solidFill>
                  <a:latin typeface="Fira Sans"/>
                  <a:ea typeface="+mn-ea"/>
                  <a:cs typeface="Fira San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Fira Sans"/>
                  <a:ea typeface="+mn-ea"/>
                  <a:cs typeface="Fira San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600" kern="1200">
                  <a:solidFill>
                    <a:schemeClr val="tx1"/>
                  </a:solidFill>
                  <a:latin typeface="Fira Sans"/>
                  <a:ea typeface="+mn-ea"/>
                  <a:cs typeface="Fira San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600" kern="1200">
                  <a:solidFill>
                    <a:schemeClr val="tx1"/>
                  </a:solidFill>
                  <a:latin typeface="Fira Sans"/>
                  <a:ea typeface="+mn-ea"/>
                  <a:cs typeface="Fira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>
                  <a:latin typeface="Helvetica Neue" panose="02000503000000020004" pitchFamily="2" charset="0"/>
                </a:rPr>
                <a:t>regular interactions</a:t>
              </a:r>
            </a:p>
            <a:p>
              <a:pPr marL="0" indent="0">
                <a:buNone/>
              </a:pPr>
              <a:r>
                <a:rPr lang="en-US" dirty="0">
                  <a:latin typeface="Helvetica Neue" panose="02000503000000020004" pitchFamily="2" charset="0"/>
                </a:rPr>
                <a:t>on-demand interactions</a:t>
              </a:r>
            </a:p>
            <a:p>
              <a:pPr lvl="1">
                <a:buFont typeface="Arial" panose="020B0604020202020204" pitchFamily="34" charset="0"/>
                <a:buChar char="•"/>
              </a:pPr>
              <a:endParaRPr lang="en-US" dirty="0"/>
            </a:p>
            <a:p>
              <a:endParaRPr lang="en-US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46397FD-C498-564C-190A-6CE112DD8F0D}"/>
                </a:ext>
              </a:extLst>
            </p:cNvPr>
            <p:cNvCxnSpPr>
              <a:cxnSpLocks/>
            </p:cNvCxnSpPr>
            <p:nvPr/>
          </p:nvCxnSpPr>
          <p:spPr>
            <a:xfrm>
              <a:off x="3385996" y="1321805"/>
              <a:ext cx="560123" cy="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6251D26-9A54-4A64-AE93-6DE6AB9B20D6}"/>
                </a:ext>
              </a:extLst>
            </p:cNvPr>
            <p:cNvCxnSpPr>
              <a:cxnSpLocks/>
            </p:cNvCxnSpPr>
            <p:nvPr/>
          </p:nvCxnSpPr>
          <p:spPr>
            <a:xfrm>
              <a:off x="3385996" y="1691489"/>
              <a:ext cx="560123" cy="0"/>
            </a:xfrm>
            <a:prstGeom prst="straightConnector1">
              <a:avLst/>
            </a:prstGeom>
            <a:ln>
              <a:prstDash val="dash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7724CF-EB88-48C4-C300-CF31462FDC31}"/>
              </a:ext>
            </a:extLst>
          </p:cNvPr>
          <p:cNvSpPr txBox="1">
            <a:spLocks/>
          </p:cNvSpPr>
          <p:nvPr/>
        </p:nvSpPr>
        <p:spPr>
          <a:xfrm>
            <a:off x="128207" y="1105654"/>
            <a:ext cx="3076720" cy="2868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File and messages exchange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Data rate: O(1GB)/day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Use CERN’s </a:t>
            </a:r>
            <a:r>
              <a:rPr lang="en-US" dirty="0">
                <a:latin typeface="Helvetica Neue" panose="02000503000000020004" pitchFamily="2" charset="0"/>
                <a:hlinkClick r:id="rId4"/>
              </a:rPr>
              <a:t>FTS</a:t>
            </a: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Message exchange protocol: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HTTP (</a:t>
            </a:r>
            <a:r>
              <a:rPr lang="en-US" dirty="0" err="1">
                <a:latin typeface="Helvetica Neue" panose="02000503000000020004" pitchFamily="2" charset="0"/>
              </a:rPr>
              <a:t>ReST</a:t>
            </a:r>
            <a:r>
              <a:rPr lang="en-US" dirty="0">
                <a:latin typeface="Helvetica Neue" panose="02000503000000020004" pitchFamily="2" charset="0"/>
              </a:rPr>
              <a:t> API)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27418B1-79A2-D8FA-273C-A2A6CD99FB1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782380" y="2335488"/>
            <a:ext cx="6282218" cy="202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8446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diagram of a project&#10;&#10;Description automatically generated">
            <a:extLst>
              <a:ext uri="{FF2B5EF4-FFF2-40B4-BE49-F238E27FC236}">
                <a16:creationId xmlns:a16="http://schemas.microsoft.com/office/drawing/2014/main" id="{ABD04498-D92A-F7A5-8657-A961239B0B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9159" y="996271"/>
            <a:ext cx="2570125" cy="351041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3B0E67-EDDE-B2E9-6556-329080D1F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DPPS-SUSS interface (</a:t>
            </a:r>
            <a:r>
              <a:rPr lang="en-US" dirty="0">
                <a:hlinkClick r:id="rId3"/>
              </a:rPr>
              <a:t>repository</a:t>
            </a:r>
            <a:r>
              <a:rPr lang="en-US" dirty="0"/>
              <a:t>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CD671C1-A17B-434E-B805-C971E2A71291}"/>
              </a:ext>
            </a:extLst>
          </p:cNvPr>
          <p:cNvSpPr txBox="1">
            <a:spLocks/>
          </p:cNvSpPr>
          <p:nvPr/>
        </p:nvSpPr>
        <p:spPr>
          <a:xfrm>
            <a:off x="641145" y="1137341"/>
            <a:ext cx="4649311" cy="2868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Design flow: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Start with the overall scenario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31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B0E67-EDDE-B2E9-6556-329080D1F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DPPS-SUSS interface (</a:t>
            </a:r>
            <a:r>
              <a:rPr lang="en-US" dirty="0">
                <a:hlinkClick r:id="rId2"/>
              </a:rPr>
              <a:t>repository</a:t>
            </a:r>
            <a:r>
              <a:rPr lang="en-US" dirty="0"/>
              <a:t>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CD671C1-A17B-434E-B805-C971E2A71291}"/>
              </a:ext>
            </a:extLst>
          </p:cNvPr>
          <p:cNvSpPr txBox="1">
            <a:spLocks/>
          </p:cNvSpPr>
          <p:nvPr/>
        </p:nvSpPr>
        <p:spPr>
          <a:xfrm>
            <a:off x="641145" y="1137341"/>
            <a:ext cx="4649311" cy="2868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Design flow: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Start with the overall scenario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Detail the interaction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5" name="Content Placeholder 4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507B0729-E2C2-B448-10CD-514F361D9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37341"/>
            <a:ext cx="3870526" cy="321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97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CTA PowerPoint">
      <a:dk1>
        <a:srgbClr val="00204E"/>
      </a:dk1>
      <a:lt1>
        <a:sysClr val="window" lastClr="FFFFFF"/>
      </a:lt1>
      <a:dk2>
        <a:srgbClr val="595959"/>
      </a:dk2>
      <a:lt2>
        <a:srgbClr val="EEECE1"/>
      </a:lt2>
      <a:accent1>
        <a:srgbClr val="E00034"/>
      </a:accent1>
      <a:accent2>
        <a:srgbClr val="0098C3"/>
      </a:accent2>
      <a:accent3>
        <a:srgbClr val="63B845"/>
      </a:accent3>
      <a:accent4>
        <a:srgbClr val="8064A2"/>
      </a:accent4>
      <a:accent5>
        <a:srgbClr val="F3E653"/>
      </a:accent5>
      <a:accent6>
        <a:srgbClr val="F79D13"/>
      </a:accent6>
      <a:hlink>
        <a:srgbClr val="0098C3"/>
      </a:hlink>
      <a:folHlink>
        <a:srgbClr val="AB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ta-unge" id="{F20DC96D-12F4-D646-A705-860761495654}" vid="{3AC59215-50AB-AF44-9236-1EFA94D2BD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5F3290C9CB824D9294F5AC0EA96102" ma:contentTypeVersion="9" ma:contentTypeDescription="Create a new document." ma:contentTypeScope="" ma:versionID="60b14ffcfa7047f8268f523e7020a236">
  <xsd:schema xmlns:xsd="http://www.w3.org/2001/XMLSchema" xmlns:xs="http://www.w3.org/2001/XMLSchema" xmlns:p="http://schemas.microsoft.com/office/2006/metadata/properties" xmlns:ns2="ba9faee8-1878-4996-b153-826c445c8d92" targetNamespace="http://schemas.microsoft.com/office/2006/metadata/properties" ma:root="true" ma:fieldsID="958159dd42c27dea733d7b34086df207" ns2:_="">
    <xsd:import namespace="ba9faee8-1878-4996-b153-826c445c8d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Thumbnail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9faee8-1878-4996-b153-826c445c8d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Thumbnail" ma:index="14" nillable="true" ma:displayName="Thumbnail" ma:format="Image" ma:internalName="Thumbnai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humbnail xmlns="ba9faee8-1878-4996-b153-826c445c8d92">
      <Url xsi:nil="true"/>
      <Description xsi:nil="true"/>
    </Thumbnai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1267E0-5D4F-407B-8460-9D41E7EED0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9faee8-1878-4996-b153-826c445c8d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E9F47FA-26CD-4704-B559-94BEA20079C6}">
  <ds:schemaRefs>
    <ds:schemaRef ds:uri="http://schemas.microsoft.com/office/2006/metadata/properties"/>
    <ds:schemaRef ds:uri="http://schemas.microsoft.com/office/infopath/2007/PartnerControls"/>
    <ds:schemaRef ds:uri="ba9faee8-1878-4996-b153-826c445c8d92"/>
  </ds:schemaRefs>
</ds:datastoreItem>
</file>

<file path=customXml/itemProps3.xml><?xml version="1.0" encoding="utf-8"?>
<ds:datastoreItem xmlns:ds="http://schemas.openxmlformats.org/officeDocument/2006/customXml" ds:itemID="{FADBD17E-E68F-4DAF-AD3D-49D7170411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33989</TotalTime>
  <Words>1615</Words>
  <Application>Microsoft Macintosh PowerPoint</Application>
  <PresentationFormat>On-screen Show (16:9)</PresentationFormat>
  <Paragraphs>343</Paragraphs>
  <Slides>50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8" baseType="lpstr">
      <vt:lpstr>Aptos Narrow</vt:lpstr>
      <vt:lpstr>Arial</vt:lpstr>
      <vt:lpstr>Calibri</vt:lpstr>
      <vt:lpstr>Fira sans</vt:lpstr>
      <vt:lpstr>Fira sans</vt:lpstr>
      <vt:lpstr>Helvetica Neue</vt:lpstr>
      <vt:lpstr>Palatino</vt:lpstr>
      <vt:lpstr>Office Theme</vt:lpstr>
      <vt:lpstr>PowerPoint Presentation</vt:lpstr>
      <vt:lpstr>DPPS within the CTAO </vt:lpstr>
      <vt:lpstr>DPPS within the CTAO </vt:lpstr>
      <vt:lpstr>ACADA-DPPS interface (repository)</vt:lpstr>
      <vt:lpstr>ACADA-DPPS interface (repository)</vt:lpstr>
      <vt:lpstr>DPPS context view</vt:lpstr>
      <vt:lpstr>DPPS-SUSS interface (repository)</vt:lpstr>
      <vt:lpstr>DPPS-SUSS interface (repository)</vt:lpstr>
      <vt:lpstr>DPPS-SUSS interface (repository)</vt:lpstr>
      <vt:lpstr>DPPS-SUSS interface (repository)</vt:lpstr>
      <vt:lpstr>DPPS context view</vt:lpstr>
      <vt:lpstr>DPPS-SOSS/TOSS/AAI interfaces</vt:lpstr>
      <vt:lpstr>DPPS context view</vt:lpstr>
      <vt:lpstr>DPPS-ECDS (honorable mention)</vt:lpstr>
      <vt:lpstr>DPPS-ECDS (honorable mention)</vt:lpstr>
      <vt:lpstr>DPPS context view</vt:lpstr>
      <vt:lpstr>DPPS-ICT interface (repository)</vt:lpstr>
      <vt:lpstr>External interfaces summary</vt:lpstr>
      <vt:lpstr>DPPS functional decomposition</vt:lpstr>
      <vt:lpstr>DPPS Workload-Pipeline interface</vt:lpstr>
      <vt:lpstr>DPPS workflow example</vt:lpstr>
      <vt:lpstr>DPPS workflow example</vt:lpstr>
      <vt:lpstr>DPPS workflow example</vt:lpstr>
      <vt:lpstr>Internal interfaces summary</vt:lpstr>
      <vt:lpstr>DPPS functional decomposition</vt:lpstr>
      <vt:lpstr>Calibration Pipeline functional view</vt:lpstr>
      <vt:lpstr>Calibration Pipeline Status in Dec. 2023</vt:lpstr>
      <vt:lpstr>DPPS Rel.0.1 (integration) status</vt:lpstr>
      <vt:lpstr>Towards DPPS Rel.1</vt:lpstr>
      <vt:lpstr>Towards DPPS Rel.1</vt:lpstr>
      <vt:lpstr>Towards DPPS Rel.1</vt:lpstr>
      <vt:lpstr>Towards DPPS Rel.1</vt:lpstr>
      <vt:lpstr>Towards DPPS Rel.1</vt:lpstr>
      <vt:lpstr>Calibration Pipeline Summary</vt:lpstr>
      <vt:lpstr>Calibration Pipeline Plans</vt:lpstr>
      <vt:lpstr>BACKUP</vt:lpstr>
      <vt:lpstr>DPPS logical view</vt:lpstr>
      <vt:lpstr>DPPS Calibration Pipeline</vt:lpstr>
      <vt:lpstr>PowerPoint Presentation</vt:lpstr>
      <vt:lpstr>PowerPoint Presentation</vt:lpstr>
      <vt:lpstr>DPPS Rel.0 (documentation) status</vt:lpstr>
      <vt:lpstr>DPPS Rel.0.1 (integration) status</vt:lpstr>
      <vt:lpstr>DPPS Rel.0.1 (integration) status</vt:lpstr>
      <vt:lpstr>DPPS Rel.0.1 (integration) status</vt:lpstr>
      <vt:lpstr>Towards DPPS Rel.1</vt:lpstr>
      <vt:lpstr>Towards DPPS Rel.1</vt:lpstr>
      <vt:lpstr>CTAO architecture</vt:lpstr>
      <vt:lpstr>CTAO architecture</vt:lpstr>
      <vt:lpstr>DPPS context view</vt:lpstr>
      <vt:lpstr>Identified internal interfaces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Mykhailo Dalchenko</dc:creator>
  <cp:lastModifiedBy>Mykhailo Dalchenko</cp:lastModifiedBy>
  <cp:revision>22</cp:revision>
  <cp:lastPrinted>2016-01-05T09:40:37Z</cp:lastPrinted>
  <dcterms:created xsi:type="dcterms:W3CDTF">2023-10-31T10:28:27Z</dcterms:created>
  <dcterms:modified xsi:type="dcterms:W3CDTF">2024-10-08T08:10:39Z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0x0101009F5F3290C9CB824D9294F5AC0EA96102</vt:lpwstr>
  </property>
</Properties>
</file>