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66" r:id="rId2"/>
    <p:sldId id="324" r:id="rId3"/>
    <p:sldId id="296" r:id="rId4"/>
    <p:sldId id="261" r:id="rId5"/>
    <p:sldId id="334" r:id="rId6"/>
    <p:sldId id="337" r:id="rId7"/>
    <p:sldId id="339" r:id="rId8"/>
    <p:sldId id="340" r:id="rId9"/>
    <p:sldId id="338" r:id="rId10"/>
    <p:sldId id="346" r:id="rId11"/>
    <p:sldId id="258" r:id="rId12"/>
    <p:sldId id="332" r:id="rId13"/>
    <p:sldId id="330" r:id="rId14"/>
    <p:sldId id="318" r:id="rId15"/>
    <p:sldId id="326" r:id="rId16"/>
    <p:sldId id="329" r:id="rId17"/>
    <p:sldId id="328" r:id="rId18"/>
    <p:sldId id="327" r:id="rId1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F71CC6CC-05B8-47AD-839E-EEA08C749D92}">
          <p14:sldIdLst>
            <p14:sldId id="266"/>
            <p14:sldId id="324"/>
            <p14:sldId id="296"/>
            <p14:sldId id="261"/>
            <p14:sldId id="334"/>
            <p14:sldId id="337"/>
            <p14:sldId id="339"/>
            <p14:sldId id="340"/>
            <p14:sldId id="338"/>
            <p14:sldId id="346"/>
            <p14:sldId id="258"/>
            <p14:sldId id="332"/>
            <p14:sldId id="330"/>
            <p14:sldId id="318"/>
            <p14:sldId id="326"/>
            <p14:sldId id="329"/>
            <p14:sldId id="328"/>
            <p14:sldId id="32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810"/>
    <a:srgbClr val="463522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8"/>
    <p:restoredTop sz="94696"/>
  </p:normalViewPr>
  <p:slideViewPr>
    <p:cSldViewPr snapToGrid="0">
      <p:cViewPr varScale="1">
        <p:scale>
          <a:sx n="105" d="100"/>
          <a:sy n="105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EF354-64E1-440B-81B8-6316B2F43109}" type="datetimeFigureOut">
              <a:rPr lang="en-CH" smtClean="0"/>
              <a:t>10/7/24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5BF13-E3F8-4292-90E8-9EAB6CAB169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47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BF13-E3F8-4292-90E8-9EAB6CAB169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853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616D-E5B3-019B-4B28-77702E13A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5" y="5534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9C6C2A-7552-79C5-C615-1E0C57A98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 rot="16200000">
            <a:off x="3942012" y="-2309819"/>
            <a:ext cx="4310747" cy="1186226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69079A-4CB0-2EFD-F76E-6F578C6010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136"/>
            <a:ext cx="12192000" cy="81686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06355-5F9A-C12F-A00D-D0698FC22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A9714-D528-1285-27F8-B45C9F77E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/>
              <a:t>Frontend ASIC development for the advanced SiPM camera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B1E68-C779-4891-EAB3-43EF19286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990600" cy="365125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8251C611-4B98-4F3A-8361-FE44D4E4EF3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9746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CA6279-AA06-3F99-20BC-5A3CCAC93B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136"/>
            <a:ext cx="12192000" cy="8168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CC2806-57E9-45CF-FA20-894C4F517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2AC7D-917E-D122-31F9-E79F3C598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8E9C7-74C4-FE1C-FBBD-D5D839B434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57109" y="6304207"/>
            <a:ext cx="2743200" cy="365125"/>
          </a:xfrm>
        </p:spPr>
        <p:txBody>
          <a:bodyPr/>
          <a:lstStyle>
            <a:lvl1pPr>
              <a:defRPr sz="1600"/>
            </a:lvl1pPr>
          </a:lstStyle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1BDC7-722F-66EA-FCFC-E4AEC11C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884" y="6215308"/>
            <a:ext cx="5368636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/>
              <a:t>Frontend ASIC development for the advanced </a:t>
            </a:r>
            <a:r>
              <a:rPr lang="en-GB" err="1"/>
              <a:t>SiPM</a:t>
            </a:r>
            <a:r>
              <a:rPr lang="en-GB"/>
              <a:t> camera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DCE3C-1997-3706-AE68-EFBF774AB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87547" y="6264189"/>
            <a:ext cx="890847" cy="365125"/>
          </a:xfrm>
        </p:spPr>
        <p:txBody>
          <a:bodyPr/>
          <a:lstStyle/>
          <a:p>
            <a:fld id="{8251C611-4B98-4F3A-8361-FE44D4E4EF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837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FF348-7273-B18F-5859-2696C317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4DBB64-3CC9-CBFD-EB8B-5B10A55CD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70FCC-360C-C437-2BC6-35A4F5E27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Frontend ASIC development for the advanced SiPM camera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5C24BE-FA80-B056-37A2-7218BBFB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760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136"/>
            <a:ext cx="12192000" cy="816864"/>
          </a:xfrm>
          <a:prstGeom prst="rect">
            <a:avLst/>
          </a:prstGeom>
        </p:spPr>
      </p:pic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10310120-9186-3BF0-568E-14E57628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9851" y="6213310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4" name="Espace réservé du pied de page 2">
            <a:extLst>
              <a:ext uri="{FF2B5EF4-FFF2-40B4-BE49-F238E27FC236}">
                <a16:creationId xmlns:a16="http://schemas.microsoft.com/office/drawing/2014/main" id="{848109FB-E2FC-C772-AD18-941D77898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35851" y="621331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81D3BBA-CE1C-55FD-3AA8-93A6E12F9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7851" y="621331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2038AEF9-613E-4F50-AB3F-BF720E27A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080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975AD60-091F-1F5D-2699-E241F87744B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136"/>
            <a:ext cx="12192000" cy="816864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AD4A73-AD7B-FC60-045F-72D6A4E04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21655-134A-ECA3-F4F5-3CB598FD3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04271-D5DE-B10C-4D33-2825CB116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DE644-FAC9-C4C8-9E0A-6107FC7836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/>
              <a:t>Frontend ASIC development for the advanced SiPM camera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94EDA-C7CC-462A-8351-EFD0D68B4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890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8251C611-4B98-4F3A-8361-FE44D4E4EF3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354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6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DAA8A-2591-CE4D-8657-E1CC5ACE0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8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Frontend ASIC development for the advanced </a:t>
            </a:r>
            <a:r>
              <a:rPr lang="en-GB" dirty="0" err="1"/>
              <a:t>SiPM</a:t>
            </a:r>
            <a:r>
              <a:rPr lang="en-GB" dirty="0"/>
              <a:t> camera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EDFB8-12F8-503C-3191-26DC9F34E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25085"/>
            <a:ext cx="6252662" cy="2911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>
              <a:lnSpc>
                <a:spcPct val="120000"/>
              </a:lnSpc>
              <a:buNone/>
            </a:pPr>
            <a:r>
              <a:rPr lang="en-US" sz="2000" dirty="0">
                <a:latin typeface="Calibri Light"/>
                <a:ea typeface="+mn-lt"/>
                <a:cs typeface="+mn-lt"/>
              </a:rPr>
              <a:t>Luca </a:t>
            </a:r>
            <a:r>
              <a:rPr lang="en-US" sz="2000" dirty="0" err="1">
                <a:latin typeface="Calibri Light"/>
                <a:ea typeface="+mn-lt"/>
                <a:cs typeface="+mn-lt"/>
              </a:rPr>
              <a:t>Giangrande</a:t>
            </a:r>
            <a:r>
              <a:rPr lang="en-US" sz="2000" dirty="0">
                <a:latin typeface="Calibri Light"/>
                <a:ea typeface="+mn-lt"/>
                <a:cs typeface="+mn-lt"/>
              </a:rPr>
              <a:t>, Matthieu Heller</a:t>
            </a:r>
            <a:endParaRPr lang="en-US" sz="2000" baseline="30000" dirty="0">
              <a:latin typeface="Calibri Light"/>
              <a:ea typeface="+mn-lt"/>
              <a:cs typeface="+mn-lt"/>
            </a:endParaRPr>
          </a:p>
          <a:p>
            <a:pPr marL="0" indent="0">
              <a:buNone/>
            </a:pPr>
            <a:endParaRPr lang="en-CH" sz="2000" dirty="0">
              <a:cs typeface="Calibri"/>
            </a:endParaRPr>
          </a:p>
        </p:txBody>
      </p:sp>
      <p:sp>
        <p:nvSpPr>
          <p:cNvPr id="8" name="ZoneTexte 4">
            <a:extLst>
              <a:ext uri="{FF2B5EF4-FFF2-40B4-BE49-F238E27FC236}">
                <a16:creationId xmlns:a16="http://schemas.microsoft.com/office/drawing/2014/main" id="{8159059D-40ED-0470-36B8-11CD67FE71DB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156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48AF85F-DC1A-D94B-AE6C-8E727FE88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398" y="1909719"/>
            <a:ext cx="5400545" cy="40504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33964F-14D6-1941-94B0-BDC0B6D7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B18A5-4107-8942-9668-C57C212C0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0877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Single ended channel performance with 3x3 mm</a:t>
            </a:r>
            <a:r>
              <a:rPr lang="en-US" sz="1800" baseline="30000" dirty="0"/>
              <a:t>2</a:t>
            </a:r>
            <a:r>
              <a:rPr lang="en-US" sz="1800" dirty="0"/>
              <a:t> LCT5 UVE and 375nm laser source</a:t>
            </a:r>
          </a:p>
          <a:p>
            <a:pPr marL="0" indent="0">
              <a:buNone/>
            </a:pPr>
            <a:r>
              <a:rPr lang="it-IT" sz="1800" dirty="0"/>
              <a:t>Linear </a:t>
            </a:r>
            <a:r>
              <a:rPr lang="en-CA" sz="1800" dirty="0"/>
              <a:t>characteristic (pulse </a:t>
            </a:r>
            <a:r>
              <a:rPr lang="en-CA" sz="1800" dirty="0" err="1"/>
              <a:t>intergral</a:t>
            </a:r>
            <a:r>
              <a:rPr lang="en-CA" sz="1800" dirty="0"/>
              <a:t>)</a:t>
            </a:r>
            <a:r>
              <a:rPr lang="it-IT" sz="1800" dirty="0"/>
              <a:t> up to 200 p.e.</a:t>
            </a:r>
          </a:p>
          <a:p>
            <a:pPr marL="0" indent="0">
              <a:buNone/>
            </a:pPr>
            <a:r>
              <a:rPr lang="it-IT" sz="1800" dirty="0" err="1"/>
              <a:t>Dynamic</a:t>
            </a:r>
            <a:r>
              <a:rPr lang="it-IT" sz="1800" dirty="0"/>
              <a:t> </a:t>
            </a:r>
            <a:r>
              <a:rPr lang="it-IT" sz="1800" dirty="0" err="1"/>
              <a:t>range</a:t>
            </a:r>
            <a:r>
              <a:rPr lang="it-IT" sz="1800" dirty="0"/>
              <a:t> 1000 p.e.</a:t>
            </a:r>
            <a:endParaRPr lang="en-CH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2FFD9-178D-DC49-85B1-9EF636E27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10</a:t>
            </a:fld>
            <a:endParaRPr lang="en-CH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43D7530-56A1-1541-B38D-E3A804848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585604"/>
              </p:ext>
            </p:extLst>
          </p:nvPr>
        </p:nvGraphicFramePr>
        <p:xfrm>
          <a:off x="581152" y="3353137"/>
          <a:ext cx="5819648" cy="2437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912">
                  <a:extLst>
                    <a:ext uri="{9D8B030D-6E8A-4147-A177-3AD203B41FA5}">
                      <a16:colId xmlns:a16="http://schemas.microsoft.com/office/drawing/2014/main" val="1314749319"/>
                    </a:ext>
                  </a:extLst>
                </a:gridCol>
                <a:gridCol w="1454912">
                  <a:extLst>
                    <a:ext uri="{9D8B030D-6E8A-4147-A177-3AD203B41FA5}">
                      <a16:colId xmlns:a16="http://schemas.microsoft.com/office/drawing/2014/main" val="2834594412"/>
                    </a:ext>
                  </a:extLst>
                </a:gridCol>
                <a:gridCol w="1454912">
                  <a:extLst>
                    <a:ext uri="{9D8B030D-6E8A-4147-A177-3AD203B41FA5}">
                      <a16:colId xmlns:a16="http://schemas.microsoft.com/office/drawing/2014/main" val="2092531555"/>
                    </a:ext>
                  </a:extLst>
                </a:gridCol>
                <a:gridCol w="1454912">
                  <a:extLst>
                    <a:ext uri="{9D8B030D-6E8A-4147-A177-3AD203B41FA5}">
                      <a16:colId xmlns:a16="http://schemas.microsoft.com/office/drawing/2014/main" val="7741986"/>
                    </a:ext>
                  </a:extLst>
                </a:gridCol>
              </a:tblGrid>
              <a:tr h="5985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Pulse Integral 6ns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Pulse peak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Pulse peak2peak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145905"/>
                  </a:ext>
                </a:extLst>
              </a:tr>
              <a:tr h="578496">
                <a:tc>
                  <a:txBody>
                    <a:bodyPr/>
                    <a:lstStyle/>
                    <a:p>
                      <a:r>
                        <a:rPr lang="en-US" dirty="0"/>
                        <a:t>1 </a:t>
                      </a:r>
                      <a:r>
                        <a:rPr lang="en-US" dirty="0" err="1"/>
                        <a:t>p.e.</a:t>
                      </a:r>
                      <a:r>
                        <a:rPr lang="en-US" dirty="0"/>
                        <a:t> 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7.7 mV*</a:t>
                      </a:r>
                      <a:r>
                        <a:rPr lang="en-US" dirty="0" err="1"/>
                        <a:t>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3.14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149004"/>
                  </a:ext>
                </a:extLst>
              </a:tr>
              <a:tr h="578496">
                <a:tc>
                  <a:txBody>
                    <a:bodyPr/>
                    <a:lstStyle/>
                    <a:p>
                      <a:r>
                        <a:rPr lang="en-US" dirty="0"/>
                        <a:t>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 mV*ns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 mV </a:t>
                      </a:r>
                      <a:r>
                        <a:rPr lang="en-US" dirty="0" err="1"/>
                        <a:t>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 mV </a:t>
                      </a:r>
                      <a:r>
                        <a:rPr lang="en-US" dirty="0" err="1"/>
                        <a:t>rms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529851"/>
                  </a:ext>
                </a:extLst>
              </a:tr>
              <a:tr h="598525">
                <a:tc>
                  <a:txBody>
                    <a:bodyPr/>
                    <a:lstStyle/>
                    <a:p>
                      <a:r>
                        <a:rPr lang="en-US" dirty="0"/>
                        <a:t>SNR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7.85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279162"/>
                  </a:ext>
                </a:extLst>
              </a:tr>
            </a:tbl>
          </a:graphicData>
        </a:graphic>
      </p:graphicFrame>
      <p:sp>
        <p:nvSpPr>
          <p:cNvPr id="8" name="ZoneTexte 4">
            <a:extLst>
              <a:ext uri="{FF2B5EF4-FFF2-40B4-BE49-F238E27FC236}">
                <a16:creationId xmlns:a16="http://schemas.microsoft.com/office/drawing/2014/main" id="{A4C47CCE-4B1C-EA48-891A-B332099317AE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759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0FD51-F82C-1989-0014-43801F682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437"/>
            <a:ext cx="10515600" cy="1325563"/>
          </a:xfrm>
        </p:spPr>
        <p:txBody>
          <a:bodyPr/>
          <a:lstStyle/>
          <a:p>
            <a:r>
              <a:rPr lang="en-CH"/>
              <a:t>PRESSEC pre-amplifier ASIC (UB-</a:t>
            </a:r>
            <a:r>
              <a:rPr lang="en-CH" err="1"/>
              <a:t>Unige</a:t>
            </a:r>
            <a:r>
              <a:rPr lang="en-CH"/>
              <a:t>-UPC)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D5A3A-EA28-741D-3300-C3AC5169D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93" y="1621937"/>
            <a:ext cx="55198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2000"/>
              <a:t>Preamplifier Readout Electronics for Summing </a:t>
            </a:r>
            <a:r>
              <a:rPr lang="en-CH" sz="2000" err="1"/>
              <a:t>SiPMs</a:t>
            </a:r>
            <a:r>
              <a:rPr lang="en-CH" sz="2000"/>
              <a:t> Enhanced Circuit</a:t>
            </a:r>
          </a:p>
          <a:p>
            <a:pPr marL="0" indent="0">
              <a:buNone/>
            </a:pPr>
            <a:r>
              <a:rPr lang="en-CH" sz="2000"/>
              <a:t>Prototype readout for 4 pixels:</a:t>
            </a:r>
          </a:p>
          <a:p>
            <a:pPr lvl="1"/>
            <a:r>
              <a:rPr lang="en-CH" sz="2000"/>
              <a:t>4 current mode analog inputs per pixel</a:t>
            </a:r>
          </a:p>
          <a:p>
            <a:pPr lvl="1"/>
            <a:r>
              <a:rPr lang="en-CH" sz="2000"/>
              <a:t>3 signal processing channels per pixel: high-gain, low-gain and NSB integration</a:t>
            </a:r>
          </a:p>
          <a:p>
            <a:pPr lvl="1"/>
            <a:r>
              <a:rPr lang="en-CH" sz="2000"/>
              <a:t>1 analog output per pixel (high gain or low gain path) </a:t>
            </a:r>
          </a:p>
          <a:p>
            <a:pPr lvl="1"/>
            <a:r>
              <a:rPr lang="en-CH" sz="2000"/>
              <a:t>1 digital output per ASIC providing the NSB serialized data of all pixels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D84BC64-5F5C-4195-7C17-E8DA23E8E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11</a:t>
            </a:fld>
            <a:endParaRPr lang="en-CH"/>
          </a:p>
        </p:txBody>
      </p:sp>
      <p:pic>
        <p:nvPicPr>
          <p:cNvPr id="4" name="Imatge 10" descr="Imatge que conté text, diagrama, Pla, captura de pantalla&#10;&#10;Descripció generada automàticament">
            <a:extLst>
              <a:ext uri="{FF2B5EF4-FFF2-40B4-BE49-F238E27FC236}">
                <a16:creationId xmlns:a16="http://schemas.microsoft.com/office/drawing/2014/main" id="{2C27D8C7-3ABC-9193-8A34-24AE9B5E8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04" y="1253858"/>
            <a:ext cx="6377203" cy="47194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126924-7455-6B08-E444-A390D4046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449" y="6108212"/>
            <a:ext cx="3631803" cy="717726"/>
          </a:xfrm>
          <a:prstGeom prst="rect">
            <a:avLst/>
          </a:prstGeom>
        </p:spPr>
      </p:pic>
      <p:sp>
        <p:nvSpPr>
          <p:cNvPr id="10" name="ZoneTexte 4">
            <a:extLst>
              <a:ext uri="{FF2B5EF4-FFF2-40B4-BE49-F238E27FC236}">
                <a16:creationId xmlns:a16="http://schemas.microsoft.com/office/drawing/2014/main" id="{D750A885-C173-4F4B-8922-19A6E69FDE82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773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0B8CA-02FE-198F-1609-F71C9A108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Further developments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BC402-5B84-9DEE-A0B3-054E9462C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Complete the test campaign:</a:t>
            </a:r>
          </a:p>
          <a:p>
            <a:pPr lvl="1"/>
            <a:r>
              <a:rPr lang="en-US" dirty="0"/>
              <a:t>Acquisition and analysis of differential output to be done, but no major performance difference is expected</a:t>
            </a:r>
          </a:p>
          <a:p>
            <a:pPr lvl="1"/>
            <a:r>
              <a:rPr lang="en-US" dirty="0"/>
              <a:t>Measurement campaign with larger pixel (LVR 3 6x6 mm</a:t>
            </a:r>
            <a:r>
              <a:rPr lang="en-US" baseline="30000" dirty="0"/>
              <a:t>2</a:t>
            </a:r>
            <a:r>
              <a:rPr lang="en-US" dirty="0"/>
              <a:t>), to be completed. Expected degradation in FWHM and noise from preliminary results</a:t>
            </a:r>
            <a:endParaRPr lang="en-CH" dirty="0"/>
          </a:p>
          <a:p>
            <a:pPr lvl="1"/>
            <a:r>
              <a:rPr lang="fr-FR" dirty="0"/>
              <a:t>T</a:t>
            </a:r>
            <a:r>
              <a:rPr lang="en-CH" dirty="0" err="1"/>
              <a:t>emperature</a:t>
            </a:r>
            <a:r>
              <a:rPr lang="en-CH" dirty="0"/>
              <a:t> and supply voltage dependence</a:t>
            </a:r>
          </a:p>
          <a:p>
            <a:r>
              <a:rPr lang="it-IT" dirty="0" err="1"/>
              <a:t>Adapt</a:t>
            </a:r>
            <a:r>
              <a:rPr lang="it-IT" dirty="0"/>
              <a:t> the </a:t>
            </a:r>
            <a:r>
              <a:rPr lang="en-CH"/>
              <a:t>buffer </a:t>
            </a:r>
            <a:r>
              <a:rPr lang="en-CH" dirty="0"/>
              <a:t>designs for PRESSEC (ASIC designed together with UB and UPC)  </a:t>
            </a:r>
          </a:p>
          <a:p>
            <a:r>
              <a:rPr lang="en-US" dirty="0">
                <a:cs typeface="Calibri" panose="020F0502020204030204"/>
              </a:rPr>
              <a:t>Technical paper in preparation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05C96-7DE6-3443-E764-B96ACAD2B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12</a:t>
            </a:fld>
            <a:endParaRPr lang="en-CH"/>
          </a:p>
        </p:txBody>
      </p:sp>
      <p:sp>
        <p:nvSpPr>
          <p:cNvPr id="6" name="ZoneTexte 4">
            <a:extLst>
              <a:ext uri="{FF2B5EF4-FFF2-40B4-BE49-F238E27FC236}">
                <a16:creationId xmlns:a16="http://schemas.microsoft.com/office/drawing/2014/main" id="{B87E4EAC-8EA6-A2F1-B50F-FB96E0ABAF83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257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5F050-0649-324F-FA9D-F269DC885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42" y="2320432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Backup slides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3A290-216F-C64B-04E8-40445130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13</a:t>
            </a:fld>
            <a:endParaRPr lang="en-CH"/>
          </a:p>
        </p:txBody>
      </p:sp>
      <p:sp>
        <p:nvSpPr>
          <p:cNvPr id="4" name="ZoneTexte 4">
            <a:extLst>
              <a:ext uri="{FF2B5EF4-FFF2-40B4-BE49-F238E27FC236}">
                <a16:creationId xmlns:a16="http://schemas.microsoft.com/office/drawing/2014/main" id="{B519883E-560C-2B4E-BCDD-FD0A66FE6424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09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08F602-3FF7-B6B0-2383-EB2183ECC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8AEF9-613E-4F50-AB3F-BF720E27A659}" type="slidenum">
              <a:rPr lang="fr-CH" smtClean="0"/>
              <a:pPr/>
              <a:t>14</a:t>
            </a:fld>
            <a:endParaRPr lang="fr-CH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17D6F1-505A-3FD6-B6A2-3C2EB9F34A22}"/>
              </a:ext>
            </a:extLst>
          </p:cNvPr>
          <p:cNvSpPr txBox="1">
            <a:spLocks/>
          </p:cNvSpPr>
          <p:nvPr/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800" dirty="0"/>
              <a:t>Pseudo-differential frontend schematic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0644F9-9E27-9C2A-9C82-6C3BB2741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028" y="1260848"/>
            <a:ext cx="9545945" cy="46672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F5B120-F1E0-30CE-28B1-E24A59D48F29}"/>
              </a:ext>
            </a:extLst>
          </p:cNvPr>
          <p:cNvSpPr txBox="1"/>
          <p:nvPr/>
        </p:nvSpPr>
        <p:spPr>
          <a:xfrm>
            <a:off x="1559859" y="3119135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20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5377E3-06C6-065F-F94F-3B483D2AE621}"/>
              </a:ext>
            </a:extLst>
          </p:cNvPr>
          <p:cNvSpPr txBox="1"/>
          <p:nvPr/>
        </p:nvSpPr>
        <p:spPr>
          <a:xfrm>
            <a:off x="1861671" y="2714310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solidFill>
                  <a:srgbClr val="FF0000"/>
                </a:solidFill>
              </a:rPr>
              <a:t>700</a:t>
            </a:r>
            <a:r>
              <a:rPr lang="en-CH" sz="1600" dirty="0">
                <a:solidFill>
                  <a:srgbClr val="FF0000"/>
                </a:solidFill>
              </a:rPr>
              <a:t> pF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19B8-2621-6190-4037-E3E9DD8D204C}"/>
              </a:ext>
            </a:extLst>
          </p:cNvPr>
          <p:cNvSpPr txBox="1"/>
          <p:nvPr/>
        </p:nvSpPr>
        <p:spPr>
          <a:xfrm>
            <a:off x="2217271" y="2268650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8</a:t>
            </a:r>
            <a:r>
              <a:rPr lang="el-GR" sz="1600" dirty="0">
                <a:solidFill>
                  <a:srgbClr val="FF0000"/>
                </a:solidFill>
              </a:rPr>
              <a:t>7</a:t>
            </a:r>
            <a:r>
              <a:rPr lang="en-CH" sz="1600" dirty="0">
                <a:solidFill>
                  <a:srgbClr val="FF0000"/>
                </a:solidFill>
              </a:rPr>
              <a:t>3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075D86-6890-236D-0F70-5F82D3FF144E}"/>
              </a:ext>
            </a:extLst>
          </p:cNvPr>
          <p:cNvSpPr txBox="1"/>
          <p:nvPr/>
        </p:nvSpPr>
        <p:spPr>
          <a:xfrm>
            <a:off x="3253809" y="2751246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8</a:t>
            </a:r>
            <a:r>
              <a:rPr lang="el-GR" sz="1600" dirty="0">
                <a:solidFill>
                  <a:srgbClr val="FF0000"/>
                </a:solidFill>
              </a:rPr>
              <a:t>7</a:t>
            </a:r>
            <a:r>
              <a:rPr lang="en-CH" sz="1600" dirty="0">
                <a:solidFill>
                  <a:srgbClr val="FF0000"/>
                </a:solidFill>
              </a:rPr>
              <a:t>3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D2775C-DCD9-9E27-5901-78B52114F54E}"/>
              </a:ext>
            </a:extLst>
          </p:cNvPr>
          <p:cNvSpPr/>
          <p:nvPr/>
        </p:nvSpPr>
        <p:spPr>
          <a:xfrm>
            <a:off x="1416423" y="1604682"/>
            <a:ext cx="2492188" cy="22501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1F7123-DCFD-0237-DA5B-0A71BF257403}"/>
              </a:ext>
            </a:extLst>
          </p:cNvPr>
          <p:cNvSpPr txBox="1"/>
          <p:nvPr/>
        </p:nvSpPr>
        <p:spPr>
          <a:xfrm>
            <a:off x="3908611" y="2380064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8.8 k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81EE21-B581-C0B8-73FA-D19CC7A75CBD}"/>
              </a:ext>
            </a:extLst>
          </p:cNvPr>
          <p:cNvSpPr txBox="1"/>
          <p:nvPr/>
        </p:nvSpPr>
        <p:spPr>
          <a:xfrm>
            <a:off x="6566472" y="2083983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4.4mA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70EF6A-5CFB-840A-2D0A-E8F5BD1F3C52}"/>
              </a:ext>
            </a:extLst>
          </p:cNvPr>
          <p:cNvSpPr txBox="1"/>
          <p:nvPr/>
        </p:nvSpPr>
        <p:spPr>
          <a:xfrm>
            <a:off x="9974729" y="5177584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2.2mA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1AFC11-B8E8-FADB-E109-BC414C93D189}"/>
              </a:ext>
            </a:extLst>
          </p:cNvPr>
          <p:cNvSpPr txBox="1"/>
          <p:nvPr/>
        </p:nvSpPr>
        <p:spPr>
          <a:xfrm>
            <a:off x="8878807" y="4004815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700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0BB031-E3D1-839D-EAA2-D72D06801C06}"/>
              </a:ext>
            </a:extLst>
          </p:cNvPr>
          <p:cNvSpPr txBox="1"/>
          <p:nvPr/>
        </p:nvSpPr>
        <p:spPr>
          <a:xfrm>
            <a:off x="9261300" y="4858296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3.2 k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192944-5F1E-FCA0-FCD9-47CB9E04156D}"/>
              </a:ext>
            </a:extLst>
          </p:cNvPr>
          <p:cNvSpPr txBox="1"/>
          <p:nvPr/>
        </p:nvSpPr>
        <p:spPr>
          <a:xfrm>
            <a:off x="8763759" y="2668519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350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4DCE2E-CFB4-0F9C-F32E-8C8B29FF6B4A}"/>
              </a:ext>
            </a:extLst>
          </p:cNvPr>
          <p:cNvSpPr txBox="1"/>
          <p:nvPr/>
        </p:nvSpPr>
        <p:spPr>
          <a:xfrm>
            <a:off x="9376348" y="2253994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4 k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822C72-1487-FD9B-9D1C-654F661424AC}"/>
              </a:ext>
            </a:extLst>
          </p:cNvPr>
          <p:cNvSpPr txBox="1"/>
          <p:nvPr/>
        </p:nvSpPr>
        <p:spPr>
          <a:xfrm>
            <a:off x="5248456" y="3083642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800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44AD1F-956F-B17D-D26F-ED698C925D74}"/>
              </a:ext>
            </a:extLst>
          </p:cNvPr>
          <p:cNvSpPr txBox="1"/>
          <p:nvPr/>
        </p:nvSpPr>
        <p:spPr>
          <a:xfrm>
            <a:off x="5697451" y="2333892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950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C95B53-E77B-F310-58AF-22FF4129DAFB}"/>
              </a:ext>
            </a:extLst>
          </p:cNvPr>
          <p:cNvSpPr txBox="1"/>
          <p:nvPr/>
        </p:nvSpPr>
        <p:spPr>
          <a:xfrm>
            <a:off x="6773593" y="3109092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800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B98FB9-769C-2245-319E-4880EA697505}"/>
              </a:ext>
            </a:extLst>
          </p:cNvPr>
          <p:cNvSpPr txBox="1"/>
          <p:nvPr/>
        </p:nvSpPr>
        <p:spPr>
          <a:xfrm>
            <a:off x="7222588" y="2359343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950 </a:t>
            </a:r>
            <a:r>
              <a:rPr lang="el-GR" sz="1600" dirty="0">
                <a:solidFill>
                  <a:srgbClr val="FF0000"/>
                </a:solidFill>
              </a:rPr>
              <a:t>Ω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A76BAF-28D7-4D98-C615-6DE81060819C}"/>
              </a:ext>
            </a:extLst>
          </p:cNvPr>
          <p:cNvSpPr txBox="1"/>
          <p:nvPr/>
        </p:nvSpPr>
        <p:spPr>
          <a:xfrm>
            <a:off x="9974729" y="2084560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2.2mA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A89764-3D4B-C462-897A-126DDEA30391}"/>
              </a:ext>
            </a:extLst>
          </p:cNvPr>
          <p:cNvSpPr txBox="1"/>
          <p:nvPr/>
        </p:nvSpPr>
        <p:spPr>
          <a:xfrm>
            <a:off x="3030452" y="1910187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1.3mA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D26692-A297-853B-6F7F-FDE2BA35C789}"/>
              </a:ext>
            </a:extLst>
          </p:cNvPr>
          <p:cNvSpPr txBox="1"/>
          <p:nvPr/>
        </p:nvSpPr>
        <p:spPr>
          <a:xfrm>
            <a:off x="4579851" y="2173740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>
                <a:solidFill>
                  <a:srgbClr val="FF0000"/>
                </a:solidFill>
              </a:rPr>
              <a:t>1.4mA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A931CF-F6F3-AA18-6FDA-A4A82E069033}"/>
              </a:ext>
            </a:extLst>
          </p:cNvPr>
          <p:cNvSpPr txBox="1"/>
          <p:nvPr/>
        </p:nvSpPr>
        <p:spPr>
          <a:xfrm>
            <a:off x="8009785" y="2149226"/>
            <a:ext cx="99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4.4mA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42C3BB-832F-433C-CC5C-5DCCE768A0C7}"/>
              </a:ext>
            </a:extLst>
          </p:cNvPr>
          <p:cNvCxnSpPr/>
          <p:nvPr/>
        </p:nvCxnSpPr>
        <p:spPr>
          <a:xfrm flipV="1">
            <a:off x="2281561" y="1447006"/>
            <a:ext cx="0" cy="402136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39286E9-96BC-A224-F2BA-A3A4B5BEDA0B}"/>
              </a:ext>
            </a:extLst>
          </p:cNvPr>
          <p:cNvSpPr txBox="1"/>
          <p:nvPr/>
        </p:nvSpPr>
        <p:spPr>
          <a:xfrm>
            <a:off x="1635191" y="5144237"/>
            <a:ext cx="1839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PCB        ASIC</a:t>
            </a:r>
          </a:p>
        </p:txBody>
      </p:sp>
      <p:sp>
        <p:nvSpPr>
          <p:cNvPr id="28" name="ZoneTexte 4">
            <a:extLst>
              <a:ext uri="{FF2B5EF4-FFF2-40B4-BE49-F238E27FC236}">
                <a16:creationId xmlns:a16="http://schemas.microsoft.com/office/drawing/2014/main" id="{5CA482A7-1A7F-40E3-284F-3ED1BE146CBB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8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08F602-3FF7-B6B0-2383-EB2183ECC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8AEF9-613E-4F50-AB3F-BF720E27A659}" type="slidenum">
              <a:rPr lang="fr-CH" smtClean="0"/>
              <a:pPr/>
              <a:t>15</a:t>
            </a:fld>
            <a:endParaRPr lang="fr-CH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17D6F1-505A-3FD6-B6A2-3C2EB9F34A22}"/>
              </a:ext>
            </a:extLst>
          </p:cNvPr>
          <p:cNvSpPr txBox="1">
            <a:spLocks/>
          </p:cNvSpPr>
          <p:nvPr/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H" sz="4800" dirty="0"/>
              <a:t>Pseudo-differential frontend schematic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1482732-6AC9-A9AD-335B-9F85AD70A7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622" y="1418167"/>
            <a:ext cx="9294755" cy="4622922"/>
          </a:xfrm>
          <a:prstGeom prst="rect">
            <a:avLst/>
          </a:prstGeom>
          <a:noFill/>
        </p:spPr>
      </p:pic>
      <p:sp>
        <p:nvSpPr>
          <p:cNvPr id="26" name="ZoneTexte 4">
            <a:extLst>
              <a:ext uri="{FF2B5EF4-FFF2-40B4-BE49-F238E27FC236}">
                <a16:creationId xmlns:a16="http://schemas.microsoft.com/office/drawing/2014/main" id="{5A57B9A6-118E-D4A7-6B65-E128C5749B10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176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08F602-3FF7-B6B0-2383-EB2183ECC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8AEF9-613E-4F50-AB3F-BF720E27A659}" type="slidenum">
              <a:rPr lang="fr-CH" smtClean="0"/>
              <a:pPr/>
              <a:t>16</a:t>
            </a:fld>
            <a:endParaRPr lang="fr-CH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17D6F1-505A-3FD6-B6A2-3C2EB9F34A22}"/>
              </a:ext>
            </a:extLst>
          </p:cNvPr>
          <p:cNvSpPr txBox="1">
            <a:spLocks/>
          </p:cNvSpPr>
          <p:nvPr/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H" sz="4800" dirty="0"/>
              <a:t>Single-ended frontend schematic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068BCD-2F66-5729-6A9F-4C41052466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306" y="1489429"/>
            <a:ext cx="8397551" cy="4382295"/>
          </a:xfrm>
          <a:prstGeom prst="rect">
            <a:avLst/>
          </a:prstGeom>
          <a:noFill/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7461A29-6D75-5AAA-BF32-90B01B4D1EA2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257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A9063-89F5-758A-6467-A5EEB79DB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FANATIC layout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51D98E-6A99-44F7-5922-F2313E5CDB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5398" y="1601411"/>
            <a:ext cx="4356916" cy="435133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115275-04B5-1B92-5B7C-745212576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17</a:t>
            </a:fld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2472F4-D5BD-E278-9ABD-782FC6CB7562}"/>
              </a:ext>
            </a:extLst>
          </p:cNvPr>
          <p:cNvSpPr txBox="1"/>
          <p:nvPr/>
        </p:nvSpPr>
        <p:spPr>
          <a:xfrm>
            <a:off x="838200" y="2253520"/>
            <a:ext cx="245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Differential channels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E96499-360E-2BED-2077-6262FF134024}"/>
              </a:ext>
            </a:extLst>
          </p:cNvPr>
          <p:cNvSpPr txBox="1"/>
          <p:nvPr/>
        </p:nvSpPr>
        <p:spPr>
          <a:xfrm>
            <a:off x="8663596" y="2203668"/>
            <a:ext cx="245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Single ended channels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F4A1E7-88A1-7651-B0D7-2B65704268CA}"/>
              </a:ext>
            </a:extLst>
          </p:cNvPr>
          <p:cNvSpPr txBox="1"/>
          <p:nvPr/>
        </p:nvSpPr>
        <p:spPr>
          <a:xfrm>
            <a:off x="9108055" y="3456159"/>
            <a:ext cx="245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Digital state registers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C875C3-661B-95FC-70FB-3454C80BE97D}"/>
              </a:ext>
            </a:extLst>
          </p:cNvPr>
          <p:cNvCxnSpPr/>
          <p:nvPr/>
        </p:nvCxnSpPr>
        <p:spPr>
          <a:xfrm>
            <a:off x="3031900" y="2388334"/>
            <a:ext cx="6929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29C694-D6A5-A0B3-F1F1-1D1049EE5DB8}"/>
              </a:ext>
            </a:extLst>
          </p:cNvPr>
          <p:cNvCxnSpPr>
            <a:cxnSpLocks/>
          </p:cNvCxnSpPr>
          <p:nvPr/>
        </p:nvCxnSpPr>
        <p:spPr>
          <a:xfrm>
            <a:off x="3033796" y="2498296"/>
            <a:ext cx="756307" cy="8288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FB678B-B1BD-27FD-7D0C-2F284D0240FC}"/>
              </a:ext>
            </a:extLst>
          </p:cNvPr>
          <p:cNvCxnSpPr>
            <a:cxnSpLocks/>
          </p:cNvCxnSpPr>
          <p:nvPr/>
        </p:nvCxnSpPr>
        <p:spPr>
          <a:xfrm>
            <a:off x="3000202" y="2573000"/>
            <a:ext cx="724607" cy="16441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25FBBA-57B2-3222-7E48-1A606507E159}"/>
              </a:ext>
            </a:extLst>
          </p:cNvPr>
          <p:cNvCxnSpPr>
            <a:cxnSpLocks/>
          </p:cNvCxnSpPr>
          <p:nvPr/>
        </p:nvCxnSpPr>
        <p:spPr>
          <a:xfrm>
            <a:off x="2920753" y="2573000"/>
            <a:ext cx="835756" cy="26206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260140-EB3D-4BF6-CB2C-ADCD5CC73CB6}"/>
              </a:ext>
            </a:extLst>
          </p:cNvPr>
          <p:cNvCxnSpPr>
            <a:cxnSpLocks/>
          </p:cNvCxnSpPr>
          <p:nvPr/>
        </p:nvCxnSpPr>
        <p:spPr>
          <a:xfrm flipH="1">
            <a:off x="8309499" y="2388334"/>
            <a:ext cx="35409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21373F8-D5E5-F703-2F54-54544A84B9D7}"/>
              </a:ext>
            </a:extLst>
          </p:cNvPr>
          <p:cNvCxnSpPr>
            <a:cxnSpLocks/>
          </p:cNvCxnSpPr>
          <p:nvPr/>
        </p:nvCxnSpPr>
        <p:spPr>
          <a:xfrm flipH="1">
            <a:off x="7199790" y="2573000"/>
            <a:ext cx="1668551" cy="997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0DC9093-2A45-9AF0-B848-C9B5B63FC3C7}"/>
              </a:ext>
            </a:extLst>
          </p:cNvPr>
          <p:cNvCxnSpPr>
            <a:cxnSpLocks/>
          </p:cNvCxnSpPr>
          <p:nvPr/>
        </p:nvCxnSpPr>
        <p:spPr>
          <a:xfrm flipH="1">
            <a:off x="8034065" y="2580113"/>
            <a:ext cx="923054" cy="21522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7991A80-C757-5B1F-B392-FD1193ABF434}"/>
              </a:ext>
            </a:extLst>
          </p:cNvPr>
          <p:cNvCxnSpPr>
            <a:cxnSpLocks/>
          </p:cNvCxnSpPr>
          <p:nvPr/>
        </p:nvCxnSpPr>
        <p:spPr>
          <a:xfrm flipH="1">
            <a:off x="7022237" y="2622852"/>
            <a:ext cx="1846104" cy="21094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5B2167-FA24-CC01-C441-9DE8A2F16B61}"/>
              </a:ext>
            </a:extLst>
          </p:cNvPr>
          <p:cNvCxnSpPr>
            <a:cxnSpLocks/>
          </p:cNvCxnSpPr>
          <p:nvPr/>
        </p:nvCxnSpPr>
        <p:spPr>
          <a:xfrm flipH="1">
            <a:off x="7945289" y="3640825"/>
            <a:ext cx="1188878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7BE0342-22AF-3D56-B792-5CCF4209D484}"/>
              </a:ext>
            </a:extLst>
          </p:cNvPr>
          <p:cNvCxnSpPr/>
          <p:nvPr/>
        </p:nvCxnSpPr>
        <p:spPr>
          <a:xfrm>
            <a:off x="3855398" y="1489247"/>
            <a:ext cx="435691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F1F0EE8-E18B-CF3D-826C-8DB792C13FD7}"/>
              </a:ext>
            </a:extLst>
          </p:cNvPr>
          <p:cNvSpPr txBox="1"/>
          <p:nvPr/>
        </p:nvSpPr>
        <p:spPr>
          <a:xfrm>
            <a:off x="5581339" y="1162654"/>
            <a:ext cx="245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3.58 mm</a:t>
            </a:r>
          </a:p>
        </p:txBody>
      </p:sp>
      <p:sp>
        <p:nvSpPr>
          <p:cNvPr id="35" name="ZoneTexte 4">
            <a:extLst>
              <a:ext uri="{FF2B5EF4-FFF2-40B4-BE49-F238E27FC236}">
                <a16:creationId xmlns:a16="http://schemas.microsoft.com/office/drawing/2014/main" id="{76180EC4-454B-144F-64A1-5F9539146535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834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A92A0-8C80-1B69-737B-ED1C77008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FANATIC measurements with </a:t>
            </a:r>
            <a:r>
              <a:rPr lang="en-CH" dirty="0" err="1"/>
              <a:t>SiPM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971F2-B6E0-FC32-AE10-06648F99B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53"/>
            <a:ext cx="1071309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2400" dirty="0"/>
              <a:t>Finger plot of single ended channel with laser source and 2x LCT5-UVE 3x3 mm</a:t>
            </a:r>
            <a:r>
              <a:rPr lang="en-CH" sz="2400" baseline="30000" dirty="0"/>
              <a:t>2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337C5E-D3D3-CA86-E95F-39BDBE74B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18</a:t>
            </a:fld>
            <a:endParaRPr lang="en-CH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BCCAA17-3A60-237A-5A8B-0BB345507F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738" y="2137457"/>
            <a:ext cx="9037062" cy="3770149"/>
          </a:xfrm>
          <a:prstGeom prst="rect">
            <a:avLst/>
          </a:prstGeom>
        </p:spPr>
      </p:pic>
      <p:sp>
        <p:nvSpPr>
          <p:cNvPr id="6" name="ZoneTexte 4">
            <a:extLst>
              <a:ext uri="{FF2B5EF4-FFF2-40B4-BE49-F238E27FC236}">
                <a16:creationId xmlns:a16="http://schemas.microsoft.com/office/drawing/2014/main" id="{5BD75308-B01A-D593-C958-473A39EC7208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9025A2-0F93-D143-83D1-14C1D9057D22}"/>
              </a:ext>
            </a:extLst>
          </p:cNvPr>
          <p:cNvSpPr/>
          <p:nvPr/>
        </p:nvSpPr>
        <p:spPr>
          <a:xfrm>
            <a:off x="211955" y="2405688"/>
            <a:ext cx="1796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2400" baseline="30000"/>
              <a:t>Noise: 260 uV rms</a:t>
            </a:r>
          </a:p>
          <a:p>
            <a:r>
              <a:rPr lang="en-CH" sz="2400" baseline="30000"/>
              <a:t>FWHM: 3 ns </a:t>
            </a:r>
            <a:endParaRPr lang="en-CH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132601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3A687-447C-77A0-60F1-FF3B912F3B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CH" sz="4800" dirty="0"/>
              <a:t>ASIC features</a:t>
            </a:r>
          </a:p>
        </p:txBody>
      </p:sp>
      <p:sp>
        <p:nvSpPr>
          <p:cNvPr id="307" name="ZoneTexte 4">
            <a:extLst>
              <a:ext uri="{FF2B5EF4-FFF2-40B4-BE49-F238E27FC236}">
                <a16:creationId xmlns:a16="http://schemas.microsoft.com/office/drawing/2014/main" id="{2C564E93-113C-8C66-5C3F-729136605363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Content Placeholder 2">
            <a:extLst>
              <a:ext uri="{FF2B5EF4-FFF2-40B4-BE49-F238E27FC236}">
                <a16:creationId xmlns:a16="http://schemas.microsoft.com/office/drawing/2014/main" id="{535A6AD8-88AA-3B4D-BC04-AB5E8756B916}"/>
              </a:ext>
            </a:extLst>
          </p:cNvPr>
          <p:cNvSpPr txBox="1">
            <a:spLocks/>
          </p:cNvSpPr>
          <p:nvPr/>
        </p:nvSpPr>
        <p:spPr>
          <a:xfrm>
            <a:off x="143339" y="1418166"/>
            <a:ext cx="5739571" cy="421907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625519">
              <a:spcBef>
                <a:spcPts val="1777"/>
              </a:spcBef>
              <a:buNone/>
            </a:pPr>
            <a:r>
              <a:rPr lang="en-GB" sz="1600" b="1" dirty="0"/>
              <a:t>Design requirements:</a:t>
            </a:r>
          </a:p>
          <a:p>
            <a:pPr marL="584165" indent="-380990" defTabSz="1625519">
              <a:spcBef>
                <a:spcPts val="889"/>
              </a:spcBef>
            </a:pPr>
            <a:r>
              <a:rPr lang="en-GB" sz="1600" dirty="0"/>
              <a:t>Linear charge transfer in the range [1:250] photons</a:t>
            </a:r>
          </a:p>
          <a:p>
            <a:pPr marL="609554" indent="-406379" defTabSz="1625519">
              <a:spcBef>
                <a:spcPts val="889"/>
              </a:spcBef>
            </a:pPr>
            <a:r>
              <a:rPr lang="en-GB" sz="1600" dirty="0"/>
              <a:t>SNR ≥ 5</a:t>
            </a:r>
          </a:p>
          <a:p>
            <a:pPr marL="609554" indent="-406379" defTabSz="1625519">
              <a:spcBef>
                <a:spcPts val="889"/>
              </a:spcBef>
            </a:pPr>
            <a:r>
              <a:rPr lang="en-GB" sz="1600" dirty="0"/>
              <a:t>FWHM ≤ 3 ns</a:t>
            </a:r>
          </a:p>
          <a:p>
            <a:pPr marL="609554" indent="-406379" defTabSz="1625519">
              <a:spcBef>
                <a:spcPts val="889"/>
              </a:spcBef>
            </a:pPr>
            <a:r>
              <a:rPr lang="en-GB" sz="1600" dirty="0"/>
              <a:t>Recovery time &lt; 30 ns</a:t>
            </a:r>
          </a:p>
          <a:p>
            <a:pPr marL="609554" indent="-406379" defTabSz="1625519">
              <a:spcBef>
                <a:spcPts val="889"/>
              </a:spcBef>
            </a:pPr>
            <a:r>
              <a:rPr lang="en-GB" sz="1600" dirty="0"/>
              <a:t>Power consumption per pixel &lt; 40 </a:t>
            </a:r>
            <a:r>
              <a:rPr lang="en-GB" sz="1600" dirty="0" err="1"/>
              <a:t>mW</a:t>
            </a:r>
            <a:endParaRPr lang="en-GB" sz="1600" dirty="0"/>
          </a:p>
          <a:p>
            <a:pPr marL="609554" indent="-406379" defTabSz="1625519">
              <a:spcBef>
                <a:spcPts val="889"/>
              </a:spcBef>
            </a:pPr>
            <a:r>
              <a:rPr lang="en-GB" sz="1600" dirty="0"/>
              <a:t>Output load: capacitive ≤ 5 pF </a:t>
            </a:r>
            <a:r>
              <a:rPr lang="en-CH" sz="1600" dirty="0"/>
              <a:t>plus</a:t>
            </a:r>
            <a:r>
              <a:rPr lang="en-GB" sz="1600" dirty="0"/>
              <a:t> resistive 50 </a:t>
            </a:r>
            <a:r>
              <a:rPr lang="el-GR" sz="1600" dirty="0"/>
              <a:t>Ω</a:t>
            </a:r>
            <a:r>
              <a:rPr lang="en-GB" sz="1600" dirty="0"/>
              <a:t> (</a:t>
            </a:r>
            <a:r>
              <a:rPr lang="en-CH" sz="1600" dirty="0"/>
              <a:t>impedance matching</a:t>
            </a:r>
            <a:r>
              <a:rPr lang="it-IT" sz="1600" dirty="0"/>
              <a:t>)</a:t>
            </a:r>
            <a:r>
              <a:rPr lang="en-GB" sz="1600" dirty="0"/>
              <a:t> </a:t>
            </a:r>
          </a:p>
          <a:p>
            <a:pPr marL="0" indent="0" defTabSz="1625519">
              <a:spcBef>
                <a:spcPts val="1777"/>
              </a:spcBef>
              <a:buNone/>
            </a:pPr>
            <a:r>
              <a:rPr lang="en-GB" sz="1600" dirty="0"/>
              <a:t>Technology node 65nm CMOS</a:t>
            </a:r>
          </a:p>
          <a:p>
            <a:pPr marL="0" indent="0" defTabSz="1625519">
              <a:spcBef>
                <a:spcPts val="1777"/>
              </a:spcBef>
              <a:buNone/>
            </a:pPr>
            <a:r>
              <a:rPr lang="en-GB" sz="1600" b="1" dirty="0"/>
              <a:t>Test features: </a:t>
            </a:r>
          </a:p>
          <a:p>
            <a:pPr defTabSz="1625519">
              <a:spcBef>
                <a:spcPts val="1777"/>
              </a:spcBef>
            </a:pPr>
            <a:r>
              <a:rPr lang="en-GB" sz="1600" dirty="0"/>
              <a:t>Adjustable channel gain, bandwidth and pulse shape</a:t>
            </a:r>
          </a:p>
          <a:p>
            <a:pPr defTabSz="1625519">
              <a:spcBef>
                <a:spcPts val="1777"/>
              </a:spcBef>
            </a:pPr>
            <a:r>
              <a:rPr lang="en-GB" sz="1600" dirty="0"/>
              <a:t>Multiple test points along the channel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E47F8-D40B-2A6A-C102-55AE9D36C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8AEF9-613E-4F50-AB3F-BF720E27A659}" type="slidenum">
              <a:rPr lang="fr-CH" smtClean="0"/>
              <a:t>2</a:t>
            </a:fld>
            <a:endParaRPr lang="fr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03EB46-2598-2EF6-C8B9-3C61D7C7A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049" y="1913941"/>
            <a:ext cx="6060887" cy="343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2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3A687-447C-77A0-60F1-FF3B912F3B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CH" sz="4800" dirty="0"/>
              <a:t>Silicon Photo Multiplier</a:t>
            </a:r>
          </a:p>
        </p:txBody>
      </p:sp>
      <p:sp>
        <p:nvSpPr>
          <p:cNvPr id="306" name="Content Placeholder 10">
            <a:extLst>
              <a:ext uri="{FF2B5EF4-FFF2-40B4-BE49-F238E27FC236}">
                <a16:creationId xmlns:a16="http://schemas.microsoft.com/office/drawing/2014/main" id="{CC3C5B38-F17F-5E94-26E7-9E3B6161A7A3}"/>
              </a:ext>
            </a:extLst>
          </p:cNvPr>
          <p:cNvSpPr txBox="1">
            <a:spLocks/>
          </p:cNvSpPr>
          <p:nvPr/>
        </p:nvSpPr>
        <p:spPr>
          <a:xfrm>
            <a:off x="449786" y="4234748"/>
            <a:ext cx="10972800" cy="44741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CH" sz="2000" dirty="0"/>
              <a:t>Hamamatsu </a:t>
            </a:r>
            <a:r>
              <a:rPr lang="it-IT" sz="2000" dirty="0"/>
              <a:t>L</a:t>
            </a:r>
            <a:r>
              <a:rPr lang="en-CH" sz="2000" dirty="0"/>
              <a:t>CT5-UVE hexagonal shape </a:t>
            </a:r>
            <a:r>
              <a:rPr lang="en-CH" sz="2000"/>
              <a:t>with 75</a:t>
            </a:r>
            <a:r>
              <a:rPr lang="it-IT" sz="2000" dirty="0"/>
              <a:t>x75</a:t>
            </a:r>
            <a:r>
              <a:rPr lang="en-CH" sz="2000"/>
              <a:t> </a:t>
            </a:r>
            <a:r>
              <a:rPr lang="el-GR" sz="2000" dirty="0"/>
              <a:t>μ</a:t>
            </a:r>
            <a:r>
              <a:rPr lang="en-CH" sz="2000"/>
              <a:t>m</a:t>
            </a:r>
            <a:r>
              <a:rPr lang="it-IT" sz="2000" baseline="30000" dirty="0"/>
              <a:t>2</a:t>
            </a:r>
            <a:r>
              <a:rPr lang="en-CH" sz="2000"/>
              <a:t> </a:t>
            </a:r>
            <a:r>
              <a:rPr lang="en-CH" sz="2000" dirty="0"/>
              <a:t>micro cell. </a:t>
            </a:r>
          </a:p>
          <a:p>
            <a:pPr marL="0" indent="0" algn="just">
              <a:buNone/>
            </a:pPr>
            <a:r>
              <a:rPr lang="fr-FR" sz="2000" dirty="0"/>
              <a:t>P</a:t>
            </a:r>
            <a:r>
              <a:rPr lang="en-CH" sz="2000" dirty="0" err="1"/>
              <a:t>ixel</a:t>
            </a:r>
            <a:r>
              <a:rPr lang="en-CH" sz="2000" dirty="0"/>
              <a:t> divided into 4 </a:t>
            </a:r>
            <a:r>
              <a:rPr lang="en-CH" sz="2000"/>
              <a:t>quarters </a:t>
            </a:r>
            <a:r>
              <a:rPr lang="it-IT" sz="2000" dirty="0"/>
              <a:t>(</a:t>
            </a:r>
            <a:r>
              <a:rPr lang="en-CH" sz="2000"/>
              <a:t>each </a:t>
            </a:r>
            <a:r>
              <a:rPr lang="en-CH" sz="2000" dirty="0"/>
              <a:t>with ~4093 </a:t>
            </a:r>
            <a:r>
              <a:rPr lang="el-GR" sz="2000" dirty="0"/>
              <a:t>μ-</a:t>
            </a:r>
            <a:r>
              <a:rPr lang="en-CH" sz="2000"/>
              <a:t>cells</a:t>
            </a:r>
            <a:r>
              <a:rPr lang="it-IT" sz="2000" dirty="0"/>
              <a:t>)</a:t>
            </a:r>
            <a:r>
              <a:rPr lang="en-CH" sz="2000"/>
              <a:t>. </a:t>
            </a:r>
            <a:endParaRPr lang="en-CH" sz="2000" dirty="0"/>
          </a:p>
          <a:p>
            <a:pPr marL="0" indent="0" algn="just">
              <a:buNone/>
            </a:pPr>
            <a:r>
              <a:rPr lang="en-CH" sz="2000" dirty="0"/>
              <a:t>E</a:t>
            </a:r>
            <a:r>
              <a:rPr lang="fr-FR" sz="2000" dirty="0"/>
              <a:t>a</a:t>
            </a:r>
            <a:r>
              <a:rPr lang="en-CH" sz="2000" dirty="0" err="1"/>
              <a:t>ch</a:t>
            </a:r>
            <a:r>
              <a:rPr lang="en-CH" sz="2000" dirty="0"/>
              <a:t> quarter is readout by a dedicated pre-amplifier then the 4 signals </a:t>
            </a:r>
            <a:r>
              <a:rPr lang="en-CH" sz="2000"/>
              <a:t>are </a:t>
            </a:r>
            <a:r>
              <a:rPr lang="it-IT" sz="2000" dirty="0" err="1"/>
              <a:t>actively</a:t>
            </a:r>
            <a:r>
              <a:rPr lang="it-IT" sz="2000" dirty="0"/>
              <a:t> </a:t>
            </a:r>
            <a:r>
              <a:rPr lang="it-IT" sz="2000" dirty="0" err="1"/>
              <a:t>added</a:t>
            </a:r>
            <a:r>
              <a:rPr lang="it-IT" sz="2000" dirty="0"/>
              <a:t> </a:t>
            </a:r>
            <a:r>
              <a:rPr lang="it-IT" sz="2000" dirty="0" err="1"/>
              <a:t>together</a:t>
            </a:r>
            <a:endParaRPr lang="en-CH" sz="2000" dirty="0"/>
          </a:p>
          <a:p>
            <a:pPr marL="0" indent="0" algn="just">
              <a:buNone/>
            </a:pPr>
            <a:r>
              <a:rPr lang="en-CH" sz="2000" dirty="0"/>
              <a:t>Pixels organized in modules </a:t>
            </a:r>
            <a:r>
              <a:rPr lang="en-CH" sz="2000"/>
              <a:t>of 6 </a:t>
            </a:r>
            <a:r>
              <a:rPr lang="en-CH" sz="2000" dirty="0"/>
              <a:t>(max distance between frontend and sensor </a:t>
            </a:r>
            <a:r>
              <a:rPr lang="en-CH" sz="2000"/>
              <a:t>of ~ 4</a:t>
            </a:r>
            <a:r>
              <a:rPr lang="it-IT" sz="2000" dirty="0"/>
              <a:t>.5</a:t>
            </a:r>
            <a:r>
              <a:rPr lang="en-CH" sz="2000"/>
              <a:t> </a:t>
            </a:r>
            <a:r>
              <a:rPr lang="it-IT" sz="2000" dirty="0"/>
              <a:t>c</a:t>
            </a:r>
            <a:r>
              <a:rPr lang="en-CH" sz="2000"/>
              <a:t>m</a:t>
            </a:r>
            <a:r>
              <a:rPr lang="en-CH" sz="2000" dirty="0"/>
              <a:t>).</a:t>
            </a:r>
          </a:p>
          <a:p>
            <a:pPr marL="0" indent="0" algn="just">
              <a:buNone/>
            </a:pPr>
            <a:endParaRPr lang="en-CH" sz="2133" dirty="0"/>
          </a:p>
          <a:p>
            <a:pPr algn="just"/>
            <a:endParaRPr lang="it-IT" sz="1867" dirty="0"/>
          </a:p>
          <a:p>
            <a:endParaRPr lang="en-CH" sz="1867" dirty="0"/>
          </a:p>
          <a:p>
            <a:endParaRPr lang="en-CH" sz="1867" dirty="0"/>
          </a:p>
        </p:txBody>
      </p:sp>
      <p:sp>
        <p:nvSpPr>
          <p:cNvPr id="307" name="ZoneTexte 4">
            <a:extLst>
              <a:ext uri="{FF2B5EF4-FFF2-40B4-BE49-F238E27FC236}">
                <a16:creationId xmlns:a16="http://schemas.microsoft.com/office/drawing/2014/main" id="{2C564E93-113C-8C66-5C3F-729136605363}"/>
              </a:ext>
            </a:extLst>
          </p:cNvPr>
          <p:cNvSpPr txBox="1"/>
          <p:nvPr/>
        </p:nvSpPr>
        <p:spPr>
          <a:xfrm>
            <a:off x="574371" y="6133019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EE3A62-C444-E16B-045D-A41FEC9B4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8AEF9-613E-4F50-AB3F-BF720E27A659}" type="slidenum">
              <a:rPr lang="fr-CH" smtClean="0"/>
              <a:t>3</a:t>
            </a:fld>
            <a:endParaRPr lang="fr-CH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D9B740-FEAA-D34D-75A0-6BF5F6901FAA}"/>
              </a:ext>
            </a:extLst>
          </p:cNvPr>
          <p:cNvSpPr txBox="1"/>
          <p:nvPr/>
        </p:nvSpPr>
        <p:spPr>
          <a:xfrm>
            <a:off x="3026951" y="1418326"/>
            <a:ext cx="1432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Pixel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ACF8982-9C11-6EAE-F97E-86A38BFCE34F}"/>
              </a:ext>
            </a:extLst>
          </p:cNvPr>
          <p:cNvSpPr txBox="1"/>
          <p:nvPr/>
        </p:nvSpPr>
        <p:spPr>
          <a:xfrm>
            <a:off x="7732582" y="1345030"/>
            <a:ext cx="2236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Two modules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86DBCE0-3F39-F5A6-0704-7CF4ADA3B8E4}"/>
              </a:ext>
            </a:extLst>
          </p:cNvPr>
          <p:cNvGrpSpPr/>
          <p:nvPr/>
        </p:nvGrpSpPr>
        <p:grpSpPr>
          <a:xfrm>
            <a:off x="1903996" y="1892509"/>
            <a:ext cx="2999249" cy="1767064"/>
            <a:chOff x="8354551" y="1943071"/>
            <a:chExt cx="2999249" cy="1767064"/>
          </a:xfrm>
        </p:grpSpPr>
        <p:pic>
          <p:nvPicPr>
            <p:cNvPr id="5" name="Imagen 2">
              <a:extLst>
                <a:ext uri="{FF2B5EF4-FFF2-40B4-BE49-F238E27FC236}">
                  <a16:creationId xmlns:a16="http://schemas.microsoft.com/office/drawing/2014/main" id="{844092C7-39EF-9EF5-D565-8E474C48BE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4542"/>
            <a:stretch/>
          </p:blipFill>
          <p:spPr>
            <a:xfrm>
              <a:off x="8354551" y="1943071"/>
              <a:ext cx="2999249" cy="1767064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1DEE5B9-594E-6FA5-4089-95DB03164E29}"/>
                </a:ext>
              </a:extLst>
            </p:cNvPr>
            <p:cNvCxnSpPr>
              <a:cxnSpLocks/>
            </p:cNvCxnSpPr>
            <p:nvPr/>
          </p:nvCxnSpPr>
          <p:spPr>
            <a:xfrm>
              <a:off x="10024844" y="2952678"/>
              <a:ext cx="620785" cy="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EBA4104-89B7-C473-CC38-AAA6E5477E71}"/>
                    </a:ext>
                  </a:extLst>
                </p:cNvPr>
                <p:cNvSpPr txBox="1"/>
                <p:nvPr/>
              </p:nvSpPr>
              <p:spPr>
                <a:xfrm>
                  <a:off x="10015700" y="3040271"/>
                  <a:ext cx="62992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en-CH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CH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𝟓𝟑</m:t>
                        </m:r>
                        <m:r>
                          <a:rPr lang="en-CH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𝒎𝒎</m:t>
                        </m:r>
                      </m:oMath>
                    </m:oMathPara>
                  </a14:m>
                  <a:endParaRPr lang="en-CH" sz="1000" b="1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2D60B01-EEB6-8E87-5E24-CB1F69CA32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5700" y="3040271"/>
                  <a:ext cx="629929" cy="246221"/>
                </a:xfrm>
                <a:prstGeom prst="rect">
                  <a:avLst/>
                </a:prstGeom>
                <a:blipFill>
                  <a:blip r:embed="rId3"/>
                  <a:stretch>
                    <a:fillRect r="-38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C0BEA3-ADA4-C4A1-B29B-3515AFFF703F}"/>
              </a:ext>
            </a:extLst>
          </p:cNvPr>
          <p:cNvGrpSpPr/>
          <p:nvPr/>
        </p:nvGrpSpPr>
        <p:grpSpPr>
          <a:xfrm>
            <a:off x="7017480" y="1861257"/>
            <a:ext cx="3875422" cy="2081718"/>
            <a:chOff x="7946096" y="3545431"/>
            <a:chExt cx="4330649" cy="232624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C24AFDC-3352-5B87-D631-39E66BA9A1AB}"/>
                </a:ext>
              </a:extLst>
            </p:cNvPr>
            <p:cNvGrpSpPr/>
            <p:nvPr/>
          </p:nvGrpSpPr>
          <p:grpSpPr>
            <a:xfrm>
              <a:off x="7946096" y="3545431"/>
              <a:ext cx="3326826" cy="2326247"/>
              <a:chOff x="116079" y="1063228"/>
              <a:chExt cx="2223673" cy="1554879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A3F8B66F-50E7-6A2F-1E3D-A7AD3AF0A3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 flipH="1">
                <a:off x="308922" y="870385"/>
                <a:ext cx="1554879" cy="1940566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234480F-0A2C-ECAE-0DE4-CF7ADDF1D37F}"/>
                  </a:ext>
                </a:extLst>
              </p:cNvPr>
              <p:cNvSpPr txBox="1"/>
              <p:nvPr/>
            </p:nvSpPr>
            <p:spPr>
              <a:xfrm>
                <a:off x="539552" y="2067694"/>
                <a:ext cx="79208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800" b="1"/>
                  <a:t>36.9mm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1773371-E241-0A3E-86A4-78D2213F971F}"/>
                  </a:ext>
                </a:extLst>
              </p:cNvPr>
              <p:cNvSpPr txBox="1"/>
              <p:nvPr/>
            </p:nvSpPr>
            <p:spPr>
              <a:xfrm>
                <a:off x="1547664" y="2067694"/>
                <a:ext cx="79208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800" b="1"/>
                  <a:t>44.2mm</a:t>
                </a: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10C2A47-7D4C-BB95-A27B-B9610CBC9DE1}"/>
                </a:ext>
              </a:extLst>
            </p:cNvPr>
            <p:cNvSpPr/>
            <p:nvPr/>
          </p:nvSpPr>
          <p:spPr>
            <a:xfrm>
              <a:off x="10935289" y="3750570"/>
              <a:ext cx="161925" cy="16192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BC2911D-CC6D-14FD-5F35-EF08BB3643A5}"/>
                </a:ext>
              </a:extLst>
            </p:cNvPr>
            <p:cNvSpPr txBox="1"/>
            <p:nvPr/>
          </p:nvSpPr>
          <p:spPr>
            <a:xfrm>
              <a:off x="11077883" y="3693032"/>
              <a:ext cx="11850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/>
                <a:t>Group A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9D97768-87D7-A0B4-EFE1-8E67E5D56A0B}"/>
                </a:ext>
              </a:extLst>
            </p:cNvPr>
            <p:cNvSpPr/>
            <p:nvPr/>
          </p:nvSpPr>
          <p:spPr>
            <a:xfrm>
              <a:off x="10935289" y="3964411"/>
              <a:ext cx="161925" cy="16192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AF247F5-78C6-BD7D-057C-1046A973A180}"/>
                </a:ext>
              </a:extLst>
            </p:cNvPr>
            <p:cNvSpPr txBox="1"/>
            <p:nvPr/>
          </p:nvSpPr>
          <p:spPr>
            <a:xfrm>
              <a:off x="11077883" y="3913840"/>
              <a:ext cx="11850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/>
                <a:t>Group B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D70DF0A-0EB8-59BF-C94B-0F5A9EF1E7A1}"/>
                </a:ext>
              </a:extLst>
            </p:cNvPr>
            <p:cNvSpPr/>
            <p:nvPr/>
          </p:nvSpPr>
          <p:spPr>
            <a:xfrm>
              <a:off x="10952726" y="4178252"/>
              <a:ext cx="127050" cy="1270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9031A07-7762-7044-674E-D4FB08B293BA}"/>
                </a:ext>
              </a:extLst>
            </p:cNvPr>
            <p:cNvSpPr txBox="1"/>
            <p:nvPr/>
          </p:nvSpPr>
          <p:spPr>
            <a:xfrm>
              <a:off x="11091706" y="4103278"/>
              <a:ext cx="11850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/>
                <a:t>ASIC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049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6E62-BD6C-37C1-E58E-1B9062A98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957" y="80981"/>
            <a:ext cx="10828089" cy="1325563"/>
          </a:xfrm>
        </p:spPr>
        <p:txBody>
          <a:bodyPr/>
          <a:lstStyle/>
          <a:p>
            <a:r>
              <a:rPr lang="en-CH" dirty="0"/>
              <a:t>FANATIC architecture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42607B-09B0-4ED7-FF20-4E43921C1657}"/>
              </a:ext>
            </a:extLst>
          </p:cNvPr>
          <p:cNvSpPr txBox="1">
            <a:spLocks/>
          </p:cNvSpPr>
          <p:nvPr/>
        </p:nvSpPr>
        <p:spPr>
          <a:xfrm>
            <a:off x="5550930" y="1309395"/>
            <a:ext cx="6854439" cy="26148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800" b="1" dirty="0">
                <a:ea typeface="+mn-lt"/>
                <a:cs typeface="+mn-lt"/>
              </a:rPr>
              <a:t>F</a:t>
            </a:r>
            <a:r>
              <a:rPr lang="en-US" sz="1800" dirty="0">
                <a:ea typeface="+mn-lt"/>
                <a:cs typeface="+mn-lt"/>
              </a:rPr>
              <a:t>ast </a:t>
            </a:r>
            <a:r>
              <a:rPr lang="en-US" sz="1800" b="1" dirty="0" err="1">
                <a:ea typeface="+mn-lt"/>
                <a:cs typeface="+mn-lt"/>
              </a:rPr>
              <a:t>ANA</a:t>
            </a:r>
            <a:r>
              <a:rPr lang="en-US" sz="1800" dirty="0" err="1">
                <a:ea typeface="+mn-lt"/>
                <a:cs typeface="+mn-lt"/>
              </a:rPr>
              <a:t>log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b="1" dirty="0">
                <a:ea typeface="+mn-lt"/>
                <a:cs typeface="+mn-lt"/>
              </a:rPr>
              <a:t>T</a:t>
            </a:r>
            <a:r>
              <a:rPr lang="en-US" sz="1800" dirty="0">
                <a:ea typeface="+mn-lt"/>
                <a:cs typeface="+mn-lt"/>
              </a:rPr>
              <a:t>ransimpedance amplifier </a:t>
            </a:r>
            <a:r>
              <a:rPr lang="en-US" sz="1800" b="1" dirty="0">
                <a:ea typeface="+mn-lt"/>
                <a:cs typeface="+mn-lt"/>
              </a:rPr>
              <a:t>I</a:t>
            </a:r>
            <a:r>
              <a:rPr lang="en-US" sz="1800" dirty="0">
                <a:ea typeface="+mn-lt"/>
                <a:cs typeface="+mn-lt"/>
              </a:rPr>
              <a:t>ntegrated </a:t>
            </a:r>
            <a:r>
              <a:rPr lang="en-US" sz="1800" b="1" dirty="0">
                <a:ea typeface="+mn-lt"/>
                <a:cs typeface="+mn-lt"/>
              </a:rPr>
              <a:t>C</a:t>
            </a:r>
            <a:r>
              <a:rPr lang="en-US" sz="1800" dirty="0">
                <a:ea typeface="+mn-lt"/>
                <a:cs typeface="+mn-lt"/>
              </a:rPr>
              <a:t>ircuit:</a:t>
            </a:r>
          </a:p>
          <a:p>
            <a:pPr marL="0" indent="0">
              <a:buNone/>
            </a:pPr>
            <a:r>
              <a:rPr lang="en-CH" sz="1800" dirty="0"/>
              <a:t>ASIC readout for 8 pixels:</a:t>
            </a:r>
          </a:p>
          <a:p>
            <a:pPr lvl="1"/>
            <a:r>
              <a:rPr lang="en-CH" sz="1800"/>
              <a:t>4 analog </a:t>
            </a:r>
            <a:r>
              <a:rPr lang="en-CH" sz="1800" dirty="0"/>
              <a:t>inputs </a:t>
            </a:r>
            <a:r>
              <a:rPr lang="en-CH" sz="1800"/>
              <a:t>per </a:t>
            </a:r>
            <a:r>
              <a:rPr lang="it-IT" sz="1800" dirty="0"/>
              <a:t>output </a:t>
            </a:r>
            <a:r>
              <a:rPr lang="it-IT" sz="1800" dirty="0" err="1"/>
              <a:t>channel</a:t>
            </a:r>
            <a:r>
              <a:rPr lang="it-IT" sz="1800" dirty="0"/>
              <a:t> </a:t>
            </a:r>
          </a:p>
          <a:p>
            <a:pPr lvl="1"/>
            <a:r>
              <a:rPr lang="it-IT" sz="1800" dirty="0"/>
              <a:t>Active </a:t>
            </a:r>
            <a:r>
              <a:rPr lang="it-IT" sz="1800" dirty="0" err="1"/>
              <a:t>s</a:t>
            </a:r>
            <a:r>
              <a:rPr lang="en-CH" sz="1800"/>
              <a:t>ummation performed in voltage mode</a:t>
            </a:r>
            <a:endParaRPr lang="en-CH" sz="1800" dirty="0">
              <a:ea typeface="Calibri"/>
              <a:cs typeface="Calibri"/>
            </a:endParaRPr>
          </a:p>
          <a:p>
            <a:pPr lvl="1"/>
            <a:r>
              <a:rPr lang="en-CH" sz="1800" dirty="0"/>
              <a:t>1 analog </a:t>
            </a:r>
            <a:r>
              <a:rPr lang="en-CH" sz="1800"/>
              <a:t>output per </a:t>
            </a:r>
            <a:r>
              <a:rPr lang="en-CH" sz="1800" dirty="0"/>
              <a:t>pixel: 4 channels with </a:t>
            </a:r>
            <a:r>
              <a:rPr lang="en-CH" sz="1800"/>
              <a:t>single-ended and </a:t>
            </a:r>
            <a:r>
              <a:rPr lang="en-CH" sz="1800" dirty="0"/>
              <a:t>4 channels with </a:t>
            </a:r>
            <a:r>
              <a:rPr lang="en-CH" sz="1800"/>
              <a:t>pseudo-differential output</a:t>
            </a:r>
            <a:r>
              <a:rPr lang="it-IT" sz="1800" dirty="0" err="1"/>
              <a:t>s</a:t>
            </a:r>
            <a:endParaRPr lang="en-CH" sz="1800" dirty="0">
              <a:ea typeface="Calibri"/>
              <a:cs typeface="Calibri"/>
            </a:endParaRPr>
          </a:p>
          <a:p>
            <a:pPr lvl="1"/>
            <a:r>
              <a:rPr lang="en-CH" sz="1800"/>
              <a:t>Adjustable </a:t>
            </a:r>
            <a:r>
              <a:rPr lang="en-CH" sz="1800" dirty="0"/>
              <a:t>AC coupling capacitors for output pulse shaping</a:t>
            </a:r>
            <a:endParaRPr lang="en-CH" sz="1800" dirty="0">
              <a:ea typeface="Calibri"/>
              <a:cs typeface="Calibri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7413A0-A028-C18F-2C80-638603D7B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4</a:t>
            </a:fld>
            <a:endParaRPr lang="en-CH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29E9DC-C484-F3C3-D8D0-1BEDC9C6D3AC}"/>
              </a:ext>
            </a:extLst>
          </p:cNvPr>
          <p:cNvGrpSpPr/>
          <p:nvPr/>
        </p:nvGrpSpPr>
        <p:grpSpPr>
          <a:xfrm>
            <a:off x="7114401" y="3659358"/>
            <a:ext cx="4963993" cy="2309481"/>
            <a:chOff x="1161436" y="3520407"/>
            <a:chExt cx="4963993" cy="2309481"/>
          </a:xfrm>
        </p:grpSpPr>
        <p:pic>
          <p:nvPicPr>
            <p:cNvPr id="4" name="Content Placeholder 6">
              <a:extLst>
                <a:ext uri="{FF2B5EF4-FFF2-40B4-BE49-F238E27FC236}">
                  <a16:creationId xmlns:a16="http://schemas.microsoft.com/office/drawing/2014/main" id="{D2865E54-1B71-24E2-3A06-9F08755D0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1436" y="3520407"/>
              <a:ext cx="4963993" cy="2309481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6411AA9-D048-AE21-3643-FFB4F16A89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4739" y="4465594"/>
              <a:ext cx="146481" cy="2371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3CC00B9-1C30-BDAC-95F5-2641906B00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1989" y="4190344"/>
              <a:ext cx="146481" cy="2371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0918920-BBE6-E384-9380-379695EB57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1988" y="4793728"/>
              <a:ext cx="146481" cy="2371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1" name="Picture 340">
            <a:extLst>
              <a:ext uri="{FF2B5EF4-FFF2-40B4-BE49-F238E27FC236}">
                <a16:creationId xmlns:a16="http://schemas.microsoft.com/office/drawing/2014/main" id="{C0D8BF24-E7FD-7137-D157-BD5AC7FA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7" y="1146331"/>
            <a:ext cx="5489443" cy="476974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69429F3-E016-E12E-647E-38FF71D03B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132"/>
          <a:stretch/>
        </p:blipFill>
        <p:spPr>
          <a:xfrm>
            <a:off x="5687544" y="4165813"/>
            <a:ext cx="1298898" cy="119863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BB36270-11D3-A237-41BC-0CA21EC13CD5}"/>
              </a:ext>
            </a:extLst>
          </p:cNvPr>
          <p:cNvSpPr txBox="1"/>
          <p:nvPr/>
        </p:nvSpPr>
        <p:spPr>
          <a:xfrm>
            <a:off x="5918519" y="5320928"/>
            <a:ext cx="75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 err="1"/>
              <a:t>SiPM</a:t>
            </a:r>
            <a:endParaRPr lang="en-CH" dirty="0"/>
          </a:p>
        </p:txBody>
      </p:sp>
      <p:sp>
        <p:nvSpPr>
          <p:cNvPr id="29" name="ZoneTexte 4">
            <a:extLst>
              <a:ext uri="{FF2B5EF4-FFF2-40B4-BE49-F238E27FC236}">
                <a16:creationId xmlns:a16="http://schemas.microsoft.com/office/drawing/2014/main" id="{6946EF63-E93D-9BF8-72E3-874FC1894A68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BA60EBC-ED9A-DD46-9C01-16E15DAE2359}"/>
              </a:ext>
            </a:extLst>
          </p:cNvPr>
          <p:cNvCxnSpPr>
            <a:cxnSpLocks/>
          </p:cNvCxnSpPr>
          <p:nvPr/>
        </p:nvCxnSpPr>
        <p:spPr>
          <a:xfrm>
            <a:off x="1513211" y="5152702"/>
            <a:ext cx="5473231" cy="6492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52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30726-B372-A40A-514C-AFBC8A015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FANATIC</a:t>
            </a:r>
            <a:r>
              <a:rPr lang="it-IT" dirty="0"/>
              <a:t> </a:t>
            </a:r>
            <a:r>
              <a:rPr lang="en-CH" err="1"/>
              <a:t>SiPM</a:t>
            </a:r>
            <a:r>
              <a:rPr lang="it-IT" dirty="0"/>
              <a:t>-</a:t>
            </a:r>
            <a:r>
              <a:rPr lang="en-CH"/>
              <a:t>test</a:t>
            </a:r>
            <a:r>
              <a:rPr lang="it-IT" dirty="0"/>
              <a:t> </a:t>
            </a:r>
            <a:r>
              <a:rPr lang="it-IT" dirty="0" err="1"/>
              <a:t>PCBs</a:t>
            </a:r>
            <a:endParaRPr lang="en-CH"/>
          </a:p>
        </p:txBody>
      </p:sp>
      <p:pic>
        <p:nvPicPr>
          <p:cNvPr id="7" name="Content Placeholder 6" descr="A pair of green electronic components&#10;&#10;Description automatically generated">
            <a:extLst>
              <a:ext uri="{FF2B5EF4-FFF2-40B4-BE49-F238E27FC236}">
                <a16:creationId xmlns:a16="http://schemas.microsoft.com/office/drawing/2014/main" id="{0EFB2BE2-678E-80FE-23B2-D1709B9619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5" t="13476" r="26707" b="20909"/>
          <a:stretch/>
        </p:blipFill>
        <p:spPr>
          <a:xfrm rot="16200000">
            <a:off x="1915140" y="1048585"/>
            <a:ext cx="1679510" cy="2855167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1C60F-BE43-B2AA-E02E-E6946D5A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5</a:t>
            </a:fld>
            <a:endParaRPr lang="en-CH"/>
          </a:p>
        </p:txBody>
      </p:sp>
      <p:pic>
        <p:nvPicPr>
          <p:cNvPr id="10" name="Picture 9" descr="A green circuit board with wires&#10;&#10;Description automatically generated">
            <a:extLst>
              <a:ext uri="{FF2B5EF4-FFF2-40B4-BE49-F238E27FC236}">
                <a16:creationId xmlns:a16="http://schemas.microsoft.com/office/drawing/2014/main" id="{86132C80-0A54-EFCE-E1C5-8D85ACE1FD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0" t="5102" r="3019" b="13531"/>
          <a:stretch/>
        </p:blipFill>
        <p:spPr>
          <a:xfrm>
            <a:off x="5084065" y="1312939"/>
            <a:ext cx="6994330" cy="47023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43DB7-9A84-2B48-AE99-539CBFEC6A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25" t="8204" r="10700"/>
          <a:stretch/>
        </p:blipFill>
        <p:spPr>
          <a:xfrm>
            <a:off x="1327312" y="3501248"/>
            <a:ext cx="2433091" cy="234552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54530D-0AA0-D840-95DB-727F85B397CF}"/>
              </a:ext>
            </a:extLst>
          </p:cNvPr>
          <p:cNvCxnSpPr>
            <a:cxnSpLocks/>
          </p:cNvCxnSpPr>
          <p:nvPr/>
        </p:nvCxnSpPr>
        <p:spPr>
          <a:xfrm>
            <a:off x="4182479" y="2865120"/>
            <a:ext cx="1502041" cy="8290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664339-6569-084A-B1CF-B2B347D1E1EF}"/>
              </a:ext>
            </a:extLst>
          </p:cNvPr>
          <p:cNvCxnSpPr>
            <a:cxnSpLocks/>
          </p:cNvCxnSpPr>
          <p:nvPr/>
        </p:nvCxnSpPr>
        <p:spPr>
          <a:xfrm>
            <a:off x="3760403" y="4527208"/>
            <a:ext cx="1835725" cy="174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E7AA239-5E44-334C-A156-413540227591}"/>
              </a:ext>
            </a:extLst>
          </p:cNvPr>
          <p:cNvSpPr/>
          <p:nvPr/>
        </p:nvSpPr>
        <p:spPr>
          <a:xfrm>
            <a:off x="5684520" y="3570541"/>
            <a:ext cx="1155192" cy="860224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5FB3A4-8B10-104A-B48A-D25568C661AF}"/>
              </a:ext>
            </a:extLst>
          </p:cNvPr>
          <p:cNvSpPr/>
          <p:nvPr/>
        </p:nvSpPr>
        <p:spPr>
          <a:xfrm>
            <a:off x="5684520" y="4361472"/>
            <a:ext cx="1155192" cy="437826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6BAE41-CBA2-0246-81B1-E24E766932F1}"/>
              </a:ext>
            </a:extLst>
          </p:cNvPr>
          <p:cNvSpPr txBox="1"/>
          <p:nvPr/>
        </p:nvSpPr>
        <p:spPr>
          <a:xfrm>
            <a:off x="5684520" y="5405563"/>
            <a:ext cx="1609344" cy="36933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/>
              <a:t>FANATIC PCB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78524B-DF0D-844D-861A-1A6A273B2DAE}"/>
              </a:ext>
            </a:extLst>
          </p:cNvPr>
          <p:cNvSpPr txBox="1"/>
          <p:nvPr/>
        </p:nvSpPr>
        <p:spPr>
          <a:xfrm>
            <a:off x="8581230" y="5405563"/>
            <a:ext cx="2147730" cy="36933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/>
              <a:t>GPIO - FPGA PCB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73C85F-2746-2242-BE89-0B14EA4BFC5C}"/>
              </a:ext>
            </a:extLst>
          </p:cNvPr>
          <p:cNvSpPr txBox="1"/>
          <p:nvPr/>
        </p:nvSpPr>
        <p:spPr>
          <a:xfrm>
            <a:off x="1491095" y="2946193"/>
            <a:ext cx="1136904" cy="36933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/>
              <a:t>LCT5 UVE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0199A1-225A-4645-B41F-EAD0E08D0BA7}"/>
              </a:ext>
            </a:extLst>
          </p:cNvPr>
          <p:cNvSpPr txBox="1"/>
          <p:nvPr/>
        </p:nvSpPr>
        <p:spPr>
          <a:xfrm>
            <a:off x="3229612" y="2946193"/>
            <a:ext cx="645206" cy="36933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/>
              <a:t>LVR3</a:t>
            </a:r>
          </a:p>
        </p:txBody>
      </p:sp>
      <p:sp>
        <p:nvSpPr>
          <p:cNvPr id="20" name="ZoneTexte 4">
            <a:extLst>
              <a:ext uri="{FF2B5EF4-FFF2-40B4-BE49-F238E27FC236}">
                <a16:creationId xmlns:a16="http://schemas.microsoft.com/office/drawing/2014/main" id="{FC1AE081-B6B5-D540-87CC-BF7126F17072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72FB93-3E5D-BE40-BB25-929F260BDDAB}"/>
              </a:ext>
            </a:extLst>
          </p:cNvPr>
          <p:cNvSpPr/>
          <p:nvPr/>
        </p:nvSpPr>
        <p:spPr>
          <a:xfrm>
            <a:off x="1472807" y="1707717"/>
            <a:ext cx="1155192" cy="1607808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61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E90F3-F0AC-7177-F805-2B291C805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FANATIC Measurement setup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73F8CE-5915-681A-E39E-ADE624ED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6</a:t>
            </a:fld>
            <a:endParaRPr lang="en-CH"/>
          </a:p>
        </p:txBody>
      </p:sp>
      <p:pic>
        <p:nvPicPr>
          <p:cNvPr id="9" name="Picture 8" descr="A group of electronic devices on a shelf&#10;&#10;Description automatically generated">
            <a:extLst>
              <a:ext uri="{FF2B5EF4-FFF2-40B4-BE49-F238E27FC236}">
                <a16:creationId xmlns:a16="http://schemas.microsoft.com/office/drawing/2014/main" id="{2C134A27-D3AF-0BB2-8174-E34C3A314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464" y="1846238"/>
            <a:ext cx="8964002" cy="4033801"/>
          </a:xfrm>
          <a:prstGeom prst="rect">
            <a:avLst/>
          </a:prstGeom>
        </p:spPr>
      </p:pic>
      <p:sp>
        <p:nvSpPr>
          <p:cNvPr id="6" name="ZoneTexte 4">
            <a:extLst>
              <a:ext uri="{FF2B5EF4-FFF2-40B4-BE49-F238E27FC236}">
                <a16:creationId xmlns:a16="http://schemas.microsoft.com/office/drawing/2014/main" id="{4BE33B31-A314-494F-8F2E-FD8369843F2B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928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E90F3-F0AC-7177-F805-2B291C805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Neutral density filters calibration</a:t>
            </a:r>
          </a:p>
        </p:txBody>
      </p:sp>
      <p:pic>
        <p:nvPicPr>
          <p:cNvPr id="7" name="Content Placeholder 6" descr="A machine with wires and a piece of electronics&#10;&#10;Description automatically generated">
            <a:extLst>
              <a:ext uri="{FF2B5EF4-FFF2-40B4-BE49-F238E27FC236}">
                <a16:creationId xmlns:a16="http://schemas.microsoft.com/office/drawing/2014/main" id="{37DEECE6-FB07-1755-3843-73DE3FC8E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5" r="28736"/>
          <a:stretch/>
        </p:blipFill>
        <p:spPr>
          <a:xfrm>
            <a:off x="1058523" y="2961755"/>
            <a:ext cx="2997430" cy="2904526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73F8CE-5915-681A-E39E-ADE624ED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288A4-F964-A914-CDB6-0D44523FA4FC}"/>
              </a:ext>
            </a:extLst>
          </p:cNvPr>
          <p:cNvSpPr txBox="1"/>
          <p:nvPr/>
        </p:nvSpPr>
        <p:spPr>
          <a:xfrm>
            <a:off x="450411" y="1365536"/>
            <a:ext cx="6097508" cy="169277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CH" dirty="0"/>
              <a:t>Laser source </a:t>
            </a:r>
            <a:r>
              <a:rPr lang="en-CH"/>
              <a:t>375 nm</a:t>
            </a:r>
            <a:r>
              <a:rPr lang="en-CH" dirty="0"/>
              <a:t>: </a:t>
            </a:r>
            <a:r>
              <a:rPr lang="en-CH" dirty="0" err="1"/>
              <a:t>PicoQuant</a:t>
            </a:r>
            <a:r>
              <a:rPr lang="en-CH" dirty="0"/>
              <a:t> PDL 800-D</a:t>
            </a:r>
          </a:p>
          <a:p>
            <a:r>
              <a:rPr lang="en-CH" dirty="0"/>
              <a:t>Photodiode: Hamamatsu S1337-1010BQ</a:t>
            </a:r>
          </a:p>
          <a:p>
            <a:r>
              <a:rPr lang="en-CH" dirty="0"/>
              <a:t>Motorized filter wheel: Thorlabs FW212C</a:t>
            </a:r>
          </a:p>
          <a:p>
            <a:r>
              <a:rPr lang="en-CH" dirty="0"/>
              <a:t>N</a:t>
            </a:r>
            <a:r>
              <a:rPr lang="fr-FR" dirty="0"/>
              <a:t>e</a:t>
            </a:r>
            <a:r>
              <a:rPr lang="en-CH" dirty="0" err="1"/>
              <a:t>utral</a:t>
            </a:r>
            <a:r>
              <a:rPr lang="en-CH" dirty="0"/>
              <a:t> density filters: Thorlabs FW212CNEB</a:t>
            </a:r>
          </a:p>
          <a:p>
            <a:r>
              <a:rPr lang="en-CH" dirty="0"/>
              <a:t>Thorlabs integrating sphere </a:t>
            </a:r>
          </a:p>
          <a:p>
            <a:endParaRPr lang="en-CH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8237DE-4BEF-0840-3982-C3431019A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621" y="925821"/>
            <a:ext cx="6617350" cy="5330156"/>
          </a:xfrm>
          <a:prstGeom prst="rect">
            <a:avLst/>
          </a:prstGeom>
        </p:spPr>
      </p:pic>
      <p:sp>
        <p:nvSpPr>
          <p:cNvPr id="8" name="ZoneTexte 4">
            <a:extLst>
              <a:ext uri="{FF2B5EF4-FFF2-40B4-BE49-F238E27FC236}">
                <a16:creationId xmlns:a16="http://schemas.microsoft.com/office/drawing/2014/main" id="{70ECD5BA-0E88-2D4C-8476-5A67E3432E31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806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662F2C-EC95-8B43-B140-3EF8E51E9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745" y="1789211"/>
            <a:ext cx="8468025" cy="3644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60713A-50D6-29AB-141E-2D6A89CC7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err="1"/>
              <a:t>pulse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FE15FC-7F22-7B4D-4FB4-A69859AB1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8</a:t>
            </a:fld>
            <a:endParaRPr lang="en-CH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A9AB33B-2039-3942-4285-A6499E224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344" y="1825625"/>
            <a:ext cx="329740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000" dirty="0" err="1"/>
              <a:t>Averaged</a:t>
            </a:r>
            <a:r>
              <a:rPr lang="it-IT" sz="2000" dirty="0"/>
              <a:t> </a:t>
            </a:r>
            <a:r>
              <a:rPr lang="it-IT" sz="2000" dirty="0" err="1"/>
              <a:t>pulse</a:t>
            </a:r>
            <a:r>
              <a:rPr lang="it-IT" sz="2000" dirty="0"/>
              <a:t> with laser source</a:t>
            </a:r>
          </a:p>
          <a:p>
            <a:r>
              <a:rPr lang="it-IT" sz="2000" dirty="0" err="1"/>
              <a:t>Peak</a:t>
            </a:r>
            <a:r>
              <a:rPr lang="it-IT" sz="2000" dirty="0"/>
              <a:t> gain: 2.2 </a:t>
            </a:r>
            <a:r>
              <a:rPr lang="it-IT" sz="2000" dirty="0" err="1"/>
              <a:t>mV</a:t>
            </a:r>
            <a:r>
              <a:rPr lang="it-IT" sz="2000" dirty="0"/>
              <a:t>/p.e.</a:t>
            </a:r>
            <a:endParaRPr lang="it-IT" sz="2000" dirty="0">
              <a:cs typeface="Calibri"/>
            </a:endParaRPr>
          </a:p>
          <a:p>
            <a:r>
              <a:rPr lang="it-IT" sz="2000" dirty="0" err="1"/>
              <a:t>Peak</a:t>
            </a:r>
            <a:r>
              <a:rPr lang="it-IT" sz="2000" dirty="0"/>
              <a:t> to </a:t>
            </a:r>
            <a:r>
              <a:rPr lang="it-IT" sz="2000" dirty="0" err="1"/>
              <a:t>peak</a:t>
            </a:r>
            <a:r>
              <a:rPr lang="it-IT" sz="2000" dirty="0"/>
              <a:t> gain: </a:t>
            </a:r>
            <a:br>
              <a:rPr lang="it-IT" sz="2000" dirty="0"/>
            </a:br>
            <a:r>
              <a:rPr lang="it-IT" sz="2000" dirty="0"/>
              <a:t>3.14 </a:t>
            </a:r>
            <a:r>
              <a:rPr lang="it-IT" sz="2000" dirty="0" err="1"/>
              <a:t>mV</a:t>
            </a:r>
            <a:r>
              <a:rPr lang="it-IT" sz="2000" dirty="0"/>
              <a:t>/p.e.</a:t>
            </a:r>
            <a:endParaRPr lang="it-IT" sz="2000" dirty="0">
              <a:cs typeface="Calibri"/>
            </a:endParaRPr>
          </a:p>
          <a:p>
            <a:r>
              <a:rPr lang="it-IT" sz="2000" dirty="0" err="1"/>
              <a:t>Pulse</a:t>
            </a:r>
            <a:r>
              <a:rPr lang="it-IT" sz="2000" dirty="0"/>
              <a:t> </a:t>
            </a:r>
            <a:r>
              <a:rPr lang="it-IT" sz="2000" dirty="0" err="1"/>
              <a:t>integral</a:t>
            </a:r>
            <a:r>
              <a:rPr lang="it-IT" sz="2000" dirty="0"/>
              <a:t> (6 ns) gain: 7.7 V*ns/p.e.</a:t>
            </a:r>
          </a:p>
          <a:p>
            <a:r>
              <a:rPr lang="it-IT" sz="2000" dirty="0" err="1"/>
              <a:t>Peaking</a:t>
            </a:r>
            <a:r>
              <a:rPr lang="it-IT" sz="2000" dirty="0"/>
              <a:t> time: 1.1ns</a:t>
            </a:r>
          </a:p>
          <a:p>
            <a:r>
              <a:rPr lang="it-IT" sz="2000" dirty="0"/>
              <a:t>FWHM: 2.9 ns</a:t>
            </a:r>
          </a:p>
          <a:p>
            <a:r>
              <a:rPr lang="it-IT" sz="2000" dirty="0" err="1"/>
              <a:t>Recovery</a:t>
            </a:r>
            <a:r>
              <a:rPr lang="it-IT" sz="2000" dirty="0"/>
              <a:t>: 30.5 ns</a:t>
            </a:r>
            <a:endParaRPr lang="en-CH" sz="2000" dirty="0"/>
          </a:p>
        </p:txBody>
      </p:sp>
      <p:sp>
        <p:nvSpPr>
          <p:cNvPr id="21" name="ZoneTexte 4">
            <a:extLst>
              <a:ext uri="{FF2B5EF4-FFF2-40B4-BE49-F238E27FC236}">
                <a16:creationId xmlns:a16="http://schemas.microsoft.com/office/drawing/2014/main" id="{678DB92F-2D9B-AE4A-8FB6-2A4074BE7302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12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5E8CB2-C5A1-4547-9A5A-05070724D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205" y="2276061"/>
            <a:ext cx="4921690" cy="37732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5A49FF-B5B1-F53D-8B90-26A12512B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Data Analysis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6A16B7-C24A-29CE-95F4-469D9E922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1C611-4B98-4F3A-8361-FE44D4E4EF35}" type="slidenum">
              <a:rPr lang="en-CH" smtClean="0"/>
              <a:t>9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9462BB-6B4A-132F-4436-1F36C3478EBC}"/>
              </a:ext>
            </a:extLst>
          </p:cNvPr>
          <p:cNvSpPr txBox="1"/>
          <p:nvPr/>
        </p:nvSpPr>
        <p:spPr>
          <a:xfrm>
            <a:off x="477570" y="1489967"/>
            <a:ext cx="11263325" cy="113877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CH"/>
              <a:t>Low intensity histogram fit with a generalized Poisson distribution function</a:t>
            </a:r>
            <a:r>
              <a:rPr lang="it-IT" dirty="0"/>
              <a:t>. </a:t>
            </a:r>
            <a:r>
              <a:rPr lang="en-CH"/>
              <a:t>Pulse integral over a fixed window 6ns.</a:t>
            </a:r>
            <a:r>
              <a:rPr lang="it-IT" dirty="0"/>
              <a:t> Transfer </a:t>
            </a:r>
            <a:r>
              <a:rPr lang="it-IT" dirty="0" err="1"/>
              <a:t>characteristics</a:t>
            </a:r>
            <a:r>
              <a:rPr lang="it-IT" dirty="0"/>
              <a:t> from multiple data sets </a:t>
            </a:r>
            <a:r>
              <a:rPr lang="it-IT" dirty="0" err="1"/>
              <a:t>employing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laser </a:t>
            </a:r>
            <a:r>
              <a:rPr lang="it-IT" dirty="0" err="1"/>
              <a:t>intensities</a:t>
            </a:r>
            <a:r>
              <a:rPr lang="it-IT" dirty="0"/>
              <a:t>.</a:t>
            </a:r>
            <a:endParaRPr lang="en-CH"/>
          </a:p>
          <a:p>
            <a:endParaRPr lang="en-CH" dirty="0"/>
          </a:p>
          <a:p>
            <a:endParaRPr lang="en-CH" sz="1400" dirty="0"/>
          </a:p>
        </p:txBody>
      </p:sp>
      <p:sp>
        <p:nvSpPr>
          <p:cNvPr id="11" name="ZoneTexte 4">
            <a:extLst>
              <a:ext uri="{FF2B5EF4-FFF2-40B4-BE49-F238E27FC236}">
                <a16:creationId xmlns:a16="http://schemas.microsoft.com/office/drawing/2014/main" id="{C76F7E51-F179-4A44-B876-EA696E72EEE1}"/>
              </a:ext>
            </a:extLst>
          </p:cNvPr>
          <p:cNvSpPr txBox="1"/>
          <p:nvPr/>
        </p:nvSpPr>
        <p:spPr>
          <a:xfrm>
            <a:off x="574371" y="6141897"/>
            <a:ext cx="80128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DES SCIENCES</a:t>
            </a:r>
          </a:p>
          <a:p>
            <a:r>
              <a:rPr lang="fr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SECTION </a:t>
            </a:r>
            <a:r>
              <a:rPr lang="en-C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DPNC</a:t>
            </a:r>
            <a:endParaRPr lang="fr-CH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D256B5-A9B7-EB4B-A86D-EAE99409F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71" y="2276061"/>
            <a:ext cx="5079788" cy="37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3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130431</TotalTime>
  <Words>773</Words>
  <Application>Microsoft Macintosh PowerPoint</Application>
  <PresentationFormat>Widescreen</PresentationFormat>
  <Paragraphs>179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Office Theme</vt:lpstr>
      <vt:lpstr>Frontend ASIC development for the advanced SiPM camera</vt:lpstr>
      <vt:lpstr>ASIC features</vt:lpstr>
      <vt:lpstr>Silicon Photo Multiplier</vt:lpstr>
      <vt:lpstr>FANATIC architecture</vt:lpstr>
      <vt:lpstr>FANATIC SiPM-test PCBs</vt:lpstr>
      <vt:lpstr>FANATIC Measurement setup</vt:lpstr>
      <vt:lpstr>Neutral density filters calibration</vt:lpstr>
      <vt:lpstr>Measured pulse</vt:lpstr>
      <vt:lpstr>Data Analysis</vt:lpstr>
      <vt:lpstr>Measurements summary</vt:lpstr>
      <vt:lpstr>PRESSEC pre-amplifier ASIC (UB-Unige-UPC)</vt:lpstr>
      <vt:lpstr>Further developments </vt:lpstr>
      <vt:lpstr>Backup slides</vt:lpstr>
      <vt:lpstr>PowerPoint Presentation</vt:lpstr>
      <vt:lpstr>PowerPoint Presentation</vt:lpstr>
      <vt:lpstr>PowerPoint Presentation</vt:lpstr>
      <vt:lpstr>FANATIC layout</vt:lpstr>
      <vt:lpstr>FANATIC measurements with SiPM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Giangrande</dc:creator>
  <cp:lastModifiedBy>Luca Giangrande</cp:lastModifiedBy>
  <cp:revision>22</cp:revision>
  <dcterms:created xsi:type="dcterms:W3CDTF">2023-11-13T08:21:18Z</dcterms:created>
  <dcterms:modified xsi:type="dcterms:W3CDTF">2024-10-08T15:43:44Z</dcterms:modified>
</cp:coreProperties>
</file>