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3"/>
  </p:notesMasterIdLst>
  <p:handoutMasterIdLst>
    <p:handoutMasterId r:id="rId24"/>
  </p:handoutMasterIdLst>
  <p:sldIdLst>
    <p:sldId id="361" r:id="rId5"/>
    <p:sldId id="372" r:id="rId6"/>
    <p:sldId id="395" r:id="rId7"/>
    <p:sldId id="292" r:id="rId8"/>
    <p:sldId id="266" r:id="rId9"/>
    <p:sldId id="397" r:id="rId10"/>
    <p:sldId id="386" r:id="rId11"/>
    <p:sldId id="390" r:id="rId12"/>
    <p:sldId id="379" r:id="rId13"/>
    <p:sldId id="280" r:id="rId14"/>
    <p:sldId id="398" r:id="rId15"/>
    <p:sldId id="394" r:id="rId16"/>
    <p:sldId id="300" r:id="rId17"/>
    <p:sldId id="380" r:id="rId18"/>
    <p:sldId id="387" r:id="rId19"/>
    <p:sldId id="378" r:id="rId20"/>
    <p:sldId id="381" r:id="rId21"/>
    <p:sldId id="396"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93" autoAdjust="0"/>
  </p:normalViewPr>
  <p:slideViewPr>
    <p:cSldViewPr showGuides="1">
      <p:cViewPr varScale="1">
        <p:scale>
          <a:sx n="114" d="100"/>
          <a:sy n="114" d="100"/>
        </p:scale>
        <p:origin x="360" y="114"/>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25.07.2024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25.07.2024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7BE8EE75-1EFF-0684-110C-E0544C18872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9" name="Grafik 8">
            <a:extLst>
              <a:ext uri="{FF2B5EF4-FFF2-40B4-BE49-F238E27FC236}">
                <a16:creationId xmlns:a16="http://schemas.microsoft.com/office/drawing/2014/main" id="{76C54349-9546-96CD-714E-793853F190E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5" name="Grafik 4">
            <a:extLst>
              <a:ext uri="{FF2B5EF4-FFF2-40B4-BE49-F238E27FC236}">
                <a16:creationId xmlns:a16="http://schemas.microsoft.com/office/drawing/2014/main" id="{4ACBBAEB-057A-8204-B6E2-288BC9D84296}"/>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7787"/>
          <a:stretch/>
        </p:blipFill>
        <p:spPr>
          <a:xfrm>
            <a:off x="2532062" y="536792"/>
            <a:ext cx="941709" cy="378000"/>
          </a:xfrm>
          <a:prstGeom prst="rect">
            <a:avLst/>
          </a:prstGeom>
        </p:spPr>
      </p:pic>
    </p:spTree>
    <p:extLst>
      <p:ext uri="{BB962C8B-B14F-4D97-AF65-F5344CB8AC3E}">
        <p14:creationId xmlns:p14="http://schemas.microsoft.com/office/powerpoint/2010/main" val="90719517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9EE2AA2-9067-42E2-88CF-3C8FBBF90A6F}"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708A060-F94C-4B8E-A0E8-439D359CDEE0}"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D3CA578-BB73-4DE1-9F50-D67DE19BD011}"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380FB83-7715-498D-8B22-AF96E4CCF2F0}"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5BAFBDE-8C0A-4B8F-9C05-A2BCFA5E532C}"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34D7A31-AEB5-412C-A512-06C0DA3492EE}"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8C88E0B-8ECC-46A7-B1AB-91603AB5861B}"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97A4BF13-8C46-406F-A3DD-49D9381EAD89}" type="datetime1">
              <a:rPr lang="de-CH" noProof="0" smtClean="0"/>
              <a:t>25.07.2024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9EF8362-7B74-412D-BCD1-1C561047134E}"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022B6CD-14E8-4897-A890-253B0CD94E77}"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F7FED33-53B3-3076-CF9D-11D43775817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7755625A-6B51-87AD-FAC5-D1CCDD00BE84}"/>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7787"/>
          <a:stretch/>
        </p:blipFill>
        <p:spPr>
          <a:xfrm>
            <a:off x="2532062" y="536792"/>
            <a:ext cx="941709" cy="378000"/>
          </a:xfrm>
          <a:prstGeom prst="rect">
            <a:avLst/>
          </a:prstGeom>
        </p:spPr>
      </p:pic>
    </p:spTree>
    <p:extLst>
      <p:ext uri="{BB962C8B-B14F-4D97-AF65-F5344CB8AC3E}">
        <p14:creationId xmlns:p14="http://schemas.microsoft.com/office/powerpoint/2010/main" val="564653175"/>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100215-6446-44CE-8F42-65703EA28AD8}"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15B5C7C-F213-4A99-8104-B448C2E42D18}"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4529EFA-7812-41B9-AEF5-5C33352A0809}"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B8D7486-921B-45E1-B6D3-7B84DE051E92}"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FCC584D-CBFA-4AAA-A21C-95A433677720}"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1B07A1C-F14B-4365-B6CF-0B55E1031363}"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D3BBBBC-FA56-42FC-B77E-E89C61587537}"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E2DE357-0EA8-4040-82D3-184DB57550F5}"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A6E4667-1D1A-4712-9C67-2F71EA14CA6A}"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1BC8F86-FE16-40D1-8678-A4852DFBE9C4}"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53BABB7A-F14A-275B-B3BA-9AFFC68D8E4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04681833-3D46-5AAF-DC32-CF17AFBE9B81}"/>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47787"/>
          <a:stretch/>
        </p:blipFill>
        <p:spPr>
          <a:xfrm>
            <a:off x="2532062" y="536792"/>
            <a:ext cx="941709" cy="378000"/>
          </a:xfrm>
          <a:prstGeom prst="rect">
            <a:avLst/>
          </a:prstGeom>
        </p:spPr>
      </p:pic>
    </p:spTree>
    <p:extLst>
      <p:ext uri="{BB962C8B-B14F-4D97-AF65-F5344CB8AC3E}">
        <p14:creationId xmlns:p14="http://schemas.microsoft.com/office/powerpoint/2010/main" val="9755065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F1D36B-B5E0-4813-8035-A2B9DD7651E4}"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5F1E305-B794-4D83-8C16-3B2E3193912A}"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540910-AE1C-41BD-BE2F-18BC7A7C65D2}"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F2FFA970-4455-45EE-AC99-059C71E7DEC6}" type="datetime1">
              <a:rPr lang="de-CH" noProof="0" smtClean="0"/>
              <a:t>25.07.2024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Life Sciences</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C4A24698-70F2-4BA2-89CE-089784727E9C}" type="datetime1">
              <a:rPr lang="de-CH" noProof="0" smtClean="0"/>
              <a:t>25.07.2024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Life Sciences</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A2CFB40E-93DC-7D1C-D7F2-7BBD12C259C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7578"/>
          <a:stretch/>
        </p:blipFill>
        <p:spPr>
          <a:xfrm>
            <a:off x="2529532" y="534250"/>
            <a:ext cx="941710" cy="383344"/>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786133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A17FDA1F-5ED6-FC26-3EE2-994BBB3EA03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7578"/>
          <a:stretch/>
        </p:blipFill>
        <p:spPr>
          <a:xfrm>
            <a:off x="2529532" y="534250"/>
            <a:ext cx="941710" cy="383344"/>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FD4EDA84-94B4-2261-F335-2F914D94A9C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7578"/>
          <a:stretch/>
        </p:blipFill>
        <p:spPr>
          <a:xfrm>
            <a:off x="2529532" y="534250"/>
            <a:ext cx="941710" cy="383344"/>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881116A7-5DEC-6A57-FF42-13F793C00F3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7578"/>
          <a:stretch/>
        </p:blipFill>
        <p:spPr>
          <a:xfrm>
            <a:off x="2529532" y="534250"/>
            <a:ext cx="941710" cy="383344"/>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AD115353-830C-4C55-9108-F90D97DA2EBB}"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B4E7C08F-87D3-4919-8538-142AF7B320D8}" type="datetime1">
              <a:rPr lang="de-CH" noProof="0" smtClean="0"/>
              <a:t>25.07.2024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Life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24400992-979E-4A6C-AB47-6181EBEADEB4}" type="datetime1">
              <a:rPr lang="de-CH" noProof="0" smtClean="0"/>
              <a:t>25.07.2024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Life Sciences</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700" r:id="rId1"/>
    <p:sldLayoutId id="2147483708" r:id="rId2"/>
    <p:sldLayoutId id="2147483716" r:id="rId3"/>
    <p:sldLayoutId id="2147483724"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5.xml"/><Relationship Id="rId5" Type="http://schemas.openxmlformats.org/officeDocument/2006/relationships/image" Target="../media/image26.jpg"/><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8.jpg"/><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12.xml"/><Relationship Id="rId4" Type="http://schemas.openxmlformats.org/officeDocument/2006/relationships/image" Target="../media/image20.jpg"/></Relationships>
</file>

<file path=ppt/slides/_rels/slide7.xml.rels><?xml version="1.0" encoding="UTF-8" standalone="yes"?>
<Relationships xmlns="http://schemas.openxmlformats.org/package/2006/relationships"><Relationship Id="rId2" Type="http://schemas.openxmlformats.org/officeDocument/2006/relationships/hyperlink" Target="https://htsdb.wimbush.eu/dataset/13708690"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9B63F-3871-43B7-541C-011432ED9D4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68895D9-A80E-97A3-E05E-3518928E89E2}"/>
              </a:ext>
            </a:extLst>
          </p:cNvPr>
          <p:cNvSpPr>
            <a:spLocks noGrp="1"/>
          </p:cNvSpPr>
          <p:nvPr>
            <p:ph type="ctrTitle"/>
          </p:nvPr>
        </p:nvSpPr>
        <p:spPr/>
        <p:txBody>
          <a:bodyPr/>
          <a:lstStyle/>
          <a:p>
            <a:r>
              <a:rPr lang="en-GB" noProof="0" dirty="0"/>
              <a:t>FEM modelling benchmark of </a:t>
            </a:r>
            <a:r>
              <a:rPr lang="en-GB" noProof="0" dirty="0" err="1"/>
              <a:t>ReBCO</a:t>
            </a:r>
            <a:r>
              <a:rPr lang="en-GB" noProof="0" dirty="0"/>
              <a:t> cables for</a:t>
            </a:r>
            <a:r>
              <a:rPr lang="en-GB" dirty="0"/>
              <a:t> HTS HFM</a:t>
            </a:r>
            <a:endParaRPr lang="en-GB" noProof="0" dirty="0"/>
          </a:p>
        </p:txBody>
      </p:sp>
      <p:sp>
        <p:nvSpPr>
          <p:cNvPr id="3" name="Untertitel 2">
            <a:extLst>
              <a:ext uri="{FF2B5EF4-FFF2-40B4-BE49-F238E27FC236}">
                <a16:creationId xmlns:a16="http://schemas.microsoft.com/office/drawing/2014/main" id="{FC6ED364-B9FC-7587-5623-AF6B4685BE92}"/>
              </a:ext>
            </a:extLst>
          </p:cNvPr>
          <p:cNvSpPr>
            <a:spLocks noGrp="1"/>
          </p:cNvSpPr>
          <p:nvPr>
            <p:ph type="subTitle" idx="1"/>
          </p:nvPr>
        </p:nvSpPr>
        <p:spPr/>
        <p:txBody>
          <a:bodyPr/>
          <a:lstStyle/>
          <a:p>
            <a:r>
              <a:rPr lang="en-GB" noProof="0" dirty="0"/>
              <a:t>HTS straight soldered stack</a:t>
            </a:r>
          </a:p>
        </p:txBody>
      </p:sp>
      <p:sp>
        <p:nvSpPr>
          <p:cNvPr id="7" name="Textplatzhalter 6">
            <a:extLst>
              <a:ext uri="{FF2B5EF4-FFF2-40B4-BE49-F238E27FC236}">
                <a16:creationId xmlns:a16="http://schemas.microsoft.com/office/drawing/2014/main" id="{72594F4C-5118-C0D5-664E-C2D1314B29FF}"/>
              </a:ext>
            </a:extLst>
          </p:cNvPr>
          <p:cNvSpPr>
            <a:spLocks noGrp="1"/>
          </p:cNvSpPr>
          <p:nvPr>
            <p:ph type="body" sz="quarter" idx="13"/>
          </p:nvPr>
        </p:nvSpPr>
        <p:spPr/>
        <p:txBody>
          <a:bodyPr/>
          <a:lstStyle/>
          <a:p>
            <a:r>
              <a:rPr lang="en-GB" noProof="0" dirty="0"/>
              <a:t>B. Auchmann, D. M. Araujo, D. Sotnikov, et al.</a:t>
            </a:r>
          </a:p>
        </p:txBody>
      </p:sp>
      <p:sp>
        <p:nvSpPr>
          <p:cNvPr id="8" name="Textplatzhalter 7">
            <a:extLst>
              <a:ext uri="{FF2B5EF4-FFF2-40B4-BE49-F238E27FC236}">
                <a16:creationId xmlns:a16="http://schemas.microsoft.com/office/drawing/2014/main" id="{1B378EF3-293D-D203-6246-79D15F18E038}"/>
              </a:ext>
            </a:extLst>
          </p:cNvPr>
          <p:cNvSpPr>
            <a:spLocks noGrp="1"/>
          </p:cNvSpPr>
          <p:nvPr>
            <p:ph type="body" sz="quarter" idx="14"/>
          </p:nvPr>
        </p:nvSpPr>
        <p:spPr/>
        <p:txBody>
          <a:bodyPr/>
          <a:lstStyle/>
          <a:p>
            <a:r>
              <a:rPr lang="en-GB" noProof="0" dirty="0"/>
              <a:t>PSI, 25 July 2024</a:t>
            </a:r>
          </a:p>
        </p:txBody>
      </p:sp>
      <p:pic>
        <p:nvPicPr>
          <p:cNvPr id="6" name="Picture Placeholder 5">
            <a:extLst>
              <a:ext uri="{FF2B5EF4-FFF2-40B4-BE49-F238E27FC236}">
                <a16:creationId xmlns:a16="http://schemas.microsoft.com/office/drawing/2014/main" id="{8009B10A-ED27-3AEC-BB29-417AF81E471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300" r="3300"/>
          <a:stretch>
            <a:fillRect/>
          </a:stretch>
        </p:blipFill>
        <p:spPr/>
      </p:pic>
    </p:spTree>
    <p:extLst>
      <p:ext uri="{BB962C8B-B14F-4D97-AF65-F5344CB8AC3E}">
        <p14:creationId xmlns:p14="http://schemas.microsoft.com/office/powerpoint/2010/main" val="2547619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Different meshes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E066065-2281-4200-8630-32C06A39D911}" type="datetime1">
              <a:rPr lang="de-CH" smtClean="0"/>
              <a:t>25.07.2024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10</a:t>
            </a:fld>
            <a:endParaRPr lang="de-CH" dirty="0"/>
          </a:p>
        </p:txBody>
      </p:sp>
      <p:sp>
        <p:nvSpPr>
          <p:cNvPr id="14" name="Content Placeholder 2">
            <a:extLst>
              <a:ext uri="{FF2B5EF4-FFF2-40B4-BE49-F238E27FC236}">
                <a16:creationId xmlns:a16="http://schemas.microsoft.com/office/drawing/2014/main" id="{59A9279A-6FBE-E060-ECF1-6B50D788ADBA}"/>
              </a:ext>
            </a:extLst>
          </p:cNvPr>
          <p:cNvSpPr>
            <a:spLocks noGrp="1"/>
          </p:cNvSpPr>
          <p:nvPr>
            <p:ph idx="1"/>
          </p:nvPr>
        </p:nvSpPr>
        <p:spPr>
          <a:xfrm>
            <a:off x="695325" y="1376773"/>
            <a:ext cx="10945291" cy="4644616"/>
          </a:xfrm>
        </p:spPr>
        <p:txBody>
          <a:bodyPr/>
          <a:lstStyle/>
          <a:p>
            <a:r>
              <a:rPr lang="en-GB" noProof="0" dirty="0"/>
              <a:t>Analysis of mesh quality is important step due to significant difference of results.</a:t>
            </a:r>
          </a:p>
        </p:txBody>
      </p:sp>
      <p:pic>
        <p:nvPicPr>
          <p:cNvPr id="16" name="Picture 15">
            <a:extLst>
              <a:ext uri="{FF2B5EF4-FFF2-40B4-BE49-F238E27FC236}">
                <a16:creationId xmlns:a16="http://schemas.microsoft.com/office/drawing/2014/main" id="{3FA26554-3414-17F0-53BF-667B31508ACD}"/>
              </a:ext>
            </a:extLst>
          </p:cNvPr>
          <p:cNvPicPr>
            <a:picLocks noChangeAspect="1"/>
          </p:cNvPicPr>
          <p:nvPr/>
        </p:nvPicPr>
        <p:blipFill>
          <a:blip r:embed="rId2"/>
          <a:stretch>
            <a:fillRect/>
          </a:stretch>
        </p:blipFill>
        <p:spPr>
          <a:xfrm>
            <a:off x="670138" y="2204864"/>
            <a:ext cx="5300566" cy="3095530"/>
          </a:xfrm>
          <a:prstGeom prst="rect">
            <a:avLst/>
          </a:prstGeom>
        </p:spPr>
      </p:pic>
      <p:sp>
        <p:nvSpPr>
          <p:cNvPr id="17" name="TextBox 16">
            <a:extLst>
              <a:ext uri="{FF2B5EF4-FFF2-40B4-BE49-F238E27FC236}">
                <a16:creationId xmlns:a16="http://schemas.microsoft.com/office/drawing/2014/main" id="{FA7F605E-76E5-D1CB-29D6-8B36FC259DA8}"/>
              </a:ext>
            </a:extLst>
          </p:cNvPr>
          <p:cNvSpPr txBox="1"/>
          <p:nvPr/>
        </p:nvSpPr>
        <p:spPr>
          <a:xfrm>
            <a:off x="688986" y="5446350"/>
            <a:ext cx="4830950" cy="484748"/>
          </a:xfrm>
          <a:prstGeom prst="rect">
            <a:avLst/>
          </a:prstGeom>
          <a:noFill/>
        </p:spPr>
        <p:txBody>
          <a:bodyPr wrap="square" lIns="0" tIns="0" rIns="0" bIns="0" rtlCol="0">
            <a:spAutoFit/>
          </a:bodyPr>
          <a:lstStyle/>
          <a:p>
            <a:pPr algn="l"/>
            <a:r>
              <a:rPr lang="de-CH" sz="1050" b="0" i="0" dirty="0">
                <a:solidFill>
                  <a:srgbClr val="333333"/>
                </a:solidFill>
                <a:effectLst/>
                <a:latin typeface="-apple-system"/>
              </a:rPr>
              <a:t>Edgar </a:t>
            </a:r>
            <a:r>
              <a:rPr lang="de-CH" sz="1050" b="0" i="0" dirty="0" err="1">
                <a:solidFill>
                  <a:srgbClr val="333333"/>
                </a:solidFill>
                <a:effectLst/>
                <a:latin typeface="-apple-system"/>
              </a:rPr>
              <a:t>Berrospe</a:t>
            </a:r>
            <a:r>
              <a:rPr lang="de-CH" sz="1050" b="0" i="0" dirty="0">
                <a:solidFill>
                  <a:srgbClr val="333333"/>
                </a:solidFill>
                <a:effectLst/>
                <a:latin typeface="-apple-system"/>
              </a:rPr>
              <a:t>-Juarez et al., </a:t>
            </a:r>
            <a:r>
              <a:rPr lang="en-US" sz="1050" b="0" i="0" dirty="0">
                <a:solidFill>
                  <a:srgbClr val="333333"/>
                </a:solidFill>
                <a:effectLst/>
                <a:latin typeface="-apple-system"/>
              </a:rPr>
              <a:t>Real-time simulation of large-scale HTS systems: multi-scale and homogeneous models using the T–A formulation</a:t>
            </a:r>
            <a:r>
              <a:rPr lang="de-CH" sz="1050" b="0" i="0" dirty="0">
                <a:solidFill>
                  <a:srgbClr val="333333"/>
                </a:solidFill>
                <a:effectLst/>
                <a:latin typeface="-apple-system"/>
              </a:rPr>
              <a:t>, </a:t>
            </a:r>
            <a:r>
              <a:rPr lang="fr-FR" sz="1050" b="0" i="0" dirty="0" err="1">
                <a:solidFill>
                  <a:srgbClr val="333333"/>
                </a:solidFill>
                <a:effectLst/>
                <a:latin typeface="-apple-system"/>
              </a:rPr>
              <a:t>Supercond</a:t>
            </a:r>
            <a:r>
              <a:rPr lang="fr-FR" sz="1050" b="0" i="0" dirty="0">
                <a:solidFill>
                  <a:srgbClr val="333333"/>
                </a:solidFill>
                <a:effectLst/>
                <a:latin typeface="-apple-system"/>
              </a:rPr>
              <a:t>. </a:t>
            </a:r>
            <a:r>
              <a:rPr lang="fr-FR" sz="1050" b="0" i="0" dirty="0" err="1">
                <a:solidFill>
                  <a:srgbClr val="333333"/>
                </a:solidFill>
                <a:effectLst/>
                <a:latin typeface="-apple-system"/>
              </a:rPr>
              <a:t>Sci</a:t>
            </a:r>
            <a:r>
              <a:rPr lang="fr-FR" sz="1050" b="0" i="0" dirty="0">
                <a:solidFill>
                  <a:srgbClr val="333333"/>
                </a:solidFill>
                <a:effectLst/>
                <a:latin typeface="-apple-system"/>
              </a:rPr>
              <a:t>. </a:t>
            </a:r>
            <a:r>
              <a:rPr lang="fr-FR" sz="1050" b="0" i="0" dirty="0" err="1">
                <a:solidFill>
                  <a:srgbClr val="333333"/>
                </a:solidFill>
                <a:effectLst/>
                <a:latin typeface="-apple-system"/>
              </a:rPr>
              <a:t>Technol</a:t>
            </a:r>
            <a:r>
              <a:rPr lang="fr-FR" sz="1050" b="0" i="0" dirty="0">
                <a:solidFill>
                  <a:srgbClr val="333333"/>
                </a:solidFill>
                <a:effectLst/>
                <a:latin typeface="-apple-system"/>
              </a:rPr>
              <a:t>. 32 (2019) 065003 (14pp)</a:t>
            </a:r>
            <a:endParaRPr lang="en-US" sz="1050" b="0" i="0" dirty="0">
              <a:solidFill>
                <a:srgbClr val="333333"/>
              </a:solidFill>
              <a:effectLst/>
              <a:latin typeface="-apple-system"/>
            </a:endParaRPr>
          </a:p>
        </p:txBody>
      </p:sp>
    </p:spTree>
    <p:extLst>
      <p:ext uri="{BB962C8B-B14F-4D97-AF65-F5344CB8AC3E}">
        <p14:creationId xmlns:p14="http://schemas.microsoft.com/office/powerpoint/2010/main" val="1330748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D2808-C4CD-EE7E-F038-11DE0575BFE9}"/>
              </a:ext>
            </a:extLst>
          </p:cNvPr>
          <p:cNvSpPr>
            <a:spLocks noGrp="1"/>
          </p:cNvSpPr>
          <p:nvPr>
            <p:ph type="title"/>
          </p:nvPr>
        </p:nvSpPr>
        <p:spPr/>
        <p:txBody>
          <a:bodyPr/>
          <a:lstStyle/>
          <a:p>
            <a:r>
              <a:rPr lang="en-GB" dirty="0"/>
              <a:t>Mesh distribution selection (first results)</a:t>
            </a:r>
            <a:endParaRPr lang="en-GB" noProof="0" dirty="0"/>
          </a:p>
        </p:txBody>
      </p:sp>
      <p:sp>
        <p:nvSpPr>
          <p:cNvPr id="3" name="Date Placeholder 2">
            <a:extLst>
              <a:ext uri="{FF2B5EF4-FFF2-40B4-BE49-F238E27FC236}">
                <a16:creationId xmlns:a16="http://schemas.microsoft.com/office/drawing/2014/main" id="{3F78B0F9-C639-12FA-FA74-AEF9F16BBC6F}"/>
              </a:ext>
            </a:extLst>
          </p:cNvPr>
          <p:cNvSpPr>
            <a:spLocks noGrp="1"/>
          </p:cNvSpPr>
          <p:nvPr>
            <p:ph type="dt" sz="half" idx="10"/>
          </p:nvPr>
        </p:nvSpPr>
        <p:spPr/>
        <p:txBody>
          <a:bodyPr/>
          <a:lstStyle/>
          <a:p>
            <a:fld id="{69B85243-D9B7-48F6-94C3-690361323922}" type="datetime1">
              <a:rPr lang="de-CH" smtClean="0"/>
              <a:t>25.07.2024</a:t>
            </a:fld>
            <a:endParaRPr lang="de-CH" dirty="0"/>
          </a:p>
        </p:txBody>
      </p:sp>
      <p:sp>
        <p:nvSpPr>
          <p:cNvPr id="4" name="Footer Placeholder 3">
            <a:extLst>
              <a:ext uri="{FF2B5EF4-FFF2-40B4-BE49-F238E27FC236}">
                <a16:creationId xmlns:a16="http://schemas.microsoft.com/office/drawing/2014/main" id="{231E5E88-D23D-AF70-34D2-9AB6D37CC10C}"/>
              </a:ext>
            </a:extLst>
          </p:cNvPr>
          <p:cNvSpPr>
            <a:spLocks noGrp="1"/>
          </p:cNvSpPr>
          <p:nvPr>
            <p:ph type="ftr" sz="quarter" idx="11"/>
          </p:nvPr>
        </p:nvSpPr>
        <p:spPr/>
        <p:txBody>
          <a:bodyPr/>
          <a:lstStyle/>
          <a:p>
            <a:r>
              <a:rPr lang="en-US"/>
              <a:t>PSI Center for Life Sciences</a:t>
            </a:r>
            <a:endParaRPr lang="de-CH" dirty="0"/>
          </a:p>
        </p:txBody>
      </p:sp>
      <p:sp>
        <p:nvSpPr>
          <p:cNvPr id="5" name="Slide Number Placeholder 4">
            <a:extLst>
              <a:ext uri="{FF2B5EF4-FFF2-40B4-BE49-F238E27FC236}">
                <a16:creationId xmlns:a16="http://schemas.microsoft.com/office/drawing/2014/main" id="{41344805-D18C-DF6A-4B07-A1CDAF080C41}"/>
              </a:ext>
            </a:extLst>
          </p:cNvPr>
          <p:cNvSpPr>
            <a:spLocks noGrp="1"/>
          </p:cNvSpPr>
          <p:nvPr>
            <p:ph type="sldNum" sz="quarter" idx="12"/>
          </p:nvPr>
        </p:nvSpPr>
        <p:spPr/>
        <p:txBody>
          <a:bodyPr/>
          <a:lstStyle/>
          <a:p>
            <a:fld id="{442AD375-037F-43D0-B059-5172DA06796A}" type="slidenum">
              <a:rPr lang="de-CH" smtClean="0"/>
              <a:pPr/>
              <a:t>11</a:t>
            </a:fld>
            <a:endParaRPr lang="de-CH" dirty="0"/>
          </a:p>
        </p:txBody>
      </p:sp>
      <p:pic>
        <p:nvPicPr>
          <p:cNvPr id="19" name="Picture 18">
            <a:extLst>
              <a:ext uri="{FF2B5EF4-FFF2-40B4-BE49-F238E27FC236}">
                <a16:creationId xmlns:a16="http://schemas.microsoft.com/office/drawing/2014/main" id="{A22DD291-A148-02A2-E26E-B23C9E240ED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7368" y="2492647"/>
            <a:ext cx="4464496" cy="3348372"/>
          </a:xfrm>
          <a:prstGeom prst="rect">
            <a:avLst/>
          </a:prstGeom>
        </p:spPr>
      </p:pic>
      <p:pic>
        <p:nvPicPr>
          <p:cNvPr id="21" name="Picture 20">
            <a:extLst>
              <a:ext uri="{FF2B5EF4-FFF2-40B4-BE49-F238E27FC236}">
                <a16:creationId xmlns:a16="http://schemas.microsoft.com/office/drawing/2014/main" id="{2FAA3E31-778F-E4D5-BCA7-3CEBF498866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42098" y="2467480"/>
            <a:ext cx="4546390" cy="3409792"/>
          </a:xfrm>
          <a:prstGeom prst="rect">
            <a:avLst/>
          </a:prstGeom>
        </p:spPr>
      </p:pic>
      <p:pic>
        <p:nvPicPr>
          <p:cNvPr id="13" name="Picture 12">
            <a:extLst>
              <a:ext uri="{FF2B5EF4-FFF2-40B4-BE49-F238E27FC236}">
                <a16:creationId xmlns:a16="http://schemas.microsoft.com/office/drawing/2014/main" id="{21DE5F3A-339D-6AE7-A8D6-4E4EC70AF7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4098" y="4092742"/>
            <a:ext cx="2859427" cy="2144570"/>
          </a:xfrm>
          <a:prstGeom prst="rect">
            <a:avLst/>
          </a:prstGeom>
        </p:spPr>
      </p:pic>
      <p:pic>
        <p:nvPicPr>
          <p:cNvPr id="15" name="Picture 14">
            <a:extLst>
              <a:ext uri="{FF2B5EF4-FFF2-40B4-BE49-F238E27FC236}">
                <a16:creationId xmlns:a16="http://schemas.microsoft.com/office/drawing/2014/main" id="{B4508EAF-0253-923F-46D9-C178479ADE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28248" y="4150369"/>
            <a:ext cx="2894098" cy="2170574"/>
          </a:xfrm>
          <a:prstGeom prst="rect">
            <a:avLst/>
          </a:prstGeom>
        </p:spPr>
      </p:pic>
      <p:sp>
        <p:nvSpPr>
          <p:cNvPr id="16" name="Content Placeholder 2">
            <a:extLst>
              <a:ext uri="{FF2B5EF4-FFF2-40B4-BE49-F238E27FC236}">
                <a16:creationId xmlns:a16="http://schemas.microsoft.com/office/drawing/2014/main" id="{E7D99EC5-48D0-BFAC-8D09-F86D89F154BC}"/>
              </a:ext>
            </a:extLst>
          </p:cNvPr>
          <p:cNvSpPr>
            <a:spLocks noGrp="1"/>
          </p:cNvSpPr>
          <p:nvPr>
            <p:ph idx="1"/>
          </p:nvPr>
        </p:nvSpPr>
        <p:spPr>
          <a:xfrm>
            <a:off x="695325" y="1376773"/>
            <a:ext cx="10945291" cy="4644616"/>
          </a:xfrm>
        </p:spPr>
        <p:txBody>
          <a:bodyPr/>
          <a:lstStyle/>
          <a:p>
            <a:r>
              <a:rPr lang="en-GB" noProof="0" dirty="0"/>
              <a:t>The first step is to get a mesh of detailed FEM model with reproducible results. For this, we used selected </a:t>
            </a:r>
            <a:r>
              <a:rPr lang="en-GB" b="1" noProof="0" dirty="0"/>
              <a:t>5 tapes stack </a:t>
            </a:r>
            <a:r>
              <a:rPr lang="en-GB" noProof="0" dirty="0"/>
              <a:t>(insulated and non-insulated) in self-field. </a:t>
            </a:r>
            <a:r>
              <a:rPr lang="en-GB" dirty="0"/>
              <a:t>For </a:t>
            </a:r>
            <a:r>
              <a:rPr lang="en-GB" dirty="0" err="1"/>
              <a:t>ReBCO</a:t>
            </a:r>
            <a:r>
              <a:rPr lang="en-GB" dirty="0"/>
              <a:t> layer we used </a:t>
            </a:r>
            <a:r>
              <a:rPr lang="en-GB" b="1" dirty="0"/>
              <a:t>rectangular mesh</a:t>
            </a:r>
            <a:r>
              <a:rPr lang="en-GB" dirty="0"/>
              <a:t>. The goal is to get the minimal numbers of elements by width and thickness of </a:t>
            </a:r>
            <a:r>
              <a:rPr lang="en-GB" dirty="0" err="1"/>
              <a:t>ReBCO</a:t>
            </a:r>
            <a:r>
              <a:rPr lang="en-GB" dirty="0"/>
              <a:t> layer when AC losses are the same. We used </a:t>
            </a:r>
            <a:r>
              <a:rPr lang="en-GB" b="1" dirty="0"/>
              <a:t>H-A formulation </a:t>
            </a:r>
            <a:r>
              <a:rPr lang="en-GB" dirty="0"/>
              <a:t>in </a:t>
            </a:r>
            <a:r>
              <a:rPr lang="en-GB" b="1" dirty="0" err="1"/>
              <a:t>Comsol</a:t>
            </a:r>
            <a:r>
              <a:rPr lang="en-GB" dirty="0"/>
              <a:t>.</a:t>
            </a:r>
            <a:endParaRPr lang="en-GB" noProof="0" dirty="0"/>
          </a:p>
        </p:txBody>
      </p:sp>
    </p:spTree>
    <p:extLst>
      <p:ext uri="{BB962C8B-B14F-4D97-AF65-F5344CB8AC3E}">
        <p14:creationId xmlns:p14="http://schemas.microsoft.com/office/powerpoint/2010/main" val="2542704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5T-INS-SF_different meshes</a:t>
            </a:r>
          </a:p>
        </p:txBody>
      </p:sp>
      <p:graphicFrame>
        <p:nvGraphicFramePr>
          <p:cNvPr id="8" name="Tabelle 8">
            <a:extLst>
              <a:ext uri="{FF2B5EF4-FFF2-40B4-BE49-F238E27FC236}">
                <a16:creationId xmlns:a16="http://schemas.microsoft.com/office/drawing/2014/main" id="{0875AAFE-BBB2-425A-B6DF-D73F32224470}"/>
              </a:ext>
            </a:extLst>
          </p:cNvPr>
          <p:cNvGraphicFramePr>
            <a:graphicFrameLocks noGrp="1"/>
          </p:cNvGraphicFramePr>
          <p:nvPr>
            <p:ph idx="1"/>
            <p:extLst>
              <p:ext uri="{D42A27DB-BD31-4B8C-83A1-F6EECF244321}">
                <p14:modId xmlns:p14="http://schemas.microsoft.com/office/powerpoint/2010/main" val="364883378"/>
              </p:ext>
            </p:extLst>
          </p:nvPr>
        </p:nvGraphicFramePr>
        <p:xfrm>
          <a:off x="695325" y="1449389"/>
          <a:ext cx="4176539" cy="4267200"/>
        </p:xfrm>
        <a:graphic>
          <a:graphicData uri="http://schemas.openxmlformats.org/drawingml/2006/table">
            <a:tbl>
              <a:tblPr firstRow="1" bandRow="1">
                <a:tableStyleId>{5C22544A-7EE6-4342-B048-85BDC9FD1C3A}</a:tableStyleId>
              </a:tblPr>
              <a:tblGrid>
                <a:gridCol w="258813">
                  <a:extLst>
                    <a:ext uri="{9D8B030D-6E8A-4147-A177-3AD203B41FA5}">
                      <a16:colId xmlns:a16="http://schemas.microsoft.com/office/drawing/2014/main" val="3952201741"/>
                    </a:ext>
                  </a:extLst>
                </a:gridCol>
                <a:gridCol w="803325">
                  <a:extLst>
                    <a:ext uri="{9D8B030D-6E8A-4147-A177-3AD203B41FA5}">
                      <a16:colId xmlns:a16="http://schemas.microsoft.com/office/drawing/2014/main" val="2703099886"/>
                    </a:ext>
                  </a:extLst>
                </a:gridCol>
                <a:gridCol w="800150">
                  <a:extLst>
                    <a:ext uri="{9D8B030D-6E8A-4147-A177-3AD203B41FA5}">
                      <a16:colId xmlns:a16="http://schemas.microsoft.com/office/drawing/2014/main" val="3908950201"/>
                    </a:ext>
                  </a:extLst>
                </a:gridCol>
                <a:gridCol w="1162123">
                  <a:extLst>
                    <a:ext uri="{9D8B030D-6E8A-4147-A177-3AD203B41FA5}">
                      <a16:colId xmlns:a16="http://schemas.microsoft.com/office/drawing/2014/main" val="799854123"/>
                    </a:ext>
                  </a:extLst>
                </a:gridCol>
                <a:gridCol w="1152128">
                  <a:extLst>
                    <a:ext uri="{9D8B030D-6E8A-4147-A177-3AD203B41FA5}">
                      <a16:colId xmlns:a16="http://schemas.microsoft.com/office/drawing/2014/main" val="2662928840"/>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meshX</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AC losses, J/m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Relative Error, %</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de-CH" sz="1600" dirty="0"/>
                        <a:t>2.368</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62.4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2.531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73.6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2.563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75.8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1.643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12.7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1.687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1.709</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r h="259107">
                <a:tc>
                  <a:txBody>
                    <a:bodyPr/>
                    <a:lstStyle/>
                    <a:p>
                      <a:r>
                        <a:rPr lang="en-US" sz="1600" dirty="0"/>
                        <a:t>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1.457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73810342"/>
                  </a:ext>
                </a:extLst>
              </a:tr>
              <a:tr h="259107">
                <a:tc>
                  <a:txBody>
                    <a:bodyPr/>
                    <a:lstStyle/>
                    <a:p>
                      <a:r>
                        <a:rPr lang="en-US" sz="1600" dirty="0"/>
                        <a:t>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1.442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443934288"/>
                  </a:ext>
                </a:extLst>
              </a:tr>
              <a:tr h="259107">
                <a:tc>
                  <a:txBody>
                    <a:bodyPr/>
                    <a:lstStyle/>
                    <a:p>
                      <a:r>
                        <a:rPr lang="en-US" sz="1600" dirty="0"/>
                        <a:t>9</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1.458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236350461"/>
                  </a:ext>
                </a:extLst>
              </a:tr>
              <a:tr h="259107">
                <a:tc gridSpan="5">
                  <a:txBody>
                    <a:bodyPr/>
                    <a:lstStyle/>
                    <a:p>
                      <a:r>
                        <a:rPr lang="en-US" sz="1600" b="0" dirty="0" err="1">
                          <a:ln>
                            <a:noFill/>
                          </a:ln>
                        </a:rPr>
                        <a:t>meshX</a:t>
                      </a:r>
                      <a:r>
                        <a:rPr lang="en-US" sz="1600" b="0" dirty="0">
                          <a:ln>
                            <a:noFill/>
                          </a:ln>
                        </a:rPr>
                        <a:t> – number of elements by thickness</a:t>
                      </a:r>
                      <a:endParaRPr lang="de-CH" sz="1600" b="0" dirty="0">
                        <a:ln>
                          <a:no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732840859"/>
                  </a:ext>
                </a:extLst>
              </a:tr>
              <a:tr h="259107">
                <a:tc gridSpan="5">
                  <a:txBody>
                    <a:bodyPr/>
                    <a:lstStyle/>
                    <a:p>
                      <a:r>
                        <a:rPr lang="en-US" sz="1600" dirty="0" err="1">
                          <a:ln>
                            <a:noFill/>
                          </a:ln>
                        </a:rPr>
                        <a:t>meshY</a:t>
                      </a:r>
                      <a:r>
                        <a:rPr lang="en-US" sz="1600" dirty="0">
                          <a:ln>
                            <a:noFill/>
                          </a:ln>
                        </a:rPr>
                        <a:t> – number of elements by width</a:t>
                      </a:r>
                      <a:endParaRPr lang="de-CH" sz="1600" dirty="0">
                        <a:ln>
                          <a:no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tc hMerge="1">
                  <a:txBody>
                    <a:bodyPr/>
                    <a:lstStyle/>
                    <a:p>
                      <a:pPr algn="ctr"/>
                      <a:endParaRPr lang="de-CH" sz="1600" dirty="0">
                        <a:ln>
                          <a:solidFill>
                            <a:schemeClr val="bg1"/>
                          </a:solidFill>
                        </a:ln>
                      </a:endParaRPr>
                    </a:p>
                  </a:txBody>
                  <a:tcPr marL="54000" marR="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105496727"/>
                  </a:ext>
                </a:extLst>
              </a:tr>
            </a:tbl>
          </a:graphicData>
        </a:graphic>
      </p:graphicFrame>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E066065-2281-4200-8630-32C06A39D911}" type="datetime1">
              <a:rPr lang="de-CH" smtClean="0"/>
              <a:t>25.07.2024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1" name="Textfeld 10">
            <a:extLst>
              <a:ext uri="{FF2B5EF4-FFF2-40B4-BE49-F238E27FC236}">
                <a16:creationId xmlns:a16="http://schemas.microsoft.com/office/drawing/2014/main" id="{1C92B440-9CA3-4820-98E3-0F66495E8AC9}"/>
              </a:ext>
            </a:extLst>
          </p:cNvPr>
          <p:cNvSpPr txBox="1"/>
          <p:nvPr/>
        </p:nvSpPr>
        <p:spPr>
          <a:xfrm>
            <a:off x="695325" y="5847075"/>
            <a:ext cx="8964613" cy="246221"/>
          </a:xfrm>
          <a:prstGeom prst="rect">
            <a:avLst/>
          </a:prstGeom>
          <a:noFill/>
        </p:spPr>
        <p:txBody>
          <a:bodyPr wrap="square" lIns="0" tIns="0" rIns="0" bIns="0" rtlCol="0">
            <a:spAutoFit/>
          </a:bodyPr>
          <a:lstStyle/>
          <a:p>
            <a:r>
              <a:rPr lang="en-US" sz="1600" dirty="0"/>
              <a:t>AC losses computed for the second cycle (from 400 s to 800 s)</a:t>
            </a:r>
          </a:p>
        </p:txBody>
      </p:sp>
      <p:pic>
        <p:nvPicPr>
          <p:cNvPr id="10" name="Picture 9">
            <a:extLst>
              <a:ext uri="{FF2B5EF4-FFF2-40B4-BE49-F238E27FC236}">
                <a16:creationId xmlns:a16="http://schemas.microsoft.com/office/drawing/2014/main" id="{5363A0D4-44C4-71ED-34DE-98503C863B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5960" y="1449389"/>
            <a:ext cx="5159822" cy="3869867"/>
          </a:xfrm>
          <a:prstGeom prst="rect">
            <a:avLst/>
          </a:prstGeom>
        </p:spPr>
      </p:pic>
    </p:spTree>
    <p:extLst>
      <p:ext uri="{BB962C8B-B14F-4D97-AF65-F5344CB8AC3E}">
        <p14:creationId xmlns:p14="http://schemas.microsoft.com/office/powerpoint/2010/main" val="1537313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D2808-C4CD-EE7E-F038-11DE0575BFE9}"/>
              </a:ext>
            </a:extLst>
          </p:cNvPr>
          <p:cNvSpPr>
            <a:spLocks noGrp="1"/>
          </p:cNvSpPr>
          <p:nvPr>
            <p:ph type="title"/>
          </p:nvPr>
        </p:nvSpPr>
        <p:spPr/>
        <p:txBody>
          <a:bodyPr/>
          <a:lstStyle/>
          <a:p>
            <a:r>
              <a:rPr lang="en-GB" noProof="0" dirty="0"/>
              <a:t>5T-INS-SF_difference meshes</a:t>
            </a:r>
          </a:p>
        </p:txBody>
      </p:sp>
      <p:sp>
        <p:nvSpPr>
          <p:cNvPr id="3" name="Date Placeholder 2">
            <a:extLst>
              <a:ext uri="{FF2B5EF4-FFF2-40B4-BE49-F238E27FC236}">
                <a16:creationId xmlns:a16="http://schemas.microsoft.com/office/drawing/2014/main" id="{3F78B0F9-C639-12FA-FA74-AEF9F16BBC6F}"/>
              </a:ext>
            </a:extLst>
          </p:cNvPr>
          <p:cNvSpPr>
            <a:spLocks noGrp="1"/>
          </p:cNvSpPr>
          <p:nvPr>
            <p:ph type="dt" sz="half" idx="10"/>
          </p:nvPr>
        </p:nvSpPr>
        <p:spPr/>
        <p:txBody>
          <a:bodyPr/>
          <a:lstStyle/>
          <a:p>
            <a:fld id="{69B85243-D9B7-48F6-94C3-690361323922}" type="datetime1">
              <a:rPr lang="de-CH" smtClean="0"/>
              <a:t>25.07.2024</a:t>
            </a:fld>
            <a:endParaRPr lang="de-CH" dirty="0"/>
          </a:p>
        </p:txBody>
      </p:sp>
      <p:sp>
        <p:nvSpPr>
          <p:cNvPr id="4" name="Footer Placeholder 3">
            <a:extLst>
              <a:ext uri="{FF2B5EF4-FFF2-40B4-BE49-F238E27FC236}">
                <a16:creationId xmlns:a16="http://schemas.microsoft.com/office/drawing/2014/main" id="{231E5E88-D23D-AF70-34D2-9AB6D37CC10C}"/>
              </a:ext>
            </a:extLst>
          </p:cNvPr>
          <p:cNvSpPr>
            <a:spLocks noGrp="1"/>
          </p:cNvSpPr>
          <p:nvPr>
            <p:ph type="ftr" sz="quarter" idx="11"/>
          </p:nvPr>
        </p:nvSpPr>
        <p:spPr/>
        <p:txBody>
          <a:bodyPr/>
          <a:lstStyle/>
          <a:p>
            <a:r>
              <a:rPr lang="en-US"/>
              <a:t>PSI Center for Life Sciences</a:t>
            </a:r>
            <a:endParaRPr lang="de-CH" dirty="0"/>
          </a:p>
        </p:txBody>
      </p:sp>
      <p:sp>
        <p:nvSpPr>
          <p:cNvPr id="5" name="Slide Number Placeholder 4">
            <a:extLst>
              <a:ext uri="{FF2B5EF4-FFF2-40B4-BE49-F238E27FC236}">
                <a16:creationId xmlns:a16="http://schemas.microsoft.com/office/drawing/2014/main" id="{41344805-D18C-DF6A-4B07-A1CDAF080C41}"/>
              </a:ext>
            </a:extLst>
          </p:cNvPr>
          <p:cNvSpPr>
            <a:spLocks noGrp="1"/>
          </p:cNvSpPr>
          <p:nvPr>
            <p:ph type="sldNum" sz="quarter" idx="12"/>
          </p:nvPr>
        </p:nvSpPr>
        <p:spPr/>
        <p:txBody>
          <a:bodyPr/>
          <a:lstStyle/>
          <a:p>
            <a:fld id="{442AD375-037F-43D0-B059-5172DA06796A}" type="slidenum">
              <a:rPr lang="de-CH" smtClean="0"/>
              <a:pPr/>
              <a:t>13</a:t>
            </a:fld>
            <a:endParaRPr lang="de-CH" dirty="0"/>
          </a:p>
        </p:txBody>
      </p:sp>
      <p:sp>
        <p:nvSpPr>
          <p:cNvPr id="8" name="Content Placeholder 7">
            <a:extLst>
              <a:ext uri="{FF2B5EF4-FFF2-40B4-BE49-F238E27FC236}">
                <a16:creationId xmlns:a16="http://schemas.microsoft.com/office/drawing/2014/main" id="{1FDBB1EF-94F4-B44E-C82D-51F2438D612D}"/>
              </a:ext>
            </a:extLst>
          </p:cNvPr>
          <p:cNvSpPr>
            <a:spLocks noGrp="1"/>
          </p:cNvSpPr>
          <p:nvPr>
            <p:ph idx="1"/>
          </p:nvPr>
        </p:nvSpPr>
        <p:spPr/>
        <p:txBody>
          <a:bodyPr/>
          <a:lstStyle/>
          <a:p>
            <a:r>
              <a:rPr lang="en-GB" b="1" noProof="0" dirty="0"/>
              <a:t>Different distribution by width of </a:t>
            </a:r>
            <a:r>
              <a:rPr lang="en-GB" b="1" noProof="0" dirty="0" err="1"/>
              <a:t>ReBCO</a:t>
            </a:r>
            <a:r>
              <a:rPr lang="en-GB" b="1" noProof="0" dirty="0"/>
              <a:t> layer</a:t>
            </a:r>
          </a:p>
          <a:p>
            <a:pPr marL="285750" indent="-285750">
              <a:buFont typeface="Arial" panose="020B0604020202020204" pitchFamily="34" charset="0"/>
              <a:buChar char="•"/>
            </a:pPr>
            <a:r>
              <a:rPr lang="en-GB" dirty="0"/>
              <a:t>As low distribution as high deviation</a:t>
            </a:r>
            <a:endParaRPr lang="en-GB" noProof="0" dirty="0"/>
          </a:p>
          <a:p>
            <a:pPr marL="285750" indent="-285750">
              <a:buFont typeface="Arial" panose="020B0604020202020204" pitchFamily="34" charset="0"/>
              <a:buChar char="•"/>
            </a:pPr>
            <a:r>
              <a:rPr lang="en-GB" noProof="0" dirty="0"/>
              <a:t>High error with less than 70 elements by width</a:t>
            </a:r>
          </a:p>
        </p:txBody>
      </p:sp>
      <p:sp>
        <p:nvSpPr>
          <p:cNvPr id="11" name="Content Placeholder 10">
            <a:extLst>
              <a:ext uri="{FF2B5EF4-FFF2-40B4-BE49-F238E27FC236}">
                <a16:creationId xmlns:a16="http://schemas.microsoft.com/office/drawing/2014/main" id="{78EE120A-8A7C-F0F8-7071-917683A8060F}"/>
              </a:ext>
            </a:extLst>
          </p:cNvPr>
          <p:cNvSpPr>
            <a:spLocks noGrp="1"/>
          </p:cNvSpPr>
          <p:nvPr>
            <p:ph idx="15"/>
          </p:nvPr>
        </p:nvSpPr>
        <p:spPr/>
        <p:txBody>
          <a:bodyPr/>
          <a:lstStyle/>
          <a:p>
            <a:r>
              <a:rPr lang="en-GB" b="1" noProof="0" dirty="0"/>
              <a:t>Different distribution by thickness of </a:t>
            </a:r>
            <a:r>
              <a:rPr lang="en-GB" b="1" noProof="0" dirty="0" err="1"/>
              <a:t>ReBCO</a:t>
            </a:r>
            <a:r>
              <a:rPr lang="en-GB" b="1" noProof="0" dirty="0"/>
              <a:t> layer</a:t>
            </a:r>
          </a:p>
          <a:p>
            <a:pPr marL="285750" indent="-285750">
              <a:buFont typeface="Arial" panose="020B0604020202020204" pitchFamily="34" charset="0"/>
              <a:buChar char="•"/>
            </a:pPr>
            <a:r>
              <a:rPr lang="en-GB" noProof="0" dirty="0"/>
              <a:t>No difference of losses</a:t>
            </a:r>
          </a:p>
        </p:txBody>
      </p:sp>
      <p:pic>
        <p:nvPicPr>
          <p:cNvPr id="19" name="Picture 18">
            <a:extLst>
              <a:ext uri="{FF2B5EF4-FFF2-40B4-BE49-F238E27FC236}">
                <a16:creationId xmlns:a16="http://schemas.microsoft.com/office/drawing/2014/main" id="{A22DD291-A148-02A2-E26E-B23C9E240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368" y="1143000"/>
            <a:ext cx="4464496" cy="3348372"/>
          </a:xfrm>
          <a:prstGeom prst="rect">
            <a:avLst/>
          </a:prstGeom>
        </p:spPr>
      </p:pic>
      <p:pic>
        <p:nvPicPr>
          <p:cNvPr id="21" name="Picture 20">
            <a:extLst>
              <a:ext uri="{FF2B5EF4-FFF2-40B4-BE49-F238E27FC236}">
                <a16:creationId xmlns:a16="http://schemas.microsoft.com/office/drawing/2014/main" id="{2FAA3E31-778F-E4D5-BCA7-3CEBF49886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098" y="1143000"/>
            <a:ext cx="4546390" cy="3409793"/>
          </a:xfrm>
          <a:prstGeom prst="rect">
            <a:avLst/>
          </a:prstGeom>
        </p:spPr>
      </p:pic>
    </p:spTree>
    <p:extLst>
      <p:ext uri="{BB962C8B-B14F-4D97-AF65-F5344CB8AC3E}">
        <p14:creationId xmlns:p14="http://schemas.microsoft.com/office/powerpoint/2010/main" val="4198391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5T-INS-SF_difference meshes</a:t>
            </a:r>
          </a:p>
        </p:txBody>
      </p:sp>
      <p:graphicFrame>
        <p:nvGraphicFramePr>
          <p:cNvPr id="8" name="Tabelle 8">
            <a:extLst>
              <a:ext uri="{FF2B5EF4-FFF2-40B4-BE49-F238E27FC236}">
                <a16:creationId xmlns:a16="http://schemas.microsoft.com/office/drawing/2014/main" id="{0875AAFE-BBB2-425A-B6DF-D73F32224470}"/>
              </a:ext>
            </a:extLst>
          </p:cNvPr>
          <p:cNvGraphicFramePr>
            <a:graphicFrameLocks noGrp="1"/>
          </p:cNvGraphicFramePr>
          <p:nvPr>
            <p:ph idx="1"/>
            <p:extLst>
              <p:ext uri="{D42A27DB-BD31-4B8C-83A1-F6EECF244321}">
                <p14:modId xmlns:p14="http://schemas.microsoft.com/office/powerpoint/2010/main" val="2136234291"/>
              </p:ext>
            </p:extLst>
          </p:nvPr>
        </p:nvGraphicFramePr>
        <p:xfrm>
          <a:off x="695325" y="1449389"/>
          <a:ext cx="4176539" cy="2590800"/>
        </p:xfrm>
        <a:graphic>
          <a:graphicData uri="http://schemas.openxmlformats.org/drawingml/2006/table">
            <a:tbl>
              <a:tblPr firstRow="1" bandRow="1">
                <a:tableStyleId>{5C22544A-7EE6-4342-B048-85BDC9FD1C3A}</a:tableStyleId>
              </a:tblPr>
              <a:tblGrid>
                <a:gridCol w="258813">
                  <a:extLst>
                    <a:ext uri="{9D8B030D-6E8A-4147-A177-3AD203B41FA5}">
                      <a16:colId xmlns:a16="http://schemas.microsoft.com/office/drawing/2014/main" val="3952201741"/>
                    </a:ext>
                  </a:extLst>
                </a:gridCol>
                <a:gridCol w="803325">
                  <a:extLst>
                    <a:ext uri="{9D8B030D-6E8A-4147-A177-3AD203B41FA5}">
                      <a16:colId xmlns:a16="http://schemas.microsoft.com/office/drawing/2014/main" val="2703099886"/>
                    </a:ext>
                  </a:extLst>
                </a:gridCol>
                <a:gridCol w="800150">
                  <a:extLst>
                    <a:ext uri="{9D8B030D-6E8A-4147-A177-3AD203B41FA5}">
                      <a16:colId xmlns:a16="http://schemas.microsoft.com/office/drawing/2014/main" val="3908950201"/>
                    </a:ext>
                  </a:extLst>
                </a:gridCol>
                <a:gridCol w="1162123">
                  <a:extLst>
                    <a:ext uri="{9D8B030D-6E8A-4147-A177-3AD203B41FA5}">
                      <a16:colId xmlns:a16="http://schemas.microsoft.com/office/drawing/2014/main" val="799854123"/>
                    </a:ext>
                  </a:extLst>
                </a:gridCol>
                <a:gridCol w="1152128">
                  <a:extLst>
                    <a:ext uri="{9D8B030D-6E8A-4147-A177-3AD203B41FA5}">
                      <a16:colId xmlns:a16="http://schemas.microsoft.com/office/drawing/2014/main" val="2662928840"/>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meshX</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AC losses, J/m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Relative Error, %</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de-CH" sz="1600" dirty="0"/>
                        <a:t>2.368</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79.3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en-US"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1.643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24.4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en-US"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1.457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10.3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75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1.434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8.5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100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1.687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1.321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bl>
          </a:graphicData>
        </a:graphic>
      </p:graphicFrame>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E066065-2281-4200-8630-32C06A39D911}" type="datetime1">
              <a:rPr lang="de-CH" smtClean="0"/>
              <a:t>25.07.2024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14</a:t>
            </a:fld>
            <a:endParaRPr lang="de-CH" dirty="0"/>
          </a:p>
        </p:txBody>
      </p:sp>
      <p:sp>
        <p:nvSpPr>
          <p:cNvPr id="11" name="Textfeld 10">
            <a:extLst>
              <a:ext uri="{FF2B5EF4-FFF2-40B4-BE49-F238E27FC236}">
                <a16:creationId xmlns:a16="http://schemas.microsoft.com/office/drawing/2014/main" id="{1C92B440-9CA3-4820-98E3-0F66495E8AC9}"/>
              </a:ext>
            </a:extLst>
          </p:cNvPr>
          <p:cNvSpPr txBox="1"/>
          <p:nvPr/>
        </p:nvSpPr>
        <p:spPr>
          <a:xfrm>
            <a:off x="695325" y="5847075"/>
            <a:ext cx="8964613" cy="246221"/>
          </a:xfrm>
          <a:prstGeom prst="rect">
            <a:avLst/>
          </a:prstGeom>
          <a:noFill/>
        </p:spPr>
        <p:txBody>
          <a:bodyPr wrap="square" lIns="0" tIns="0" rIns="0" bIns="0" rtlCol="0">
            <a:spAutoFit/>
          </a:bodyPr>
          <a:lstStyle/>
          <a:p>
            <a:r>
              <a:rPr lang="en-US" sz="1600" dirty="0"/>
              <a:t>AC losses computed for the second cycle (from 400 s to 800 s)</a:t>
            </a:r>
          </a:p>
        </p:txBody>
      </p:sp>
      <p:pic>
        <p:nvPicPr>
          <p:cNvPr id="10" name="Picture 9">
            <a:extLst>
              <a:ext uri="{FF2B5EF4-FFF2-40B4-BE49-F238E27FC236}">
                <a16:creationId xmlns:a16="http://schemas.microsoft.com/office/drawing/2014/main" id="{5363A0D4-44C4-71ED-34DE-98503C863B1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735960" y="1449389"/>
            <a:ext cx="5159822" cy="3869866"/>
          </a:xfrm>
          <a:prstGeom prst="rect">
            <a:avLst/>
          </a:prstGeom>
        </p:spPr>
      </p:pic>
    </p:spTree>
    <p:extLst>
      <p:ext uri="{BB962C8B-B14F-4D97-AF65-F5344CB8AC3E}">
        <p14:creationId xmlns:p14="http://schemas.microsoft.com/office/powerpoint/2010/main" val="4213315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5T-INS-SF_exponential distribution vs linear distribution</a:t>
            </a:r>
          </a:p>
        </p:txBody>
      </p:sp>
      <p:graphicFrame>
        <p:nvGraphicFramePr>
          <p:cNvPr id="8" name="Tabelle 8">
            <a:extLst>
              <a:ext uri="{FF2B5EF4-FFF2-40B4-BE49-F238E27FC236}">
                <a16:creationId xmlns:a16="http://schemas.microsoft.com/office/drawing/2014/main" id="{0875AAFE-BBB2-425A-B6DF-D73F32224470}"/>
              </a:ext>
            </a:extLst>
          </p:cNvPr>
          <p:cNvGraphicFramePr>
            <a:graphicFrameLocks noGrp="1"/>
          </p:cNvGraphicFramePr>
          <p:nvPr>
            <p:ph idx="1"/>
            <p:extLst>
              <p:ext uri="{D42A27DB-BD31-4B8C-83A1-F6EECF244321}">
                <p14:modId xmlns:p14="http://schemas.microsoft.com/office/powerpoint/2010/main" val="819534505"/>
              </p:ext>
            </p:extLst>
          </p:nvPr>
        </p:nvGraphicFramePr>
        <p:xfrm>
          <a:off x="695325" y="1449389"/>
          <a:ext cx="4176539" cy="2590800"/>
        </p:xfrm>
        <a:graphic>
          <a:graphicData uri="http://schemas.openxmlformats.org/drawingml/2006/table">
            <a:tbl>
              <a:tblPr firstRow="1" bandRow="1">
                <a:tableStyleId>{5C22544A-7EE6-4342-B048-85BDC9FD1C3A}</a:tableStyleId>
              </a:tblPr>
              <a:tblGrid>
                <a:gridCol w="258813">
                  <a:extLst>
                    <a:ext uri="{9D8B030D-6E8A-4147-A177-3AD203B41FA5}">
                      <a16:colId xmlns:a16="http://schemas.microsoft.com/office/drawing/2014/main" val="3952201741"/>
                    </a:ext>
                  </a:extLst>
                </a:gridCol>
                <a:gridCol w="803325">
                  <a:extLst>
                    <a:ext uri="{9D8B030D-6E8A-4147-A177-3AD203B41FA5}">
                      <a16:colId xmlns:a16="http://schemas.microsoft.com/office/drawing/2014/main" val="2703099886"/>
                    </a:ext>
                  </a:extLst>
                </a:gridCol>
                <a:gridCol w="800150">
                  <a:extLst>
                    <a:ext uri="{9D8B030D-6E8A-4147-A177-3AD203B41FA5}">
                      <a16:colId xmlns:a16="http://schemas.microsoft.com/office/drawing/2014/main" val="3908950201"/>
                    </a:ext>
                  </a:extLst>
                </a:gridCol>
                <a:gridCol w="1162123">
                  <a:extLst>
                    <a:ext uri="{9D8B030D-6E8A-4147-A177-3AD203B41FA5}">
                      <a16:colId xmlns:a16="http://schemas.microsoft.com/office/drawing/2014/main" val="799854123"/>
                    </a:ext>
                  </a:extLst>
                </a:gridCol>
                <a:gridCol w="1152128">
                  <a:extLst>
                    <a:ext uri="{9D8B030D-6E8A-4147-A177-3AD203B41FA5}">
                      <a16:colId xmlns:a16="http://schemas.microsoft.com/office/drawing/2014/main" val="2662928840"/>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meshX</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AC losses, J/m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Relative Error, %</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70exp</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1.457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70exp</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1.442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en-US" sz="1600" b="0" u="none" strike="noStrike" kern="1200" cap="none" spc="0" normalizeH="0" baseline="0" noProof="0" dirty="0">
                          <a:ln>
                            <a:noFill/>
                          </a:ln>
                          <a:solidFill>
                            <a:prstClr val="black"/>
                          </a:solidFill>
                          <a:effectLst/>
                          <a:uLnTx/>
                          <a:uFillTx/>
                        </a:rPr>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70exp</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1.458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70lin</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1.560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70lin</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1.561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70lin</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1.580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8.4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bl>
          </a:graphicData>
        </a:graphic>
      </p:graphicFrame>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E066065-2281-4200-8630-32C06A39D911}" type="datetime1">
              <a:rPr lang="de-CH" smtClean="0"/>
              <a:t>25.07.2024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15</a:t>
            </a:fld>
            <a:endParaRPr lang="de-CH" dirty="0"/>
          </a:p>
        </p:txBody>
      </p:sp>
      <p:sp>
        <p:nvSpPr>
          <p:cNvPr id="11" name="Textfeld 10">
            <a:extLst>
              <a:ext uri="{FF2B5EF4-FFF2-40B4-BE49-F238E27FC236}">
                <a16:creationId xmlns:a16="http://schemas.microsoft.com/office/drawing/2014/main" id="{1C92B440-9CA3-4820-98E3-0F66495E8AC9}"/>
              </a:ext>
            </a:extLst>
          </p:cNvPr>
          <p:cNvSpPr txBox="1"/>
          <p:nvPr/>
        </p:nvSpPr>
        <p:spPr>
          <a:xfrm>
            <a:off x="695325" y="5847075"/>
            <a:ext cx="8964613" cy="246221"/>
          </a:xfrm>
          <a:prstGeom prst="rect">
            <a:avLst/>
          </a:prstGeom>
          <a:noFill/>
        </p:spPr>
        <p:txBody>
          <a:bodyPr wrap="square" lIns="0" tIns="0" rIns="0" bIns="0" rtlCol="0">
            <a:spAutoFit/>
          </a:bodyPr>
          <a:lstStyle/>
          <a:p>
            <a:r>
              <a:rPr lang="en-US" sz="1600" dirty="0"/>
              <a:t>AC losses computed for the second cycle (from 400 s to 800 s)</a:t>
            </a:r>
          </a:p>
        </p:txBody>
      </p:sp>
      <p:pic>
        <p:nvPicPr>
          <p:cNvPr id="10" name="Picture 9">
            <a:extLst>
              <a:ext uri="{FF2B5EF4-FFF2-40B4-BE49-F238E27FC236}">
                <a16:creationId xmlns:a16="http://schemas.microsoft.com/office/drawing/2014/main" id="{5363A0D4-44C4-71ED-34DE-98503C863B1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735960" y="1449389"/>
            <a:ext cx="5159822" cy="3869866"/>
          </a:xfrm>
          <a:prstGeom prst="rect">
            <a:avLst/>
          </a:prstGeom>
        </p:spPr>
      </p:pic>
    </p:spTree>
    <p:extLst>
      <p:ext uri="{BB962C8B-B14F-4D97-AF65-F5344CB8AC3E}">
        <p14:creationId xmlns:p14="http://schemas.microsoft.com/office/powerpoint/2010/main" val="2075189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5T-NI-SF_difference meshes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E066065-2281-4200-8630-32C06A39D911}" type="datetime1">
              <a:rPr lang="de-CH" smtClean="0"/>
              <a:t>25.07.2024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16</a:t>
            </a:fld>
            <a:endParaRPr lang="de-CH" dirty="0"/>
          </a:p>
        </p:txBody>
      </p:sp>
      <p:graphicFrame>
        <p:nvGraphicFramePr>
          <p:cNvPr id="10" name="Tabelle 8">
            <a:extLst>
              <a:ext uri="{FF2B5EF4-FFF2-40B4-BE49-F238E27FC236}">
                <a16:creationId xmlns:a16="http://schemas.microsoft.com/office/drawing/2014/main" id="{F6D00F94-5A88-A1A8-4EC2-69623F110EC4}"/>
              </a:ext>
            </a:extLst>
          </p:cNvPr>
          <p:cNvGraphicFramePr>
            <a:graphicFrameLocks/>
          </p:cNvGraphicFramePr>
          <p:nvPr>
            <p:extLst>
              <p:ext uri="{D42A27DB-BD31-4B8C-83A1-F6EECF244321}">
                <p14:modId xmlns:p14="http://schemas.microsoft.com/office/powerpoint/2010/main" val="651995895"/>
              </p:ext>
            </p:extLst>
          </p:nvPr>
        </p:nvGraphicFramePr>
        <p:xfrm>
          <a:off x="695325" y="1449389"/>
          <a:ext cx="4176539" cy="3596640"/>
        </p:xfrm>
        <a:graphic>
          <a:graphicData uri="http://schemas.openxmlformats.org/drawingml/2006/table">
            <a:tbl>
              <a:tblPr firstRow="1" bandRow="1">
                <a:tableStyleId>{5C22544A-7EE6-4342-B048-85BDC9FD1C3A}</a:tableStyleId>
              </a:tblPr>
              <a:tblGrid>
                <a:gridCol w="258813">
                  <a:extLst>
                    <a:ext uri="{9D8B030D-6E8A-4147-A177-3AD203B41FA5}">
                      <a16:colId xmlns:a16="http://schemas.microsoft.com/office/drawing/2014/main" val="3952201741"/>
                    </a:ext>
                  </a:extLst>
                </a:gridCol>
                <a:gridCol w="803325">
                  <a:extLst>
                    <a:ext uri="{9D8B030D-6E8A-4147-A177-3AD203B41FA5}">
                      <a16:colId xmlns:a16="http://schemas.microsoft.com/office/drawing/2014/main" val="2703099886"/>
                    </a:ext>
                  </a:extLst>
                </a:gridCol>
                <a:gridCol w="800150">
                  <a:extLst>
                    <a:ext uri="{9D8B030D-6E8A-4147-A177-3AD203B41FA5}">
                      <a16:colId xmlns:a16="http://schemas.microsoft.com/office/drawing/2014/main" val="3908950201"/>
                    </a:ext>
                  </a:extLst>
                </a:gridCol>
                <a:gridCol w="1162123">
                  <a:extLst>
                    <a:ext uri="{9D8B030D-6E8A-4147-A177-3AD203B41FA5}">
                      <a16:colId xmlns:a16="http://schemas.microsoft.com/office/drawing/2014/main" val="799854123"/>
                    </a:ext>
                  </a:extLst>
                </a:gridCol>
                <a:gridCol w="1152128">
                  <a:extLst>
                    <a:ext uri="{9D8B030D-6E8A-4147-A177-3AD203B41FA5}">
                      <a16:colId xmlns:a16="http://schemas.microsoft.com/office/drawing/2014/main" val="2662928840"/>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meshX</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err="1">
                          <a:ln>
                            <a:noFill/>
                          </a:ln>
                          <a:solidFill>
                            <a:schemeClr val="bg1"/>
                          </a:solidFill>
                          <a:effectLst/>
                          <a:uLnTx/>
                          <a:uFillTx/>
                        </a:rPr>
                        <a:t>meshY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AC losses, J/m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Relative Error, %</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2.603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71.8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2.711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79.0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2.736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80.6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1.771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1.772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16.9</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1.785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17.8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r h="259107">
                <a:tc>
                  <a:txBody>
                    <a:bodyPr/>
                    <a:lstStyle/>
                    <a:p>
                      <a:r>
                        <a:rPr lang="en-US" sz="1600" dirty="0"/>
                        <a:t>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1.568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73810342"/>
                  </a:ext>
                </a:extLst>
              </a:tr>
              <a:tr h="259107">
                <a:tc>
                  <a:txBody>
                    <a:bodyPr/>
                    <a:lstStyle/>
                    <a:p>
                      <a:r>
                        <a:rPr lang="en-US" sz="1600" dirty="0"/>
                        <a:t>8</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1.509</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0.5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443934288"/>
                  </a:ext>
                </a:extLst>
              </a:tr>
              <a:tr h="259107">
                <a:tc>
                  <a:txBody>
                    <a:bodyPr/>
                    <a:lstStyle/>
                    <a:p>
                      <a:r>
                        <a:rPr lang="en-US" sz="1600" dirty="0"/>
                        <a:t>9</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70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1.515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236350461"/>
                  </a:ext>
                </a:extLst>
              </a:tr>
            </a:tbl>
          </a:graphicData>
        </a:graphic>
      </p:graphicFrame>
      <p:pic>
        <p:nvPicPr>
          <p:cNvPr id="12" name="Picture 11">
            <a:extLst>
              <a:ext uri="{FF2B5EF4-FFF2-40B4-BE49-F238E27FC236}">
                <a16:creationId xmlns:a16="http://schemas.microsoft.com/office/drawing/2014/main" id="{FF65032F-C451-B516-E1CD-85D8DD9D1D3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735960" y="1449389"/>
            <a:ext cx="5159822" cy="3869866"/>
          </a:xfrm>
          <a:prstGeom prst="rect">
            <a:avLst/>
          </a:prstGeom>
        </p:spPr>
      </p:pic>
    </p:spTree>
    <p:extLst>
      <p:ext uri="{BB962C8B-B14F-4D97-AF65-F5344CB8AC3E}">
        <p14:creationId xmlns:p14="http://schemas.microsoft.com/office/powerpoint/2010/main" val="2601766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D2808-C4CD-EE7E-F038-11DE0575BFE9}"/>
              </a:ext>
            </a:extLst>
          </p:cNvPr>
          <p:cNvSpPr>
            <a:spLocks noGrp="1"/>
          </p:cNvSpPr>
          <p:nvPr>
            <p:ph type="title"/>
          </p:nvPr>
        </p:nvSpPr>
        <p:spPr/>
        <p:txBody>
          <a:bodyPr/>
          <a:lstStyle/>
          <a:p>
            <a:r>
              <a:rPr lang="en-GB" noProof="0" dirty="0"/>
              <a:t>5T-NI-SF_difference meshes</a:t>
            </a:r>
          </a:p>
        </p:txBody>
      </p:sp>
      <p:sp>
        <p:nvSpPr>
          <p:cNvPr id="3" name="Date Placeholder 2">
            <a:extLst>
              <a:ext uri="{FF2B5EF4-FFF2-40B4-BE49-F238E27FC236}">
                <a16:creationId xmlns:a16="http://schemas.microsoft.com/office/drawing/2014/main" id="{3F78B0F9-C639-12FA-FA74-AEF9F16BBC6F}"/>
              </a:ext>
            </a:extLst>
          </p:cNvPr>
          <p:cNvSpPr>
            <a:spLocks noGrp="1"/>
          </p:cNvSpPr>
          <p:nvPr>
            <p:ph type="dt" sz="half" idx="10"/>
          </p:nvPr>
        </p:nvSpPr>
        <p:spPr/>
        <p:txBody>
          <a:bodyPr/>
          <a:lstStyle/>
          <a:p>
            <a:fld id="{69B85243-D9B7-48F6-94C3-690361323922}" type="datetime1">
              <a:rPr lang="de-CH" smtClean="0"/>
              <a:t>25.07.2024</a:t>
            </a:fld>
            <a:endParaRPr lang="de-CH" dirty="0"/>
          </a:p>
        </p:txBody>
      </p:sp>
      <p:sp>
        <p:nvSpPr>
          <p:cNvPr id="4" name="Footer Placeholder 3">
            <a:extLst>
              <a:ext uri="{FF2B5EF4-FFF2-40B4-BE49-F238E27FC236}">
                <a16:creationId xmlns:a16="http://schemas.microsoft.com/office/drawing/2014/main" id="{231E5E88-D23D-AF70-34D2-9AB6D37CC10C}"/>
              </a:ext>
            </a:extLst>
          </p:cNvPr>
          <p:cNvSpPr>
            <a:spLocks noGrp="1"/>
          </p:cNvSpPr>
          <p:nvPr>
            <p:ph type="ftr" sz="quarter" idx="11"/>
          </p:nvPr>
        </p:nvSpPr>
        <p:spPr/>
        <p:txBody>
          <a:bodyPr/>
          <a:lstStyle/>
          <a:p>
            <a:r>
              <a:rPr lang="en-US"/>
              <a:t>PSI Center for Life Sciences</a:t>
            </a:r>
            <a:endParaRPr lang="de-CH" dirty="0"/>
          </a:p>
        </p:txBody>
      </p:sp>
      <p:sp>
        <p:nvSpPr>
          <p:cNvPr id="5" name="Slide Number Placeholder 4">
            <a:extLst>
              <a:ext uri="{FF2B5EF4-FFF2-40B4-BE49-F238E27FC236}">
                <a16:creationId xmlns:a16="http://schemas.microsoft.com/office/drawing/2014/main" id="{41344805-D18C-DF6A-4B07-A1CDAF080C41}"/>
              </a:ext>
            </a:extLst>
          </p:cNvPr>
          <p:cNvSpPr>
            <a:spLocks noGrp="1"/>
          </p:cNvSpPr>
          <p:nvPr>
            <p:ph type="sldNum" sz="quarter" idx="12"/>
          </p:nvPr>
        </p:nvSpPr>
        <p:spPr/>
        <p:txBody>
          <a:bodyPr/>
          <a:lstStyle/>
          <a:p>
            <a:fld id="{442AD375-037F-43D0-B059-5172DA06796A}" type="slidenum">
              <a:rPr lang="de-CH" smtClean="0"/>
              <a:pPr/>
              <a:t>17</a:t>
            </a:fld>
            <a:endParaRPr lang="de-CH" dirty="0"/>
          </a:p>
        </p:txBody>
      </p:sp>
      <p:sp>
        <p:nvSpPr>
          <p:cNvPr id="8" name="Content Placeholder 7">
            <a:extLst>
              <a:ext uri="{FF2B5EF4-FFF2-40B4-BE49-F238E27FC236}">
                <a16:creationId xmlns:a16="http://schemas.microsoft.com/office/drawing/2014/main" id="{1FDBB1EF-94F4-B44E-C82D-51F2438D612D}"/>
              </a:ext>
            </a:extLst>
          </p:cNvPr>
          <p:cNvSpPr>
            <a:spLocks noGrp="1"/>
          </p:cNvSpPr>
          <p:nvPr>
            <p:ph idx="1"/>
          </p:nvPr>
        </p:nvSpPr>
        <p:spPr/>
        <p:txBody>
          <a:bodyPr/>
          <a:lstStyle/>
          <a:p>
            <a:r>
              <a:rPr lang="en-GB" b="1" noProof="0" dirty="0"/>
              <a:t>Different distribution by width of </a:t>
            </a:r>
            <a:r>
              <a:rPr lang="en-GB" b="1" noProof="0" dirty="0" err="1"/>
              <a:t>ReBCO</a:t>
            </a:r>
            <a:r>
              <a:rPr lang="en-GB" b="1" noProof="0" dirty="0"/>
              <a:t> layer</a:t>
            </a:r>
          </a:p>
          <a:p>
            <a:pPr marL="285750" indent="-285750">
              <a:buFont typeface="Arial" panose="020B0604020202020204" pitchFamily="34" charset="0"/>
              <a:buChar char="•"/>
            </a:pPr>
            <a:r>
              <a:rPr lang="en-GB" dirty="0"/>
              <a:t>As low distribution as high deviation</a:t>
            </a:r>
            <a:endParaRPr lang="en-GB" noProof="0" dirty="0"/>
          </a:p>
          <a:p>
            <a:pPr marL="285750" indent="-285750">
              <a:buFont typeface="Arial" panose="020B0604020202020204" pitchFamily="34" charset="0"/>
              <a:buChar char="•"/>
            </a:pPr>
            <a:r>
              <a:rPr lang="en-GB" noProof="0" dirty="0"/>
              <a:t>High error with less than 70 elements by width</a:t>
            </a:r>
          </a:p>
        </p:txBody>
      </p:sp>
      <p:sp>
        <p:nvSpPr>
          <p:cNvPr id="11" name="Content Placeholder 10">
            <a:extLst>
              <a:ext uri="{FF2B5EF4-FFF2-40B4-BE49-F238E27FC236}">
                <a16:creationId xmlns:a16="http://schemas.microsoft.com/office/drawing/2014/main" id="{78EE120A-8A7C-F0F8-7071-917683A8060F}"/>
              </a:ext>
            </a:extLst>
          </p:cNvPr>
          <p:cNvSpPr>
            <a:spLocks noGrp="1"/>
          </p:cNvSpPr>
          <p:nvPr>
            <p:ph idx="15"/>
          </p:nvPr>
        </p:nvSpPr>
        <p:spPr/>
        <p:txBody>
          <a:bodyPr/>
          <a:lstStyle/>
          <a:p>
            <a:r>
              <a:rPr lang="en-GB" b="1" noProof="0" dirty="0"/>
              <a:t>Different distribution by thickness of </a:t>
            </a:r>
            <a:r>
              <a:rPr lang="en-GB" b="1" noProof="0" dirty="0" err="1"/>
              <a:t>ReBCO</a:t>
            </a:r>
            <a:r>
              <a:rPr lang="en-GB" b="1" noProof="0" dirty="0"/>
              <a:t> layer</a:t>
            </a:r>
          </a:p>
          <a:p>
            <a:pPr marL="285750" indent="-285750">
              <a:buFont typeface="Arial" panose="020B0604020202020204" pitchFamily="34" charset="0"/>
              <a:buChar char="•"/>
            </a:pPr>
            <a:r>
              <a:rPr lang="en-GB" noProof="0" dirty="0"/>
              <a:t>A bit difference between x1 and others</a:t>
            </a:r>
          </a:p>
        </p:txBody>
      </p:sp>
      <p:pic>
        <p:nvPicPr>
          <p:cNvPr id="19" name="Picture 18">
            <a:extLst>
              <a:ext uri="{FF2B5EF4-FFF2-40B4-BE49-F238E27FC236}">
                <a16:creationId xmlns:a16="http://schemas.microsoft.com/office/drawing/2014/main" id="{A22DD291-A148-02A2-E26E-B23C9E240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368" y="1143000"/>
            <a:ext cx="4464496" cy="3348372"/>
          </a:xfrm>
          <a:prstGeom prst="rect">
            <a:avLst/>
          </a:prstGeom>
        </p:spPr>
      </p:pic>
      <p:pic>
        <p:nvPicPr>
          <p:cNvPr id="21" name="Picture 20">
            <a:extLst>
              <a:ext uri="{FF2B5EF4-FFF2-40B4-BE49-F238E27FC236}">
                <a16:creationId xmlns:a16="http://schemas.microsoft.com/office/drawing/2014/main" id="{2FAA3E31-778F-E4D5-BCA7-3CEBF498866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42098" y="1143000"/>
            <a:ext cx="4546390" cy="3409792"/>
          </a:xfrm>
          <a:prstGeom prst="rect">
            <a:avLst/>
          </a:prstGeom>
        </p:spPr>
      </p:pic>
    </p:spTree>
    <p:extLst>
      <p:ext uri="{BB962C8B-B14F-4D97-AF65-F5344CB8AC3E}">
        <p14:creationId xmlns:p14="http://schemas.microsoft.com/office/powerpoint/2010/main" val="551537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D2808-C4CD-EE7E-F038-11DE0575BFE9}"/>
              </a:ext>
            </a:extLst>
          </p:cNvPr>
          <p:cNvSpPr>
            <a:spLocks noGrp="1"/>
          </p:cNvSpPr>
          <p:nvPr>
            <p:ph type="title"/>
          </p:nvPr>
        </p:nvSpPr>
        <p:spPr/>
        <p:txBody>
          <a:bodyPr/>
          <a:lstStyle/>
          <a:p>
            <a:r>
              <a:rPr lang="en-GB" noProof="0" dirty="0"/>
              <a:t>5T-INS-BF1 and 5T-NI-BF1</a:t>
            </a:r>
          </a:p>
        </p:txBody>
      </p:sp>
      <p:sp>
        <p:nvSpPr>
          <p:cNvPr id="3" name="Date Placeholder 2">
            <a:extLst>
              <a:ext uri="{FF2B5EF4-FFF2-40B4-BE49-F238E27FC236}">
                <a16:creationId xmlns:a16="http://schemas.microsoft.com/office/drawing/2014/main" id="{3F78B0F9-C639-12FA-FA74-AEF9F16BBC6F}"/>
              </a:ext>
            </a:extLst>
          </p:cNvPr>
          <p:cNvSpPr>
            <a:spLocks noGrp="1"/>
          </p:cNvSpPr>
          <p:nvPr>
            <p:ph type="dt" sz="half" idx="10"/>
          </p:nvPr>
        </p:nvSpPr>
        <p:spPr/>
        <p:txBody>
          <a:bodyPr/>
          <a:lstStyle/>
          <a:p>
            <a:fld id="{69B85243-D9B7-48F6-94C3-690361323922}" type="datetime1">
              <a:rPr lang="de-CH" smtClean="0"/>
              <a:t>25.07.2024</a:t>
            </a:fld>
            <a:endParaRPr lang="de-CH" dirty="0"/>
          </a:p>
        </p:txBody>
      </p:sp>
      <p:sp>
        <p:nvSpPr>
          <p:cNvPr id="4" name="Footer Placeholder 3">
            <a:extLst>
              <a:ext uri="{FF2B5EF4-FFF2-40B4-BE49-F238E27FC236}">
                <a16:creationId xmlns:a16="http://schemas.microsoft.com/office/drawing/2014/main" id="{231E5E88-D23D-AF70-34D2-9AB6D37CC10C}"/>
              </a:ext>
            </a:extLst>
          </p:cNvPr>
          <p:cNvSpPr>
            <a:spLocks noGrp="1"/>
          </p:cNvSpPr>
          <p:nvPr>
            <p:ph type="ftr" sz="quarter" idx="11"/>
          </p:nvPr>
        </p:nvSpPr>
        <p:spPr/>
        <p:txBody>
          <a:bodyPr/>
          <a:lstStyle/>
          <a:p>
            <a:r>
              <a:rPr lang="en-US"/>
              <a:t>PSI Center for Life Sciences</a:t>
            </a:r>
            <a:endParaRPr lang="de-CH" dirty="0"/>
          </a:p>
        </p:txBody>
      </p:sp>
      <p:sp>
        <p:nvSpPr>
          <p:cNvPr id="5" name="Slide Number Placeholder 4">
            <a:extLst>
              <a:ext uri="{FF2B5EF4-FFF2-40B4-BE49-F238E27FC236}">
                <a16:creationId xmlns:a16="http://schemas.microsoft.com/office/drawing/2014/main" id="{41344805-D18C-DF6A-4B07-A1CDAF080C41}"/>
              </a:ext>
            </a:extLst>
          </p:cNvPr>
          <p:cNvSpPr>
            <a:spLocks noGrp="1"/>
          </p:cNvSpPr>
          <p:nvPr>
            <p:ph type="sldNum" sz="quarter" idx="12"/>
          </p:nvPr>
        </p:nvSpPr>
        <p:spPr/>
        <p:txBody>
          <a:bodyPr/>
          <a:lstStyle/>
          <a:p>
            <a:fld id="{442AD375-037F-43D0-B059-5172DA06796A}" type="slidenum">
              <a:rPr lang="de-CH" smtClean="0"/>
              <a:pPr/>
              <a:t>18</a:t>
            </a:fld>
            <a:endParaRPr lang="de-CH" dirty="0"/>
          </a:p>
        </p:txBody>
      </p:sp>
      <p:sp>
        <p:nvSpPr>
          <p:cNvPr id="12" name="Content Placeholder 2">
            <a:extLst>
              <a:ext uri="{FF2B5EF4-FFF2-40B4-BE49-F238E27FC236}">
                <a16:creationId xmlns:a16="http://schemas.microsoft.com/office/drawing/2014/main" id="{A15CD949-3717-852A-EAC9-EE659442993D}"/>
              </a:ext>
            </a:extLst>
          </p:cNvPr>
          <p:cNvSpPr>
            <a:spLocks noGrp="1"/>
          </p:cNvSpPr>
          <p:nvPr>
            <p:ph idx="1"/>
          </p:nvPr>
        </p:nvSpPr>
        <p:spPr>
          <a:xfrm>
            <a:off x="695325" y="1376773"/>
            <a:ext cx="4464571" cy="4644616"/>
          </a:xfrm>
        </p:spPr>
        <p:txBody>
          <a:bodyPr/>
          <a:lstStyle/>
          <a:p>
            <a:pPr marL="457200" indent="-457200">
              <a:buAutoNum type="arabicPlain"/>
            </a:pPr>
            <a:r>
              <a:rPr lang="en-GB" sz="2000" dirty="0"/>
              <a:t>Required lower peak current</a:t>
            </a:r>
          </a:p>
          <a:p>
            <a:pPr marL="457200" indent="-457200">
              <a:buAutoNum type="arabicPlain"/>
            </a:pPr>
            <a:r>
              <a:rPr lang="en-GB" sz="2000" dirty="0"/>
              <a:t>Could be applied in several directions (at least 0, 45 and 90 </a:t>
            </a:r>
            <a:r>
              <a:rPr lang="en-GB" sz="2000" dirty="0" err="1"/>
              <a:t>deg</a:t>
            </a:r>
            <a:r>
              <a:rPr lang="en-GB" sz="2000" dirty="0"/>
              <a:t>)</a:t>
            </a:r>
          </a:p>
          <a:p>
            <a:pPr marL="457200" indent="-457200">
              <a:buAutoNum type="arabicPlain"/>
            </a:pPr>
            <a:r>
              <a:rPr lang="en-GB" sz="2000" dirty="0"/>
              <a:t>First step is 5 T</a:t>
            </a:r>
          </a:p>
          <a:p>
            <a:pPr marL="457200" indent="-457200">
              <a:buAutoNum type="arabicPlain"/>
            </a:pPr>
            <a:endParaRPr lang="en-GB" dirty="0"/>
          </a:p>
          <a:p>
            <a:pPr marL="457200" indent="-457200">
              <a:buAutoNum type="arabicPlain"/>
            </a:pPr>
            <a:endParaRPr lang="en-GB" noProof="0" dirty="0"/>
          </a:p>
        </p:txBody>
      </p:sp>
      <p:pic>
        <p:nvPicPr>
          <p:cNvPr id="14" name="Picture 13">
            <a:extLst>
              <a:ext uri="{FF2B5EF4-FFF2-40B4-BE49-F238E27FC236}">
                <a16:creationId xmlns:a16="http://schemas.microsoft.com/office/drawing/2014/main" id="{2FDA3B3E-ABCB-D2AD-5A11-91ABD3D181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6693" y="1268760"/>
            <a:ext cx="6096851" cy="4572638"/>
          </a:xfrm>
          <a:prstGeom prst="rect">
            <a:avLst/>
          </a:prstGeom>
        </p:spPr>
      </p:pic>
    </p:spTree>
    <p:extLst>
      <p:ext uri="{BB962C8B-B14F-4D97-AF65-F5344CB8AC3E}">
        <p14:creationId xmlns:p14="http://schemas.microsoft.com/office/powerpoint/2010/main" val="3266478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68C63-3C1C-2370-0029-337BE6D0156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BDFC2C23-C007-28AC-DA7B-8C487456FA13}"/>
              </a:ext>
            </a:extLst>
          </p:cNvPr>
          <p:cNvPicPr>
            <a:picLocks noChangeAspect="1"/>
          </p:cNvPicPr>
          <p:nvPr/>
        </p:nvPicPr>
        <p:blipFill>
          <a:blip r:embed="rId2"/>
          <a:stretch>
            <a:fillRect/>
          </a:stretch>
        </p:blipFill>
        <p:spPr>
          <a:xfrm>
            <a:off x="695325" y="2614783"/>
            <a:ext cx="3512923" cy="3190481"/>
          </a:xfrm>
          <a:prstGeom prst="rect">
            <a:avLst/>
          </a:prstGeom>
        </p:spPr>
      </p:pic>
      <p:sp>
        <p:nvSpPr>
          <p:cNvPr id="2" name="Inhaltsplatzhalter 1">
            <a:extLst>
              <a:ext uri="{FF2B5EF4-FFF2-40B4-BE49-F238E27FC236}">
                <a16:creationId xmlns:a16="http://schemas.microsoft.com/office/drawing/2014/main" id="{1ACB6802-F1FF-3EE0-550C-93EE467073AA}"/>
              </a:ext>
            </a:extLst>
          </p:cNvPr>
          <p:cNvSpPr>
            <a:spLocks noGrp="1"/>
          </p:cNvSpPr>
          <p:nvPr>
            <p:ph idx="1"/>
          </p:nvPr>
        </p:nvSpPr>
        <p:spPr>
          <a:xfrm>
            <a:off x="695325" y="1376773"/>
            <a:ext cx="11017299" cy="4644616"/>
          </a:xfrm>
        </p:spPr>
        <p:txBody>
          <a:bodyPr/>
          <a:lstStyle/>
          <a:p>
            <a:r>
              <a:rPr lang="en-GB" dirty="0"/>
              <a:t>Many methods described in presentations and papers about FEM modelling of HTS large-scale applications. But anyway, there is no direct solution for even such simple case as HTS straight soldered stack that perfectly fits to 2D geometry modelling. The quickest way for solving with the same AC losses is using homogenized model.</a:t>
            </a:r>
            <a:endParaRPr lang="en-GB" noProof="0" dirty="0"/>
          </a:p>
        </p:txBody>
      </p:sp>
      <p:sp>
        <p:nvSpPr>
          <p:cNvPr id="3" name="Datumsplatzhalter 2">
            <a:extLst>
              <a:ext uri="{FF2B5EF4-FFF2-40B4-BE49-F238E27FC236}">
                <a16:creationId xmlns:a16="http://schemas.microsoft.com/office/drawing/2014/main" id="{A6A1188D-909D-39A9-4750-1E7F8D005CDB}"/>
              </a:ext>
            </a:extLst>
          </p:cNvPr>
          <p:cNvSpPr>
            <a:spLocks noGrp="1"/>
          </p:cNvSpPr>
          <p:nvPr>
            <p:ph type="dt" sz="half" idx="10"/>
          </p:nvPr>
        </p:nvSpPr>
        <p:spPr/>
        <p:txBody>
          <a:bodyPr/>
          <a:lstStyle/>
          <a:p>
            <a:fld id="{9124698D-D8B2-493D-A7B4-56E6D8D43DF2}" type="datetime1">
              <a:rPr lang="de-CH" smtClean="0"/>
              <a:t>25.07.2024</a:t>
            </a:fld>
            <a:endParaRPr lang="de-CH" dirty="0"/>
          </a:p>
        </p:txBody>
      </p:sp>
      <p:sp>
        <p:nvSpPr>
          <p:cNvPr id="4" name="Fußzeilenplatzhalter 3">
            <a:extLst>
              <a:ext uri="{FF2B5EF4-FFF2-40B4-BE49-F238E27FC236}">
                <a16:creationId xmlns:a16="http://schemas.microsoft.com/office/drawing/2014/main" id="{7D6849C0-A2DD-591B-6151-298F4B9C9704}"/>
              </a:ext>
            </a:extLst>
          </p:cNvPr>
          <p:cNvSpPr>
            <a:spLocks noGrp="1"/>
          </p:cNvSpPr>
          <p:nvPr>
            <p:ph type="ftr" sz="quarter" idx="11"/>
          </p:nvPr>
        </p:nvSpPr>
        <p:spPr/>
        <p:txBody>
          <a:bodyPr/>
          <a:lstStyle/>
          <a:p>
            <a:r>
              <a:rPr lang="en-US" dirty="0"/>
              <a:t>PSI Center for Life Sciences</a:t>
            </a:r>
            <a:endParaRPr lang="de-CH" dirty="0"/>
          </a:p>
        </p:txBody>
      </p:sp>
      <p:sp>
        <p:nvSpPr>
          <p:cNvPr id="5" name="Foliennummernplatzhalter 4">
            <a:extLst>
              <a:ext uri="{FF2B5EF4-FFF2-40B4-BE49-F238E27FC236}">
                <a16:creationId xmlns:a16="http://schemas.microsoft.com/office/drawing/2014/main" id="{B66D533C-7864-F5B2-5C3E-8853ED8C849C}"/>
              </a:ext>
            </a:extLst>
          </p:cNvPr>
          <p:cNvSpPr>
            <a:spLocks noGrp="1"/>
          </p:cNvSpPr>
          <p:nvPr>
            <p:ph type="sldNum" sz="quarter" idx="12"/>
          </p:nvPr>
        </p:nvSpPr>
        <p:spPr/>
        <p:txBody>
          <a:bodyPr/>
          <a:lstStyle/>
          <a:p>
            <a:fld id="{442AD375-037F-43D0-B059-5172DA06796A}" type="slidenum">
              <a:rPr lang="de-CH" smtClean="0"/>
              <a:pPr/>
              <a:t>2</a:t>
            </a:fld>
            <a:endParaRPr lang="de-CH" dirty="0"/>
          </a:p>
        </p:txBody>
      </p:sp>
      <p:sp>
        <p:nvSpPr>
          <p:cNvPr id="6" name="Titel 5">
            <a:extLst>
              <a:ext uri="{FF2B5EF4-FFF2-40B4-BE49-F238E27FC236}">
                <a16:creationId xmlns:a16="http://schemas.microsoft.com/office/drawing/2014/main" id="{BDA9E9C6-DEA6-E7B3-6EA9-EB627E57EE71}"/>
              </a:ext>
            </a:extLst>
          </p:cNvPr>
          <p:cNvSpPr>
            <a:spLocks noGrp="1"/>
          </p:cNvSpPr>
          <p:nvPr>
            <p:ph type="title"/>
          </p:nvPr>
        </p:nvSpPr>
        <p:spPr/>
        <p:txBody>
          <a:bodyPr/>
          <a:lstStyle/>
          <a:p>
            <a:r>
              <a:rPr lang="en-GB" noProof="0" dirty="0"/>
              <a:t>Introduction</a:t>
            </a:r>
          </a:p>
        </p:txBody>
      </p:sp>
      <p:pic>
        <p:nvPicPr>
          <p:cNvPr id="10" name="Picture 9">
            <a:extLst>
              <a:ext uri="{FF2B5EF4-FFF2-40B4-BE49-F238E27FC236}">
                <a16:creationId xmlns:a16="http://schemas.microsoft.com/office/drawing/2014/main" id="{AF59CE54-1486-ADF1-31F5-C30D97A0C7CA}"/>
              </a:ext>
            </a:extLst>
          </p:cNvPr>
          <p:cNvPicPr>
            <a:picLocks noChangeAspect="1"/>
          </p:cNvPicPr>
          <p:nvPr/>
        </p:nvPicPr>
        <p:blipFill>
          <a:blip r:embed="rId3"/>
          <a:stretch>
            <a:fillRect/>
          </a:stretch>
        </p:blipFill>
        <p:spPr>
          <a:xfrm>
            <a:off x="4507973" y="2946848"/>
            <a:ext cx="3920123" cy="2205069"/>
          </a:xfrm>
          <a:prstGeom prst="rect">
            <a:avLst/>
          </a:prstGeom>
        </p:spPr>
      </p:pic>
      <p:sp>
        <p:nvSpPr>
          <p:cNvPr id="11" name="TextBox 10">
            <a:extLst>
              <a:ext uri="{FF2B5EF4-FFF2-40B4-BE49-F238E27FC236}">
                <a16:creationId xmlns:a16="http://schemas.microsoft.com/office/drawing/2014/main" id="{8EC2FB9B-A720-343C-FF14-DEFFF8E6E6D4}"/>
              </a:ext>
            </a:extLst>
          </p:cNvPr>
          <p:cNvSpPr txBox="1"/>
          <p:nvPr/>
        </p:nvSpPr>
        <p:spPr>
          <a:xfrm>
            <a:off x="695325" y="5735496"/>
            <a:ext cx="3384451" cy="484748"/>
          </a:xfrm>
          <a:prstGeom prst="rect">
            <a:avLst/>
          </a:prstGeom>
          <a:noFill/>
        </p:spPr>
        <p:txBody>
          <a:bodyPr wrap="square" lIns="0" tIns="0" rIns="0" bIns="0" rtlCol="0">
            <a:spAutoFit/>
          </a:bodyPr>
          <a:lstStyle/>
          <a:p>
            <a:pPr algn="l"/>
            <a:r>
              <a:rPr lang="en-US" sz="1050" b="0" i="0" dirty="0">
                <a:solidFill>
                  <a:srgbClr val="333333"/>
                </a:solidFill>
                <a:effectLst/>
                <a:latin typeface="-apple-system"/>
              </a:rPr>
              <a:t>F. Grilli, Numerical Modeling of HTS Applications, Invited keynote presentation 3A-LS-O1.2 given at EUCAS 2015; Lyon, France, September 6 – 10, 2015.</a:t>
            </a:r>
            <a:endParaRPr lang="de-CH" sz="1050" dirty="0"/>
          </a:p>
        </p:txBody>
      </p:sp>
      <p:sp>
        <p:nvSpPr>
          <p:cNvPr id="12" name="TextBox 11">
            <a:extLst>
              <a:ext uri="{FF2B5EF4-FFF2-40B4-BE49-F238E27FC236}">
                <a16:creationId xmlns:a16="http://schemas.microsoft.com/office/drawing/2014/main" id="{EDFC785A-FC72-5274-FAC0-1AE05F975B3A}"/>
              </a:ext>
            </a:extLst>
          </p:cNvPr>
          <p:cNvSpPr txBox="1"/>
          <p:nvPr/>
        </p:nvSpPr>
        <p:spPr>
          <a:xfrm>
            <a:off x="4599303" y="5698223"/>
            <a:ext cx="3384451" cy="646331"/>
          </a:xfrm>
          <a:prstGeom prst="rect">
            <a:avLst/>
          </a:prstGeom>
          <a:noFill/>
        </p:spPr>
        <p:txBody>
          <a:bodyPr wrap="square" lIns="0" tIns="0" rIns="0" bIns="0" rtlCol="0">
            <a:spAutoFit/>
          </a:bodyPr>
          <a:lstStyle/>
          <a:p>
            <a:pPr algn="l"/>
            <a:r>
              <a:rPr lang="de-CH" sz="1050" b="0" i="0" dirty="0">
                <a:solidFill>
                  <a:srgbClr val="333333"/>
                </a:solidFill>
                <a:effectLst/>
                <a:latin typeface="-apple-system"/>
              </a:rPr>
              <a:t>Fei </a:t>
            </a:r>
            <a:r>
              <a:rPr lang="de-CH" sz="1050" b="0" i="0" dirty="0" err="1">
                <a:solidFill>
                  <a:srgbClr val="333333"/>
                </a:solidFill>
                <a:effectLst/>
                <a:latin typeface="-apple-system"/>
              </a:rPr>
              <a:t>Gu</a:t>
            </a:r>
            <a:r>
              <a:rPr lang="de-CH" sz="1050" b="0" i="0" dirty="0">
                <a:solidFill>
                  <a:srgbClr val="333333"/>
                </a:solidFill>
                <a:effectLst/>
                <a:latin typeface="-apple-system"/>
              </a:rPr>
              <a:t> et al., </a:t>
            </a:r>
            <a:r>
              <a:rPr lang="en-US" sz="1050" b="0" i="0" dirty="0">
                <a:solidFill>
                  <a:srgbClr val="333333"/>
                </a:solidFill>
                <a:effectLst/>
                <a:latin typeface="-apple-system"/>
              </a:rPr>
              <a:t>Numerical Study on Magnetization Losses in Soldered-Stacked-Square (3S) HTS Wires With 1 mm Width, IEEE TRANSACTIONS ON APPLIED SUPERCONDUCTIVITY, VOL. 29, NO. 2, MARCH 2019</a:t>
            </a:r>
            <a:endParaRPr lang="de-CH" sz="1050" dirty="0"/>
          </a:p>
        </p:txBody>
      </p:sp>
      <p:sp>
        <p:nvSpPr>
          <p:cNvPr id="23" name="TextBox 22">
            <a:extLst>
              <a:ext uri="{FF2B5EF4-FFF2-40B4-BE49-F238E27FC236}">
                <a16:creationId xmlns:a16="http://schemas.microsoft.com/office/drawing/2014/main" id="{D03CE00E-39BB-3543-724D-D7A37FD00C25}"/>
              </a:ext>
            </a:extLst>
          </p:cNvPr>
          <p:cNvSpPr txBox="1"/>
          <p:nvPr/>
        </p:nvSpPr>
        <p:spPr>
          <a:xfrm>
            <a:off x="8616280" y="5666077"/>
            <a:ext cx="3384451" cy="484748"/>
          </a:xfrm>
          <a:prstGeom prst="rect">
            <a:avLst/>
          </a:prstGeom>
          <a:noFill/>
        </p:spPr>
        <p:txBody>
          <a:bodyPr wrap="square" lIns="0" tIns="0" rIns="0" bIns="0" rtlCol="0">
            <a:spAutoFit/>
          </a:bodyPr>
          <a:lstStyle/>
          <a:p>
            <a:pPr algn="l"/>
            <a:r>
              <a:rPr lang="de-CH" sz="1050" b="0" i="0" dirty="0">
                <a:solidFill>
                  <a:srgbClr val="333333"/>
                </a:solidFill>
                <a:effectLst/>
                <a:latin typeface="-apple-system"/>
              </a:rPr>
              <a:t>ANDREA ZAPPATORE et al., </a:t>
            </a:r>
            <a:r>
              <a:rPr lang="en-US" sz="1050" b="0" i="0" dirty="0">
                <a:solidFill>
                  <a:srgbClr val="333333"/>
                </a:solidFill>
                <a:effectLst/>
                <a:latin typeface="-apple-system"/>
              </a:rPr>
              <a:t>Impact of hysteresis losses in hybrid (HTS-LTS) coils for fusion applications, DOI 10.1109/ACCESS.2023.3315600</a:t>
            </a:r>
            <a:endParaRPr lang="de-CH" sz="1050" dirty="0"/>
          </a:p>
        </p:txBody>
      </p:sp>
      <p:pic>
        <p:nvPicPr>
          <p:cNvPr id="25" name="Picture 24">
            <a:extLst>
              <a:ext uri="{FF2B5EF4-FFF2-40B4-BE49-F238E27FC236}">
                <a16:creationId xmlns:a16="http://schemas.microsoft.com/office/drawing/2014/main" id="{A076E5FB-E619-B4F2-891F-E885CDA15437}"/>
              </a:ext>
            </a:extLst>
          </p:cNvPr>
          <p:cNvPicPr>
            <a:picLocks noChangeAspect="1"/>
          </p:cNvPicPr>
          <p:nvPr/>
        </p:nvPicPr>
        <p:blipFill>
          <a:blip r:embed="rId4"/>
          <a:stretch>
            <a:fillRect/>
          </a:stretch>
        </p:blipFill>
        <p:spPr>
          <a:xfrm>
            <a:off x="8641707" y="2895575"/>
            <a:ext cx="2857305" cy="2307614"/>
          </a:xfrm>
          <a:prstGeom prst="rect">
            <a:avLst/>
          </a:prstGeom>
        </p:spPr>
      </p:pic>
    </p:spTree>
    <p:extLst>
      <p:ext uri="{BB962C8B-B14F-4D97-AF65-F5344CB8AC3E}">
        <p14:creationId xmlns:p14="http://schemas.microsoft.com/office/powerpoint/2010/main" val="2812535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68C63-3C1C-2370-0029-337BE6D0156C}"/>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1ACB6802-F1FF-3EE0-550C-93EE467073AA}"/>
              </a:ext>
            </a:extLst>
          </p:cNvPr>
          <p:cNvSpPr>
            <a:spLocks noGrp="1"/>
          </p:cNvSpPr>
          <p:nvPr>
            <p:ph idx="1"/>
          </p:nvPr>
        </p:nvSpPr>
        <p:spPr>
          <a:xfrm>
            <a:off x="695325" y="1376773"/>
            <a:ext cx="11017299" cy="4644616"/>
          </a:xfrm>
        </p:spPr>
        <p:txBody>
          <a:bodyPr/>
          <a:lstStyle/>
          <a:p>
            <a:r>
              <a:rPr lang="en-GB" dirty="0"/>
              <a:t>Declared simplification of models could be result of specific properties of the selected by authors models like symmetric geometry, or low magnetic field gradient, or low amount of tapes, or others.</a:t>
            </a:r>
            <a:endParaRPr lang="en-GB" noProof="0" dirty="0"/>
          </a:p>
        </p:txBody>
      </p:sp>
      <p:sp>
        <p:nvSpPr>
          <p:cNvPr id="3" name="Datumsplatzhalter 2">
            <a:extLst>
              <a:ext uri="{FF2B5EF4-FFF2-40B4-BE49-F238E27FC236}">
                <a16:creationId xmlns:a16="http://schemas.microsoft.com/office/drawing/2014/main" id="{A6A1188D-909D-39A9-4750-1E7F8D005CDB}"/>
              </a:ext>
            </a:extLst>
          </p:cNvPr>
          <p:cNvSpPr>
            <a:spLocks noGrp="1"/>
          </p:cNvSpPr>
          <p:nvPr>
            <p:ph type="dt" sz="half" idx="10"/>
          </p:nvPr>
        </p:nvSpPr>
        <p:spPr/>
        <p:txBody>
          <a:bodyPr/>
          <a:lstStyle/>
          <a:p>
            <a:fld id="{9124698D-D8B2-493D-A7B4-56E6D8D43DF2}" type="datetime1">
              <a:rPr lang="de-CH" smtClean="0"/>
              <a:t>25.07.2024</a:t>
            </a:fld>
            <a:endParaRPr lang="de-CH" dirty="0"/>
          </a:p>
        </p:txBody>
      </p:sp>
      <p:sp>
        <p:nvSpPr>
          <p:cNvPr id="4" name="Fußzeilenplatzhalter 3">
            <a:extLst>
              <a:ext uri="{FF2B5EF4-FFF2-40B4-BE49-F238E27FC236}">
                <a16:creationId xmlns:a16="http://schemas.microsoft.com/office/drawing/2014/main" id="{7D6849C0-A2DD-591B-6151-298F4B9C9704}"/>
              </a:ext>
            </a:extLst>
          </p:cNvPr>
          <p:cNvSpPr>
            <a:spLocks noGrp="1"/>
          </p:cNvSpPr>
          <p:nvPr>
            <p:ph type="ftr" sz="quarter" idx="11"/>
          </p:nvPr>
        </p:nvSpPr>
        <p:spPr/>
        <p:txBody>
          <a:bodyPr/>
          <a:lstStyle/>
          <a:p>
            <a:r>
              <a:rPr lang="en-US" dirty="0"/>
              <a:t>PSI Center for Life Sciences</a:t>
            </a:r>
            <a:endParaRPr lang="de-CH" dirty="0"/>
          </a:p>
        </p:txBody>
      </p:sp>
      <p:sp>
        <p:nvSpPr>
          <p:cNvPr id="5" name="Foliennummernplatzhalter 4">
            <a:extLst>
              <a:ext uri="{FF2B5EF4-FFF2-40B4-BE49-F238E27FC236}">
                <a16:creationId xmlns:a16="http://schemas.microsoft.com/office/drawing/2014/main" id="{B66D533C-7864-F5B2-5C3E-8853ED8C849C}"/>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6" name="Titel 5">
            <a:extLst>
              <a:ext uri="{FF2B5EF4-FFF2-40B4-BE49-F238E27FC236}">
                <a16:creationId xmlns:a16="http://schemas.microsoft.com/office/drawing/2014/main" id="{BDA9E9C6-DEA6-E7B3-6EA9-EB627E57EE71}"/>
              </a:ext>
            </a:extLst>
          </p:cNvPr>
          <p:cNvSpPr>
            <a:spLocks noGrp="1"/>
          </p:cNvSpPr>
          <p:nvPr>
            <p:ph type="title"/>
          </p:nvPr>
        </p:nvSpPr>
        <p:spPr/>
        <p:txBody>
          <a:bodyPr/>
          <a:lstStyle/>
          <a:p>
            <a:r>
              <a:rPr lang="en-GB" noProof="0" dirty="0"/>
              <a:t>Introduction</a:t>
            </a:r>
          </a:p>
        </p:txBody>
      </p:sp>
      <p:sp>
        <p:nvSpPr>
          <p:cNvPr id="11" name="TextBox 10">
            <a:extLst>
              <a:ext uri="{FF2B5EF4-FFF2-40B4-BE49-F238E27FC236}">
                <a16:creationId xmlns:a16="http://schemas.microsoft.com/office/drawing/2014/main" id="{8EC2FB9B-A720-343C-FF14-DEFFF8E6E6D4}"/>
              </a:ext>
            </a:extLst>
          </p:cNvPr>
          <p:cNvSpPr txBox="1"/>
          <p:nvPr/>
        </p:nvSpPr>
        <p:spPr>
          <a:xfrm>
            <a:off x="695325" y="5735496"/>
            <a:ext cx="7099420" cy="323165"/>
          </a:xfrm>
          <a:prstGeom prst="rect">
            <a:avLst/>
          </a:prstGeom>
          <a:noFill/>
        </p:spPr>
        <p:txBody>
          <a:bodyPr wrap="square" lIns="0" tIns="0" rIns="0" bIns="0" rtlCol="0">
            <a:spAutoFit/>
          </a:bodyPr>
          <a:lstStyle/>
          <a:p>
            <a:pPr algn="l"/>
            <a:r>
              <a:rPr lang="en-US" sz="1050" b="0" i="0" dirty="0">
                <a:solidFill>
                  <a:srgbClr val="333333"/>
                </a:solidFill>
                <a:effectLst/>
                <a:latin typeface="-apple-system"/>
              </a:rPr>
              <a:t>Victor M. R. </a:t>
            </a:r>
            <a:r>
              <a:rPr lang="en-US" sz="1050" b="0" i="0" dirty="0" err="1">
                <a:solidFill>
                  <a:srgbClr val="333333"/>
                </a:solidFill>
                <a:effectLst/>
                <a:latin typeface="-apple-system"/>
              </a:rPr>
              <a:t>Zermeno</a:t>
            </a:r>
            <a:r>
              <a:rPr lang="en-US" sz="1050" b="0" i="0" dirty="0">
                <a:solidFill>
                  <a:srgbClr val="333333"/>
                </a:solidFill>
                <a:effectLst/>
                <a:latin typeface="-apple-system"/>
              </a:rPr>
              <a:t> et al., Calculation of AC losses in stacks and coils made of second generation high temperature superconducting tapes for large scale applications</a:t>
            </a:r>
            <a:endParaRPr lang="de-CH" sz="1050" dirty="0"/>
          </a:p>
        </p:txBody>
      </p:sp>
      <p:sp>
        <p:nvSpPr>
          <p:cNvPr id="23" name="TextBox 22">
            <a:extLst>
              <a:ext uri="{FF2B5EF4-FFF2-40B4-BE49-F238E27FC236}">
                <a16:creationId xmlns:a16="http://schemas.microsoft.com/office/drawing/2014/main" id="{D03CE00E-39BB-3543-724D-D7A37FD00C25}"/>
              </a:ext>
            </a:extLst>
          </p:cNvPr>
          <p:cNvSpPr txBox="1"/>
          <p:nvPr/>
        </p:nvSpPr>
        <p:spPr>
          <a:xfrm>
            <a:off x="7896201" y="5666077"/>
            <a:ext cx="4032448" cy="484748"/>
          </a:xfrm>
          <a:prstGeom prst="rect">
            <a:avLst/>
          </a:prstGeom>
          <a:noFill/>
        </p:spPr>
        <p:txBody>
          <a:bodyPr wrap="square" lIns="0" tIns="0" rIns="0" bIns="0" rtlCol="0">
            <a:spAutoFit/>
          </a:bodyPr>
          <a:lstStyle/>
          <a:p>
            <a:pPr algn="l"/>
            <a:r>
              <a:rPr lang="en-US" sz="1050" b="0" i="0" dirty="0">
                <a:solidFill>
                  <a:srgbClr val="333333"/>
                </a:solidFill>
                <a:effectLst/>
                <a:latin typeface="-apple-system"/>
              </a:rPr>
              <a:t>Fei Liang et al., A finite element model for simulating second generation high temperature superconducting coils/stacks with large number of turns, J. Appl. Phys. 122, 043903 (2017)</a:t>
            </a:r>
            <a:endParaRPr lang="de-CH" sz="1050" dirty="0"/>
          </a:p>
        </p:txBody>
      </p:sp>
      <p:pic>
        <p:nvPicPr>
          <p:cNvPr id="9" name="Picture 8">
            <a:extLst>
              <a:ext uri="{FF2B5EF4-FFF2-40B4-BE49-F238E27FC236}">
                <a16:creationId xmlns:a16="http://schemas.microsoft.com/office/drawing/2014/main" id="{20322013-5B30-11E2-168B-B13338E15201}"/>
              </a:ext>
            </a:extLst>
          </p:cNvPr>
          <p:cNvPicPr>
            <a:picLocks noChangeAspect="1"/>
          </p:cNvPicPr>
          <p:nvPr/>
        </p:nvPicPr>
        <p:blipFill>
          <a:blip r:embed="rId2"/>
          <a:stretch>
            <a:fillRect/>
          </a:stretch>
        </p:blipFill>
        <p:spPr>
          <a:xfrm>
            <a:off x="7801064" y="3149167"/>
            <a:ext cx="3911560" cy="1904312"/>
          </a:xfrm>
          <a:prstGeom prst="rect">
            <a:avLst/>
          </a:prstGeom>
        </p:spPr>
      </p:pic>
      <p:pic>
        <p:nvPicPr>
          <p:cNvPr id="14" name="Picture 13">
            <a:extLst>
              <a:ext uri="{FF2B5EF4-FFF2-40B4-BE49-F238E27FC236}">
                <a16:creationId xmlns:a16="http://schemas.microsoft.com/office/drawing/2014/main" id="{323A43B7-8F89-AC1E-42C6-1AB3EC644320}"/>
              </a:ext>
            </a:extLst>
          </p:cNvPr>
          <p:cNvPicPr>
            <a:picLocks noChangeAspect="1"/>
          </p:cNvPicPr>
          <p:nvPr/>
        </p:nvPicPr>
        <p:blipFill>
          <a:blip r:embed="rId3"/>
          <a:stretch>
            <a:fillRect/>
          </a:stretch>
        </p:blipFill>
        <p:spPr>
          <a:xfrm>
            <a:off x="3616560" y="2996952"/>
            <a:ext cx="4178185" cy="2292387"/>
          </a:xfrm>
          <a:prstGeom prst="rect">
            <a:avLst/>
          </a:prstGeom>
        </p:spPr>
      </p:pic>
      <p:pic>
        <p:nvPicPr>
          <p:cNvPr id="16" name="Picture 15">
            <a:extLst>
              <a:ext uri="{FF2B5EF4-FFF2-40B4-BE49-F238E27FC236}">
                <a16:creationId xmlns:a16="http://schemas.microsoft.com/office/drawing/2014/main" id="{10994AFD-28FA-42C6-C731-9EAF314FA649}"/>
              </a:ext>
            </a:extLst>
          </p:cNvPr>
          <p:cNvPicPr>
            <a:picLocks noChangeAspect="1"/>
          </p:cNvPicPr>
          <p:nvPr/>
        </p:nvPicPr>
        <p:blipFill>
          <a:blip r:embed="rId4"/>
          <a:stretch>
            <a:fillRect/>
          </a:stretch>
        </p:blipFill>
        <p:spPr>
          <a:xfrm>
            <a:off x="623393" y="2682027"/>
            <a:ext cx="2952328" cy="1227078"/>
          </a:xfrm>
          <a:prstGeom prst="rect">
            <a:avLst/>
          </a:prstGeom>
        </p:spPr>
      </p:pic>
      <p:pic>
        <p:nvPicPr>
          <p:cNvPr id="18" name="Picture 17">
            <a:extLst>
              <a:ext uri="{FF2B5EF4-FFF2-40B4-BE49-F238E27FC236}">
                <a16:creationId xmlns:a16="http://schemas.microsoft.com/office/drawing/2014/main" id="{5AD2F375-B03F-B012-98C9-8558B56FAA7B}"/>
              </a:ext>
            </a:extLst>
          </p:cNvPr>
          <p:cNvPicPr>
            <a:picLocks noChangeAspect="1"/>
          </p:cNvPicPr>
          <p:nvPr/>
        </p:nvPicPr>
        <p:blipFill>
          <a:blip r:embed="rId5"/>
          <a:stretch>
            <a:fillRect/>
          </a:stretch>
        </p:blipFill>
        <p:spPr>
          <a:xfrm>
            <a:off x="704917" y="4185253"/>
            <a:ext cx="2870804" cy="1227078"/>
          </a:xfrm>
          <a:prstGeom prst="rect">
            <a:avLst/>
          </a:prstGeom>
        </p:spPr>
      </p:pic>
    </p:spTree>
    <p:extLst>
      <p:ext uri="{BB962C8B-B14F-4D97-AF65-F5344CB8AC3E}">
        <p14:creationId xmlns:p14="http://schemas.microsoft.com/office/powerpoint/2010/main" val="3088242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Agenda</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p:txBody>
          <a:bodyPr/>
          <a:lstStyle/>
          <a:p>
            <a:pPr marL="457200" indent="-457200">
              <a:buAutoNum type="arabicPlain"/>
            </a:pPr>
            <a:r>
              <a:rPr lang="en-GB" noProof="0" dirty="0"/>
              <a:t>Parameters and criteria</a:t>
            </a:r>
          </a:p>
          <a:p>
            <a:pPr marL="457200" indent="-457200">
              <a:buAutoNum type="arabicPlain"/>
            </a:pPr>
            <a:r>
              <a:rPr lang="en-GB" noProof="0" dirty="0"/>
              <a:t>Material properties</a:t>
            </a:r>
          </a:p>
          <a:p>
            <a:pPr marL="457200" indent="-457200">
              <a:buAutoNum type="arabicPlain"/>
            </a:pPr>
            <a:r>
              <a:rPr lang="en-GB" dirty="0"/>
              <a:t>Models</a:t>
            </a:r>
          </a:p>
          <a:p>
            <a:pPr marL="709200" lvl="1" indent="-457200">
              <a:buAutoNum type="arabicPlain"/>
            </a:pPr>
            <a:r>
              <a:rPr lang="en-GB" noProof="0" dirty="0"/>
              <a:t>Detailed</a:t>
            </a:r>
          </a:p>
          <a:p>
            <a:pPr marL="709200" lvl="1" indent="-457200">
              <a:buAutoNum type="arabicPlain"/>
            </a:pPr>
            <a:r>
              <a:rPr lang="en-GB" dirty="0"/>
              <a:t>Homogenized</a:t>
            </a:r>
          </a:p>
          <a:p>
            <a:pPr marL="961200" lvl="2" indent="-457200">
              <a:buAutoNum type="arabicPlain"/>
            </a:pPr>
            <a:r>
              <a:rPr lang="en-GB" dirty="0"/>
              <a:t>Tape homogenization</a:t>
            </a:r>
          </a:p>
          <a:p>
            <a:pPr marL="961200" lvl="2" indent="-457200">
              <a:buAutoNum type="arabicPlain"/>
            </a:pPr>
            <a:r>
              <a:rPr lang="en-GB" noProof="0" dirty="0"/>
              <a:t>Stack homogenization</a:t>
            </a:r>
          </a:p>
          <a:p>
            <a:pPr marL="709200" lvl="1" indent="-457200">
              <a:buAutoNum type="arabicPlain"/>
            </a:pPr>
            <a:r>
              <a:rPr lang="en-GB" dirty="0"/>
              <a:t>Slit / strip</a:t>
            </a:r>
          </a:p>
          <a:p>
            <a:pPr marL="709200" lvl="1" indent="-457200">
              <a:buAutoNum type="arabicPlain"/>
            </a:pPr>
            <a:r>
              <a:rPr lang="en-GB" noProof="0" dirty="0"/>
              <a:t>network</a:t>
            </a:r>
          </a:p>
          <a:p>
            <a:pPr marL="457200" indent="-457200">
              <a:buAutoNum type="arabicPlain"/>
            </a:pPr>
            <a:endParaRPr lang="en-GB" noProof="0" dirty="0"/>
          </a:p>
        </p:txBody>
      </p:sp>
      <p:sp>
        <p:nvSpPr>
          <p:cNvPr id="4" name="Date Placeholder 3">
            <a:extLst>
              <a:ext uri="{FF2B5EF4-FFF2-40B4-BE49-F238E27FC236}">
                <a16:creationId xmlns:a16="http://schemas.microsoft.com/office/drawing/2014/main" id="{DF1C9756-45F9-5EB2-ABD8-7939EBE3B986}"/>
              </a:ext>
            </a:extLst>
          </p:cNvPr>
          <p:cNvSpPr>
            <a:spLocks noGrp="1"/>
          </p:cNvSpPr>
          <p:nvPr>
            <p:ph type="dt" sz="half" idx="10"/>
          </p:nvPr>
        </p:nvSpPr>
        <p:spPr/>
        <p:txBody>
          <a:bodyPr/>
          <a:lstStyle/>
          <a:p>
            <a:fld id="{DD6BE8E0-7514-4B5B-8D3B-D3EDA7DDD529}" type="datetime1">
              <a:rPr lang="de-CH" smtClean="0"/>
              <a:t>25.07.2024</a:t>
            </a:fld>
            <a:endParaRPr lang="de-CH" dirty="0"/>
          </a:p>
        </p:txBody>
      </p:sp>
      <p:sp>
        <p:nvSpPr>
          <p:cNvPr id="5" name="Footer Placeholder 4">
            <a:extLst>
              <a:ext uri="{FF2B5EF4-FFF2-40B4-BE49-F238E27FC236}">
                <a16:creationId xmlns:a16="http://schemas.microsoft.com/office/drawing/2014/main" id="{28600AD6-5C6F-7122-BC7A-9D4579873226}"/>
              </a:ext>
            </a:extLst>
          </p:cNvPr>
          <p:cNvSpPr>
            <a:spLocks noGrp="1"/>
          </p:cNvSpPr>
          <p:nvPr>
            <p:ph type="ftr" sz="quarter" idx="11"/>
          </p:nvPr>
        </p:nvSpPr>
        <p:spPr/>
        <p:txBody>
          <a:bodyPr/>
          <a:lstStyle/>
          <a:p>
            <a:r>
              <a:rPr lang="en-US"/>
              <a:t>PSI Center for Life Sciences</a:t>
            </a:r>
            <a:endParaRPr lang="de-CH"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4</a:t>
            </a:fld>
            <a:endParaRPr lang="de-CH" dirty="0"/>
          </a:p>
        </p:txBody>
      </p:sp>
    </p:spTree>
    <p:extLst>
      <p:ext uri="{BB962C8B-B14F-4D97-AF65-F5344CB8AC3E}">
        <p14:creationId xmlns:p14="http://schemas.microsoft.com/office/powerpoint/2010/main" val="4095108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GB" noProof="0" dirty="0"/>
              <a:t>Parameters overview</a:t>
            </a:r>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GB" b="1" noProof="0" dirty="0"/>
              <a:t>Temperature: 20 K </a:t>
            </a:r>
            <a:r>
              <a:rPr lang="en-GB" noProof="0" dirty="0"/>
              <a:t>(because we have measured </a:t>
            </a:r>
            <a:r>
              <a:rPr lang="en-GB" noProof="0" dirty="0" err="1"/>
              <a:t>Ic</a:t>
            </a:r>
            <a:r>
              <a:rPr lang="en-GB" noProof="0" dirty="0"/>
              <a:t> dependent from angle)</a:t>
            </a:r>
          </a:p>
          <a:p>
            <a:r>
              <a:rPr lang="en-GB" b="1" dirty="0"/>
              <a:t>Magnetic field: self-field (SF), 5 T, 14 T, 20 T</a:t>
            </a:r>
          </a:p>
          <a:p>
            <a:r>
              <a:rPr lang="en-GB" b="1" dirty="0"/>
              <a:t>Applied current: AC sinusoidal </a:t>
            </a:r>
            <a:r>
              <a:rPr lang="en-GB" dirty="0"/>
              <a:t>(for wide benchmark with literature)</a:t>
            </a:r>
            <a:r>
              <a:rPr lang="en-GB" b="1" dirty="0"/>
              <a:t>, trapezoidal</a:t>
            </a:r>
          </a:p>
          <a:p>
            <a:r>
              <a:rPr lang="en-GB" b="1" dirty="0"/>
              <a:t>Adiabatic, no heating</a:t>
            </a:r>
          </a:p>
          <a:p>
            <a:r>
              <a:rPr lang="en-GB" b="1" dirty="0" err="1"/>
              <a:t>Ic</a:t>
            </a:r>
            <a:r>
              <a:rPr lang="en-GB" b="1" dirty="0"/>
              <a:t>(B): Kim’s model, interpolation data</a:t>
            </a:r>
          </a:p>
          <a:p>
            <a:endParaRPr lang="en-GB" b="1" dirty="0"/>
          </a:p>
          <a:p>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A6A5A54F-F904-4140-8189-B1D7BC5E0ADB}" type="datetime1">
              <a:rPr lang="de-CH" smtClean="0"/>
              <a:t>25.07.2024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5</a:t>
            </a:fld>
            <a:endParaRPr lang="de-CH" dirty="0"/>
          </a:p>
        </p:txBody>
      </p:sp>
      <p:pic>
        <p:nvPicPr>
          <p:cNvPr id="8" name="Picture 7">
            <a:extLst>
              <a:ext uri="{FF2B5EF4-FFF2-40B4-BE49-F238E27FC236}">
                <a16:creationId xmlns:a16="http://schemas.microsoft.com/office/drawing/2014/main" id="{F27BE5F3-8DF6-7E2D-4E98-FA8660286150}"/>
              </a:ext>
            </a:extLst>
          </p:cNvPr>
          <p:cNvPicPr>
            <a:picLocks noChangeAspect="1"/>
          </p:cNvPicPr>
          <p:nvPr/>
        </p:nvPicPr>
        <p:blipFill>
          <a:blip r:embed="rId2"/>
          <a:stretch>
            <a:fillRect/>
          </a:stretch>
        </p:blipFill>
        <p:spPr>
          <a:xfrm>
            <a:off x="551384" y="3356992"/>
            <a:ext cx="6240016" cy="2479039"/>
          </a:xfrm>
          <a:prstGeom prst="rect">
            <a:avLst/>
          </a:prstGeom>
        </p:spPr>
      </p:pic>
      <p:sp>
        <p:nvSpPr>
          <p:cNvPr id="9" name="TextBox 8">
            <a:extLst>
              <a:ext uri="{FF2B5EF4-FFF2-40B4-BE49-F238E27FC236}">
                <a16:creationId xmlns:a16="http://schemas.microsoft.com/office/drawing/2014/main" id="{05AFC757-FA15-6CEA-FD8F-4F4964C67E8A}"/>
              </a:ext>
            </a:extLst>
          </p:cNvPr>
          <p:cNvSpPr txBox="1"/>
          <p:nvPr/>
        </p:nvSpPr>
        <p:spPr>
          <a:xfrm>
            <a:off x="551384" y="6057632"/>
            <a:ext cx="11305256" cy="323165"/>
          </a:xfrm>
          <a:prstGeom prst="rect">
            <a:avLst/>
          </a:prstGeom>
          <a:noFill/>
        </p:spPr>
        <p:txBody>
          <a:bodyPr wrap="square" lIns="0" tIns="0" rIns="0" bIns="0" rtlCol="0">
            <a:spAutoFit/>
          </a:bodyPr>
          <a:lstStyle/>
          <a:p>
            <a:pPr algn="l"/>
            <a:r>
              <a:rPr lang="de-CH" sz="1050" b="0" i="0" dirty="0">
                <a:solidFill>
                  <a:srgbClr val="333333"/>
                </a:solidFill>
                <a:effectLst/>
                <a:latin typeface="-apple-system"/>
              </a:rPr>
              <a:t>Bright </a:t>
            </a:r>
            <a:r>
              <a:rPr lang="de-CH" sz="1050" b="0" i="0" dirty="0" err="1">
                <a:solidFill>
                  <a:srgbClr val="333333"/>
                </a:solidFill>
                <a:effectLst/>
                <a:latin typeface="-apple-system"/>
              </a:rPr>
              <a:t>Chimezie</a:t>
            </a:r>
            <a:r>
              <a:rPr lang="de-CH" sz="1050" b="0" i="0" dirty="0">
                <a:solidFill>
                  <a:srgbClr val="333333"/>
                </a:solidFill>
                <a:effectLst/>
                <a:latin typeface="-apple-system"/>
              </a:rPr>
              <a:t> Robert et al., </a:t>
            </a:r>
            <a:r>
              <a:rPr lang="en-US" sz="1050" b="0" i="0" dirty="0">
                <a:solidFill>
                  <a:srgbClr val="333333"/>
                </a:solidFill>
                <a:effectLst/>
                <a:latin typeface="-apple-system"/>
              </a:rPr>
              <a:t>How to Choose the Superconducting Material Law for the Modelling of 2G-HTS Coils, Materials 2019, 12, 2679</a:t>
            </a:r>
          </a:p>
          <a:p>
            <a:pPr algn="l"/>
            <a:r>
              <a:rPr lang="en-US" sz="1050" dirty="0">
                <a:solidFill>
                  <a:srgbClr val="333333"/>
                </a:solidFill>
                <a:latin typeface="-apple-system"/>
              </a:rPr>
              <a:t>A. Molodyk et al., Development and large volume production of extremely high current density YBa2Cu3O7 superconducting wires for fusion, Scientific Reports volume 11, Article number: 2084 (2021)</a:t>
            </a:r>
            <a:endParaRPr lang="de-CH" sz="1050" dirty="0"/>
          </a:p>
        </p:txBody>
      </p:sp>
      <p:pic>
        <p:nvPicPr>
          <p:cNvPr id="11" name="Picture 10">
            <a:extLst>
              <a:ext uri="{FF2B5EF4-FFF2-40B4-BE49-F238E27FC236}">
                <a16:creationId xmlns:a16="http://schemas.microsoft.com/office/drawing/2014/main" id="{4008B526-7BAB-DD06-73F6-C1B3ACA47564}"/>
              </a:ext>
            </a:extLst>
          </p:cNvPr>
          <p:cNvPicPr>
            <a:picLocks noChangeAspect="1"/>
          </p:cNvPicPr>
          <p:nvPr/>
        </p:nvPicPr>
        <p:blipFill>
          <a:blip r:embed="rId3"/>
          <a:stretch>
            <a:fillRect/>
          </a:stretch>
        </p:blipFill>
        <p:spPr>
          <a:xfrm>
            <a:off x="7067415" y="3245932"/>
            <a:ext cx="4789225" cy="2700900"/>
          </a:xfrm>
          <a:prstGeom prst="rect">
            <a:avLst/>
          </a:prstGeom>
        </p:spPr>
      </p:pic>
    </p:spTree>
    <p:extLst>
      <p:ext uri="{BB962C8B-B14F-4D97-AF65-F5344CB8AC3E}">
        <p14:creationId xmlns:p14="http://schemas.microsoft.com/office/powerpoint/2010/main" val="1267771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GB" noProof="0" dirty="0"/>
              <a:t>Selected parameters for first benchmark</a:t>
            </a:r>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GB" b="1" noProof="0" dirty="0"/>
              <a:t>Temperature: 20 K </a:t>
            </a:r>
          </a:p>
          <a:p>
            <a:r>
              <a:rPr lang="en-GB" b="1" dirty="0"/>
              <a:t>Magnetic field: self-field (SF), 5 T</a:t>
            </a:r>
          </a:p>
          <a:p>
            <a:r>
              <a:rPr lang="en-GB" b="1" dirty="0"/>
              <a:t>Applied current: AC sinusoidal</a:t>
            </a:r>
          </a:p>
          <a:p>
            <a:r>
              <a:rPr lang="en-GB" b="1" dirty="0"/>
              <a:t>Adiabatic, no heating</a:t>
            </a:r>
          </a:p>
          <a:p>
            <a:r>
              <a:rPr lang="en-GB" b="1" dirty="0" err="1"/>
              <a:t>Ic</a:t>
            </a:r>
            <a:r>
              <a:rPr lang="en-GB" b="1" dirty="0"/>
              <a:t>(B): Kim’s model</a:t>
            </a:r>
          </a:p>
          <a:p>
            <a:r>
              <a:rPr lang="en-GB" b="1" dirty="0"/>
              <a:t>Tape width: 4 mm</a:t>
            </a:r>
          </a:p>
          <a:p>
            <a:r>
              <a:rPr lang="en-GB" b="1" dirty="0"/>
              <a:t>Tape producer: FFJ</a:t>
            </a:r>
          </a:p>
          <a:p>
            <a:r>
              <a:rPr lang="en-GB" b="1" dirty="0"/>
              <a:t>Number of tapes: 5</a:t>
            </a:r>
          </a:p>
          <a:p>
            <a:endParaRPr lang="en-GB" b="1" dirty="0"/>
          </a:p>
          <a:p>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A6A5A54F-F904-4140-8189-B1D7BC5E0ADB}" type="datetime1">
              <a:rPr lang="de-CH" smtClean="0"/>
              <a:t>25.07.2024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7" name="Content Placeholder 7">
            <a:extLst>
              <a:ext uri="{FF2B5EF4-FFF2-40B4-BE49-F238E27FC236}">
                <a16:creationId xmlns:a16="http://schemas.microsoft.com/office/drawing/2014/main" id="{7E8111BC-9215-3D62-39F6-F4DE798EFCEA}"/>
              </a:ext>
            </a:extLst>
          </p:cNvPr>
          <p:cNvSpPr txBox="1">
            <a:spLocks/>
          </p:cNvSpPr>
          <p:nvPr/>
        </p:nvSpPr>
        <p:spPr>
          <a:xfrm>
            <a:off x="6383958" y="4553982"/>
            <a:ext cx="5291476" cy="1467406"/>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a:t>Sinusoidal:</a:t>
            </a:r>
          </a:p>
          <a:p>
            <a:r>
              <a:rPr lang="en-GB"/>
              <a:t>Peak is 500 A (below than transfer to normal state)</a:t>
            </a:r>
          </a:p>
          <a:p>
            <a:r>
              <a:rPr lang="en-GB"/>
              <a:t>Period 400 s (corresponds to 5 A/s) </a:t>
            </a:r>
            <a:endParaRPr lang="en-GB" dirty="0"/>
          </a:p>
        </p:txBody>
      </p:sp>
      <p:pic>
        <p:nvPicPr>
          <p:cNvPr id="10" name="Picture 9">
            <a:extLst>
              <a:ext uri="{FF2B5EF4-FFF2-40B4-BE49-F238E27FC236}">
                <a16:creationId xmlns:a16="http://schemas.microsoft.com/office/drawing/2014/main" id="{F5F1F7A6-90CB-FC08-1404-D2F02F85220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96000" y="1143000"/>
            <a:ext cx="4464496" cy="3348372"/>
          </a:xfrm>
          <a:prstGeom prst="rect">
            <a:avLst/>
          </a:prstGeom>
        </p:spPr>
      </p:pic>
      <p:pic>
        <p:nvPicPr>
          <p:cNvPr id="13" name="Picture 12">
            <a:extLst>
              <a:ext uri="{FF2B5EF4-FFF2-40B4-BE49-F238E27FC236}">
                <a16:creationId xmlns:a16="http://schemas.microsoft.com/office/drawing/2014/main" id="{F8A83574-E7CB-3789-80F4-4C19DB7B5E30}"/>
              </a:ext>
            </a:extLst>
          </p:cNvPr>
          <p:cNvPicPr>
            <a:picLocks noChangeAspect="1"/>
          </p:cNvPicPr>
          <p:nvPr/>
        </p:nvPicPr>
        <p:blipFill>
          <a:blip r:embed="rId3"/>
          <a:stretch>
            <a:fillRect/>
          </a:stretch>
        </p:blipFill>
        <p:spPr>
          <a:xfrm>
            <a:off x="705067" y="5058872"/>
            <a:ext cx="5200762" cy="844710"/>
          </a:xfrm>
          <a:prstGeom prst="rect">
            <a:avLst/>
          </a:prstGeom>
        </p:spPr>
      </p:pic>
      <p:pic>
        <p:nvPicPr>
          <p:cNvPr id="14" name="Picture 13">
            <a:extLst>
              <a:ext uri="{FF2B5EF4-FFF2-40B4-BE49-F238E27FC236}">
                <a16:creationId xmlns:a16="http://schemas.microsoft.com/office/drawing/2014/main" id="{A3CAD806-3AD4-3AD9-4AA4-F4B3EECBDE9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41876" y="2817186"/>
            <a:ext cx="2746528" cy="2059896"/>
          </a:xfrm>
          <a:prstGeom prst="rect">
            <a:avLst/>
          </a:prstGeom>
        </p:spPr>
      </p:pic>
    </p:spTree>
    <p:extLst>
      <p:ext uri="{BB962C8B-B14F-4D97-AF65-F5344CB8AC3E}">
        <p14:creationId xmlns:p14="http://schemas.microsoft.com/office/powerpoint/2010/main" val="4119655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GB" noProof="0" dirty="0"/>
              <a:t>Material properties – list of materials</a:t>
            </a:r>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GB" b="1" noProof="0" dirty="0"/>
              <a:t>Materials taken from literature for 20 K temperature</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A6A5A54F-F904-4140-8189-B1D7BC5E0ADB}" type="datetime1">
              <a:rPr lang="de-CH" smtClean="0"/>
              <a:t>25.07.2024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7</a:t>
            </a:fld>
            <a:endParaRPr lang="de-CH" dirty="0"/>
          </a:p>
        </p:txBody>
      </p:sp>
      <p:graphicFrame>
        <p:nvGraphicFramePr>
          <p:cNvPr id="7" name="Tabelle 8">
            <a:extLst>
              <a:ext uri="{FF2B5EF4-FFF2-40B4-BE49-F238E27FC236}">
                <a16:creationId xmlns:a16="http://schemas.microsoft.com/office/drawing/2014/main" id="{79C9BC0A-7EDD-1714-C52B-9F09038D1DD5}"/>
              </a:ext>
            </a:extLst>
          </p:cNvPr>
          <p:cNvGraphicFramePr>
            <a:graphicFrameLocks/>
          </p:cNvGraphicFramePr>
          <p:nvPr>
            <p:extLst>
              <p:ext uri="{D42A27DB-BD31-4B8C-83A1-F6EECF244321}">
                <p14:modId xmlns:p14="http://schemas.microsoft.com/office/powerpoint/2010/main" val="140738328"/>
              </p:ext>
            </p:extLst>
          </p:nvPr>
        </p:nvGraphicFramePr>
        <p:xfrm>
          <a:off x="695325" y="1844824"/>
          <a:ext cx="4553721" cy="3169920"/>
        </p:xfrm>
        <a:graphic>
          <a:graphicData uri="http://schemas.openxmlformats.org/drawingml/2006/table">
            <a:tbl>
              <a:tblPr firstRow="1" bandRow="1">
                <a:tableStyleId>{5C22544A-7EE6-4342-B048-85BDC9FD1C3A}</a:tableStyleId>
              </a:tblPr>
              <a:tblGrid>
                <a:gridCol w="258813">
                  <a:extLst>
                    <a:ext uri="{9D8B030D-6E8A-4147-A177-3AD203B41FA5}">
                      <a16:colId xmlns:a16="http://schemas.microsoft.com/office/drawing/2014/main" val="3952201741"/>
                    </a:ext>
                  </a:extLst>
                </a:gridCol>
                <a:gridCol w="976934">
                  <a:extLst>
                    <a:ext uri="{9D8B030D-6E8A-4147-A177-3AD203B41FA5}">
                      <a16:colId xmlns:a16="http://schemas.microsoft.com/office/drawing/2014/main" val="2703099886"/>
                    </a:ext>
                  </a:extLst>
                </a:gridCol>
                <a:gridCol w="1039862">
                  <a:extLst>
                    <a:ext uri="{9D8B030D-6E8A-4147-A177-3AD203B41FA5}">
                      <a16:colId xmlns:a16="http://schemas.microsoft.com/office/drawing/2014/main" val="3908950201"/>
                    </a:ext>
                  </a:extLst>
                </a:gridCol>
                <a:gridCol w="2278112">
                  <a:extLst>
                    <a:ext uri="{9D8B030D-6E8A-4147-A177-3AD203B41FA5}">
                      <a16:colId xmlns:a16="http://schemas.microsoft.com/office/drawing/2014/main" val="799854123"/>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a:ln>
                            <a:noFill/>
                          </a:ln>
                          <a:solidFill>
                            <a:schemeClr val="bg1"/>
                          </a:solidFill>
                          <a:effectLst/>
                          <a:uLnTx/>
                          <a:uFillTx/>
                        </a:rPr>
                        <a:t>Name</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a:ln>
                            <a:noFill/>
                          </a:ln>
                          <a:solidFill>
                            <a:schemeClr val="bg1"/>
                          </a:solidFill>
                          <a:effectLst/>
                          <a:uLnTx/>
                          <a:uFillTx/>
                        </a:rPr>
                        <a:t>Property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Resistivity, ohm*m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Copper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RRR13 [1], </a:t>
                      </a:r>
                      <a:r>
                        <a:rPr kumimoji="0" lang="de-CH" sz="1600" b="0" u="none" strike="noStrike" kern="1200" cap="none" spc="0" normalizeH="0" baseline="0" noProof="0" dirty="0" err="1">
                          <a:ln>
                            <a:noFill/>
                          </a:ln>
                          <a:solidFill>
                            <a:prstClr val="black"/>
                          </a:solidFill>
                          <a:effectLst/>
                          <a:uLnTx/>
                          <a:uFillTx/>
                        </a:rPr>
                        <a:t>Bext</a:t>
                      </a:r>
                      <a:r>
                        <a:rPr kumimoji="0" lang="de-CH" sz="1600" b="0" u="none" strike="noStrike" kern="1200" cap="none" spc="0" normalizeH="0" baseline="0" noProof="0" dirty="0">
                          <a:ln>
                            <a:noFill/>
                          </a:ln>
                          <a:solidFill>
                            <a:prstClr val="black"/>
                          </a:solidFill>
                          <a:effectLst/>
                          <a:uLnTx/>
                          <a:uFillTx/>
                        </a:rPr>
                        <a:t> = 0 T</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de-CH" sz="1600" dirty="0"/>
                        <a:t>1.319e-09 [2]</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en-US" sz="1600" b="0" u="none" strike="noStrike" kern="1200" cap="none" spc="0" normalizeH="0" baseline="0" noProof="0" dirty="0">
                          <a:ln>
                            <a:noFill/>
                          </a:ln>
                          <a:solidFill>
                            <a:prstClr val="black"/>
                          </a:solidFill>
                          <a:effectLst/>
                          <a:uLnTx/>
                          <a:uFillTx/>
                        </a:rPr>
                        <a:t>Silver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3.571e-11 [3]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en-US" sz="1600" b="0" u="none" strike="noStrike" kern="1200" cap="none" spc="0" normalizeH="0" baseline="0" noProof="0" dirty="0">
                          <a:ln>
                            <a:noFill/>
                          </a:ln>
                          <a:solidFill>
                            <a:prstClr val="black"/>
                          </a:solidFill>
                          <a:effectLst/>
                          <a:uLnTx/>
                          <a:uFillTx/>
                        </a:rPr>
                        <a:t>Hastelloy</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C-276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1.228e-06 [4]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err="1">
                          <a:ln>
                            <a:noFill/>
                          </a:ln>
                          <a:solidFill>
                            <a:prstClr val="black"/>
                          </a:solidFill>
                          <a:effectLst/>
                          <a:uLnTx/>
                          <a:uFillTx/>
                        </a:rPr>
                        <a:t>ReBCO</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en-US" sz="1600" b="0" u="none" strike="noStrike" kern="1200" cap="none" spc="0" normalizeH="0" baseline="0" noProof="0" dirty="0">
                          <a:ln>
                            <a:noFill/>
                          </a:ln>
                          <a:solidFill>
                            <a:prstClr val="black"/>
                          </a:solidFill>
                          <a:effectLst/>
                          <a:uLnTx/>
                          <a:uFillTx/>
                        </a:rPr>
                        <a:t>YBCO, </a:t>
                      </a:r>
                    </a:p>
                    <a:p>
                      <a:pPr algn="ctr"/>
                      <a:r>
                        <a:rPr kumimoji="0" lang="en-US" sz="1600" b="0" u="none" strike="noStrike" kern="1200" cap="none" spc="0" normalizeH="0" baseline="0" noProof="0" dirty="0">
                          <a:ln>
                            <a:noFill/>
                          </a:ln>
                          <a:solidFill>
                            <a:prstClr val="black"/>
                          </a:solidFill>
                          <a:effectLst/>
                          <a:uLnTx/>
                          <a:uFillTx/>
                        </a:rPr>
                        <a:t>n</a:t>
                      </a:r>
                      <a:r>
                        <a:rPr kumimoji="0" lang="de-CH" sz="1600" b="0" u="none" strike="noStrike" kern="1200" cap="none" spc="0" normalizeH="0" baseline="0" noProof="0" dirty="0">
                          <a:ln>
                            <a:noFill/>
                          </a:ln>
                          <a:solidFill>
                            <a:prstClr val="black"/>
                          </a:solidFill>
                          <a:effectLst/>
                          <a:uLnTx/>
                          <a:uFillTx/>
                        </a:rPr>
                        <a:t> = 30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Solder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Pb60Sn40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2.545e-09 [6]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Kapton</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1e13 or 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r h="259107">
                <a:tc>
                  <a:txBody>
                    <a:bodyPr/>
                    <a:lstStyle/>
                    <a:p>
                      <a:r>
                        <a:rPr lang="en-US" sz="1600" dirty="0"/>
                        <a:t>7</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Air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171814566"/>
                  </a:ext>
                </a:extLst>
              </a:tr>
            </a:tbl>
          </a:graphicData>
        </a:graphic>
      </p:graphicFrame>
      <p:sp>
        <p:nvSpPr>
          <p:cNvPr id="13" name="TextBox 12">
            <a:extLst>
              <a:ext uri="{FF2B5EF4-FFF2-40B4-BE49-F238E27FC236}">
                <a16:creationId xmlns:a16="http://schemas.microsoft.com/office/drawing/2014/main" id="{9D8AF305-9962-DC45-9076-94206F0380B0}"/>
              </a:ext>
            </a:extLst>
          </p:cNvPr>
          <p:cNvSpPr txBox="1"/>
          <p:nvPr/>
        </p:nvSpPr>
        <p:spPr>
          <a:xfrm>
            <a:off x="5519936" y="1844824"/>
            <a:ext cx="6408713" cy="1777410"/>
          </a:xfrm>
          <a:prstGeom prst="rect">
            <a:avLst/>
          </a:prstGeom>
          <a:noFill/>
        </p:spPr>
        <p:txBody>
          <a:bodyPr wrap="square" lIns="0" tIns="0" rIns="0" bIns="0" rtlCol="0">
            <a:spAutoFit/>
          </a:bodyPr>
          <a:lstStyle/>
          <a:p>
            <a:pPr algn="l"/>
            <a:r>
              <a:rPr lang="en-US" sz="1050" dirty="0"/>
              <a:t>[1] </a:t>
            </a:r>
            <a:r>
              <a:rPr lang="en-US" sz="1050" dirty="0" err="1"/>
              <a:t>Bonura</a:t>
            </a:r>
            <a:r>
              <a:rPr lang="en-US" sz="1050" dirty="0"/>
              <a:t> M. et al., High-field thermal transports properties of REBCO coated conductors, </a:t>
            </a:r>
            <a:r>
              <a:rPr lang="de-CH" sz="1050" dirty="0"/>
              <a:t>Conference/Workshop Paper, 05 </a:t>
            </a:r>
            <a:r>
              <a:rPr lang="de-CH" sz="1050" dirty="0" err="1"/>
              <a:t>December</a:t>
            </a:r>
            <a:r>
              <a:rPr lang="de-CH" sz="1050" dirty="0"/>
              <a:t> 2014</a:t>
            </a:r>
            <a:endParaRPr lang="en-US" sz="1050" dirty="0"/>
          </a:p>
          <a:p>
            <a:pPr algn="l"/>
            <a:r>
              <a:rPr lang="en-US" sz="1050" dirty="0"/>
              <a:t>[2] M. </a:t>
            </a:r>
            <a:r>
              <a:rPr lang="en-US" sz="1050" dirty="0" err="1"/>
              <a:t>Apollonio</a:t>
            </a:r>
            <a:r>
              <a:rPr lang="en-US" sz="1050" dirty="0"/>
              <a:t> et al., MEASUREMENT OF THE RESIDUAL RESISTIVITY RATIO OF THE BUS</a:t>
            </a:r>
          </a:p>
          <a:p>
            <a:pPr algn="l"/>
            <a:r>
              <a:rPr lang="en-US" sz="1050" dirty="0"/>
              <a:t>BARS COPPER STABILIZER OF THE 13 kA CIRCUITS OF THE LHC, Proceedings of IPAC2012, New Orleans, Louisiana, USA</a:t>
            </a:r>
          </a:p>
          <a:p>
            <a:pPr algn="l"/>
            <a:r>
              <a:rPr lang="en-US" sz="1050" dirty="0"/>
              <a:t>[3] R. A. </a:t>
            </a:r>
            <a:r>
              <a:rPr lang="en-US" sz="1050" dirty="0" err="1"/>
              <a:t>Matula</a:t>
            </a:r>
            <a:r>
              <a:rPr lang="en-US" sz="1050" dirty="0"/>
              <a:t>, Electrical Resistivity of Copper, Gold, Palladium and Silver,  1979</a:t>
            </a:r>
          </a:p>
          <a:p>
            <a:pPr algn="l"/>
            <a:r>
              <a:rPr lang="en-US" sz="1050" dirty="0"/>
              <a:t>[4] J. Lu et al., Physical properties of Hastelloy C-276TM at cryogenic temperatures, 2008</a:t>
            </a:r>
          </a:p>
          <a:p>
            <a:pPr algn="l"/>
            <a:r>
              <a:rPr lang="en-US" sz="1050" dirty="0"/>
              <a:t>[5] </a:t>
            </a:r>
            <a:r>
              <a:rPr lang="en-US" sz="1050" dirty="0">
                <a:hlinkClick r:id="rId2"/>
              </a:rPr>
              <a:t>https://htsdb.wimbush.eu/dataset/13708690</a:t>
            </a:r>
            <a:endParaRPr lang="en-US" sz="1050" dirty="0"/>
          </a:p>
          <a:p>
            <a:pPr algn="l"/>
            <a:r>
              <a:rPr lang="en-US" sz="1050" dirty="0"/>
              <a:t>[6] A. </a:t>
            </a:r>
            <a:r>
              <a:rPr lang="en-US" sz="1050" dirty="0" err="1"/>
              <a:t>Eiling</a:t>
            </a:r>
            <a:r>
              <a:rPr lang="en-US" sz="1050" dirty="0"/>
              <a:t>, J.S. Schilling, Pressure and temperature dependence of electrical resistivity of Pb and Sn from 1-300K and 0-10 </a:t>
            </a:r>
            <a:r>
              <a:rPr lang="en-US" sz="1050" dirty="0" err="1"/>
              <a:t>GPa</a:t>
            </a:r>
            <a:r>
              <a:rPr lang="en-US" sz="1050" dirty="0"/>
              <a:t>-use as continuous resistive pressure monitor accurate over wide temperature range; superconductivity under pressure in Pb, Sn and In, 1980</a:t>
            </a:r>
            <a:endParaRPr lang="de-CH" sz="1050" dirty="0"/>
          </a:p>
        </p:txBody>
      </p:sp>
      <p:sp>
        <p:nvSpPr>
          <p:cNvPr id="8" name="TextBox 7">
            <a:extLst>
              <a:ext uri="{FF2B5EF4-FFF2-40B4-BE49-F238E27FC236}">
                <a16:creationId xmlns:a16="http://schemas.microsoft.com/office/drawing/2014/main" id="{77ADB710-92A8-1031-917C-D85CB3CF17F3}"/>
              </a:ext>
            </a:extLst>
          </p:cNvPr>
          <p:cNvSpPr txBox="1"/>
          <p:nvPr/>
        </p:nvSpPr>
        <p:spPr>
          <a:xfrm>
            <a:off x="695325" y="5303222"/>
            <a:ext cx="5560240" cy="615553"/>
          </a:xfrm>
          <a:prstGeom prst="rect">
            <a:avLst/>
          </a:prstGeom>
          <a:noFill/>
        </p:spPr>
        <p:txBody>
          <a:bodyPr wrap="none" lIns="0" tIns="0" rIns="0" bIns="0" rtlCol="0">
            <a:spAutoFit/>
          </a:bodyPr>
          <a:lstStyle/>
          <a:p>
            <a:r>
              <a:rPr lang="en-US" sz="2000" dirty="0" err="1"/>
              <a:t>Jc</a:t>
            </a:r>
            <a:r>
              <a:rPr lang="en-US" sz="2000" dirty="0"/>
              <a:t>(0T, 20 K) = 6000 [A/cm]/2[um] = 3e11 [A/m^2] [5]</a:t>
            </a:r>
            <a:endParaRPr lang="de-CH" sz="2000" dirty="0"/>
          </a:p>
          <a:p>
            <a:pPr algn="l"/>
            <a:endParaRPr lang="de-CH" sz="2000" dirty="0"/>
          </a:p>
        </p:txBody>
      </p:sp>
    </p:spTree>
    <p:extLst>
      <p:ext uri="{BB962C8B-B14F-4D97-AF65-F5344CB8AC3E}">
        <p14:creationId xmlns:p14="http://schemas.microsoft.com/office/powerpoint/2010/main" val="3808108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09C72327-6574-2659-F8B8-E333F075BB6B}"/>
              </a:ext>
            </a:extLst>
          </p:cNvPr>
          <p:cNvPicPr>
            <a:picLocks noChangeAspect="1"/>
          </p:cNvPicPr>
          <p:nvPr/>
        </p:nvPicPr>
        <p:blipFill>
          <a:blip r:embed="rId2"/>
          <a:stretch>
            <a:fillRect/>
          </a:stretch>
        </p:blipFill>
        <p:spPr>
          <a:xfrm>
            <a:off x="664288" y="4473068"/>
            <a:ext cx="3115403" cy="1812523"/>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GB" noProof="0" dirty="0"/>
              <a:t>Material properties – HTS tape / stack structure</a:t>
            </a:r>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GB" b="1" noProof="0" dirty="0"/>
              <a:t>Data from producer</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A6A5A54F-F904-4140-8189-B1D7BC5E0ADB}" type="datetime1">
              <a:rPr lang="de-CH" smtClean="0"/>
              <a:t>25.07.2024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Life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8</a:t>
            </a:fld>
            <a:endParaRPr lang="de-CH" dirty="0"/>
          </a:p>
        </p:txBody>
      </p:sp>
      <p:graphicFrame>
        <p:nvGraphicFramePr>
          <p:cNvPr id="7" name="Tabelle 8">
            <a:extLst>
              <a:ext uri="{FF2B5EF4-FFF2-40B4-BE49-F238E27FC236}">
                <a16:creationId xmlns:a16="http://schemas.microsoft.com/office/drawing/2014/main" id="{79C9BC0A-7EDD-1714-C52B-9F09038D1DD5}"/>
              </a:ext>
            </a:extLst>
          </p:cNvPr>
          <p:cNvGraphicFramePr>
            <a:graphicFrameLocks/>
          </p:cNvGraphicFramePr>
          <p:nvPr>
            <p:extLst>
              <p:ext uri="{D42A27DB-BD31-4B8C-83A1-F6EECF244321}">
                <p14:modId xmlns:p14="http://schemas.microsoft.com/office/powerpoint/2010/main" val="2981457720"/>
              </p:ext>
            </p:extLst>
          </p:nvPr>
        </p:nvGraphicFramePr>
        <p:xfrm>
          <a:off x="712447" y="1946332"/>
          <a:ext cx="4879497" cy="2590800"/>
        </p:xfrm>
        <a:graphic>
          <a:graphicData uri="http://schemas.openxmlformats.org/drawingml/2006/table">
            <a:tbl>
              <a:tblPr firstRow="1" bandRow="1">
                <a:tableStyleId>{5C22544A-7EE6-4342-B048-85BDC9FD1C3A}</a:tableStyleId>
              </a:tblPr>
              <a:tblGrid>
                <a:gridCol w="199563">
                  <a:extLst>
                    <a:ext uri="{9D8B030D-6E8A-4147-A177-3AD203B41FA5}">
                      <a16:colId xmlns:a16="http://schemas.microsoft.com/office/drawing/2014/main" val="3952201741"/>
                    </a:ext>
                  </a:extLst>
                </a:gridCol>
                <a:gridCol w="1007526">
                  <a:extLst>
                    <a:ext uri="{9D8B030D-6E8A-4147-A177-3AD203B41FA5}">
                      <a16:colId xmlns:a16="http://schemas.microsoft.com/office/drawing/2014/main" val="2703099886"/>
                    </a:ext>
                  </a:extLst>
                </a:gridCol>
                <a:gridCol w="1512168">
                  <a:extLst>
                    <a:ext uri="{9D8B030D-6E8A-4147-A177-3AD203B41FA5}">
                      <a16:colId xmlns:a16="http://schemas.microsoft.com/office/drawing/2014/main" val="3908950201"/>
                    </a:ext>
                  </a:extLst>
                </a:gridCol>
                <a:gridCol w="1152128">
                  <a:extLst>
                    <a:ext uri="{9D8B030D-6E8A-4147-A177-3AD203B41FA5}">
                      <a16:colId xmlns:a16="http://schemas.microsoft.com/office/drawing/2014/main" val="799854123"/>
                    </a:ext>
                  </a:extLst>
                </a:gridCol>
                <a:gridCol w="1008112">
                  <a:extLst>
                    <a:ext uri="{9D8B030D-6E8A-4147-A177-3AD203B41FA5}">
                      <a16:colId xmlns:a16="http://schemas.microsoft.com/office/drawing/2014/main" val="2871235636"/>
                    </a:ext>
                  </a:extLst>
                </a:gridCol>
              </a:tblGrid>
              <a:tr h="259107">
                <a:tc>
                  <a:txBody>
                    <a:bodyPr/>
                    <a:lstStyle/>
                    <a:p>
                      <a:r>
                        <a:rPr lang="de-CH" sz="1600" b="1" dirty="0">
                          <a:solidFill>
                            <a:schemeClr val="bg1"/>
                          </a:solidFill>
                        </a:rPr>
                        <a:t>#</a:t>
                      </a: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1" u="none" strike="noStrike" kern="1200" cap="none" spc="0" normalizeH="0" baseline="0" noProof="0" dirty="0">
                          <a:ln>
                            <a:noFill/>
                          </a:ln>
                          <a:solidFill>
                            <a:schemeClr val="bg1"/>
                          </a:solidFill>
                          <a:effectLst/>
                          <a:uLnTx/>
                          <a:uFillTx/>
                        </a:rPr>
                        <a:t>Name</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Property</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Thickness, um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Arial" panose="020B0604020202020204"/>
                          <a:ea typeface="+mn-ea"/>
                          <a:cs typeface="+mn-cs"/>
                        </a:rPr>
                        <a:t>Width, mm</a:t>
                      </a:r>
                      <a:endParaRPr kumimoji="0" lang="de-CH" sz="1600" b="1" i="0" u="none" strike="noStrike" kern="1200" cap="none" spc="0" normalizeH="0" baseline="0" noProof="0" dirty="0">
                        <a:ln>
                          <a:noFill/>
                        </a:ln>
                        <a:solidFill>
                          <a:schemeClr val="bg1"/>
                        </a:solidFill>
                        <a:effectLst/>
                        <a:uLnTx/>
                        <a:uFillTx/>
                        <a:latin typeface="Arial" panose="020B0604020202020204"/>
                        <a:ea typeface="+mn-ea"/>
                        <a:cs typeface="+mn-cs"/>
                      </a:endParaRPr>
                    </a:p>
                  </a:txBody>
                  <a:tcPr marL="54000" marR="5400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de-CH" sz="1600" dirty="0"/>
                        <a:t>1</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Copper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de-CH" sz="1600" b="0" u="none" strike="noStrike" kern="1200" cap="none" spc="0" normalizeH="0" baseline="0" noProof="0" dirty="0">
                          <a:ln>
                            <a:noFill/>
                          </a:ln>
                          <a:solidFill>
                            <a:prstClr val="black"/>
                          </a:solidFill>
                          <a:effectLst/>
                          <a:uLnTx/>
                          <a:uFillTx/>
                        </a:rPr>
                        <a:t>Shell </a:t>
                      </a:r>
                      <a:r>
                        <a:rPr kumimoji="0" lang="de-CH" sz="1600" b="0" u="none" strike="noStrike" kern="1200" cap="none" spc="0" normalizeH="0" baseline="0" noProof="0" dirty="0" err="1">
                          <a:ln>
                            <a:noFill/>
                          </a:ln>
                          <a:solidFill>
                            <a:prstClr val="black"/>
                          </a:solidFill>
                          <a:effectLst/>
                          <a:uLnTx/>
                          <a:uFillTx/>
                        </a:rPr>
                        <a:t>around</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de-CH" sz="1600" dirty="0"/>
                        <a:t>5</a:t>
                      </a:r>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4.01</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kumimoji="0" lang="en-US" sz="1600" b="0" u="none" strike="noStrike" kern="1200" cap="none" spc="0" normalizeH="0" baseline="0" noProof="0" dirty="0">
                          <a:ln>
                            <a:noFill/>
                          </a:ln>
                          <a:solidFill>
                            <a:prstClr val="black"/>
                          </a:solidFill>
                          <a:effectLst/>
                          <a:uLnTx/>
                          <a:uFillTx/>
                        </a:rPr>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en-US" sz="1600" b="0" u="none" strike="noStrike" kern="1200" cap="none" spc="0" normalizeH="0" baseline="0" noProof="0" dirty="0">
                          <a:ln>
                            <a:noFill/>
                          </a:ln>
                          <a:solidFill>
                            <a:prstClr val="black"/>
                          </a:solidFill>
                          <a:effectLst/>
                          <a:uLnTx/>
                          <a:uFillTx/>
                        </a:rPr>
                        <a:t>Silver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a:ln>
                            <a:noFill/>
                          </a:ln>
                          <a:solidFill>
                            <a:prstClr val="black"/>
                          </a:solidFill>
                          <a:effectLst/>
                          <a:uLnTx/>
                          <a:uFillTx/>
                        </a:rPr>
                        <a:t>Top and </a:t>
                      </a:r>
                      <a:r>
                        <a:rPr kumimoji="0" lang="de-CH" sz="1600" b="0" u="none" strike="noStrike" kern="1200" cap="none" spc="0" normalizeH="0" baseline="0" noProof="0" dirty="0" err="1">
                          <a:ln>
                            <a:noFill/>
                          </a:ln>
                          <a:solidFill>
                            <a:prstClr val="black"/>
                          </a:solidFill>
                          <a:effectLst/>
                          <a:uLnTx/>
                          <a:uFillTx/>
                        </a:rPr>
                        <a:t>bottom</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 (each)</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kumimoji="0" lang="en-US" sz="1600" b="0" u="none" strike="noStrike" kern="1200" cap="none" spc="0" normalizeH="0" baseline="0" noProof="0" dirty="0">
                          <a:ln>
                            <a:noFill/>
                          </a:ln>
                          <a:solidFill>
                            <a:prstClr val="black"/>
                          </a:solidFill>
                          <a:effectLst/>
                          <a:uLnTx/>
                          <a:uFillTx/>
                        </a:rPr>
                        <a:t>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kumimoji="0" lang="en-US" sz="1600" b="0" u="none" strike="noStrike" kern="1200" cap="none" spc="0" normalizeH="0" baseline="0" noProof="0" dirty="0">
                          <a:ln>
                            <a:noFill/>
                          </a:ln>
                          <a:solidFill>
                            <a:prstClr val="black"/>
                          </a:solidFill>
                          <a:effectLst/>
                          <a:uLnTx/>
                          <a:uFillTx/>
                        </a:rPr>
                        <a:t>Hastelloy</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40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kumimoji="0" lang="en-US" sz="1600" b="0" u="none" strike="noStrike" kern="1200" cap="none" spc="0" normalizeH="0" baseline="0" noProof="0" dirty="0">
                          <a:ln>
                            <a:noFill/>
                          </a:ln>
                          <a:solidFill>
                            <a:prstClr val="black"/>
                          </a:solidFill>
                          <a:effectLst/>
                          <a:uLnTx/>
                          <a:uFillTx/>
                        </a:rPr>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kumimoji="0" lang="de-CH" sz="1600" b="0" u="none" strike="noStrike" kern="1200" cap="none" spc="0" normalizeH="0" baseline="0" noProof="0" dirty="0" err="1">
                          <a:ln>
                            <a:noFill/>
                          </a:ln>
                          <a:solidFill>
                            <a:prstClr val="black"/>
                          </a:solidFill>
                          <a:effectLst/>
                          <a:uLnTx/>
                          <a:uFillTx/>
                        </a:rPr>
                        <a:t>ReBCO</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2</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4</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5</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Solder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Shell around</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4.03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745667955"/>
                  </a:ext>
                </a:extLst>
              </a:tr>
              <a:tr h="259107">
                <a:tc>
                  <a:txBody>
                    <a:bodyPr/>
                    <a:lstStyle/>
                    <a:p>
                      <a:r>
                        <a:rPr lang="en-US" sz="1600" dirty="0"/>
                        <a:t>6</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Kapton</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Same as Solder</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10</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4.03</a:t>
                      </a:r>
                      <a:endParaRPr lang="de-CH" sz="1600" dirty="0"/>
                    </a:p>
                  </a:txBody>
                  <a:tcPr marL="54000" marR="5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2028247382"/>
                  </a:ext>
                </a:extLst>
              </a:tr>
            </a:tbl>
          </a:graphicData>
        </a:graphic>
      </p:graphicFrame>
      <p:sp>
        <p:nvSpPr>
          <p:cNvPr id="8" name="Rectangle 7">
            <a:extLst>
              <a:ext uri="{FF2B5EF4-FFF2-40B4-BE49-F238E27FC236}">
                <a16:creationId xmlns:a16="http://schemas.microsoft.com/office/drawing/2014/main" id="{76CB3EF5-8FA5-6307-50B7-5D41595EBD13}"/>
              </a:ext>
            </a:extLst>
          </p:cNvPr>
          <p:cNvSpPr/>
          <p:nvPr/>
        </p:nvSpPr>
        <p:spPr>
          <a:xfrm>
            <a:off x="5951984" y="2204864"/>
            <a:ext cx="3384376" cy="36004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9" name="Rectangle 8">
            <a:extLst>
              <a:ext uri="{FF2B5EF4-FFF2-40B4-BE49-F238E27FC236}">
                <a16:creationId xmlns:a16="http://schemas.microsoft.com/office/drawing/2014/main" id="{74358C3D-425D-2CCF-1E0D-B4AB056EB81F}"/>
              </a:ext>
            </a:extLst>
          </p:cNvPr>
          <p:cNvSpPr/>
          <p:nvPr/>
        </p:nvSpPr>
        <p:spPr>
          <a:xfrm>
            <a:off x="6042721" y="2276872"/>
            <a:ext cx="557335"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0" name="Rectangle 9">
            <a:extLst>
              <a:ext uri="{FF2B5EF4-FFF2-40B4-BE49-F238E27FC236}">
                <a16:creationId xmlns:a16="http://schemas.microsoft.com/office/drawing/2014/main" id="{B0B88F9E-84DA-18C0-A0E1-2C43F6EE5E18}"/>
              </a:ext>
            </a:extLst>
          </p:cNvPr>
          <p:cNvSpPr/>
          <p:nvPr/>
        </p:nvSpPr>
        <p:spPr>
          <a:xfrm>
            <a:off x="6122289" y="2365127"/>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1" name="Rectangle 10">
            <a:extLst>
              <a:ext uri="{FF2B5EF4-FFF2-40B4-BE49-F238E27FC236}">
                <a16:creationId xmlns:a16="http://schemas.microsoft.com/office/drawing/2014/main" id="{7B00BC69-7ED6-502A-0D5C-87DFF6584161}"/>
              </a:ext>
            </a:extLst>
          </p:cNvPr>
          <p:cNvSpPr/>
          <p:nvPr/>
        </p:nvSpPr>
        <p:spPr>
          <a:xfrm>
            <a:off x="6168008" y="2365126"/>
            <a:ext cx="288032" cy="327636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2" name="Rectangle 11">
            <a:extLst>
              <a:ext uri="{FF2B5EF4-FFF2-40B4-BE49-F238E27FC236}">
                <a16:creationId xmlns:a16="http://schemas.microsoft.com/office/drawing/2014/main" id="{EB28FCBD-5F83-7114-F82D-BD5BAB3C84F7}"/>
              </a:ext>
            </a:extLst>
          </p:cNvPr>
          <p:cNvSpPr/>
          <p:nvPr/>
        </p:nvSpPr>
        <p:spPr>
          <a:xfrm>
            <a:off x="6456040" y="2365125"/>
            <a:ext cx="45719" cy="32763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3" name="Rectangle 12">
            <a:extLst>
              <a:ext uri="{FF2B5EF4-FFF2-40B4-BE49-F238E27FC236}">
                <a16:creationId xmlns:a16="http://schemas.microsoft.com/office/drawing/2014/main" id="{3469F1CC-4E3F-6949-1CFE-BA6B5A78F159}"/>
              </a:ext>
            </a:extLst>
          </p:cNvPr>
          <p:cNvSpPr/>
          <p:nvPr/>
        </p:nvSpPr>
        <p:spPr>
          <a:xfrm>
            <a:off x="6501759" y="2365125"/>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4" name="Rectangle 13">
            <a:extLst>
              <a:ext uri="{FF2B5EF4-FFF2-40B4-BE49-F238E27FC236}">
                <a16:creationId xmlns:a16="http://schemas.microsoft.com/office/drawing/2014/main" id="{953D2B4F-DEB5-E058-155E-34F132A34B20}"/>
              </a:ext>
            </a:extLst>
          </p:cNvPr>
          <p:cNvSpPr/>
          <p:nvPr/>
        </p:nvSpPr>
        <p:spPr>
          <a:xfrm>
            <a:off x="6709522" y="2276871"/>
            <a:ext cx="557335"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5" name="Rectangle 14">
            <a:extLst>
              <a:ext uri="{FF2B5EF4-FFF2-40B4-BE49-F238E27FC236}">
                <a16:creationId xmlns:a16="http://schemas.microsoft.com/office/drawing/2014/main" id="{DF7EFC90-3C7B-95A8-EFEB-AA47F3F8FB55}"/>
              </a:ext>
            </a:extLst>
          </p:cNvPr>
          <p:cNvSpPr/>
          <p:nvPr/>
        </p:nvSpPr>
        <p:spPr>
          <a:xfrm>
            <a:off x="6789090" y="2365126"/>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6" name="Rectangle 15">
            <a:extLst>
              <a:ext uri="{FF2B5EF4-FFF2-40B4-BE49-F238E27FC236}">
                <a16:creationId xmlns:a16="http://schemas.microsoft.com/office/drawing/2014/main" id="{4B138357-99B2-A58C-9457-D3F66DD78A2F}"/>
              </a:ext>
            </a:extLst>
          </p:cNvPr>
          <p:cNvSpPr/>
          <p:nvPr/>
        </p:nvSpPr>
        <p:spPr>
          <a:xfrm>
            <a:off x="6834809" y="2365125"/>
            <a:ext cx="288032" cy="327636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7" name="Rectangle 16">
            <a:extLst>
              <a:ext uri="{FF2B5EF4-FFF2-40B4-BE49-F238E27FC236}">
                <a16:creationId xmlns:a16="http://schemas.microsoft.com/office/drawing/2014/main" id="{7FFCFBCE-2DF5-E15D-430E-7038223111E1}"/>
              </a:ext>
            </a:extLst>
          </p:cNvPr>
          <p:cNvSpPr/>
          <p:nvPr/>
        </p:nvSpPr>
        <p:spPr>
          <a:xfrm>
            <a:off x="7122841" y="2365124"/>
            <a:ext cx="45719" cy="32763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8" name="Rectangle 17">
            <a:extLst>
              <a:ext uri="{FF2B5EF4-FFF2-40B4-BE49-F238E27FC236}">
                <a16:creationId xmlns:a16="http://schemas.microsoft.com/office/drawing/2014/main" id="{F6BD9A6A-46E4-D4E4-567D-7422FC64C130}"/>
              </a:ext>
            </a:extLst>
          </p:cNvPr>
          <p:cNvSpPr/>
          <p:nvPr/>
        </p:nvSpPr>
        <p:spPr>
          <a:xfrm>
            <a:off x="7168560" y="2365124"/>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29" name="Rectangle 28">
            <a:extLst>
              <a:ext uri="{FF2B5EF4-FFF2-40B4-BE49-F238E27FC236}">
                <a16:creationId xmlns:a16="http://schemas.microsoft.com/office/drawing/2014/main" id="{C9878CF6-58AE-DA8C-B6E3-57B98F7B6B38}"/>
              </a:ext>
            </a:extLst>
          </p:cNvPr>
          <p:cNvSpPr/>
          <p:nvPr/>
        </p:nvSpPr>
        <p:spPr>
          <a:xfrm>
            <a:off x="7376323" y="2276870"/>
            <a:ext cx="557335"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0" name="Rectangle 29">
            <a:extLst>
              <a:ext uri="{FF2B5EF4-FFF2-40B4-BE49-F238E27FC236}">
                <a16:creationId xmlns:a16="http://schemas.microsoft.com/office/drawing/2014/main" id="{263938AF-9AB7-1E26-3F21-7AF672D028D6}"/>
              </a:ext>
            </a:extLst>
          </p:cNvPr>
          <p:cNvSpPr/>
          <p:nvPr/>
        </p:nvSpPr>
        <p:spPr>
          <a:xfrm>
            <a:off x="7455891" y="2365125"/>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1" name="Rectangle 30">
            <a:extLst>
              <a:ext uri="{FF2B5EF4-FFF2-40B4-BE49-F238E27FC236}">
                <a16:creationId xmlns:a16="http://schemas.microsoft.com/office/drawing/2014/main" id="{D0F4FF13-C91C-733A-4EC9-9FC7B2B7EEBD}"/>
              </a:ext>
            </a:extLst>
          </p:cNvPr>
          <p:cNvSpPr/>
          <p:nvPr/>
        </p:nvSpPr>
        <p:spPr>
          <a:xfrm>
            <a:off x="7501610" y="2365124"/>
            <a:ext cx="288032" cy="327636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2" name="Rectangle 31">
            <a:extLst>
              <a:ext uri="{FF2B5EF4-FFF2-40B4-BE49-F238E27FC236}">
                <a16:creationId xmlns:a16="http://schemas.microsoft.com/office/drawing/2014/main" id="{912B4BD0-B750-276F-B7C8-DC2F317ED004}"/>
              </a:ext>
            </a:extLst>
          </p:cNvPr>
          <p:cNvSpPr/>
          <p:nvPr/>
        </p:nvSpPr>
        <p:spPr>
          <a:xfrm>
            <a:off x="7789642" y="2365123"/>
            <a:ext cx="45719" cy="32763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3" name="Rectangle 32">
            <a:extLst>
              <a:ext uri="{FF2B5EF4-FFF2-40B4-BE49-F238E27FC236}">
                <a16:creationId xmlns:a16="http://schemas.microsoft.com/office/drawing/2014/main" id="{D8718267-5A3D-F1E1-FD03-1BE0196748BB}"/>
              </a:ext>
            </a:extLst>
          </p:cNvPr>
          <p:cNvSpPr/>
          <p:nvPr/>
        </p:nvSpPr>
        <p:spPr>
          <a:xfrm>
            <a:off x="7835361" y="2365123"/>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4" name="Rectangle 33">
            <a:extLst>
              <a:ext uri="{FF2B5EF4-FFF2-40B4-BE49-F238E27FC236}">
                <a16:creationId xmlns:a16="http://schemas.microsoft.com/office/drawing/2014/main" id="{6486DC81-23A1-53C7-D5BE-69DBBDDBEAF6}"/>
              </a:ext>
            </a:extLst>
          </p:cNvPr>
          <p:cNvSpPr/>
          <p:nvPr/>
        </p:nvSpPr>
        <p:spPr>
          <a:xfrm>
            <a:off x="8043124" y="2276869"/>
            <a:ext cx="557335"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5" name="Rectangle 34">
            <a:extLst>
              <a:ext uri="{FF2B5EF4-FFF2-40B4-BE49-F238E27FC236}">
                <a16:creationId xmlns:a16="http://schemas.microsoft.com/office/drawing/2014/main" id="{5C5332CD-7645-E33D-CE60-9843A5766D71}"/>
              </a:ext>
            </a:extLst>
          </p:cNvPr>
          <p:cNvSpPr/>
          <p:nvPr/>
        </p:nvSpPr>
        <p:spPr>
          <a:xfrm>
            <a:off x="8122692" y="2365124"/>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6" name="Rectangle 35">
            <a:extLst>
              <a:ext uri="{FF2B5EF4-FFF2-40B4-BE49-F238E27FC236}">
                <a16:creationId xmlns:a16="http://schemas.microsoft.com/office/drawing/2014/main" id="{111E0013-D98C-C26A-F54A-ECB059C685E0}"/>
              </a:ext>
            </a:extLst>
          </p:cNvPr>
          <p:cNvSpPr/>
          <p:nvPr/>
        </p:nvSpPr>
        <p:spPr>
          <a:xfrm>
            <a:off x="8168411" y="2365123"/>
            <a:ext cx="288032" cy="327636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7" name="Rectangle 36">
            <a:extLst>
              <a:ext uri="{FF2B5EF4-FFF2-40B4-BE49-F238E27FC236}">
                <a16:creationId xmlns:a16="http://schemas.microsoft.com/office/drawing/2014/main" id="{4AE229EB-C453-5D19-93F5-24ED798344A0}"/>
              </a:ext>
            </a:extLst>
          </p:cNvPr>
          <p:cNvSpPr/>
          <p:nvPr/>
        </p:nvSpPr>
        <p:spPr>
          <a:xfrm>
            <a:off x="8456443" y="2365122"/>
            <a:ext cx="45719" cy="32763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8" name="Rectangle 37">
            <a:extLst>
              <a:ext uri="{FF2B5EF4-FFF2-40B4-BE49-F238E27FC236}">
                <a16:creationId xmlns:a16="http://schemas.microsoft.com/office/drawing/2014/main" id="{CDA1EE64-4B56-2096-DE3B-B0A5D3552EEA}"/>
              </a:ext>
            </a:extLst>
          </p:cNvPr>
          <p:cNvSpPr/>
          <p:nvPr/>
        </p:nvSpPr>
        <p:spPr>
          <a:xfrm>
            <a:off x="8502162" y="2365122"/>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9" name="Rectangle 38">
            <a:extLst>
              <a:ext uri="{FF2B5EF4-FFF2-40B4-BE49-F238E27FC236}">
                <a16:creationId xmlns:a16="http://schemas.microsoft.com/office/drawing/2014/main" id="{4F8CDAFE-51DB-3985-4518-EFA4AAC1C213}"/>
              </a:ext>
            </a:extLst>
          </p:cNvPr>
          <p:cNvSpPr/>
          <p:nvPr/>
        </p:nvSpPr>
        <p:spPr>
          <a:xfrm>
            <a:off x="8709925" y="2276868"/>
            <a:ext cx="557335"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0" name="Rectangle 39">
            <a:extLst>
              <a:ext uri="{FF2B5EF4-FFF2-40B4-BE49-F238E27FC236}">
                <a16:creationId xmlns:a16="http://schemas.microsoft.com/office/drawing/2014/main" id="{9D5A0F2F-2D15-CA51-0CFE-AE4A7CB62D32}"/>
              </a:ext>
            </a:extLst>
          </p:cNvPr>
          <p:cNvSpPr/>
          <p:nvPr/>
        </p:nvSpPr>
        <p:spPr>
          <a:xfrm>
            <a:off x="8789493" y="2365123"/>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1" name="Rectangle 40">
            <a:extLst>
              <a:ext uri="{FF2B5EF4-FFF2-40B4-BE49-F238E27FC236}">
                <a16:creationId xmlns:a16="http://schemas.microsoft.com/office/drawing/2014/main" id="{EA099AE2-B4A5-8824-2B31-89280D748460}"/>
              </a:ext>
            </a:extLst>
          </p:cNvPr>
          <p:cNvSpPr/>
          <p:nvPr/>
        </p:nvSpPr>
        <p:spPr>
          <a:xfrm>
            <a:off x="8835212" y="2365122"/>
            <a:ext cx="288032" cy="327636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2" name="Rectangle 41">
            <a:extLst>
              <a:ext uri="{FF2B5EF4-FFF2-40B4-BE49-F238E27FC236}">
                <a16:creationId xmlns:a16="http://schemas.microsoft.com/office/drawing/2014/main" id="{5F09A5FA-BA02-ED8C-D098-F5C64C0BB0FA}"/>
              </a:ext>
            </a:extLst>
          </p:cNvPr>
          <p:cNvSpPr/>
          <p:nvPr/>
        </p:nvSpPr>
        <p:spPr>
          <a:xfrm>
            <a:off x="9123244" y="2365121"/>
            <a:ext cx="45719" cy="32763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3" name="Rectangle 42">
            <a:extLst>
              <a:ext uri="{FF2B5EF4-FFF2-40B4-BE49-F238E27FC236}">
                <a16:creationId xmlns:a16="http://schemas.microsoft.com/office/drawing/2014/main" id="{18439776-7846-B77D-E7C5-237282820B4F}"/>
              </a:ext>
            </a:extLst>
          </p:cNvPr>
          <p:cNvSpPr/>
          <p:nvPr/>
        </p:nvSpPr>
        <p:spPr>
          <a:xfrm>
            <a:off x="9168963" y="2365121"/>
            <a:ext cx="45719" cy="327636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4" name="Rectangle 43">
            <a:extLst>
              <a:ext uri="{FF2B5EF4-FFF2-40B4-BE49-F238E27FC236}">
                <a16:creationId xmlns:a16="http://schemas.microsoft.com/office/drawing/2014/main" id="{366038FC-349D-8890-096F-A2608C579B09}"/>
              </a:ext>
            </a:extLst>
          </p:cNvPr>
          <p:cNvSpPr/>
          <p:nvPr/>
        </p:nvSpPr>
        <p:spPr>
          <a:xfrm>
            <a:off x="9705657" y="2312506"/>
            <a:ext cx="2222991" cy="3459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5" name="Rectangle 44">
            <a:extLst>
              <a:ext uri="{FF2B5EF4-FFF2-40B4-BE49-F238E27FC236}">
                <a16:creationId xmlns:a16="http://schemas.microsoft.com/office/drawing/2014/main" id="{6F04FDDF-622E-4417-8E00-01DA68DB0F83}"/>
              </a:ext>
            </a:extLst>
          </p:cNvPr>
          <p:cNvSpPr/>
          <p:nvPr/>
        </p:nvSpPr>
        <p:spPr>
          <a:xfrm>
            <a:off x="9866705" y="2312506"/>
            <a:ext cx="176822" cy="345943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6" name="Rectangle 45">
            <a:extLst>
              <a:ext uri="{FF2B5EF4-FFF2-40B4-BE49-F238E27FC236}">
                <a16:creationId xmlns:a16="http://schemas.microsoft.com/office/drawing/2014/main" id="{1AA42684-B82E-B3AA-EBE3-EE0C962ADDA1}"/>
              </a:ext>
            </a:extLst>
          </p:cNvPr>
          <p:cNvSpPr/>
          <p:nvPr/>
        </p:nvSpPr>
        <p:spPr>
          <a:xfrm>
            <a:off x="10048576" y="2308314"/>
            <a:ext cx="1376016" cy="346077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7" name="Rectangle 46">
            <a:extLst>
              <a:ext uri="{FF2B5EF4-FFF2-40B4-BE49-F238E27FC236}">
                <a16:creationId xmlns:a16="http://schemas.microsoft.com/office/drawing/2014/main" id="{3D372EB7-05D3-6DE8-7487-D7EB06A4D675}"/>
              </a:ext>
            </a:extLst>
          </p:cNvPr>
          <p:cNvSpPr/>
          <p:nvPr/>
        </p:nvSpPr>
        <p:spPr>
          <a:xfrm>
            <a:off x="11424592" y="2315933"/>
            <a:ext cx="192475" cy="34531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8" name="Rectangle 47">
            <a:extLst>
              <a:ext uri="{FF2B5EF4-FFF2-40B4-BE49-F238E27FC236}">
                <a16:creationId xmlns:a16="http://schemas.microsoft.com/office/drawing/2014/main" id="{92AFD309-94C7-AE99-DB7A-DCEFA054927E}"/>
              </a:ext>
            </a:extLst>
          </p:cNvPr>
          <p:cNvSpPr/>
          <p:nvPr/>
        </p:nvSpPr>
        <p:spPr>
          <a:xfrm>
            <a:off x="11615845" y="2318785"/>
            <a:ext cx="176821" cy="3453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9" name="Rectangle 48">
            <a:extLst>
              <a:ext uri="{FF2B5EF4-FFF2-40B4-BE49-F238E27FC236}">
                <a16:creationId xmlns:a16="http://schemas.microsoft.com/office/drawing/2014/main" id="{AE71F8DA-E92A-3A65-8AFE-26BC7C0EE0AE}"/>
              </a:ext>
            </a:extLst>
          </p:cNvPr>
          <p:cNvSpPr/>
          <p:nvPr/>
        </p:nvSpPr>
        <p:spPr>
          <a:xfrm>
            <a:off x="8680028" y="3429000"/>
            <a:ext cx="625391" cy="9361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50" name="Rectangle 49">
            <a:extLst>
              <a:ext uri="{FF2B5EF4-FFF2-40B4-BE49-F238E27FC236}">
                <a16:creationId xmlns:a16="http://schemas.microsoft.com/office/drawing/2014/main" id="{6842BE35-07C0-69C5-1C5A-29DF45E4B845}"/>
              </a:ext>
            </a:extLst>
          </p:cNvPr>
          <p:cNvSpPr/>
          <p:nvPr/>
        </p:nvSpPr>
        <p:spPr>
          <a:xfrm>
            <a:off x="9679279" y="2305461"/>
            <a:ext cx="2249369" cy="34678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cxnSp>
        <p:nvCxnSpPr>
          <p:cNvPr id="52" name="Straight Arrow Connector 51">
            <a:extLst>
              <a:ext uri="{FF2B5EF4-FFF2-40B4-BE49-F238E27FC236}">
                <a16:creationId xmlns:a16="http://schemas.microsoft.com/office/drawing/2014/main" id="{9EFDD969-8304-7DCD-3FB9-045658959E71}"/>
              </a:ext>
            </a:extLst>
          </p:cNvPr>
          <p:cNvCxnSpPr>
            <a:cxnSpLocks/>
            <a:stCxn id="49" idx="3"/>
            <a:endCxn id="50" idx="1"/>
          </p:cNvCxnSpPr>
          <p:nvPr/>
        </p:nvCxnSpPr>
        <p:spPr>
          <a:xfrm>
            <a:off x="9305419" y="3897052"/>
            <a:ext cx="373860" cy="14232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C6A414EC-7393-D18F-9A36-5528AAEF9042}"/>
              </a:ext>
            </a:extLst>
          </p:cNvPr>
          <p:cNvSpPr txBox="1"/>
          <p:nvPr/>
        </p:nvSpPr>
        <p:spPr>
          <a:xfrm>
            <a:off x="664288" y="6147839"/>
            <a:ext cx="10256248" cy="161583"/>
          </a:xfrm>
          <a:prstGeom prst="rect">
            <a:avLst/>
          </a:prstGeom>
          <a:noFill/>
        </p:spPr>
        <p:txBody>
          <a:bodyPr wrap="square" lIns="0" tIns="0" rIns="0" bIns="0" rtlCol="0">
            <a:spAutoFit/>
          </a:bodyPr>
          <a:lstStyle/>
          <a:p>
            <a:pPr algn="l"/>
            <a:r>
              <a:rPr lang="de-CH" sz="1050" b="0" i="0" dirty="0">
                <a:solidFill>
                  <a:srgbClr val="333333"/>
                </a:solidFill>
                <a:effectLst/>
                <a:latin typeface="-apple-system"/>
              </a:rPr>
              <a:t>Marek </a:t>
            </a:r>
            <a:r>
              <a:rPr lang="de-CH" sz="1050" b="0" i="0" dirty="0" err="1">
                <a:solidFill>
                  <a:srgbClr val="333333"/>
                </a:solidFill>
                <a:effectLst/>
                <a:latin typeface="-apple-system"/>
              </a:rPr>
              <a:t>Búran</a:t>
            </a:r>
            <a:r>
              <a:rPr lang="en-US" sz="1050" b="0" i="0" dirty="0">
                <a:solidFill>
                  <a:srgbClr val="333333"/>
                </a:solidFill>
                <a:effectLst/>
                <a:latin typeface="-apple-system"/>
              </a:rPr>
              <a:t> e</a:t>
            </a:r>
            <a:r>
              <a:rPr lang="en-US" sz="1050" dirty="0">
                <a:solidFill>
                  <a:srgbClr val="333333"/>
                </a:solidFill>
                <a:latin typeface="-apple-system"/>
              </a:rPr>
              <a:t>t al., Impact of a REBCO coated conductor stabilization layer on the fault current limiting functionality, Superconductor Science and Technology, Volume 32, Number 9, 2019</a:t>
            </a:r>
            <a:endParaRPr lang="de-CH" sz="1050" dirty="0"/>
          </a:p>
        </p:txBody>
      </p:sp>
      <p:sp>
        <p:nvSpPr>
          <p:cNvPr id="57" name="TextBox 56">
            <a:extLst>
              <a:ext uri="{FF2B5EF4-FFF2-40B4-BE49-F238E27FC236}">
                <a16:creationId xmlns:a16="http://schemas.microsoft.com/office/drawing/2014/main" id="{0830FFB5-29A5-0E9D-374B-4DF122B37C3C}"/>
              </a:ext>
            </a:extLst>
          </p:cNvPr>
          <p:cNvSpPr txBox="1"/>
          <p:nvPr/>
        </p:nvSpPr>
        <p:spPr>
          <a:xfrm rot="16200000">
            <a:off x="9341795" y="3947848"/>
            <a:ext cx="828753" cy="307777"/>
          </a:xfrm>
          <a:prstGeom prst="rect">
            <a:avLst/>
          </a:prstGeom>
          <a:noFill/>
        </p:spPr>
        <p:txBody>
          <a:bodyPr wrap="none" lIns="0" tIns="0" rIns="0" bIns="0" rtlCol="0">
            <a:spAutoFit/>
          </a:bodyPr>
          <a:lstStyle/>
          <a:p>
            <a:pPr algn="l"/>
            <a:r>
              <a:rPr lang="en-US" sz="2000" dirty="0"/>
              <a:t>Copper</a:t>
            </a:r>
            <a:endParaRPr lang="de-CH" sz="2000" dirty="0"/>
          </a:p>
        </p:txBody>
      </p:sp>
      <p:sp>
        <p:nvSpPr>
          <p:cNvPr id="58" name="TextBox 57">
            <a:extLst>
              <a:ext uri="{FF2B5EF4-FFF2-40B4-BE49-F238E27FC236}">
                <a16:creationId xmlns:a16="http://schemas.microsoft.com/office/drawing/2014/main" id="{2E82319D-AD67-D537-A026-8ED16FAC8C7C}"/>
              </a:ext>
            </a:extLst>
          </p:cNvPr>
          <p:cNvSpPr txBox="1"/>
          <p:nvPr/>
        </p:nvSpPr>
        <p:spPr>
          <a:xfrm rot="16200000">
            <a:off x="9661085" y="3947849"/>
            <a:ext cx="608243" cy="307777"/>
          </a:xfrm>
          <a:prstGeom prst="rect">
            <a:avLst/>
          </a:prstGeom>
          <a:noFill/>
        </p:spPr>
        <p:txBody>
          <a:bodyPr wrap="none" lIns="0" tIns="0" rIns="0" bIns="0" rtlCol="0">
            <a:spAutoFit/>
          </a:bodyPr>
          <a:lstStyle/>
          <a:p>
            <a:pPr algn="l"/>
            <a:r>
              <a:rPr lang="en-US" sz="2000" dirty="0"/>
              <a:t>Silver</a:t>
            </a:r>
            <a:endParaRPr lang="de-CH" sz="2000" dirty="0"/>
          </a:p>
        </p:txBody>
      </p:sp>
      <p:sp>
        <p:nvSpPr>
          <p:cNvPr id="59" name="TextBox 58">
            <a:extLst>
              <a:ext uri="{FF2B5EF4-FFF2-40B4-BE49-F238E27FC236}">
                <a16:creationId xmlns:a16="http://schemas.microsoft.com/office/drawing/2014/main" id="{2D4F1E42-EB24-1B23-D871-DD407C10CD14}"/>
              </a:ext>
            </a:extLst>
          </p:cNvPr>
          <p:cNvSpPr txBox="1"/>
          <p:nvPr/>
        </p:nvSpPr>
        <p:spPr>
          <a:xfrm>
            <a:off x="10167245" y="3444317"/>
            <a:ext cx="1046312" cy="307777"/>
          </a:xfrm>
          <a:prstGeom prst="rect">
            <a:avLst/>
          </a:prstGeom>
          <a:noFill/>
        </p:spPr>
        <p:txBody>
          <a:bodyPr wrap="none" lIns="0" tIns="0" rIns="0" bIns="0" rtlCol="0">
            <a:spAutoFit/>
          </a:bodyPr>
          <a:lstStyle/>
          <a:p>
            <a:pPr algn="l"/>
            <a:r>
              <a:rPr lang="en-US" sz="2000" dirty="0"/>
              <a:t>Hastelloy</a:t>
            </a:r>
            <a:endParaRPr lang="de-CH" sz="2000" dirty="0"/>
          </a:p>
        </p:txBody>
      </p:sp>
      <p:sp>
        <p:nvSpPr>
          <p:cNvPr id="60" name="TextBox 59">
            <a:extLst>
              <a:ext uri="{FF2B5EF4-FFF2-40B4-BE49-F238E27FC236}">
                <a16:creationId xmlns:a16="http://schemas.microsoft.com/office/drawing/2014/main" id="{F28E96A7-AD86-4B41-A1C6-5E25831D3F5E}"/>
              </a:ext>
            </a:extLst>
          </p:cNvPr>
          <p:cNvSpPr txBox="1"/>
          <p:nvPr/>
        </p:nvSpPr>
        <p:spPr>
          <a:xfrm rot="16200000">
            <a:off x="11193434" y="3923194"/>
            <a:ext cx="657552" cy="307777"/>
          </a:xfrm>
          <a:prstGeom prst="rect">
            <a:avLst/>
          </a:prstGeom>
          <a:noFill/>
        </p:spPr>
        <p:txBody>
          <a:bodyPr wrap="none" lIns="0" tIns="0" rIns="0" bIns="0" rtlCol="0">
            <a:spAutoFit/>
          </a:bodyPr>
          <a:lstStyle/>
          <a:p>
            <a:pPr algn="l"/>
            <a:r>
              <a:rPr lang="en-US" sz="2000" dirty="0"/>
              <a:t>YBCO</a:t>
            </a:r>
            <a:endParaRPr lang="de-CH" sz="2000" dirty="0"/>
          </a:p>
        </p:txBody>
      </p:sp>
      <p:sp>
        <p:nvSpPr>
          <p:cNvPr id="61" name="TextBox 60">
            <a:extLst>
              <a:ext uri="{FF2B5EF4-FFF2-40B4-BE49-F238E27FC236}">
                <a16:creationId xmlns:a16="http://schemas.microsoft.com/office/drawing/2014/main" id="{2293CE95-399D-228D-C4A8-5E52922E7FD5}"/>
              </a:ext>
            </a:extLst>
          </p:cNvPr>
          <p:cNvSpPr txBox="1"/>
          <p:nvPr/>
        </p:nvSpPr>
        <p:spPr>
          <a:xfrm>
            <a:off x="6778067" y="1479537"/>
            <a:ext cx="1701235" cy="307777"/>
          </a:xfrm>
          <a:prstGeom prst="rect">
            <a:avLst/>
          </a:prstGeom>
          <a:noFill/>
        </p:spPr>
        <p:txBody>
          <a:bodyPr wrap="none" lIns="0" tIns="0" rIns="0" bIns="0" rtlCol="0">
            <a:spAutoFit/>
          </a:bodyPr>
          <a:lstStyle/>
          <a:p>
            <a:pPr algn="l"/>
            <a:r>
              <a:rPr lang="en-US" sz="2000" dirty="0"/>
              <a:t>Solder / Kapton</a:t>
            </a:r>
            <a:endParaRPr lang="de-CH" sz="2000" dirty="0"/>
          </a:p>
        </p:txBody>
      </p:sp>
      <p:sp>
        <p:nvSpPr>
          <p:cNvPr id="76" name="TextBox 75">
            <a:extLst>
              <a:ext uri="{FF2B5EF4-FFF2-40B4-BE49-F238E27FC236}">
                <a16:creationId xmlns:a16="http://schemas.microsoft.com/office/drawing/2014/main" id="{DC37092B-D26E-1198-A4FA-BB131F788311}"/>
              </a:ext>
            </a:extLst>
          </p:cNvPr>
          <p:cNvSpPr txBox="1"/>
          <p:nvPr/>
        </p:nvSpPr>
        <p:spPr>
          <a:xfrm rot="16200000">
            <a:off x="11395346" y="3902327"/>
            <a:ext cx="608243" cy="307777"/>
          </a:xfrm>
          <a:prstGeom prst="rect">
            <a:avLst/>
          </a:prstGeom>
          <a:noFill/>
        </p:spPr>
        <p:txBody>
          <a:bodyPr wrap="none" lIns="0" tIns="0" rIns="0" bIns="0" rtlCol="0">
            <a:spAutoFit/>
          </a:bodyPr>
          <a:lstStyle/>
          <a:p>
            <a:pPr algn="l"/>
            <a:r>
              <a:rPr lang="en-US" sz="2000" dirty="0"/>
              <a:t>Silver</a:t>
            </a:r>
            <a:endParaRPr lang="de-CH" sz="2000" dirty="0"/>
          </a:p>
        </p:txBody>
      </p:sp>
      <p:sp>
        <p:nvSpPr>
          <p:cNvPr id="77" name="TextBox 76">
            <a:extLst>
              <a:ext uri="{FF2B5EF4-FFF2-40B4-BE49-F238E27FC236}">
                <a16:creationId xmlns:a16="http://schemas.microsoft.com/office/drawing/2014/main" id="{2FC60BD8-0B38-9A7B-23DA-2CAAB57AD764}"/>
              </a:ext>
            </a:extLst>
          </p:cNvPr>
          <p:cNvSpPr txBox="1"/>
          <p:nvPr/>
        </p:nvSpPr>
        <p:spPr>
          <a:xfrm rot="16200000">
            <a:off x="11448182" y="3902326"/>
            <a:ext cx="828753" cy="307777"/>
          </a:xfrm>
          <a:prstGeom prst="rect">
            <a:avLst/>
          </a:prstGeom>
          <a:noFill/>
        </p:spPr>
        <p:txBody>
          <a:bodyPr wrap="none" lIns="0" tIns="0" rIns="0" bIns="0" rtlCol="0">
            <a:spAutoFit/>
          </a:bodyPr>
          <a:lstStyle/>
          <a:p>
            <a:pPr algn="l"/>
            <a:r>
              <a:rPr lang="en-US" sz="2000" dirty="0"/>
              <a:t>Copper</a:t>
            </a:r>
            <a:endParaRPr lang="de-CH" sz="2000" dirty="0"/>
          </a:p>
        </p:txBody>
      </p:sp>
      <p:cxnSp>
        <p:nvCxnSpPr>
          <p:cNvPr id="79" name="Straight Arrow Connector 78">
            <a:extLst>
              <a:ext uri="{FF2B5EF4-FFF2-40B4-BE49-F238E27FC236}">
                <a16:creationId xmlns:a16="http://schemas.microsoft.com/office/drawing/2014/main" id="{FDE43E63-9464-63DD-8F0E-456BBE097274}"/>
              </a:ext>
            </a:extLst>
          </p:cNvPr>
          <p:cNvCxnSpPr>
            <a:cxnSpLocks/>
            <a:stCxn id="61" idx="2"/>
            <a:endCxn id="8" idx="0"/>
          </p:cNvCxnSpPr>
          <p:nvPr/>
        </p:nvCxnSpPr>
        <p:spPr>
          <a:xfrm>
            <a:off x="7628685" y="1787314"/>
            <a:ext cx="15487" cy="4175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314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noProof="0" dirty="0"/>
              <a:t>Models for benchmark</a:t>
            </a:r>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1376773"/>
            <a:ext cx="10801349" cy="4644616"/>
          </a:xfrm>
        </p:spPr>
        <p:txBody>
          <a:bodyPr/>
          <a:lstStyle/>
          <a:p>
            <a:pPr marL="457200" indent="-457200">
              <a:buAutoNum type="arabicPlain"/>
            </a:pPr>
            <a:r>
              <a:rPr lang="en-GB" noProof="0" dirty="0"/>
              <a:t>5T-INS-SF (5 tapes </a:t>
            </a:r>
            <a:r>
              <a:rPr lang="en-GB" noProof="0" dirty="0" err="1"/>
              <a:t>INSulated</a:t>
            </a:r>
            <a:r>
              <a:rPr lang="en-GB" noProof="0" dirty="0"/>
              <a:t> stack in Self-Field)</a:t>
            </a:r>
          </a:p>
          <a:p>
            <a:pPr marL="457200" indent="-457200">
              <a:buAutoNum type="arabicPlain"/>
            </a:pPr>
            <a:r>
              <a:rPr lang="en-GB" noProof="0" dirty="0"/>
              <a:t>5T-NI-SF (5 tapes Non-Insulated stack in Self-Field)</a:t>
            </a:r>
          </a:p>
          <a:p>
            <a:pPr marL="457200" indent="-457200">
              <a:buFont typeface="+mj-lt"/>
              <a:buAutoNum type="arabicPlain"/>
            </a:pPr>
            <a:r>
              <a:rPr lang="en-GB" dirty="0"/>
              <a:t>5T-INS-BF1 (5 tapes </a:t>
            </a:r>
            <a:r>
              <a:rPr lang="en-GB" dirty="0" err="1"/>
              <a:t>INSulated</a:t>
            </a:r>
            <a:r>
              <a:rPr lang="en-GB" dirty="0"/>
              <a:t> stack in </a:t>
            </a:r>
            <a:r>
              <a:rPr lang="en-US" sz="1800" dirty="0">
                <a:effectLst/>
                <a:latin typeface="Helvetica Neue"/>
                <a:ea typeface="Times New Roman" panose="02020603050405020304" pitchFamily="18" charset="0"/>
                <a:cs typeface="Calibri" panose="020F0502020204030204" pitchFamily="34" charset="0"/>
              </a:rPr>
              <a:t>homogeneous dipolar background field </a:t>
            </a:r>
            <a:r>
              <a:rPr lang="en-GB" noProof="0" dirty="0"/>
              <a:t>0 – 45 – 90 </a:t>
            </a:r>
            <a:r>
              <a:rPr lang="en-GB" noProof="0" dirty="0" err="1"/>
              <a:t>deg</a:t>
            </a:r>
            <a:r>
              <a:rPr lang="en-GB" dirty="0"/>
              <a:t>)</a:t>
            </a:r>
          </a:p>
          <a:p>
            <a:pPr marL="457200" indent="-457200">
              <a:buFont typeface="+mj-lt"/>
              <a:buAutoNum type="arabicPlain"/>
            </a:pPr>
            <a:r>
              <a:rPr lang="en-GB" noProof="0" dirty="0"/>
              <a:t>5T-NI-BF1 </a:t>
            </a:r>
            <a:r>
              <a:rPr lang="en-GB" dirty="0"/>
              <a:t>(5 tapes Non-Insulated stack in </a:t>
            </a:r>
            <a:r>
              <a:rPr lang="en-US" sz="1800" dirty="0">
                <a:effectLst/>
                <a:latin typeface="Helvetica Neue"/>
                <a:ea typeface="Times New Roman" panose="02020603050405020304" pitchFamily="18" charset="0"/>
                <a:cs typeface="Calibri" panose="020F0502020204030204" pitchFamily="34" charset="0"/>
              </a:rPr>
              <a:t>homogeneous dipolar background field </a:t>
            </a:r>
            <a:r>
              <a:rPr lang="en-GB" noProof="0" dirty="0"/>
              <a:t>0 – 45 – 90 </a:t>
            </a:r>
            <a:r>
              <a:rPr lang="en-GB" noProof="0" dirty="0" err="1"/>
              <a:t>deg</a:t>
            </a:r>
            <a:r>
              <a:rPr lang="en-GB" dirty="0"/>
              <a:t>)</a:t>
            </a:r>
            <a:endParaRPr lang="en-GB" noProof="0" dirty="0"/>
          </a:p>
          <a:p>
            <a:pPr marL="457200" indent="-457200">
              <a:buFont typeface="+mj-lt"/>
              <a:buAutoNum type="arabicPlain"/>
            </a:pPr>
            <a:r>
              <a:rPr lang="en-GB" noProof="0" dirty="0"/>
              <a:t>5T-INS-BF2 </a:t>
            </a:r>
            <a:r>
              <a:rPr lang="en-GB" dirty="0"/>
              <a:t>(5 tapes </a:t>
            </a:r>
            <a:r>
              <a:rPr lang="en-GB" dirty="0" err="1"/>
              <a:t>INSulated</a:t>
            </a:r>
            <a:r>
              <a:rPr lang="en-GB" dirty="0"/>
              <a:t> stack in </a:t>
            </a:r>
            <a:r>
              <a:rPr lang="en-US" sz="1800" dirty="0">
                <a:effectLst/>
                <a:latin typeface="Helvetica Neue"/>
                <a:ea typeface="Times New Roman" panose="02020603050405020304" pitchFamily="18" charset="0"/>
                <a:cs typeface="Calibri" panose="020F0502020204030204" pitchFamily="34" charset="0"/>
              </a:rPr>
              <a:t>inhomogeneous quadrupolar background field </a:t>
            </a:r>
            <a:r>
              <a:rPr lang="en-GB" noProof="0" dirty="0"/>
              <a:t>0 – 45 – 90 </a:t>
            </a:r>
            <a:r>
              <a:rPr lang="en-GB" noProof="0" dirty="0" err="1"/>
              <a:t>deg</a:t>
            </a:r>
            <a:r>
              <a:rPr lang="en-GB" dirty="0"/>
              <a:t>)</a:t>
            </a:r>
            <a:endParaRPr lang="en-GB" noProof="0" dirty="0"/>
          </a:p>
          <a:p>
            <a:pPr marL="457200" indent="-457200">
              <a:buFont typeface="+mj-lt"/>
              <a:buAutoNum type="arabicPlain"/>
            </a:pPr>
            <a:r>
              <a:rPr lang="en-GB" noProof="0" dirty="0"/>
              <a:t>5T-NI-BF2 </a:t>
            </a:r>
            <a:r>
              <a:rPr lang="en-GB" dirty="0"/>
              <a:t>(5 tapes Non-Insulated stack in </a:t>
            </a:r>
            <a:r>
              <a:rPr lang="en-US" sz="1800" dirty="0">
                <a:effectLst/>
                <a:latin typeface="Helvetica Neue"/>
                <a:ea typeface="Times New Roman" panose="02020603050405020304" pitchFamily="18" charset="0"/>
                <a:cs typeface="Calibri" panose="020F0502020204030204" pitchFamily="34" charset="0"/>
              </a:rPr>
              <a:t>inhomogeneous quadrupolar background field </a:t>
            </a:r>
            <a:r>
              <a:rPr lang="en-GB" noProof="0" dirty="0"/>
              <a:t>0 – 45 – 90 </a:t>
            </a:r>
            <a:r>
              <a:rPr lang="en-GB" noProof="0" dirty="0" err="1"/>
              <a:t>deg</a:t>
            </a:r>
            <a:r>
              <a:rPr lang="en-GB" dirty="0"/>
              <a:t>)</a:t>
            </a:r>
            <a:endParaRPr lang="en-GB" noProof="0" dirty="0"/>
          </a:p>
        </p:txBody>
      </p:sp>
      <p:sp>
        <p:nvSpPr>
          <p:cNvPr id="4" name="Date Placeholder 3">
            <a:extLst>
              <a:ext uri="{FF2B5EF4-FFF2-40B4-BE49-F238E27FC236}">
                <a16:creationId xmlns:a16="http://schemas.microsoft.com/office/drawing/2014/main" id="{DF1C9756-45F9-5EB2-ABD8-7939EBE3B986}"/>
              </a:ext>
            </a:extLst>
          </p:cNvPr>
          <p:cNvSpPr>
            <a:spLocks noGrp="1"/>
          </p:cNvSpPr>
          <p:nvPr>
            <p:ph type="dt" sz="half" idx="10"/>
          </p:nvPr>
        </p:nvSpPr>
        <p:spPr/>
        <p:txBody>
          <a:bodyPr/>
          <a:lstStyle/>
          <a:p>
            <a:fld id="{DD6BE8E0-7514-4B5B-8D3B-D3EDA7DDD529}" type="datetime1">
              <a:rPr lang="de-CH" smtClean="0"/>
              <a:t>25.07.2024</a:t>
            </a:fld>
            <a:endParaRPr lang="de-CH" dirty="0"/>
          </a:p>
        </p:txBody>
      </p:sp>
      <p:sp>
        <p:nvSpPr>
          <p:cNvPr id="5" name="Footer Placeholder 4">
            <a:extLst>
              <a:ext uri="{FF2B5EF4-FFF2-40B4-BE49-F238E27FC236}">
                <a16:creationId xmlns:a16="http://schemas.microsoft.com/office/drawing/2014/main" id="{28600AD6-5C6F-7122-BC7A-9D4579873226}"/>
              </a:ext>
            </a:extLst>
          </p:cNvPr>
          <p:cNvSpPr>
            <a:spLocks noGrp="1"/>
          </p:cNvSpPr>
          <p:nvPr>
            <p:ph type="ftr" sz="quarter" idx="11"/>
          </p:nvPr>
        </p:nvSpPr>
        <p:spPr/>
        <p:txBody>
          <a:bodyPr/>
          <a:lstStyle/>
          <a:p>
            <a:r>
              <a:rPr lang="en-US"/>
              <a:t>PSI Center for Life Sciences</a:t>
            </a:r>
            <a:endParaRPr lang="de-CH"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9</a:t>
            </a:fld>
            <a:endParaRPr lang="de-CH" dirty="0"/>
          </a:p>
        </p:txBody>
      </p:sp>
    </p:spTree>
    <p:extLst>
      <p:ext uri="{BB962C8B-B14F-4D97-AF65-F5344CB8AC3E}">
        <p14:creationId xmlns:p14="http://schemas.microsoft.com/office/powerpoint/2010/main" val="1592475841"/>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LS V8" id="{CBB911BA-78FC-49E9-AA75-BA54119DE31A}" vid="{33DB55CF-6D04-4623-AD9B-E36A579D0893}"/>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VO-9722-819_0_CLS Presentation Content Slides</Template>
  <TotalTime>0</TotalTime>
  <Words>1592</Words>
  <Application>Microsoft Office PowerPoint</Application>
  <PresentationFormat>Widescreen</PresentationFormat>
  <Paragraphs>383</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-apple-system</vt:lpstr>
      <vt:lpstr>Aptos</vt:lpstr>
      <vt:lpstr>Arial</vt:lpstr>
      <vt:lpstr>Helvetica Neue</vt:lpstr>
      <vt:lpstr>Benutzerdefiniertes Design</vt:lpstr>
      <vt:lpstr>FEM modelling benchmark of ReBCO cables for HTS HFM</vt:lpstr>
      <vt:lpstr>Introduction</vt:lpstr>
      <vt:lpstr>Introduction</vt:lpstr>
      <vt:lpstr>Agenda</vt:lpstr>
      <vt:lpstr>Parameters overview</vt:lpstr>
      <vt:lpstr>Selected parameters for first benchmark</vt:lpstr>
      <vt:lpstr>Material properties – list of materials</vt:lpstr>
      <vt:lpstr>Material properties – HTS tape / stack structure</vt:lpstr>
      <vt:lpstr>Models for benchmark</vt:lpstr>
      <vt:lpstr>Different meshes</vt:lpstr>
      <vt:lpstr>Mesh distribution selection (first results)</vt:lpstr>
      <vt:lpstr>5T-INS-SF_different meshes</vt:lpstr>
      <vt:lpstr>5T-INS-SF_difference meshes</vt:lpstr>
      <vt:lpstr>5T-INS-SF_difference meshes</vt:lpstr>
      <vt:lpstr>5T-INS-SF_exponential distribution vs linear distribution</vt:lpstr>
      <vt:lpstr>5T-NI-SF_difference meshes</vt:lpstr>
      <vt:lpstr>5T-NI-SF_difference meshes</vt:lpstr>
      <vt:lpstr>5T-INS-BF1 and 5T-NI-BF1</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Sotnikov Dmitry</dc:creator>
  <dc:description>erstellt durch Vorlagenbauer.ch</dc:description>
  <cp:lastModifiedBy>Sotnikov Dmitry</cp:lastModifiedBy>
  <cp:revision>14</cp:revision>
  <dcterms:created xsi:type="dcterms:W3CDTF">2024-07-19T13:11:27Z</dcterms:created>
  <dcterms:modified xsi:type="dcterms:W3CDTF">2024-07-25T18:52:57Z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