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18"/>
  </p:notesMasterIdLst>
  <p:sldIdLst>
    <p:sldId id="263" r:id="rId4"/>
    <p:sldId id="300" r:id="rId5"/>
    <p:sldId id="301" r:id="rId6"/>
    <p:sldId id="325" r:id="rId7"/>
    <p:sldId id="322" r:id="rId8"/>
    <p:sldId id="326" r:id="rId9"/>
    <p:sldId id="329" r:id="rId10"/>
    <p:sldId id="328" r:id="rId11"/>
    <p:sldId id="330" r:id="rId12"/>
    <p:sldId id="331" r:id="rId13"/>
    <p:sldId id="327" r:id="rId14"/>
    <p:sldId id="332" r:id="rId15"/>
    <p:sldId id="274" r:id="rId16"/>
    <p:sldId id="302" r:id="rId17"/>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300"/>
            <p14:sldId id="301"/>
            <p14:sldId id="325"/>
            <p14:sldId id="322"/>
            <p14:sldId id="326"/>
            <p14:sldId id="329"/>
            <p14:sldId id="328"/>
            <p14:sldId id="330"/>
            <p14:sldId id="331"/>
            <p14:sldId id="327"/>
            <p14:sldId id="332"/>
            <p14:sldId id="274"/>
          </p14:sldIdLst>
        </p14:section>
        <p14:section name="Toolbox Slides" id="{878827CB-F001-431E-8642-0DF02B629B71}">
          <p14:sldIdLst>
            <p14:sldId id="30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100"/>
    <a:srgbClr val="876C00"/>
    <a:srgbClr val="0F124A"/>
    <a:srgbClr val="DFDFDF"/>
    <a:srgbClr val="F6FDA3"/>
    <a:srgbClr val="D4BEF7"/>
    <a:srgbClr val="B8BAFA"/>
    <a:srgbClr val="DBDBE4"/>
    <a:srgbClr val="FFE4DF"/>
    <a:srgbClr val="DAEE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489" autoAdjust="0"/>
    <p:restoredTop sz="94712" autoAdjust="0"/>
  </p:normalViewPr>
  <p:slideViewPr>
    <p:cSldViewPr>
      <p:cViewPr varScale="1">
        <p:scale>
          <a:sx n="181" d="100"/>
          <a:sy n="181" d="100"/>
        </p:scale>
        <p:origin x="256" y="176"/>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24.07.24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p:txBody>
          <a:bodyPr/>
          <a:lstStyle/>
          <a:p>
            <a:r>
              <a:rPr lang="en-US" dirty="0"/>
              <a:t>FCC Polarimeter</a:t>
            </a:r>
            <a:br>
              <a:rPr lang="en-US" dirty="0"/>
            </a:br>
            <a:r>
              <a:rPr lang="en-US" dirty="0"/>
              <a:t>Running modes </a:t>
            </a:r>
            <a:br>
              <a:rPr lang="en-US" dirty="0"/>
            </a:br>
            <a:r>
              <a:rPr lang="en-US" dirty="0"/>
              <a:t>Specifications</a:t>
            </a:r>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p:txBody>
          <a:bodyPr/>
          <a:lstStyle/>
          <a:p>
            <a:r>
              <a:rPr lang="en-US" dirty="0"/>
              <a:t>Robert Kieffer, on behalf of the EPOL working group and of the CERN BI group.</a:t>
            </a:r>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1</a:t>
            </a:fld>
            <a:endParaRPr lang="en-US" noProof="0" dirty="0"/>
          </a:p>
        </p:txBody>
      </p:sp>
      <p:sp>
        <p:nvSpPr>
          <p:cNvPr id="2" name="Textfeld 1">
            <a:extLst>
              <a:ext uri="{FF2B5EF4-FFF2-40B4-BE49-F238E27FC236}">
                <a16:creationId xmlns:a16="http://schemas.microsoft.com/office/drawing/2014/main" id="{02431DF6-41CB-4397-A2A3-BFCE07E6B182}"/>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1547664" y="1059582"/>
            <a:ext cx="9036495" cy="461665"/>
          </a:xfrm>
          <a:prstGeom prst="rect">
            <a:avLst/>
          </a:prstGeom>
          <a:noFill/>
        </p:spPr>
        <p:txBody>
          <a:bodyPr wrap="square" rtlCol="0">
            <a:spAutoFit/>
          </a:bodyPr>
          <a:lstStyle/>
          <a:p>
            <a:r>
              <a:rPr lang="en-US" sz="2400" b="1" dirty="0"/>
              <a:t>Polarimetry for  injectors?</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
        <p:nvSpPr>
          <p:cNvPr id="82" name="TextBox 81">
            <a:extLst>
              <a:ext uri="{FF2B5EF4-FFF2-40B4-BE49-F238E27FC236}">
                <a16:creationId xmlns:a16="http://schemas.microsoft.com/office/drawing/2014/main" id="{C8F7DA94-029D-1A35-2355-7F473A25BC9D}"/>
              </a:ext>
            </a:extLst>
          </p:cNvPr>
          <p:cNvSpPr txBox="1">
            <a:spLocks/>
          </p:cNvSpPr>
          <p:nvPr/>
        </p:nvSpPr>
        <p:spPr>
          <a:xfrm>
            <a:off x="227840" y="1779662"/>
            <a:ext cx="8688319" cy="830997"/>
          </a:xfrm>
          <a:prstGeom prst="rect">
            <a:avLst/>
          </a:prstGeom>
          <a:noFill/>
        </p:spPr>
        <p:txBody>
          <a:bodyPr wrap="square" rtlCol="0">
            <a:spAutoFit/>
          </a:bodyPr>
          <a:lstStyle/>
          <a:p>
            <a:pPr marL="285750" indent="-285750">
              <a:buFont typeface="Arial" panose="020B0604020202020204" pitchFamily="34" charset="0"/>
              <a:buChar char="•"/>
            </a:pPr>
            <a:r>
              <a:rPr lang="en-CH" sz="1600" dirty="0"/>
              <a:t>In case the beams are polarised at the injectors level.</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Do we need to design polarimeters for the injectors too?</a:t>
            </a:r>
          </a:p>
        </p:txBody>
      </p:sp>
    </p:spTree>
    <p:extLst>
      <p:ext uri="{BB962C8B-B14F-4D97-AF65-F5344CB8AC3E}">
        <p14:creationId xmlns:p14="http://schemas.microsoft.com/office/powerpoint/2010/main" val="2516465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97498" y="455355"/>
            <a:ext cx="9036495" cy="461665"/>
          </a:xfrm>
          <a:prstGeom prst="rect">
            <a:avLst/>
          </a:prstGeom>
          <a:noFill/>
        </p:spPr>
        <p:txBody>
          <a:bodyPr wrap="square" rtlCol="0">
            <a:spAutoFit/>
          </a:bodyPr>
          <a:lstStyle/>
          <a:p>
            <a:r>
              <a:rPr lang="en-US" sz="2400" b="1" dirty="0"/>
              <a:t>Outlook</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
        <p:nvSpPr>
          <p:cNvPr id="82" name="TextBox 81">
            <a:extLst>
              <a:ext uri="{FF2B5EF4-FFF2-40B4-BE49-F238E27FC236}">
                <a16:creationId xmlns:a16="http://schemas.microsoft.com/office/drawing/2014/main" id="{C8F7DA94-029D-1A35-2355-7F473A25BC9D}"/>
              </a:ext>
            </a:extLst>
          </p:cNvPr>
          <p:cNvSpPr txBox="1">
            <a:spLocks/>
          </p:cNvSpPr>
          <p:nvPr/>
        </p:nvSpPr>
        <p:spPr>
          <a:xfrm>
            <a:off x="125932" y="2499742"/>
            <a:ext cx="9018068" cy="2308324"/>
          </a:xfrm>
          <a:prstGeom prst="rect">
            <a:avLst/>
          </a:prstGeom>
          <a:noFill/>
        </p:spPr>
        <p:txBody>
          <a:bodyPr wrap="square" rtlCol="0">
            <a:spAutoFit/>
          </a:bodyPr>
          <a:lstStyle/>
          <a:p>
            <a:r>
              <a:rPr lang="en-CH" sz="1600" b="1" dirty="0"/>
              <a:t>The polarimeter is not designed  for  ZH and T</a:t>
            </a:r>
            <a:r>
              <a:rPr lang="en-GB" sz="1600" b="1" dirty="0"/>
              <a:t>T</a:t>
            </a:r>
            <a:r>
              <a:rPr lang="en-CH" sz="1600" b="1" dirty="0"/>
              <a:t>bar beam energies (120GeV - 182.5GeV)</a:t>
            </a:r>
          </a:p>
          <a:p>
            <a:endParaRPr lang="en-CH" sz="1600" dirty="0"/>
          </a:p>
          <a:p>
            <a:pPr marL="285750" indent="-285750">
              <a:buFont typeface="Arial" panose="020B0604020202020204" pitchFamily="34" charset="0"/>
              <a:buChar char="•"/>
            </a:pPr>
            <a:r>
              <a:rPr lang="en-GB" sz="1600" dirty="0"/>
              <a:t>Since the polarimeter is a spectrometer. It </a:t>
            </a:r>
            <a:r>
              <a:rPr lang="en-US" sz="1600" dirty="0"/>
              <a:t>is difficult to cover the full range of energies with the same instrument design (45.6 - 182.5GeV) </a:t>
            </a:r>
            <a:endParaRPr lang="en-CH" sz="1600" dirty="0"/>
          </a:p>
          <a:p>
            <a:endParaRPr lang="en-CH" sz="1600" dirty="0"/>
          </a:p>
          <a:p>
            <a:pPr marL="285750" indent="-285750">
              <a:buFont typeface="Arial" panose="020B0604020202020204" pitchFamily="34" charset="0"/>
              <a:buChar char="•"/>
            </a:pPr>
            <a:r>
              <a:rPr lang="en-CH" sz="1600" dirty="0"/>
              <a:t>Still the polarimeter need to be accessible for dedicated Z energy calibration runs on the side of  ZH and T</a:t>
            </a:r>
            <a:r>
              <a:rPr lang="en-GB" sz="1600" dirty="0" err="1"/>
              <a:t>Tbar</a:t>
            </a:r>
            <a:r>
              <a:rPr lang="en-GB" sz="1600" dirty="0"/>
              <a:t> mode runs. </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endParaRPr lang="en-CH" sz="1600" dirty="0"/>
          </a:p>
        </p:txBody>
      </p:sp>
      <p:sp>
        <p:nvSpPr>
          <p:cNvPr id="2" name="TextBox 1">
            <a:extLst>
              <a:ext uri="{FF2B5EF4-FFF2-40B4-BE49-F238E27FC236}">
                <a16:creationId xmlns:a16="http://schemas.microsoft.com/office/drawing/2014/main" id="{09F2A9BB-D815-E0E5-85CA-4BB7AEC25015}"/>
              </a:ext>
            </a:extLst>
          </p:cNvPr>
          <p:cNvSpPr txBox="1">
            <a:spLocks/>
          </p:cNvSpPr>
          <p:nvPr/>
        </p:nvSpPr>
        <p:spPr>
          <a:xfrm>
            <a:off x="170535" y="976790"/>
            <a:ext cx="8802929" cy="1569660"/>
          </a:xfrm>
          <a:prstGeom prst="rect">
            <a:avLst/>
          </a:prstGeom>
          <a:noFill/>
        </p:spPr>
        <p:txBody>
          <a:bodyPr wrap="square" rtlCol="0">
            <a:spAutoFit/>
          </a:bodyPr>
          <a:lstStyle/>
          <a:p>
            <a:r>
              <a:rPr lang="en-CH" sz="1600" b="1" dirty="0"/>
              <a:t>The polarimeter aim to perform measurement at Z and WW energies (45.6GeV - 80GeV) </a:t>
            </a:r>
          </a:p>
          <a:p>
            <a:endParaRPr lang="en-GB" sz="1600" dirty="0"/>
          </a:p>
          <a:p>
            <a:pPr marL="285750" indent="-285750">
              <a:buFont typeface="Arial" panose="020B0604020202020204" pitchFamily="34" charset="0"/>
              <a:buChar char="•"/>
            </a:pPr>
            <a:r>
              <a:rPr lang="en-CH" sz="1600" dirty="0"/>
              <a:t>RDP energy calibration on polarised pilot bunches</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3D Polarisation on physics bunches (expected to be unpolarized)</a:t>
            </a:r>
          </a:p>
          <a:p>
            <a:pPr marL="285750" indent="-285750">
              <a:buFont typeface="Arial" panose="020B0604020202020204" pitchFamily="34" charset="0"/>
              <a:buChar char="•"/>
            </a:pPr>
            <a:endParaRPr lang="en-CH" sz="1600" dirty="0"/>
          </a:p>
        </p:txBody>
      </p:sp>
    </p:spTree>
    <p:extLst>
      <p:ext uri="{BB962C8B-B14F-4D97-AF65-F5344CB8AC3E}">
        <p14:creationId xmlns:p14="http://schemas.microsoft.com/office/powerpoint/2010/main" val="2212067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97498" y="455355"/>
            <a:ext cx="9036495" cy="461665"/>
          </a:xfrm>
          <a:prstGeom prst="rect">
            <a:avLst/>
          </a:prstGeom>
          <a:noFill/>
        </p:spPr>
        <p:txBody>
          <a:bodyPr wrap="square" rtlCol="0">
            <a:spAutoFit/>
          </a:bodyPr>
          <a:lstStyle/>
          <a:p>
            <a:r>
              <a:rPr lang="en-CH" sz="2400" dirty="0"/>
              <a:t>Feasibilty Study Report (dead line coming soon)</a:t>
            </a:r>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
        <p:nvSpPr>
          <p:cNvPr id="2" name="TextBox 1">
            <a:extLst>
              <a:ext uri="{FF2B5EF4-FFF2-40B4-BE49-F238E27FC236}">
                <a16:creationId xmlns:a16="http://schemas.microsoft.com/office/drawing/2014/main" id="{09F2A9BB-D815-E0E5-85CA-4BB7AEC25015}"/>
              </a:ext>
            </a:extLst>
          </p:cNvPr>
          <p:cNvSpPr txBox="1">
            <a:spLocks/>
          </p:cNvSpPr>
          <p:nvPr/>
        </p:nvSpPr>
        <p:spPr>
          <a:xfrm>
            <a:off x="170535" y="1383704"/>
            <a:ext cx="8802929" cy="3046988"/>
          </a:xfrm>
          <a:prstGeom prst="rect">
            <a:avLst/>
          </a:prstGeom>
          <a:noFill/>
        </p:spPr>
        <p:txBody>
          <a:bodyPr wrap="square" rtlCol="0">
            <a:spAutoFit/>
          </a:bodyPr>
          <a:lstStyle/>
          <a:p>
            <a:r>
              <a:rPr lang="en-US" sz="1600" b="1" dirty="0"/>
              <a:t>Mostly based on the Mid term report input</a:t>
            </a:r>
          </a:p>
          <a:p>
            <a:endParaRPr lang="en-US" sz="1600" b="1" dirty="0"/>
          </a:p>
          <a:p>
            <a:pPr marL="285750" indent="-285750">
              <a:buFont typeface="Arial" panose="020B0604020202020204" pitchFamily="34" charset="0"/>
              <a:buChar char="•"/>
            </a:pPr>
            <a:r>
              <a:rPr lang="en-US" sz="1600" dirty="0"/>
              <a:t>Is there any major changes we want to make for the </a:t>
            </a:r>
            <a:r>
              <a:rPr lang="en-US" sz="1600" b="1" dirty="0"/>
              <a:t>Feasibility Study Report</a:t>
            </a:r>
            <a:r>
              <a:rPr lang="en-US" sz="1600" dirty="0"/>
              <a:t>?</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Do we introduce the polarized beam injection scheme?</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An update on the simulation studies of the polarimeter instrument will be added.</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The civil engineering related to the polarimeter will also be added (tunnel and laser hutch).</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The whole report is will be based on baseline GHC optics (</a:t>
            </a:r>
            <a:r>
              <a:rPr lang="en-US" sz="1600" dirty="0" err="1"/>
              <a:t>Oide</a:t>
            </a:r>
            <a:r>
              <a:rPr lang="en-US" sz="1600" dirty="0"/>
              <a:t> San).</a:t>
            </a:r>
            <a:endParaRPr lang="en-CH" sz="1600" dirty="0"/>
          </a:p>
          <a:p>
            <a:pPr marL="285750" indent="-285750">
              <a:buFont typeface="Arial" panose="020B0604020202020204" pitchFamily="34" charset="0"/>
              <a:buChar char="•"/>
            </a:pPr>
            <a:endParaRPr lang="en-CH" sz="1600" dirty="0"/>
          </a:p>
        </p:txBody>
      </p:sp>
    </p:spTree>
    <p:extLst>
      <p:ext uri="{BB962C8B-B14F-4D97-AF65-F5344CB8AC3E}">
        <p14:creationId xmlns:p14="http://schemas.microsoft.com/office/powerpoint/2010/main" val="2508441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13</a:t>
            </a:fld>
            <a:endParaRPr lang="en-US" dirty="0"/>
          </a:p>
        </p:txBody>
      </p:sp>
      <p:sp>
        <p:nvSpPr>
          <p:cNvPr id="3" name="Textfeld 3">
            <a:extLst>
              <a:ext uri="{FF2B5EF4-FFF2-40B4-BE49-F238E27FC236}">
                <a16:creationId xmlns:a16="http://schemas.microsoft.com/office/drawing/2014/main" id="{F12F47E0-2333-DE5F-2BFD-0C979E079740}"/>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4" name="Textfeld 4">
            <a:extLst>
              <a:ext uri="{FF2B5EF4-FFF2-40B4-BE49-F238E27FC236}">
                <a16:creationId xmlns:a16="http://schemas.microsoft.com/office/drawing/2014/main" id="{0D1B46F4-374E-8867-BA84-D385C41723A3}"/>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Tree>
    <p:extLst>
      <p:ext uri="{BB962C8B-B14F-4D97-AF65-F5344CB8AC3E}">
        <p14:creationId xmlns:p14="http://schemas.microsoft.com/office/powerpoint/2010/main" val="1294950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a line&#10;&#10;Description automatically generated with medium confidence">
            <a:extLst>
              <a:ext uri="{FF2B5EF4-FFF2-40B4-BE49-F238E27FC236}">
                <a16:creationId xmlns:a16="http://schemas.microsoft.com/office/drawing/2014/main" id="{48B31AA2-F35A-29B2-DC85-8EB683D16E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96" y="1055414"/>
            <a:ext cx="9144000" cy="4036616"/>
          </a:xfrm>
          <a:prstGeom prst="rect">
            <a:avLst/>
          </a:prstGeom>
        </p:spPr>
      </p:pic>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289749" y="555866"/>
            <a:ext cx="9034779" cy="409774"/>
          </a:xfrm>
        </p:spPr>
        <p:txBody>
          <a:bodyPr/>
          <a:lstStyle/>
          <a:p>
            <a:r>
              <a:rPr lang="en-US" dirty="0" err="1"/>
              <a:t>FCCee</a:t>
            </a:r>
            <a:r>
              <a:rPr lang="en-US" dirty="0"/>
              <a:t> Polarimeters baseline in Experimental IP A</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14</a:t>
            </a:fld>
            <a:endParaRPr lang="en-US" noProof="0" dirty="0"/>
          </a:p>
        </p:txBody>
      </p:sp>
      <p:sp>
        <p:nvSpPr>
          <p:cNvPr id="15" name="Textfeld 3">
            <a:extLst>
              <a:ext uri="{FF2B5EF4-FFF2-40B4-BE49-F238E27FC236}">
                <a16:creationId xmlns:a16="http://schemas.microsoft.com/office/drawing/2014/main" id="{137F4B86-3D3F-1444-8873-318468F013FC}"/>
              </a:ext>
            </a:extLst>
          </p:cNvPr>
          <p:cNvSpPr txBox="1">
            <a:spLocks/>
          </p:cNvSpPr>
          <p:nvPr/>
        </p:nvSpPr>
        <p:spPr>
          <a:xfrm>
            <a:off x="4537720" y="1047078"/>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26" name="Rectangle 25">
            <a:extLst>
              <a:ext uri="{FF2B5EF4-FFF2-40B4-BE49-F238E27FC236}">
                <a16:creationId xmlns:a16="http://schemas.microsoft.com/office/drawing/2014/main" id="{A9E3467C-3E94-28A1-5155-448D6AEAE507}"/>
              </a:ext>
            </a:extLst>
          </p:cNvPr>
          <p:cNvSpPr>
            <a:spLocks/>
          </p:cNvSpPr>
          <p:nvPr/>
        </p:nvSpPr>
        <p:spPr>
          <a:xfrm rot="21332936">
            <a:off x="4676391" y="1631885"/>
            <a:ext cx="45719" cy="1753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Rectangle 27">
            <a:extLst>
              <a:ext uri="{FF2B5EF4-FFF2-40B4-BE49-F238E27FC236}">
                <a16:creationId xmlns:a16="http://schemas.microsoft.com/office/drawing/2014/main" id="{94C28430-7C39-0AB3-D9B5-DE64032C7A80}"/>
              </a:ext>
            </a:extLst>
          </p:cNvPr>
          <p:cNvSpPr>
            <a:spLocks/>
          </p:cNvSpPr>
          <p:nvPr/>
        </p:nvSpPr>
        <p:spPr>
          <a:xfrm rot="21306670">
            <a:off x="4699227" y="1855073"/>
            <a:ext cx="45719" cy="14670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8" name="Straight Arrow Connector 17">
            <a:extLst>
              <a:ext uri="{FF2B5EF4-FFF2-40B4-BE49-F238E27FC236}">
                <a16:creationId xmlns:a16="http://schemas.microsoft.com/office/drawing/2014/main" id="{49C9BC9A-B733-960B-0BCA-AB929B40692D}"/>
              </a:ext>
            </a:extLst>
          </p:cNvPr>
          <p:cNvCxnSpPr>
            <a:cxnSpLocks/>
          </p:cNvCxnSpPr>
          <p:nvPr/>
        </p:nvCxnSpPr>
        <p:spPr>
          <a:xfrm flipH="1">
            <a:off x="4728844" y="1473301"/>
            <a:ext cx="3227532" cy="160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A23534D-3F27-9455-A7AF-94AA31948280}"/>
              </a:ext>
            </a:extLst>
          </p:cNvPr>
          <p:cNvCxnSpPr>
            <a:cxnSpLocks/>
          </p:cNvCxnSpPr>
          <p:nvPr/>
        </p:nvCxnSpPr>
        <p:spPr>
          <a:xfrm flipH="1">
            <a:off x="4739556" y="1474207"/>
            <a:ext cx="3216820" cy="3026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C17B636-5C13-6B15-C92F-E81B345905E5}"/>
              </a:ext>
            </a:extLst>
          </p:cNvPr>
          <p:cNvSpPr txBox="1">
            <a:spLocks/>
          </p:cNvSpPr>
          <p:nvPr/>
        </p:nvSpPr>
        <p:spPr>
          <a:xfrm>
            <a:off x="4352048" y="1972609"/>
            <a:ext cx="819455" cy="300082"/>
          </a:xfrm>
          <a:prstGeom prst="rect">
            <a:avLst/>
          </a:prstGeom>
          <a:noFill/>
        </p:spPr>
        <p:txBody>
          <a:bodyPr wrap="none" rtlCol="0">
            <a:spAutoFit/>
          </a:bodyPr>
          <a:lstStyle/>
          <a:p>
            <a:r>
              <a:rPr lang="en-CH" dirty="0">
                <a:solidFill>
                  <a:schemeClr val="accent2">
                    <a:lumMod val="50000"/>
                  </a:schemeClr>
                </a:solidFill>
              </a:rPr>
              <a:t>Photons</a:t>
            </a:r>
          </a:p>
        </p:txBody>
      </p:sp>
      <p:sp>
        <p:nvSpPr>
          <p:cNvPr id="25" name="TextBox 24">
            <a:extLst>
              <a:ext uri="{FF2B5EF4-FFF2-40B4-BE49-F238E27FC236}">
                <a16:creationId xmlns:a16="http://schemas.microsoft.com/office/drawing/2014/main" id="{69431EDB-4211-03A1-3830-CE928B17B44C}"/>
              </a:ext>
            </a:extLst>
          </p:cNvPr>
          <p:cNvSpPr txBox="1">
            <a:spLocks/>
          </p:cNvSpPr>
          <p:nvPr/>
        </p:nvSpPr>
        <p:spPr>
          <a:xfrm>
            <a:off x="4308768" y="1304136"/>
            <a:ext cx="906017" cy="300082"/>
          </a:xfrm>
          <a:prstGeom prst="rect">
            <a:avLst/>
          </a:prstGeom>
          <a:noFill/>
        </p:spPr>
        <p:txBody>
          <a:bodyPr wrap="none" rtlCol="0">
            <a:spAutoFit/>
          </a:bodyPr>
          <a:lstStyle/>
          <a:p>
            <a:r>
              <a:rPr lang="en-CH" dirty="0">
                <a:solidFill>
                  <a:schemeClr val="tx2"/>
                </a:solidFill>
              </a:rPr>
              <a:t>Electrons</a:t>
            </a:r>
          </a:p>
        </p:txBody>
      </p:sp>
      <p:cxnSp>
        <p:nvCxnSpPr>
          <p:cNvPr id="46" name="Straight Arrow Connector 45">
            <a:extLst>
              <a:ext uri="{FF2B5EF4-FFF2-40B4-BE49-F238E27FC236}">
                <a16:creationId xmlns:a16="http://schemas.microsoft.com/office/drawing/2014/main" id="{BC3D65F2-8567-6673-2F7A-8137562DE977}"/>
              </a:ext>
            </a:extLst>
          </p:cNvPr>
          <p:cNvCxnSpPr>
            <a:cxnSpLocks/>
          </p:cNvCxnSpPr>
          <p:nvPr/>
        </p:nvCxnSpPr>
        <p:spPr>
          <a:xfrm>
            <a:off x="5171503" y="1808703"/>
            <a:ext cx="265646" cy="2072425"/>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47F99F-12CD-1E0E-4A57-8C8F483416AA}"/>
              </a:ext>
            </a:extLst>
          </p:cNvPr>
          <p:cNvSpPr txBox="1">
            <a:spLocks/>
          </p:cNvSpPr>
          <p:nvPr/>
        </p:nvSpPr>
        <p:spPr>
          <a:xfrm rot="5015778">
            <a:off x="4850587" y="2975009"/>
            <a:ext cx="1332416" cy="246221"/>
          </a:xfrm>
          <a:prstGeom prst="rect">
            <a:avLst/>
          </a:prstGeom>
          <a:noFill/>
        </p:spPr>
        <p:txBody>
          <a:bodyPr wrap="none" rtlCol="0">
            <a:spAutoFit/>
          </a:bodyPr>
          <a:lstStyle/>
          <a:p>
            <a:r>
              <a:rPr lang="en-CH" sz="1000" dirty="0"/>
              <a:t>7m between beams</a:t>
            </a:r>
          </a:p>
        </p:txBody>
      </p:sp>
      <p:cxnSp>
        <p:nvCxnSpPr>
          <p:cNvPr id="8" name="Straight Arrow Connector 7">
            <a:extLst>
              <a:ext uri="{FF2B5EF4-FFF2-40B4-BE49-F238E27FC236}">
                <a16:creationId xmlns:a16="http://schemas.microsoft.com/office/drawing/2014/main" id="{480128BC-A762-E066-31BC-51545378E19A}"/>
              </a:ext>
            </a:extLst>
          </p:cNvPr>
          <p:cNvCxnSpPr>
            <a:cxnSpLocks/>
          </p:cNvCxnSpPr>
          <p:nvPr/>
        </p:nvCxnSpPr>
        <p:spPr>
          <a:xfrm flipH="1">
            <a:off x="4761776" y="1481381"/>
            <a:ext cx="3194600" cy="447043"/>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DE9C367-2CDF-F8DF-42F1-CB01158FB952}"/>
              </a:ext>
            </a:extLst>
          </p:cNvPr>
          <p:cNvSpPr txBox="1">
            <a:spLocks/>
          </p:cNvSpPr>
          <p:nvPr/>
        </p:nvSpPr>
        <p:spPr>
          <a:xfrm>
            <a:off x="7131388" y="1641222"/>
            <a:ext cx="864096" cy="300082"/>
          </a:xfrm>
          <a:prstGeom prst="rect">
            <a:avLst/>
          </a:prstGeom>
          <a:noFill/>
        </p:spPr>
        <p:txBody>
          <a:bodyPr wrap="square" rtlCol="0">
            <a:spAutoFit/>
          </a:bodyPr>
          <a:lstStyle/>
          <a:p>
            <a:r>
              <a:rPr lang="en-CH" dirty="0"/>
              <a:t>BL1.4</a:t>
            </a:r>
          </a:p>
        </p:txBody>
      </p:sp>
      <p:cxnSp>
        <p:nvCxnSpPr>
          <p:cNvPr id="21" name="Straight Arrow Connector 20">
            <a:extLst>
              <a:ext uri="{FF2B5EF4-FFF2-40B4-BE49-F238E27FC236}">
                <a16:creationId xmlns:a16="http://schemas.microsoft.com/office/drawing/2014/main" id="{EBF24A7C-BCC5-D754-AFEB-C8BC09F208DC}"/>
              </a:ext>
            </a:extLst>
          </p:cNvPr>
          <p:cNvCxnSpPr>
            <a:cxnSpLocks/>
          </p:cNvCxnSpPr>
          <p:nvPr/>
        </p:nvCxnSpPr>
        <p:spPr>
          <a:xfrm flipV="1">
            <a:off x="4716016" y="1911174"/>
            <a:ext cx="3263318" cy="355327"/>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511D65A2-31F4-DD2F-2ECD-DCBE80065542}"/>
              </a:ext>
            </a:extLst>
          </p:cNvPr>
          <p:cNvSpPr txBox="1">
            <a:spLocks/>
          </p:cNvSpPr>
          <p:nvPr/>
        </p:nvSpPr>
        <p:spPr>
          <a:xfrm rot="21192788">
            <a:off x="5661414" y="2073242"/>
            <a:ext cx="1755609" cy="246221"/>
          </a:xfrm>
          <a:prstGeom prst="rect">
            <a:avLst/>
          </a:prstGeom>
          <a:noFill/>
        </p:spPr>
        <p:txBody>
          <a:bodyPr wrap="none" rtlCol="0">
            <a:spAutoFit/>
          </a:bodyPr>
          <a:lstStyle/>
          <a:p>
            <a:r>
              <a:rPr lang="en-CH" sz="1000" dirty="0"/>
              <a:t>100 m propagation distance</a:t>
            </a:r>
          </a:p>
        </p:txBody>
      </p:sp>
      <p:sp>
        <p:nvSpPr>
          <p:cNvPr id="30" name="TextBox 29">
            <a:extLst>
              <a:ext uri="{FF2B5EF4-FFF2-40B4-BE49-F238E27FC236}">
                <a16:creationId xmlns:a16="http://schemas.microsoft.com/office/drawing/2014/main" id="{5632AD22-9AAB-C04B-3C7D-6864C4922DDF}"/>
              </a:ext>
            </a:extLst>
          </p:cNvPr>
          <p:cNvSpPr txBox="1">
            <a:spLocks/>
          </p:cNvSpPr>
          <p:nvPr/>
        </p:nvSpPr>
        <p:spPr>
          <a:xfrm>
            <a:off x="7681930" y="1998357"/>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31" name="Straight Arrow Connector 30">
            <a:extLst>
              <a:ext uri="{FF2B5EF4-FFF2-40B4-BE49-F238E27FC236}">
                <a16:creationId xmlns:a16="http://schemas.microsoft.com/office/drawing/2014/main" id="{F81D67D8-4F7E-FA3F-EEC7-90E603417DA8}"/>
              </a:ext>
            </a:extLst>
          </p:cNvPr>
          <p:cNvCxnSpPr>
            <a:cxnSpLocks/>
          </p:cNvCxnSpPr>
          <p:nvPr/>
        </p:nvCxnSpPr>
        <p:spPr>
          <a:xfrm flipH="1" flipV="1">
            <a:off x="7954003" y="1551314"/>
            <a:ext cx="41481" cy="45214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feld 3">
            <a:extLst>
              <a:ext uri="{FF2B5EF4-FFF2-40B4-BE49-F238E27FC236}">
                <a16:creationId xmlns:a16="http://schemas.microsoft.com/office/drawing/2014/main" id="{60E8F0B1-1ABD-DD50-A4CD-2A696D17EF1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4" name="Textfeld 4">
            <a:extLst>
              <a:ext uri="{FF2B5EF4-FFF2-40B4-BE49-F238E27FC236}">
                <a16:creationId xmlns:a16="http://schemas.microsoft.com/office/drawing/2014/main" id="{1A678A83-3A59-27E3-6BBE-E741CAF91E58}"/>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Tree>
    <p:extLst>
      <p:ext uri="{BB962C8B-B14F-4D97-AF65-F5344CB8AC3E}">
        <p14:creationId xmlns:p14="http://schemas.microsoft.com/office/powerpoint/2010/main" val="2812630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a graph&#10;&#10;Description automatically generated">
            <a:extLst>
              <a:ext uri="{FF2B5EF4-FFF2-40B4-BE49-F238E27FC236}">
                <a16:creationId xmlns:a16="http://schemas.microsoft.com/office/drawing/2014/main" id="{F5B01401-9C8B-5FAF-D77B-4CB971CC2A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7268" y="1293933"/>
            <a:ext cx="6001236" cy="3076776"/>
          </a:xfrm>
          <a:prstGeom prst="rect">
            <a:avLst/>
          </a:prstGeom>
        </p:spPr>
      </p:pic>
      <p:pic>
        <p:nvPicPr>
          <p:cNvPr id="31" name="Picture 30" descr="A graph with a line and a line&#10;&#10;Description automatically generated with medium confidence">
            <a:extLst>
              <a:ext uri="{FF2B5EF4-FFF2-40B4-BE49-F238E27FC236}">
                <a16:creationId xmlns:a16="http://schemas.microsoft.com/office/drawing/2014/main" id="{31676DDC-1187-840A-A7D5-DA2C348DAE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96" y="1489500"/>
            <a:ext cx="3024336" cy="2377153"/>
          </a:xfrm>
          <a:prstGeom prst="rect">
            <a:avLst/>
          </a:prstGeom>
        </p:spPr>
      </p:pic>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85405" y="603534"/>
            <a:ext cx="8682241" cy="409774"/>
          </a:xfrm>
        </p:spPr>
        <p:txBody>
          <a:bodyPr/>
          <a:lstStyle/>
          <a:p>
            <a:r>
              <a:rPr lang="en-US" dirty="0" err="1"/>
              <a:t>FCCee</a:t>
            </a:r>
            <a:r>
              <a:rPr lang="en-US" dirty="0"/>
              <a:t> Polarimeters baseline in Experimental IP A</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a:t>
            </a:fld>
            <a:endParaRPr lang="en-US" noProof="0" dirty="0"/>
          </a:p>
        </p:txBody>
      </p:sp>
      <p:sp>
        <p:nvSpPr>
          <p:cNvPr id="25" name="Rectangle 24">
            <a:extLst>
              <a:ext uri="{FF2B5EF4-FFF2-40B4-BE49-F238E27FC236}">
                <a16:creationId xmlns:a16="http://schemas.microsoft.com/office/drawing/2014/main" id="{91A7D01C-E142-1723-57D0-852B3ADBC6E9}"/>
              </a:ext>
            </a:extLst>
          </p:cNvPr>
          <p:cNvSpPr/>
          <p:nvPr/>
        </p:nvSpPr>
        <p:spPr>
          <a:xfrm rot="20050214">
            <a:off x="7387175" y="2434816"/>
            <a:ext cx="312868" cy="1439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6" name="TextBox 25">
            <a:extLst>
              <a:ext uri="{FF2B5EF4-FFF2-40B4-BE49-F238E27FC236}">
                <a16:creationId xmlns:a16="http://schemas.microsoft.com/office/drawing/2014/main" id="{A76ADC12-E194-E978-5FFD-90F0E8FC6151}"/>
              </a:ext>
            </a:extLst>
          </p:cNvPr>
          <p:cNvSpPr txBox="1"/>
          <p:nvPr/>
        </p:nvSpPr>
        <p:spPr>
          <a:xfrm>
            <a:off x="7378082" y="1870132"/>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28" name="Straight Arrow Connector 27">
            <a:extLst>
              <a:ext uri="{FF2B5EF4-FFF2-40B4-BE49-F238E27FC236}">
                <a16:creationId xmlns:a16="http://schemas.microsoft.com/office/drawing/2014/main" id="{BDD9699A-AEAC-A66A-E7C3-E574F724D0F4}"/>
              </a:ext>
            </a:extLst>
          </p:cNvPr>
          <p:cNvCxnSpPr>
            <a:cxnSpLocks/>
          </p:cNvCxnSpPr>
          <p:nvPr/>
        </p:nvCxnSpPr>
        <p:spPr>
          <a:xfrm>
            <a:off x="7715780" y="2157841"/>
            <a:ext cx="0" cy="23620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E12EED0F-6B8C-BA21-6EC0-7B66789F5052}"/>
              </a:ext>
            </a:extLst>
          </p:cNvPr>
          <p:cNvSpPr txBox="1"/>
          <p:nvPr/>
        </p:nvSpPr>
        <p:spPr>
          <a:xfrm>
            <a:off x="622792" y="1897389"/>
            <a:ext cx="708848" cy="261610"/>
          </a:xfrm>
          <a:prstGeom prst="rect">
            <a:avLst/>
          </a:prstGeom>
          <a:noFill/>
        </p:spPr>
        <p:txBody>
          <a:bodyPr wrap="none" rtlCol="0">
            <a:spAutoFit/>
          </a:bodyPr>
          <a:lstStyle/>
          <a:p>
            <a:r>
              <a:rPr lang="en-CH" sz="1100" dirty="0">
                <a:solidFill>
                  <a:srgbClr val="C00000"/>
                </a:solidFill>
              </a:rPr>
              <a:t>Laser IP</a:t>
            </a:r>
          </a:p>
        </p:txBody>
      </p:sp>
      <p:sp>
        <p:nvSpPr>
          <p:cNvPr id="34" name="Rectangle 33">
            <a:extLst>
              <a:ext uri="{FF2B5EF4-FFF2-40B4-BE49-F238E27FC236}">
                <a16:creationId xmlns:a16="http://schemas.microsoft.com/office/drawing/2014/main" id="{C71C8F5B-98D9-31E1-B3A8-6AF39CBFCCB7}"/>
              </a:ext>
            </a:extLst>
          </p:cNvPr>
          <p:cNvSpPr/>
          <p:nvPr/>
        </p:nvSpPr>
        <p:spPr>
          <a:xfrm>
            <a:off x="820782" y="1438919"/>
            <a:ext cx="1879010" cy="3167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cxnSp>
        <p:nvCxnSpPr>
          <p:cNvPr id="33" name="Straight Arrow Connector 32">
            <a:extLst>
              <a:ext uri="{FF2B5EF4-FFF2-40B4-BE49-F238E27FC236}">
                <a16:creationId xmlns:a16="http://schemas.microsoft.com/office/drawing/2014/main" id="{D98DC91F-8F6B-FEFD-A8F7-4E452953BD66}"/>
              </a:ext>
            </a:extLst>
          </p:cNvPr>
          <p:cNvCxnSpPr>
            <a:cxnSpLocks/>
          </p:cNvCxnSpPr>
          <p:nvPr/>
        </p:nvCxnSpPr>
        <p:spPr>
          <a:xfrm flipV="1">
            <a:off x="910824" y="1712008"/>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5FA4150-F818-BC6B-EA77-70868B39D199}"/>
              </a:ext>
            </a:extLst>
          </p:cNvPr>
          <p:cNvSpPr txBox="1"/>
          <p:nvPr/>
        </p:nvSpPr>
        <p:spPr>
          <a:xfrm>
            <a:off x="1607300" y="1465341"/>
            <a:ext cx="906017" cy="261610"/>
          </a:xfrm>
          <a:prstGeom prst="rect">
            <a:avLst/>
          </a:prstGeom>
          <a:noFill/>
        </p:spPr>
        <p:txBody>
          <a:bodyPr wrap="none" rtlCol="0">
            <a:spAutoFit/>
          </a:bodyPr>
          <a:lstStyle/>
          <a:p>
            <a:r>
              <a:rPr lang="en-CH" sz="1100" dirty="0">
                <a:solidFill>
                  <a:schemeClr val="tx2"/>
                </a:solidFill>
              </a:rPr>
              <a:t>Polarimeter</a:t>
            </a:r>
          </a:p>
        </p:txBody>
      </p:sp>
      <p:sp>
        <p:nvSpPr>
          <p:cNvPr id="9" name="Rectangle 8">
            <a:extLst>
              <a:ext uri="{FF2B5EF4-FFF2-40B4-BE49-F238E27FC236}">
                <a16:creationId xmlns:a16="http://schemas.microsoft.com/office/drawing/2014/main" id="{FD2855C3-46F8-9DDD-398B-0FAD4E3308D0}"/>
              </a:ext>
            </a:extLst>
          </p:cNvPr>
          <p:cNvSpPr/>
          <p:nvPr/>
        </p:nvSpPr>
        <p:spPr>
          <a:xfrm rot="1544664">
            <a:off x="4491161" y="2434980"/>
            <a:ext cx="312868" cy="1439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cxnSp>
        <p:nvCxnSpPr>
          <p:cNvPr id="10" name="Straight Arrow Connector 9">
            <a:extLst>
              <a:ext uri="{FF2B5EF4-FFF2-40B4-BE49-F238E27FC236}">
                <a16:creationId xmlns:a16="http://schemas.microsoft.com/office/drawing/2014/main" id="{98467CC6-A582-9CD8-C32B-76FD692A3EF0}"/>
              </a:ext>
            </a:extLst>
          </p:cNvPr>
          <p:cNvCxnSpPr>
            <a:cxnSpLocks/>
          </p:cNvCxnSpPr>
          <p:nvPr/>
        </p:nvCxnSpPr>
        <p:spPr>
          <a:xfrm>
            <a:off x="4475419" y="2209653"/>
            <a:ext cx="0" cy="23620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F91F1F2-A87A-FA8C-F86A-CBDAE34751FD}"/>
              </a:ext>
            </a:extLst>
          </p:cNvPr>
          <p:cNvSpPr txBox="1"/>
          <p:nvPr/>
        </p:nvSpPr>
        <p:spPr>
          <a:xfrm>
            <a:off x="4225307" y="1982118"/>
            <a:ext cx="708848" cy="261610"/>
          </a:xfrm>
          <a:prstGeom prst="rect">
            <a:avLst/>
          </a:prstGeom>
          <a:noFill/>
        </p:spPr>
        <p:txBody>
          <a:bodyPr wrap="none" rtlCol="0">
            <a:spAutoFit/>
          </a:bodyPr>
          <a:lstStyle/>
          <a:p>
            <a:r>
              <a:rPr lang="en-CH" sz="1100" dirty="0">
                <a:solidFill>
                  <a:srgbClr val="C00000"/>
                </a:solidFill>
              </a:rPr>
              <a:t>Laser IP</a:t>
            </a:r>
          </a:p>
        </p:txBody>
      </p:sp>
      <p:sp>
        <p:nvSpPr>
          <p:cNvPr id="13" name="TextBox 12">
            <a:extLst>
              <a:ext uri="{FF2B5EF4-FFF2-40B4-BE49-F238E27FC236}">
                <a16:creationId xmlns:a16="http://schemas.microsoft.com/office/drawing/2014/main" id="{04112AB2-0F80-6A88-3E84-A4FAC3D9B35D}"/>
              </a:ext>
            </a:extLst>
          </p:cNvPr>
          <p:cNvSpPr txBox="1"/>
          <p:nvPr/>
        </p:nvSpPr>
        <p:spPr>
          <a:xfrm>
            <a:off x="4893212" y="1569358"/>
            <a:ext cx="2215671" cy="276999"/>
          </a:xfrm>
          <a:prstGeom prst="rect">
            <a:avLst/>
          </a:prstGeom>
          <a:noFill/>
        </p:spPr>
        <p:txBody>
          <a:bodyPr wrap="none" rtlCol="0">
            <a:spAutoFit/>
          </a:bodyPr>
          <a:lstStyle/>
          <a:p>
            <a:r>
              <a:rPr lang="en-CH" sz="1200" dirty="0">
                <a:solidFill>
                  <a:srgbClr val="0F124A"/>
                </a:solidFill>
              </a:rPr>
              <a:t>Survey plot from Daniele Butti</a:t>
            </a:r>
          </a:p>
        </p:txBody>
      </p:sp>
      <p:sp>
        <p:nvSpPr>
          <p:cNvPr id="3" name="TextBox 2">
            <a:extLst>
              <a:ext uri="{FF2B5EF4-FFF2-40B4-BE49-F238E27FC236}">
                <a16:creationId xmlns:a16="http://schemas.microsoft.com/office/drawing/2014/main" id="{7311F8D3-A5CE-DCA5-B1B1-964F8C5AECDB}"/>
              </a:ext>
            </a:extLst>
          </p:cNvPr>
          <p:cNvSpPr txBox="1"/>
          <p:nvPr/>
        </p:nvSpPr>
        <p:spPr>
          <a:xfrm>
            <a:off x="3438958" y="4270325"/>
            <a:ext cx="5104244" cy="461665"/>
          </a:xfrm>
          <a:prstGeom prst="rect">
            <a:avLst/>
          </a:prstGeom>
          <a:noFill/>
        </p:spPr>
        <p:txBody>
          <a:bodyPr wrap="square" rtlCol="0">
            <a:spAutoFit/>
          </a:bodyPr>
          <a:lstStyle/>
          <a:p>
            <a:r>
              <a:rPr lang="en-CH" sz="1200" dirty="0">
                <a:solidFill>
                  <a:srgbClr val="0F124A"/>
                </a:solidFill>
              </a:rPr>
              <a:t>Synchrotron Radiation fan shows a potentially strong contamination from SR in the compton gammas extraction line.</a:t>
            </a:r>
          </a:p>
        </p:txBody>
      </p:sp>
      <p:sp>
        <p:nvSpPr>
          <p:cNvPr id="16" name="TextBox 15">
            <a:extLst>
              <a:ext uri="{FF2B5EF4-FFF2-40B4-BE49-F238E27FC236}">
                <a16:creationId xmlns:a16="http://schemas.microsoft.com/office/drawing/2014/main" id="{A0888F7A-D7D1-5DD0-CE2B-D29D001CE51E}"/>
              </a:ext>
            </a:extLst>
          </p:cNvPr>
          <p:cNvSpPr txBox="1"/>
          <p:nvPr/>
        </p:nvSpPr>
        <p:spPr>
          <a:xfrm>
            <a:off x="898975" y="1515978"/>
            <a:ext cx="658467" cy="246221"/>
          </a:xfrm>
          <a:prstGeom prst="rect">
            <a:avLst/>
          </a:prstGeom>
          <a:noFill/>
        </p:spPr>
        <p:txBody>
          <a:bodyPr wrap="square">
            <a:spAutoFit/>
          </a:bodyPr>
          <a:lstStyle/>
          <a:p>
            <a:r>
              <a:rPr lang="en-CH" sz="1000" dirty="0"/>
              <a:t>BL1.4</a:t>
            </a:r>
          </a:p>
        </p:txBody>
      </p:sp>
      <p:sp>
        <p:nvSpPr>
          <p:cNvPr id="5" name="Textfeld 3">
            <a:extLst>
              <a:ext uri="{FF2B5EF4-FFF2-40B4-BE49-F238E27FC236}">
                <a16:creationId xmlns:a16="http://schemas.microsoft.com/office/drawing/2014/main" id="{53D1F1E9-DD4F-EFA9-9FA5-03EEDD22748F}"/>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6" name="Textfeld 4">
            <a:extLst>
              <a:ext uri="{FF2B5EF4-FFF2-40B4-BE49-F238E27FC236}">
                <a16:creationId xmlns:a16="http://schemas.microsoft.com/office/drawing/2014/main" id="{F5BF2B5C-4D82-FD2E-E5FC-A689FD76A708}"/>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
        <p:nvSpPr>
          <p:cNvPr id="7" name="TextBox 6">
            <a:extLst>
              <a:ext uri="{FF2B5EF4-FFF2-40B4-BE49-F238E27FC236}">
                <a16:creationId xmlns:a16="http://schemas.microsoft.com/office/drawing/2014/main" id="{B25BCFFB-6399-9AE8-2542-51D6A94F972A}"/>
              </a:ext>
            </a:extLst>
          </p:cNvPr>
          <p:cNvSpPr txBox="1"/>
          <p:nvPr/>
        </p:nvSpPr>
        <p:spPr>
          <a:xfrm>
            <a:off x="168529" y="4234678"/>
            <a:ext cx="3104584" cy="461665"/>
          </a:xfrm>
          <a:prstGeom prst="rect">
            <a:avLst/>
          </a:prstGeom>
          <a:noFill/>
        </p:spPr>
        <p:txBody>
          <a:bodyPr wrap="square" rtlCol="0">
            <a:spAutoFit/>
          </a:bodyPr>
          <a:lstStyle/>
          <a:p>
            <a:r>
              <a:rPr lang="en-CH" sz="1200" dirty="0">
                <a:solidFill>
                  <a:srgbClr val="0F124A"/>
                </a:solidFill>
              </a:rPr>
              <a:t>GHC optics is used. The polarimeter is not yet tested in the LCC optics.</a:t>
            </a:r>
          </a:p>
        </p:txBody>
      </p:sp>
    </p:spTree>
    <p:extLst>
      <p:ext uri="{BB962C8B-B14F-4D97-AF65-F5344CB8AC3E}">
        <p14:creationId xmlns:p14="http://schemas.microsoft.com/office/powerpoint/2010/main" val="4280882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81DC7294-C3C6-B640-086D-827FA1A9E9B1}"/>
              </a:ext>
            </a:extLst>
          </p:cNvPr>
          <p:cNvSpPr/>
          <p:nvPr/>
        </p:nvSpPr>
        <p:spPr>
          <a:xfrm>
            <a:off x="720042" y="4227934"/>
            <a:ext cx="7789000" cy="792088"/>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61242" y="478633"/>
            <a:ext cx="8703675" cy="409774"/>
          </a:xfrm>
        </p:spPr>
        <p:txBody>
          <a:bodyPr/>
          <a:lstStyle/>
          <a:p>
            <a:r>
              <a:rPr lang="en-US" dirty="0" err="1"/>
              <a:t>FCCee</a:t>
            </a:r>
            <a:r>
              <a:rPr lang="en-US" dirty="0"/>
              <a:t> Polarimeters baseline in Experimental IP A</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pic>
        <p:nvPicPr>
          <p:cNvPr id="7" name="Picture 6">
            <a:extLst>
              <a:ext uri="{FF2B5EF4-FFF2-40B4-BE49-F238E27FC236}">
                <a16:creationId xmlns:a16="http://schemas.microsoft.com/office/drawing/2014/main" id="{98D4A255-714B-37A4-E024-9C7082ABEE17}"/>
              </a:ext>
            </a:extLst>
          </p:cNvPr>
          <p:cNvPicPr>
            <a:picLocks noChangeAspect="1"/>
          </p:cNvPicPr>
          <p:nvPr/>
        </p:nvPicPr>
        <p:blipFill rotWithShape="1">
          <a:blip r:embed="rId2">
            <a:extLst>
              <a:ext uri="{28A0092B-C50C-407E-A947-70E740481C1C}">
                <a14:useLocalDpi xmlns:a14="http://schemas.microsoft.com/office/drawing/2010/main" val="0"/>
              </a:ext>
            </a:extLst>
          </a:blip>
          <a:srcRect b="72427"/>
          <a:stretch/>
        </p:blipFill>
        <p:spPr>
          <a:xfrm>
            <a:off x="36513" y="987574"/>
            <a:ext cx="9107487" cy="1657880"/>
          </a:xfrm>
          <a:prstGeom prst="rect">
            <a:avLst/>
          </a:prstGeom>
        </p:spPr>
      </p:pic>
      <p:cxnSp>
        <p:nvCxnSpPr>
          <p:cNvPr id="22" name="Straight Arrow Connector 21">
            <a:extLst>
              <a:ext uri="{FF2B5EF4-FFF2-40B4-BE49-F238E27FC236}">
                <a16:creationId xmlns:a16="http://schemas.microsoft.com/office/drawing/2014/main" id="{6D8AF30E-2B4F-C470-7F24-F3F6C00A9D95}"/>
              </a:ext>
            </a:extLst>
          </p:cNvPr>
          <p:cNvCxnSpPr>
            <a:cxnSpLocks/>
          </p:cNvCxnSpPr>
          <p:nvPr/>
        </p:nvCxnSpPr>
        <p:spPr>
          <a:xfrm>
            <a:off x="1537337" y="1431023"/>
            <a:ext cx="3024336" cy="279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88F7500-BEBE-F9B4-1253-6FF3D972E1E4}"/>
              </a:ext>
            </a:extLst>
          </p:cNvPr>
          <p:cNvSpPr txBox="1">
            <a:spLocks/>
          </p:cNvSpPr>
          <p:nvPr/>
        </p:nvSpPr>
        <p:spPr>
          <a:xfrm>
            <a:off x="2514147" y="1143028"/>
            <a:ext cx="1027845" cy="261610"/>
          </a:xfrm>
          <a:prstGeom prst="rect">
            <a:avLst/>
          </a:prstGeom>
          <a:noFill/>
        </p:spPr>
        <p:txBody>
          <a:bodyPr wrap="none" rtlCol="0">
            <a:spAutoFit/>
          </a:bodyPr>
          <a:lstStyle/>
          <a:p>
            <a:r>
              <a:rPr lang="en-CH" sz="1100" dirty="0">
                <a:solidFill>
                  <a:schemeClr val="tx2"/>
                </a:solidFill>
              </a:rPr>
              <a:t>830m from IP</a:t>
            </a:r>
          </a:p>
        </p:txBody>
      </p:sp>
      <p:sp>
        <p:nvSpPr>
          <p:cNvPr id="26" name="TextBox 25">
            <a:extLst>
              <a:ext uri="{FF2B5EF4-FFF2-40B4-BE49-F238E27FC236}">
                <a16:creationId xmlns:a16="http://schemas.microsoft.com/office/drawing/2014/main" id="{A76ADC12-E194-E978-5FFD-90F0E8FC6151}"/>
              </a:ext>
            </a:extLst>
          </p:cNvPr>
          <p:cNvSpPr txBox="1">
            <a:spLocks/>
          </p:cNvSpPr>
          <p:nvPr/>
        </p:nvSpPr>
        <p:spPr>
          <a:xfrm>
            <a:off x="1235193" y="1047774"/>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28" name="Straight Arrow Connector 27">
            <a:extLst>
              <a:ext uri="{FF2B5EF4-FFF2-40B4-BE49-F238E27FC236}">
                <a16:creationId xmlns:a16="http://schemas.microsoft.com/office/drawing/2014/main" id="{BDD9699A-AEAC-A66A-E7C3-E574F724D0F4}"/>
              </a:ext>
            </a:extLst>
          </p:cNvPr>
          <p:cNvCxnSpPr>
            <a:cxnSpLocks/>
          </p:cNvCxnSpPr>
          <p:nvPr/>
        </p:nvCxnSpPr>
        <p:spPr>
          <a:xfrm>
            <a:off x="1537337" y="1344301"/>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A87E3422-6B48-BB49-EAF1-8DA758605F5A}"/>
              </a:ext>
            </a:extLst>
          </p:cNvPr>
          <p:cNvSpPr txBox="1">
            <a:spLocks/>
          </p:cNvSpPr>
          <p:nvPr/>
        </p:nvSpPr>
        <p:spPr>
          <a:xfrm>
            <a:off x="7206060" y="1118926"/>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38" name="Straight Arrow Connector 37">
            <a:extLst>
              <a:ext uri="{FF2B5EF4-FFF2-40B4-BE49-F238E27FC236}">
                <a16:creationId xmlns:a16="http://schemas.microsoft.com/office/drawing/2014/main" id="{DFDCE438-4038-694F-B6C2-0D66317ECC11}"/>
              </a:ext>
            </a:extLst>
          </p:cNvPr>
          <p:cNvCxnSpPr>
            <a:cxnSpLocks/>
          </p:cNvCxnSpPr>
          <p:nvPr/>
        </p:nvCxnSpPr>
        <p:spPr>
          <a:xfrm>
            <a:off x="7559355" y="1362278"/>
            <a:ext cx="0" cy="22143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F22A5D3-608F-5239-D7C8-230816F41558}"/>
              </a:ext>
            </a:extLst>
          </p:cNvPr>
          <p:cNvCxnSpPr>
            <a:cxnSpLocks/>
          </p:cNvCxnSpPr>
          <p:nvPr/>
        </p:nvCxnSpPr>
        <p:spPr>
          <a:xfrm flipH="1">
            <a:off x="2685110" y="1934493"/>
            <a:ext cx="1636951" cy="0"/>
          </a:xfrm>
          <a:prstGeom prst="line">
            <a:avLst/>
          </a:prstGeom>
          <a:ln w="28575"/>
        </p:spPr>
        <p:style>
          <a:lnRef idx="1">
            <a:schemeClr val="dk1"/>
          </a:lnRef>
          <a:fillRef idx="0">
            <a:schemeClr val="dk1"/>
          </a:fillRef>
          <a:effectRef idx="0">
            <a:schemeClr val="dk1"/>
          </a:effectRef>
          <a:fontRef idx="minor">
            <a:schemeClr val="tx1"/>
          </a:fontRef>
        </p:style>
      </p:cxnSp>
      <p:sp>
        <p:nvSpPr>
          <p:cNvPr id="20" name="Rectangle 19">
            <a:extLst>
              <a:ext uri="{FF2B5EF4-FFF2-40B4-BE49-F238E27FC236}">
                <a16:creationId xmlns:a16="http://schemas.microsoft.com/office/drawing/2014/main" id="{74727F07-600F-5687-5616-736CCBF6B31B}"/>
              </a:ext>
            </a:extLst>
          </p:cNvPr>
          <p:cNvSpPr>
            <a:spLocks/>
          </p:cNvSpPr>
          <p:nvPr/>
        </p:nvSpPr>
        <p:spPr>
          <a:xfrm>
            <a:off x="1506274" y="1696684"/>
            <a:ext cx="62126" cy="12302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3" name="Curved Connector 22">
            <a:extLst>
              <a:ext uri="{FF2B5EF4-FFF2-40B4-BE49-F238E27FC236}">
                <a16:creationId xmlns:a16="http://schemas.microsoft.com/office/drawing/2014/main" id="{5D9EB9E7-DF39-F113-FCF7-B1D9318A83AB}"/>
              </a:ext>
            </a:extLst>
          </p:cNvPr>
          <p:cNvCxnSpPr>
            <a:cxnSpLocks/>
          </p:cNvCxnSpPr>
          <p:nvPr/>
        </p:nvCxnSpPr>
        <p:spPr>
          <a:xfrm rot="10800000">
            <a:off x="2299132" y="1626396"/>
            <a:ext cx="385978" cy="308732"/>
          </a:xfrm>
          <a:prstGeom prst="curvedConnector3">
            <a:avLst/>
          </a:prstGeom>
          <a:ln w="317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39EB250D-4A0E-9D4E-4CAF-1D317696ED39}"/>
              </a:ext>
            </a:extLst>
          </p:cNvPr>
          <p:cNvCxnSpPr>
            <a:cxnSpLocks/>
          </p:cNvCxnSpPr>
          <p:nvPr/>
        </p:nvCxnSpPr>
        <p:spPr>
          <a:xfrm>
            <a:off x="1537337" y="1627708"/>
            <a:ext cx="0" cy="68976"/>
          </a:xfrm>
          <a:prstGeom prst="line">
            <a:avLst/>
          </a:prstGeom>
          <a:ln w="28575"/>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E4539DE1-AE21-3ED8-395A-78DF49E53243}"/>
              </a:ext>
            </a:extLst>
          </p:cNvPr>
          <p:cNvSpPr txBox="1">
            <a:spLocks/>
          </p:cNvSpPr>
          <p:nvPr/>
        </p:nvSpPr>
        <p:spPr>
          <a:xfrm>
            <a:off x="227289" y="1792216"/>
            <a:ext cx="1330814" cy="430887"/>
          </a:xfrm>
          <a:prstGeom prst="rect">
            <a:avLst/>
          </a:prstGeom>
          <a:noFill/>
        </p:spPr>
        <p:txBody>
          <a:bodyPr wrap="none" rtlCol="0">
            <a:spAutoFit/>
          </a:bodyPr>
          <a:lstStyle/>
          <a:p>
            <a:r>
              <a:rPr lang="en-CH" sz="1100" dirty="0">
                <a:solidFill>
                  <a:srgbClr val="C00000"/>
                </a:solidFill>
              </a:rPr>
              <a:t>Laser hutch </a:t>
            </a:r>
          </a:p>
          <a:p>
            <a:r>
              <a:rPr lang="en-CH" sz="1100" dirty="0">
                <a:solidFill>
                  <a:srgbClr val="C00000"/>
                </a:solidFill>
              </a:rPr>
              <a:t>Accessible 24h/7d</a:t>
            </a:r>
          </a:p>
        </p:txBody>
      </p:sp>
      <p:cxnSp>
        <p:nvCxnSpPr>
          <p:cNvPr id="46" name="Straight Connector 45">
            <a:extLst>
              <a:ext uri="{FF2B5EF4-FFF2-40B4-BE49-F238E27FC236}">
                <a16:creationId xmlns:a16="http://schemas.microsoft.com/office/drawing/2014/main" id="{53D0F5FB-65A6-3518-68C7-29B58C842543}"/>
              </a:ext>
            </a:extLst>
          </p:cNvPr>
          <p:cNvCxnSpPr>
            <a:cxnSpLocks/>
          </p:cNvCxnSpPr>
          <p:nvPr/>
        </p:nvCxnSpPr>
        <p:spPr>
          <a:xfrm flipH="1">
            <a:off x="4804491" y="1932684"/>
            <a:ext cx="1639717" cy="571"/>
          </a:xfrm>
          <a:prstGeom prst="line">
            <a:avLst/>
          </a:prstGeom>
          <a:ln w="28575"/>
        </p:spPr>
        <p:style>
          <a:lnRef idx="1">
            <a:schemeClr val="dk1"/>
          </a:lnRef>
          <a:fillRef idx="0">
            <a:schemeClr val="dk1"/>
          </a:fillRef>
          <a:effectRef idx="0">
            <a:schemeClr val="dk1"/>
          </a:effectRef>
          <a:fontRef idx="minor">
            <a:schemeClr val="tx1"/>
          </a:fontRef>
        </p:style>
      </p:cxnSp>
      <p:sp>
        <p:nvSpPr>
          <p:cNvPr id="49" name="Rectangle 48">
            <a:extLst>
              <a:ext uri="{FF2B5EF4-FFF2-40B4-BE49-F238E27FC236}">
                <a16:creationId xmlns:a16="http://schemas.microsoft.com/office/drawing/2014/main" id="{E009E279-2F03-9E35-F268-57C79DF2D1E3}"/>
              </a:ext>
            </a:extLst>
          </p:cNvPr>
          <p:cNvSpPr>
            <a:spLocks/>
          </p:cNvSpPr>
          <p:nvPr/>
        </p:nvSpPr>
        <p:spPr>
          <a:xfrm>
            <a:off x="7528292" y="1696684"/>
            <a:ext cx="62126" cy="12302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50" name="Straight Connector 49">
            <a:extLst>
              <a:ext uri="{FF2B5EF4-FFF2-40B4-BE49-F238E27FC236}">
                <a16:creationId xmlns:a16="http://schemas.microsoft.com/office/drawing/2014/main" id="{81AD0BD3-19A6-286D-EC56-D41A0F91781F}"/>
              </a:ext>
            </a:extLst>
          </p:cNvPr>
          <p:cNvCxnSpPr>
            <a:cxnSpLocks/>
          </p:cNvCxnSpPr>
          <p:nvPr/>
        </p:nvCxnSpPr>
        <p:spPr>
          <a:xfrm>
            <a:off x="7559355" y="1627708"/>
            <a:ext cx="0" cy="68976"/>
          </a:xfrm>
          <a:prstGeom prst="line">
            <a:avLst/>
          </a:prstGeom>
          <a:ln w="28575"/>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47591E25-7946-CC51-4DEA-6D7EE5862089}"/>
              </a:ext>
            </a:extLst>
          </p:cNvPr>
          <p:cNvCxnSpPr>
            <a:cxnSpLocks/>
          </p:cNvCxnSpPr>
          <p:nvPr/>
        </p:nvCxnSpPr>
        <p:spPr>
          <a:xfrm>
            <a:off x="4575734" y="1431023"/>
            <a:ext cx="298362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B6AB0A15-523F-B4D9-56C4-F58EDE67D756}"/>
              </a:ext>
            </a:extLst>
          </p:cNvPr>
          <p:cNvSpPr txBox="1">
            <a:spLocks/>
          </p:cNvSpPr>
          <p:nvPr/>
        </p:nvSpPr>
        <p:spPr>
          <a:xfrm>
            <a:off x="5503932" y="1171057"/>
            <a:ext cx="1027845" cy="261610"/>
          </a:xfrm>
          <a:prstGeom prst="rect">
            <a:avLst/>
          </a:prstGeom>
          <a:noFill/>
        </p:spPr>
        <p:txBody>
          <a:bodyPr wrap="none" rtlCol="0">
            <a:spAutoFit/>
          </a:bodyPr>
          <a:lstStyle/>
          <a:p>
            <a:r>
              <a:rPr lang="en-CH" sz="1100" dirty="0">
                <a:solidFill>
                  <a:schemeClr val="tx2"/>
                </a:solidFill>
              </a:rPr>
              <a:t>830m from IP</a:t>
            </a:r>
          </a:p>
        </p:txBody>
      </p:sp>
      <p:sp>
        <p:nvSpPr>
          <p:cNvPr id="57" name="TextBox 56">
            <a:extLst>
              <a:ext uri="{FF2B5EF4-FFF2-40B4-BE49-F238E27FC236}">
                <a16:creationId xmlns:a16="http://schemas.microsoft.com/office/drawing/2014/main" id="{D582F624-F232-451F-0D46-33F4EEC182BC}"/>
              </a:ext>
            </a:extLst>
          </p:cNvPr>
          <p:cNvSpPr txBox="1">
            <a:spLocks/>
          </p:cNvSpPr>
          <p:nvPr/>
        </p:nvSpPr>
        <p:spPr>
          <a:xfrm>
            <a:off x="7774731" y="1715591"/>
            <a:ext cx="1330814" cy="430887"/>
          </a:xfrm>
          <a:prstGeom prst="rect">
            <a:avLst/>
          </a:prstGeom>
          <a:noFill/>
        </p:spPr>
        <p:txBody>
          <a:bodyPr wrap="none" rtlCol="0">
            <a:spAutoFit/>
          </a:bodyPr>
          <a:lstStyle/>
          <a:p>
            <a:r>
              <a:rPr lang="en-CH" sz="1100" dirty="0">
                <a:solidFill>
                  <a:srgbClr val="C00000"/>
                </a:solidFill>
              </a:rPr>
              <a:t>Laser hutch </a:t>
            </a:r>
          </a:p>
          <a:p>
            <a:r>
              <a:rPr lang="en-CH" sz="1100" dirty="0">
                <a:solidFill>
                  <a:srgbClr val="C00000"/>
                </a:solidFill>
              </a:rPr>
              <a:t>Accessible 24h/7d</a:t>
            </a:r>
          </a:p>
        </p:txBody>
      </p:sp>
      <p:cxnSp>
        <p:nvCxnSpPr>
          <p:cNvPr id="58" name="Straight Arrow Connector 57">
            <a:extLst>
              <a:ext uri="{FF2B5EF4-FFF2-40B4-BE49-F238E27FC236}">
                <a16:creationId xmlns:a16="http://schemas.microsoft.com/office/drawing/2014/main" id="{EF8D89FF-7452-3221-62FE-20228D5D70F8}"/>
              </a:ext>
            </a:extLst>
          </p:cNvPr>
          <p:cNvCxnSpPr>
            <a:cxnSpLocks/>
          </p:cNvCxnSpPr>
          <p:nvPr/>
        </p:nvCxnSpPr>
        <p:spPr>
          <a:xfrm flipV="1">
            <a:off x="1235193" y="1819711"/>
            <a:ext cx="271081" cy="18741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CAD22311-C2C4-13A0-BDA7-BD1AB635470F}"/>
              </a:ext>
            </a:extLst>
          </p:cNvPr>
          <p:cNvCxnSpPr>
            <a:cxnSpLocks/>
          </p:cNvCxnSpPr>
          <p:nvPr/>
        </p:nvCxnSpPr>
        <p:spPr>
          <a:xfrm flipH="1" flipV="1">
            <a:off x="7603577" y="1816492"/>
            <a:ext cx="224871" cy="16202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356B52BD-94D4-54F7-78C0-AA4553CBD945}"/>
              </a:ext>
            </a:extLst>
          </p:cNvPr>
          <p:cNvSpPr txBox="1">
            <a:spLocks/>
          </p:cNvSpPr>
          <p:nvPr/>
        </p:nvSpPr>
        <p:spPr>
          <a:xfrm>
            <a:off x="720042" y="2819501"/>
            <a:ext cx="8172438" cy="2377574"/>
          </a:xfrm>
          <a:prstGeom prst="rect">
            <a:avLst/>
          </a:prstGeom>
          <a:noFill/>
        </p:spPr>
        <p:txBody>
          <a:bodyPr wrap="square" rtlCol="0">
            <a:spAutoFit/>
          </a:bodyPr>
          <a:lstStyle/>
          <a:p>
            <a:r>
              <a:rPr lang="en-CH" dirty="0"/>
              <a:t>The base line is to use the magnet BL1.4 as spectrometer on each beam, followed by 75m of free beam propagation to separate the compton photons and compton electrons from the main beam.</a:t>
            </a:r>
          </a:p>
          <a:p>
            <a:endParaRPr lang="en-CH" dirty="0"/>
          </a:p>
          <a:p>
            <a:r>
              <a:rPr lang="en-CH" dirty="0"/>
              <a:t>In order to insure full time availlabilty of the RDP energy calibration the </a:t>
            </a:r>
            <a:r>
              <a:rPr lang="en-CH" b="1" dirty="0"/>
              <a:t>Laser hutch need to be accessible 24h/7days while close to the Laser IP (50m max)</a:t>
            </a:r>
            <a:r>
              <a:rPr lang="en-CH" dirty="0"/>
              <a:t>.  As few mirror folds and view ports as possible to maintain a good </a:t>
            </a:r>
            <a:r>
              <a:rPr lang="en-CH" b="1" dirty="0"/>
              <a:t>laser circular polarisation</a:t>
            </a:r>
            <a:r>
              <a:rPr lang="en-CH" dirty="0"/>
              <a:t>.</a:t>
            </a:r>
          </a:p>
          <a:p>
            <a:endParaRPr lang="en-CH" dirty="0"/>
          </a:p>
          <a:p>
            <a:r>
              <a:rPr lang="en-CH" b="1" dirty="0">
                <a:solidFill>
                  <a:srgbClr val="7030A0"/>
                </a:solidFill>
              </a:rPr>
              <a:t>UPDATE  from L. Bromiley and T. Watson (after the FCC week)</a:t>
            </a:r>
          </a:p>
          <a:p>
            <a:pPr marL="285750" indent="-285750">
              <a:buFont typeface="Arial" panose="020B0604020202020204" pitchFamily="34" charset="0"/>
              <a:buChar char="•"/>
            </a:pPr>
            <a:r>
              <a:rPr lang="en-CH" b="1" strike="sngStrike" dirty="0">
                <a:solidFill>
                  <a:srgbClr val="7030A0"/>
                </a:solidFill>
              </a:rPr>
              <a:t>Cost estimate for the two full lengh</a:t>
            </a:r>
            <a:r>
              <a:rPr lang="en-GB" b="1" strike="sngStrike" dirty="0">
                <a:solidFill>
                  <a:srgbClr val="7030A0"/>
                </a:solidFill>
              </a:rPr>
              <a:t>t</a:t>
            </a:r>
            <a:r>
              <a:rPr lang="en-CH" b="1" strike="sngStrike" dirty="0">
                <a:solidFill>
                  <a:srgbClr val="7030A0"/>
                </a:solidFill>
              </a:rPr>
              <a:t> 830m tunnels  33MCHF </a:t>
            </a:r>
          </a:p>
          <a:p>
            <a:pPr marL="285750" indent="-285750">
              <a:buFont typeface="Arial" panose="020B0604020202020204" pitchFamily="34" charset="0"/>
              <a:buChar char="•"/>
            </a:pPr>
            <a:r>
              <a:rPr lang="en-CH" b="1" dirty="0">
                <a:solidFill>
                  <a:srgbClr val="7030A0"/>
                </a:solidFill>
              </a:rPr>
              <a:t>Cost estimate for the two 300m extra tunnels con</a:t>
            </a:r>
            <a:r>
              <a:rPr lang="en-GB" b="1" dirty="0">
                <a:solidFill>
                  <a:srgbClr val="7030A0"/>
                </a:solidFill>
              </a:rPr>
              <a:t>n</a:t>
            </a:r>
            <a:r>
              <a:rPr lang="en-CH" b="1" dirty="0">
                <a:solidFill>
                  <a:srgbClr val="7030A0"/>
                </a:solidFill>
              </a:rPr>
              <a:t>ected to the extended bypass  12MCHF </a:t>
            </a:r>
          </a:p>
          <a:p>
            <a:endParaRPr lang="en-CH" dirty="0"/>
          </a:p>
        </p:txBody>
      </p:sp>
      <p:sp>
        <p:nvSpPr>
          <p:cNvPr id="63" name="TextBox 62">
            <a:extLst>
              <a:ext uri="{FF2B5EF4-FFF2-40B4-BE49-F238E27FC236}">
                <a16:creationId xmlns:a16="http://schemas.microsoft.com/office/drawing/2014/main" id="{D653CE26-D33E-981D-765F-533F75CB17F4}"/>
              </a:ext>
            </a:extLst>
          </p:cNvPr>
          <p:cNvSpPr txBox="1">
            <a:spLocks/>
          </p:cNvSpPr>
          <p:nvPr/>
        </p:nvSpPr>
        <p:spPr>
          <a:xfrm>
            <a:off x="925888" y="2444044"/>
            <a:ext cx="3793026" cy="261610"/>
          </a:xfrm>
          <a:prstGeom prst="rect">
            <a:avLst/>
          </a:prstGeom>
          <a:noFill/>
        </p:spPr>
        <p:txBody>
          <a:bodyPr wrap="none" rtlCol="0">
            <a:spAutoFit/>
          </a:bodyPr>
          <a:lstStyle/>
          <a:p>
            <a:r>
              <a:rPr lang="en-CH" sz="1100" dirty="0">
                <a:solidFill>
                  <a:schemeClr val="accent4">
                    <a:lumMod val="50000"/>
                  </a:schemeClr>
                </a:solidFill>
              </a:rPr>
              <a:t>New bypass tunnel elongated to reach after the BS dump </a:t>
            </a:r>
          </a:p>
        </p:txBody>
      </p:sp>
      <p:cxnSp>
        <p:nvCxnSpPr>
          <p:cNvPr id="64" name="Straight Arrow Connector 63">
            <a:extLst>
              <a:ext uri="{FF2B5EF4-FFF2-40B4-BE49-F238E27FC236}">
                <a16:creationId xmlns:a16="http://schemas.microsoft.com/office/drawing/2014/main" id="{CE8C4108-4B2B-FE59-25AF-07E2A2F6A13F}"/>
              </a:ext>
            </a:extLst>
          </p:cNvPr>
          <p:cNvCxnSpPr>
            <a:cxnSpLocks/>
          </p:cNvCxnSpPr>
          <p:nvPr/>
        </p:nvCxnSpPr>
        <p:spPr>
          <a:xfrm flipH="1" flipV="1">
            <a:off x="2910239" y="1969242"/>
            <a:ext cx="5577" cy="490946"/>
          </a:xfrm>
          <a:prstGeom prst="straightConnector1">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E51934D0-D5DA-94F5-DA42-B4761916D326}"/>
              </a:ext>
            </a:extLst>
          </p:cNvPr>
          <p:cNvCxnSpPr>
            <a:cxnSpLocks/>
          </p:cNvCxnSpPr>
          <p:nvPr/>
        </p:nvCxnSpPr>
        <p:spPr>
          <a:xfrm flipV="1">
            <a:off x="5857817" y="1994338"/>
            <a:ext cx="0" cy="465850"/>
          </a:xfrm>
          <a:prstGeom prst="straightConnector1">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9D2D8772-F3BE-7CD2-F424-A93FE906D3BF}"/>
              </a:ext>
            </a:extLst>
          </p:cNvPr>
          <p:cNvSpPr txBox="1">
            <a:spLocks/>
          </p:cNvSpPr>
          <p:nvPr/>
        </p:nvSpPr>
        <p:spPr>
          <a:xfrm>
            <a:off x="4716016" y="2460188"/>
            <a:ext cx="3793026" cy="261610"/>
          </a:xfrm>
          <a:prstGeom prst="rect">
            <a:avLst/>
          </a:prstGeom>
          <a:noFill/>
        </p:spPr>
        <p:txBody>
          <a:bodyPr wrap="none" rtlCol="0">
            <a:spAutoFit/>
          </a:bodyPr>
          <a:lstStyle/>
          <a:p>
            <a:r>
              <a:rPr lang="en-CH" sz="1100" dirty="0">
                <a:solidFill>
                  <a:schemeClr val="accent4">
                    <a:lumMod val="50000"/>
                  </a:schemeClr>
                </a:solidFill>
              </a:rPr>
              <a:t>New bypass tunnel elongated to reach after the BS dump </a:t>
            </a:r>
          </a:p>
        </p:txBody>
      </p:sp>
      <p:cxnSp>
        <p:nvCxnSpPr>
          <p:cNvPr id="72" name="Straight Arrow Connector 71">
            <a:extLst>
              <a:ext uri="{FF2B5EF4-FFF2-40B4-BE49-F238E27FC236}">
                <a16:creationId xmlns:a16="http://schemas.microsoft.com/office/drawing/2014/main" id="{710A6169-AEB5-6A8A-E75B-7507D506568B}"/>
              </a:ext>
            </a:extLst>
          </p:cNvPr>
          <p:cNvCxnSpPr>
            <a:cxnSpLocks/>
          </p:cNvCxnSpPr>
          <p:nvPr/>
        </p:nvCxnSpPr>
        <p:spPr>
          <a:xfrm flipH="1" flipV="1">
            <a:off x="5312783" y="1813909"/>
            <a:ext cx="117806" cy="709108"/>
          </a:xfrm>
          <a:prstGeom prst="straightConnector1">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8D84C141-4554-3AE7-35BA-85ED638827FE}"/>
              </a:ext>
            </a:extLst>
          </p:cNvPr>
          <p:cNvCxnSpPr>
            <a:cxnSpLocks/>
          </p:cNvCxnSpPr>
          <p:nvPr/>
        </p:nvCxnSpPr>
        <p:spPr>
          <a:xfrm flipV="1">
            <a:off x="3447661" y="1813909"/>
            <a:ext cx="298635" cy="621401"/>
          </a:xfrm>
          <a:prstGeom prst="straightConnector1">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Textfeld 3">
            <a:extLst>
              <a:ext uri="{FF2B5EF4-FFF2-40B4-BE49-F238E27FC236}">
                <a16:creationId xmlns:a16="http://schemas.microsoft.com/office/drawing/2014/main" id="{C469154C-CC19-BCC8-303F-2C03FD742A58}"/>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4" name="Textfeld 4">
            <a:extLst>
              <a:ext uri="{FF2B5EF4-FFF2-40B4-BE49-F238E27FC236}">
                <a16:creationId xmlns:a16="http://schemas.microsoft.com/office/drawing/2014/main" id="{36AAE69B-8687-AB12-BD1B-71CF3E2850BE}"/>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cxnSp>
        <p:nvCxnSpPr>
          <p:cNvPr id="6" name="Curved Connector 5">
            <a:extLst>
              <a:ext uri="{FF2B5EF4-FFF2-40B4-BE49-F238E27FC236}">
                <a16:creationId xmlns:a16="http://schemas.microsoft.com/office/drawing/2014/main" id="{269D660B-C8C6-8776-15F7-36A6D28D2AF0}"/>
              </a:ext>
            </a:extLst>
          </p:cNvPr>
          <p:cNvCxnSpPr>
            <a:cxnSpLocks/>
          </p:cNvCxnSpPr>
          <p:nvPr/>
        </p:nvCxnSpPr>
        <p:spPr>
          <a:xfrm flipV="1">
            <a:off x="6432644" y="1626396"/>
            <a:ext cx="458522" cy="304639"/>
          </a:xfrm>
          <a:prstGeom prst="curvedConnector3">
            <a:avLst>
              <a:gd name="adj1" fmla="val 50000"/>
            </a:avLst>
          </a:prstGeom>
          <a:ln w="31750"/>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7037B932-05A7-B109-5190-303BF712503B}"/>
              </a:ext>
            </a:extLst>
          </p:cNvPr>
          <p:cNvCxnSpPr>
            <a:cxnSpLocks/>
          </p:cNvCxnSpPr>
          <p:nvPr/>
        </p:nvCxnSpPr>
        <p:spPr>
          <a:xfrm flipH="1">
            <a:off x="6661905" y="1813909"/>
            <a:ext cx="866387" cy="0"/>
          </a:xfrm>
          <a:prstGeom prst="line">
            <a:avLst/>
          </a:prstGeom>
          <a:ln w="28575">
            <a:solidFill>
              <a:srgbClr val="7030A0"/>
            </a:solidFill>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906A4A1E-B12D-ACD6-1FBD-23CB155C0952}"/>
              </a:ext>
            </a:extLst>
          </p:cNvPr>
          <p:cNvSpPr txBox="1">
            <a:spLocks/>
          </p:cNvSpPr>
          <p:nvPr/>
        </p:nvSpPr>
        <p:spPr>
          <a:xfrm>
            <a:off x="6498716" y="2161418"/>
            <a:ext cx="1890261" cy="261610"/>
          </a:xfrm>
          <a:prstGeom prst="rect">
            <a:avLst/>
          </a:prstGeom>
          <a:noFill/>
        </p:spPr>
        <p:txBody>
          <a:bodyPr wrap="none" rtlCol="0">
            <a:spAutoFit/>
          </a:bodyPr>
          <a:lstStyle/>
          <a:p>
            <a:r>
              <a:rPr lang="en-CH" sz="1100" dirty="0">
                <a:solidFill>
                  <a:srgbClr val="7030A0"/>
                </a:solidFill>
              </a:rPr>
              <a:t>Extra tunnel to Laser Hutch</a:t>
            </a:r>
          </a:p>
        </p:txBody>
      </p:sp>
      <p:sp>
        <p:nvSpPr>
          <p:cNvPr id="31" name="TextBox 30">
            <a:extLst>
              <a:ext uri="{FF2B5EF4-FFF2-40B4-BE49-F238E27FC236}">
                <a16:creationId xmlns:a16="http://schemas.microsoft.com/office/drawing/2014/main" id="{A07698F8-A46C-DB3A-5F05-66604A2187A7}"/>
              </a:ext>
            </a:extLst>
          </p:cNvPr>
          <p:cNvSpPr txBox="1">
            <a:spLocks/>
          </p:cNvSpPr>
          <p:nvPr/>
        </p:nvSpPr>
        <p:spPr>
          <a:xfrm>
            <a:off x="6876334" y="1591438"/>
            <a:ext cx="537327" cy="261610"/>
          </a:xfrm>
          <a:prstGeom prst="rect">
            <a:avLst/>
          </a:prstGeom>
          <a:noFill/>
        </p:spPr>
        <p:txBody>
          <a:bodyPr wrap="none" rtlCol="0">
            <a:spAutoFit/>
          </a:bodyPr>
          <a:lstStyle/>
          <a:p>
            <a:r>
              <a:rPr lang="en-CH" sz="1100" dirty="0">
                <a:solidFill>
                  <a:schemeClr val="tx2"/>
                </a:solidFill>
              </a:rPr>
              <a:t>300m</a:t>
            </a:r>
          </a:p>
        </p:txBody>
      </p:sp>
      <p:cxnSp>
        <p:nvCxnSpPr>
          <p:cNvPr id="32" name="Straight Arrow Connector 31">
            <a:extLst>
              <a:ext uri="{FF2B5EF4-FFF2-40B4-BE49-F238E27FC236}">
                <a16:creationId xmlns:a16="http://schemas.microsoft.com/office/drawing/2014/main" id="{A98293E1-ACEF-1CD4-1C59-7057884C82A6}"/>
              </a:ext>
            </a:extLst>
          </p:cNvPr>
          <p:cNvCxnSpPr>
            <a:cxnSpLocks/>
          </p:cNvCxnSpPr>
          <p:nvPr/>
        </p:nvCxnSpPr>
        <p:spPr>
          <a:xfrm flipV="1">
            <a:off x="7095098" y="1896655"/>
            <a:ext cx="0" cy="31505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8109003-1295-3110-5444-D47AD18D29E9}"/>
              </a:ext>
            </a:extLst>
          </p:cNvPr>
          <p:cNvCxnSpPr>
            <a:cxnSpLocks/>
          </p:cNvCxnSpPr>
          <p:nvPr/>
        </p:nvCxnSpPr>
        <p:spPr>
          <a:xfrm flipH="1">
            <a:off x="1566837" y="1818615"/>
            <a:ext cx="925283" cy="0"/>
          </a:xfrm>
          <a:prstGeom prst="line">
            <a:avLst/>
          </a:prstGeom>
          <a:ln w="28575">
            <a:solidFill>
              <a:srgbClr val="7030A0"/>
            </a:solidFill>
          </a:ln>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7C49AF91-E744-829F-4E42-DA7361338EBE}"/>
              </a:ext>
            </a:extLst>
          </p:cNvPr>
          <p:cNvSpPr txBox="1">
            <a:spLocks/>
          </p:cNvSpPr>
          <p:nvPr/>
        </p:nvSpPr>
        <p:spPr>
          <a:xfrm>
            <a:off x="764282" y="2173700"/>
            <a:ext cx="1890261" cy="261610"/>
          </a:xfrm>
          <a:prstGeom prst="rect">
            <a:avLst/>
          </a:prstGeom>
          <a:noFill/>
        </p:spPr>
        <p:txBody>
          <a:bodyPr wrap="none" rtlCol="0">
            <a:spAutoFit/>
          </a:bodyPr>
          <a:lstStyle/>
          <a:p>
            <a:r>
              <a:rPr lang="en-CH" sz="1100" dirty="0">
                <a:solidFill>
                  <a:srgbClr val="7030A0"/>
                </a:solidFill>
              </a:rPr>
              <a:t>Extra tunnel to Laser Hutch</a:t>
            </a:r>
          </a:p>
        </p:txBody>
      </p:sp>
      <p:sp>
        <p:nvSpPr>
          <p:cNvPr id="43" name="TextBox 42">
            <a:extLst>
              <a:ext uri="{FF2B5EF4-FFF2-40B4-BE49-F238E27FC236}">
                <a16:creationId xmlns:a16="http://schemas.microsoft.com/office/drawing/2014/main" id="{4CDD8480-D249-A11E-ADAF-017B7AD2A624}"/>
              </a:ext>
            </a:extLst>
          </p:cNvPr>
          <p:cNvSpPr txBox="1">
            <a:spLocks/>
          </p:cNvSpPr>
          <p:nvPr/>
        </p:nvSpPr>
        <p:spPr>
          <a:xfrm>
            <a:off x="1781266" y="1596144"/>
            <a:ext cx="537327" cy="261610"/>
          </a:xfrm>
          <a:prstGeom prst="rect">
            <a:avLst/>
          </a:prstGeom>
          <a:noFill/>
        </p:spPr>
        <p:txBody>
          <a:bodyPr wrap="none" rtlCol="0">
            <a:spAutoFit/>
          </a:bodyPr>
          <a:lstStyle/>
          <a:p>
            <a:r>
              <a:rPr lang="en-CH" sz="1100" dirty="0">
                <a:solidFill>
                  <a:schemeClr val="tx2"/>
                </a:solidFill>
              </a:rPr>
              <a:t>300m</a:t>
            </a:r>
          </a:p>
        </p:txBody>
      </p:sp>
      <p:cxnSp>
        <p:nvCxnSpPr>
          <p:cNvPr id="44" name="Straight Arrow Connector 43">
            <a:extLst>
              <a:ext uri="{FF2B5EF4-FFF2-40B4-BE49-F238E27FC236}">
                <a16:creationId xmlns:a16="http://schemas.microsoft.com/office/drawing/2014/main" id="{2ED65E8E-0804-697C-FF74-6A4134C30331}"/>
              </a:ext>
            </a:extLst>
          </p:cNvPr>
          <p:cNvCxnSpPr>
            <a:cxnSpLocks/>
          </p:cNvCxnSpPr>
          <p:nvPr/>
        </p:nvCxnSpPr>
        <p:spPr>
          <a:xfrm flipV="1">
            <a:off x="2000030" y="1901361"/>
            <a:ext cx="0" cy="31505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204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E03438A-A70D-5E3D-631B-6EF2844AEB82}"/>
              </a:ext>
            </a:extLst>
          </p:cNvPr>
          <p:cNvSpPr/>
          <p:nvPr/>
        </p:nvSpPr>
        <p:spPr>
          <a:xfrm>
            <a:off x="467544" y="805773"/>
            <a:ext cx="8208912" cy="829873"/>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557095" y="805773"/>
            <a:ext cx="8029809" cy="738664"/>
          </a:xfrm>
          <a:prstGeom prst="rect">
            <a:avLst/>
          </a:prstGeom>
          <a:noFill/>
        </p:spPr>
        <p:txBody>
          <a:bodyPr wrap="square" rtlCol="0">
            <a:spAutoFit/>
          </a:bodyPr>
          <a:lstStyle/>
          <a:p>
            <a:r>
              <a:rPr lang="en-US" sz="2400" dirty="0"/>
              <a:t>Global specifications for the polarimeter: 95% availability</a:t>
            </a:r>
          </a:p>
          <a:p>
            <a:r>
              <a:rPr lang="en-US" sz="1800" dirty="0">
                <a:solidFill>
                  <a:srgbClr val="7030A0"/>
                </a:solidFill>
              </a:rPr>
              <a:t>Such an availability have never been reached for any polarimeter worldwide </a:t>
            </a:r>
            <a:endParaRPr lang="en-CH" sz="1800" dirty="0">
              <a:solidFill>
                <a:srgbClr val="7030A0"/>
              </a:solidFill>
            </a:endParaRPr>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
        <p:nvSpPr>
          <p:cNvPr id="92" name="TextBox 91">
            <a:extLst>
              <a:ext uri="{FF2B5EF4-FFF2-40B4-BE49-F238E27FC236}">
                <a16:creationId xmlns:a16="http://schemas.microsoft.com/office/drawing/2014/main" id="{08EA15A9-0313-65F1-3642-BE6E7F7AB93B}"/>
              </a:ext>
            </a:extLst>
          </p:cNvPr>
          <p:cNvSpPr txBox="1"/>
          <p:nvPr/>
        </p:nvSpPr>
        <p:spPr>
          <a:xfrm>
            <a:off x="557095" y="1851670"/>
            <a:ext cx="8324594" cy="3000821"/>
          </a:xfrm>
          <a:prstGeom prst="rect">
            <a:avLst/>
          </a:prstGeom>
          <a:noFill/>
        </p:spPr>
        <p:txBody>
          <a:bodyPr wrap="square" rtlCol="0">
            <a:spAutoFit/>
          </a:bodyPr>
          <a:lstStyle/>
          <a:p>
            <a:pPr marL="285750" indent="-285750" algn="l">
              <a:buFont typeface="Arial" panose="020B0604020202020204" pitchFamily="34" charset="0"/>
              <a:buChar char="•"/>
            </a:pPr>
            <a:r>
              <a:rPr lang="en-GB" b="0" i="0" u="none" strike="noStrike" dirty="0">
                <a:solidFill>
                  <a:srgbClr val="000000"/>
                </a:solidFill>
                <a:effectLst/>
                <a:latin typeface="Aptos" panose="020B0004020202020204" pitchFamily="34" charset="0"/>
              </a:rPr>
              <a:t>Only </a:t>
            </a:r>
            <a:r>
              <a:rPr lang="en-GB" b="1" i="0" u="none" strike="noStrike" dirty="0">
                <a:solidFill>
                  <a:srgbClr val="000000"/>
                </a:solidFill>
                <a:effectLst/>
                <a:latin typeface="Aptos" panose="020B0004020202020204" pitchFamily="34" charset="0"/>
              </a:rPr>
              <a:t>one polarimeter per beam</a:t>
            </a:r>
            <a:r>
              <a:rPr lang="en-GB" b="0" i="0" u="none" strike="noStrike" dirty="0">
                <a:solidFill>
                  <a:srgbClr val="000000"/>
                </a:solidFill>
                <a:effectLst/>
                <a:latin typeface="Aptos" panose="020B0004020202020204" pitchFamily="34" charset="0"/>
              </a:rPr>
              <a:t>,  both are installed in point A  ( no full instrument redundancy)</a:t>
            </a:r>
          </a:p>
          <a:p>
            <a:pPr algn="l"/>
            <a:endParaRPr lang="en-GB" b="0" i="0" u="none" strike="noStrike" dirty="0">
              <a:solidFill>
                <a:srgbClr val="000000"/>
              </a:solidFill>
              <a:effectLst/>
              <a:latin typeface="Aptos" panose="020B0004020202020204" pitchFamily="34" charset="0"/>
            </a:endParaRPr>
          </a:p>
          <a:p>
            <a:pPr marL="285750" indent="-285750" algn="l">
              <a:buFont typeface="Arial" panose="020B0604020202020204" pitchFamily="34" charset="0"/>
              <a:buChar char="•"/>
            </a:pPr>
            <a:r>
              <a:rPr lang="en-GB" b="0" i="0" u="none" strike="noStrike" dirty="0">
                <a:solidFill>
                  <a:srgbClr val="000000"/>
                </a:solidFill>
                <a:effectLst/>
                <a:latin typeface="Aptos" panose="020B0004020202020204" pitchFamily="34" charset="0"/>
              </a:rPr>
              <a:t>Critical aspect: The laser room must be </a:t>
            </a:r>
            <a:r>
              <a:rPr lang="en-GB" b="1" i="0" u="none" strike="noStrike" dirty="0">
                <a:solidFill>
                  <a:srgbClr val="000000"/>
                </a:solidFill>
                <a:effectLst/>
                <a:latin typeface="Aptos" panose="020B0004020202020204" pitchFamily="34" charset="0"/>
              </a:rPr>
              <a:t>accessible 24h/7d</a:t>
            </a:r>
            <a:r>
              <a:rPr lang="en-GB" b="0" i="0" u="none" strike="noStrike" dirty="0">
                <a:solidFill>
                  <a:srgbClr val="000000"/>
                </a:solidFill>
                <a:effectLst/>
                <a:latin typeface="Aptos" panose="020B0004020202020204" pitchFamily="34" charset="0"/>
              </a:rPr>
              <a:t> to aim required instrument availability.</a:t>
            </a:r>
          </a:p>
          <a:p>
            <a:pPr marL="285750" indent="-285750" algn="l">
              <a:buFont typeface="Arial" panose="020B0604020202020204" pitchFamily="34" charset="0"/>
              <a:buChar char="•"/>
            </a:pPr>
            <a:endParaRPr lang="en-GB" dirty="0">
              <a:solidFill>
                <a:srgbClr val="000000"/>
              </a:solidFill>
              <a:latin typeface="Aptos" panose="020B0004020202020204" pitchFamily="34" charset="0"/>
            </a:endParaRPr>
          </a:p>
          <a:p>
            <a:pPr marL="285750" indent="-285750" algn="l">
              <a:buFont typeface="Arial" panose="020B0604020202020204" pitchFamily="34" charset="0"/>
              <a:buChar char="•"/>
            </a:pPr>
            <a:r>
              <a:rPr lang="en-GB" b="1" dirty="0">
                <a:solidFill>
                  <a:srgbClr val="000000"/>
                </a:solidFill>
                <a:latin typeface="Aptos" panose="020B0004020202020204" pitchFamily="34" charset="0"/>
              </a:rPr>
              <a:t>Laser source duplicated </a:t>
            </a:r>
            <a:r>
              <a:rPr lang="en-GB" dirty="0">
                <a:solidFill>
                  <a:srgbClr val="000000"/>
                </a:solidFill>
                <a:latin typeface="Aptos" panose="020B0004020202020204" pitchFamily="34" charset="0"/>
              </a:rPr>
              <a:t>in each hutch to be able to fold back remotely to a second laser in case of failure. The failing laser could then be repaired meanwhile the second one is in use. </a:t>
            </a:r>
          </a:p>
          <a:p>
            <a:pPr marL="285750" indent="-285750" algn="l">
              <a:buFont typeface="Arial" panose="020B0604020202020204" pitchFamily="34" charset="0"/>
              <a:buChar char="•"/>
            </a:pPr>
            <a:endParaRPr lang="en-GB" dirty="0">
              <a:solidFill>
                <a:srgbClr val="000000"/>
              </a:solidFill>
              <a:latin typeface="Aptos" panose="020B0004020202020204" pitchFamily="34" charset="0"/>
            </a:endParaRPr>
          </a:p>
          <a:p>
            <a:pPr marL="285750" indent="-285750">
              <a:buFont typeface="Arial" panose="020B0604020202020204" pitchFamily="34" charset="0"/>
              <a:buChar char="•"/>
            </a:pPr>
            <a:r>
              <a:rPr lang="en-GB" dirty="0">
                <a:solidFill>
                  <a:srgbClr val="000000"/>
                </a:solidFill>
                <a:latin typeface="Aptos" panose="020B0004020202020204" pitchFamily="34" charset="0"/>
              </a:rPr>
              <a:t>An extended description on the laser hutch is available on the following  Integration Indico page: https://</a:t>
            </a:r>
            <a:r>
              <a:rPr lang="en-GB" dirty="0" err="1">
                <a:solidFill>
                  <a:srgbClr val="000000"/>
                </a:solidFill>
                <a:latin typeface="Aptos" panose="020B0004020202020204" pitchFamily="34" charset="0"/>
              </a:rPr>
              <a:t>indico.cern.ch</a:t>
            </a:r>
            <a:r>
              <a:rPr lang="en-GB" dirty="0">
                <a:solidFill>
                  <a:srgbClr val="000000"/>
                </a:solidFill>
                <a:latin typeface="Aptos" panose="020B0004020202020204" pitchFamily="34" charset="0"/>
              </a:rPr>
              <a:t>/event/1429622/</a:t>
            </a:r>
          </a:p>
          <a:p>
            <a:pPr algn="l"/>
            <a:endParaRPr lang="en-GB" dirty="0">
              <a:solidFill>
                <a:srgbClr val="000000"/>
              </a:solidFill>
              <a:latin typeface="Aptos" panose="020B0004020202020204" pitchFamily="34" charset="0"/>
            </a:endParaRPr>
          </a:p>
          <a:p>
            <a:pPr marL="285750" indent="-285750" algn="l">
              <a:buFont typeface="Arial" panose="020B0604020202020204" pitchFamily="34" charset="0"/>
              <a:buChar char="•"/>
            </a:pPr>
            <a:r>
              <a:rPr lang="en-GB" dirty="0">
                <a:solidFill>
                  <a:srgbClr val="000000"/>
                </a:solidFill>
                <a:latin typeface="Aptos" panose="020B0004020202020204" pitchFamily="34" charset="0"/>
              </a:rPr>
              <a:t>Detector design and sensors identification is ongoing, rad-hard system are expected to show near full time availability. To be confirmed.</a:t>
            </a:r>
          </a:p>
          <a:p>
            <a:pPr marL="285750" indent="-285750" algn="l">
              <a:buFont typeface="Arial" panose="020B0604020202020204" pitchFamily="34" charset="0"/>
              <a:buChar char="•"/>
            </a:pPr>
            <a:endParaRPr lang="en-GB" b="0" i="0" u="none" strike="noStrike" dirty="0">
              <a:solidFill>
                <a:srgbClr val="000000"/>
              </a:solidFill>
              <a:effectLst/>
              <a:latin typeface="Aptos" panose="020B0004020202020204" pitchFamily="34" charset="0"/>
            </a:endParaRPr>
          </a:p>
          <a:p>
            <a:pPr marL="285750" indent="-285750" algn="l">
              <a:buFont typeface="Arial" panose="020B0604020202020204" pitchFamily="34" charset="0"/>
              <a:buChar char="•"/>
            </a:pPr>
            <a:endParaRPr lang="en-GB" b="0" i="0" u="none" strike="noStrike" dirty="0">
              <a:solidFill>
                <a:srgbClr val="000000"/>
              </a:solidFill>
              <a:effectLst/>
              <a:latin typeface="Aptos" panose="020B0004020202020204" pitchFamily="34" charset="0"/>
            </a:endParaRPr>
          </a:p>
        </p:txBody>
      </p:sp>
    </p:spTree>
    <p:extLst>
      <p:ext uri="{BB962C8B-B14F-4D97-AF65-F5344CB8AC3E}">
        <p14:creationId xmlns:p14="http://schemas.microsoft.com/office/powerpoint/2010/main" val="3149217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9C128FD-2EDC-A7E9-7F17-463B07E2C893}"/>
              </a:ext>
            </a:extLst>
          </p:cNvPr>
          <p:cNvSpPr/>
          <p:nvPr/>
        </p:nvSpPr>
        <p:spPr>
          <a:xfrm>
            <a:off x="3137300" y="1496876"/>
            <a:ext cx="4951725" cy="288032"/>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97498" y="455355"/>
            <a:ext cx="9036495" cy="461665"/>
          </a:xfrm>
          <a:prstGeom prst="rect">
            <a:avLst/>
          </a:prstGeom>
          <a:noFill/>
        </p:spPr>
        <p:txBody>
          <a:bodyPr wrap="square" rtlCol="0">
            <a:spAutoFit/>
          </a:bodyPr>
          <a:lstStyle/>
          <a:p>
            <a:r>
              <a:rPr lang="en-US" sz="2400" dirty="0"/>
              <a:t>Resonant Depolarization </a:t>
            </a:r>
            <a:r>
              <a:rPr lang="en-US" sz="2400" b="1" dirty="0"/>
              <a:t>Energy Calibration </a:t>
            </a:r>
            <a:r>
              <a:rPr lang="en-US" sz="2400" dirty="0"/>
              <a:t>Z and WW modes </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
        <p:nvSpPr>
          <p:cNvPr id="16" name="Rectangle 15">
            <a:extLst>
              <a:ext uri="{FF2B5EF4-FFF2-40B4-BE49-F238E27FC236}">
                <a16:creationId xmlns:a16="http://schemas.microsoft.com/office/drawing/2014/main" id="{F0A05EBC-5A3C-5056-E948-B7F4E1947620}"/>
              </a:ext>
            </a:extLst>
          </p:cNvPr>
          <p:cNvSpPr/>
          <p:nvPr/>
        </p:nvSpPr>
        <p:spPr>
          <a:xfrm>
            <a:off x="1331640" y="1499819"/>
            <a:ext cx="1800200" cy="2880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8" name="Straight Connector 17">
            <a:extLst>
              <a:ext uri="{FF2B5EF4-FFF2-40B4-BE49-F238E27FC236}">
                <a16:creationId xmlns:a16="http://schemas.microsoft.com/office/drawing/2014/main" id="{E9C5158A-C080-2775-4524-89818E2EF652}"/>
              </a:ext>
            </a:extLst>
          </p:cNvPr>
          <p:cNvCxnSpPr>
            <a:cxnSpLocks/>
          </p:cNvCxnSpPr>
          <p:nvPr/>
        </p:nvCxnSpPr>
        <p:spPr>
          <a:xfrm>
            <a:off x="3444511" y="1427811"/>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A249BDF6-11D8-792A-8C74-0BE1A84663E7}"/>
              </a:ext>
            </a:extLst>
          </p:cNvPr>
          <p:cNvSpPr txBox="1">
            <a:spLocks/>
          </p:cNvSpPr>
          <p:nvPr/>
        </p:nvSpPr>
        <p:spPr>
          <a:xfrm>
            <a:off x="1480437" y="1811456"/>
            <a:ext cx="1800200" cy="600164"/>
          </a:xfrm>
          <a:prstGeom prst="rect">
            <a:avLst/>
          </a:prstGeom>
          <a:noFill/>
        </p:spPr>
        <p:txBody>
          <a:bodyPr wrap="square" rtlCol="0">
            <a:spAutoFit/>
          </a:bodyPr>
          <a:lstStyle/>
          <a:p>
            <a:r>
              <a:rPr lang="en-CH" sz="1100" dirty="0">
                <a:solidFill>
                  <a:schemeClr val="accent1"/>
                </a:solidFill>
              </a:rPr>
              <a:t>Polarization buildup</a:t>
            </a:r>
          </a:p>
          <a:p>
            <a:r>
              <a:rPr lang="en-CH" sz="1100" dirty="0">
                <a:solidFill>
                  <a:schemeClr val="accent1"/>
                </a:solidFill>
              </a:rPr>
              <a:t>Wigglers ON for 2h</a:t>
            </a:r>
          </a:p>
          <a:p>
            <a:r>
              <a:rPr lang="en-CH" sz="1100" dirty="0">
                <a:solidFill>
                  <a:schemeClr val="accent1"/>
                </a:solidFill>
              </a:rPr>
              <a:t>Goal reach 10% pol.</a:t>
            </a:r>
          </a:p>
        </p:txBody>
      </p:sp>
      <p:sp>
        <p:nvSpPr>
          <p:cNvPr id="25" name="TextBox 24">
            <a:extLst>
              <a:ext uri="{FF2B5EF4-FFF2-40B4-BE49-F238E27FC236}">
                <a16:creationId xmlns:a16="http://schemas.microsoft.com/office/drawing/2014/main" id="{0320E6B5-372F-02BC-8647-F220C226344E}"/>
              </a:ext>
            </a:extLst>
          </p:cNvPr>
          <p:cNvSpPr txBox="1">
            <a:spLocks/>
          </p:cNvSpPr>
          <p:nvPr/>
        </p:nvSpPr>
        <p:spPr>
          <a:xfrm>
            <a:off x="311435" y="1829972"/>
            <a:ext cx="1392791" cy="430887"/>
          </a:xfrm>
          <a:prstGeom prst="rect">
            <a:avLst/>
          </a:prstGeom>
          <a:noFill/>
        </p:spPr>
        <p:txBody>
          <a:bodyPr wrap="square" rtlCol="0">
            <a:spAutoFit/>
          </a:bodyPr>
          <a:lstStyle/>
          <a:p>
            <a:r>
              <a:rPr lang="en-CH" sz="1100" dirty="0">
                <a:solidFill>
                  <a:schemeClr val="tx2"/>
                </a:solidFill>
                <a:highlight>
                  <a:srgbClr val="00FF00"/>
                </a:highlight>
              </a:rPr>
              <a:t>Injection Pilots Bunches</a:t>
            </a:r>
          </a:p>
        </p:txBody>
      </p:sp>
      <p:sp>
        <p:nvSpPr>
          <p:cNvPr id="26" name="TextBox 25">
            <a:extLst>
              <a:ext uri="{FF2B5EF4-FFF2-40B4-BE49-F238E27FC236}">
                <a16:creationId xmlns:a16="http://schemas.microsoft.com/office/drawing/2014/main" id="{BB422BA4-CACC-C018-664D-A6BB4C08696D}"/>
              </a:ext>
            </a:extLst>
          </p:cNvPr>
          <p:cNvSpPr txBox="1">
            <a:spLocks/>
          </p:cNvSpPr>
          <p:nvPr/>
        </p:nvSpPr>
        <p:spPr>
          <a:xfrm>
            <a:off x="3552523" y="1914611"/>
            <a:ext cx="4343341" cy="261610"/>
          </a:xfrm>
          <a:prstGeom prst="rect">
            <a:avLst/>
          </a:prstGeom>
          <a:noFill/>
        </p:spPr>
        <p:txBody>
          <a:bodyPr wrap="square" rtlCol="0">
            <a:spAutoFit/>
          </a:bodyPr>
          <a:lstStyle/>
          <a:p>
            <a:r>
              <a:rPr lang="en-CH" sz="1100" dirty="0">
                <a:solidFill>
                  <a:schemeClr val="tx2"/>
                </a:solidFill>
                <a:highlight>
                  <a:srgbClr val="FFB100"/>
                </a:highlight>
              </a:rPr>
              <a:t>Injection of physics bunches, collisions and frequent toping-up</a:t>
            </a:r>
          </a:p>
        </p:txBody>
      </p:sp>
      <p:sp>
        <p:nvSpPr>
          <p:cNvPr id="27" name="TextBox 26">
            <a:extLst>
              <a:ext uri="{FF2B5EF4-FFF2-40B4-BE49-F238E27FC236}">
                <a16:creationId xmlns:a16="http://schemas.microsoft.com/office/drawing/2014/main" id="{053CC060-B2C0-F1A1-D0A9-93734683E3D3}"/>
              </a:ext>
            </a:extLst>
          </p:cNvPr>
          <p:cNvSpPr txBox="1">
            <a:spLocks/>
          </p:cNvSpPr>
          <p:nvPr/>
        </p:nvSpPr>
        <p:spPr>
          <a:xfrm>
            <a:off x="3365694" y="1089198"/>
            <a:ext cx="5145402" cy="261610"/>
          </a:xfrm>
          <a:prstGeom prst="rect">
            <a:avLst/>
          </a:prstGeom>
          <a:noFill/>
        </p:spPr>
        <p:txBody>
          <a:bodyPr wrap="square" rtlCol="0">
            <a:spAutoFit/>
          </a:bodyPr>
          <a:lstStyle/>
          <a:p>
            <a:r>
              <a:rPr lang="en-CH" sz="1100" dirty="0">
                <a:solidFill>
                  <a:schemeClr val="tx2"/>
                </a:solidFill>
              </a:rPr>
              <a:t>RDP energy measurement on 1 pilot bunch every 15 min (~100 keV resolution)  </a:t>
            </a:r>
          </a:p>
        </p:txBody>
      </p:sp>
      <p:sp>
        <p:nvSpPr>
          <p:cNvPr id="29" name="Rectangle 28">
            <a:extLst>
              <a:ext uri="{FF2B5EF4-FFF2-40B4-BE49-F238E27FC236}">
                <a16:creationId xmlns:a16="http://schemas.microsoft.com/office/drawing/2014/main" id="{D08098F3-DB86-97C1-07FB-64A545B6AF84}"/>
              </a:ext>
            </a:extLst>
          </p:cNvPr>
          <p:cNvSpPr/>
          <p:nvPr/>
        </p:nvSpPr>
        <p:spPr>
          <a:xfrm>
            <a:off x="1104255" y="1496876"/>
            <a:ext cx="227378" cy="288032"/>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4" name="Straight Connector 33">
            <a:extLst>
              <a:ext uri="{FF2B5EF4-FFF2-40B4-BE49-F238E27FC236}">
                <a16:creationId xmlns:a16="http://schemas.microsoft.com/office/drawing/2014/main" id="{131FFF3C-1AC5-969A-6B82-37CB0665E35F}"/>
              </a:ext>
            </a:extLst>
          </p:cNvPr>
          <p:cNvCxnSpPr>
            <a:cxnSpLocks/>
          </p:cNvCxnSpPr>
          <p:nvPr/>
        </p:nvCxnSpPr>
        <p:spPr>
          <a:xfrm>
            <a:off x="3840555" y="1427811"/>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7BCC5B3-8956-96CD-05C0-E7E5702B423F}"/>
              </a:ext>
            </a:extLst>
          </p:cNvPr>
          <p:cNvCxnSpPr>
            <a:cxnSpLocks/>
          </p:cNvCxnSpPr>
          <p:nvPr/>
        </p:nvCxnSpPr>
        <p:spPr>
          <a:xfrm>
            <a:off x="4236599" y="1424868"/>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1780119-74AA-EBE6-7FD9-C613A9419C67}"/>
              </a:ext>
            </a:extLst>
          </p:cNvPr>
          <p:cNvCxnSpPr>
            <a:cxnSpLocks/>
          </p:cNvCxnSpPr>
          <p:nvPr/>
        </p:nvCxnSpPr>
        <p:spPr>
          <a:xfrm>
            <a:off x="4632643" y="1424868"/>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3DC485E-14BC-31D5-7549-C8625991853E}"/>
              </a:ext>
            </a:extLst>
          </p:cNvPr>
          <p:cNvCxnSpPr>
            <a:cxnSpLocks/>
          </p:cNvCxnSpPr>
          <p:nvPr/>
        </p:nvCxnSpPr>
        <p:spPr>
          <a:xfrm>
            <a:off x="5028687" y="1427811"/>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7086296-8B41-764E-3D04-CA2669D8D46C}"/>
              </a:ext>
            </a:extLst>
          </p:cNvPr>
          <p:cNvCxnSpPr>
            <a:cxnSpLocks/>
          </p:cNvCxnSpPr>
          <p:nvPr/>
        </p:nvCxnSpPr>
        <p:spPr>
          <a:xfrm>
            <a:off x="5424731" y="1427811"/>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646241F-4F81-F80B-695E-EA3B736EF9CD}"/>
              </a:ext>
            </a:extLst>
          </p:cNvPr>
          <p:cNvCxnSpPr>
            <a:cxnSpLocks/>
          </p:cNvCxnSpPr>
          <p:nvPr/>
        </p:nvCxnSpPr>
        <p:spPr>
          <a:xfrm>
            <a:off x="5820775" y="1424868"/>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FDB3179-A975-5A8E-5F7C-98AC62268589}"/>
              </a:ext>
            </a:extLst>
          </p:cNvPr>
          <p:cNvCxnSpPr>
            <a:cxnSpLocks/>
          </p:cNvCxnSpPr>
          <p:nvPr/>
        </p:nvCxnSpPr>
        <p:spPr>
          <a:xfrm>
            <a:off x="6216819" y="1424868"/>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1E48A342-726E-8A58-0B18-D8C9A3E07661}"/>
              </a:ext>
            </a:extLst>
          </p:cNvPr>
          <p:cNvCxnSpPr>
            <a:cxnSpLocks/>
          </p:cNvCxnSpPr>
          <p:nvPr/>
        </p:nvCxnSpPr>
        <p:spPr>
          <a:xfrm>
            <a:off x="6612863" y="1427811"/>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11EC3C21-FC89-A732-19BF-BB7449510755}"/>
              </a:ext>
            </a:extLst>
          </p:cNvPr>
          <p:cNvCxnSpPr>
            <a:cxnSpLocks/>
          </p:cNvCxnSpPr>
          <p:nvPr/>
        </p:nvCxnSpPr>
        <p:spPr>
          <a:xfrm>
            <a:off x="7008907" y="1427811"/>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73B971D2-C760-CD37-D234-2E7B84F2C9A5}"/>
              </a:ext>
            </a:extLst>
          </p:cNvPr>
          <p:cNvCxnSpPr>
            <a:cxnSpLocks/>
          </p:cNvCxnSpPr>
          <p:nvPr/>
        </p:nvCxnSpPr>
        <p:spPr>
          <a:xfrm>
            <a:off x="7404951" y="1424868"/>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CF2C48F-58A6-6939-7CF4-80AF522B1F06}"/>
              </a:ext>
            </a:extLst>
          </p:cNvPr>
          <p:cNvCxnSpPr>
            <a:cxnSpLocks/>
          </p:cNvCxnSpPr>
          <p:nvPr/>
        </p:nvCxnSpPr>
        <p:spPr>
          <a:xfrm>
            <a:off x="7800995" y="1424868"/>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61" name="Rectangle 60">
            <a:extLst>
              <a:ext uri="{FF2B5EF4-FFF2-40B4-BE49-F238E27FC236}">
                <a16:creationId xmlns:a16="http://schemas.microsoft.com/office/drawing/2014/main" id="{280F557E-9AB9-A7F7-793C-D7134343CE2C}"/>
              </a:ext>
            </a:extLst>
          </p:cNvPr>
          <p:cNvSpPr/>
          <p:nvPr/>
        </p:nvSpPr>
        <p:spPr>
          <a:xfrm>
            <a:off x="3137300" y="3367942"/>
            <a:ext cx="4951725" cy="288032"/>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3" name="Straight Connector 62">
            <a:extLst>
              <a:ext uri="{FF2B5EF4-FFF2-40B4-BE49-F238E27FC236}">
                <a16:creationId xmlns:a16="http://schemas.microsoft.com/office/drawing/2014/main" id="{EB73F2F9-7E83-CABA-AF42-3199D219B4C4}"/>
              </a:ext>
            </a:extLst>
          </p:cNvPr>
          <p:cNvCxnSpPr>
            <a:cxnSpLocks/>
          </p:cNvCxnSpPr>
          <p:nvPr/>
        </p:nvCxnSpPr>
        <p:spPr>
          <a:xfrm>
            <a:off x="3444511" y="3298877"/>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A5546069-C9AE-C523-53A7-4DD1E3F076FD}"/>
              </a:ext>
            </a:extLst>
          </p:cNvPr>
          <p:cNvSpPr txBox="1">
            <a:spLocks/>
          </p:cNvSpPr>
          <p:nvPr/>
        </p:nvSpPr>
        <p:spPr>
          <a:xfrm>
            <a:off x="1704961" y="3725039"/>
            <a:ext cx="1559422" cy="430887"/>
          </a:xfrm>
          <a:prstGeom prst="rect">
            <a:avLst/>
          </a:prstGeom>
          <a:noFill/>
        </p:spPr>
        <p:txBody>
          <a:bodyPr wrap="square" rtlCol="0">
            <a:spAutoFit/>
          </a:bodyPr>
          <a:lstStyle/>
          <a:p>
            <a:r>
              <a:rPr lang="en-CH" sz="1100" dirty="0">
                <a:solidFill>
                  <a:schemeClr val="tx2"/>
                </a:solidFill>
                <a:highlight>
                  <a:srgbClr val="00FF00"/>
                </a:highlight>
              </a:rPr>
              <a:t>Injection of polarized Pilots Bunches</a:t>
            </a:r>
          </a:p>
        </p:txBody>
      </p:sp>
      <p:sp>
        <p:nvSpPr>
          <p:cNvPr id="66" name="TextBox 65">
            <a:extLst>
              <a:ext uri="{FF2B5EF4-FFF2-40B4-BE49-F238E27FC236}">
                <a16:creationId xmlns:a16="http://schemas.microsoft.com/office/drawing/2014/main" id="{C528430E-5FC2-BD9D-956C-72FD79867147}"/>
              </a:ext>
            </a:extLst>
          </p:cNvPr>
          <p:cNvSpPr txBox="1">
            <a:spLocks/>
          </p:cNvSpPr>
          <p:nvPr/>
        </p:nvSpPr>
        <p:spPr>
          <a:xfrm>
            <a:off x="3552523" y="3785677"/>
            <a:ext cx="4343341" cy="261610"/>
          </a:xfrm>
          <a:prstGeom prst="rect">
            <a:avLst/>
          </a:prstGeom>
          <a:noFill/>
        </p:spPr>
        <p:txBody>
          <a:bodyPr wrap="square" rtlCol="0">
            <a:spAutoFit/>
          </a:bodyPr>
          <a:lstStyle/>
          <a:p>
            <a:r>
              <a:rPr lang="en-CH" sz="1100" dirty="0">
                <a:solidFill>
                  <a:schemeClr val="tx2"/>
                </a:solidFill>
                <a:highlight>
                  <a:srgbClr val="FFB100"/>
                </a:highlight>
              </a:rPr>
              <a:t>Injection of physics bunches, collisions and frequent toping-up</a:t>
            </a:r>
          </a:p>
        </p:txBody>
      </p:sp>
      <p:sp>
        <p:nvSpPr>
          <p:cNvPr id="67" name="TextBox 66">
            <a:extLst>
              <a:ext uri="{FF2B5EF4-FFF2-40B4-BE49-F238E27FC236}">
                <a16:creationId xmlns:a16="http://schemas.microsoft.com/office/drawing/2014/main" id="{8AA668A9-4A90-83BB-7EAA-48D9C087118A}"/>
              </a:ext>
            </a:extLst>
          </p:cNvPr>
          <p:cNvSpPr txBox="1">
            <a:spLocks/>
          </p:cNvSpPr>
          <p:nvPr/>
        </p:nvSpPr>
        <p:spPr>
          <a:xfrm>
            <a:off x="3365694" y="2960264"/>
            <a:ext cx="5145402" cy="261610"/>
          </a:xfrm>
          <a:prstGeom prst="rect">
            <a:avLst/>
          </a:prstGeom>
          <a:noFill/>
        </p:spPr>
        <p:txBody>
          <a:bodyPr wrap="square" rtlCol="0">
            <a:spAutoFit/>
          </a:bodyPr>
          <a:lstStyle/>
          <a:p>
            <a:r>
              <a:rPr lang="en-CH" sz="1100" dirty="0">
                <a:solidFill>
                  <a:schemeClr val="tx2"/>
                </a:solidFill>
              </a:rPr>
              <a:t>RDP energy measurement on 1 pilot bunch every 15 min (~100 keV resolution)   </a:t>
            </a:r>
          </a:p>
        </p:txBody>
      </p:sp>
      <p:sp>
        <p:nvSpPr>
          <p:cNvPr id="68" name="Rectangle 67">
            <a:extLst>
              <a:ext uri="{FF2B5EF4-FFF2-40B4-BE49-F238E27FC236}">
                <a16:creationId xmlns:a16="http://schemas.microsoft.com/office/drawing/2014/main" id="{D4D6D133-6E3F-71A9-BF0F-3670F311854E}"/>
              </a:ext>
            </a:extLst>
          </p:cNvPr>
          <p:cNvSpPr/>
          <p:nvPr/>
        </p:nvSpPr>
        <p:spPr>
          <a:xfrm>
            <a:off x="2904329" y="3370921"/>
            <a:ext cx="227378" cy="288032"/>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9" name="Straight Connector 68">
            <a:extLst>
              <a:ext uri="{FF2B5EF4-FFF2-40B4-BE49-F238E27FC236}">
                <a16:creationId xmlns:a16="http://schemas.microsoft.com/office/drawing/2014/main" id="{245A6B9E-AFCE-05A6-7562-DA980D33D31A}"/>
              </a:ext>
            </a:extLst>
          </p:cNvPr>
          <p:cNvCxnSpPr>
            <a:cxnSpLocks/>
          </p:cNvCxnSpPr>
          <p:nvPr/>
        </p:nvCxnSpPr>
        <p:spPr>
          <a:xfrm>
            <a:off x="3840555" y="3298877"/>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177D9AB6-C9F4-ADF4-2689-88E3D5F6F365}"/>
              </a:ext>
            </a:extLst>
          </p:cNvPr>
          <p:cNvCxnSpPr>
            <a:cxnSpLocks/>
          </p:cNvCxnSpPr>
          <p:nvPr/>
        </p:nvCxnSpPr>
        <p:spPr>
          <a:xfrm>
            <a:off x="4236599" y="3295934"/>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48B7D0AE-A87F-5C48-017B-10C34886DCE5}"/>
              </a:ext>
            </a:extLst>
          </p:cNvPr>
          <p:cNvCxnSpPr>
            <a:cxnSpLocks/>
          </p:cNvCxnSpPr>
          <p:nvPr/>
        </p:nvCxnSpPr>
        <p:spPr>
          <a:xfrm>
            <a:off x="4632643" y="3295934"/>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3D82648-C278-DEBB-5ACD-4311623B15BD}"/>
              </a:ext>
            </a:extLst>
          </p:cNvPr>
          <p:cNvCxnSpPr>
            <a:cxnSpLocks/>
          </p:cNvCxnSpPr>
          <p:nvPr/>
        </p:nvCxnSpPr>
        <p:spPr>
          <a:xfrm>
            <a:off x="5028687" y="3298877"/>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AAB38AD-1FE5-23E5-3C6B-624D28A25293}"/>
              </a:ext>
            </a:extLst>
          </p:cNvPr>
          <p:cNvCxnSpPr>
            <a:cxnSpLocks/>
          </p:cNvCxnSpPr>
          <p:nvPr/>
        </p:nvCxnSpPr>
        <p:spPr>
          <a:xfrm>
            <a:off x="5424731" y="3298877"/>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5EB2A765-200E-1273-DC8C-43CA6D75B0FB}"/>
              </a:ext>
            </a:extLst>
          </p:cNvPr>
          <p:cNvCxnSpPr>
            <a:cxnSpLocks/>
          </p:cNvCxnSpPr>
          <p:nvPr/>
        </p:nvCxnSpPr>
        <p:spPr>
          <a:xfrm>
            <a:off x="5820775" y="3295934"/>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CC9BC8A8-9FC4-3D48-2B81-38074B962A81}"/>
              </a:ext>
            </a:extLst>
          </p:cNvPr>
          <p:cNvCxnSpPr>
            <a:cxnSpLocks/>
          </p:cNvCxnSpPr>
          <p:nvPr/>
        </p:nvCxnSpPr>
        <p:spPr>
          <a:xfrm>
            <a:off x="6216819" y="3295934"/>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FBD87918-52C9-8421-9A8B-4242F6BDBA69}"/>
              </a:ext>
            </a:extLst>
          </p:cNvPr>
          <p:cNvCxnSpPr>
            <a:cxnSpLocks/>
          </p:cNvCxnSpPr>
          <p:nvPr/>
        </p:nvCxnSpPr>
        <p:spPr>
          <a:xfrm>
            <a:off x="6612863" y="3298877"/>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555257F2-B7C0-A638-8AB4-38F149FD03C2}"/>
              </a:ext>
            </a:extLst>
          </p:cNvPr>
          <p:cNvCxnSpPr>
            <a:cxnSpLocks/>
          </p:cNvCxnSpPr>
          <p:nvPr/>
        </p:nvCxnSpPr>
        <p:spPr>
          <a:xfrm>
            <a:off x="7008907" y="3298877"/>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94948911-66EE-4D63-000C-D1C1BF8714EE}"/>
              </a:ext>
            </a:extLst>
          </p:cNvPr>
          <p:cNvCxnSpPr>
            <a:cxnSpLocks/>
          </p:cNvCxnSpPr>
          <p:nvPr/>
        </p:nvCxnSpPr>
        <p:spPr>
          <a:xfrm>
            <a:off x="7404951" y="3295934"/>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9B13EDC-687C-09F4-8D40-22539F7DB59A}"/>
              </a:ext>
            </a:extLst>
          </p:cNvPr>
          <p:cNvCxnSpPr>
            <a:cxnSpLocks/>
          </p:cNvCxnSpPr>
          <p:nvPr/>
        </p:nvCxnSpPr>
        <p:spPr>
          <a:xfrm>
            <a:off x="7800995" y="3295934"/>
            <a:ext cx="0" cy="36004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F1C6313C-4EDD-3152-BAA3-030B88D077A2}"/>
              </a:ext>
            </a:extLst>
          </p:cNvPr>
          <p:cNvSpPr txBox="1">
            <a:spLocks/>
          </p:cNvSpPr>
          <p:nvPr/>
        </p:nvSpPr>
        <p:spPr>
          <a:xfrm>
            <a:off x="204155" y="987574"/>
            <a:ext cx="1800200" cy="338554"/>
          </a:xfrm>
          <a:prstGeom prst="rect">
            <a:avLst/>
          </a:prstGeom>
          <a:noFill/>
        </p:spPr>
        <p:txBody>
          <a:bodyPr wrap="square" rtlCol="0">
            <a:spAutoFit/>
          </a:bodyPr>
          <a:lstStyle/>
          <a:p>
            <a:r>
              <a:rPr lang="en-CH" sz="1600" b="1" dirty="0"/>
              <a:t>BASELINE</a:t>
            </a:r>
          </a:p>
        </p:txBody>
      </p:sp>
      <p:sp>
        <p:nvSpPr>
          <p:cNvPr id="81" name="TextBox 80">
            <a:extLst>
              <a:ext uri="{FF2B5EF4-FFF2-40B4-BE49-F238E27FC236}">
                <a16:creationId xmlns:a16="http://schemas.microsoft.com/office/drawing/2014/main" id="{7557F9B1-3CB3-ACCA-8021-5F634B7C2A64}"/>
              </a:ext>
            </a:extLst>
          </p:cNvPr>
          <p:cNvSpPr txBox="1">
            <a:spLocks/>
          </p:cNvSpPr>
          <p:nvPr/>
        </p:nvSpPr>
        <p:spPr>
          <a:xfrm>
            <a:off x="206797" y="2825614"/>
            <a:ext cx="2445617" cy="338554"/>
          </a:xfrm>
          <a:prstGeom prst="rect">
            <a:avLst/>
          </a:prstGeom>
          <a:noFill/>
        </p:spPr>
        <p:txBody>
          <a:bodyPr wrap="square" rtlCol="0">
            <a:spAutoFit/>
          </a:bodyPr>
          <a:lstStyle/>
          <a:p>
            <a:r>
              <a:rPr lang="en-CH" sz="1600" b="1" dirty="0"/>
              <a:t>POLARIZED PILOTS</a:t>
            </a:r>
          </a:p>
        </p:txBody>
      </p:sp>
      <p:sp>
        <p:nvSpPr>
          <p:cNvPr id="82" name="TextBox 81">
            <a:extLst>
              <a:ext uri="{FF2B5EF4-FFF2-40B4-BE49-F238E27FC236}">
                <a16:creationId xmlns:a16="http://schemas.microsoft.com/office/drawing/2014/main" id="{C8F7DA94-029D-1A35-2355-7F473A25BC9D}"/>
              </a:ext>
            </a:extLst>
          </p:cNvPr>
          <p:cNvSpPr txBox="1">
            <a:spLocks/>
          </p:cNvSpPr>
          <p:nvPr/>
        </p:nvSpPr>
        <p:spPr>
          <a:xfrm>
            <a:off x="204155" y="4414762"/>
            <a:ext cx="8688319" cy="584775"/>
          </a:xfrm>
          <a:prstGeom prst="rect">
            <a:avLst/>
          </a:prstGeom>
          <a:noFill/>
        </p:spPr>
        <p:txBody>
          <a:bodyPr wrap="square" rtlCol="0">
            <a:spAutoFit/>
          </a:bodyPr>
          <a:lstStyle/>
          <a:p>
            <a:r>
              <a:rPr lang="en-CH" sz="1600" b="1" dirty="0"/>
              <a:t>For ZH and T</a:t>
            </a:r>
            <a:r>
              <a:rPr lang="en-GB" sz="1600" b="1" dirty="0"/>
              <a:t>T</a:t>
            </a:r>
            <a:r>
              <a:rPr lang="en-CH" sz="1600" b="1" dirty="0"/>
              <a:t>bar the resonant depolarization cannot be performed due to beam energy spread crossing the depolarization resonance lines (No polarization buildup).  </a:t>
            </a:r>
          </a:p>
        </p:txBody>
      </p:sp>
      <p:sp>
        <p:nvSpPr>
          <p:cNvPr id="83" name="Rectangle 82">
            <a:extLst>
              <a:ext uri="{FF2B5EF4-FFF2-40B4-BE49-F238E27FC236}">
                <a16:creationId xmlns:a16="http://schemas.microsoft.com/office/drawing/2014/main" id="{7CC622F8-5612-AE1B-73F6-8B3C12481BD9}"/>
              </a:ext>
            </a:extLst>
          </p:cNvPr>
          <p:cNvSpPr/>
          <p:nvPr/>
        </p:nvSpPr>
        <p:spPr>
          <a:xfrm>
            <a:off x="8094485" y="1496876"/>
            <a:ext cx="291097" cy="288032"/>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4" name="Rectangle 83">
            <a:extLst>
              <a:ext uri="{FF2B5EF4-FFF2-40B4-BE49-F238E27FC236}">
                <a16:creationId xmlns:a16="http://schemas.microsoft.com/office/drawing/2014/main" id="{DB84F476-9945-C65C-A146-AC7D0254BCD4}"/>
              </a:ext>
            </a:extLst>
          </p:cNvPr>
          <p:cNvSpPr/>
          <p:nvPr/>
        </p:nvSpPr>
        <p:spPr>
          <a:xfrm>
            <a:off x="8095658" y="3367666"/>
            <a:ext cx="291097" cy="288032"/>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5" name="TextBox 84">
            <a:extLst>
              <a:ext uri="{FF2B5EF4-FFF2-40B4-BE49-F238E27FC236}">
                <a16:creationId xmlns:a16="http://schemas.microsoft.com/office/drawing/2014/main" id="{671FDC28-2318-7E2A-6EC1-F67322174545}"/>
              </a:ext>
            </a:extLst>
          </p:cNvPr>
          <p:cNvSpPr txBox="1">
            <a:spLocks/>
          </p:cNvSpPr>
          <p:nvPr/>
        </p:nvSpPr>
        <p:spPr>
          <a:xfrm>
            <a:off x="7956376" y="1853973"/>
            <a:ext cx="651026" cy="430887"/>
          </a:xfrm>
          <a:prstGeom prst="rect">
            <a:avLst/>
          </a:prstGeom>
          <a:noFill/>
        </p:spPr>
        <p:txBody>
          <a:bodyPr wrap="square" rtlCol="0">
            <a:spAutoFit/>
          </a:bodyPr>
          <a:lstStyle/>
          <a:p>
            <a:r>
              <a:rPr lang="en-CH" sz="1100" dirty="0">
                <a:solidFill>
                  <a:srgbClr val="C00000"/>
                </a:solidFill>
              </a:rPr>
              <a:t>Beam</a:t>
            </a:r>
          </a:p>
          <a:p>
            <a:r>
              <a:rPr lang="en-CH" sz="1100" dirty="0">
                <a:solidFill>
                  <a:srgbClr val="C00000"/>
                </a:solidFill>
              </a:rPr>
              <a:t>Dump</a:t>
            </a:r>
          </a:p>
        </p:txBody>
      </p:sp>
      <p:sp>
        <p:nvSpPr>
          <p:cNvPr id="86" name="TextBox 85">
            <a:extLst>
              <a:ext uri="{FF2B5EF4-FFF2-40B4-BE49-F238E27FC236}">
                <a16:creationId xmlns:a16="http://schemas.microsoft.com/office/drawing/2014/main" id="{F5CC27CF-B2FD-93B3-849B-4C97CF2325B4}"/>
              </a:ext>
            </a:extLst>
          </p:cNvPr>
          <p:cNvSpPr txBox="1">
            <a:spLocks/>
          </p:cNvSpPr>
          <p:nvPr/>
        </p:nvSpPr>
        <p:spPr>
          <a:xfrm>
            <a:off x="7978057" y="3655698"/>
            <a:ext cx="651026" cy="430887"/>
          </a:xfrm>
          <a:prstGeom prst="rect">
            <a:avLst/>
          </a:prstGeom>
          <a:noFill/>
        </p:spPr>
        <p:txBody>
          <a:bodyPr wrap="square" rtlCol="0">
            <a:spAutoFit/>
          </a:bodyPr>
          <a:lstStyle/>
          <a:p>
            <a:r>
              <a:rPr lang="en-CH" sz="1100" dirty="0">
                <a:solidFill>
                  <a:srgbClr val="C00000"/>
                </a:solidFill>
              </a:rPr>
              <a:t>Beam</a:t>
            </a:r>
          </a:p>
          <a:p>
            <a:r>
              <a:rPr lang="en-CH" sz="1100" dirty="0">
                <a:solidFill>
                  <a:srgbClr val="C00000"/>
                </a:solidFill>
              </a:rPr>
              <a:t>Dump</a:t>
            </a:r>
          </a:p>
        </p:txBody>
      </p:sp>
      <p:cxnSp>
        <p:nvCxnSpPr>
          <p:cNvPr id="88" name="Straight Arrow Connector 87">
            <a:extLst>
              <a:ext uri="{FF2B5EF4-FFF2-40B4-BE49-F238E27FC236}">
                <a16:creationId xmlns:a16="http://schemas.microsoft.com/office/drawing/2014/main" id="{3E0759EC-F48F-196E-8543-0BBF18D8160C}"/>
              </a:ext>
            </a:extLst>
          </p:cNvPr>
          <p:cNvCxnSpPr/>
          <p:nvPr/>
        </p:nvCxnSpPr>
        <p:spPr>
          <a:xfrm>
            <a:off x="312163" y="2643758"/>
            <a:ext cx="8220277" cy="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48023011-947C-F309-528A-3881F03B969C}"/>
              </a:ext>
            </a:extLst>
          </p:cNvPr>
          <p:cNvSpPr txBox="1">
            <a:spLocks/>
          </p:cNvSpPr>
          <p:nvPr/>
        </p:nvSpPr>
        <p:spPr>
          <a:xfrm>
            <a:off x="7860070" y="2381511"/>
            <a:ext cx="651026" cy="261610"/>
          </a:xfrm>
          <a:prstGeom prst="rect">
            <a:avLst/>
          </a:prstGeom>
          <a:noFill/>
        </p:spPr>
        <p:txBody>
          <a:bodyPr wrap="square" rtlCol="0">
            <a:spAutoFit/>
          </a:bodyPr>
          <a:lstStyle/>
          <a:p>
            <a:r>
              <a:rPr lang="en-CH" sz="1100" b="1" dirty="0"/>
              <a:t>Time</a:t>
            </a:r>
          </a:p>
        </p:txBody>
      </p:sp>
    </p:spTree>
    <p:extLst>
      <p:ext uri="{BB962C8B-B14F-4D97-AF65-F5344CB8AC3E}">
        <p14:creationId xmlns:p14="http://schemas.microsoft.com/office/powerpoint/2010/main" val="1170436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827584" y="482647"/>
            <a:ext cx="9036495" cy="461665"/>
          </a:xfrm>
          <a:prstGeom prst="rect">
            <a:avLst/>
          </a:prstGeom>
          <a:noFill/>
        </p:spPr>
        <p:txBody>
          <a:bodyPr wrap="square" rtlCol="0">
            <a:spAutoFit/>
          </a:bodyPr>
          <a:lstStyle/>
          <a:p>
            <a:r>
              <a:rPr lang="en-US" sz="2400" b="1" dirty="0"/>
              <a:t>3D Polarization measurement on physics bunches</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
        <p:nvSpPr>
          <p:cNvPr id="80" name="TextBox 79">
            <a:extLst>
              <a:ext uri="{FF2B5EF4-FFF2-40B4-BE49-F238E27FC236}">
                <a16:creationId xmlns:a16="http://schemas.microsoft.com/office/drawing/2014/main" id="{F1C6313C-4EDD-3152-BAA3-030B88D077A2}"/>
              </a:ext>
            </a:extLst>
          </p:cNvPr>
          <p:cNvSpPr txBox="1">
            <a:spLocks/>
          </p:cNvSpPr>
          <p:nvPr/>
        </p:nvSpPr>
        <p:spPr>
          <a:xfrm>
            <a:off x="194147" y="2007856"/>
            <a:ext cx="8939846" cy="338554"/>
          </a:xfrm>
          <a:prstGeom prst="rect">
            <a:avLst/>
          </a:prstGeom>
          <a:noFill/>
        </p:spPr>
        <p:txBody>
          <a:bodyPr wrap="square" rtlCol="0">
            <a:spAutoFit/>
          </a:bodyPr>
          <a:lstStyle/>
          <a:p>
            <a:r>
              <a:rPr lang="en-CH" sz="1600" b="1" dirty="0"/>
              <a:t>Objective: insure no longitudinal polarisation buildup on physics bunches for Z</a:t>
            </a:r>
          </a:p>
        </p:txBody>
      </p:sp>
      <p:sp>
        <p:nvSpPr>
          <p:cNvPr id="82" name="TextBox 81">
            <a:extLst>
              <a:ext uri="{FF2B5EF4-FFF2-40B4-BE49-F238E27FC236}">
                <a16:creationId xmlns:a16="http://schemas.microsoft.com/office/drawing/2014/main" id="{C8F7DA94-029D-1A35-2355-7F473A25BC9D}"/>
              </a:ext>
            </a:extLst>
          </p:cNvPr>
          <p:cNvSpPr txBox="1">
            <a:spLocks/>
          </p:cNvSpPr>
          <p:nvPr/>
        </p:nvSpPr>
        <p:spPr>
          <a:xfrm>
            <a:off x="115925" y="2379821"/>
            <a:ext cx="8688319" cy="2308324"/>
          </a:xfrm>
          <a:prstGeom prst="rect">
            <a:avLst/>
          </a:prstGeom>
          <a:noFill/>
        </p:spPr>
        <p:txBody>
          <a:bodyPr wrap="square" rtlCol="0">
            <a:spAutoFit/>
          </a:bodyPr>
          <a:lstStyle/>
          <a:p>
            <a:pPr marL="285750" indent="-285750">
              <a:buFont typeface="Arial" panose="020B0604020202020204" pitchFamily="34" charset="0"/>
              <a:buChar char="•"/>
            </a:pPr>
            <a:r>
              <a:rPr lang="en-CH" sz="1600" dirty="0"/>
              <a:t>Regularly target a few representative bunches out of the physics bunch train with the laser.</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Record and fit precisely the compton electron pattern to extract the transverse and longitudinal polarizations (many turns needed for sufficient statistics). </a:t>
            </a:r>
          </a:p>
          <a:p>
            <a:endParaRPr lang="en-CH" sz="1600" dirty="0"/>
          </a:p>
          <a:p>
            <a:pPr marL="285750" indent="-285750">
              <a:buFont typeface="Arial" panose="020B0604020202020204" pitchFamily="34" charset="0"/>
              <a:buChar char="•"/>
            </a:pPr>
            <a:r>
              <a:rPr lang="en-CH" sz="1600" dirty="0"/>
              <a:t>Aim: Zero </a:t>
            </a:r>
            <a:r>
              <a:rPr lang="en-CH" sz="1600" b="1" dirty="0"/>
              <a:t>longitudinal</a:t>
            </a:r>
            <a:r>
              <a:rPr lang="en-CH" sz="1600" dirty="0"/>
              <a:t> polarization with a precision down to ~E-5 on physics bunches. Translate into zero </a:t>
            </a:r>
            <a:r>
              <a:rPr lang="en-CH" sz="1600" b="1" dirty="0"/>
              <a:t>transverse</a:t>
            </a:r>
            <a:r>
              <a:rPr lang="en-CH" sz="1600" dirty="0"/>
              <a:t> polarization with a precision down to ~E-3</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Mostly needed for the </a:t>
            </a:r>
            <a:r>
              <a:rPr lang="en-CH" sz="1600" b="1" dirty="0"/>
              <a:t>Z studies </a:t>
            </a:r>
            <a:r>
              <a:rPr lang="en-CH" sz="1600" dirty="0"/>
              <a:t>(Not necessary for WW ? ZH? T</a:t>
            </a:r>
            <a:r>
              <a:rPr lang="en-GB" sz="1600" dirty="0"/>
              <a:t>T</a:t>
            </a:r>
            <a:r>
              <a:rPr lang="en-CH" sz="1600" dirty="0"/>
              <a:t>bar?)</a:t>
            </a:r>
          </a:p>
        </p:txBody>
      </p:sp>
      <p:sp>
        <p:nvSpPr>
          <p:cNvPr id="3" name="TextBox 2">
            <a:extLst>
              <a:ext uri="{FF2B5EF4-FFF2-40B4-BE49-F238E27FC236}">
                <a16:creationId xmlns:a16="http://schemas.microsoft.com/office/drawing/2014/main" id="{7906A5F2-AB52-6024-8C66-9A2FCDDDF946}"/>
              </a:ext>
            </a:extLst>
          </p:cNvPr>
          <p:cNvSpPr txBox="1"/>
          <p:nvPr/>
        </p:nvSpPr>
        <p:spPr>
          <a:xfrm>
            <a:off x="461688" y="1150834"/>
            <a:ext cx="7996792" cy="523220"/>
          </a:xfrm>
          <a:prstGeom prst="rect">
            <a:avLst/>
          </a:prstGeom>
          <a:solidFill>
            <a:schemeClr val="accent4">
              <a:lumMod val="60000"/>
              <a:lumOff val="40000"/>
            </a:schemeClr>
          </a:solidFill>
        </p:spPr>
        <p:txBody>
          <a:bodyPr wrap="square">
            <a:spAutoFit/>
          </a:bodyPr>
          <a:lstStyle/>
          <a:p>
            <a:r>
              <a:rPr lang="en-CH" sz="1400" dirty="0"/>
              <a:t>The </a:t>
            </a:r>
            <a:r>
              <a:rPr lang="en-CH" sz="1400" b="1" dirty="0"/>
              <a:t>pilot bunches </a:t>
            </a:r>
            <a:r>
              <a:rPr lang="en-CH" sz="1400" dirty="0"/>
              <a:t>stay very long (polarisation buildup for RDP) the </a:t>
            </a:r>
            <a:r>
              <a:rPr lang="en-CH" sz="1400" b="1" dirty="0"/>
              <a:t>colliding physics bunches </a:t>
            </a:r>
            <a:r>
              <a:rPr lang="en-CH" sz="1400" dirty="0"/>
              <a:t>have a lifetime of 5min and will be constantly topped up with fresh (unpolarised electrons).</a:t>
            </a:r>
          </a:p>
        </p:txBody>
      </p:sp>
    </p:spTree>
    <p:extLst>
      <p:ext uri="{BB962C8B-B14F-4D97-AF65-F5344CB8AC3E}">
        <p14:creationId xmlns:p14="http://schemas.microsoft.com/office/powerpoint/2010/main" val="2262344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539552" y="987574"/>
            <a:ext cx="9036495" cy="461665"/>
          </a:xfrm>
          <a:prstGeom prst="rect">
            <a:avLst/>
          </a:prstGeom>
          <a:noFill/>
        </p:spPr>
        <p:txBody>
          <a:bodyPr wrap="square" rtlCol="0">
            <a:spAutoFit/>
          </a:bodyPr>
          <a:lstStyle/>
          <a:p>
            <a:r>
              <a:rPr lang="en-US" sz="2400" b="1" dirty="0"/>
              <a:t>Z-pole calibration runs, as sides of the ZH and </a:t>
            </a:r>
            <a:r>
              <a:rPr lang="en-US" sz="2400" b="1" dirty="0" err="1"/>
              <a:t>TTbar</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
        <p:nvSpPr>
          <p:cNvPr id="82" name="TextBox 81">
            <a:extLst>
              <a:ext uri="{FF2B5EF4-FFF2-40B4-BE49-F238E27FC236}">
                <a16:creationId xmlns:a16="http://schemas.microsoft.com/office/drawing/2014/main" id="{C8F7DA94-029D-1A35-2355-7F473A25BC9D}"/>
              </a:ext>
            </a:extLst>
          </p:cNvPr>
          <p:cNvSpPr txBox="1">
            <a:spLocks/>
          </p:cNvSpPr>
          <p:nvPr/>
        </p:nvSpPr>
        <p:spPr>
          <a:xfrm>
            <a:off x="227840" y="1851670"/>
            <a:ext cx="8688319" cy="2062103"/>
          </a:xfrm>
          <a:prstGeom prst="rect">
            <a:avLst/>
          </a:prstGeom>
          <a:noFill/>
        </p:spPr>
        <p:txBody>
          <a:bodyPr wrap="square" rtlCol="0">
            <a:spAutoFit/>
          </a:bodyPr>
          <a:lstStyle/>
          <a:p>
            <a:pPr marL="285750" indent="-285750">
              <a:buFont typeface="Arial" panose="020B0604020202020204" pitchFamily="34" charset="0"/>
              <a:buChar char="•"/>
            </a:pPr>
            <a:r>
              <a:rPr lang="en-GB" sz="1600" dirty="0"/>
              <a:t>If there any statement on the periodicity of the Z-pole calibration runs ? Daily? Monthly?</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We need to make sure that the changes in optics and RF will still allow Z-pole calibration.</a:t>
            </a:r>
            <a:endParaRPr lang="en-CH" sz="1600" dirty="0"/>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Ideally the polarimeter will be exactly the same for these calibration runs. Hopefully we can have thes same charge and laser power to get the same stat as for Z mode runs.</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endParaRPr lang="en-CH" sz="1600" dirty="0"/>
          </a:p>
        </p:txBody>
      </p:sp>
    </p:spTree>
    <p:extLst>
      <p:ext uri="{BB962C8B-B14F-4D97-AF65-F5344CB8AC3E}">
        <p14:creationId xmlns:p14="http://schemas.microsoft.com/office/powerpoint/2010/main" val="3297131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1547664" y="1059582"/>
            <a:ext cx="9036495" cy="461665"/>
          </a:xfrm>
          <a:prstGeom prst="rect">
            <a:avLst/>
          </a:prstGeom>
          <a:noFill/>
        </p:spPr>
        <p:txBody>
          <a:bodyPr wrap="square" rtlCol="0">
            <a:spAutoFit/>
          </a:bodyPr>
          <a:lstStyle/>
          <a:p>
            <a:r>
              <a:rPr lang="en-US" sz="2400" b="1" dirty="0"/>
              <a:t>Energy calibration for the ZH ?</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
        <p:nvSpPr>
          <p:cNvPr id="82" name="TextBox 81">
            <a:extLst>
              <a:ext uri="{FF2B5EF4-FFF2-40B4-BE49-F238E27FC236}">
                <a16:creationId xmlns:a16="http://schemas.microsoft.com/office/drawing/2014/main" id="{C8F7DA94-029D-1A35-2355-7F473A25BC9D}"/>
              </a:ext>
            </a:extLst>
          </p:cNvPr>
          <p:cNvSpPr txBox="1">
            <a:spLocks/>
          </p:cNvSpPr>
          <p:nvPr/>
        </p:nvSpPr>
        <p:spPr>
          <a:xfrm>
            <a:off x="227840" y="1779662"/>
            <a:ext cx="8688319" cy="2554545"/>
          </a:xfrm>
          <a:prstGeom prst="rect">
            <a:avLst/>
          </a:prstGeom>
          <a:noFill/>
        </p:spPr>
        <p:txBody>
          <a:bodyPr wrap="square" rtlCol="0">
            <a:spAutoFit/>
          </a:bodyPr>
          <a:lstStyle/>
          <a:p>
            <a:pPr marL="285750" indent="-285750">
              <a:buFont typeface="Arial" panose="020B0604020202020204" pitchFamily="34" charset="0"/>
              <a:buChar char="•"/>
            </a:pPr>
            <a:r>
              <a:rPr lang="en-CH" sz="1600" dirty="0"/>
              <a:t>Is it possible to perform RDP energy calibration for ZH ?</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If we inject polarised pilots? What is the time scale of natural depolarisation (lifetime)?</a:t>
            </a:r>
          </a:p>
          <a:p>
            <a:endParaRPr lang="en-CH" sz="1600" dirty="0"/>
          </a:p>
          <a:p>
            <a:pPr marL="285750" indent="-285750">
              <a:buFont typeface="Arial" panose="020B0604020202020204" pitchFamily="34" charset="0"/>
              <a:buChar char="•"/>
            </a:pPr>
            <a:r>
              <a:rPr lang="en-CH" sz="1600" dirty="0"/>
              <a:t>Can we regularly dump and re-inject only the polarised pilot bunches while the rest of the physics bunch are topped up? </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Does it make sense to aim for RDP at the ZH energy ?</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endParaRPr lang="en-CH" sz="1600" dirty="0"/>
          </a:p>
        </p:txBody>
      </p:sp>
    </p:spTree>
    <p:extLst>
      <p:ext uri="{BB962C8B-B14F-4D97-AF65-F5344CB8AC3E}">
        <p14:creationId xmlns:p14="http://schemas.microsoft.com/office/powerpoint/2010/main" val="2210078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9</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1547664" y="1059582"/>
            <a:ext cx="9036495" cy="461665"/>
          </a:xfrm>
          <a:prstGeom prst="rect">
            <a:avLst/>
          </a:prstGeom>
          <a:noFill/>
        </p:spPr>
        <p:txBody>
          <a:bodyPr wrap="square" rtlCol="0">
            <a:spAutoFit/>
          </a:bodyPr>
          <a:lstStyle/>
          <a:p>
            <a:r>
              <a:rPr lang="en-US" sz="2400" b="1" dirty="0"/>
              <a:t>Direct Energy measurement ?</a:t>
            </a:r>
            <a:endParaRPr lang="en-CH" sz="240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50" name="Textfeld 4">
            <a:extLst>
              <a:ext uri="{FF2B5EF4-FFF2-40B4-BE49-F238E27FC236}">
                <a16:creationId xmlns:a16="http://schemas.microsoft.com/office/drawing/2014/main" id="{B445F65A-77BA-2A7C-624C-667251874365}"/>
              </a:ext>
            </a:extLst>
          </p:cNvPr>
          <p:cNvSpPr txBox="1"/>
          <p:nvPr/>
        </p:nvSpPr>
        <p:spPr>
          <a:xfrm>
            <a:off x="1007831" y="51470"/>
            <a:ext cx="2038500" cy="170071"/>
          </a:xfrm>
          <a:prstGeom prst="rect">
            <a:avLst/>
          </a:prstGeom>
          <a:noFill/>
        </p:spPr>
        <p:txBody>
          <a:bodyPr wrap="square" rtlCol="0">
            <a:noAutofit/>
          </a:bodyPr>
          <a:lstStyle/>
          <a:p>
            <a:pPr>
              <a:lnSpc>
                <a:spcPts val="1238"/>
              </a:lnSpc>
            </a:pPr>
            <a:r>
              <a:rPr lang="en-US" sz="900" dirty="0">
                <a:solidFill>
                  <a:schemeClr val="bg1"/>
                </a:solidFill>
              </a:rPr>
              <a:t>25 July / EPOL_FCC  meeting</a:t>
            </a:r>
          </a:p>
        </p:txBody>
      </p:sp>
      <p:sp>
        <p:nvSpPr>
          <p:cNvPr id="82" name="TextBox 81">
            <a:extLst>
              <a:ext uri="{FF2B5EF4-FFF2-40B4-BE49-F238E27FC236}">
                <a16:creationId xmlns:a16="http://schemas.microsoft.com/office/drawing/2014/main" id="{C8F7DA94-029D-1A35-2355-7F473A25BC9D}"/>
              </a:ext>
            </a:extLst>
          </p:cNvPr>
          <p:cNvSpPr txBox="1">
            <a:spLocks/>
          </p:cNvSpPr>
          <p:nvPr/>
        </p:nvSpPr>
        <p:spPr>
          <a:xfrm>
            <a:off x="227840" y="1779662"/>
            <a:ext cx="8688319" cy="3046988"/>
          </a:xfrm>
          <a:prstGeom prst="rect">
            <a:avLst/>
          </a:prstGeom>
          <a:noFill/>
        </p:spPr>
        <p:txBody>
          <a:bodyPr wrap="square" rtlCol="0">
            <a:spAutoFit/>
          </a:bodyPr>
          <a:lstStyle/>
          <a:p>
            <a:pPr marL="285750" indent="-285750">
              <a:buFont typeface="Arial" panose="020B0604020202020204" pitchFamily="34" charset="0"/>
              <a:buChar char="•"/>
            </a:pPr>
            <a:r>
              <a:rPr lang="en-CH" sz="1600" dirty="0"/>
              <a:t>Using the centroid of the Compton photons pattern and the Compton electron pattern, we could potentially obtain a direct energy measurment.  </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It is much less precise than RDP but could be used for the monitoring of physics bunches.</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The main difficulty is the alignement knowledge of both detectors (10um needed)</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If this measurement could be made availlable, what would be the scenario? </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Do we aim to target physics bunch constantly to monitor energy variation over time?</a:t>
            </a:r>
          </a:p>
          <a:p>
            <a:pPr marL="285750" indent="-285750">
              <a:buFont typeface="Arial" panose="020B0604020202020204" pitchFamily="34" charset="0"/>
              <a:buChar char="•"/>
            </a:pPr>
            <a:endParaRPr lang="en-CH" sz="1600" dirty="0"/>
          </a:p>
          <a:p>
            <a:pPr marL="285750" indent="-285750">
              <a:buFont typeface="Arial" panose="020B0604020202020204" pitchFamily="34" charset="0"/>
              <a:buChar char="•"/>
            </a:pPr>
            <a:r>
              <a:rPr lang="en-CH" sz="1600" dirty="0"/>
              <a:t>Should we mention this technique in the coming Feasibilty Study Report?</a:t>
            </a:r>
          </a:p>
        </p:txBody>
      </p:sp>
    </p:spTree>
    <p:extLst>
      <p:ext uri="{BB962C8B-B14F-4D97-AF65-F5344CB8AC3E}">
        <p14:creationId xmlns:p14="http://schemas.microsoft.com/office/powerpoint/2010/main" val="1690214432"/>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49321</TotalTime>
  <Words>1287</Words>
  <Application>Microsoft Macintosh PowerPoint</Application>
  <PresentationFormat>On-screen Show (16:9)</PresentationFormat>
  <Paragraphs>175</Paragraphs>
  <Slides>14</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14</vt:i4>
      </vt:variant>
    </vt:vector>
  </HeadingPairs>
  <TitlesOfParts>
    <vt:vector size="20" baseType="lpstr">
      <vt:lpstr>Aptos</vt:lpstr>
      <vt:lpstr>Arial</vt:lpstr>
      <vt:lpstr>Calibri</vt:lpstr>
      <vt:lpstr>Introslides</vt:lpstr>
      <vt:lpstr>Titleslides, Conclusion</vt:lpstr>
      <vt:lpstr>Content Slides - Deep Blue</vt:lpstr>
      <vt:lpstr>FCC Polarimeter Running modes  Specifications</vt:lpstr>
      <vt:lpstr>FCCee Polarimeters baseline in Experimental IP A</vt:lpstr>
      <vt:lpstr>FCCee Polarimeters baseline in Experimental IP 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lpstr>FCCee Polarimeters baseline in Experimental IP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Robert Kieffer</cp:lastModifiedBy>
  <cp:revision>224</cp:revision>
  <dcterms:created xsi:type="dcterms:W3CDTF">2020-10-27T09:23:42Z</dcterms:created>
  <dcterms:modified xsi:type="dcterms:W3CDTF">2024-07-25T12:55:22Z</dcterms:modified>
</cp:coreProperties>
</file>