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8" r:id="rId2"/>
  </p:sldMasterIdLst>
  <p:notesMasterIdLst>
    <p:notesMasterId r:id="rId7"/>
  </p:notesMasterIdLst>
  <p:sldIdLst>
    <p:sldId id="257" r:id="rId3"/>
    <p:sldId id="291" r:id="rId4"/>
    <p:sldId id="2147482174" r:id="rId5"/>
    <p:sldId id="2147482175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32"/>
    <a:srgbClr val="FFAEB0"/>
    <a:srgbClr val="E5CBF1"/>
    <a:srgbClr val="EFF2F9"/>
    <a:srgbClr val="FFFBCC"/>
    <a:srgbClr val="FFE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32" autoAdjust="0"/>
    <p:restoredTop sz="94528"/>
  </p:normalViewPr>
  <p:slideViewPr>
    <p:cSldViewPr snapToGrid="0">
      <p:cViewPr varScale="1">
        <p:scale>
          <a:sx n="116" d="100"/>
          <a:sy n="116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51F21-23DC-4A79-97DF-DB33D627EF2B}" type="datetimeFigureOut">
              <a:rPr lang="de-DE" smtClean="0"/>
              <a:t>05.09.24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730CC-7CD5-46E1-9801-A5C1298543E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2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6CAD1-FD47-46B0-9C16-1B81F4E690E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72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84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41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40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40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8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80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07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matchingName="Titelfolie 3" preserve="1" userDrawn="1">
  <p:cSld name="Titelfolie 3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>
            <a:spLocks noGrp="1"/>
          </p:cNvSpPr>
          <p:nvPr>
            <p:ph type="pic" idx="2"/>
          </p:nvPr>
        </p:nvSpPr>
        <p:spPr bwMode="auto">
          <a:xfrm>
            <a:off x="371475" y="341313"/>
            <a:ext cx="11449049" cy="30876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2"/>
          <p:cNvSpPr/>
          <p:nvPr/>
        </p:nvSpPr>
        <p:spPr bwMode="auto">
          <a:xfrm>
            <a:off x="0" y="3429000"/>
            <a:ext cx="12192000" cy="198022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 bwMode="auto">
          <a:xfrm>
            <a:off x="731839" y="3633688"/>
            <a:ext cx="10728324" cy="623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 bwMode="auto">
          <a:xfrm>
            <a:off x="731837" y="4970822"/>
            <a:ext cx="10728325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cap="none">
                <a:solidFill>
                  <a:schemeClr val="lt1"/>
                </a:solidFill>
              </a:defRPr>
            </a:lvl1pPr>
            <a:lvl2pPr lvl="1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3"/>
          </p:nvPr>
        </p:nvSpPr>
        <p:spPr bwMode="auto">
          <a:xfrm>
            <a:off x="731837" y="4185084"/>
            <a:ext cx="10728325" cy="727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b="1" cap="none">
                <a:solidFill>
                  <a:schemeClr val="accent1"/>
                </a:solidFill>
              </a:defRPr>
            </a:lvl1pPr>
            <a:lvl2pPr marL="914400" lvl="1" indent="-3429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71620" y="6423285"/>
            <a:ext cx="2304000" cy="90000"/>
          </a:xfrm>
          <a:prstGeom prst="rect">
            <a:avLst/>
          </a:prstGeom>
          <a:blipFill>
            <a:blip r:embed="rId2"/>
            <a:stretch/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en-US"/>
              <a:t> 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8949020" y="6004800"/>
            <a:ext cx="2871505" cy="5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73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matchingName="Titelfoli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 bwMode="auto">
          <a:xfrm>
            <a:off x="0" y="342000"/>
            <a:ext cx="12192000" cy="506722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7" name="Google Shape;47;p6"/>
          <p:cNvSpPr txBox="1">
            <a:spLocks noGrp="1"/>
          </p:cNvSpPr>
          <p:nvPr>
            <p:ph type="ctrTitle"/>
          </p:nvPr>
        </p:nvSpPr>
        <p:spPr bwMode="auto">
          <a:xfrm>
            <a:off x="731839" y="537344"/>
            <a:ext cx="10728323" cy="623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1"/>
          </p:nvPr>
        </p:nvSpPr>
        <p:spPr bwMode="auto">
          <a:xfrm>
            <a:off x="731837" y="2444192"/>
            <a:ext cx="10728325" cy="516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cap="none">
                <a:solidFill>
                  <a:schemeClr val="lt1"/>
                </a:solidFill>
              </a:defRPr>
            </a:lvl1pPr>
            <a:lvl2pPr lvl="1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2"/>
          </p:nvPr>
        </p:nvSpPr>
        <p:spPr bwMode="auto">
          <a:xfrm>
            <a:off x="731837" y="1088740"/>
            <a:ext cx="10728325" cy="727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b="1" cap="none">
                <a:solidFill>
                  <a:schemeClr val="accent1"/>
                </a:solidFill>
              </a:defRPr>
            </a:lvl1pPr>
            <a:lvl2pPr marL="914400" lvl="1" indent="-3429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71620" y="6423285"/>
            <a:ext cx="2304000" cy="90000"/>
          </a:xfrm>
          <a:prstGeom prst="rect">
            <a:avLst/>
          </a:prstGeom>
          <a:blipFill>
            <a:blip r:embed="rId2"/>
            <a:stretch/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en-US"/>
              <a:t> </a:t>
            </a:r>
            <a:endParaRPr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8858980" y="6165316"/>
            <a:ext cx="2997661" cy="57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7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 (klein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360000" y="324000"/>
            <a:ext cx="11449049" cy="1124780"/>
          </a:xfrm>
        </p:spPr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60000" y="1578310"/>
            <a:ext cx="11449049" cy="4190666"/>
          </a:xfrm>
        </p:spPr>
        <p:txBody>
          <a:bodyPr/>
          <a:lstStyle>
            <a:lvl1pPr marL="177800" indent="-177800">
              <a:defRPr sz="1800"/>
            </a:lvl1pPr>
            <a:lvl2pPr marL="361950" indent="-184150">
              <a:defRPr sz="1800"/>
            </a:lvl2pPr>
            <a:lvl3pPr marL="539750" indent="-177800">
              <a:defRPr sz="1800"/>
            </a:lvl3pPr>
            <a:lvl4pPr marL="717550" indent="-177800">
              <a:defRPr sz="1800"/>
            </a:lvl4pPr>
            <a:lvl5pPr marL="895350" indent="-177800">
              <a:defRPr sz="1800"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3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00 Month 2018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3999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en-US"/>
              <a:t>Subline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Page </a:t>
            </a:r>
            <a:fld id="{A52F4D17-1AD6-42D9-B93A-EB002C62F438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8153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5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54013" indent="-354013">
              <a:defRPr/>
            </a:lvl1pPr>
            <a:lvl2pPr marL="714375" indent="-354013">
              <a:spcBef>
                <a:spcPts val="300"/>
              </a:spcBef>
              <a:defRPr/>
            </a:lvl2pPr>
            <a:lvl3pPr marL="900113" indent="-360363">
              <a:spcBef>
                <a:spcPts val="0"/>
              </a:spcBef>
              <a:defRPr/>
            </a:lvl3pPr>
            <a:lvl4pPr marL="1076325" indent="-355600">
              <a:spcBef>
                <a:spcPts val="0"/>
              </a:spcBef>
              <a:defRPr/>
            </a:lvl4pPr>
            <a:lvl5pPr marL="1255713" indent="-355600">
              <a:spcBef>
                <a:spcPts val="0"/>
              </a:spcBef>
              <a:defRPr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3999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366817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7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54013" indent="-354013">
              <a:defRPr/>
            </a:lvl1pPr>
            <a:lvl2pPr marL="714375" indent="-354013">
              <a:spcBef>
                <a:spcPts val="300"/>
              </a:spcBef>
              <a:defRPr/>
            </a:lvl2pPr>
            <a:lvl3pPr marL="900113" indent="-360363">
              <a:spcBef>
                <a:spcPts val="0"/>
              </a:spcBef>
              <a:defRPr/>
            </a:lvl3pPr>
            <a:lvl4pPr marL="1076325" indent="-355600">
              <a:spcBef>
                <a:spcPts val="0"/>
              </a:spcBef>
              <a:defRPr/>
            </a:lvl4pPr>
            <a:lvl5pPr marL="1255713" indent="-355600">
              <a:spcBef>
                <a:spcPts val="0"/>
              </a:spcBef>
              <a:defRPr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3999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1779510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8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54013" indent="-354013">
              <a:defRPr/>
            </a:lvl1pPr>
            <a:lvl2pPr marL="714375" indent="-354013">
              <a:spcBef>
                <a:spcPts val="300"/>
              </a:spcBef>
              <a:defRPr/>
            </a:lvl2pPr>
            <a:lvl3pPr marL="900113" indent="-360363">
              <a:spcBef>
                <a:spcPts val="0"/>
              </a:spcBef>
              <a:defRPr/>
            </a:lvl3pPr>
            <a:lvl4pPr marL="1076325" indent="-355600">
              <a:spcBef>
                <a:spcPts val="0"/>
              </a:spcBef>
              <a:defRPr/>
            </a:lvl4pPr>
            <a:lvl5pPr marL="1255713" indent="-355600">
              <a:spcBef>
                <a:spcPts val="0"/>
              </a:spcBef>
              <a:defRPr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3999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292211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/>
            </a:lvl1pPr>
            <a:lvl2pPr marL="742950" indent="-285750">
              <a:buFont typeface="Symbol"/>
              <a:buChar char="-"/>
              <a:defRPr/>
            </a:lvl2pPr>
            <a:lvl3pPr marL="1143000" indent="-228600">
              <a:buFont typeface="Courier New"/>
              <a:buChar char="o"/>
              <a:defRPr/>
            </a:lvl3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12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No Sub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371475" y="324000"/>
            <a:ext cx="11449049" cy="584720"/>
          </a:xfrm>
        </p:spPr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71475" y="1052737"/>
            <a:ext cx="11449049" cy="4724662"/>
          </a:xfrm>
        </p:spPr>
        <p:txBody>
          <a:bodyPr/>
          <a:lstStyle>
            <a:lvl1pPr marL="354013" indent="-354013">
              <a:defRPr/>
            </a:lvl1pPr>
            <a:lvl2pPr marL="714375" indent="-354013">
              <a:spcBef>
                <a:spcPts val="300"/>
              </a:spcBef>
              <a:defRPr/>
            </a:lvl2pPr>
            <a:lvl3pPr marL="900113" indent="-360363">
              <a:spcBef>
                <a:spcPts val="0"/>
              </a:spcBef>
              <a:defRPr/>
            </a:lvl3pPr>
            <a:lvl4pPr marL="1076325" indent="-355600">
              <a:spcBef>
                <a:spcPts val="0"/>
              </a:spcBef>
              <a:defRPr/>
            </a:lvl4pPr>
            <a:lvl5pPr marL="1255713" indent="-355600">
              <a:spcBef>
                <a:spcPts val="0"/>
              </a:spcBef>
              <a:defRPr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5472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360000" y="324000"/>
            <a:ext cx="11449049" cy="1124780"/>
          </a:xfrm>
        </p:spPr>
        <p:txBody>
          <a:bodyPr/>
          <a:lstStyle>
            <a:lvl1pPr>
              <a:defRPr spc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60000" y="1563143"/>
            <a:ext cx="11449049" cy="4214255"/>
          </a:xfr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3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00 Month 2018</a:t>
            </a:r>
            <a:endParaRPr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3999"/>
              </a:lnSpc>
              <a:spcAft>
                <a:spcPts val="0"/>
              </a:spcAft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>
              <a:defRPr/>
            </a:pPr>
            <a:r>
              <a:rPr lang="en-US"/>
              <a:t>Subline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Page </a:t>
            </a:r>
            <a:fld id="{A52F4D17-1AD6-42D9-B93A-EB002C62F438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4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41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9" y="2660216"/>
            <a:ext cx="10728324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40" y="1124744"/>
            <a:ext cx="10728325" cy="136180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800" b="1" cap="none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7831BC-0764-4D94-B436-8046AD2DF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8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390AF7B-9835-4AEF-ADBF-224AF53FB4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9500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el und Inhalt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 bwMode="auto">
          <a:xfrm>
            <a:off x="360000" y="324000"/>
            <a:ext cx="11449049" cy="112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 bwMode="auto">
          <a:xfrm>
            <a:off x="360000" y="1563143"/>
            <a:ext cx="11449049" cy="4214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dt" idx="10"/>
          </p:nvPr>
        </p:nvSpPr>
        <p:spPr bwMode="auto">
          <a:xfrm>
            <a:off x="3776105" y="6381328"/>
            <a:ext cx="1600508" cy="221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December 1, 2021</a:t>
            </a:r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 bwMode="auto">
          <a:xfrm>
            <a:off x="5818290" y="6381328"/>
            <a:ext cx="720000" cy="221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Page </a:t>
            </a:r>
            <a:fld id="{00000000-1234-1234-1234-123412341234}" type="slidenum"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2"/>
          </p:nvPr>
        </p:nvSpPr>
        <p:spPr bwMode="auto">
          <a:xfrm>
            <a:off x="358774" y="938786"/>
            <a:ext cx="11449049" cy="50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1"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810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7" y="341313"/>
            <a:ext cx="11449051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12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40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40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8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2F77179-7DE6-490F-AFDB-836C5B895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897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12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7" y="341313"/>
            <a:ext cx="11449051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40" y="4911514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40" y="4221088"/>
            <a:ext cx="10728325" cy="547142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lang="de-DE" sz="1800" b="1" cap="none" spc="0" baseline="0" dirty="0">
                <a:solidFill>
                  <a:schemeClr val="accent2"/>
                </a:solidFill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192" y="5877284"/>
            <a:ext cx="2997661" cy="576063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1F0FB68E-EE59-46F0-A3EA-690446700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2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66400">
              <a:buSzPct val="110000"/>
              <a:buFont typeface="Arial"/>
              <a:buChar char="•"/>
              <a:defRPr sz="3200"/>
            </a:lvl1pPr>
            <a:lvl2pPr marL="496800" indent="-266400">
              <a:buSzPct val="90000"/>
              <a:buFont typeface="Symbol" charset="2"/>
              <a:buChar char="-"/>
              <a:defRPr sz="2800"/>
            </a:lvl2pPr>
            <a:lvl3pPr marL="763200" indent="-266400">
              <a:buSzPct val="70000"/>
              <a:buFont typeface="Courier New"/>
              <a:buChar char="o"/>
              <a:defRPr sz="2400"/>
            </a:lvl3pPr>
            <a:lvl4pPr marL="1029600" indent="-266400">
              <a:buFont typeface="Wingdings" charset="2"/>
              <a:buChar char="§"/>
              <a:defRPr sz="2000"/>
            </a:lvl4pPr>
            <a:lvl5pPr marL="1296000" indent="-266400">
              <a:buSzPct val="60000"/>
              <a:buFont typeface="Wingdings" charset="2"/>
              <a:buChar char="Ø"/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0FEB314-58C6-43FB-BF57-07B357AFA1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82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52F4D17-1AD6-42D9-B93A-EB002C62F4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75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8A00DEAD-5DE0-4EC4-9106-51A82A9A0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7" y="1628787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A390F4-CC78-4ED1-8D50-5D59AE8D05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7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A5E56D-954A-4968-9BC8-DFAC877CA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3341" y="1628787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1C326D2C-F758-4203-BE3D-8CDB8EB309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3341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D87DCD3-D230-4056-A20A-D9CBA549CE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782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52F4D17-1AD6-42D9-B93A-EB002C62F4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967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F63E2467-CDE8-4456-BDC8-2E6458C092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82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52F4D17-1AD6-42D9-B93A-EB002C62F4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283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52F4D17-1AD6-42D9-B93A-EB002C62F4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006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100"/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indent="-228600">
              <a:buSzPct val="100000"/>
              <a:buFont typeface="Trebuchet MS"/>
              <a:defRPr sz="2200"/>
            </a:lvl1pPr>
            <a:lvl2pPr marL="450850" indent="-234950">
              <a:buSzPct val="100000"/>
              <a:buFont typeface="Trebuchet MS"/>
              <a:buChar char="•"/>
              <a:defRPr sz="2200"/>
            </a:lvl2pPr>
            <a:lvl3pPr marL="666750" indent="-215900">
              <a:buSzPct val="100000"/>
              <a:buFont typeface="Trebuchet MS"/>
              <a:buChar char="•"/>
              <a:defRPr sz="2200"/>
            </a:lvl3pPr>
            <a:lvl4pPr marL="895350" indent="-215900">
              <a:buFont typeface="Trebuchet MS"/>
              <a:buChar char="•"/>
              <a:defRPr sz="2200"/>
            </a:lvl4pPr>
            <a:lvl5pPr marL="1117600" indent="-215900">
              <a:buSzPct val="100000"/>
              <a:buFont typeface="Trebuchet MS"/>
              <a:buChar char="•"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6566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7" y="1563148"/>
            <a:ext cx="11449051" cy="42142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5763" y="6381340"/>
            <a:ext cx="1600508" cy="221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8291" y="6381340"/>
            <a:ext cx="720000" cy="221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52F4D17-1AD6-42D9-B93A-EB002C62F4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477" y="324000"/>
            <a:ext cx="11449051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58AF006-3416-44FA-BBD1-BCE9F27A196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6453336"/>
            <a:ext cx="2304000" cy="117322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16080" y="6381328"/>
            <a:ext cx="1368152" cy="2160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200" smtClean="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980" y="6165316"/>
            <a:ext cx="2997661" cy="57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3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lnSpc>
          <a:spcPct val="114000"/>
        </a:lnSpc>
        <a:spcBef>
          <a:spcPct val="0"/>
        </a:spcBef>
        <a:buNone/>
        <a:defRPr sz="3200" b="1" kern="1200" cap="all" spc="1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349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60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6">
          <p15:clr>
            <a:srgbClr val="F26B43"/>
          </p15:clr>
        </p15:guide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278">
          <p15:clr>
            <a:srgbClr val="F26B43"/>
          </p15:clr>
        </p15:guide>
        <p15:guide id="6" pos="3659">
          <p15:clr>
            <a:srgbClr val="F26B43"/>
          </p15:clr>
        </p15:guide>
        <p15:guide id="7" pos="4021">
          <p15:clr>
            <a:srgbClr val="F26B43"/>
          </p15:clr>
        </p15:guide>
        <p15:guide id="8" orient="horz" pos="363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 bwMode="auto">
          <a:xfrm>
            <a:off x="371475" y="1563143"/>
            <a:ext cx="11449049" cy="4214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683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L="914400" marR="0" lvl="1" indent="-3683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L="1371600" marR="0" lvl="2" indent="-3683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L="1828800" marR="0" lvl="3" indent="-3683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L="2286000" marR="0" lvl="4" indent="-368300" algn="l">
              <a:lnSpc>
                <a:spcPct val="113999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 bwMode="auto">
          <a:xfrm>
            <a:off x="3776105" y="6381328"/>
            <a:ext cx="1600508" cy="221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December 1, 2021</a:t>
            </a:r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 bwMode="auto">
          <a:xfrm>
            <a:off x="5818290" y="6381328"/>
            <a:ext cx="720000" cy="221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1pPr>
            <a:lvl2pPr marL="0" marR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2pPr>
            <a:lvl3pPr marL="0" marR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3pPr>
            <a:lvl4pPr marL="0" marR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4pPr>
            <a:lvl5pPr marL="0" marR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5pPr>
            <a:lvl6pPr marL="0" marR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6pPr>
            <a:lvl7pPr marL="0" marR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7pPr>
            <a:lvl8pPr marL="0" marR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8pPr>
            <a:lvl9pPr marL="0" marR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t>Page </a:t>
            </a:r>
            <a:fld id="{00000000-1234-1234-1234-123412341234}" type="slidenum"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23D6B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 bwMode="auto">
          <a:xfrm>
            <a:off x="371475" y="324000"/>
            <a:ext cx="11449049" cy="112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9" name="Textplatzhalter 4"/>
          <p:cNvSpPr txBox="1"/>
          <p:nvPr userDrawn="1"/>
        </p:nvSpPr>
        <p:spPr bwMode="auto">
          <a:xfrm>
            <a:off x="371620" y="6423285"/>
            <a:ext cx="2304000" cy="90000"/>
          </a:xfrm>
          <a:prstGeom prst="rect">
            <a:avLst/>
          </a:prstGeom>
          <a:blipFill>
            <a:blip r:embed="rId12"/>
            <a:stretch/>
          </a:blipFill>
        </p:spPr>
        <p:txBody>
          <a:bodyPr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</p:txBody>
      </p:sp>
      <p:pic>
        <p:nvPicPr>
          <p:cNvPr id="8" name="Grafik 8"/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8858980" y="6165316"/>
            <a:ext cx="2997661" cy="57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5458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  <p:sldLayoutId id="2147483733" r:id="rId9"/>
    <p:sldLayoutId id="2147483734" r:id="rId10"/>
  </p:sldLayoutIdLst>
  <p:hf hdr="0" ftr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2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A64521-ED94-4240-8AD4-6C3D7A90E7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cap="none" dirty="0"/>
              <a:t>Jülich </a:t>
            </a:r>
            <a:r>
              <a:rPr lang="de-DE" cap="none" dirty="0" err="1"/>
              <a:t>Supercomputing</a:t>
            </a:r>
            <a:r>
              <a:rPr lang="de-DE" cap="none" dirty="0"/>
              <a:t> </a:t>
            </a:r>
            <a:r>
              <a:rPr lang="de-DE" cap="none" dirty="0" err="1"/>
              <a:t>Centre</a:t>
            </a:r>
            <a:r>
              <a:rPr lang="de-DE" cap="none" dirty="0"/>
              <a:t> </a:t>
            </a:r>
            <a:br>
              <a:rPr lang="de-DE" cap="none" dirty="0"/>
            </a:br>
            <a:r>
              <a:rPr lang="en-GB" sz="1800" dirty="0">
                <a:effectLst/>
                <a:latin typeface="Calibri" panose="020F0502020204030204" pitchFamily="34" charset="0"/>
              </a:rPr>
              <a:t>current status and future directions</a:t>
            </a:r>
            <a:br>
              <a:rPr lang="en-GB" sz="1800" dirty="0">
                <a:effectLst/>
                <a:latin typeface="Calibri" panose="020F0502020204030204" pitchFamily="34" charset="0"/>
              </a:rPr>
            </a:br>
            <a:endParaRPr lang="de-DE" cap="non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693119F-69DD-4BF5-B78E-98C0144F5F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05 September 2024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532" y="0"/>
            <a:ext cx="11460993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8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 descr="A hexagons with icons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240704" y="386376"/>
            <a:ext cx="12432704" cy="620538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2"/>
                </a:solidFill>
              </a:rPr>
              <a:t>JUPITER – high-level Architecture</a:t>
            </a:r>
            <a:endParaRPr dirty="0">
              <a:solidFill>
                <a:schemeClr val="bg2"/>
              </a:solidFill>
            </a:endParaRPr>
          </a:p>
        </p:txBody>
      </p:sp>
      <p:grpSp>
        <p:nvGrpSpPr>
          <p:cNvPr id="28" name="Gruppieren 6"/>
          <p:cNvGrpSpPr/>
          <p:nvPr/>
        </p:nvGrpSpPr>
        <p:grpSpPr bwMode="auto">
          <a:xfrm>
            <a:off x="9331682" y="4222829"/>
            <a:ext cx="2154940" cy="646331"/>
            <a:chOff x="1083191" y="6273924"/>
            <a:chExt cx="1013266" cy="646331"/>
          </a:xfrm>
        </p:grpSpPr>
        <p:sp>
          <p:nvSpPr>
            <p:cNvPr id="38" name="TextBox 97"/>
            <p:cNvSpPr txBox="1"/>
            <p:nvPr/>
          </p:nvSpPr>
          <p:spPr bwMode="auto">
            <a:xfrm>
              <a:off x="1298094" y="6273924"/>
              <a:ext cx="7983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b="1">
                  <a:solidFill>
                    <a:srgbClr val="023D6B"/>
                  </a:solidFill>
                  <a:latin typeface="+mj-lt"/>
                </a:rPr>
                <a:t>Core </a:t>
              </a:r>
              <a:br>
                <a:rPr lang="en-GB" b="1">
                  <a:solidFill>
                    <a:srgbClr val="023D6B"/>
                  </a:solidFill>
                  <a:latin typeface="+mj-lt"/>
                </a:rPr>
              </a:br>
              <a:r>
                <a:rPr lang="en-GB" b="1">
                  <a:solidFill>
                    <a:srgbClr val="023D6B"/>
                  </a:solidFill>
                  <a:latin typeface="+mj-lt"/>
                </a:rPr>
                <a:t>Configuration</a:t>
              </a:r>
              <a:endParaRPr b="1">
                <a:solidFill>
                  <a:srgbClr val="023D6B"/>
                </a:solidFill>
                <a:latin typeface="+mj-lt"/>
              </a:endParaRPr>
            </a:p>
          </p:txBody>
        </p:sp>
        <p:sp>
          <p:nvSpPr>
            <p:cNvPr id="39" name="Freeform 99"/>
            <p:cNvSpPr/>
            <p:nvPr/>
          </p:nvSpPr>
          <p:spPr bwMode="auto">
            <a:xfrm>
              <a:off x="1083191" y="6390169"/>
              <a:ext cx="166802" cy="413839"/>
            </a:xfrm>
            <a:custGeom>
              <a:avLst/>
              <a:gdLst>
                <a:gd name="connsiteX0" fmla="*/ 0 w 1182597"/>
                <a:gd name="connsiteY0" fmla="*/ 514430 h 1028859"/>
                <a:gd name="connsiteX1" fmla="*/ 257215 w 1182597"/>
                <a:gd name="connsiteY1" fmla="*/ 0 h 1028859"/>
                <a:gd name="connsiteX2" fmla="*/ 925382 w 1182597"/>
                <a:gd name="connsiteY2" fmla="*/ 0 h 1028859"/>
                <a:gd name="connsiteX3" fmla="*/ 1182597 w 1182597"/>
                <a:gd name="connsiteY3" fmla="*/ 514430 h 1028859"/>
                <a:gd name="connsiteX4" fmla="*/ 925382 w 1182597"/>
                <a:gd name="connsiteY4" fmla="*/ 1028859 h 1028859"/>
                <a:gd name="connsiteX5" fmla="*/ 257215 w 1182597"/>
                <a:gd name="connsiteY5" fmla="*/ 1028859 h 1028859"/>
                <a:gd name="connsiteX6" fmla="*/ 0 w 1182597"/>
                <a:gd name="connsiteY6" fmla="*/ 514430 h 102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2597" h="1028859" extrusionOk="0">
                  <a:moveTo>
                    <a:pt x="591298" y="0"/>
                  </a:moveTo>
                  <a:lnTo>
                    <a:pt x="1182597" y="223777"/>
                  </a:lnTo>
                  <a:lnTo>
                    <a:pt x="1182597" y="805082"/>
                  </a:lnTo>
                  <a:lnTo>
                    <a:pt x="591298" y="1028859"/>
                  </a:lnTo>
                  <a:lnTo>
                    <a:pt x="0" y="805082"/>
                  </a:lnTo>
                  <a:lnTo>
                    <a:pt x="0" y="223777"/>
                  </a:lnTo>
                  <a:lnTo>
                    <a:pt x="591298" y="0"/>
                  </a:lnTo>
                  <a:close/>
                </a:path>
              </a:pathLst>
            </a:custGeom>
            <a:solidFill>
              <a:srgbClr val="023D6B"/>
            </a:solidFill>
            <a:ln>
              <a:noFill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3773" tIns="245717" rIns="213773" bIns="245717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800">
                <a:latin typeface="+mj-lt"/>
              </a:endParaRPr>
            </a:p>
          </p:txBody>
        </p:sp>
      </p:grpSp>
      <p:grpSp>
        <p:nvGrpSpPr>
          <p:cNvPr id="29" name="Gruppieren 112"/>
          <p:cNvGrpSpPr/>
          <p:nvPr/>
        </p:nvGrpSpPr>
        <p:grpSpPr bwMode="auto">
          <a:xfrm>
            <a:off x="9336359" y="4940259"/>
            <a:ext cx="3549107" cy="646331"/>
            <a:chOff x="3010639" y="4923003"/>
            <a:chExt cx="1668812" cy="646331"/>
          </a:xfrm>
        </p:grpSpPr>
        <p:sp>
          <p:nvSpPr>
            <p:cNvPr id="36" name="TextBox 97"/>
            <p:cNvSpPr txBox="1"/>
            <p:nvPr/>
          </p:nvSpPr>
          <p:spPr bwMode="auto">
            <a:xfrm>
              <a:off x="3247650" y="4923003"/>
              <a:ext cx="14318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b="1">
                  <a:solidFill>
                    <a:srgbClr val="AF82B9"/>
                  </a:solidFill>
                  <a:latin typeface="+mj-lt"/>
                </a:rPr>
                <a:t>Future Call </a:t>
              </a:r>
              <a:br>
                <a:rPr lang="en-GB" b="1">
                  <a:solidFill>
                    <a:srgbClr val="AF82B9"/>
                  </a:solidFill>
                  <a:latin typeface="+mj-lt"/>
                </a:rPr>
              </a:br>
              <a:r>
                <a:rPr lang="en-GB" b="1">
                  <a:solidFill>
                    <a:srgbClr val="AF82B9"/>
                  </a:solidFill>
                  <a:latin typeface="+mj-lt"/>
                </a:rPr>
                <a:t>Modules</a:t>
              </a:r>
              <a:endParaRPr b="1">
                <a:solidFill>
                  <a:srgbClr val="AF82B9"/>
                </a:solidFill>
                <a:latin typeface="+mj-lt"/>
              </a:endParaRPr>
            </a:p>
          </p:txBody>
        </p:sp>
        <p:sp>
          <p:nvSpPr>
            <p:cNvPr id="37" name="Freeform 99"/>
            <p:cNvSpPr/>
            <p:nvPr/>
          </p:nvSpPr>
          <p:spPr bwMode="auto">
            <a:xfrm>
              <a:off x="3010639" y="5031732"/>
              <a:ext cx="161346" cy="413839"/>
            </a:xfrm>
            <a:custGeom>
              <a:avLst/>
              <a:gdLst>
                <a:gd name="connsiteX0" fmla="*/ 0 w 1182597"/>
                <a:gd name="connsiteY0" fmla="*/ 514430 h 1028859"/>
                <a:gd name="connsiteX1" fmla="*/ 257215 w 1182597"/>
                <a:gd name="connsiteY1" fmla="*/ 0 h 1028859"/>
                <a:gd name="connsiteX2" fmla="*/ 925382 w 1182597"/>
                <a:gd name="connsiteY2" fmla="*/ 0 h 1028859"/>
                <a:gd name="connsiteX3" fmla="*/ 1182597 w 1182597"/>
                <a:gd name="connsiteY3" fmla="*/ 514430 h 1028859"/>
                <a:gd name="connsiteX4" fmla="*/ 925382 w 1182597"/>
                <a:gd name="connsiteY4" fmla="*/ 1028859 h 1028859"/>
                <a:gd name="connsiteX5" fmla="*/ 257215 w 1182597"/>
                <a:gd name="connsiteY5" fmla="*/ 1028859 h 1028859"/>
                <a:gd name="connsiteX6" fmla="*/ 0 w 1182597"/>
                <a:gd name="connsiteY6" fmla="*/ 514430 h 102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2597" h="1028859" extrusionOk="0">
                  <a:moveTo>
                    <a:pt x="591298" y="0"/>
                  </a:moveTo>
                  <a:lnTo>
                    <a:pt x="1182597" y="223777"/>
                  </a:lnTo>
                  <a:lnTo>
                    <a:pt x="1182597" y="805082"/>
                  </a:lnTo>
                  <a:lnTo>
                    <a:pt x="591298" y="1028859"/>
                  </a:lnTo>
                  <a:lnTo>
                    <a:pt x="0" y="805082"/>
                  </a:lnTo>
                  <a:lnTo>
                    <a:pt x="0" y="223777"/>
                  </a:lnTo>
                  <a:lnTo>
                    <a:pt x="591298" y="0"/>
                  </a:lnTo>
                  <a:close/>
                </a:path>
              </a:pathLst>
            </a:custGeom>
            <a:solidFill>
              <a:srgbClr val="AF82B9"/>
            </a:solidFill>
            <a:ln>
              <a:noFill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3773" tIns="245717" rIns="213773" bIns="245717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800">
                <a:latin typeface="+mj-lt"/>
              </a:endParaRPr>
            </a:p>
          </p:txBody>
        </p:sp>
      </p:grpSp>
      <p:sp>
        <p:nvSpPr>
          <p:cNvPr id="33" name="TextBox 32"/>
          <p:cNvSpPr txBox="1"/>
          <p:nvPr/>
        </p:nvSpPr>
        <p:spPr bwMode="auto">
          <a:xfrm>
            <a:off x="7426190" y="843528"/>
            <a:ext cx="1440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554">
              <a:defRPr/>
            </a:pPr>
            <a:r>
              <a:rPr lang="de-DE" sz="1300">
                <a:solidFill>
                  <a:srgbClr val="023D6B"/>
                </a:solidFill>
                <a:latin typeface="+mj-lt"/>
              </a:rPr>
              <a:t>Parallel </a:t>
            </a:r>
            <a:br>
              <a:rPr lang="de-DE" sz="1300">
                <a:solidFill>
                  <a:srgbClr val="023D6B"/>
                </a:solidFill>
                <a:latin typeface="+mj-lt"/>
              </a:rPr>
            </a:br>
            <a:r>
              <a:rPr lang="de-DE" sz="1300">
                <a:solidFill>
                  <a:srgbClr val="023D6B"/>
                </a:solidFill>
                <a:latin typeface="+mj-lt"/>
              </a:rPr>
              <a:t>High Capacity </a:t>
            </a:r>
            <a:br>
              <a:rPr lang="de-DE" sz="1300">
                <a:solidFill>
                  <a:srgbClr val="023D6B"/>
                </a:solidFill>
                <a:latin typeface="+mj-lt"/>
              </a:rPr>
            </a:br>
            <a:r>
              <a:rPr lang="de-DE" sz="1300">
                <a:solidFill>
                  <a:srgbClr val="023D6B"/>
                </a:solidFill>
                <a:latin typeface="+mj-lt"/>
              </a:rPr>
              <a:t>Data System</a:t>
            </a:r>
            <a:endParaRPr/>
          </a:p>
        </p:txBody>
      </p:sp>
      <p:sp>
        <p:nvSpPr>
          <p:cNvPr id="34" name="TextBox 33"/>
          <p:cNvSpPr txBox="1"/>
          <p:nvPr/>
        </p:nvSpPr>
        <p:spPr bwMode="auto">
          <a:xfrm>
            <a:off x="5961012" y="843528"/>
            <a:ext cx="1440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554">
              <a:defRPr/>
            </a:pPr>
            <a:r>
              <a:rPr lang="de-DE" sz="1300">
                <a:solidFill>
                  <a:srgbClr val="023D6B"/>
                </a:solidFill>
                <a:latin typeface="+mj-lt"/>
              </a:rPr>
              <a:t>Parallel </a:t>
            </a:r>
            <a:br>
              <a:rPr lang="de-DE" sz="1300">
                <a:solidFill>
                  <a:srgbClr val="023D6B"/>
                </a:solidFill>
                <a:latin typeface="+mj-lt"/>
              </a:rPr>
            </a:br>
            <a:r>
              <a:rPr lang="de-DE" sz="1300">
                <a:solidFill>
                  <a:srgbClr val="023D6B"/>
                </a:solidFill>
                <a:latin typeface="+mj-lt"/>
              </a:rPr>
              <a:t>High Bandwidth </a:t>
            </a:r>
            <a:br>
              <a:rPr lang="de-DE" sz="1300">
                <a:solidFill>
                  <a:srgbClr val="023D6B"/>
                </a:solidFill>
                <a:latin typeface="+mj-lt"/>
              </a:rPr>
            </a:br>
            <a:r>
              <a:rPr lang="de-DE" sz="1300">
                <a:solidFill>
                  <a:srgbClr val="023D6B"/>
                </a:solidFill>
                <a:latin typeface="+mj-lt"/>
              </a:rPr>
              <a:t>Flash Module</a:t>
            </a:r>
            <a:endParaRPr/>
          </a:p>
        </p:txBody>
      </p:sp>
      <p:sp>
        <p:nvSpPr>
          <p:cNvPr id="43" name="TextBox 42"/>
          <p:cNvSpPr txBox="1"/>
          <p:nvPr/>
        </p:nvSpPr>
        <p:spPr bwMode="auto">
          <a:xfrm>
            <a:off x="9048328" y="843528"/>
            <a:ext cx="1440000" cy="6924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 defTabSz="913554">
              <a:defRPr/>
            </a:pPr>
            <a:r>
              <a:rPr lang="en-US" sz="1300">
                <a:solidFill>
                  <a:srgbClr val="023D6B"/>
                </a:solidFill>
                <a:latin typeface="+mj-lt"/>
              </a:rPr>
              <a:t>High Capacity Backup/Archive System</a:t>
            </a:r>
            <a:endParaRPr lang="de-DE" sz="1300">
              <a:solidFill>
                <a:srgbClr val="023D6B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4105534" y="2296023"/>
            <a:ext cx="112637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3554">
              <a:defRPr/>
            </a:pPr>
            <a:r>
              <a:rPr lang="de-DE" sz="1500" b="1" dirty="0">
                <a:solidFill>
                  <a:srgbClr val="023D6B"/>
                </a:solidFill>
                <a:latin typeface="+mj-lt"/>
              </a:rPr>
              <a:t>Universal Cluster</a:t>
            </a:r>
            <a:endParaRPr dirty="0"/>
          </a:p>
        </p:txBody>
      </p:sp>
      <p:sp>
        <p:nvSpPr>
          <p:cNvPr id="45" name="TextBox 44"/>
          <p:cNvSpPr txBox="1"/>
          <p:nvPr/>
        </p:nvSpPr>
        <p:spPr bwMode="auto">
          <a:xfrm>
            <a:off x="2535420" y="5621444"/>
            <a:ext cx="1446230" cy="6924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913554">
              <a:defRPr/>
            </a:pPr>
            <a:r>
              <a:rPr lang="de-DE" sz="1300" dirty="0">
                <a:solidFill>
                  <a:schemeClr val="bg2"/>
                </a:solidFill>
                <a:latin typeface="+mj-lt"/>
              </a:rPr>
              <a:t>Interactive </a:t>
            </a:r>
            <a:br>
              <a:rPr lang="de-DE" sz="1300" dirty="0">
                <a:solidFill>
                  <a:schemeClr val="bg2"/>
                </a:solidFill>
                <a:latin typeface="+mj-lt"/>
              </a:rPr>
            </a:br>
            <a:r>
              <a:rPr lang="de-DE" sz="1300" dirty="0" err="1">
                <a:solidFill>
                  <a:schemeClr val="bg2"/>
                </a:solidFill>
                <a:latin typeface="+mj-lt"/>
              </a:rPr>
              <a:t>Computation</a:t>
            </a:r>
            <a:endParaRPr dirty="0">
              <a:solidFill>
                <a:schemeClr val="bg2"/>
              </a:solidFill>
            </a:endParaRPr>
          </a:p>
          <a:p>
            <a:pPr algn="ctr" defTabSz="913554">
              <a:defRPr/>
            </a:pPr>
            <a:r>
              <a:rPr lang="de-DE" sz="1300" dirty="0">
                <a:solidFill>
                  <a:schemeClr val="bg2"/>
                </a:solidFill>
                <a:latin typeface="+mj-lt"/>
              </a:rPr>
              <a:t>and </a:t>
            </a:r>
            <a:r>
              <a:rPr lang="de-DE" sz="1300" dirty="0" err="1">
                <a:solidFill>
                  <a:schemeClr val="bg2"/>
                </a:solidFill>
                <a:latin typeface="+mj-lt"/>
              </a:rPr>
              <a:t>Visualization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4467479" y="5621444"/>
            <a:ext cx="1234633" cy="49244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r" defTabSz="913554">
              <a:defRPr sz="1400">
                <a:solidFill>
                  <a:srgbClr val="31849B"/>
                </a:solidFill>
                <a:latin typeface="+mj-lt"/>
              </a:defRPr>
            </a:lvl1pPr>
          </a:lstStyle>
          <a:p>
            <a:pPr algn="ctr">
              <a:defRPr/>
            </a:pPr>
            <a:r>
              <a:rPr lang="de-DE" sz="1300">
                <a:solidFill>
                  <a:schemeClr val="accent3"/>
                </a:solidFill>
              </a:rPr>
              <a:t>Neuromorphic</a:t>
            </a:r>
            <a:endParaRPr/>
          </a:p>
          <a:p>
            <a:pPr algn="ctr">
              <a:defRPr/>
            </a:pPr>
            <a:r>
              <a:rPr lang="de-DE" sz="1300">
                <a:solidFill>
                  <a:srgbClr val="AF82B9"/>
                </a:solidFill>
              </a:rPr>
              <a:t>Module</a:t>
            </a:r>
            <a:endParaRPr/>
          </a:p>
        </p:txBody>
      </p:sp>
      <p:sp>
        <p:nvSpPr>
          <p:cNvPr id="47" name="TextBox 46"/>
          <p:cNvSpPr txBox="1"/>
          <p:nvPr/>
        </p:nvSpPr>
        <p:spPr bwMode="auto">
          <a:xfrm>
            <a:off x="6036310" y="5621444"/>
            <a:ext cx="1428596" cy="49244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defTabSz="913554">
              <a:defRPr sz="1400">
                <a:solidFill>
                  <a:srgbClr val="31849B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z="1300">
                <a:solidFill>
                  <a:srgbClr val="AF82B9"/>
                </a:solidFill>
              </a:rPr>
              <a:t>EU-Technology </a:t>
            </a:r>
            <a:br>
              <a:rPr lang="de-DE" sz="1300">
                <a:solidFill>
                  <a:srgbClr val="AF82B9"/>
                </a:solidFill>
              </a:rPr>
            </a:br>
            <a:r>
              <a:rPr lang="de-DE" sz="1300">
                <a:solidFill>
                  <a:srgbClr val="AF82B9"/>
                </a:solidFill>
              </a:rPr>
              <a:t>Enabling Module</a:t>
            </a:r>
            <a:endParaRPr/>
          </a:p>
        </p:txBody>
      </p:sp>
      <p:sp>
        <p:nvSpPr>
          <p:cNvPr id="48" name="TextBox 47"/>
          <p:cNvSpPr txBox="1"/>
          <p:nvPr/>
        </p:nvSpPr>
        <p:spPr bwMode="auto">
          <a:xfrm>
            <a:off x="7401012" y="3301632"/>
            <a:ext cx="112637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3554">
              <a:defRPr/>
            </a:pPr>
            <a:r>
              <a:rPr lang="de-DE" sz="1300">
                <a:solidFill>
                  <a:srgbClr val="AF82B9"/>
                </a:solidFill>
                <a:latin typeface="+mj-lt"/>
              </a:rPr>
              <a:t>Quantum </a:t>
            </a:r>
            <a:br>
              <a:rPr lang="de-DE" sz="1300">
                <a:solidFill>
                  <a:srgbClr val="AF82B9"/>
                </a:solidFill>
                <a:latin typeface="+mj-lt"/>
              </a:rPr>
            </a:br>
            <a:r>
              <a:rPr lang="de-DE" sz="1300">
                <a:solidFill>
                  <a:srgbClr val="AF82B9"/>
                </a:solidFill>
                <a:latin typeface="+mj-lt"/>
              </a:rPr>
              <a:t>Module</a:t>
            </a:r>
            <a:endParaRPr/>
          </a:p>
        </p:txBody>
      </p:sp>
      <p:sp>
        <p:nvSpPr>
          <p:cNvPr id="49" name="TextBox 48"/>
          <p:cNvSpPr txBox="1"/>
          <p:nvPr/>
        </p:nvSpPr>
        <p:spPr bwMode="auto">
          <a:xfrm>
            <a:off x="1972235" y="2640521"/>
            <a:ext cx="112637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3554">
              <a:defRPr/>
            </a:pPr>
            <a:r>
              <a:rPr lang="de-DE" sz="1500" b="1">
                <a:solidFill>
                  <a:srgbClr val="023D6B"/>
                </a:solidFill>
                <a:latin typeface="+mj-lt"/>
              </a:rPr>
              <a:t>GPU</a:t>
            </a:r>
            <a:endParaRPr/>
          </a:p>
          <a:p>
            <a:pPr algn="ctr" defTabSz="913554">
              <a:defRPr/>
            </a:pPr>
            <a:r>
              <a:rPr lang="de-DE" sz="1500" b="1">
                <a:solidFill>
                  <a:srgbClr val="023D6B"/>
                </a:solidFill>
                <a:latin typeface="+mj-lt"/>
              </a:rPr>
              <a:t>Booster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53837-4DE8-CA2F-55E5-209DB316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95" y="313905"/>
            <a:ext cx="11449049" cy="1124780"/>
          </a:xfrm>
        </p:spPr>
        <p:txBody>
          <a:bodyPr/>
          <a:lstStyle/>
          <a:p>
            <a:r>
              <a:rPr lang="en-GB" dirty="0"/>
              <a:t>JUPITER – high-level Architecture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4C802C2-057F-7F7A-0750-224794722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A close-up of several hexagons&#10;&#10;Description automatically generated">
            <a:extLst>
              <a:ext uri="{FF2B5EF4-FFF2-40B4-BE49-F238E27FC236}">
                <a16:creationId xmlns:a16="http://schemas.microsoft.com/office/drawing/2014/main" id="{AAE9AA5C-B8B8-66DE-988D-2429659BE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400" y="917702"/>
            <a:ext cx="12066105" cy="6022412"/>
          </a:xfrm>
          <a:prstGeom prst="rect">
            <a:avLst/>
          </a:prstGeom>
        </p:spPr>
      </p:pic>
      <p:grpSp>
        <p:nvGrpSpPr>
          <p:cNvPr id="4" name="Gruppieren 6">
            <a:extLst>
              <a:ext uri="{FF2B5EF4-FFF2-40B4-BE49-F238E27FC236}">
                <a16:creationId xmlns:a16="http://schemas.microsoft.com/office/drawing/2014/main" id="{03453C3E-218C-CFA5-8D8B-962C2DED09FB}"/>
              </a:ext>
            </a:extLst>
          </p:cNvPr>
          <p:cNvGrpSpPr/>
          <p:nvPr/>
        </p:nvGrpSpPr>
        <p:grpSpPr bwMode="auto">
          <a:xfrm>
            <a:off x="9914236" y="5273071"/>
            <a:ext cx="1766268" cy="276999"/>
            <a:chOff x="1083191" y="6366255"/>
            <a:chExt cx="1661019" cy="553997"/>
          </a:xfrm>
        </p:grpSpPr>
        <p:sp>
          <p:nvSpPr>
            <p:cNvPr id="5" name="TextBox 97">
              <a:extLst>
                <a:ext uri="{FF2B5EF4-FFF2-40B4-BE49-F238E27FC236}">
                  <a16:creationId xmlns:a16="http://schemas.microsoft.com/office/drawing/2014/main" id="{7D2E78FC-0DDE-635A-49F2-C2D9CFA4D084}"/>
                </a:ext>
              </a:extLst>
            </p:cNvPr>
            <p:cNvSpPr txBox="1"/>
            <p:nvPr/>
          </p:nvSpPr>
          <p:spPr bwMode="auto">
            <a:xfrm>
              <a:off x="1249993" y="6366255"/>
              <a:ext cx="149421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rgbClr val="023D6B"/>
                  </a:solidFill>
                  <a:latin typeface="+mj-lt"/>
                </a:rPr>
                <a:t>Core Configuration</a:t>
              </a:r>
              <a:endParaRPr sz="1200" b="1" dirty="0">
                <a:solidFill>
                  <a:srgbClr val="023D6B"/>
                </a:solidFill>
                <a:latin typeface="+mj-lt"/>
              </a:endParaRPr>
            </a:p>
          </p:txBody>
        </p:sp>
        <p:sp>
          <p:nvSpPr>
            <p:cNvPr id="6" name="Freeform 99">
              <a:extLst>
                <a:ext uri="{FF2B5EF4-FFF2-40B4-BE49-F238E27FC236}">
                  <a16:creationId xmlns:a16="http://schemas.microsoft.com/office/drawing/2014/main" id="{18B29AAF-9775-2F6F-B65A-96BAD0E976C3}"/>
                </a:ext>
              </a:extLst>
            </p:cNvPr>
            <p:cNvSpPr/>
            <p:nvPr/>
          </p:nvSpPr>
          <p:spPr bwMode="auto">
            <a:xfrm>
              <a:off x="1083191" y="6390169"/>
              <a:ext cx="166802" cy="413839"/>
            </a:xfrm>
            <a:custGeom>
              <a:avLst/>
              <a:gdLst>
                <a:gd name="connsiteX0" fmla="*/ 0 w 1182597"/>
                <a:gd name="connsiteY0" fmla="*/ 514430 h 1028859"/>
                <a:gd name="connsiteX1" fmla="*/ 257215 w 1182597"/>
                <a:gd name="connsiteY1" fmla="*/ 0 h 1028859"/>
                <a:gd name="connsiteX2" fmla="*/ 925382 w 1182597"/>
                <a:gd name="connsiteY2" fmla="*/ 0 h 1028859"/>
                <a:gd name="connsiteX3" fmla="*/ 1182597 w 1182597"/>
                <a:gd name="connsiteY3" fmla="*/ 514430 h 1028859"/>
                <a:gd name="connsiteX4" fmla="*/ 925382 w 1182597"/>
                <a:gd name="connsiteY4" fmla="*/ 1028859 h 1028859"/>
                <a:gd name="connsiteX5" fmla="*/ 257215 w 1182597"/>
                <a:gd name="connsiteY5" fmla="*/ 1028859 h 1028859"/>
                <a:gd name="connsiteX6" fmla="*/ 0 w 1182597"/>
                <a:gd name="connsiteY6" fmla="*/ 514430 h 102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2597" h="1028859" extrusionOk="0">
                  <a:moveTo>
                    <a:pt x="591298" y="0"/>
                  </a:moveTo>
                  <a:lnTo>
                    <a:pt x="1182597" y="223777"/>
                  </a:lnTo>
                  <a:lnTo>
                    <a:pt x="1182597" y="805082"/>
                  </a:lnTo>
                  <a:lnTo>
                    <a:pt x="591298" y="1028859"/>
                  </a:lnTo>
                  <a:lnTo>
                    <a:pt x="0" y="805082"/>
                  </a:lnTo>
                  <a:lnTo>
                    <a:pt x="0" y="223777"/>
                  </a:lnTo>
                  <a:lnTo>
                    <a:pt x="591298" y="0"/>
                  </a:lnTo>
                  <a:close/>
                </a:path>
              </a:pathLst>
            </a:custGeom>
            <a:solidFill>
              <a:srgbClr val="023D6B"/>
            </a:solidFill>
            <a:ln>
              <a:noFill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887" tIns="122859" rIns="106887" bIns="122859" numCol="1" spcCol="1270" anchor="ctr" anchorCtr="0">
              <a:noAutofit/>
            </a:bodyPr>
            <a:lstStyle/>
            <a:p>
              <a:pPr algn="ctr" defTabSz="1066774">
                <a:lnSpc>
                  <a:spcPct val="90000"/>
                </a:lnSpc>
                <a:defRPr/>
              </a:pPr>
              <a:endParaRPr lang="en-US" sz="2400">
                <a:latin typeface="+mj-lt"/>
              </a:endParaRPr>
            </a:p>
          </p:txBody>
        </p:sp>
      </p:grpSp>
      <p:grpSp>
        <p:nvGrpSpPr>
          <p:cNvPr id="7" name="Gruppieren 112">
            <a:extLst>
              <a:ext uri="{FF2B5EF4-FFF2-40B4-BE49-F238E27FC236}">
                <a16:creationId xmlns:a16="http://schemas.microsoft.com/office/drawing/2014/main" id="{E52BB454-DFCB-FBEA-E133-B8EE4F5EAE40}"/>
              </a:ext>
            </a:extLst>
          </p:cNvPr>
          <p:cNvGrpSpPr/>
          <p:nvPr/>
        </p:nvGrpSpPr>
        <p:grpSpPr bwMode="auto">
          <a:xfrm>
            <a:off x="9914236" y="5744324"/>
            <a:ext cx="2268387" cy="276999"/>
            <a:chOff x="3010639" y="5007818"/>
            <a:chExt cx="2133219" cy="553997"/>
          </a:xfrm>
        </p:grpSpPr>
        <p:sp>
          <p:nvSpPr>
            <p:cNvPr id="8" name="TextBox 97">
              <a:extLst>
                <a:ext uri="{FF2B5EF4-FFF2-40B4-BE49-F238E27FC236}">
                  <a16:creationId xmlns:a16="http://schemas.microsoft.com/office/drawing/2014/main" id="{744E0250-62B1-6A6D-5FF5-1E68C71BDD8B}"/>
                </a:ext>
              </a:extLst>
            </p:cNvPr>
            <p:cNvSpPr txBox="1"/>
            <p:nvPr/>
          </p:nvSpPr>
          <p:spPr bwMode="auto">
            <a:xfrm>
              <a:off x="3171985" y="5007818"/>
              <a:ext cx="197187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rgbClr val="AF82B9"/>
                  </a:solidFill>
                  <a:latin typeface="+mj-lt"/>
                </a:rPr>
                <a:t>Future Call Modules</a:t>
              </a:r>
              <a:endParaRPr sz="1200" b="1" dirty="0">
                <a:solidFill>
                  <a:srgbClr val="AF82B9"/>
                </a:solidFill>
                <a:latin typeface="+mj-lt"/>
              </a:endParaRPr>
            </a:p>
          </p:txBody>
        </p:sp>
        <p:sp>
          <p:nvSpPr>
            <p:cNvPr id="9" name="Freeform 99">
              <a:extLst>
                <a:ext uri="{FF2B5EF4-FFF2-40B4-BE49-F238E27FC236}">
                  <a16:creationId xmlns:a16="http://schemas.microsoft.com/office/drawing/2014/main" id="{8C1AD4C4-69CC-1EBB-6D7C-2EE5D48D7F43}"/>
                </a:ext>
              </a:extLst>
            </p:cNvPr>
            <p:cNvSpPr/>
            <p:nvPr/>
          </p:nvSpPr>
          <p:spPr bwMode="auto">
            <a:xfrm>
              <a:off x="3010639" y="5031732"/>
              <a:ext cx="161346" cy="413839"/>
            </a:xfrm>
            <a:custGeom>
              <a:avLst/>
              <a:gdLst>
                <a:gd name="connsiteX0" fmla="*/ 0 w 1182597"/>
                <a:gd name="connsiteY0" fmla="*/ 514430 h 1028859"/>
                <a:gd name="connsiteX1" fmla="*/ 257215 w 1182597"/>
                <a:gd name="connsiteY1" fmla="*/ 0 h 1028859"/>
                <a:gd name="connsiteX2" fmla="*/ 925382 w 1182597"/>
                <a:gd name="connsiteY2" fmla="*/ 0 h 1028859"/>
                <a:gd name="connsiteX3" fmla="*/ 1182597 w 1182597"/>
                <a:gd name="connsiteY3" fmla="*/ 514430 h 1028859"/>
                <a:gd name="connsiteX4" fmla="*/ 925382 w 1182597"/>
                <a:gd name="connsiteY4" fmla="*/ 1028859 h 1028859"/>
                <a:gd name="connsiteX5" fmla="*/ 257215 w 1182597"/>
                <a:gd name="connsiteY5" fmla="*/ 1028859 h 1028859"/>
                <a:gd name="connsiteX6" fmla="*/ 0 w 1182597"/>
                <a:gd name="connsiteY6" fmla="*/ 514430 h 102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2597" h="1028859" extrusionOk="0">
                  <a:moveTo>
                    <a:pt x="591298" y="0"/>
                  </a:moveTo>
                  <a:lnTo>
                    <a:pt x="1182597" y="223777"/>
                  </a:lnTo>
                  <a:lnTo>
                    <a:pt x="1182597" y="805082"/>
                  </a:lnTo>
                  <a:lnTo>
                    <a:pt x="591298" y="1028859"/>
                  </a:lnTo>
                  <a:lnTo>
                    <a:pt x="0" y="805082"/>
                  </a:lnTo>
                  <a:lnTo>
                    <a:pt x="0" y="223777"/>
                  </a:lnTo>
                  <a:lnTo>
                    <a:pt x="591298" y="0"/>
                  </a:lnTo>
                  <a:close/>
                </a:path>
              </a:pathLst>
            </a:custGeom>
            <a:solidFill>
              <a:srgbClr val="AF82B9"/>
            </a:solidFill>
            <a:ln>
              <a:noFill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887" tIns="122859" rIns="106887" bIns="122859" numCol="1" spcCol="1270" anchor="ctr" anchorCtr="0">
              <a:noAutofit/>
            </a:bodyPr>
            <a:lstStyle/>
            <a:p>
              <a:pPr algn="ctr" defTabSz="1066774">
                <a:lnSpc>
                  <a:spcPct val="90000"/>
                </a:lnSpc>
                <a:defRPr/>
              </a:pPr>
              <a:endParaRPr lang="en-US" sz="2400">
                <a:latin typeface="+mj-lt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9A7D8F1-4811-2126-BA8E-F281D969AA7F}"/>
              </a:ext>
            </a:extLst>
          </p:cNvPr>
          <p:cNvSpPr/>
          <p:nvPr/>
        </p:nvSpPr>
        <p:spPr bwMode="auto">
          <a:xfrm>
            <a:off x="45885" y="1026140"/>
            <a:ext cx="12193573" cy="6858000"/>
          </a:xfrm>
          <a:prstGeom prst="rect">
            <a:avLst/>
          </a:prstGeom>
          <a:solidFill>
            <a:schemeClr val="bg1">
              <a:alpha val="65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2FF65EB-F6AE-8E30-D031-8435CBCCCEF9}"/>
              </a:ext>
            </a:extLst>
          </p:cNvPr>
          <p:cNvGrpSpPr/>
          <p:nvPr/>
        </p:nvGrpSpPr>
        <p:grpSpPr>
          <a:xfrm>
            <a:off x="3659661" y="-64726"/>
            <a:ext cx="5337797" cy="5337797"/>
            <a:chOff x="6881786" y="-72302"/>
            <a:chExt cx="10675593" cy="1067559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03E4FFD-0B1E-AE54-7713-D1C711E04F5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81786" y="-72302"/>
              <a:ext cx="10675593" cy="10675593"/>
              <a:chOff x="-620254" y="-200023"/>
              <a:chExt cx="8435493" cy="8435493"/>
            </a:xfrm>
          </p:grpSpPr>
          <p:pic>
            <p:nvPicPr>
              <p:cNvPr id="11" name="Picture 10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CB6E3F8E-AAF3-DDF3-E760-654916B63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20254" y="-200023"/>
                <a:ext cx="8435493" cy="8435493"/>
              </a:xfrm>
              <a:prstGeom prst="rect">
                <a:avLst/>
              </a:prstGeom>
            </p:spPr>
          </p:pic>
          <p:pic>
            <p:nvPicPr>
              <p:cNvPr id="21" name="Picture 20" descr="A white line on a black background&#10;&#10;Description automatically generated">
                <a:extLst>
                  <a:ext uri="{FF2B5EF4-FFF2-40B4-BE49-F238E27FC236}">
                    <a16:creationId xmlns:a16="http://schemas.microsoft.com/office/drawing/2014/main" id="{8745CE88-6FD7-429B-9ACC-2EDF10861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2142" y="209583"/>
                <a:ext cx="1790700" cy="1790700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3BC51DB-3622-C23A-2C29-A4A8CCEEFED0}"/>
                </a:ext>
              </a:extLst>
            </p:cNvPr>
            <p:cNvSpPr txBox="1"/>
            <p:nvPr/>
          </p:nvSpPr>
          <p:spPr>
            <a:xfrm>
              <a:off x="8512274" y="3135474"/>
              <a:ext cx="7590451" cy="55194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t">
              <a:spAutoFit/>
            </a:bodyPr>
            <a:lstStyle/>
            <a:p>
              <a:pPr marL="428625" indent="-428625" defTabSz="412750" rtl="0" hangingPunct="0"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&gt;1 </a:t>
              </a:r>
              <a:r>
                <a:rPr lang="en-GB" sz="22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ExaFLOP</a:t>
              </a: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/s FP64 HPL</a:t>
              </a:r>
            </a:p>
            <a:p>
              <a:pPr marL="428625" lvl="5" indent="-428625"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&gt;70 </a:t>
              </a:r>
              <a:r>
                <a:rPr lang="en-GB" sz="22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ExaFLOP</a:t>
              </a: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/s FP8 AI</a:t>
              </a:r>
            </a:p>
            <a:p>
              <a:pPr marL="428625" indent="-428625" defTabSz="412750" rtl="0" hangingPunct="0"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~6000 Nodes</a:t>
              </a:r>
            </a:p>
            <a:p>
              <a:pPr marL="428625" lvl="1" indent="-428625"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~24000 NVIDIA </a:t>
              </a:r>
              <a:b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</a:b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Grace-Hopper</a:t>
              </a:r>
            </a:p>
            <a:p>
              <a:pPr marL="428625" lvl="1" indent="-428625">
                <a:buFont typeface="Arial" panose="020B0604020202020204" pitchFamily="34" charset="0"/>
                <a:buChar char="•"/>
              </a:pP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NVIDIA Mellanox NDR</a:t>
              </a:r>
            </a:p>
            <a:p>
              <a:pPr marL="428625" lvl="1" indent="-428625">
                <a:buFont typeface="Arial" panose="020B0604020202020204" pitchFamily="34" charset="0"/>
                <a:buChar char="•"/>
              </a:pPr>
              <a:r>
                <a:rPr lang="en-GB" sz="22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BullSequana</a:t>
              </a:r>
              <a:r>
                <a:rPr lang="en-GB" sz="22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 XH3000</a:t>
              </a:r>
            </a:p>
            <a:p>
              <a:pPr marL="428625" lvl="1" indent="-428625">
                <a:buFont typeface="Arial" panose="020B0604020202020204" pitchFamily="34" charset="0"/>
                <a:buChar char="•"/>
              </a:pPr>
              <a:endParaRPr lang="en-GB" sz="2200" dirty="0">
                <a:solidFill>
                  <a:schemeClr val="bg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0C57EDF-E38B-0354-27B2-927FA37B63A9}"/>
              </a:ext>
            </a:extLst>
          </p:cNvPr>
          <p:cNvGrpSpPr/>
          <p:nvPr/>
        </p:nvGrpSpPr>
        <p:grpSpPr>
          <a:xfrm>
            <a:off x="3744017" y="4455140"/>
            <a:ext cx="2841994" cy="2841994"/>
            <a:chOff x="2574645" y="8073966"/>
            <a:chExt cx="5683987" cy="5683987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EF8EFBB-B187-E19B-4ACC-90F07D1D9A53}"/>
                </a:ext>
              </a:extLst>
            </p:cNvPr>
            <p:cNvGrpSpPr/>
            <p:nvPr/>
          </p:nvGrpSpPr>
          <p:grpSpPr>
            <a:xfrm>
              <a:off x="2574645" y="8073966"/>
              <a:ext cx="5683987" cy="5683987"/>
              <a:chOff x="5327987" y="8179636"/>
              <a:chExt cx="5683987" cy="5683987"/>
            </a:xfrm>
          </p:grpSpPr>
          <p:pic>
            <p:nvPicPr>
              <p:cNvPr id="14" name="Picture 13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48E1C581-ED8C-E048-A9F0-ACD0038035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7987" y="8179636"/>
                <a:ext cx="5683987" cy="5683987"/>
              </a:xfrm>
              <a:prstGeom prst="rect">
                <a:avLst/>
              </a:prstGeom>
            </p:spPr>
          </p:pic>
          <p:pic>
            <p:nvPicPr>
              <p:cNvPr id="25" name="Picture 24" descr="A white eye with a black background&#10;&#10;Description automatically generated">
                <a:extLst>
                  <a:ext uri="{FF2B5EF4-FFF2-40B4-BE49-F238E27FC236}">
                    <a16:creationId xmlns:a16="http://schemas.microsoft.com/office/drawing/2014/main" id="{A5D26EEE-A9C1-88CA-3B6A-B625064B5D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28860" y="8468595"/>
                <a:ext cx="1166843" cy="1166843"/>
              </a:xfrm>
              <a:prstGeom prst="rect">
                <a:avLst/>
              </a:prstGeom>
            </p:spPr>
          </p:pic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6B537DC-753B-E802-60DC-DE7FA69CAFCF}"/>
                </a:ext>
              </a:extLst>
            </p:cNvPr>
            <p:cNvSpPr txBox="1"/>
            <p:nvPr/>
          </p:nvSpPr>
          <p:spPr>
            <a:xfrm>
              <a:off x="3110751" y="9559936"/>
              <a:ext cx="4611773" cy="35496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t">
              <a:spAutoFit/>
            </a:bodyPr>
            <a:lstStyle/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23 Login Nodes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NVIDIA Hopper/A40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200 Gbit/s connectivity</a:t>
              </a:r>
              <a:endParaRPr lang="en-GB" sz="1400" dirty="0">
                <a:solidFill>
                  <a:schemeClr val="bg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endParaRPr lang="en-GB" sz="1400" dirty="0">
                <a:solidFill>
                  <a:schemeClr val="bg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59E8BD1-9C82-57FD-FD07-7BEF86A3BEE2}"/>
              </a:ext>
            </a:extLst>
          </p:cNvPr>
          <p:cNvGrpSpPr/>
          <p:nvPr/>
        </p:nvGrpSpPr>
        <p:grpSpPr>
          <a:xfrm>
            <a:off x="8203703" y="677283"/>
            <a:ext cx="4332238" cy="4332238"/>
            <a:chOff x="15948687" y="463371"/>
            <a:chExt cx="8664475" cy="8664475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AB04368-C8C1-D3B5-8468-9834E91BD8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948687" y="463371"/>
              <a:ext cx="8664475" cy="8664475"/>
              <a:chOff x="7906737" y="-236242"/>
              <a:chExt cx="8435493" cy="8435493"/>
            </a:xfrm>
          </p:grpSpPr>
          <p:pic>
            <p:nvPicPr>
              <p:cNvPr id="15" name="Picture 14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677ADF14-8BB9-6F0D-7E4A-97A444AD38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06737" y="-236242"/>
                <a:ext cx="8435493" cy="8435493"/>
              </a:xfrm>
              <a:prstGeom prst="rect">
                <a:avLst/>
              </a:prstGeom>
            </p:spPr>
          </p:pic>
          <p:pic>
            <p:nvPicPr>
              <p:cNvPr id="23" name="Picture 22" descr="A group of white squares on a black background&#10;&#10;Description automatically generated">
                <a:extLst>
                  <a:ext uri="{FF2B5EF4-FFF2-40B4-BE49-F238E27FC236}">
                    <a16:creationId xmlns:a16="http://schemas.microsoft.com/office/drawing/2014/main" id="{5DE03282-F440-60EF-021A-2E83278075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29921" y="218796"/>
                <a:ext cx="1790700" cy="1790700"/>
              </a:xfrm>
              <a:prstGeom prst="rect">
                <a:avLst/>
              </a:prstGeom>
            </p:spPr>
          </p:pic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394782C-9896-F3FA-6EAD-BC994C386560}"/>
                </a:ext>
              </a:extLst>
            </p:cNvPr>
            <p:cNvSpPr txBox="1"/>
            <p:nvPr/>
          </p:nvSpPr>
          <p:spPr>
            <a:xfrm>
              <a:off x="16871287" y="3366257"/>
              <a:ext cx="6870439" cy="527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t">
              <a:spAutoFit/>
            </a:bodyPr>
            <a:lstStyle/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&gt;5 </a:t>
              </a:r>
              <a:r>
                <a:rPr lang="en-GB" sz="16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PetaFLOP</a:t>
              </a: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/s FP64 HPL</a:t>
              </a:r>
            </a:p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~1300 Nodes</a:t>
              </a:r>
            </a:p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~2600 </a:t>
              </a:r>
              <a:r>
                <a:rPr lang="en-GB" sz="16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SiPearl</a:t>
              </a: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 Rhea1</a:t>
              </a:r>
            </a:p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BullSequana</a:t>
              </a:r>
              <a:r>
                <a: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 XH3000</a:t>
              </a:r>
            </a:p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GB" sz="1600" dirty="0">
                <a:solidFill>
                  <a:schemeClr val="bg1">
                    <a:lumMod val="20000"/>
                    <a:lumOff val="80000"/>
                  </a:schemeClr>
                </a:solidFill>
              </a:endParaRPr>
            </a:p>
            <a:p>
              <a:pPr marL="428625" indent="-428625" defTabSz="412750" rtl="0" hangingPunct="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GB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28625" lvl="1" indent="-42862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GB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A5F07CF-3213-24C0-0226-8888743AC766}"/>
              </a:ext>
            </a:extLst>
          </p:cNvPr>
          <p:cNvGrpSpPr/>
          <p:nvPr/>
        </p:nvGrpSpPr>
        <p:grpSpPr>
          <a:xfrm>
            <a:off x="7149982" y="3870250"/>
            <a:ext cx="2800040" cy="2800040"/>
            <a:chOff x="12764664" y="8310262"/>
            <a:chExt cx="5600080" cy="560008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6762B3E-B9EA-5EC2-5D9E-FF3287DB2A4B}"/>
                </a:ext>
              </a:extLst>
            </p:cNvPr>
            <p:cNvGrpSpPr/>
            <p:nvPr/>
          </p:nvGrpSpPr>
          <p:grpSpPr>
            <a:xfrm>
              <a:off x="12764664" y="8310262"/>
              <a:ext cx="5600080" cy="5600080"/>
              <a:chOff x="10019993" y="8199251"/>
              <a:chExt cx="5600080" cy="5600080"/>
            </a:xfrm>
          </p:grpSpPr>
          <p:pic>
            <p:nvPicPr>
              <p:cNvPr id="17" name="Picture 16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40690688-479E-6B6C-59B5-1FD936F100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19993" y="8199251"/>
                <a:ext cx="5600080" cy="5600080"/>
              </a:xfrm>
              <a:prstGeom prst="rect">
                <a:avLst/>
              </a:prstGeom>
            </p:spPr>
          </p:pic>
          <p:pic>
            <p:nvPicPr>
              <p:cNvPr id="35" name="Picture 34" descr="A white line with a lightning bolt&#10;&#10;Description automatically generated">
                <a:extLst>
                  <a:ext uri="{FF2B5EF4-FFF2-40B4-BE49-F238E27FC236}">
                    <a16:creationId xmlns:a16="http://schemas.microsoft.com/office/drawing/2014/main" id="{8AC1B95D-3996-2E0D-EE2F-A843C960B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263862" y="8537910"/>
                <a:ext cx="1166843" cy="1166843"/>
              </a:xfrm>
              <a:prstGeom prst="rect">
                <a:avLst/>
              </a:prstGeom>
            </p:spPr>
          </p:pic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0FBDDE6-047E-569C-2225-794D7700CA82}"/>
                </a:ext>
              </a:extLst>
            </p:cNvPr>
            <p:cNvSpPr txBox="1"/>
            <p:nvPr/>
          </p:nvSpPr>
          <p:spPr>
            <a:xfrm>
              <a:off x="13370904" y="9856562"/>
              <a:ext cx="4611774" cy="26879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t">
              <a:spAutoFit/>
            </a:bodyPr>
            <a:lstStyle/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21 PB useable Flash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~2,5 TB/s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20* IBM SSS6000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579C7B4-A4FE-FA93-E6ED-F90C28883325}"/>
              </a:ext>
            </a:extLst>
          </p:cNvPr>
          <p:cNvGrpSpPr/>
          <p:nvPr/>
        </p:nvGrpSpPr>
        <p:grpSpPr>
          <a:xfrm>
            <a:off x="-281015" y="4210855"/>
            <a:ext cx="2841994" cy="2841994"/>
            <a:chOff x="18748199" y="8109337"/>
            <a:chExt cx="5683987" cy="568398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A1CAF2F-B9F8-CD60-6469-B4FE1D6684E4}"/>
                </a:ext>
              </a:extLst>
            </p:cNvPr>
            <p:cNvGrpSpPr/>
            <p:nvPr/>
          </p:nvGrpSpPr>
          <p:grpSpPr>
            <a:xfrm>
              <a:off x="18748199" y="8109337"/>
              <a:ext cx="5683987" cy="5683987"/>
              <a:chOff x="13064213" y="8179635"/>
              <a:chExt cx="5683987" cy="5683987"/>
            </a:xfrm>
          </p:grpSpPr>
          <p:pic>
            <p:nvPicPr>
              <p:cNvPr id="16" name="Picture 15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DAD1BEC9-CB24-F69C-86D3-76EDAEE81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64213" y="8179635"/>
                <a:ext cx="5683987" cy="5683987"/>
              </a:xfrm>
              <a:prstGeom prst="rect">
                <a:avLst/>
              </a:prstGeom>
            </p:spPr>
          </p:pic>
          <p:pic>
            <p:nvPicPr>
              <p:cNvPr id="31" name="Picture 30" descr="A white line on a black background&#10;&#10;Description automatically generated">
                <a:extLst>
                  <a:ext uri="{FF2B5EF4-FFF2-40B4-BE49-F238E27FC236}">
                    <a16:creationId xmlns:a16="http://schemas.microsoft.com/office/drawing/2014/main" id="{AB944DFD-1E64-A205-BD70-F405B2A02B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06480" y="8990689"/>
                <a:ext cx="1166844" cy="1166844"/>
              </a:xfrm>
              <a:prstGeom prst="rect">
                <a:avLst/>
              </a:prstGeom>
            </p:spPr>
          </p:pic>
          <p:pic>
            <p:nvPicPr>
              <p:cNvPr id="33" name="Picture 32" descr="A group of white circular objects&#10;&#10;Description automatically generated">
                <a:extLst>
                  <a:ext uri="{FF2B5EF4-FFF2-40B4-BE49-F238E27FC236}">
                    <a16:creationId xmlns:a16="http://schemas.microsoft.com/office/drawing/2014/main" id="{F2A0B9D9-B5AF-1E31-DAA0-351D6F37DE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596939" y="8990689"/>
                <a:ext cx="1166844" cy="1166844"/>
              </a:xfrm>
              <a:prstGeom prst="rect">
                <a:avLst/>
              </a:prstGeom>
            </p:spPr>
          </p:pic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889AD9F-F119-5408-3A99-EE638BDA6E25}"/>
                </a:ext>
              </a:extLst>
            </p:cNvPr>
            <p:cNvSpPr txBox="1"/>
            <p:nvPr/>
          </p:nvSpPr>
          <p:spPr>
            <a:xfrm>
              <a:off x="19374127" y="9771857"/>
              <a:ext cx="4611773" cy="26879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t">
              <a:spAutoFit/>
            </a:bodyPr>
            <a:lstStyle/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210 PB useable SAS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~1,5 TB/s </a:t>
              </a:r>
            </a:p>
            <a:p>
              <a:pPr marL="428625" indent="-428625" defTabSz="412750" rtl="0" hangingPunct="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22* IBM SSS6000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A460A5-9D14-FC9F-28E5-C7BF94DEB88D}"/>
              </a:ext>
            </a:extLst>
          </p:cNvPr>
          <p:cNvGrpSpPr/>
          <p:nvPr/>
        </p:nvGrpSpPr>
        <p:grpSpPr>
          <a:xfrm>
            <a:off x="125082" y="668785"/>
            <a:ext cx="4332238" cy="4332238"/>
            <a:chOff x="250164" y="1337569"/>
            <a:chExt cx="8664475" cy="866447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2C163F8-E538-C48E-28F6-1A31F47456C2}"/>
                </a:ext>
              </a:extLst>
            </p:cNvPr>
            <p:cNvGrpSpPr/>
            <p:nvPr/>
          </p:nvGrpSpPr>
          <p:grpSpPr>
            <a:xfrm>
              <a:off x="250164" y="1337569"/>
              <a:ext cx="8664475" cy="8664475"/>
              <a:chOff x="-396913" y="373525"/>
              <a:chExt cx="8664475" cy="8664475"/>
            </a:xfrm>
          </p:grpSpPr>
          <p:pic>
            <p:nvPicPr>
              <p:cNvPr id="48" name="Picture 47" descr="A blue hexagon on a black background&#10;&#10;Description automatically generated">
                <a:extLst>
                  <a:ext uri="{FF2B5EF4-FFF2-40B4-BE49-F238E27FC236}">
                    <a16:creationId xmlns:a16="http://schemas.microsoft.com/office/drawing/2014/main" id="{EE207A52-E6A1-F017-F0EB-152398045F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913" y="373525"/>
                <a:ext cx="8664475" cy="8664475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890840-B3FF-2721-8262-64FB1DEC6221}"/>
                  </a:ext>
                </a:extLst>
              </p:cNvPr>
              <p:cNvSpPr txBox="1"/>
              <p:nvPr/>
            </p:nvSpPr>
            <p:spPr>
              <a:xfrm>
                <a:off x="478351" y="2517611"/>
                <a:ext cx="6870439" cy="53655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5400" tIns="25400" rIns="25400" bIns="25400" numCol="1" spcCol="38100" rtlCol="0" anchor="t">
                <a:spAutoFit/>
              </a:bodyPr>
              <a:lstStyle/>
              <a:p>
                <a:pPr marL="428625" indent="-428625" defTabSz="412750" rtl="0" hangingPunct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JUPITER Management Stack</a:t>
                </a:r>
              </a:p>
              <a:p>
                <a:pPr marL="885825" lvl="5" indent="-428625" rtl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Modular System Architecture</a:t>
                </a:r>
              </a:p>
              <a:p>
                <a:pPr marL="885825" lvl="5" indent="-428625" rtl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ParTec</a:t>
                </a:r>
                <a:r>
                  <a:rPr lang="en-GB" sz="140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 ParaStation</a:t>
                </a: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 Modulo</a:t>
                </a:r>
              </a:p>
              <a:p>
                <a:pPr marL="885825" lvl="5" indent="-42862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Eviden</a:t>
                </a: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 SMC </a:t>
                </a: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xScale</a:t>
                </a:r>
                <a:endPara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</a:endParaRPr>
              </a:p>
              <a:p>
                <a:pPr marL="428625" indent="-428625" defTabSz="412750" rtl="0" hangingPunct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Scheduler: </a:t>
                </a: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</a:rPr>
                  <a:t>Slurm</a:t>
                </a:r>
                <a:endPara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</a:endParaRPr>
              </a:p>
              <a:p>
                <a:pPr marL="428625" indent="-428625" defTabSz="412750" rtl="0" hangingPunct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Scientific Software: </a:t>
                </a: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EasyBuild</a:t>
                </a:r>
                <a:endPara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428625" indent="-428625" defTabSz="412750" rtl="0" hangingPunct="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Jobreporting</a:t>
                </a:r>
                <a:r>
                  <a:rPr lang="en-GB" sz="1400" dirty="0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: </a:t>
                </a:r>
                <a:r>
                  <a:rPr lang="en-GB" sz="1400" dirty="0" err="1">
                    <a:solidFill>
                      <a:schemeClr val="bg1">
                        <a:lumMod val="20000"/>
                        <a:lumOff val="8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LLview</a:t>
                </a:r>
                <a:endParaRPr lang="en-GB" sz="14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428625" lvl="1" indent="-42862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A66A811-E091-8171-2B06-6F77B36D5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colorTemperature colorTemp="115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53366" y="2074904"/>
              <a:ext cx="1458070" cy="1458070"/>
            </a:xfrm>
            <a:prstGeom prst="rect">
              <a:avLst/>
            </a:prstGeom>
          </p:spPr>
        </p:pic>
      </p:grp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92F9713-6F81-2630-1428-D080009083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0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JUPITER – The 1</a:t>
            </a:r>
            <a:r>
              <a:rPr lang="en-US" baseline="30000" dirty="0"/>
              <a:t>st</a:t>
            </a:r>
            <a:r>
              <a:rPr lang="en-US" dirty="0"/>
              <a:t> European </a:t>
            </a:r>
            <a:r>
              <a:rPr lang="en-US" dirty="0" err="1"/>
              <a:t>Exascale</a:t>
            </a:r>
            <a:r>
              <a:rPr lang="en-US" dirty="0"/>
              <a:t> System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175768"/>
            <a:ext cx="11695151" cy="401279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JUPITER - JU Pioneer for Innovative and Transformative </a:t>
            </a:r>
            <a:r>
              <a:rPr lang="en-US" b="1" dirty="0" err="1"/>
              <a:t>Exascale</a:t>
            </a:r>
            <a:r>
              <a:rPr lang="en-US" b="1" dirty="0"/>
              <a:t> Research 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Selected on June 14, 2022 as the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EuroHPC</a:t>
            </a:r>
            <a:r>
              <a:rPr lang="en-US" dirty="0"/>
              <a:t> </a:t>
            </a:r>
            <a:r>
              <a:rPr lang="en-US" dirty="0" err="1"/>
              <a:t>Exascale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Installation and first operation in </a:t>
            </a:r>
            <a:r>
              <a:rPr lang="en-US" dirty="0" err="1"/>
              <a:t>Jülich</a:t>
            </a:r>
            <a:r>
              <a:rPr lang="en-US" dirty="0"/>
              <a:t> in 2024</a:t>
            </a:r>
          </a:p>
          <a:p>
            <a:pPr lvl="1"/>
            <a:r>
              <a:rPr lang="en-GB" dirty="0"/>
              <a:t>Test system JEDI #1 on Green500 May 2024! modular data centre is being built</a:t>
            </a:r>
            <a:endParaRPr lang="en-US" dirty="0"/>
          </a:p>
          <a:p>
            <a:pPr lvl="1"/>
            <a:r>
              <a:rPr lang="en-US" dirty="0"/>
              <a:t>500 Mio. € Total Costs, equally shared between </a:t>
            </a:r>
            <a:r>
              <a:rPr lang="en-US" dirty="0" err="1"/>
              <a:t>EuroHPC</a:t>
            </a:r>
            <a:r>
              <a:rPr lang="en-US" dirty="0"/>
              <a:t> and Germany (federal and state of North Rhine-</a:t>
            </a:r>
            <a:r>
              <a:rPr lang="en-US" dirty="0" err="1"/>
              <a:t>Westfalia</a:t>
            </a:r>
            <a:r>
              <a:rPr lang="en-US" dirty="0"/>
              <a:t> funding)</a:t>
            </a:r>
          </a:p>
          <a:p>
            <a:r>
              <a:rPr lang="de-DE" b="1" dirty="0">
                <a:sym typeface="Wingdings" panose="05000000000000000000" pitchFamily="2" charset="2"/>
              </a:rPr>
              <a:t>JUPITER Access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50%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resources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allocated</a:t>
            </a:r>
            <a:r>
              <a:rPr lang="de-DE" dirty="0">
                <a:sym typeface="Wingdings" panose="05000000000000000000" pitchFamily="2" charset="2"/>
              </a:rPr>
              <a:t> via GCS </a:t>
            </a:r>
            <a:r>
              <a:rPr lang="de-DE" dirty="0" err="1">
                <a:sym typeface="Wingdings" panose="05000000000000000000" pitchFamily="2" charset="2"/>
              </a:rPr>
              <a:t>processes</a:t>
            </a:r>
            <a:r>
              <a:rPr lang="de-DE" dirty="0">
                <a:sym typeface="Wingdings" panose="05000000000000000000" pitchFamily="2" charset="2"/>
              </a:rPr>
              <a:t> in Germany: </a:t>
            </a:r>
            <a:r>
              <a:rPr lang="de-DE" dirty="0" err="1">
                <a:sym typeface="Wingdings" panose="05000000000000000000" pitchFamily="2" charset="2"/>
              </a:rPr>
              <a:t>peer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reviewed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free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charge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50%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resources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allocated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similar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process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governed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EuroHPC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02532" y="5393111"/>
            <a:ext cx="2794137" cy="938786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351583" y="5184509"/>
            <a:ext cx="1996966" cy="137357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6679" y="5593432"/>
            <a:ext cx="1976438" cy="40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9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Jülich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C9366088-5B48-1B43-9A2B-E31B04B78CB8}" vid="{73E60706-6B0F-6744-859D-8BB43B451262}"/>
    </a:ext>
  </a:extLst>
</a:theme>
</file>

<file path=ppt/theme/theme2.xml><?xml version="1.0" encoding="utf-8"?>
<a:theme xmlns:a="http://schemas.openxmlformats.org/drawingml/2006/main" name="3_Jülich">
  <a:themeElements>
    <a:clrScheme name="CD-Farben Forschungszentrum Jülich">
      <a:dk1>
        <a:srgbClr val="000000"/>
      </a:dk1>
      <a:lt1>
        <a:srgbClr val="FFFFFF"/>
      </a:lt1>
      <a:dk2>
        <a:srgbClr val="023D6B"/>
      </a:dk2>
      <a:lt2>
        <a:srgbClr val="EBEBEB"/>
      </a:lt2>
      <a:accent1>
        <a:srgbClr val="ADBDE3"/>
      </a:accent1>
      <a:accent2>
        <a:srgbClr val="EB5F73"/>
      </a:accent2>
      <a:accent3>
        <a:srgbClr val="AF82B9"/>
      </a:accent3>
      <a:accent4>
        <a:srgbClr val="FAB45A"/>
      </a:accent4>
      <a:accent5>
        <a:srgbClr val="FAEB5A"/>
      </a:accent5>
      <a:accent6>
        <a:srgbClr val="B9D25F"/>
      </a:accent6>
      <a:hlink>
        <a:srgbClr val="ADBDE3"/>
      </a:hlink>
      <a:folHlink>
        <a:srgbClr val="023D6B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282</Words>
  <Application>Microsoft Macintosh PowerPoint</Application>
  <PresentationFormat>Widescreen</PresentationFormat>
  <Paragraphs>57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Symbol</vt:lpstr>
      <vt:lpstr>Trebuchet MS</vt:lpstr>
      <vt:lpstr>Wingdings</vt:lpstr>
      <vt:lpstr>Jülich</vt:lpstr>
      <vt:lpstr>3_Jülich</vt:lpstr>
      <vt:lpstr>Jülich Supercomputing Centre  current status and future directions </vt:lpstr>
      <vt:lpstr>JUPITER – high-level Architecture</vt:lpstr>
      <vt:lpstr>JUPITER – high-level Architecture</vt:lpstr>
      <vt:lpstr>JUPITER – The 1st European Exascale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Jsc introduction</dc:title>
  <dc:creator>Norbert Attig</dc:creator>
  <cp:lastModifiedBy>Florian Berberich</cp:lastModifiedBy>
  <cp:revision>154</cp:revision>
  <dcterms:created xsi:type="dcterms:W3CDTF">2022-09-12T06:23:03Z</dcterms:created>
  <dcterms:modified xsi:type="dcterms:W3CDTF">2024-09-05T14:14:42Z</dcterms:modified>
</cp:coreProperties>
</file>