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89" r:id="rId2"/>
    <p:sldId id="295" r:id="rId3"/>
    <p:sldId id="259" r:id="rId4"/>
    <p:sldId id="296" r:id="rId5"/>
    <p:sldId id="297" r:id="rId6"/>
    <p:sldId id="298" r:id="rId7"/>
    <p:sldId id="302" r:id="rId8"/>
    <p:sldId id="303" r:id="rId9"/>
    <p:sldId id="256" r:id="rId10"/>
    <p:sldId id="299" r:id="rId11"/>
    <p:sldId id="300" r:id="rId12"/>
    <p:sldId id="30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C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714737-46A2-4353-96C5-0B0C0B1184F6}" v="5" dt="2024-07-08T10:07:04.5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74" autoAdjust="0"/>
    <p:restoredTop sz="96327"/>
  </p:normalViewPr>
  <p:slideViewPr>
    <p:cSldViewPr snapToGrid="0">
      <p:cViewPr varScale="1">
        <p:scale>
          <a:sx n="106" d="100"/>
          <a:sy n="106" d="100"/>
        </p:scale>
        <p:origin x="9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888A6-73F5-442C-920B-3966FE9E163D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D6FEF-300F-4ED5-B310-54C54491C9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194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2D6FEF-300F-4ED5-B310-54C54491C92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993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2D6FEF-300F-4ED5-B310-54C54491C92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68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80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624B58-EC13-49C3-A009-41F22110D511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B52A20CA-7EA3-8DF6-0F10-D37833D4C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8089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7D3DF3-BACD-458E-9E77-A0E8E3B867FA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BA107C9-019E-3937-27F5-752ADE8EE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7397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F60241-B728-4DBF-A104-129A26847E8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F87996AB-F1A8-D3CA-31AC-66E760CCE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1506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655A9C-07FD-4D21-8906-402E71774D66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9B595F7F-BFC0-30D4-3653-24A97EDE2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50889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ADCA00-A4F8-4A68-A38C-660035E8CF11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B152581-A89E-6414-8E48-04B0BA58A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4221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8C1DF5-C893-444F-B47A-AA414BA9D899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Footer Placeholder 11">
            <a:extLst>
              <a:ext uri="{FF2B5EF4-FFF2-40B4-BE49-F238E27FC236}">
                <a16:creationId xmlns:a16="http://schemas.microsoft.com/office/drawing/2014/main" id="{C153E41A-EAE0-B148-907D-7E47660F7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1205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51681D-BBD8-410E-9906-728362521E19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9C6BD9C-5496-A03E-9265-31CFB53F2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74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DC5828-89C8-43D9-9126-8FE341E953EA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407ACD-00FF-70AE-EC7D-FA95777B8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18612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47AE40-F347-4217-8C17-3AA4509F775A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B41CC594-D095-3BE9-EA52-A730CBAD6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68404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A1A9E9-6A11-4A1B-A403-C174482C6332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11">
            <a:extLst>
              <a:ext uri="{FF2B5EF4-FFF2-40B4-BE49-F238E27FC236}">
                <a16:creationId xmlns:a16="http://schemas.microsoft.com/office/drawing/2014/main" id="{EC3BA403-9924-2A5E-FCEE-E9B0DC6F5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5509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F4F4E3-7BE9-4F2B-870B-20686D1FB70C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F30FF4E-8C00-EAC8-4FE9-67330FCAF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50373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C2F790-ADD8-4BCE-8A50-88D4A6C2ECB8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Footer Placeholder 11">
            <a:extLst>
              <a:ext uri="{FF2B5EF4-FFF2-40B4-BE49-F238E27FC236}">
                <a16:creationId xmlns:a16="http://schemas.microsoft.com/office/drawing/2014/main" id="{E887C228-0D5D-1B72-1904-64BD5DE20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82096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home.cern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5881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2146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7161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3722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BD400-801F-424E-97FF-B5C53EA2A54B}" type="datetime1">
              <a:rPr lang="en-US" smtClean="0"/>
              <a:t>7/11/2024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K.J.Floethner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867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E7BA-61FD-42F3-ADDB-4BBD799ED7A0}" type="datetime1">
              <a:rPr lang="en-US" smtClean="0"/>
              <a:t>7/11/2024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K.J.Floethner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7753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E3F74-5061-4257-A679-10BF59D99992}" type="datetime1">
              <a:rPr lang="en-US" smtClean="0"/>
              <a:t>7/11/2024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K.J.Floethner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183259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0E54A40-4E66-4EDF-A6E9-9A814DF2D267}" type="datetime1">
              <a:rPr lang="en-US" smtClean="0"/>
              <a:t>7/11/2024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K.J.Floethner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9681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F033E-FC59-4E4F-A609-7DD30D282653}" type="datetime1">
              <a:rPr lang="en-US" smtClean="0"/>
              <a:t>7/11/2024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K.J.Floethner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032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9299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C76A3-3252-4423-8E58-3852C77E54A4}" type="datetime1">
              <a:rPr lang="en-US" smtClean="0"/>
              <a:t>7/11/2024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K.J.Floethner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1633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AA1A6-87A4-4CBE-A3D8-7AB6651C52C9}" type="datetime1">
              <a:rPr lang="en-US" smtClean="0"/>
              <a:t>7/11/2024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K.J.Floethner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73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2283930-23E1-4106-B6DB-9973209853E6}" type="datetime1">
              <a:rPr lang="en-US" smtClean="0"/>
              <a:t>7/11/2024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K.J.Floethner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2339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8A58780-6C36-4024-AA9A-857901807CC7}" type="datetime1">
              <a:rPr lang="en-US" smtClean="0"/>
              <a:t>7/11/2024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K.J.Floethner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1664503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AFAC90-216D-474F-B0A4-94DA03E5F744}" type="datetime1">
              <a:rPr lang="en-US" smtClean="0"/>
              <a:t>7/11/2024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K.J.Floethner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101544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87D069B-BEA2-42E1-BEB3-EBC9862A96CA}" type="datetime1">
              <a:rPr lang="en-US" smtClean="0"/>
              <a:t>7/11/2024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K.J.Floethner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058298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C5FDCFC0-CAD4-441D-83D7-93BD885454D8}" type="datetime1">
              <a:rPr lang="en-US" smtClean="0"/>
              <a:t>7/11/2024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K.J.Floethner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6871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9DA4BC7-2F70-4182-8E93-4190245DA07D}" type="datetime1">
              <a:rPr lang="en-US" smtClean="0"/>
              <a:t>7/11/2024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K.J.Floethner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677498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D6C4F6-25CE-4085-AE64-3931B7C098A8}" type="datetime1">
              <a:rPr lang="en-US" smtClean="0"/>
              <a:t>7/11/2024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K.J.Floethner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07326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AB04B1E-149F-4DE3-A238-A40406F323C5}" type="datetime1">
              <a:rPr lang="en-US" smtClean="0"/>
              <a:t>7/11/2024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K.J.Floethner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243198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AFA06A-50D8-4135-9D14-577917AABAFB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Footer Placeholder 11">
            <a:extLst>
              <a:ext uri="{FF2B5EF4-FFF2-40B4-BE49-F238E27FC236}">
                <a16:creationId xmlns:a16="http://schemas.microsoft.com/office/drawing/2014/main" id="{5BA7A38B-7C39-EFB9-3A5D-F0E74B8F0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22703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3531402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282EF4-C879-4F3A-81FB-CF13B0CF334C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9139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AE36B-776A-41B1-977B-9F56D073E678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2" name="Footer Placeholder 11">
            <a:extLst>
              <a:ext uri="{FF2B5EF4-FFF2-40B4-BE49-F238E27FC236}">
                <a16:creationId xmlns:a16="http://schemas.microsoft.com/office/drawing/2014/main" id="{F117A44F-1810-2426-5F3E-9D64259DA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8964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4ED47-3099-469F-809D-B794001C827E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Footer Placeholder 11">
            <a:extLst>
              <a:ext uri="{FF2B5EF4-FFF2-40B4-BE49-F238E27FC236}">
                <a16:creationId xmlns:a16="http://schemas.microsoft.com/office/drawing/2014/main" id="{D4DED6D6-E587-FC1B-010C-73F9018D3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3112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832936-C475-4A17-AB22-C98AA96BAE65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79C3AD31-BB7F-739A-D1A2-509002EC2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5389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31F9EE-872D-48E3-A2A2-32B3272B122D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59CCF589-2087-9C49-1D41-A8B60FAB0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6087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7F05EB-99F6-4292-B5FC-E2822B7A98C2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DD63F3-BA19-4678-6B63-166558E9AA22}"/>
              </a:ext>
            </a:extLst>
          </p:cNvPr>
          <p:cNvSpPr txBox="1"/>
          <p:nvPr userDrawn="1"/>
        </p:nvSpPr>
        <p:spPr>
          <a:xfrm>
            <a:off x="1003176" y="6360115"/>
            <a:ext cx="10386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b="1" dirty="0">
                <a:solidFill>
                  <a:schemeClr val="bg1"/>
                </a:solidFill>
              </a:rPr>
              <a:t>DRD1</a:t>
            </a:r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A598A12C-DC75-334A-1425-54DC28641D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4147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DRD1 H4(PPE134) 2024 Test Beam​</a:t>
            </a:r>
            <a:br>
              <a:rPr lang="en-US" b="0" dirty="0"/>
            </a:br>
            <a:endParaRPr lang="en-GB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5F86C0B6-9801-403F-80CC-2E4B916407DC}" type="datetime1">
              <a:rPr lang="en-US" smtClean="0"/>
              <a:t>7/11/2024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/>
              <a:t>K.J.Floethner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760296" y="373593"/>
            <a:ext cx="3431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Eraldo Oliveri: +41754116126</a:t>
            </a:r>
          </a:p>
          <a:p>
            <a:pPr>
              <a:spcAft>
                <a:spcPts val="0"/>
              </a:spcAft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Yorgos Tsipolitis: +41754118992</a:t>
            </a:r>
          </a:p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arl 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Floethner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: +41754110839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408917-C9A5-4CC0-263E-48554AC57347}"/>
              </a:ext>
            </a:extLst>
          </p:cNvPr>
          <p:cNvSpPr txBox="1"/>
          <p:nvPr/>
        </p:nvSpPr>
        <p:spPr>
          <a:xfrm>
            <a:off x="5750706" y="2796174"/>
            <a:ext cx="3946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Wed. 26/06/2024 – Wed. 10/07/2024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9D170B-8EE3-0098-AE69-5EB4F6403A25}"/>
              </a:ext>
            </a:extLst>
          </p:cNvPr>
          <p:cNvSpPr/>
          <p:nvPr/>
        </p:nvSpPr>
        <p:spPr>
          <a:xfrm>
            <a:off x="221297" y="1113185"/>
            <a:ext cx="6711347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/>
              <a:t>Generic and Application driven R&amp;D</a:t>
            </a:r>
            <a:endParaRPr lang="en-US" sz="1600" b="1" dirty="0"/>
          </a:p>
          <a:p>
            <a:pPr lvl="1"/>
            <a:r>
              <a:rPr lang="en-US" sz="1400" b="1" dirty="0"/>
              <a:t>Technologies: </a:t>
            </a:r>
            <a:r>
              <a:rPr lang="en-US" sz="1400" dirty="0"/>
              <a:t>Micromegas, uRWELL, </a:t>
            </a:r>
            <a:r>
              <a:rPr lang="en-US" sz="1400" dirty="0" err="1"/>
              <a:t>uRGroove</a:t>
            </a:r>
            <a:r>
              <a:rPr lang="en-US" sz="1400" dirty="0"/>
              <a:t>, GEM</a:t>
            </a:r>
          </a:p>
          <a:p>
            <a:pPr lvl="1"/>
            <a:r>
              <a:rPr lang="en-US" sz="1400" b="1" dirty="0"/>
              <a:t>Application:</a:t>
            </a:r>
            <a:r>
              <a:rPr lang="en-US" sz="1400" dirty="0"/>
              <a:t> High Rate, Timing, Calorimetry</a:t>
            </a:r>
          </a:p>
          <a:p>
            <a:pPr lvl="1"/>
            <a:r>
              <a:rPr lang="en-US" sz="1400" b="1" dirty="0"/>
              <a:t>Readout: </a:t>
            </a:r>
            <a:r>
              <a:rPr lang="en-US" sz="1400" dirty="0"/>
              <a:t>Capacitive Coupling, Resistive Sharing</a:t>
            </a:r>
          </a:p>
          <a:p>
            <a:pPr lvl="1"/>
            <a:endParaRPr lang="en-US" sz="1600" dirty="0"/>
          </a:p>
          <a:p>
            <a:r>
              <a:rPr lang="en-US" sz="1600" b="1" dirty="0"/>
              <a:t>Project driven R&amp;D</a:t>
            </a:r>
          </a:p>
          <a:p>
            <a:r>
              <a:rPr lang="en-US" sz="1600" b="1" dirty="0"/>
              <a:t>        FCC-muons </a:t>
            </a:r>
            <a:r>
              <a:rPr lang="en-US" sz="1600" dirty="0"/>
              <a:t>uRWELL/TIGER</a:t>
            </a:r>
            <a:endParaRPr lang="en-US" sz="1600" b="1" dirty="0"/>
          </a:p>
          <a:p>
            <a:pPr lvl="1"/>
            <a:endParaRPr lang="en-US" sz="1400" dirty="0"/>
          </a:p>
          <a:p>
            <a:r>
              <a:rPr lang="en-US" sz="1600" b="1" dirty="0"/>
              <a:t>Detector Commissioning</a:t>
            </a:r>
          </a:p>
          <a:p>
            <a:pPr lvl="1"/>
            <a:r>
              <a:rPr lang="en-GB" sz="1400" b="1" dirty="0"/>
              <a:t>MPGDHCAL</a:t>
            </a:r>
          </a:p>
          <a:p>
            <a:pPr lvl="1"/>
            <a:endParaRPr lang="en-US" sz="1400" dirty="0"/>
          </a:p>
          <a:p>
            <a:r>
              <a:rPr lang="en-US" sz="1600" b="1" dirty="0"/>
              <a:t>FE electronics and DAQ</a:t>
            </a:r>
          </a:p>
          <a:p>
            <a:pPr lvl="1"/>
            <a:r>
              <a:rPr lang="en-US" sz="1400" b="1" dirty="0"/>
              <a:t>Straw, VMM3a and TPC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0D4EAA-69E6-0915-D292-DB7130BE7A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210" y="3171126"/>
            <a:ext cx="8285584" cy="3026390"/>
          </a:xfrm>
          <a:prstGeom prst="rect">
            <a:avLst/>
          </a:prstGeom>
        </p:spPr>
      </p:pic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9E54C71-A1AC-9E45-3438-6C4C90F99666}"/>
              </a:ext>
            </a:extLst>
          </p:cNvPr>
          <p:cNvSpPr txBox="1">
            <a:spLocks/>
          </p:cNvSpPr>
          <p:nvPr/>
        </p:nvSpPr>
        <p:spPr>
          <a:xfrm>
            <a:off x="4411662" y="6384925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rgbClr val="FFFFFF"/>
                </a:solidFill>
              </a:rPr>
              <a:t>E. </a:t>
            </a:r>
            <a:r>
              <a:rPr lang="en-US" sz="1200" dirty="0" err="1">
                <a:solidFill>
                  <a:srgbClr val="FFFFFF"/>
                </a:solidFill>
              </a:rPr>
              <a:t>Oliveri</a:t>
            </a:r>
            <a:r>
              <a:rPr lang="en-US" sz="1200" dirty="0">
                <a:solidFill>
                  <a:srgbClr val="FFFFFF"/>
                </a:solidFill>
              </a:rPr>
              <a:t>, </a:t>
            </a:r>
            <a:r>
              <a:rPr lang="en-US" sz="1200" dirty="0" err="1">
                <a:solidFill>
                  <a:srgbClr val="FFFFFF"/>
                </a:solidFill>
              </a:rPr>
              <a:t>K.J.Floethner</a:t>
            </a:r>
            <a:r>
              <a:rPr lang="en-US" sz="1200" dirty="0">
                <a:solidFill>
                  <a:srgbClr val="FFFFFF"/>
                </a:solidFill>
              </a:rPr>
              <a:t>, Y. </a:t>
            </a:r>
            <a:r>
              <a:rPr lang="en-US" sz="1200" dirty="0" err="1">
                <a:solidFill>
                  <a:srgbClr val="FFFFFF"/>
                </a:solidFill>
              </a:rPr>
              <a:t>Tsipolitis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831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7">
            <a:extLst>
              <a:ext uri="{FF2B5EF4-FFF2-40B4-BE49-F238E27FC236}">
                <a16:creationId xmlns:a16="http://schemas.microsoft.com/office/drawing/2014/main" id="{CEEE2DD8-95F4-C02C-8CE0-FE52D7D9B359}"/>
              </a:ext>
            </a:extLst>
          </p:cNvPr>
          <p:cNvSpPr txBox="1"/>
          <p:nvPr/>
        </p:nvSpPr>
        <p:spPr>
          <a:xfrm>
            <a:off x="342605" y="114438"/>
            <a:ext cx="1108524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USTC beam test: Cylindrical </a:t>
            </a:r>
            <a:r>
              <a:rPr lang="el-GR" altLang="zh-CN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</a:t>
            </a:r>
            <a:r>
              <a:rPr lang="en-US" altLang="zh-CN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RGroove</a:t>
            </a:r>
          </a:p>
        </p:txBody>
      </p:sp>
      <p:sp>
        <p:nvSpPr>
          <p:cNvPr id="24" name="文本框 4">
            <a:extLst>
              <a:ext uri="{FF2B5EF4-FFF2-40B4-BE49-F238E27FC236}">
                <a16:creationId xmlns:a16="http://schemas.microsoft.com/office/drawing/2014/main" id="{7B9A498D-B160-6AF6-4553-979E538FB752}"/>
              </a:ext>
            </a:extLst>
          </p:cNvPr>
          <p:cNvSpPr txBox="1"/>
          <p:nvPr/>
        </p:nvSpPr>
        <p:spPr>
          <a:xfrm>
            <a:off x="342606" y="1170933"/>
            <a:ext cx="7236032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sz="2400" b="1" dirty="0"/>
              <a:t>Setup</a:t>
            </a:r>
            <a:r>
              <a:rPr lang="zh-CN" altLang="en-US" sz="2400" b="1" dirty="0"/>
              <a:t>：</a:t>
            </a:r>
            <a:endParaRPr lang="en-US" altLang="zh-CN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b="1" dirty="0"/>
              <a:t>Gas: </a:t>
            </a:r>
            <a:r>
              <a:rPr lang="en-US" altLang="zh-CN" b="1" dirty="0" err="1"/>
              <a:t>Ar</a:t>
            </a:r>
            <a:r>
              <a:rPr lang="en-US" altLang="zh-CN" b="1" dirty="0"/>
              <a:t>/iC</a:t>
            </a:r>
            <a:r>
              <a:rPr lang="en-US" altLang="zh-CN" b="1" baseline="-25000" dirty="0"/>
              <a:t>4</a:t>
            </a:r>
            <a:r>
              <a:rPr lang="en-US" altLang="zh-CN" b="1" dirty="0"/>
              <a:t>H</a:t>
            </a:r>
            <a:r>
              <a:rPr lang="en-US" altLang="zh-CN" b="1" baseline="-25000" dirty="0"/>
              <a:t>10</a:t>
            </a:r>
            <a:r>
              <a:rPr lang="en-US" altLang="zh-CN" b="1" dirty="0"/>
              <a:t>(95:5) and </a:t>
            </a:r>
            <a:r>
              <a:rPr lang="en-US" altLang="zh-CN" b="1" dirty="0" err="1"/>
              <a:t>Ar</a:t>
            </a:r>
            <a:r>
              <a:rPr lang="en-US" altLang="zh-CN" b="1" dirty="0"/>
              <a:t>/CO</a:t>
            </a:r>
            <a:r>
              <a:rPr lang="en-US" altLang="zh-CN" b="1" baseline="-25000" dirty="0"/>
              <a:t>2</a:t>
            </a:r>
            <a:r>
              <a:rPr lang="en-US" altLang="zh-CN" b="1" dirty="0"/>
              <a:t>/CF</a:t>
            </a:r>
            <a:r>
              <a:rPr lang="en-US" altLang="zh-CN" b="1" baseline="-25000" dirty="0"/>
              <a:t>4</a:t>
            </a:r>
            <a:r>
              <a:rPr lang="en-US" altLang="zh-CN" b="1" dirty="0"/>
              <a:t>(45/15/40)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b="1" dirty="0"/>
              <a:t>Beam: 150GeV/c muon</a:t>
            </a:r>
            <a:endParaRPr lang="en-US" altLang="zh-CN" b="1" baseline="30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b="1" dirty="0"/>
              <a:t>Readout from X-strip(top), V-strip grounded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b="1" dirty="0"/>
              <a:t>3×MM Tracker+APV25+SRS+mmDAQ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b="1" dirty="0"/>
              <a:t>CC for the perpendicular and μTPC for the oblique track </a:t>
            </a:r>
          </a:p>
        </p:txBody>
      </p:sp>
      <p:sp>
        <p:nvSpPr>
          <p:cNvPr id="25" name="文本框 8">
            <a:extLst>
              <a:ext uri="{FF2B5EF4-FFF2-40B4-BE49-F238E27FC236}">
                <a16:creationId xmlns:a16="http://schemas.microsoft.com/office/drawing/2014/main" id="{50E2475B-0916-837F-506E-D7927785395D}"/>
              </a:ext>
            </a:extLst>
          </p:cNvPr>
          <p:cNvSpPr txBox="1"/>
          <p:nvPr/>
        </p:nvSpPr>
        <p:spPr>
          <a:xfrm>
            <a:off x="7156595" y="5002146"/>
            <a:ext cx="497744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en-US" altLang="zh-CN" b="1" dirty="0"/>
              <a:t>USTC Group: Yi Zhou, </a:t>
            </a:r>
            <a:r>
              <a:rPr lang="en-US" altLang="zh-CN" b="1" dirty="0" err="1"/>
              <a:t>Siqi</a:t>
            </a:r>
            <a:r>
              <a:rPr lang="en-US" altLang="zh-CN" b="1" dirty="0"/>
              <a:t> He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zh-CN" b="1" dirty="0">
                <a:solidFill>
                  <a:srgbClr val="FF0000"/>
                </a:solidFill>
              </a:rPr>
              <a:t>Spatial resolution by CC</a:t>
            </a:r>
            <a:r>
              <a:rPr lang="zh-CN" altLang="en-US" b="1" dirty="0">
                <a:solidFill>
                  <a:srgbClr val="FF0000"/>
                </a:solidFill>
              </a:rPr>
              <a:t>：</a:t>
            </a:r>
            <a:r>
              <a:rPr lang="en-US" altLang="zh-CN" b="1" dirty="0">
                <a:solidFill>
                  <a:srgbClr val="FF0000"/>
                </a:solidFill>
              </a:rPr>
              <a:t>90~100μm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zh-CN" b="1" dirty="0">
                <a:solidFill>
                  <a:srgbClr val="FF0000"/>
                </a:solidFill>
              </a:rPr>
              <a:t>Detection efficiency &gt;95%;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zh-CN" b="1" dirty="0">
                <a:solidFill>
                  <a:srgbClr val="FF0000"/>
                </a:solidFill>
              </a:rPr>
              <a:t>Preliminary results of μTPC</a:t>
            </a:r>
            <a:r>
              <a:rPr lang="zh-CN" altLang="en-US" b="1" dirty="0">
                <a:solidFill>
                  <a:srgbClr val="FF0000"/>
                </a:solidFill>
              </a:rPr>
              <a:t>：</a:t>
            </a:r>
            <a:r>
              <a:rPr lang="en-US" altLang="zh-CN" b="1" dirty="0">
                <a:solidFill>
                  <a:srgbClr val="FF0000"/>
                </a:solidFill>
              </a:rPr>
              <a:t>~150μm</a:t>
            </a:r>
          </a:p>
        </p:txBody>
      </p:sp>
      <p:pic>
        <p:nvPicPr>
          <p:cNvPr id="26" name="图片 15">
            <a:extLst>
              <a:ext uri="{FF2B5EF4-FFF2-40B4-BE49-F238E27FC236}">
                <a16:creationId xmlns:a16="http://schemas.microsoft.com/office/drawing/2014/main" id="{F38D86A6-522A-E7FA-C0FB-2838A40197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06" y="3225800"/>
            <a:ext cx="4002545" cy="3001909"/>
          </a:xfrm>
          <a:prstGeom prst="rect">
            <a:avLst/>
          </a:prstGeom>
        </p:spPr>
      </p:pic>
      <p:grpSp>
        <p:nvGrpSpPr>
          <p:cNvPr id="27" name="组合 35">
            <a:extLst>
              <a:ext uri="{FF2B5EF4-FFF2-40B4-BE49-F238E27FC236}">
                <a16:creationId xmlns:a16="http://schemas.microsoft.com/office/drawing/2014/main" id="{667354EA-4F22-68AE-DE48-21300FBA27D9}"/>
              </a:ext>
            </a:extLst>
          </p:cNvPr>
          <p:cNvGrpSpPr/>
          <p:nvPr/>
        </p:nvGrpSpPr>
        <p:grpSpPr>
          <a:xfrm>
            <a:off x="7238805" y="1949094"/>
            <a:ext cx="3928332" cy="2997200"/>
            <a:chOff x="6886597" y="1479550"/>
            <a:chExt cx="4269564" cy="3257550"/>
          </a:xfrm>
        </p:grpSpPr>
        <p:pic>
          <p:nvPicPr>
            <p:cNvPr id="28" name="图片 26">
              <a:extLst>
                <a:ext uri="{FF2B5EF4-FFF2-40B4-BE49-F238E27FC236}">
                  <a16:creationId xmlns:a16="http://schemas.microsoft.com/office/drawing/2014/main" id="{5E7DC947-D161-B9B5-7CD3-5692280755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979" t="3322" r="2674" b="3645"/>
            <a:stretch/>
          </p:blipFill>
          <p:spPr>
            <a:xfrm>
              <a:off x="6886597" y="1479550"/>
              <a:ext cx="4269564" cy="3257550"/>
            </a:xfrm>
            <a:prstGeom prst="rect">
              <a:avLst/>
            </a:prstGeom>
          </p:spPr>
        </p:pic>
        <p:pic>
          <p:nvPicPr>
            <p:cNvPr id="29" name="图片 34">
              <a:extLst>
                <a:ext uri="{FF2B5EF4-FFF2-40B4-BE49-F238E27FC236}">
                  <a16:creationId xmlns:a16="http://schemas.microsoft.com/office/drawing/2014/main" id="{79CB11B9-06A6-99F5-BA9B-707EA26715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83536" y="2327653"/>
              <a:ext cx="1509421" cy="1274286"/>
            </a:xfrm>
            <a:prstGeom prst="rect">
              <a:avLst/>
            </a:prstGeom>
          </p:spPr>
        </p:pic>
      </p:grpSp>
      <p:grpSp>
        <p:nvGrpSpPr>
          <p:cNvPr id="30" name="组合 20">
            <a:extLst>
              <a:ext uri="{FF2B5EF4-FFF2-40B4-BE49-F238E27FC236}">
                <a16:creationId xmlns:a16="http://schemas.microsoft.com/office/drawing/2014/main" id="{CE0E5171-9EE4-BBF1-AFCF-CDDDF61F2961}"/>
              </a:ext>
            </a:extLst>
          </p:cNvPr>
          <p:cNvGrpSpPr/>
          <p:nvPr/>
        </p:nvGrpSpPr>
        <p:grpSpPr>
          <a:xfrm>
            <a:off x="7603546" y="883879"/>
            <a:ext cx="3198850" cy="1105303"/>
            <a:chOff x="7088149" y="542167"/>
            <a:chExt cx="3438430" cy="1188085"/>
          </a:xfrm>
        </p:grpSpPr>
        <p:grpSp>
          <p:nvGrpSpPr>
            <p:cNvPr id="31" name="组合 24">
              <a:extLst>
                <a:ext uri="{FF2B5EF4-FFF2-40B4-BE49-F238E27FC236}">
                  <a16:creationId xmlns:a16="http://schemas.microsoft.com/office/drawing/2014/main" id="{8311A570-60F5-54B1-8FD2-B32B92B2006B}"/>
                </a:ext>
              </a:extLst>
            </p:cNvPr>
            <p:cNvGrpSpPr/>
            <p:nvPr/>
          </p:nvGrpSpPr>
          <p:grpSpPr>
            <a:xfrm>
              <a:off x="7717277" y="542167"/>
              <a:ext cx="2272123" cy="1188085"/>
              <a:chOff x="1741181" y="2197190"/>
              <a:chExt cx="2272123" cy="1188085"/>
            </a:xfrm>
          </p:grpSpPr>
          <p:grpSp>
            <p:nvGrpSpPr>
              <p:cNvPr id="33" name="组合 27">
                <a:extLst>
                  <a:ext uri="{FF2B5EF4-FFF2-40B4-BE49-F238E27FC236}">
                    <a16:creationId xmlns:a16="http://schemas.microsoft.com/office/drawing/2014/main" id="{FC1F2A3D-542E-F4C6-BC9D-0018197F051D}"/>
                  </a:ext>
                </a:extLst>
              </p:cNvPr>
              <p:cNvGrpSpPr/>
              <p:nvPr/>
            </p:nvGrpSpPr>
            <p:grpSpPr>
              <a:xfrm>
                <a:off x="1741181" y="2197190"/>
                <a:ext cx="2272123" cy="1188085"/>
                <a:chOff x="2150533" y="918633"/>
                <a:chExt cx="3975101" cy="2078566"/>
              </a:xfrm>
            </p:grpSpPr>
            <p:sp>
              <p:nvSpPr>
                <p:cNvPr id="35" name="椭圆 29">
                  <a:extLst>
                    <a:ext uri="{FF2B5EF4-FFF2-40B4-BE49-F238E27FC236}">
                      <a16:creationId xmlns:a16="http://schemas.microsoft.com/office/drawing/2014/main" id="{DAB916EB-123D-55D0-EBDA-140D2F371AA0}"/>
                    </a:ext>
                  </a:extLst>
                </p:cNvPr>
                <p:cNvSpPr/>
                <p:nvPr/>
              </p:nvSpPr>
              <p:spPr>
                <a:xfrm>
                  <a:off x="2827866" y="918633"/>
                  <a:ext cx="2061633" cy="206163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highlight>
                      <a:srgbClr val="FFFF00"/>
                    </a:highlight>
                  </a:endParaRPr>
                </a:p>
              </p:txBody>
            </p:sp>
            <p:sp>
              <p:nvSpPr>
                <p:cNvPr id="36" name="矩形 30">
                  <a:extLst>
                    <a:ext uri="{FF2B5EF4-FFF2-40B4-BE49-F238E27FC236}">
                      <a16:creationId xmlns:a16="http://schemas.microsoft.com/office/drawing/2014/main" id="{A94E9430-3B19-F138-DF26-8991C5F94F60}"/>
                    </a:ext>
                  </a:extLst>
                </p:cNvPr>
                <p:cNvSpPr/>
                <p:nvPr/>
              </p:nvSpPr>
              <p:spPr>
                <a:xfrm>
                  <a:off x="2150533" y="939799"/>
                  <a:ext cx="237067" cy="2057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highlight>
                      <a:srgbClr val="FFFF00"/>
                    </a:highlight>
                  </a:endParaRPr>
                </a:p>
              </p:txBody>
            </p:sp>
            <p:sp>
              <p:nvSpPr>
                <p:cNvPr id="37" name="矩形 31">
                  <a:extLst>
                    <a:ext uri="{FF2B5EF4-FFF2-40B4-BE49-F238E27FC236}">
                      <a16:creationId xmlns:a16="http://schemas.microsoft.com/office/drawing/2014/main" id="{185C6EE0-DA60-7B3C-D0C3-9534A8F9215A}"/>
                    </a:ext>
                  </a:extLst>
                </p:cNvPr>
                <p:cNvSpPr/>
                <p:nvPr/>
              </p:nvSpPr>
              <p:spPr>
                <a:xfrm>
                  <a:off x="5135033" y="939799"/>
                  <a:ext cx="237067" cy="2057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highlight>
                      <a:srgbClr val="FFFF00"/>
                    </a:highlight>
                  </a:endParaRPr>
                </a:p>
              </p:txBody>
            </p:sp>
            <p:sp>
              <p:nvSpPr>
                <p:cNvPr id="38" name="矩形 32">
                  <a:extLst>
                    <a:ext uri="{FF2B5EF4-FFF2-40B4-BE49-F238E27FC236}">
                      <a16:creationId xmlns:a16="http://schemas.microsoft.com/office/drawing/2014/main" id="{F9CC35A5-AEBC-8C9C-1C3E-E91BD39E5156}"/>
                    </a:ext>
                  </a:extLst>
                </p:cNvPr>
                <p:cNvSpPr/>
                <p:nvPr/>
              </p:nvSpPr>
              <p:spPr>
                <a:xfrm>
                  <a:off x="5888567" y="918633"/>
                  <a:ext cx="237067" cy="2057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highlight>
                      <a:srgbClr val="FFFF00"/>
                    </a:highlight>
                  </a:endParaRPr>
                </a:p>
              </p:txBody>
            </p:sp>
          </p:grpSp>
          <p:sp>
            <p:nvSpPr>
              <p:cNvPr id="34" name="空心弧 28">
                <a:extLst>
                  <a:ext uri="{FF2B5EF4-FFF2-40B4-BE49-F238E27FC236}">
                    <a16:creationId xmlns:a16="http://schemas.microsoft.com/office/drawing/2014/main" id="{DF0E5BEB-8FA5-A732-A9D2-094BE9182A76}"/>
                  </a:ext>
                </a:extLst>
              </p:cNvPr>
              <p:cNvSpPr/>
              <p:nvPr/>
            </p:nvSpPr>
            <p:spPr>
              <a:xfrm rot="14760894">
                <a:off x="2059583" y="2525502"/>
                <a:ext cx="552258" cy="543559"/>
              </a:xfrm>
              <a:prstGeom prst="blockArc">
                <a:avLst>
                  <a:gd name="adj1" fmla="val 14657796"/>
                  <a:gd name="adj2" fmla="val 20691088"/>
                  <a:gd name="adj3" fmla="val 12334"/>
                </a:avLst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箭头: 右 25">
              <a:extLst>
                <a:ext uri="{FF2B5EF4-FFF2-40B4-BE49-F238E27FC236}">
                  <a16:creationId xmlns:a16="http://schemas.microsoft.com/office/drawing/2014/main" id="{78DA4425-B1EF-4654-FDA2-B1F28A036D97}"/>
                </a:ext>
              </a:extLst>
            </p:cNvPr>
            <p:cNvSpPr/>
            <p:nvPr/>
          </p:nvSpPr>
          <p:spPr>
            <a:xfrm>
              <a:off x="7088149" y="1062408"/>
              <a:ext cx="3438430" cy="15970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highlight>
                  <a:srgbClr val="FFFF00"/>
                </a:highlight>
              </a:endParaRPr>
            </a:p>
          </p:txBody>
        </p:sp>
      </p:grpSp>
      <p:sp>
        <p:nvSpPr>
          <p:cNvPr id="39" name="文本框 1">
            <a:extLst>
              <a:ext uri="{FF2B5EF4-FFF2-40B4-BE49-F238E27FC236}">
                <a16:creationId xmlns:a16="http://schemas.microsoft.com/office/drawing/2014/main" id="{47AAEFC1-DD72-80B1-506C-B42B986A6B0C}"/>
              </a:ext>
            </a:extLst>
          </p:cNvPr>
          <p:cNvSpPr txBox="1"/>
          <p:nvPr/>
        </p:nvSpPr>
        <p:spPr>
          <a:xfrm>
            <a:off x="9823907" y="777771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highlight>
                  <a:srgbClr val="FFFF00"/>
                </a:highlight>
              </a:rPr>
              <a:t>CC result</a:t>
            </a:r>
            <a:endParaRPr lang="zh-CN" altLang="en-US" dirty="0">
              <a:highlight>
                <a:srgbClr val="FFFF00"/>
              </a:highlight>
            </a:endParaRPr>
          </a:p>
        </p:txBody>
      </p:sp>
      <p:pic>
        <p:nvPicPr>
          <p:cNvPr id="40" name="图片 18">
            <a:extLst>
              <a:ext uri="{FF2B5EF4-FFF2-40B4-BE49-F238E27FC236}">
                <a16:creationId xmlns:a16="http://schemas.microsoft.com/office/drawing/2014/main" id="{AF9ED569-96C1-984A-8C8C-B0AF098550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182" y="3217350"/>
            <a:ext cx="2248007" cy="3018810"/>
          </a:xfrm>
          <a:prstGeom prst="rect">
            <a:avLst/>
          </a:prstGeom>
        </p:spPr>
      </p:pic>
      <p:sp>
        <p:nvSpPr>
          <p:cNvPr id="41" name="Date Placeholder 4">
            <a:extLst>
              <a:ext uri="{FF2B5EF4-FFF2-40B4-BE49-F238E27FC236}">
                <a16:creationId xmlns:a16="http://schemas.microsoft.com/office/drawing/2014/main" id="{7D0ECD4B-D6DA-C487-2887-3D40BA253A1B}"/>
              </a:ext>
            </a:extLst>
          </p:cNvPr>
          <p:cNvSpPr txBox="1">
            <a:spLocks/>
          </p:cNvSpPr>
          <p:nvPr/>
        </p:nvSpPr>
        <p:spPr>
          <a:xfrm>
            <a:off x="3275678" y="6350851"/>
            <a:ext cx="840710" cy="3746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82BBE3A0-7CDD-46E9-8474-6A56AE1A5C4B}" type="datetime1">
              <a:rPr lang="en-US" sz="1000" smtClean="0">
                <a:solidFill>
                  <a:srgbClr val="FFFFFF"/>
                </a:solidFill>
                <a:latin typeface="Arial"/>
              </a:rPr>
              <a:pPr algn="r">
                <a:defRPr/>
              </a:pPr>
              <a:t>7/11/2024</a:t>
            </a:fld>
            <a:endParaRPr lang="en-US" sz="10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2" name="Slide Number Placeholder 6">
            <a:extLst>
              <a:ext uri="{FF2B5EF4-FFF2-40B4-BE49-F238E27FC236}">
                <a16:creationId xmlns:a16="http://schemas.microsoft.com/office/drawing/2014/main" id="{51FA3119-A5CA-30F7-E561-71D354F932E5}"/>
              </a:ext>
            </a:extLst>
          </p:cNvPr>
          <p:cNvSpPr txBox="1">
            <a:spLocks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>
              <a:defRPr lang="en-US"/>
            </a:defPPr>
            <a:lvl1pPr marL="0" lvl="0" algn="r" defTabSz="914400" rtl="0" eaLnBrk="1" latinLnBrk="0" hangingPunct="1"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>
                <a:defRPr/>
              </a:pPr>
              <a:t>10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Footer Placeholder 11">
            <a:extLst>
              <a:ext uri="{FF2B5EF4-FFF2-40B4-BE49-F238E27FC236}">
                <a16:creationId xmlns:a16="http://schemas.microsoft.com/office/drawing/2014/main" id="{DFBA1F1F-FF20-521F-19E6-CD30D5185781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>
                <a:solidFill>
                  <a:srgbClr val="FFFFFF"/>
                </a:solidFill>
              </a:rPr>
              <a:t>E. Oliveri, K.J.Floethner, Y. Tsipolitis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699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A020D2A-BA34-4B51-5B6B-72BEB4C8394B}"/>
              </a:ext>
            </a:extLst>
          </p:cNvPr>
          <p:cNvSpPr txBox="1"/>
          <p:nvPr/>
        </p:nvSpPr>
        <p:spPr>
          <a:xfrm>
            <a:off x="150669" y="147980"/>
            <a:ext cx="22184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sng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MPGDHCAL</a:t>
            </a:r>
            <a:endParaRPr lang="en-G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5EEA21-DC7A-30A4-FE28-841332715261}"/>
              </a:ext>
            </a:extLst>
          </p:cNvPr>
          <p:cNvSpPr txBox="1"/>
          <p:nvPr/>
        </p:nvSpPr>
        <p:spPr>
          <a:xfrm>
            <a:off x="6895523" y="455228"/>
            <a:ext cx="609946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b="1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Setup:</a:t>
            </a:r>
            <a:endParaRPr lang="en-GB" sz="2400" b="0" i="0" u="none" strike="noStrike" dirty="0">
              <a:solidFill>
                <a:srgbClr val="000000"/>
              </a:solidFill>
              <a:effectLst/>
            </a:endParaRPr>
          </a:p>
          <a:p>
            <a:pPr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FFAB40"/>
                </a:solidFill>
                <a:effectLst/>
                <a:latin typeface="Arial" panose="020B0604020202020204" pitchFamily="34" charset="0"/>
              </a:rPr>
              <a:t>Tracker made of:</a:t>
            </a:r>
          </a:p>
          <a:p>
            <a:pPr marL="742950" lvl="1" indent="-285750"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FFAB40"/>
                </a:solidFill>
                <a:effectLst/>
                <a:latin typeface="Arial" panose="020B0604020202020204" pitchFamily="34" charset="0"/>
              </a:rPr>
              <a:t>2 Micromegas </a:t>
            </a:r>
            <a:r>
              <a:rPr lang="en-GB" b="0" i="0" u="none" strike="noStrike" dirty="0" err="1">
                <a:solidFill>
                  <a:srgbClr val="FFAB40"/>
                </a:solidFill>
                <a:effectLst/>
                <a:latin typeface="Arial" panose="020B0604020202020204" pitchFamily="34" charset="0"/>
              </a:rPr>
              <a:t>Tmm</a:t>
            </a:r>
            <a:endParaRPr lang="en-GB" b="0" i="0" u="none" strike="noStrike" dirty="0">
              <a:solidFill>
                <a:srgbClr val="FFAB40"/>
              </a:solidFill>
              <a:effectLst/>
              <a:latin typeface="Arial" panose="020B0604020202020204" pitchFamily="34" charset="0"/>
            </a:endParaRPr>
          </a:p>
          <a:p>
            <a:pPr marL="742950" lvl="1" indent="-285750"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FFAB40"/>
                </a:solidFill>
                <a:effectLst/>
                <a:latin typeface="Arial" panose="020B0604020202020204" pitchFamily="34" charset="0"/>
              </a:rPr>
              <a:t>1 GEM with double readout</a:t>
            </a:r>
          </a:p>
          <a:p>
            <a:pPr marL="742950" lvl="1" indent="-285750"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FFAB40"/>
                </a:solidFill>
                <a:effectLst/>
                <a:latin typeface="Arial" panose="020B0604020202020204" pitchFamily="34" charset="0"/>
              </a:rPr>
              <a:t>2 Scintillators</a:t>
            </a:r>
          </a:p>
          <a:p>
            <a:pPr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6AA84F"/>
                </a:solidFill>
                <a:effectLst/>
                <a:latin typeface="Arial" panose="020B0604020202020204" pitchFamily="34" charset="0"/>
              </a:rPr>
              <a:t>Calo structure:</a:t>
            </a:r>
          </a:p>
          <a:p>
            <a:pPr marL="742950" lvl="1" indent="-285750"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6AA84F"/>
                </a:solidFill>
                <a:effectLst/>
                <a:latin typeface="Arial" panose="020B0604020202020204" pitchFamily="34" charset="0"/>
              </a:rPr>
              <a:t>all pad chambers with pad size of 1x1cm2</a:t>
            </a:r>
          </a:p>
          <a:p>
            <a:pPr marL="742950" lvl="1" indent="-285750"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6AA84F"/>
                </a:solidFill>
                <a:effectLst/>
                <a:latin typeface="Arial" panose="020B0604020202020204" pitchFamily="34" charset="0"/>
              </a:rPr>
              <a:t>3 Micromegas</a:t>
            </a:r>
          </a:p>
          <a:p>
            <a:pPr marL="742950" lvl="1" indent="-285750"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6AA84F"/>
                </a:solidFill>
                <a:effectLst/>
                <a:latin typeface="Arial" panose="020B0604020202020204" pitchFamily="34" charset="0"/>
              </a:rPr>
              <a:t>5 µRWELL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332CCB-582A-C997-7292-A1955D6870B8}"/>
              </a:ext>
            </a:extLst>
          </p:cNvPr>
          <p:cNvSpPr txBox="1"/>
          <p:nvPr/>
        </p:nvSpPr>
        <p:spPr>
          <a:xfrm>
            <a:off x="293544" y="4488754"/>
            <a:ext cx="669694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400" b="1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Measurements:</a:t>
            </a: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muons beam:</a:t>
            </a:r>
          </a:p>
          <a:p>
            <a:pPr marL="742950" lvl="1" indent="-285750"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HV top/mesh scan </a:t>
            </a:r>
          </a:p>
          <a:p>
            <a:pPr marL="742950" lvl="1" indent="-285750"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Drift scan</a:t>
            </a:r>
          </a:p>
          <a:p>
            <a:pPr marL="742950" lvl="1" indent="-285750"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X&amp;Y scan</a:t>
            </a:r>
          </a:p>
          <a:p>
            <a:pPr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b="0" i="0" u="none" strike="noStrike" dirty="0" err="1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pions</a:t>
            </a:r>
            <a:r>
              <a:rPr lang="en-GB" sz="14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 beam:</a:t>
            </a:r>
          </a:p>
          <a:p>
            <a:pPr marL="742950" lvl="1" indent="-285750"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rate capability</a:t>
            </a:r>
          </a:p>
        </p:txBody>
      </p:sp>
      <p:pic>
        <p:nvPicPr>
          <p:cNvPr id="1035" name="Picture 11">
            <a:extLst>
              <a:ext uri="{FF2B5EF4-FFF2-40B4-BE49-F238E27FC236}">
                <a16:creationId xmlns:a16="http://schemas.microsoft.com/office/drawing/2014/main" id="{4008F355-2AE4-1739-ACA1-D1C5C0CE9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3543" y="3547159"/>
            <a:ext cx="4324668" cy="267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>
            <a:extLst>
              <a:ext uri="{FF2B5EF4-FFF2-40B4-BE49-F238E27FC236}">
                <a16:creationId xmlns:a16="http://schemas.microsoft.com/office/drawing/2014/main" id="{E25BC815-0B30-6A98-5163-EC193BF5FD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7" b="21597"/>
          <a:stretch/>
        </p:blipFill>
        <p:spPr bwMode="auto">
          <a:xfrm>
            <a:off x="611331" y="517312"/>
            <a:ext cx="5584537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>
            <a:extLst>
              <a:ext uri="{FF2B5EF4-FFF2-40B4-BE49-F238E27FC236}">
                <a16:creationId xmlns:a16="http://schemas.microsoft.com/office/drawing/2014/main" id="{8D71E78D-A63B-585D-0708-389E7A35A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346" y="3549807"/>
            <a:ext cx="4324668" cy="267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5E939352-D385-2694-9F7A-0D3708406ED4}"/>
              </a:ext>
            </a:extLst>
          </p:cNvPr>
          <p:cNvSpPr/>
          <p:nvPr/>
        </p:nvSpPr>
        <p:spPr>
          <a:xfrm>
            <a:off x="774700" y="1138140"/>
            <a:ext cx="2628900" cy="2074960"/>
          </a:xfrm>
          <a:prstGeom prst="roundRect">
            <a:avLst/>
          </a:prstGeom>
          <a:noFill/>
          <a:ln w="698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EDB1D8-1479-E3BB-EAED-F7C64494161E}"/>
              </a:ext>
            </a:extLst>
          </p:cNvPr>
          <p:cNvSpPr txBox="1"/>
          <p:nvPr/>
        </p:nvSpPr>
        <p:spPr>
          <a:xfrm>
            <a:off x="1259899" y="898358"/>
            <a:ext cx="1108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solidFill>
                  <a:srgbClr val="FFFFFF"/>
                </a:solidFill>
                <a:effectLst/>
                <a:highlight>
                  <a:srgbClr val="FFAB40"/>
                </a:highlight>
                <a:latin typeface="Arial" panose="020B0604020202020204" pitchFamily="34" charset="0"/>
              </a:rPr>
              <a:t>Tracker</a:t>
            </a:r>
            <a:endParaRPr lang="en-GB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0AC79EA-1F30-C0E4-7183-CB99365CF908}"/>
              </a:ext>
            </a:extLst>
          </p:cNvPr>
          <p:cNvSpPr/>
          <p:nvPr/>
        </p:nvSpPr>
        <p:spPr>
          <a:xfrm>
            <a:off x="3601025" y="1148530"/>
            <a:ext cx="2126675" cy="2074960"/>
          </a:xfrm>
          <a:prstGeom prst="roundRect">
            <a:avLst/>
          </a:prstGeom>
          <a:noFill/>
          <a:ln w="698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CF0E848-03A4-0D61-2626-FDB5102D8C1A}"/>
              </a:ext>
            </a:extLst>
          </p:cNvPr>
          <p:cNvSpPr txBox="1"/>
          <p:nvPr/>
        </p:nvSpPr>
        <p:spPr>
          <a:xfrm>
            <a:off x="3876098" y="959481"/>
            <a:ext cx="1654299" cy="276999"/>
          </a:xfrm>
          <a:prstGeom prst="rect">
            <a:avLst/>
          </a:prstGeom>
          <a:solidFill>
            <a:srgbClr val="92D050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800" b="1" i="0" u="none" strike="noStrike" dirty="0">
                <a:solidFill>
                  <a:srgbClr val="FFFFFF"/>
                </a:solidFill>
                <a:effectLst/>
                <a:highlight>
                  <a:srgbClr val="6AA84F"/>
                </a:highlight>
                <a:latin typeface="Arial" panose="020B0604020202020204" pitchFamily="34" charset="0"/>
              </a:rPr>
              <a:t>Calo chambers</a:t>
            </a:r>
            <a:endParaRPr lang="en-GB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20" name="Date Placeholder 4">
            <a:extLst>
              <a:ext uri="{FF2B5EF4-FFF2-40B4-BE49-F238E27FC236}">
                <a16:creationId xmlns:a16="http://schemas.microsoft.com/office/drawing/2014/main" id="{F8243F4F-8655-4A44-3EFB-7B71DF540D0F}"/>
              </a:ext>
            </a:extLst>
          </p:cNvPr>
          <p:cNvSpPr txBox="1">
            <a:spLocks/>
          </p:cNvSpPr>
          <p:nvPr/>
        </p:nvSpPr>
        <p:spPr>
          <a:xfrm>
            <a:off x="3380453" y="6350851"/>
            <a:ext cx="735935" cy="3746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82BBE3A0-7CDD-46E9-8474-6A56AE1A5C4B}" type="datetime1">
              <a:rPr lang="en-US" sz="1000" smtClean="0">
                <a:solidFill>
                  <a:srgbClr val="FFFFFF"/>
                </a:solidFill>
                <a:latin typeface="Arial"/>
              </a:rPr>
              <a:pPr algn="r">
                <a:defRPr/>
              </a:pPr>
              <a:t>7/11/2024</a:t>
            </a:fld>
            <a:endParaRPr lang="en-US" sz="10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76309804-F60A-64CA-BFB7-808F89B260DA}"/>
              </a:ext>
            </a:extLst>
          </p:cNvPr>
          <p:cNvSpPr txBox="1">
            <a:spLocks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>
              <a:defRPr lang="en-US"/>
            </a:defPPr>
            <a:lvl1pPr marL="0" lvl="0" algn="r" defTabSz="914400" rtl="0" eaLnBrk="1" latinLnBrk="0" hangingPunct="1"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>
                <a:defRPr/>
              </a:pPr>
              <a:t>11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" name="Footer Placeholder 11">
            <a:extLst>
              <a:ext uri="{FF2B5EF4-FFF2-40B4-BE49-F238E27FC236}">
                <a16:creationId xmlns:a16="http://schemas.microsoft.com/office/drawing/2014/main" id="{48E4EDE4-5A87-574D-D75C-01333981FA87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>
                <a:solidFill>
                  <a:srgbClr val="FFFFFF"/>
                </a:solidFill>
              </a:rPr>
              <a:t>E. Oliveri, K.J.Floethner, Y. Tsipolitis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297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F9DFFE-5EBF-1887-27E1-1408F5024381}"/>
              </a:ext>
            </a:extLst>
          </p:cNvPr>
          <p:cNvSpPr txBox="1">
            <a:spLocks/>
          </p:cNvSpPr>
          <p:nvPr/>
        </p:nvSpPr>
        <p:spPr>
          <a:xfrm>
            <a:off x="3275678" y="6341326"/>
            <a:ext cx="840710" cy="384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82BBE3A0-7CDD-46E9-8474-6A56AE1A5C4B}" type="datetime1">
              <a:rPr lang="en-US" sz="1000" smtClean="0">
                <a:solidFill>
                  <a:srgbClr val="FFFFFF"/>
                </a:solidFill>
                <a:latin typeface="Arial"/>
              </a:rPr>
              <a:pPr algn="r">
                <a:defRPr/>
              </a:pPr>
              <a:t>7/11/2024</a:t>
            </a:fld>
            <a:endParaRPr lang="en-US" sz="10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2905A022-8DE7-A0D5-E2D2-3EEEFCE58E34}"/>
              </a:ext>
            </a:extLst>
          </p:cNvPr>
          <p:cNvSpPr txBox="1">
            <a:spLocks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defPPr>
              <a:defRPr lang="en-US"/>
            </a:defPPr>
            <a:lvl1pPr marL="0" lvl="0" algn="r" defTabSz="914400" rtl="0" eaLnBrk="1" latinLnBrk="0" hangingPunct="1"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>
                <a:defRPr/>
              </a:pPr>
              <a:t>12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B2E6DE86-ED17-092A-0A5E-483D18188E99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>
                <a:solidFill>
                  <a:srgbClr val="FFFFFF"/>
                </a:solidFill>
              </a:rPr>
              <a:t>E. Oliveri, K.J.Floethner, Y. Tsipolitis</a:t>
            </a: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9" name="Picture 8" descr="A close-up of a device&#10;&#10;Description automatically generated">
            <a:extLst>
              <a:ext uri="{FF2B5EF4-FFF2-40B4-BE49-F238E27FC236}">
                <a16:creationId xmlns:a16="http://schemas.microsoft.com/office/drawing/2014/main" id="{3DC369EA-D9D7-632F-F3BD-20B027FAE3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00" y="-17758"/>
            <a:ext cx="11296611" cy="632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321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9F9B72-1F7C-B8E0-D2AC-7E95434B9F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Muon Beam Purity: perfectly satisfying our needs (no showers produced by our detectors)</a:t>
            </a:r>
          </a:p>
          <a:p>
            <a:endParaRPr lang="en-GB" dirty="0"/>
          </a:p>
          <a:p>
            <a:r>
              <a:rPr lang="en-GB" dirty="0"/>
              <a:t>Pion: &gt;10e+7/spill</a:t>
            </a:r>
          </a:p>
          <a:p>
            <a:endParaRPr lang="en-GB" dirty="0"/>
          </a:p>
          <a:p>
            <a:r>
              <a:rPr lang="en-GB" dirty="0"/>
              <a:t>Muon/Pion Rate: Very Satisfied. Huge thanks to Nikos, Bastien and Frederic (Aberle, RP) for helping optimize beam intensity and RP alarms. DAQ rate doubled in some setup. Very important and really appreciated.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724929-8737-1219-C896-614084E97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Conditions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E2E938-633B-DDBF-F5B1-9C2D3773B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282EF4-C879-4F3A-81FB-CF13B0CF334C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F53E0-D8AF-03D4-1F79-25884F3F9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9012E78C-F8BB-3C0C-965D-04AE6639F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4211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3" y="207951"/>
            <a:ext cx="11841329" cy="1065742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z="2800" dirty="0"/>
              <a:t>Setups (8)</a:t>
            </a:r>
            <a:endParaRPr lang="en-GB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BBE3A0-7CDD-46E9-8474-6A56AE1A5C4B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4BC8F7D-66A9-EF70-9CC8-0D41BBFDA8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904" t="26019" r="16856" b="48474"/>
          <a:stretch/>
        </p:blipFill>
        <p:spPr>
          <a:xfrm>
            <a:off x="884690" y="684222"/>
            <a:ext cx="10151273" cy="345626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37E5DDC-3814-CBC7-A183-BE2E11AAA520}"/>
              </a:ext>
            </a:extLst>
          </p:cNvPr>
          <p:cNvSpPr/>
          <p:nvPr/>
        </p:nvSpPr>
        <p:spPr>
          <a:xfrm>
            <a:off x="1588560" y="1779202"/>
            <a:ext cx="733723" cy="57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>
                <a:latin typeface="Calibri"/>
              </a:rPr>
              <a:t>PICOSEC </a:t>
            </a:r>
            <a:endParaRPr lang="en-US" sz="1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77CC16C-4301-4030-771C-AE7699965329}"/>
              </a:ext>
            </a:extLst>
          </p:cNvPr>
          <p:cNvSpPr/>
          <p:nvPr/>
        </p:nvSpPr>
        <p:spPr>
          <a:xfrm>
            <a:off x="4897830" y="1779202"/>
            <a:ext cx="658800" cy="576000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STRAW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BB52117-9870-1C05-F04F-718FE5BD6F34}"/>
              </a:ext>
            </a:extLst>
          </p:cNvPr>
          <p:cNvSpPr/>
          <p:nvPr/>
        </p:nvSpPr>
        <p:spPr>
          <a:xfrm>
            <a:off x="8360347" y="1776306"/>
            <a:ext cx="658800" cy="576000"/>
          </a:xfrm>
          <a:prstGeom prst="rect">
            <a:avLst/>
          </a:prstGeom>
          <a:solidFill>
            <a:srgbClr val="92D05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USTC</a:t>
            </a:r>
            <a:endParaRPr kumimoji="0" lang="en-GB" sz="1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FE4BB35-8754-A942-DFD3-90196CCE4A59}"/>
              </a:ext>
            </a:extLst>
          </p:cNvPr>
          <p:cNvSpPr txBox="1"/>
          <p:nvPr/>
        </p:nvSpPr>
        <p:spPr>
          <a:xfrm>
            <a:off x="1588560" y="1385457"/>
            <a:ext cx="709155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2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chemeClr val="tx2"/>
                </a:solidFill>
              </a:rPr>
              <a:t>A</a:t>
            </a:r>
            <a:endParaRPr lang="en-GB" sz="1100" b="1" dirty="0">
              <a:solidFill>
                <a:schemeClr val="tx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934AFC4-BC13-9AF8-7893-951025E3E619}"/>
              </a:ext>
            </a:extLst>
          </p:cNvPr>
          <p:cNvSpPr/>
          <p:nvPr/>
        </p:nvSpPr>
        <p:spPr>
          <a:xfrm>
            <a:off x="10051273" y="1779202"/>
            <a:ext cx="658800" cy="57600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Calibri" panose="020F0502020204030204" pitchFamily="34" charset="0"/>
              </a:rPr>
              <a:t>FCC-muons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AADE931-D1EF-785E-3E6D-19E18BCB2743}"/>
              </a:ext>
            </a:extLst>
          </p:cNvPr>
          <p:cNvSpPr/>
          <p:nvPr/>
        </p:nvSpPr>
        <p:spPr>
          <a:xfrm>
            <a:off x="2406736" y="1779202"/>
            <a:ext cx="729471" cy="57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PICOSEC </a:t>
            </a:r>
            <a:endParaRPr kumimoji="0" lang="en-GB" sz="1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FCC035F-76C1-FE79-0D4A-3E9594972240}"/>
              </a:ext>
            </a:extLst>
          </p:cNvPr>
          <p:cNvSpPr/>
          <p:nvPr/>
        </p:nvSpPr>
        <p:spPr>
          <a:xfrm>
            <a:off x="7576956" y="1776306"/>
            <a:ext cx="658800" cy="576000"/>
          </a:xfrm>
          <a:prstGeom prst="rect">
            <a:avLst/>
          </a:prstGeom>
          <a:solidFill>
            <a:srgbClr val="92D05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GDD/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DRD1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Tracker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6DCDB94-026D-7044-C07D-B36AFFFDBE2B}"/>
              </a:ext>
            </a:extLst>
          </p:cNvPr>
          <p:cNvSpPr txBox="1"/>
          <p:nvPr/>
        </p:nvSpPr>
        <p:spPr>
          <a:xfrm>
            <a:off x="2431962" y="1357992"/>
            <a:ext cx="709155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2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chemeClr val="tx2"/>
                </a:solidFill>
              </a:rPr>
              <a:t>B</a:t>
            </a:r>
            <a:endParaRPr lang="en-GB" sz="1100" b="1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034EC7F-D1CD-D994-9553-03B6D029F12A}"/>
              </a:ext>
            </a:extLst>
          </p:cNvPr>
          <p:cNvSpPr txBox="1"/>
          <p:nvPr/>
        </p:nvSpPr>
        <p:spPr>
          <a:xfrm>
            <a:off x="7576956" y="1336624"/>
            <a:ext cx="65880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2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chemeClr val="tx2"/>
                </a:solidFill>
              </a:rPr>
              <a:t>E</a:t>
            </a:r>
            <a:endParaRPr lang="en-GB" sz="1100" b="1" dirty="0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361DA89-2132-25E7-25ED-9EF4DE951A7F}"/>
              </a:ext>
            </a:extLst>
          </p:cNvPr>
          <p:cNvSpPr txBox="1"/>
          <p:nvPr/>
        </p:nvSpPr>
        <p:spPr>
          <a:xfrm>
            <a:off x="3211700" y="1336624"/>
            <a:ext cx="65880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2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chemeClr val="tx2"/>
                </a:solidFill>
              </a:rPr>
              <a:t>C</a:t>
            </a:r>
            <a:endParaRPr lang="en-GB" sz="1100" b="1" dirty="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A2CA0B-9C4E-1645-7091-2F2191044EE1}"/>
              </a:ext>
            </a:extLst>
          </p:cNvPr>
          <p:cNvSpPr txBox="1"/>
          <p:nvPr/>
        </p:nvSpPr>
        <p:spPr>
          <a:xfrm>
            <a:off x="9127788" y="1336624"/>
            <a:ext cx="658800" cy="36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2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chemeClr val="tx2"/>
                </a:solidFill>
              </a:rPr>
              <a:t>G</a:t>
            </a:r>
            <a:endParaRPr lang="en-GB" sz="1100" b="1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AEB1BBF-6DD8-0987-803F-202529EE244C}"/>
              </a:ext>
            </a:extLst>
          </p:cNvPr>
          <p:cNvSpPr txBox="1"/>
          <p:nvPr/>
        </p:nvSpPr>
        <p:spPr>
          <a:xfrm>
            <a:off x="8319735" y="1336624"/>
            <a:ext cx="65880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2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chemeClr val="tx2"/>
                </a:solidFill>
              </a:rPr>
              <a:t>F</a:t>
            </a:r>
            <a:endParaRPr lang="en-GB" sz="1100" b="1" dirty="0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105EEB-C698-3989-E0AC-1B6E93C1DA1B}"/>
              </a:ext>
            </a:extLst>
          </p:cNvPr>
          <p:cNvSpPr txBox="1"/>
          <p:nvPr/>
        </p:nvSpPr>
        <p:spPr>
          <a:xfrm>
            <a:off x="4941953" y="1357992"/>
            <a:ext cx="65880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2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chemeClr val="tx2"/>
                </a:solidFill>
              </a:rPr>
              <a:t>D</a:t>
            </a:r>
            <a:endParaRPr lang="en-GB" sz="1100" b="1" dirty="0">
              <a:solidFill>
                <a:schemeClr val="tx2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58F888B-309E-C615-8D55-8FB4DF38A073}"/>
              </a:ext>
            </a:extLst>
          </p:cNvPr>
          <p:cNvSpPr/>
          <p:nvPr/>
        </p:nvSpPr>
        <p:spPr>
          <a:xfrm>
            <a:off x="9171665" y="1770709"/>
            <a:ext cx="658800" cy="576000"/>
          </a:xfrm>
          <a:prstGeom prst="rect">
            <a:avLst/>
          </a:prstGeom>
          <a:solidFill>
            <a:srgbClr val="D0C7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lvl="0" algn="ctr" defTabSz="457200">
              <a:defRPr/>
            </a:pPr>
            <a:r>
              <a:rPr lang="en-US" sz="1000" b="1" kern="0" dirty="0">
                <a:latin typeface="Calibri"/>
              </a:rPr>
              <a:t>MPGD HCAL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4EAA998-ABE8-4C74-A8A5-2DA31EA36EC7}"/>
              </a:ext>
            </a:extLst>
          </p:cNvPr>
          <p:cNvSpPr txBox="1"/>
          <p:nvPr/>
        </p:nvSpPr>
        <p:spPr>
          <a:xfrm>
            <a:off x="9935841" y="1336624"/>
            <a:ext cx="65880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tx2"/>
                </a:solidFill>
              </a:rPr>
              <a:t>SETUP</a:t>
            </a:r>
          </a:p>
          <a:p>
            <a:pPr algn="ctr"/>
            <a:r>
              <a:rPr lang="en-US" sz="1100" b="1" dirty="0">
                <a:solidFill>
                  <a:schemeClr val="tx2"/>
                </a:solidFill>
              </a:rPr>
              <a:t> H</a:t>
            </a:r>
            <a:endParaRPr lang="en-GB" sz="1100" b="1" dirty="0">
              <a:solidFill>
                <a:schemeClr val="tx2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7AB7A93-55C1-625E-C1E7-39716825F387}"/>
              </a:ext>
            </a:extLst>
          </p:cNvPr>
          <p:cNvSpPr/>
          <p:nvPr/>
        </p:nvSpPr>
        <p:spPr>
          <a:xfrm>
            <a:off x="3222856" y="1776306"/>
            <a:ext cx="729471" cy="57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MINICACTUS</a:t>
            </a:r>
            <a:endParaRPr kumimoji="0" lang="en-GB" sz="1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37699190-DE17-019C-0B2F-A000BC51CB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2072" y="2514746"/>
            <a:ext cx="5670573" cy="2750228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3DE5CF07-8D9E-B44D-98D9-32BD5B3C31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427" y="2531797"/>
            <a:ext cx="5670573" cy="2750228"/>
          </a:xfrm>
          <a:prstGeom prst="rect">
            <a:avLst/>
          </a:prstGeom>
        </p:spPr>
      </p:pic>
      <p:sp>
        <p:nvSpPr>
          <p:cNvPr id="45" name="Footer Placeholder 11">
            <a:extLst>
              <a:ext uri="{FF2B5EF4-FFF2-40B4-BE49-F238E27FC236}">
                <a16:creationId xmlns:a16="http://schemas.microsoft.com/office/drawing/2014/main" id="{AAA90B10-C7D9-BAA5-BCCB-80F77DDEF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Oliveri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K.J.Floethner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0044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711E4E-05E2-B9F6-20C5-870A78856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832936-C475-4A17-AB22-C98AA96BAE65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35788C-DE5F-9B70-54F5-FCB747367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BDDFC46-D413-1271-7862-D370D1AF6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Oliveri, K.J.Floethner, Y. 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E053A0EF-A62A-EA94-B6B7-727E90FDA2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93" t="5306" r="7418"/>
          <a:stretch/>
        </p:blipFill>
        <p:spPr>
          <a:xfrm>
            <a:off x="8735805" y="682641"/>
            <a:ext cx="3406165" cy="271893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B3D236C-1124-813D-ED0F-63FDD05126E4}"/>
              </a:ext>
            </a:extLst>
          </p:cNvPr>
          <p:cNvSpPr txBox="1"/>
          <p:nvPr/>
        </p:nvSpPr>
        <p:spPr>
          <a:xfrm>
            <a:off x="6744699" y="2741953"/>
            <a:ext cx="22498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10x10-channel 𝜇-RWELL PICOSEC detector prototype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3740863-7AE7-A0F7-1178-370CE878A922}"/>
              </a:ext>
            </a:extLst>
          </p:cNvPr>
          <p:cNvCxnSpPr>
            <a:cxnSpLocks/>
          </p:cNvCxnSpPr>
          <p:nvPr/>
        </p:nvCxnSpPr>
        <p:spPr>
          <a:xfrm>
            <a:off x="165670" y="5224261"/>
            <a:ext cx="67056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3E351A7-4260-CAA2-0798-45A88379C218}"/>
              </a:ext>
            </a:extLst>
          </p:cNvPr>
          <p:cNvSpPr txBox="1"/>
          <p:nvPr/>
        </p:nvSpPr>
        <p:spPr>
          <a:xfrm>
            <a:off x="95638" y="4885151"/>
            <a:ext cx="868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Beam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3F1EA7A-2C99-7737-9CEF-0BC29CEF19A9}"/>
              </a:ext>
            </a:extLst>
          </p:cNvPr>
          <p:cNvGrpSpPr/>
          <p:nvPr/>
        </p:nvGrpSpPr>
        <p:grpSpPr>
          <a:xfrm>
            <a:off x="836230" y="3606589"/>
            <a:ext cx="11157390" cy="2845011"/>
            <a:chOff x="868940" y="3670019"/>
            <a:chExt cx="11126090" cy="292355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2FBC543-AD25-CE35-BFD3-8E54BCCAEF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9911" b="34874"/>
            <a:stretch/>
          </p:blipFill>
          <p:spPr>
            <a:xfrm>
              <a:off x="925844" y="3670019"/>
              <a:ext cx="11069186" cy="292355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0E48864-7F73-110B-48A0-B68CF57BF2CF}"/>
                </a:ext>
              </a:extLst>
            </p:cNvPr>
            <p:cNvSpPr txBox="1"/>
            <p:nvPr/>
          </p:nvSpPr>
          <p:spPr>
            <a:xfrm>
              <a:off x="922576" y="3670019"/>
              <a:ext cx="518951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highlight>
                    <a:srgbClr val="00FFFF"/>
                  </a:highlight>
                </a:rPr>
                <a:t>June 2024 </a:t>
              </a:r>
              <a:r>
                <a:rPr lang="en-US" sz="2400" b="1" dirty="0" err="1">
                  <a:highlight>
                    <a:srgbClr val="00FFFF"/>
                  </a:highlight>
                </a:rPr>
                <a:t>JLab</a:t>
              </a:r>
              <a:r>
                <a:rPr lang="en-US" sz="2400" b="1" dirty="0">
                  <a:highlight>
                    <a:srgbClr val="00FFFF"/>
                  </a:highlight>
                </a:rPr>
                <a:t> PICOSEC Telescope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7A92E96-C1FC-995C-B2B4-3F451A81AAE8}"/>
                </a:ext>
              </a:extLst>
            </p:cNvPr>
            <p:cNvSpPr txBox="1"/>
            <p:nvPr/>
          </p:nvSpPr>
          <p:spPr>
            <a:xfrm>
              <a:off x="3178888" y="5764411"/>
              <a:ext cx="1428006" cy="379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highlight>
                    <a:srgbClr val="00FFFF"/>
                  </a:highlight>
                </a:rPr>
                <a:t>PICOSEC 1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C09E590-4F4D-A964-30EF-0FA8A7A95647}"/>
                </a:ext>
              </a:extLst>
            </p:cNvPr>
            <p:cNvSpPr txBox="1"/>
            <p:nvPr/>
          </p:nvSpPr>
          <p:spPr>
            <a:xfrm>
              <a:off x="4853309" y="5764411"/>
              <a:ext cx="1428006" cy="379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highlight>
                    <a:srgbClr val="00FFFF"/>
                  </a:highlight>
                </a:rPr>
                <a:t>PICOSEC 2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F34782B-C75B-3758-7AE0-F90DC7ED0452}"/>
                </a:ext>
              </a:extLst>
            </p:cNvPr>
            <p:cNvSpPr txBox="1"/>
            <p:nvPr/>
          </p:nvSpPr>
          <p:spPr>
            <a:xfrm>
              <a:off x="7176915" y="5764411"/>
              <a:ext cx="1428005" cy="379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highlight>
                    <a:srgbClr val="00FFFF"/>
                  </a:highlight>
                </a:rPr>
                <a:t>PICOSEC 3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DEB538F-B491-47AF-B776-1F07ABE3B6A1}"/>
                </a:ext>
              </a:extLst>
            </p:cNvPr>
            <p:cNvSpPr txBox="1"/>
            <p:nvPr/>
          </p:nvSpPr>
          <p:spPr>
            <a:xfrm>
              <a:off x="8809677" y="5764411"/>
              <a:ext cx="1621271" cy="379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highlight>
                    <a:srgbClr val="00FFFF"/>
                  </a:highlight>
                </a:rPr>
                <a:t>PICOSEC 4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C574947-C8F2-D317-DCCF-D432D908C432}"/>
                </a:ext>
              </a:extLst>
            </p:cNvPr>
            <p:cNvSpPr txBox="1"/>
            <p:nvPr/>
          </p:nvSpPr>
          <p:spPr>
            <a:xfrm>
              <a:off x="2107877" y="4391645"/>
              <a:ext cx="1010342" cy="379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highlight>
                    <a:srgbClr val="00FF00"/>
                  </a:highlight>
                </a:rPr>
                <a:t>GEM 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54545F1-4134-C2B0-CB91-17F4CFB97A78}"/>
                </a:ext>
              </a:extLst>
            </p:cNvPr>
            <p:cNvSpPr txBox="1"/>
            <p:nvPr/>
          </p:nvSpPr>
          <p:spPr>
            <a:xfrm>
              <a:off x="6112095" y="4208937"/>
              <a:ext cx="1010342" cy="379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highlight>
                    <a:srgbClr val="00FF00"/>
                  </a:highlight>
                </a:rPr>
                <a:t>GEM 2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DB7E7B0-0B74-7846-321C-DC0FDF2E4094}"/>
                </a:ext>
              </a:extLst>
            </p:cNvPr>
            <p:cNvSpPr txBox="1"/>
            <p:nvPr/>
          </p:nvSpPr>
          <p:spPr>
            <a:xfrm>
              <a:off x="10473307" y="4208937"/>
              <a:ext cx="1010342" cy="379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highlight>
                    <a:srgbClr val="00FF00"/>
                  </a:highlight>
                </a:rPr>
                <a:t>GEM 3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7D8E71F-4555-B78C-C72D-B31FE2CC36A8}"/>
                </a:ext>
              </a:extLst>
            </p:cNvPr>
            <p:cNvSpPr txBox="1"/>
            <p:nvPr/>
          </p:nvSpPr>
          <p:spPr>
            <a:xfrm>
              <a:off x="868940" y="5125943"/>
              <a:ext cx="118258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</a:rPr>
                <a:t>MCP-PMT (out of frame)</a:t>
              </a:r>
            </a:p>
          </p:txBody>
        </p:sp>
        <p:pic>
          <p:nvPicPr>
            <p:cNvPr id="19" name="Picture 18" descr="A close-up of a machine&#10;&#10;Description automatically generated">
              <a:extLst>
                <a:ext uri="{FF2B5EF4-FFF2-40B4-BE49-F238E27FC236}">
                  <a16:creationId xmlns:a16="http://schemas.microsoft.com/office/drawing/2014/main" id="{1CC8975D-63E9-016B-F9A3-8E2A557320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955" r="15360"/>
            <a:stretch/>
          </p:blipFill>
          <p:spPr>
            <a:xfrm rot="5400000">
              <a:off x="10370900" y="4969446"/>
              <a:ext cx="1549604" cy="1556152"/>
            </a:xfrm>
            <a:prstGeom prst="rect">
              <a:avLst/>
            </a:prstGeom>
            <a:ln w="76200">
              <a:solidFill>
                <a:srgbClr val="00FFFF"/>
              </a:solidFill>
            </a:ln>
          </p:spPr>
        </p:pic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2508D1C9-42EF-F10B-8AB4-F0EFC0DF7885}"/>
                </a:ext>
              </a:extLst>
            </p:cNvPr>
            <p:cNvCxnSpPr>
              <a:cxnSpLocks/>
              <a:stCxn id="19" idx="2"/>
            </p:cNvCxnSpPr>
            <p:nvPr/>
          </p:nvCxnSpPr>
          <p:spPr>
            <a:xfrm flipH="1" flipV="1">
              <a:off x="9904023" y="5452861"/>
              <a:ext cx="463603" cy="294661"/>
            </a:xfrm>
            <a:prstGeom prst="straightConnector1">
              <a:avLst/>
            </a:prstGeom>
            <a:ln w="76200">
              <a:solidFill>
                <a:srgbClr val="00FFFF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pic>
        <p:nvPicPr>
          <p:cNvPr id="24" name="Picture 23" descr="A machine with many wires&#10;&#10;Description automatically generated">
            <a:extLst>
              <a:ext uri="{FF2B5EF4-FFF2-40B4-BE49-F238E27FC236}">
                <a16:creationId xmlns:a16="http://schemas.microsoft.com/office/drawing/2014/main" id="{68F44C90-CEA9-E4D1-4736-1A90DD396F6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801" t="8045" r="10828" b="16931"/>
          <a:stretch/>
        </p:blipFill>
        <p:spPr>
          <a:xfrm>
            <a:off x="6770099" y="720943"/>
            <a:ext cx="2129741" cy="1985002"/>
          </a:xfrm>
          <a:prstGeom prst="rect">
            <a:avLst/>
          </a:prstGeom>
        </p:spPr>
      </p:pic>
      <p:pic>
        <p:nvPicPr>
          <p:cNvPr id="25" name="Picture 24" descr="A diagram of a gas detector&#10;&#10;Description automatically generated">
            <a:extLst>
              <a:ext uri="{FF2B5EF4-FFF2-40B4-BE49-F238E27FC236}">
                <a16:creationId xmlns:a16="http://schemas.microsoft.com/office/drawing/2014/main" id="{C54FB6A6-6562-D2BD-8A0E-0AB8F4F774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42129" y="37736"/>
            <a:ext cx="6672991" cy="362548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B0565AC-EE35-5B2C-88CD-4716789D6C0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5339" b="34499"/>
          <a:stretch/>
        </p:blipFill>
        <p:spPr>
          <a:xfrm>
            <a:off x="7401896" y="3375"/>
            <a:ext cx="1497944" cy="45180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AFA6CE1-9E6B-7705-A4F8-6AD7C4C5FA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11421" y="93026"/>
            <a:ext cx="765693" cy="639479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AE0499A-C5A3-C1D6-789B-1ECA37032A3C}"/>
              </a:ext>
            </a:extLst>
          </p:cNvPr>
          <p:cNvSpPr txBox="1"/>
          <p:nvPr/>
        </p:nvSpPr>
        <p:spPr>
          <a:xfrm>
            <a:off x="7361075" y="341233"/>
            <a:ext cx="6121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baseline="30000" dirty="0">
                <a:latin typeface="Aptos" panose="020B0004020202020204" pitchFamily="34" charset="0"/>
              </a:rPr>
              <a:t> </a:t>
            </a:r>
            <a:r>
              <a:rPr lang="en-US" sz="1800" b="1" dirty="0">
                <a:latin typeface="Aptos" panose="020B0004020202020204" pitchFamily="34" charset="0"/>
              </a:rPr>
              <a:t>K. </a:t>
            </a:r>
            <a:r>
              <a:rPr lang="en-US" sz="1800" b="1" dirty="0" err="1">
                <a:latin typeface="Aptos" panose="020B0004020202020204" pitchFamily="34" charset="0"/>
              </a:rPr>
              <a:t>Gnanvo</a:t>
            </a:r>
            <a:r>
              <a:rPr lang="en-US" sz="1800" b="1" dirty="0">
                <a:latin typeface="Aptos" panose="020B0004020202020204" pitchFamily="34" charset="0"/>
              </a:rPr>
              <a:t>,	</a:t>
            </a:r>
            <a:r>
              <a:rPr lang="el-GR" sz="1800" b="1" dirty="0">
                <a:latin typeface="Aptos" panose="020B0004020202020204" pitchFamily="34" charset="0"/>
              </a:rPr>
              <a:t>    </a:t>
            </a:r>
            <a:r>
              <a:rPr lang="en-US" sz="1800" b="1" baseline="30000" dirty="0">
                <a:latin typeface="Aptos" panose="020B0004020202020204" pitchFamily="34" charset="0"/>
              </a:rPr>
              <a:t> </a:t>
            </a:r>
            <a:r>
              <a:rPr lang="en-US" sz="1800" b="1" dirty="0">
                <a:latin typeface="Aptos" panose="020B0004020202020204" pitchFamily="34" charset="0"/>
              </a:rPr>
              <a:t>N. Shankman</a:t>
            </a:r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225927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B51363-745F-849C-8634-FA64D72D4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832936-C475-4A17-AB22-C98AA96BAE65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DF650-122E-BEF3-4578-5DD1324E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602CFCF-065F-6606-61B6-8C2CAF348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Oliveri, K.J.Floethner, Y. 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5" name="Picture 44" descr="A close-up of a poster&#10;&#10;Description automatically generated">
            <a:extLst>
              <a:ext uri="{FF2B5EF4-FFF2-40B4-BE49-F238E27FC236}">
                <a16:creationId xmlns:a16="http://schemas.microsoft.com/office/drawing/2014/main" id="{3028B9C5-6AF2-02F4-3C54-400A95B554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99" y="1"/>
            <a:ext cx="11369701" cy="637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586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A4228-9172-EC55-05AA-514630AA8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832936-C475-4A17-AB22-C98AA96BAE65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7D4A9C-40BD-7329-D142-47B78927C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4DFFAD9-CFB4-9A1A-03CB-F06F0511F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Oliveri, K.J.Floethner, Y. 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2EF7D7-61F7-8D57-BE5D-9A6CE0690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521" y="-1"/>
            <a:ext cx="11338953" cy="6369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404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FFF43-C586-8489-B106-19BA7DBE2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R" dirty="0"/>
              <a:t>STRAWS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A4228-9172-EC55-05AA-514630AA8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832936-C475-4A17-AB22-C98AA96BAE65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7D4A9C-40BD-7329-D142-47B78927C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4DFFAD9-CFB4-9A1A-03CB-F06F0511F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Oliveri, K.J.Floethner, Y. 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93FC38-E4E0-386D-DB11-4BB28585D6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924"/>
          <a:stretch/>
        </p:blipFill>
        <p:spPr>
          <a:xfrm>
            <a:off x="0" y="1"/>
            <a:ext cx="12192000" cy="617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364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FFF43-C586-8489-B106-19BA7DBE2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R" dirty="0"/>
              <a:t>STRAWS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A4228-9172-EC55-05AA-514630AA8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832936-C475-4A17-AB22-C98AA96BAE65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7/11/2024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7D4A9C-40BD-7329-D142-47B78927C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4DFFAD9-CFB4-9A1A-03CB-F06F0511F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Oliveri, K.J.Floethner, Y. Tsipolitis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9DC767-F642-6DDC-8FDC-2DD614F82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756" y="1"/>
            <a:ext cx="11641388" cy="627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550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415600" y="3418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r>
              <a:rPr lang="de"/>
              <a:t>RD51/DRD1 VMM3a/SRS telescope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415600" y="1421900"/>
            <a:ext cx="5098000" cy="5436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 marL="0" indent="0">
              <a:buNone/>
            </a:pPr>
            <a:r>
              <a:rPr lang="en-US" sz="1600" b="0" dirty="0">
                <a:solidFill>
                  <a:srgbClr val="002060"/>
                </a:solidFill>
              </a:rPr>
              <a:t>In addition to continuous self-triggered readout mode, VMM3a/SRS now also contains an externally triggered readout mode.</a:t>
            </a:r>
          </a:p>
          <a:p>
            <a:pPr marL="0" indent="0">
              <a:spcBef>
                <a:spcPts val="1600"/>
              </a:spcBef>
              <a:buNone/>
            </a:pPr>
            <a:r>
              <a:rPr lang="en-US" sz="1600" b="0" dirty="0">
                <a:solidFill>
                  <a:srgbClr val="002060"/>
                </a:solidFill>
              </a:rPr>
              <a:t>Goal of this test beam: performance </a:t>
            </a:r>
            <a:r>
              <a:rPr lang="en-US" sz="1600" b="0" dirty="0" err="1">
                <a:solidFill>
                  <a:srgbClr val="002060"/>
                </a:solidFill>
              </a:rPr>
              <a:t>characterisation</a:t>
            </a:r>
            <a:r>
              <a:rPr lang="en-US" sz="1600" b="0" dirty="0">
                <a:solidFill>
                  <a:srgbClr val="002060"/>
                </a:solidFill>
              </a:rPr>
              <a:t> of triggered mode</a:t>
            </a:r>
            <a:br>
              <a:rPr lang="en-US" sz="1600" b="0" dirty="0">
                <a:solidFill>
                  <a:srgbClr val="002060"/>
                </a:solidFill>
              </a:rPr>
            </a:br>
            <a:r>
              <a:rPr lang="en-US" sz="1600" b="0" dirty="0">
                <a:solidFill>
                  <a:srgbClr val="002060"/>
                </a:solidFill>
              </a:rPr>
              <a:t>→ Useful for integration of front-end electronics with other telescopes and experiments</a:t>
            </a:r>
          </a:p>
          <a:p>
            <a:pPr marL="0" indent="0">
              <a:spcBef>
                <a:spcPts val="1600"/>
              </a:spcBef>
              <a:buNone/>
            </a:pPr>
            <a:r>
              <a:rPr lang="en-US" sz="1600" b="0" dirty="0">
                <a:solidFill>
                  <a:srgbClr val="002060"/>
                </a:solidFill>
              </a:rPr>
              <a:t>Measurements and results so far:</a:t>
            </a:r>
            <a:br>
              <a:rPr lang="en-US" sz="1600" b="0" dirty="0">
                <a:solidFill>
                  <a:srgbClr val="002060"/>
                </a:solidFill>
              </a:rPr>
            </a:br>
            <a:r>
              <a:rPr lang="en-US" sz="1600" b="0" dirty="0">
                <a:solidFill>
                  <a:srgbClr val="002060"/>
                </a:solidFill>
              </a:rPr>
              <a:t>→ Externally triggered mode allows operation at lower thresholds (1 </a:t>
            </a:r>
            <a:r>
              <a:rPr lang="en-US" sz="1600" b="0" dirty="0" err="1">
                <a:solidFill>
                  <a:srgbClr val="002060"/>
                </a:solidFill>
              </a:rPr>
              <a:t>fC</a:t>
            </a:r>
            <a:r>
              <a:rPr lang="en-US" sz="1600" b="0" dirty="0">
                <a:solidFill>
                  <a:srgbClr val="002060"/>
                </a:solidFill>
              </a:rPr>
              <a:t> THL instead of typically 1.5 to 2.0 </a:t>
            </a:r>
            <a:r>
              <a:rPr lang="en-US" sz="1600" b="0" dirty="0" err="1">
                <a:solidFill>
                  <a:srgbClr val="002060"/>
                </a:solidFill>
              </a:rPr>
              <a:t>fC</a:t>
            </a:r>
            <a:r>
              <a:rPr lang="en-US" sz="1600" b="0" dirty="0">
                <a:solidFill>
                  <a:srgbClr val="002060"/>
                </a:solidFill>
              </a:rPr>
              <a:t> in the self-triggered mode)</a:t>
            </a:r>
            <a:br>
              <a:rPr lang="en-US" sz="1600" b="0" dirty="0">
                <a:solidFill>
                  <a:srgbClr val="002060"/>
                </a:solidFill>
              </a:rPr>
            </a:br>
            <a:r>
              <a:rPr lang="en-US" sz="1600" b="0" dirty="0">
                <a:solidFill>
                  <a:srgbClr val="002060"/>
                </a:solidFill>
              </a:rPr>
              <a:t>→ Operation at high rates possible (&gt; 100 kHz trigger rate), but detailed analysis still ongoing.</a:t>
            </a:r>
          </a:p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600" b="0" dirty="0">
                <a:solidFill>
                  <a:srgbClr val="002060"/>
                </a:solidFill>
              </a:rPr>
              <a:t>Thanks a lot to Bastien and Nikos for the excellent beam quality, especially the pion beam for the rate tests of the triggered mode</a:t>
            </a: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23235" y="1737479"/>
            <a:ext cx="3453168" cy="460423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7" name="Google Shape;57;p13"/>
          <p:cNvGrpSpPr/>
          <p:nvPr/>
        </p:nvGrpSpPr>
        <p:grpSpPr>
          <a:xfrm flipH="1">
            <a:off x="8086878" y="615494"/>
            <a:ext cx="3910733" cy="1028139"/>
            <a:chOff x="4803075" y="1592968"/>
            <a:chExt cx="3525300" cy="1153657"/>
          </a:xfrm>
        </p:grpSpPr>
        <p:sp>
          <p:nvSpPr>
            <p:cNvPr id="58" name="Google Shape;58;p13"/>
            <p:cNvSpPr/>
            <p:nvPr/>
          </p:nvSpPr>
          <p:spPr>
            <a:xfrm>
              <a:off x="5101525" y="2009825"/>
              <a:ext cx="84000" cy="736800"/>
            </a:xfrm>
            <a:prstGeom prst="rect">
              <a:avLst/>
            </a:prstGeom>
            <a:solidFill>
              <a:srgbClr val="FFAB40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/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6499000" y="2009825"/>
              <a:ext cx="84000" cy="736800"/>
            </a:xfrm>
            <a:prstGeom prst="rect">
              <a:avLst/>
            </a:prstGeom>
            <a:solidFill>
              <a:srgbClr val="FFAB40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/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7896475" y="2009825"/>
              <a:ext cx="84000" cy="736800"/>
            </a:xfrm>
            <a:prstGeom prst="rect">
              <a:avLst/>
            </a:prstGeom>
            <a:solidFill>
              <a:srgbClr val="FFAB40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/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4998950" y="2224325"/>
              <a:ext cx="27900" cy="293700"/>
            </a:xfrm>
            <a:prstGeom prst="rect">
              <a:avLst/>
            </a:prstGeom>
            <a:solidFill>
              <a:srgbClr val="4285F4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/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4896375" y="2224325"/>
              <a:ext cx="27900" cy="293700"/>
            </a:xfrm>
            <a:prstGeom prst="rect">
              <a:avLst/>
            </a:prstGeom>
            <a:solidFill>
              <a:srgbClr val="4285F4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/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8075175" y="2231375"/>
              <a:ext cx="27900" cy="293700"/>
            </a:xfrm>
            <a:prstGeom prst="rect">
              <a:avLst/>
            </a:prstGeom>
            <a:solidFill>
              <a:srgbClr val="4285F4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/>
            </a:p>
          </p:txBody>
        </p:sp>
        <p:cxnSp>
          <p:nvCxnSpPr>
            <p:cNvPr id="64" name="Google Shape;64;p13"/>
            <p:cNvCxnSpPr/>
            <p:nvPr/>
          </p:nvCxnSpPr>
          <p:spPr>
            <a:xfrm rot="10800000" flipH="1">
              <a:off x="4803075" y="2368775"/>
              <a:ext cx="3525300" cy="4800"/>
            </a:xfrm>
            <a:prstGeom prst="straightConnector1">
              <a:avLst/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65" name="Google Shape;65;p13"/>
            <p:cNvSpPr txBox="1"/>
            <p:nvPr/>
          </p:nvSpPr>
          <p:spPr>
            <a:xfrm>
              <a:off x="4855059" y="1592968"/>
              <a:ext cx="576900" cy="5063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 algn="ctr"/>
              <a:r>
                <a:rPr lang="de" sz="1333">
                  <a:solidFill>
                    <a:srgbClr val="595959"/>
                  </a:solidFill>
                </a:rPr>
                <a:t>T1</a:t>
              </a:r>
              <a:endParaRPr sz="1333">
                <a:solidFill>
                  <a:srgbClr val="595959"/>
                </a:solidFill>
              </a:endParaRPr>
            </a:p>
          </p:txBody>
        </p:sp>
        <p:sp>
          <p:nvSpPr>
            <p:cNvPr id="66" name="Google Shape;66;p13"/>
            <p:cNvSpPr txBox="1"/>
            <p:nvPr/>
          </p:nvSpPr>
          <p:spPr>
            <a:xfrm>
              <a:off x="6252552" y="1592968"/>
              <a:ext cx="576900" cy="5063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 algn="ctr"/>
              <a:r>
                <a:rPr lang="de" sz="1333">
                  <a:solidFill>
                    <a:srgbClr val="595959"/>
                  </a:solidFill>
                </a:rPr>
                <a:t>T2</a:t>
              </a:r>
              <a:endParaRPr sz="1333">
                <a:solidFill>
                  <a:srgbClr val="595959"/>
                </a:solidFill>
              </a:endParaRPr>
            </a:p>
          </p:txBody>
        </p:sp>
        <p:sp>
          <p:nvSpPr>
            <p:cNvPr id="67" name="Google Shape;67;p13"/>
            <p:cNvSpPr txBox="1"/>
            <p:nvPr/>
          </p:nvSpPr>
          <p:spPr>
            <a:xfrm>
              <a:off x="7650011" y="1592968"/>
              <a:ext cx="576900" cy="506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de" sz="1333">
                  <a:solidFill>
                    <a:srgbClr val="595959"/>
                  </a:solidFill>
                </a:rPr>
                <a:t>T3</a:t>
              </a:r>
              <a:endParaRPr sz="1333">
                <a:solidFill>
                  <a:srgbClr val="595959"/>
                </a:solidFill>
              </a:endParaRPr>
            </a:p>
          </p:txBody>
        </p:sp>
      </p:grpSp>
      <p:pic>
        <p:nvPicPr>
          <p:cNvPr id="68" name="Google Shape;6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31885" y="1430823"/>
            <a:ext cx="2345617" cy="2345617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16801" y="3917292"/>
            <a:ext cx="2403233" cy="227724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56E2FDD0-2BC1-73AD-33D1-60E18073617B}"/>
              </a:ext>
            </a:extLst>
          </p:cNvPr>
          <p:cNvSpPr txBox="1">
            <a:spLocks/>
          </p:cNvSpPr>
          <p:nvPr/>
        </p:nvSpPr>
        <p:spPr>
          <a:xfrm>
            <a:off x="3237578" y="6350851"/>
            <a:ext cx="878810" cy="3746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82BBE3A0-7CDD-46E9-8474-6A56AE1A5C4B}" type="datetime1">
              <a:rPr lang="en-US" sz="1000" smtClean="0">
                <a:solidFill>
                  <a:srgbClr val="FFFFFF"/>
                </a:solidFill>
                <a:latin typeface="Arial"/>
              </a:rPr>
              <a:pPr algn="r">
                <a:defRPr/>
              </a:pPr>
              <a:t>7/11/2024</a:t>
            </a:fld>
            <a:endParaRPr lang="en-US" sz="10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Slide Number Placeholder 6">
            <a:extLst>
              <a:ext uri="{FF2B5EF4-FFF2-40B4-BE49-F238E27FC236}">
                <a16:creationId xmlns:a16="http://schemas.microsoft.com/office/drawing/2014/main" id="{DA55B973-AC33-3E54-EBC6-6E9098C2C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CF0B3316-976C-8EBE-09AB-3B2F0A75AA02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>
                <a:solidFill>
                  <a:srgbClr val="FFFFFF"/>
                </a:solidFill>
              </a:rPr>
              <a:t>E. Oliveri, K.J.Floethner, Y. Tsipolitis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1155</TotalTime>
  <Words>689</Words>
  <Application>Microsoft Office PowerPoint</Application>
  <PresentationFormat>Widescreen</PresentationFormat>
  <Paragraphs>143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Arial</vt:lpstr>
      <vt:lpstr>Calibri</vt:lpstr>
      <vt:lpstr>Wingdings</vt:lpstr>
      <vt:lpstr>1_Office Theme</vt:lpstr>
      <vt:lpstr>DRD1 H4(PPE134) 2024 Test Beam​ </vt:lpstr>
      <vt:lpstr>Beam Conditions</vt:lpstr>
      <vt:lpstr>Setups (8)</vt:lpstr>
      <vt:lpstr>PowerPoint Presentation</vt:lpstr>
      <vt:lpstr>PowerPoint Presentation</vt:lpstr>
      <vt:lpstr>PowerPoint Presentation</vt:lpstr>
      <vt:lpstr>STRAWS</vt:lpstr>
      <vt:lpstr>STRAWS</vt:lpstr>
      <vt:lpstr>RD51/DRD1 VMM3a/SRS telescope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H4, PPE134 - INSTALLATION</dc:title>
  <dc:creator>Eraldo Oliveri</dc:creator>
  <cp:lastModifiedBy>Karl Jonathan Floethner</cp:lastModifiedBy>
  <cp:revision>199</cp:revision>
  <cp:lastPrinted>2022-10-05T08:26:03Z</cp:lastPrinted>
  <dcterms:created xsi:type="dcterms:W3CDTF">2022-05-06T09:24:10Z</dcterms:created>
  <dcterms:modified xsi:type="dcterms:W3CDTF">2024-07-11T08:24:41Z</dcterms:modified>
</cp:coreProperties>
</file>