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48"/>
  </p:notesMasterIdLst>
  <p:handoutMasterIdLst>
    <p:handoutMasterId r:id="rId49"/>
  </p:handoutMasterIdLst>
  <p:sldIdLst>
    <p:sldId id="275" r:id="rId3"/>
    <p:sldId id="594" r:id="rId4"/>
    <p:sldId id="592" r:id="rId5"/>
    <p:sldId id="595" r:id="rId6"/>
    <p:sldId id="596" r:id="rId7"/>
    <p:sldId id="597" r:id="rId8"/>
    <p:sldId id="598" r:id="rId9"/>
    <p:sldId id="599" r:id="rId10"/>
    <p:sldId id="600" r:id="rId11"/>
    <p:sldId id="601" r:id="rId12"/>
    <p:sldId id="602" r:id="rId13"/>
    <p:sldId id="611" r:id="rId14"/>
    <p:sldId id="610" r:id="rId15"/>
    <p:sldId id="614" r:id="rId16"/>
    <p:sldId id="613" r:id="rId17"/>
    <p:sldId id="615" r:id="rId18"/>
    <p:sldId id="612" r:id="rId19"/>
    <p:sldId id="604" r:id="rId20"/>
    <p:sldId id="603" r:id="rId21"/>
    <p:sldId id="605" r:id="rId22"/>
    <p:sldId id="606" r:id="rId23"/>
    <p:sldId id="609" r:id="rId24"/>
    <p:sldId id="607" r:id="rId25"/>
    <p:sldId id="616" r:id="rId26"/>
    <p:sldId id="608" r:id="rId27"/>
    <p:sldId id="617" r:id="rId28"/>
    <p:sldId id="631" r:id="rId29"/>
    <p:sldId id="618" r:id="rId30"/>
    <p:sldId id="624" r:id="rId31"/>
    <p:sldId id="625" r:id="rId32"/>
    <p:sldId id="619" r:id="rId33"/>
    <p:sldId id="620" r:id="rId34"/>
    <p:sldId id="621" r:id="rId35"/>
    <p:sldId id="622" r:id="rId36"/>
    <p:sldId id="623" r:id="rId37"/>
    <p:sldId id="626" r:id="rId38"/>
    <p:sldId id="627" r:id="rId39"/>
    <p:sldId id="628" r:id="rId40"/>
    <p:sldId id="630" r:id="rId41"/>
    <p:sldId id="629" r:id="rId42"/>
    <p:sldId id="634" r:id="rId43"/>
    <p:sldId id="266" r:id="rId44"/>
    <p:sldId id="593" r:id="rId45"/>
    <p:sldId id="632" r:id="rId46"/>
    <p:sldId id="633" r:id="rId47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BF16784C-83DA-4F99-92D1-47F13291F525}">
          <p14:sldIdLst>
            <p14:sldId id="275"/>
            <p14:sldId id="594"/>
            <p14:sldId id="592"/>
            <p14:sldId id="595"/>
            <p14:sldId id="596"/>
            <p14:sldId id="597"/>
            <p14:sldId id="598"/>
            <p14:sldId id="599"/>
            <p14:sldId id="600"/>
            <p14:sldId id="601"/>
            <p14:sldId id="602"/>
            <p14:sldId id="611"/>
            <p14:sldId id="610"/>
            <p14:sldId id="614"/>
            <p14:sldId id="613"/>
            <p14:sldId id="615"/>
            <p14:sldId id="612"/>
            <p14:sldId id="604"/>
            <p14:sldId id="603"/>
            <p14:sldId id="605"/>
            <p14:sldId id="606"/>
            <p14:sldId id="609"/>
            <p14:sldId id="607"/>
            <p14:sldId id="616"/>
            <p14:sldId id="608"/>
            <p14:sldId id="617"/>
            <p14:sldId id="631"/>
            <p14:sldId id="618"/>
            <p14:sldId id="624"/>
            <p14:sldId id="625"/>
            <p14:sldId id="619"/>
            <p14:sldId id="620"/>
            <p14:sldId id="621"/>
            <p14:sldId id="622"/>
            <p14:sldId id="623"/>
            <p14:sldId id="626"/>
            <p14:sldId id="627"/>
            <p14:sldId id="628"/>
            <p14:sldId id="630"/>
            <p14:sldId id="629"/>
            <p14:sldId id="634"/>
            <p14:sldId id="266"/>
            <p14:sldId id="593"/>
            <p14:sldId id="632"/>
            <p14:sldId id="6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8A3E"/>
    <a:srgbClr val="528123"/>
    <a:srgbClr val="92D050"/>
    <a:srgbClr val="FFFF00"/>
    <a:srgbClr val="B88C00"/>
    <a:srgbClr val="FFECB2"/>
    <a:srgbClr val="4C5078"/>
    <a:srgbClr val="98BCD0"/>
    <a:srgbClr val="AB9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98" autoAdjust="0"/>
    <p:restoredTop sz="79527" autoAdjust="0"/>
  </p:normalViewPr>
  <p:slideViewPr>
    <p:cSldViewPr>
      <p:cViewPr>
        <p:scale>
          <a:sx n="103" d="100"/>
          <a:sy n="103" d="100"/>
        </p:scale>
        <p:origin x="79" y="31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7/1/2025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37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400" baseline="30000" dirty="0"/>
              <a:t>Measurement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8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7/1/2025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7/1/2025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noProof="0" dirty="0"/>
              <a:t>Haga clic para modificar el estilo de subtítulo del patrón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0200" y="473880"/>
            <a:ext cx="831600" cy="83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7/1/2025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ogo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9065" y="2169046"/>
            <a:ext cx="2494673" cy="249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178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31504" y="1689896"/>
            <a:ext cx="9144000" cy="2387599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652179" y="4293519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A0E18642-5BE6-3163-25F5-915143A31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0200" y="473880"/>
            <a:ext cx="831600" cy="831600"/>
          </a:xfrm>
          <a:prstGeom prst="rect">
            <a:avLst/>
          </a:prstGeom>
        </p:spPr>
      </p:pic>
      <p:pic>
        <p:nvPicPr>
          <p:cNvPr id="1026" name="Picture 2" descr="Universidad Politécnica de Madrid">
            <a:extLst>
              <a:ext uri="{FF2B5EF4-FFF2-40B4-BE49-F238E27FC236}">
                <a16:creationId xmlns:a16="http://schemas.microsoft.com/office/drawing/2014/main" id="{BB19685F-9E77-100E-65A5-75CBD15B716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4155" r="6205" b="5005"/>
          <a:stretch/>
        </p:blipFill>
        <p:spPr bwMode="auto">
          <a:xfrm>
            <a:off x="4405708" y="473880"/>
            <a:ext cx="104222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stituto de Fusión Nuclear Guillermo Velarde">
            <a:extLst>
              <a:ext uri="{FF2B5EF4-FFF2-40B4-BE49-F238E27FC236}">
                <a16:creationId xmlns:a16="http://schemas.microsoft.com/office/drawing/2014/main" id="{574F479E-FF4C-E93C-06CE-663C74C5D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44" y="709860"/>
            <a:ext cx="1525235" cy="3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758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itle Slide with log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BEDFA4-E048-6423-30C1-44C268DE6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007EB82E-F453-8DF5-814B-A956C208E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3914667-718C-6548-7B7D-038A365A8D01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42A4D493-FB4F-C9E1-6FB9-E4B24974354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72B84D3B-0B76-A856-B52E-38152E231FC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17456171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9184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4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37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7/1/2025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5729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3BFBEE3-BFB4-6AF3-5446-0C24103AD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pic>
        <p:nvPicPr>
          <p:cNvPr id="14" name="Picture 4" descr="Instituto de Fusión Nuclear Guillermo Velarde">
            <a:extLst>
              <a:ext uri="{FF2B5EF4-FFF2-40B4-BE49-F238E27FC236}">
                <a16:creationId xmlns:a16="http://schemas.microsoft.com/office/drawing/2014/main" id="{98685542-190F-AC38-DFDF-550508A03E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6" y="6477327"/>
            <a:ext cx="1145932" cy="29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79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0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407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6" y="2427286"/>
            <a:ext cx="5616574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6"/>
            <a:ext cx="5611812" cy="3762375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58151F3-2644-40CC-B0F7-56A0CA8A38A0}" type="datetime1">
              <a:rPr lang="en-US"/>
              <a:t>7/1/2025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85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561657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1" cy="63179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7E8D487-D3AD-48F3-804E-BB54B3A7FDDC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29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5616574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09A343-C47D-4514-9EAC-20B825EF2A2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159226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7" y="3969702"/>
            <a:ext cx="5616574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821366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3" cy="1065741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8657"/>
            <a:ext cx="3708400" cy="460851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D29BF4-69D2-45AD-86C8-0338BB4C94D5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2" y="1592262"/>
            <a:ext cx="3708399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0" y="396970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2" y="1592262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2" y="3978014"/>
            <a:ext cx="3659331" cy="223202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700934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5616574" cy="668336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5"/>
            <a:ext cx="5616599" cy="65563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BC3F21-C3D3-4C9C-8E58-831A80DCDB80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7"/>
            <a:ext cx="5616574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134020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1592262"/>
            <a:ext cx="3708400" cy="668336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1" y="1604965"/>
            <a:ext cx="3713186" cy="655633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7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2" y="2416174"/>
            <a:ext cx="3713186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5" y="1601226"/>
            <a:ext cx="3708400" cy="668336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7" y="2429901"/>
            <a:ext cx="3708399" cy="377983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E830BE-362A-4B42-A24F-D399A98FC925}" type="datetime1">
              <a:rPr lang="en-US"/>
              <a:t>7/1/2025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62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5" y="1601375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5" y="2732441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839C13-DE71-495E-9284-420C706D1EBE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4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7" y="5078523"/>
            <a:ext cx="3960000" cy="11312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7" y="1601375"/>
            <a:ext cx="3959224" cy="347729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265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2"/>
            <a:ext cx="11376023" cy="256390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8BED8C-6E57-47EA-A423-A365FA08C571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911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 lIns="180000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" noProof="0"/>
              <a:t>Haga clic para modificar el estilo de título del patrón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4EF852E2-225F-EF41-6799-D99CF9A1E49F}"/>
              </a:ext>
            </a:extLst>
          </p:cNvPr>
          <p:cNvCxnSpPr>
            <a:cxnSpLocks/>
          </p:cNvCxnSpPr>
          <p:nvPr userDrawn="1"/>
        </p:nvCxnSpPr>
        <p:spPr>
          <a:xfrm>
            <a:off x="488737" y="1052736"/>
            <a:ext cx="11214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4"/>
            <a:ext cx="11380811" cy="1084262"/>
          </a:xfrm>
        </p:spPr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2"/>
            <a:ext cx="12191999" cy="2945869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8" y="4294188"/>
            <a:ext cx="3708399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0" y="4294188"/>
            <a:ext cx="3665536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0E6AAD8-8358-48D3-B746-B30A6B8635DA}" type="datetime1">
              <a:rPr lang="en-US"/>
              <a:t>7/1/2025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7" y="4294188"/>
            <a:ext cx="3703131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1030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6" y="1709737"/>
            <a:ext cx="11376024" cy="2852736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6" y="4589462"/>
            <a:ext cx="11376025" cy="1500186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3831EA-D1E3-41E9-8B74-3EAFE24A81D0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026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</p:spPr>
            <p:txBody>
              <a:bodyPr vert="horz" lIns="0" tIns="0" rIns="0" bIns="0" rtlCol="0" anchor="ctr"/>
              <a:lstStyle>
                <a:lvl1pPr algn="r">
                  <a:defRPr sz="1400" b="1" i="0">
                    <a:solidFill>
                      <a:schemeClr val="bg1"/>
                    </a:solidFill>
                  </a:defRPr>
                </a:lvl1pPr>
              </a:lstStyle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Slide Number Placeholder 5">
                <a:extLst>
                  <a:ext uri="{FF2B5EF4-FFF2-40B4-BE49-F238E27FC236}">
                    <a16:creationId xmlns:a16="http://schemas.microsoft.com/office/drawing/2014/main" id="{859EACA7-6ED9-4328-891C-F00231A95D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 bwMode="auto">
              <a:xfrm>
                <a:off x="11175387" y="6311500"/>
                <a:ext cx="681253" cy="365124"/>
              </a:xfrm>
              <a:prstGeom prst="rect">
                <a:avLst/>
              </a:prstGeom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323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5"/>
            <a:ext cx="11376024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3" y="2244863"/>
            <a:ext cx="1728191" cy="172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92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y obje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  <a:p>
            <a:pPr lvl="4">
              <a:defRPr/>
            </a:pPr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3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770E42-0FC7-4A5A-BE2A-6B522FC1751D}" type="datetime1">
              <a:rPr lang="en-US"/>
              <a:t>7/1/2025</a:t>
            </a:fld>
            <a:endParaRPr lang="en-US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3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928788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458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3CE0ED-0489-4E7D-A21B-CEAE0649D89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42DBDE2-0840-4AE5-8F63-9EE4978E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2A67A0-623E-4A8F-A7FB-97703AD04ACD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EF4461-988E-4AE9-9A75-AD01277766C8}" type="datetime1">
              <a:rPr lang="en-US"/>
              <a:t>7/1/2025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2"/>
            <a:ext cx="11376024" cy="476091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79"/>
            <a:ext cx="12191999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1" y="-52465"/>
            <a:ext cx="4116386" cy="637081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BB03FF1-9464-4AC2-96A0-867A1BC92F12}" type="datetime1">
              <a:rPr lang="en-US"/>
              <a:t>7/1/2025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6" y="1592263"/>
            <a:ext cx="5616574" cy="4608511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8" y="1592263"/>
            <a:ext cx="5611812" cy="4608510"/>
          </a:xfrm>
        </p:spPr>
        <p:txBody>
          <a:bodyPr/>
          <a:lstStyle/>
          <a:p>
            <a:pPr lvl="0">
              <a:defRPr/>
            </a:pPr>
            <a:r>
              <a:rPr lang="es-ES"/>
              <a:t>Haga clic para modificar los estilos de texto del patrón</a:t>
            </a:r>
            <a:endParaRPr/>
          </a:p>
          <a:p>
            <a:pPr lvl="1">
              <a:defRPr/>
            </a:pPr>
            <a:r>
              <a:rPr lang="es-ES"/>
              <a:t>Segundo nivel</a:t>
            </a:r>
            <a:endParaRPr/>
          </a:p>
          <a:p>
            <a:pPr lvl="2">
              <a:defRPr/>
            </a:pPr>
            <a:r>
              <a:rPr lang="es-ES"/>
              <a:t>Tercer nivel</a:t>
            </a:r>
            <a:endParaRPr/>
          </a:p>
          <a:p>
            <a:pPr lvl="3">
              <a:defRPr/>
            </a:pPr>
            <a:r>
              <a:rPr lang="es-ES"/>
              <a:t>Cuarto nivel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1044939" y="6353702"/>
            <a:ext cx="101861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BBAE6CC-17FD-4F26-83DF-7762C931F3BE}" type="datetime1">
              <a:rPr lang="en-US"/>
              <a:t>7/1/2025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1" y="6356349"/>
            <a:ext cx="6572220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11175387" y="6311500"/>
            <a:ext cx="681253" cy="3651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noProof="0"/>
              <a:t>Haga clic para modificar el estilo de título del patrón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s-ES" noProof="0" dirty="0" err="1"/>
              <a:t>Click</a:t>
            </a:r>
            <a:r>
              <a:rPr lang="es-ES" noProof="0" dirty="0"/>
              <a:t> </a:t>
            </a:r>
            <a:r>
              <a:rPr lang="es-ES" noProof="0" dirty="0" err="1"/>
              <a:t>to</a:t>
            </a:r>
            <a:r>
              <a:rPr lang="es-ES" noProof="0" dirty="0"/>
              <a:t> </a:t>
            </a:r>
            <a:r>
              <a:rPr lang="es-ES" noProof="0" dirty="0" err="1"/>
              <a:t>edit</a:t>
            </a:r>
            <a:r>
              <a:rPr lang="es-ES" noProof="0" dirty="0"/>
              <a:t> Master </a:t>
            </a:r>
            <a:r>
              <a:rPr lang="es-ES" noProof="0" dirty="0" err="1"/>
              <a:t>text</a:t>
            </a:r>
            <a:r>
              <a:rPr lang="es-ES" noProof="0" dirty="0"/>
              <a:t> </a:t>
            </a:r>
            <a:r>
              <a:rPr lang="es-ES" noProof="0" dirty="0" err="1"/>
              <a:t>styles</a:t>
            </a:r>
            <a:endParaRPr lang="es-ES" noProof="0" dirty="0"/>
          </a:p>
          <a:p>
            <a:pPr lvl="1">
              <a:defRPr/>
            </a:pPr>
            <a:r>
              <a:rPr lang="es-ES" noProof="0" dirty="0" err="1"/>
              <a:t>Second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  <a:p>
            <a:pPr lvl="2">
              <a:defRPr/>
            </a:pPr>
            <a:r>
              <a:rPr lang="es-ES" noProof="0" dirty="0" err="1"/>
              <a:t>Third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  <a:p>
            <a:pPr lvl="3">
              <a:defRPr/>
            </a:pPr>
            <a:r>
              <a:rPr lang="es-ES" noProof="0" dirty="0" err="1"/>
              <a:t>Fourth</a:t>
            </a:r>
            <a:r>
              <a:rPr lang="es-ES" noProof="0" dirty="0"/>
              <a:t> </a:t>
            </a:r>
            <a:r>
              <a:rPr lang="es-ES" noProof="0" dirty="0" err="1"/>
              <a:t>level</a:t>
            </a:r>
            <a:endParaRPr lang="es-ES" noProof="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s-ES" noProof="0" smtClean="0"/>
              <a:pPr>
                <a:defRPr/>
              </a:pPr>
              <a:t>‹Nº›</a:t>
            </a:fld>
            <a:endParaRPr lang="es-ES" noProof="0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12733" y="6469065"/>
            <a:ext cx="144272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s-ES" sz="1100" b="0" noProof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Elena de la Fuente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s-ES" sz="1400" b="0" i="0" noProof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392144" y="6469065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b="0" i="0" noProof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Spanish</a:t>
            </a:r>
            <a:r>
              <a:rPr lang="es-ES" sz="1100" b="0" i="0" noProof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s-ES" sz="1100" b="0" i="0" noProof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Teacher</a:t>
            </a:r>
            <a:r>
              <a:rPr lang="es-ES" sz="1100" b="0" i="0" noProof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s-ES" sz="1100" b="0" i="0" noProof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Programme</a:t>
            </a:r>
            <a:r>
              <a:rPr lang="es-ES" sz="1100" b="0" i="0" noProof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, 2 Julio 2025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68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9" r:id="rId21"/>
    <p:sldLayoutId id="2147483670" r:id="rId22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2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23407" y="6399197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8A0F5B6-CBE9-EFDA-9AC1-DADB2007811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07" y="6383901"/>
            <a:ext cx="464734" cy="4636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E21744-2F02-F1F8-9596-2BBCD63F2AC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03498" y="6433139"/>
            <a:ext cx="1238480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Feb 21</a:t>
            </a:r>
            <a:r>
              <a:rPr lang="en-US" b="0" baseline="30000" dirty="0">
                <a:solidFill>
                  <a:schemeClr val="tx1"/>
                </a:solidFill>
                <a:latin typeface="Century Schoolbook" panose="02040604050505020304" pitchFamily="18" charset="0"/>
              </a:rPr>
              <a:t>st</a:t>
            </a:r>
            <a:r>
              <a:rPr lang="en-US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, 2024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5D7936D-337B-48A1-C849-D5FFA115D73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34144" y="642988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b="0" i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E610F3E-80A0-96F6-C735-8CA1059537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186611" y="6433139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tx1"/>
                </a:solidFill>
                <a:latin typeface="Century Schoolbook" panose="02040604050505020304" pitchFamily="18" charset="0"/>
              </a:rPr>
              <a:t>Wakis meeting #19</a:t>
            </a:r>
          </a:p>
        </p:txBody>
      </p:sp>
    </p:spTree>
    <p:extLst>
      <p:ext uri="{BB962C8B-B14F-4D97-AF65-F5344CB8AC3E}">
        <p14:creationId xmlns:p14="http://schemas.microsoft.com/office/powerpoint/2010/main" val="420921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0">
          <a:solidFill>
            <a:srgbClr val="385CB4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6617/timetable/#21-acelerador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2.png"/><Relationship Id="rId7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gif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59.wmf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hyperlink" Target="https://op-webtools.web.cern.ch/vistar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sv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6.svg"/><Relationship Id="rId7" Type="http://schemas.openxmlformats.org/officeDocument/2006/relationships/image" Target="../media/image8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microsoft.com/office/2007/relationships/hdphoto" Target="../media/hdphoto3.wdp"/><Relationship Id="rId4" Type="http://schemas.openxmlformats.org/officeDocument/2006/relationships/image" Target="../media/image81.png"/><Relationship Id="rId9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hyperlink" Target="https://indico.cern.ch/event/1408515/overview" TargetMode="External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1.jpeg"/><Relationship Id="rId5" Type="http://schemas.openxmlformats.org/officeDocument/2006/relationships/hyperlink" Target="https://indico.cern.ch/event/1534205/" TargetMode="External"/><Relationship Id="rId4" Type="http://schemas.openxmlformats.org/officeDocument/2006/relationships/image" Target="../media/image10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hyperlink" Target="https://indico.desy.de/event/45968/overview" TargetMode="External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jpe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2.jpeg"/><Relationship Id="rId5" Type="http://schemas.openxmlformats.org/officeDocument/2006/relationships/image" Target="../media/image111.gif"/><Relationship Id="rId10" Type="http://schemas.openxmlformats.org/officeDocument/2006/relationships/image" Target="../media/image116.png"/><Relationship Id="rId4" Type="http://schemas.openxmlformats.org/officeDocument/2006/relationships/image" Target="../media/image110.gif"/><Relationship Id="rId9" Type="http://schemas.openxmlformats.org/officeDocument/2006/relationships/image" Target="../media/image1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1EA03324-026C-4B30-A391-5D3AE3E571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0361" y="4653136"/>
            <a:ext cx="10171279" cy="1655761"/>
          </a:xfrm>
        </p:spPr>
        <p:txBody>
          <a:bodyPr/>
          <a:lstStyle/>
          <a:p>
            <a:r>
              <a:rPr lang="en-US" sz="20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Spanish Teacher Programme</a:t>
            </a:r>
            <a:r>
              <a:rPr lang="en-US" sz="20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, </a:t>
            </a:r>
            <a:r>
              <a:rPr lang="en-US" sz="2000" b="0" dirty="0">
                <a:solidFill>
                  <a:schemeClr val="tx1"/>
                </a:solidFill>
                <a:latin typeface="Century Schoolbook" panose="02040604050505020304" pitchFamily="18" charset="0"/>
              </a:rPr>
              <a:t>2 Julio 2025</a:t>
            </a:r>
          </a:p>
          <a:p>
            <a:r>
              <a:rPr lang="en-US" sz="1800" b="0" dirty="0">
                <a:solidFill>
                  <a:schemeClr val="tx1"/>
                </a:solidFill>
                <a:latin typeface="Century" panose="02040604050505020304" pitchFamily="18" charset="0"/>
              </a:rPr>
              <a:t>Elena de la Fuente García (BE-ABP-CEI)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" panose="02040604050505020304" pitchFamily="18" charset="0"/>
              </a:rPr>
              <a:t>elena.de.la.fuente.garcia@cern.ch</a:t>
            </a:r>
          </a:p>
          <a:p>
            <a:pPr>
              <a:spcBef>
                <a:spcPts val="0"/>
              </a:spcBef>
            </a:pPr>
            <a:endParaRPr lang="en-US" sz="1600" b="0" dirty="0">
              <a:solidFill>
                <a:schemeClr val="accent5">
                  <a:lumMod val="60000"/>
                  <a:lumOff val="4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E4919CC-948C-4FD3-8A80-52633FCA3FDB}"/>
              </a:ext>
            </a:extLst>
          </p:cNvPr>
          <p:cNvSpPr txBox="1">
            <a:spLocks/>
          </p:cNvSpPr>
          <p:nvPr/>
        </p:nvSpPr>
        <p:spPr bwMode="auto">
          <a:xfrm>
            <a:off x="1982952" y="1637954"/>
            <a:ext cx="8226097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endParaRPr lang="en-US" sz="3200" b="0" dirty="0">
              <a:latin typeface="Century Schoolbook" panose="02040604050505020304" pitchFamily="18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FF52CD6-E0CA-2F8F-FCB6-1649D0DB19FA}"/>
              </a:ext>
            </a:extLst>
          </p:cNvPr>
          <p:cNvCxnSpPr>
            <a:cxnSpLocks/>
          </p:cNvCxnSpPr>
          <p:nvPr/>
        </p:nvCxnSpPr>
        <p:spPr>
          <a:xfrm>
            <a:off x="1184687" y="4293096"/>
            <a:ext cx="982262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ítulo 2">
            <a:extLst>
              <a:ext uri="{FF2B5EF4-FFF2-40B4-BE49-F238E27FC236}">
                <a16:creationId xmlns:a16="http://schemas.microsoft.com/office/drawing/2014/main" id="{624C89B8-C2C0-068F-58C5-F3DB319B54E4}"/>
              </a:ext>
            </a:extLst>
          </p:cNvPr>
          <p:cNvSpPr txBox="1">
            <a:spLocks/>
          </p:cNvSpPr>
          <p:nvPr/>
        </p:nvSpPr>
        <p:spPr bwMode="auto">
          <a:xfrm>
            <a:off x="1524000" y="4250731"/>
            <a:ext cx="9144000" cy="1655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12FC8DEF-28E1-6C10-75B7-DEEF4E9A3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784"/>
            <a:ext cx="9144000" cy="2387599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2284F0A-C90C-931E-3364-44865FF1DF48}"/>
              </a:ext>
            </a:extLst>
          </p:cNvPr>
          <p:cNvSpPr/>
          <p:nvPr/>
        </p:nvSpPr>
        <p:spPr>
          <a:xfrm>
            <a:off x="487102" y="3633310"/>
            <a:ext cx="5261371" cy="2597627"/>
          </a:xfrm>
          <a:prstGeom prst="roundRect">
            <a:avLst>
              <a:gd name="adj" fmla="val 11389"/>
            </a:avLst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DFA8E04-684D-D6CA-3F6F-7699600F5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Estudiar</a:t>
            </a:r>
            <a:r>
              <a:rPr lang="en-US" dirty="0"/>
              <a:t> lo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pequeño</a:t>
            </a:r>
            <a:r>
              <a:rPr lang="en-US" dirty="0"/>
              <a:t>: </a:t>
            </a:r>
            <a:r>
              <a:rPr lang="en-US" dirty="0">
                <a:solidFill>
                  <a:schemeClr val="accent3"/>
                </a:solidFill>
              </a:rPr>
              <a:t>¿</a:t>
            </a:r>
            <a:r>
              <a:rPr lang="en-US" dirty="0" err="1">
                <a:solidFill>
                  <a:schemeClr val="accent3"/>
                </a:solidFill>
              </a:rPr>
              <a:t>Cómo</a:t>
            </a:r>
            <a:r>
              <a:rPr lang="en-US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475F294-A27C-6C82-349F-703B25F73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3D81A9C-7B5A-E7B7-C664-9BD15A84E4D8}"/>
              </a:ext>
            </a:extLst>
          </p:cNvPr>
          <p:cNvSpPr txBox="1"/>
          <p:nvPr/>
        </p:nvSpPr>
        <p:spPr bwMode="auto">
          <a:xfrm>
            <a:off x="551384" y="1259195"/>
            <a:ext cx="108422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2200" dirty="0"/>
              <a:t>Queremos estudiar lo extraordinariamente pequeño… Necesitamos </a:t>
            </a:r>
            <a:r>
              <a:rPr lang="es-ES" sz="2200" dirty="0">
                <a:solidFill>
                  <a:schemeClr val="accent3"/>
                </a:solidFill>
              </a:rPr>
              <a:t>extraordinaria resolución</a:t>
            </a:r>
            <a:endParaRPr lang="en-CH" sz="2200" dirty="0">
              <a:solidFill>
                <a:schemeClr val="accent3"/>
              </a:solidFill>
            </a:endParaRPr>
          </a:p>
        </p:txBody>
      </p:sp>
      <p:sp>
        <p:nvSpPr>
          <p:cNvPr id="5" name="TextBox 21">
            <a:extLst>
              <a:ext uri="{FF2B5EF4-FFF2-40B4-BE49-F238E27FC236}">
                <a16:creationId xmlns:a16="http://schemas.microsoft.com/office/drawing/2014/main" id="{AC8C57C8-5CF5-395F-2379-09D7B8CD8C6D}"/>
              </a:ext>
            </a:extLst>
          </p:cNvPr>
          <p:cNvSpPr txBox="1"/>
          <p:nvPr/>
        </p:nvSpPr>
        <p:spPr>
          <a:xfrm>
            <a:off x="586233" y="3782666"/>
            <a:ext cx="1516762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mm = 10</a:t>
            </a:r>
            <a:r>
              <a:rPr lang="en-US" sz="2000" baseline="30000" dirty="0"/>
              <a:t>-3</a:t>
            </a:r>
            <a:r>
              <a:rPr lang="en-US" sz="2000" dirty="0"/>
              <a:t> m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µm = 10</a:t>
            </a:r>
            <a:r>
              <a:rPr lang="en-US" sz="2000" baseline="30000" dirty="0"/>
              <a:t>-6</a:t>
            </a:r>
            <a:r>
              <a:rPr lang="en-US" sz="2000" dirty="0"/>
              <a:t> m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nm = 10</a:t>
            </a:r>
            <a:r>
              <a:rPr lang="en-US" sz="2000" baseline="30000" dirty="0"/>
              <a:t>-9</a:t>
            </a:r>
            <a:r>
              <a:rPr lang="en-US" sz="2000" dirty="0"/>
              <a:t> m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pm = 10</a:t>
            </a:r>
            <a:r>
              <a:rPr lang="en-US" sz="2000" baseline="30000" dirty="0"/>
              <a:t>-12</a:t>
            </a:r>
            <a:r>
              <a:rPr lang="en-US" sz="2000" dirty="0"/>
              <a:t> m</a:t>
            </a:r>
          </a:p>
          <a:p>
            <a:pPr>
              <a:spcAft>
                <a:spcPts val="600"/>
              </a:spcAft>
            </a:pPr>
            <a:r>
              <a:rPr lang="en-US" sz="2000" dirty="0" err="1"/>
              <a:t>fm</a:t>
            </a:r>
            <a:r>
              <a:rPr lang="en-US" sz="2000" dirty="0"/>
              <a:t> = 10</a:t>
            </a:r>
            <a:r>
              <a:rPr lang="en-US" sz="2000" baseline="30000" dirty="0"/>
              <a:t>-15</a:t>
            </a:r>
            <a:r>
              <a:rPr lang="en-US" sz="2000" dirty="0"/>
              <a:t> m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am =10</a:t>
            </a:r>
            <a:r>
              <a:rPr lang="en-US" sz="2000" baseline="30000" dirty="0"/>
              <a:t>-18</a:t>
            </a:r>
            <a:r>
              <a:rPr lang="en-US" sz="2000" dirty="0"/>
              <a:t> m</a:t>
            </a:r>
          </a:p>
        </p:txBody>
      </p:sp>
      <p:sp>
        <p:nvSpPr>
          <p:cNvPr id="6" name="Right Brace 22">
            <a:extLst>
              <a:ext uri="{FF2B5EF4-FFF2-40B4-BE49-F238E27FC236}">
                <a16:creationId xmlns:a16="http://schemas.microsoft.com/office/drawing/2014/main" id="{DDEEB118-A0DE-5402-68F1-29A49D7DB30E}"/>
              </a:ext>
            </a:extLst>
          </p:cNvPr>
          <p:cNvSpPr/>
          <p:nvPr/>
        </p:nvSpPr>
        <p:spPr>
          <a:xfrm>
            <a:off x="2308610" y="4286325"/>
            <a:ext cx="136282" cy="6479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12E7456-1A21-2B42-5C6F-4B7E6B1C43E1}"/>
              </a:ext>
            </a:extLst>
          </p:cNvPr>
          <p:cNvSpPr txBox="1"/>
          <p:nvPr/>
        </p:nvSpPr>
        <p:spPr>
          <a:xfrm>
            <a:off x="2458725" y="4425616"/>
            <a:ext cx="26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Longitud</a:t>
            </a:r>
            <a:r>
              <a:rPr lang="en-US" dirty="0"/>
              <a:t> de </a:t>
            </a:r>
            <a:r>
              <a:rPr lang="en-US" dirty="0" err="1"/>
              <a:t>onda</a:t>
            </a:r>
            <a:r>
              <a:rPr lang="en-US" dirty="0"/>
              <a:t> de la luz</a:t>
            </a:r>
          </a:p>
        </p:txBody>
      </p:sp>
      <p:sp>
        <p:nvSpPr>
          <p:cNvPr id="8" name="TextBox 24">
            <a:extLst>
              <a:ext uri="{FF2B5EF4-FFF2-40B4-BE49-F238E27FC236}">
                <a16:creationId xmlns:a16="http://schemas.microsoft.com/office/drawing/2014/main" id="{4649AF67-FE0F-7054-0012-0E720A017BC2}"/>
              </a:ext>
            </a:extLst>
          </p:cNvPr>
          <p:cNvSpPr txBox="1"/>
          <p:nvPr/>
        </p:nvSpPr>
        <p:spPr>
          <a:xfrm>
            <a:off x="2303788" y="4954640"/>
            <a:ext cx="342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sym typeface="Wingdings"/>
              </a:rPr>
              <a:t></a:t>
            </a:r>
            <a:r>
              <a:rPr lang="en-US">
                <a:sym typeface="Wingdings"/>
              </a:rPr>
              <a:t> </a:t>
            </a:r>
            <a:r>
              <a:rPr lang="en-US" err="1">
                <a:sym typeface="Wingdings"/>
              </a:rPr>
              <a:t>R</a:t>
            </a:r>
            <a:r>
              <a:rPr lang="en-US" baseline="-25000" err="1">
                <a:sym typeface="Wingdings"/>
              </a:rPr>
              <a:t>atoms</a:t>
            </a:r>
            <a:r>
              <a:rPr lang="en-US">
                <a:sym typeface="Wingdings"/>
              </a:rPr>
              <a:t> ~ 30 </a:t>
            </a:r>
            <a:r>
              <a:rPr lang="mr-IN">
                <a:sym typeface="Wingdings"/>
              </a:rPr>
              <a:t>–</a:t>
            </a:r>
            <a:r>
              <a:rPr lang="en-US">
                <a:sym typeface="Wingdings"/>
              </a:rPr>
              <a:t> 300 pm (0.03 </a:t>
            </a:r>
            <a:r>
              <a:rPr lang="mr-IN">
                <a:sym typeface="Wingdings"/>
              </a:rPr>
              <a:t>–</a:t>
            </a:r>
            <a:r>
              <a:rPr lang="en-US">
                <a:sym typeface="Wingdings"/>
              </a:rPr>
              <a:t> 3 </a:t>
            </a:r>
            <a:r>
              <a:rPr lang="en-US" err="1">
                <a:sym typeface="Wingdings"/>
              </a:rPr>
              <a:t>Å</a:t>
            </a:r>
            <a:r>
              <a:rPr lang="en-US">
                <a:sym typeface="Wingdings"/>
              </a:rPr>
              <a:t>)</a:t>
            </a:r>
            <a:endParaRPr lang="en-US"/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2727F9BA-74E5-C448-C2DD-3D7E9BC25192}"/>
              </a:ext>
            </a:extLst>
          </p:cNvPr>
          <p:cNvSpPr txBox="1"/>
          <p:nvPr/>
        </p:nvSpPr>
        <p:spPr>
          <a:xfrm>
            <a:off x="2303788" y="5340614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sym typeface="Wingdings"/>
              </a:rPr>
              <a:t></a:t>
            </a:r>
            <a:r>
              <a:rPr lang="en-US">
                <a:sym typeface="Wingdings"/>
              </a:rPr>
              <a:t> </a:t>
            </a:r>
            <a:r>
              <a:rPr lang="en-US" err="1">
                <a:sym typeface="Wingdings"/>
              </a:rPr>
              <a:t>R</a:t>
            </a:r>
            <a:r>
              <a:rPr lang="en-US" baseline="-25000" err="1">
                <a:sym typeface="Wingdings"/>
              </a:rPr>
              <a:t>nucleus</a:t>
            </a:r>
            <a:r>
              <a:rPr lang="en-US">
                <a:sym typeface="Wingdings"/>
              </a:rPr>
              <a:t> ~ 1 </a:t>
            </a:r>
            <a:r>
              <a:rPr lang="mr-IN">
                <a:sym typeface="Wingdings"/>
              </a:rPr>
              <a:t>–</a:t>
            </a:r>
            <a:r>
              <a:rPr lang="en-US">
                <a:sym typeface="Wingdings"/>
              </a:rPr>
              <a:t> 10 </a:t>
            </a:r>
            <a:r>
              <a:rPr lang="en-US" err="1">
                <a:sym typeface="Wingdings"/>
              </a:rPr>
              <a:t>fm</a:t>
            </a:r>
            <a:endParaRPr lang="en-US"/>
          </a:p>
        </p:txBody>
      </p:sp>
      <p:sp>
        <p:nvSpPr>
          <p:cNvPr id="10" name="TextBox 26">
            <a:extLst>
              <a:ext uri="{FF2B5EF4-FFF2-40B4-BE49-F238E27FC236}">
                <a16:creationId xmlns:a16="http://schemas.microsoft.com/office/drawing/2014/main" id="{F194DDD4-DE68-ED1D-3451-D5409B861A1C}"/>
              </a:ext>
            </a:extLst>
          </p:cNvPr>
          <p:cNvSpPr txBox="1"/>
          <p:nvPr/>
        </p:nvSpPr>
        <p:spPr>
          <a:xfrm>
            <a:off x="2303788" y="5697785"/>
            <a:ext cx="203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sym typeface="Wingdings"/>
              </a:rPr>
              <a:t></a:t>
            </a:r>
            <a:r>
              <a:rPr lang="en-US">
                <a:sym typeface="Wingdings"/>
              </a:rPr>
              <a:t> Quarks - leptons</a:t>
            </a:r>
            <a:endParaRPr lang="en-US"/>
          </a:p>
        </p:txBody>
      </p:sp>
      <p:pic>
        <p:nvPicPr>
          <p:cNvPr id="9218" name="Picture 2" descr="iOS 10.2">
            <a:extLst>
              <a:ext uri="{FF2B5EF4-FFF2-40B4-BE49-F238E27FC236}">
                <a16:creationId xmlns:a16="http://schemas.microsoft.com/office/drawing/2014/main" id="{11A1C989-21BD-AE60-C9CE-62816DFE3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269" y="3712085"/>
            <a:ext cx="587568" cy="58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23">
            <a:extLst>
              <a:ext uri="{FF2B5EF4-FFF2-40B4-BE49-F238E27FC236}">
                <a16:creationId xmlns:a16="http://schemas.microsoft.com/office/drawing/2014/main" id="{C70DC59F-2D6C-67DF-9391-3E48E576C887}"/>
              </a:ext>
            </a:extLst>
          </p:cNvPr>
          <p:cNvSpPr txBox="1"/>
          <p:nvPr/>
        </p:nvSpPr>
        <p:spPr>
          <a:xfrm>
            <a:off x="2303788" y="3847329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Visible a </a:t>
            </a:r>
            <a:r>
              <a:rPr lang="en-US" dirty="0" err="1"/>
              <a:t>nuestros</a:t>
            </a:r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8FF2E93-7093-67A6-6AF0-84966065D936}"/>
              </a:ext>
            </a:extLst>
          </p:cNvPr>
          <p:cNvSpPr txBox="1"/>
          <p:nvPr/>
        </p:nvSpPr>
        <p:spPr bwMode="auto">
          <a:xfrm>
            <a:off x="959845" y="1763928"/>
            <a:ext cx="135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/>
              <a:t>Ejemplo</a:t>
            </a:r>
            <a:r>
              <a:rPr lang="en-US" sz="2400" u="sng" dirty="0"/>
              <a:t>: </a:t>
            </a:r>
          </a:p>
        </p:txBody>
      </p:sp>
      <p:pic>
        <p:nvPicPr>
          <p:cNvPr id="14" name="Picture 14">
            <a:extLst>
              <a:ext uri="{FF2B5EF4-FFF2-40B4-BE49-F238E27FC236}">
                <a16:creationId xmlns:a16="http://schemas.microsoft.com/office/drawing/2014/main" id="{50AEC505-3D97-15B9-0464-C8F7C4D62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242" y="1796504"/>
            <a:ext cx="2607161" cy="1467326"/>
          </a:xfrm>
          <a:prstGeom prst="rect">
            <a:avLst/>
          </a:prstGeom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7EA3889C-6907-7732-D400-E7A5B0ADC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651" y="1874495"/>
            <a:ext cx="3086808" cy="4265032"/>
          </a:xfrm>
          <a:prstGeom prst="rect">
            <a:avLst/>
          </a:prstGeom>
        </p:spPr>
      </p:pic>
      <p:sp>
        <p:nvSpPr>
          <p:cNvPr id="16" name="Oval 22">
            <a:extLst>
              <a:ext uri="{FF2B5EF4-FFF2-40B4-BE49-F238E27FC236}">
                <a16:creationId xmlns:a16="http://schemas.microsoft.com/office/drawing/2014/main" id="{151F4991-D45A-C2DD-8522-E5DD04D2C392}"/>
              </a:ext>
            </a:extLst>
          </p:cNvPr>
          <p:cNvSpPr/>
          <p:nvPr/>
        </p:nvSpPr>
        <p:spPr>
          <a:xfrm>
            <a:off x="6076523" y="3348492"/>
            <a:ext cx="3240360" cy="553784"/>
          </a:xfrm>
          <a:prstGeom prst="ellipse">
            <a:avLst/>
          </a:prstGeom>
          <a:noFill/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C42CC421-850D-93E6-FAC1-BDD089E6E470}"/>
                  </a:ext>
                </a:extLst>
              </p:cNvPr>
              <p:cNvSpPr txBox="1"/>
              <p:nvPr/>
            </p:nvSpPr>
            <p:spPr bwMode="auto">
              <a:xfrm>
                <a:off x="487102" y="2252519"/>
                <a:ext cx="2183904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1800" dirty="0"/>
                  <a:t>Colonia de bacterias/células</a:t>
                </a:r>
              </a:p>
              <a:p>
                <a:pPr algn="ctr"/>
                <a:r>
                  <a:rPr lang="es-E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Tamaño (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) </a:t>
                </a:r>
              </a:p>
              <a:p>
                <a:pPr algn="ctr"/>
                <a:r>
                  <a:rPr lang="en-GB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10</a:t>
                </a:r>
                <a:r>
                  <a:rPr lang="en-GB" sz="18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-5</a:t>
                </a:r>
                <a:r>
                  <a:rPr lang="en-GB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- 10</a:t>
                </a:r>
                <a:r>
                  <a:rPr lang="en-GB" sz="18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-7</a:t>
                </a:r>
                <a:r>
                  <a:rPr lang="en-GB" sz="18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m </a:t>
                </a:r>
                <a:endParaRPr lang="en-US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C42CC421-850D-93E6-FAC1-BDD089E6E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7102" y="2252519"/>
                <a:ext cx="2183904" cy="1200329"/>
              </a:xfrm>
              <a:prstGeom prst="rect">
                <a:avLst/>
              </a:prstGeom>
              <a:blipFill>
                <a:blip r:embed="rId5"/>
                <a:stretch>
                  <a:fillRect t="-3061" b="-7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20" name="Picture 4" descr="Microscopio óptico - MED 35B - Levenhuk - de laboratorio / binocular /  acromático">
            <a:extLst>
              <a:ext uri="{FF2B5EF4-FFF2-40B4-BE49-F238E27FC236}">
                <a16:creationId xmlns:a16="http://schemas.microsoft.com/office/drawing/2014/main" id="{CF98D13B-A4CD-F8B7-2B41-C0973BD14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479" y="1796504"/>
            <a:ext cx="2019765" cy="201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4E7FACD2-0BEC-F38F-A20A-74925968C9FF}"/>
                  </a:ext>
                </a:extLst>
              </p:cNvPr>
              <p:cNvSpPr txBox="1"/>
              <p:nvPr/>
            </p:nvSpPr>
            <p:spPr bwMode="auto">
              <a:xfrm>
                <a:off x="8934171" y="4226930"/>
                <a:ext cx="2931156" cy="10363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2000" dirty="0"/>
                  <a:t>Equivalencia en energía:</a:t>
                </a:r>
                <a:endParaRPr lang="es-ES" sz="20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sz="20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sz="2000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s-ES" sz="2000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4E7FACD2-0BEC-F38F-A20A-74925968C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34171" y="4226930"/>
                <a:ext cx="2931156" cy="1036309"/>
              </a:xfrm>
              <a:prstGeom prst="rect">
                <a:avLst/>
              </a:prstGeom>
              <a:blipFill>
                <a:blip r:embed="rId7"/>
                <a:stretch>
                  <a:fillRect t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A96B8A4-4877-0081-5867-C219828AE051}"/>
                  </a:ext>
                </a:extLst>
              </p:cNvPr>
              <p:cNvSpPr txBox="1"/>
              <p:nvPr/>
            </p:nvSpPr>
            <p:spPr bwMode="auto">
              <a:xfrm>
                <a:off x="2632893" y="6501829"/>
                <a:ext cx="32775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s-ES" sz="14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sz="1400" b="0" i="0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cte</m:t>
                    </m:r>
                    <m:r>
                      <a:rPr lang="es-ES" sz="1400" b="0" i="0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es-ES" sz="1400" b="0" i="0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Planck</m:t>
                    </m:r>
                  </m:oMath>
                </a14:m>
                <a:r>
                  <a:rPr lang="en-US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</a:t>
                </a:r>
                <a:r>
                  <a:rPr lang="en-GB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6.6 10</a:t>
                </a:r>
                <a:r>
                  <a:rPr lang="en-GB" sz="1400" baseline="300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-34</a:t>
                </a:r>
                <a:r>
                  <a:rPr lang="en-GB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Js</a:t>
                </a:r>
              </a:p>
              <a:p>
                <a:endParaRPr lang="en-US" sz="1400" dirty="0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A96B8A4-4877-0081-5867-C219828AE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2893" y="6501829"/>
                <a:ext cx="3277519" cy="523220"/>
              </a:xfrm>
              <a:prstGeom prst="rect">
                <a:avLst/>
              </a:prstGeom>
              <a:blipFill>
                <a:blip r:embed="rId8"/>
                <a:stretch>
                  <a:fillRect t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FAF46EE-7293-87AD-C520-139299715D29}"/>
                  </a:ext>
                </a:extLst>
              </p:cNvPr>
              <p:cNvSpPr txBox="1"/>
              <p:nvPr/>
            </p:nvSpPr>
            <p:spPr bwMode="auto">
              <a:xfrm>
                <a:off x="2632893" y="6247579"/>
                <a:ext cx="36486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4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s-ES" sz="1400" b="0" i="1" smtClean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ratio </a:t>
                </a:r>
                <a:r>
                  <a:rPr lang="en-US" sz="1400" dirty="0" err="1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velocidad</a:t>
                </a:r>
                <a:r>
                  <a:rPr lang="en-US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v / </a:t>
                </a:r>
                <a:r>
                  <a:rPr lang="en-US" sz="1400" dirty="0" err="1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velocidad</a:t>
                </a:r>
                <a:r>
                  <a:rPr lang="en-US" sz="1400" dirty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rPr>
                  <a:t> luz c</a:t>
                </a: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2FAF46EE-7293-87AD-C520-139299715D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2893" y="6247579"/>
                <a:ext cx="3648697" cy="307777"/>
              </a:xfrm>
              <a:prstGeom prst="rect">
                <a:avLst/>
              </a:prstGeom>
              <a:blipFill>
                <a:blip r:embed="rId9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uadroTexto 23">
            <a:extLst>
              <a:ext uri="{FF2B5EF4-FFF2-40B4-BE49-F238E27FC236}">
                <a16:creationId xmlns:a16="http://schemas.microsoft.com/office/drawing/2014/main" id="{9CFFC4CE-6D9D-C033-0484-917D6D232AEE}"/>
              </a:ext>
            </a:extLst>
          </p:cNvPr>
          <p:cNvSpPr txBox="1"/>
          <p:nvPr/>
        </p:nvSpPr>
        <p:spPr bwMode="auto">
          <a:xfrm>
            <a:off x="8835643" y="5358035"/>
            <a:ext cx="3128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10</a:t>
            </a:r>
            <a:r>
              <a:rPr lang="en-GB" sz="18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-5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- 10</a:t>
            </a:r>
            <a:r>
              <a:rPr lang="en-GB" sz="18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-7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0.1 eV – 10 eV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F9D4789-9B85-7303-11FE-7541CE52FC52}"/>
                  </a:ext>
                </a:extLst>
              </p:cNvPr>
              <p:cNvSpPr txBox="1"/>
              <p:nvPr/>
            </p:nvSpPr>
            <p:spPr bwMode="auto">
              <a:xfrm>
                <a:off x="8833617" y="5878247"/>
                <a:ext cx="312821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800" dirty="0">
                    <a:solidFill>
                      <a:srgbClr val="C00000"/>
                    </a:solidFill>
                  </a:rPr>
                  <a:t>&lt;10</a:t>
                </a:r>
                <a:r>
                  <a:rPr lang="en-GB" sz="1800" baseline="30000" dirty="0">
                    <a:solidFill>
                      <a:srgbClr val="C00000"/>
                    </a:solidFill>
                  </a:rPr>
                  <a:t>-18</a:t>
                </a:r>
                <a:r>
                  <a:rPr lang="en-GB" sz="1800" dirty="0">
                    <a:solidFill>
                      <a:srgbClr val="C00000"/>
                    </a:solidFill>
                  </a:rPr>
                  <a:t> m </a:t>
                </a:r>
                <a:r>
                  <a:rPr lang="en-GB" sz="18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s-E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s-E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12</m:t>
                        </m:r>
                      </m:sup>
                    </m:sSup>
                    <m:r>
                      <a:rPr lang="es-E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s-ES" sz="18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eV</m:t>
                    </m:r>
                  </m:oMath>
                </a14:m>
                <a:r>
                  <a:rPr lang="en-GB" sz="1800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 TeV</a:t>
                </a:r>
                <a:r>
                  <a:rPr lang="en-GB" sz="1800" dirty="0">
                    <a:solidFill>
                      <a:srgbClr val="C00000"/>
                    </a:solidFill>
                  </a:rPr>
                  <a:t> 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9F9D4789-9B85-7303-11FE-7541CE52F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33617" y="5878247"/>
                <a:ext cx="3128212" cy="369332"/>
              </a:xfrm>
              <a:prstGeom prst="rect">
                <a:avLst/>
              </a:prstGeom>
              <a:blipFill>
                <a:blip r:embed="rId10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84640B46-33E1-85E6-1D3A-DE0C4DFF0529}"/>
              </a:ext>
            </a:extLst>
          </p:cNvPr>
          <p:cNvCxnSpPr>
            <a:cxnSpLocks/>
          </p:cNvCxnSpPr>
          <p:nvPr/>
        </p:nvCxnSpPr>
        <p:spPr>
          <a:xfrm>
            <a:off x="4420236" y="5882109"/>
            <a:ext cx="4496259" cy="1804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15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  <p:bldP spid="6" grpId="0" animBg="1"/>
      <p:bldP spid="7" grpId="0"/>
      <p:bldP spid="8" grpId="0"/>
      <p:bldP spid="9" grpId="0"/>
      <p:bldP spid="10" grpId="0"/>
      <p:bldP spid="12" grpId="0"/>
      <p:bldP spid="13" grpId="0"/>
      <p:bldP spid="16" grpId="0" animBg="1"/>
      <p:bldP spid="18" grpId="0"/>
      <p:bldP spid="20" grpId="0"/>
      <p:bldP spid="21" grpId="0"/>
      <p:bldP spid="22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011148-F8CC-8DFE-B1E7-42CDDAA78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Estudiar</a:t>
            </a:r>
            <a:r>
              <a:rPr lang="en-US" dirty="0"/>
              <a:t> lo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pequeño</a:t>
            </a:r>
            <a:r>
              <a:rPr lang="en-US" dirty="0"/>
              <a:t>: </a:t>
            </a:r>
            <a:r>
              <a:rPr lang="en-US" dirty="0">
                <a:solidFill>
                  <a:schemeClr val="accent3"/>
                </a:solidFill>
              </a:rPr>
              <a:t>¿</a:t>
            </a:r>
            <a:r>
              <a:rPr lang="en-US" dirty="0" err="1">
                <a:solidFill>
                  <a:schemeClr val="accent3"/>
                </a:solidFill>
              </a:rPr>
              <a:t>Cómo</a:t>
            </a:r>
            <a:r>
              <a:rPr lang="en-US" dirty="0">
                <a:solidFill>
                  <a:schemeClr val="accent3"/>
                </a:solidFill>
              </a:rPr>
              <a:t>?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E321941-E63D-562E-4A88-44D9862E1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BFB2E4A8-483E-DC56-BCC2-D98478DEA7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889059"/>
              </p:ext>
            </p:extLst>
          </p:nvPr>
        </p:nvGraphicFramePr>
        <p:xfrm>
          <a:off x="378931" y="1340768"/>
          <a:ext cx="7017965" cy="445530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61381">
                  <a:extLst>
                    <a:ext uri="{9D8B030D-6E8A-4147-A177-3AD203B41FA5}">
                      <a16:colId xmlns:a16="http://schemas.microsoft.com/office/drawing/2014/main" val="4093046294"/>
                    </a:ext>
                  </a:extLst>
                </a:gridCol>
                <a:gridCol w="824570">
                  <a:extLst>
                    <a:ext uri="{9D8B030D-6E8A-4147-A177-3AD203B41FA5}">
                      <a16:colId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:a16="http://schemas.microsoft.com/office/drawing/2014/main" val="3655894463"/>
                    </a:ext>
                  </a:extLst>
                </a:gridCol>
                <a:gridCol w="1977272">
                  <a:extLst>
                    <a:ext uri="{9D8B030D-6E8A-4147-A177-3AD203B41FA5}">
                      <a16:colId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Size (m)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Size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Beam energy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Instrument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/>
                        <a:t>Aggregate of molecules:</a:t>
                      </a:r>
                      <a:r>
                        <a:rPr lang="en-GB" sz="1600" baseline="0"/>
                        <a:t> cell/bacteria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-5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 micro</a:t>
                      </a:r>
                      <a:r>
                        <a:rPr lang="en-GB" sz="1600" baseline="0"/>
                        <a:t> meter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0.1 eV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/>
                        <a:t>Optical microscope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-7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100 nano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 eV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/>
                        <a:t>Aggregate of atoms:</a:t>
                      </a:r>
                      <a:r>
                        <a:rPr lang="en-GB" sz="1600" baseline="0"/>
                        <a:t> molecules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-9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 </a:t>
                      </a:r>
                      <a:r>
                        <a:rPr lang="en-GB" sz="1600" err="1"/>
                        <a:t>nano</a:t>
                      </a:r>
                      <a:r>
                        <a:rPr lang="en-GB" sz="1600"/>
                        <a:t>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Electron microscope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/>
                        <a:t>Atoms: </a:t>
                      </a:r>
                      <a:r>
                        <a:rPr lang="en-GB" sz="1600" err="1"/>
                        <a:t>nucleus+electrons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-10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0.1 </a:t>
                      </a:r>
                      <a:r>
                        <a:rPr lang="en-GB" sz="1600" err="1"/>
                        <a:t>nano</a:t>
                      </a:r>
                      <a:r>
                        <a:rPr lang="en-GB" sz="1600"/>
                        <a:t>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Synchrotron</a:t>
                      </a:r>
                      <a:r>
                        <a:rPr lang="en-GB" sz="1600" baseline="0" dirty="0"/>
                        <a:t> radiation</a:t>
                      </a:r>
                      <a:endParaRPr lang="en-GB" sz="16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/>
                        <a:t>Nucleus (Oxygen: 8p+8n)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-14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0.01 </a:t>
                      </a:r>
                      <a:r>
                        <a:rPr lang="en-GB" sz="1600" err="1"/>
                        <a:t>pico</a:t>
                      </a:r>
                      <a:r>
                        <a:rPr lang="en-GB" sz="1600"/>
                        <a:t>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&gt;100 MeV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Low energy e- or p+ accelerator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/>
                        <a:t>Aggregate of quarks:</a:t>
                      </a:r>
                      <a:r>
                        <a:rPr lang="en-GB" sz="1600" baseline="0"/>
                        <a:t> hadrons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-15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 </a:t>
                      </a:r>
                      <a:r>
                        <a:rPr lang="en-GB" sz="1600" err="1"/>
                        <a:t>femto</a:t>
                      </a:r>
                      <a:r>
                        <a:rPr lang="en-GB" sz="1600"/>
                        <a:t>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 1 GeV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High energy p+ accelerator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err="1"/>
                        <a:t>Quarks+leptons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10</a:t>
                      </a:r>
                      <a:r>
                        <a:rPr lang="en-GB" sz="1600" baseline="30000"/>
                        <a:t>-18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 </a:t>
                      </a:r>
                      <a:r>
                        <a:rPr lang="en-GB" sz="1600" err="1"/>
                        <a:t>atto</a:t>
                      </a:r>
                      <a:r>
                        <a:rPr lang="en-GB" sz="1600"/>
                        <a:t> meter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 1 </a:t>
                      </a:r>
                      <a:r>
                        <a:rPr lang="en-GB" sz="1600" err="1"/>
                        <a:t>TeV</a:t>
                      </a:r>
                      <a:endParaRPr lang="en-GB" sz="160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High</a:t>
                      </a:r>
                      <a:r>
                        <a:rPr lang="en-GB" sz="1600" baseline="0" dirty="0"/>
                        <a:t> energy e- or p+ collider</a:t>
                      </a:r>
                      <a:endParaRPr lang="en-GB" sz="16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796447"/>
                  </a:ext>
                </a:extLst>
              </a:tr>
            </a:tbl>
          </a:graphicData>
        </a:graphic>
      </p:graphicFrame>
      <p:pic>
        <p:nvPicPr>
          <p:cNvPr id="5" name="Picture 6">
            <a:extLst>
              <a:ext uri="{FF2B5EF4-FFF2-40B4-BE49-F238E27FC236}">
                <a16:creationId xmlns:a16="http://schemas.microsoft.com/office/drawing/2014/main" id="{654D0B3A-5EFD-6A11-F8A9-9DD4F8B13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2153455"/>
            <a:ext cx="4227917" cy="298441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1010F4C-F4DF-B07D-E270-488E5363A16D}"/>
              </a:ext>
            </a:extLst>
          </p:cNvPr>
          <p:cNvSpPr txBox="1"/>
          <p:nvPr/>
        </p:nvSpPr>
        <p:spPr bwMode="auto">
          <a:xfrm>
            <a:off x="8495839" y="1968789"/>
            <a:ext cx="278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Large Hadron Collider (LHC)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B7FD3D2-8C32-2020-B5C4-F3F00D1D1917}"/>
              </a:ext>
            </a:extLst>
          </p:cNvPr>
          <p:cNvSpPr txBox="1"/>
          <p:nvPr/>
        </p:nvSpPr>
        <p:spPr bwMode="auto">
          <a:xfrm>
            <a:off x="8495839" y="5137868"/>
            <a:ext cx="2691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27 km de </a:t>
            </a:r>
            <a:r>
              <a:rPr lang="en-US" dirty="0" err="1"/>
              <a:t>circunferencia</a:t>
            </a:r>
            <a:endParaRPr lang="en-US" dirty="0"/>
          </a:p>
          <a:p>
            <a:pPr algn="ctr"/>
            <a:r>
              <a:rPr lang="en-US" dirty="0"/>
              <a:t>6.8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energía</a:t>
            </a:r>
            <a:endParaRPr lang="en-US" dirty="0"/>
          </a:p>
          <a:p>
            <a:pPr algn="ctr"/>
            <a:r>
              <a:rPr lang="en-US" dirty="0" err="1">
                <a:solidFill>
                  <a:srgbClr val="00B050"/>
                </a:solidFill>
              </a:rPr>
              <a:t>Colisiones</a:t>
            </a:r>
            <a:r>
              <a:rPr lang="en-US" dirty="0">
                <a:solidFill>
                  <a:srgbClr val="00B050"/>
                </a:solidFill>
              </a:rPr>
              <a:t> a 13.6 </a:t>
            </a:r>
            <a:r>
              <a:rPr lang="en-US" dirty="0" err="1">
                <a:solidFill>
                  <a:srgbClr val="00B050"/>
                </a:solidFill>
              </a:rPr>
              <a:t>TeV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p+p</a:t>
            </a:r>
            <a:r>
              <a:rPr lang="en-US" dirty="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0965F0-0BB8-F8BC-588C-7FCA84949A49}"/>
              </a:ext>
            </a:extLst>
          </p:cNvPr>
          <p:cNvSpPr txBox="1"/>
          <p:nvPr/>
        </p:nvSpPr>
        <p:spPr bwMode="auto">
          <a:xfrm>
            <a:off x="8167691" y="1540908"/>
            <a:ext cx="3441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dirty="0">
                <a:solidFill>
                  <a:schemeClr val="accent3"/>
                </a:solidFill>
              </a:rPr>
              <a:t>Resolución récord mundial</a:t>
            </a:r>
            <a:r>
              <a:rPr lang="es-ES" dirty="0">
                <a:solidFill>
                  <a:schemeClr val="accent3"/>
                </a:solidFill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75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03D2F2-262B-CA63-6ACB-EBBAF640A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Aceleración</a:t>
            </a:r>
            <a:r>
              <a:rPr lang="en-US" dirty="0"/>
              <a:t>: </a:t>
            </a:r>
            <a:r>
              <a:rPr lang="en-US" dirty="0">
                <a:solidFill>
                  <a:schemeClr val="accent3"/>
                </a:solidFill>
              </a:rPr>
              <a:t>¿</a:t>
            </a:r>
            <a:r>
              <a:rPr lang="en-US" dirty="0" err="1">
                <a:solidFill>
                  <a:schemeClr val="accent3"/>
                </a:solidFill>
              </a:rPr>
              <a:t>Cómo</a:t>
            </a:r>
            <a:r>
              <a:rPr lang="en-US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4FF28DC-039D-878F-C62D-0F87EF0DE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73BD45BC-3924-AC58-6E30-99DB0ADE5005}"/>
                  </a:ext>
                </a:extLst>
              </p:cNvPr>
              <p:cNvSpPr txBox="1"/>
              <p:nvPr/>
            </p:nvSpPr>
            <p:spPr>
              <a:xfrm>
                <a:off x="558384" y="1774274"/>
                <a:ext cx="5229893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𝑒𝑙𝑒𝑐𝑡𝑟𝑖𝑐</m:t>
                              </m:r>
                            </m:sub>
                          </m:sSub>
                        </m:e>
                      </m:nary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5">
                <a:extLst>
                  <a:ext uri="{FF2B5EF4-FFF2-40B4-BE49-F238E27FC236}">
                    <a16:creationId xmlns:a16="http://schemas.microsoft.com/office/drawing/2014/main" id="{73BD45BC-3924-AC58-6E30-99DB0ADE5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84" y="1774274"/>
                <a:ext cx="5229893" cy="8300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56ACA6EA-5EEE-E960-5A9D-E400A78ADA10}"/>
              </a:ext>
            </a:extLst>
          </p:cNvPr>
          <p:cNvSpPr txBox="1"/>
          <p:nvPr/>
        </p:nvSpPr>
        <p:spPr bwMode="auto">
          <a:xfrm>
            <a:off x="551384" y="1254667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Campo </a:t>
            </a:r>
            <a:r>
              <a:rPr lang="en-US" sz="2000" u="sng" dirty="0" err="1"/>
              <a:t>electrico</a:t>
            </a:r>
            <a:r>
              <a:rPr lang="en-US" sz="2000" u="sng" dirty="0"/>
              <a:t> E:</a:t>
            </a:r>
          </a:p>
        </p:txBody>
      </p:sp>
      <p:pic>
        <p:nvPicPr>
          <p:cNvPr id="15" name="Picture 2" descr="Linear particle accelerator - Wikipedia">
            <a:extLst>
              <a:ext uri="{FF2B5EF4-FFF2-40B4-BE49-F238E27FC236}">
                <a16:creationId xmlns:a16="http://schemas.microsoft.com/office/drawing/2014/main" id="{70472233-98FD-F348-2889-6315D4E8F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384" y="3055399"/>
            <a:ext cx="52387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oogle Shape;295;p42">
            <a:extLst>
              <a:ext uri="{FF2B5EF4-FFF2-40B4-BE49-F238E27FC236}">
                <a16:creationId xmlns:a16="http://schemas.microsoft.com/office/drawing/2014/main" id="{B4DBF461-C5E7-2D91-E0B6-C8E4628303F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9576" y="2885970"/>
            <a:ext cx="3059080" cy="359843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C2FC29F1-FE41-8435-BAA0-6DC500362A21}"/>
                  </a:ext>
                </a:extLst>
              </p:cNvPr>
              <p:cNvSpPr txBox="1"/>
              <p:nvPr/>
            </p:nvSpPr>
            <p:spPr bwMode="auto">
              <a:xfrm>
                <a:off x="162109" y="3244334"/>
                <a:ext cx="221871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Aceleradores </a:t>
                </a:r>
                <a:r>
                  <a:rPr lang="en-US" u="sng" dirty="0" err="1"/>
                  <a:t>electrostáticos</a:t>
                </a:r>
                <a:r>
                  <a:rPr lang="en-US" u="sng" dirty="0"/>
                  <a:t> </a:t>
                </a:r>
              </a:p>
              <a:p>
                <a:pPr algn="ctr"/>
                <a:r>
                  <a:rPr lang="en-US" dirty="0"/>
                  <a:t>(max. 10 MV)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s-E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𝑞𝑉</m:t>
                      </m:r>
                    </m:oMath>
                  </m:oMathPara>
                </a14:m>
                <a:endParaRPr lang="en-US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C2FC29F1-FE41-8435-BAA0-6DC500362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109" y="3244334"/>
                <a:ext cx="2218710" cy="1477328"/>
              </a:xfrm>
              <a:prstGeom prst="rect">
                <a:avLst/>
              </a:prstGeom>
              <a:blipFill>
                <a:blip r:embed="rId5"/>
                <a:stretch>
                  <a:fillRect t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BD3C4B27-365B-1A87-BE88-5DC70A4065FC}"/>
              </a:ext>
            </a:extLst>
          </p:cNvPr>
          <p:cNvSpPr txBox="1"/>
          <p:nvPr/>
        </p:nvSpPr>
        <p:spPr bwMode="auto">
          <a:xfrm>
            <a:off x="6528048" y="1700808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/>
              <a:t>Aceleradores</a:t>
            </a:r>
            <a:r>
              <a:rPr lang="en-US" u="sng" dirty="0"/>
              <a:t> </a:t>
            </a:r>
            <a:r>
              <a:rPr lang="en-US" u="sng" dirty="0" err="1"/>
              <a:t>lineares</a:t>
            </a:r>
            <a:r>
              <a:rPr lang="en-US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Usan drift tubes y un campo E </a:t>
            </a:r>
            <a:r>
              <a:rPr lang="en-US" dirty="0" err="1"/>
              <a:t>alterno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Usados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CERN para las </a:t>
            </a:r>
            <a:r>
              <a:rPr lang="en-US" dirty="0" err="1"/>
              <a:t>primeras</a:t>
            </a:r>
            <a:r>
              <a:rPr lang="en-US" dirty="0"/>
              <a:t> </a:t>
            </a:r>
            <a:r>
              <a:rPr lang="en-US" dirty="0" err="1"/>
              <a:t>etapas</a:t>
            </a:r>
            <a:r>
              <a:rPr lang="en-US" dirty="0"/>
              <a:t> de </a:t>
            </a:r>
            <a:r>
              <a:rPr lang="en-US" dirty="0" err="1"/>
              <a:t>aceleración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u="sng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132B66B6-3D85-CCF1-5AD0-BF371B861EE4}"/>
                  </a:ext>
                </a:extLst>
              </p:cNvPr>
              <p:cNvSpPr txBox="1"/>
              <p:nvPr/>
            </p:nvSpPr>
            <p:spPr bwMode="auto">
              <a:xfrm>
                <a:off x="7289006" y="4599512"/>
                <a:ext cx="45670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𝑞𝑉</m:t>
                      </m:r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800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1800" i="1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180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132B66B6-3D85-CCF1-5AD0-BF371B861E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89006" y="4599512"/>
                <a:ext cx="4567014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235B6DC-E06A-6E76-F71C-EE82FFBE97AC}"/>
                  </a:ext>
                </a:extLst>
              </p:cNvPr>
              <p:cNvSpPr txBox="1"/>
              <p:nvPr/>
            </p:nvSpPr>
            <p:spPr bwMode="auto">
              <a:xfrm>
                <a:off x="9725348" y="4217792"/>
                <a:ext cx="1915268" cy="372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  <m:r>
                        <a:rPr lang="es-E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b="0" i="0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  <m:r>
                        <a:rPr lang="es-ES" b="0" i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rad>
                      <m:sSub>
                        <m:sSubPr>
                          <m:ctrlP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235B6DC-E06A-6E76-F71C-EE82FFBE9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25348" y="4217792"/>
                <a:ext cx="1915268" cy="3724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uadroTexto 27">
            <a:extLst>
              <a:ext uri="{FF2B5EF4-FFF2-40B4-BE49-F238E27FC236}">
                <a16:creationId xmlns:a16="http://schemas.microsoft.com/office/drawing/2014/main" id="{84C800C2-2632-6374-F8D1-FDE65CF48F1F}"/>
              </a:ext>
            </a:extLst>
          </p:cNvPr>
          <p:cNvSpPr txBox="1"/>
          <p:nvPr/>
        </p:nvSpPr>
        <p:spPr bwMode="auto">
          <a:xfrm>
            <a:off x="6885106" y="5316583"/>
            <a:ext cx="411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err="1">
                <a:solidFill>
                  <a:srgbClr val="528123"/>
                </a:solidFill>
              </a:rPr>
              <a:t>Aceleradores</a:t>
            </a:r>
            <a:r>
              <a:rPr lang="en-US" u="sng" dirty="0">
                <a:solidFill>
                  <a:srgbClr val="528123"/>
                </a:solidFill>
              </a:rPr>
              <a:t> circulares: </a:t>
            </a:r>
          </a:p>
          <a:p>
            <a:pPr algn="ctr"/>
            <a:r>
              <a:rPr lang="en-US" dirty="0">
                <a:solidFill>
                  <a:srgbClr val="528123"/>
                </a:solidFill>
              </a:rPr>
              <a:t>¡</a:t>
            </a:r>
            <a:r>
              <a:rPr lang="en-US" dirty="0" err="1">
                <a:solidFill>
                  <a:srgbClr val="528123"/>
                </a:solidFill>
              </a:rPr>
              <a:t>pasan</a:t>
            </a:r>
            <a:r>
              <a:rPr lang="en-US" dirty="0">
                <a:solidFill>
                  <a:srgbClr val="528123"/>
                </a:solidFill>
              </a:rPr>
              <a:t> multiples </a:t>
            </a:r>
            <a:r>
              <a:rPr lang="en-US" dirty="0" err="1">
                <a:solidFill>
                  <a:srgbClr val="528123"/>
                </a:solidFill>
              </a:rPr>
              <a:t>veces</a:t>
            </a:r>
            <a:r>
              <a:rPr lang="en-US" dirty="0">
                <a:solidFill>
                  <a:srgbClr val="528123"/>
                </a:solidFill>
              </a:rPr>
              <a:t> </a:t>
            </a:r>
            <a:r>
              <a:rPr lang="en-US" dirty="0" err="1">
                <a:solidFill>
                  <a:srgbClr val="528123"/>
                </a:solidFill>
              </a:rPr>
              <a:t>por</a:t>
            </a:r>
            <a:r>
              <a:rPr lang="en-US" dirty="0">
                <a:solidFill>
                  <a:srgbClr val="528123"/>
                </a:solidFill>
              </a:rPr>
              <a:t> la </a:t>
            </a:r>
            <a:r>
              <a:rPr lang="en-US" dirty="0" err="1">
                <a:solidFill>
                  <a:srgbClr val="528123"/>
                </a:solidFill>
              </a:rPr>
              <a:t>aceleración</a:t>
            </a:r>
            <a:r>
              <a:rPr lang="en-US" dirty="0">
                <a:solidFill>
                  <a:srgbClr val="528123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7383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23" grpId="0"/>
      <p:bldP spid="26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9" name="Picture 4" descr="Ciclotron – La Gaceta Cientifica.Ar">
            <a:extLst>
              <a:ext uri="{FF2B5EF4-FFF2-40B4-BE49-F238E27FC236}">
                <a16:creationId xmlns:a16="http://schemas.microsoft.com/office/drawing/2014/main" id="{0AC53601-FF07-EE14-1494-8ACA2503B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341" y="1212033"/>
            <a:ext cx="2927566" cy="268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03D2F2-262B-CA63-6ACB-EBBAF640A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circulares: </a:t>
            </a:r>
            <a:r>
              <a:rPr lang="en-US" dirty="0">
                <a:solidFill>
                  <a:schemeClr val="accent3"/>
                </a:solidFill>
              </a:rPr>
              <a:t>¿</a:t>
            </a:r>
            <a:r>
              <a:rPr lang="en-US" dirty="0" err="1">
                <a:solidFill>
                  <a:schemeClr val="accent3"/>
                </a:solidFill>
              </a:rPr>
              <a:t>Cómo</a:t>
            </a:r>
            <a:r>
              <a:rPr lang="en-US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4FF28DC-039D-878F-C62D-0F87EF0DE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4" name="vec_F_=_frac_mat.png" descr="vec_F_=_frac_mat.png">
            <a:extLst>
              <a:ext uri="{FF2B5EF4-FFF2-40B4-BE49-F238E27FC236}">
                <a16:creationId xmlns:a16="http://schemas.microsoft.com/office/drawing/2014/main" id="{0CF9E796-1DD4-7742-12D4-DAF7F2029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209" y="3898888"/>
            <a:ext cx="4762501" cy="965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9680B197-7461-D339-DAF9-681934ED094D}"/>
              </a:ext>
            </a:extLst>
          </p:cNvPr>
          <p:cNvGrpSpPr/>
          <p:nvPr/>
        </p:nvGrpSpPr>
        <p:grpSpPr>
          <a:xfrm>
            <a:off x="5977035" y="4826880"/>
            <a:ext cx="6111264" cy="1266416"/>
            <a:chOff x="-19858" y="0"/>
            <a:chExt cx="6111263" cy="1266414"/>
          </a:xfrm>
        </p:grpSpPr>
        <p:sp>
          <p:nvSpPr>
            <p:cNvPr id="6" name="Transverse Motion…">
              <a:extLst>
                <a:ext uri="{FF2B5EF4-FFF2-40B4-BE49-F238E27FC236}">
                  <a16:creationId xmlns:a16="http://schemas.microsoft.com/office/drawing/2014/main" id="{C8E365A5-34E9-0350-EC5D-BEEA429124BC}"/>
                </a:ext>
              </a:extLst>
            </p:cNvPr>
            <p:cNvSpPr txBox="1"/>
            <p:nvPr/>
          </p:nvSpPr>
          <p:spPr>
            <a:xfrm>
              <a:off x="-19858" y="343087"/>
              <a:ext cx="6111263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 b="1">
                  <a:solidFill>
                    <a:srgbClr val="0433FF"/>
                  </a:solidFill>
                </a:defRPr>
              </a:pPr>
              <a:r>
                <a:rPr lang="es-ES_tradnl" dirty="0"/>
                <a:t>Movimiento Transversal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Fuerza actúa en la dirección perpendicular al movimiento.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Efectivo para controlar la orbita y guiar.</a:t>
              </a:r>
            </a:p>
          </p:txBody>
        </p:sp>
        <p:sp>
          <p:nvSpPr>
            <p:cNvPr id="7" name="Line">
              <a:extLst>
                <a:ext uri="{FF2B5EF4-FFF2-40B4-BE49-F238E27FC236}">
                  <a16:creationId xmlns:a16="http://schemas.microsoft.com/office/drawing/2014/main" id="{0BC1414F-78AF-28EF-44E6-88B916CC340E}"/>
                </a:ext>
              </a:extLst>
            </p:cNvPr>
            <p:cNvSpPr/>
            <p:nvPr/>
          </p:nvSpPr>
          <p:spPr>
            <a:xfrm>
              <a:off x="0" y="0"/>
              <a:ext cx="1463574" cy="0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8" name="Group">
            <a:extLst>
              <a:ext uri="{FF2B5EF4-FFF2-40B4-BE49-F238E27FC236}">
                <a16:creationId xmlns:a16="http://schemas.microsoft.com/office/drawing/2014/main" id="{4AAB9171-61FF-7AF0-1DF0-E052E16A4327}"/>
              </a:ext>
            </a:extLst>
          </p:cNvPr>
          <p:cNvGrpSpPr/>
          <p:nvPr/>
        </p:nvGrpSpPr>
        <p:grpSpPr>
          <a:xfrm>
            <a:off x="-6865" y="4826880"/>
            <a:ext cx="5614223" cy="1266416"/>
            <a:chOff x="-2332113" y="0"/>
            <a:chExt cx="5614222" cy="1266415"/>
          </a:xfrm>
        </p:grpSpPr>
        <p:sp>
          <p:nvSpPr>
            <p:cNvPr id="9" name="Longitudinal Motion…">
              <a:extLst>
                <a:ext uri="{FF2B5EF4-FFF2-40B4-BE49-F238E27FC236}">
                  <a16:creationId xmlns:a16="http://schemas.microsoft.com/office/drawing/2014/main" id="{FF963324-15EB-0E2B-66C8-04E03EE3A18F}"/>
                </a:ext>
              </a:extLst>
            </p:cNvPr>
            <p:cNvSpPr txBox="1"/>
            <p:nvPr/>
          </p:nvSpPr>
          <p:spPr>
            <a:xfrm>
              <a:off x="-2332113" y="343088"/>
              <a:ext cx="5614222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>
                <a:defRPr b="1">
                  <a:solidFill>
                    <a:srgbClr val="FF2600"/>
                  </a:solidFill>
                </a:defRPr>
              </a:pPr>
              <a:r>
                <a:rPr lang="es-ES_tradnl" dirty="0"/>
                <a:t>Movimiento Longitudinal</a:t>
              </a:r>
            </a:p>
            <a:p>
              <a:pPr algn="r"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Fuerza actúa en la dirección del movimiento.</a:t>
              </a:r>
            </a:p>
            <a:p>
              <a:pPr algn="r"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Efectivo para ACELERAR partículas cargadas.</a:t>
              </a:r>
            </a:p>
          </p:txBody>
        </p:sp>
        <p:sp>
          <p:nvSpPr>
            <p:cNvPr id="10" name="Line">
              <a:extLst>
                <a:ext uri="{FF2B5EF4-FFF2-40B4-BE49-F238E27FC236}">
                  <a16:creationId xmlns:a16="http://schemas.microsoft.com/office/drawing/2014/main" id="{B52FCA30-AB9E-4CFB-82F6-1AA889F1EA20}"/>
                </a:ext>
              </a:extLst>
            </p:cNvPr>
            <p:cNvSpPr/>
            <p:nvPr/>
          </p:nvSpPr>
          <p:spPr>
            <a:xfrm>
              <a:off x="2449529" y="0"/>
              <a:ext cx="747327" cy="0"/>
            </a:xfrm>
            <a:prstGeom prst="line">
              <a:avLst/>
            </a:prstGeom>
            <a:noFill/>
            <a:ln w="635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sp>
        <p:nvSpPr>
          <p:cNvPr id="11" name="Line">
            <a:extLst>
              <a:ext uri="{FF2B5EF4-FFF2-40B4-BE49-F238E27FC236}">
                <a16:creationId xmlns:a16="http://schemas.microsoft.com/office/drawing/2014/main" id="{3662A0C0-5A4A-38D5-B2ED-7B897FFBD3D1}"/>
              </a:ext>
            </a:extLst>
          </p:cNvPr>
          <p:cNvSpPr/>
          <p:nvPr/>
        </p:nvSpPr>
        <p:spPr>
          <a:xfrm>
            <a:off x="4407866" y="3713081"/>
            <a:ext cx="530992" cy="530992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11CE8E00-0511-0D6F-B77C-0ED527EBE33D}"/>
              </a:ext>
            </a:extLst>
          </p:cNvPr>
          <p:cNvSpPr/>
          <p:nvPr/>
        </p:nvSpPr>
        <p:spPr>
          <a:xfrm flipH="1">
            <a:off x="6115122" y="3713081"/>
            <a:ext cx="487161" cy="487161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pic>
        <p:nvPicPr>
          <p:cNvPr id="10292" name="Imagen 10291">
            <a:extLst>
              <a:ext uri="{FF2B5EF4-FFF2-40B4-BE49-F238E27FC236}">
                <a16:creationId xmlns:a16="http://schemas.microsoft.com/office/drawing/2014/main" id="{708C5E6A-D150-AA48-7677-AAF9C10C1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3315" y="1745212"/>
            <a:ext cx="3197960" cy="3035564"/>
          </a:xfrm>
          <a:prstGeom prst="rect">
            <a:avLst/>
          </a:prstGeom>
        </p:spPr>
      </p:pic>
      <p:sp>
        <p:nvSpPr>
          <p:cNvPr id="10293" name="CuadroTexto 10292">
            <a:extLst>
              <a:ext uri="{FF2B5EF4-FFF2-40B4-BE49-F238E27FC236}">
                <a16:creationId xmlns:a16="http://schemas.microsoft.com/office/drawing/2014/main" id="{71608551-1A94-D099-0A62-CB9248A10C6D}"/>
              </a:ext>
            </a:extLst>
          </p:cNvPr>
          <p:cNvSpPr txBox="1"/>
          <p:nvPr/>
        </p:nvSpPr>
        <p:spPr bwMode="auto">
          <a:xfrm>
            <a:off x="767408" y="1331137"/>
            <a:ext cx="3422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La </a:t>
            </a:r>
            <a:r>
              <a:rPr lang="en-US" sz="2000" u="sng" dirty="0" err="1"/>
              <a:t>fuerza</a:t>
            </a:r>
            <a:r>
              <a:rPr lang="en-US" sz="2000" u="sng" dirty="0"/>
              <a:t> de Lorentz al </a:t>
            </a:r>
            <a:r>
              <a:rPr lang="en-US" sz="2000" u="sng" dirty="0" err="1"/>
              <a:t>rescate</a:t>
            </a:r>
            <a:r>
              <a:rPr lang="en-US" sz="2000" u="sng" dirty="0"/>
              <a:t>:</a:t>
            </a:r>
          </a:p>
        </p:txBody>
      </p:sp>
      <p:pic>
        <p:nvPicPr>
          <p:cNvPr id="10298" name="RF_accelerators_2.gif" descr="RF_accelerators_2.gif">
            <a:extLst>
              <a:ext uri="{FF2B5EF4-FFF2-40B4-BE49-F238E27FC236}">
                <a16:creationId xmlns:a16="http://schemas.microsoft.com/office/drawing/2014/main" id="{48AF1050-ED3D-7402-D9E4-D1267838AD16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200487" y="1903775"/>
            <a:ext cx="4214871" cy="18173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1306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4ECB736A-D800-B29F-D34C-2FDC3BDEEF15}"/>
              </a:ext>
            </a:extLst>
          </p:cNvPr>
          <p:cNvSpPr/>
          <p:nvPr/>
        </p:nvSpPr>
        <p:spPr>
          <a:xfrm>
            <a:off x="7950514" y="2554289"/>
            <a:ext cx="3875985" cy="1368152"/>
          </a:xfrm>
          <a:prstGeom prst="roundRect">
            <a:avLst>
              <a:gd name="adj" fmla="val 113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C24EB4-2070-B820-AC51-32FE7A826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Imanes para curvar: </a:t>
            </a:r>
            <a:r>
              <a:rPr lang="es-E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Dipolos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6DA1DF8-A43F-D66E-843E-4A42D12C9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A705C0C7-4A9F-DA7A-A4AF-1D197C1444E2}"/>
                  </a:ext>
                </a:extLst>
              </p:cNvPr>
              <p:cNvSpPr txBox="1"/>
              <p:nvPr/>
            </p:nvSpPr>
            <p:spPr>
              <a:xfrm>
                <a:off x="4079776" y="1788782"/>
                <a:ext cx="25006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𝐿𝑜𝑟𝑒𝑛𝑡𝑧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8">
                <a:extLst>
                  <a:ext uri="{FF2B5EF4-FFF2-40B4-BE49-F238E27FC236}">
                    <a16:creationId xmlns:a16="http://schemas.microsoft.com/office/drawing/2014/main" id="{A705C0C7-4A9F-DA7A-A4AF-1D197C144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776" y="1788782"/>
                <a:ext cx="2500685" cy="369332"/>
              </a:xfrm>
              <a:prstGeom prst="rect">
                <a:avLst/>
              </a:prstGeom>
              <a:blipFill>
                <a:blip r:embed="rId2"/>
                <a:stretch>
                  <a:fillRect l="-2439" r="-243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98FFF0AE-3427-1BCB-32F2-47EFBB309B9B}"/>
                  </a:ext>
                </a:extLst>
              </p:cNvPr>
              <p:cNvSpPr txBox="1"/>
              <p:nvPr/>
            </p:nvSpPr>
            <p:spPr>
              <a:xfrm>
                <a:off x="7742277" y="1514423"/>
                <a:ext cx="2636747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𝑐𝑒𝑛𝑡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𝑟𝑖𝑝𝑒𝑡𝑎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98FFF0AE-3427-1BCB-32F2-47EFBB309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2277" y="1514423"/>
                <a:ext cx="2636747" cy="8036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0">
            <a:extLst>
              <a:ext uri="{FF2B5EF4-FFF2-40B4-BE49-F238E27FC236}">
                <a16:creationId xmlns:a16="http://schemas.microsoft.com/office/drawing/2014/main" id="{C7E60827-DCC2-4E9C-2C5F-309092268CE1}"/>
              </a:ext>
            </a:extLst>
          </p:cNvPr>
          <p:cNvSpPr txBox="1"/>
          <p:nvPr/>
        </p:nvSpPr>
        <p:spPr>
          <a:xfrm>
            <a:off x="6990489" y="1740807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/>
              <a:t>=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801A606-D97B-821E-B377-A9D11D78688D}"/>
              </a:ext>
            </a:extLst>
          </p:cNvPr>
          <p:cNvSpPr txBox="1"/>
          <p:nvPr/>
        </p:nvSpPr>
        <p:spPr bwMode="auto">
          <a:xfrm>
            <a:off x="3762828" y="2410844"/>
            <a:ext cx="294387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ρ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radio de </a:t>
            </a:r>
            <a:r>
              <a:rPr lang="en-GB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curvatura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[m]</a:t>
            </a:r>
          </a:p>
          <a:p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m: masa de la particular [kg]</a:t>
            </a:r>
          </a:p>
          <a:p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v: </a:t>
            </a:r>
            <a:r>
              <a:rPr lang="en-GB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velocidad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de la </a:t>
            </a:r>
            <a:r>
              <a:rPr lang="en-GB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particula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[m/s]</a:t>
            </a:r>
          </a:p>
          <a:p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p: </a:t>
            </a:r>
            <a:r>
              <a:rPr lang="en-GB" sz="1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momento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[eV/c]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284F168-F7E2-F80E-E4AE-AEA0F11E64A8}"/>
              </a:ext>
            </a:extLst>
          </p:cNvPr>
          <p:cNvSpPr txBox="1"/>
          <p:nvPr/>
        </p:nvSpPr>
        <p:spPr bwMode="auto">
          <a:xfrm>
            <a:off x="3987007" y="1211909"/>
            <a:ext cx="2343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Campo </a:t>
            </a:r>
            <a:r>
              <a:rPr lang="en-US" sz="2000" u="sng" dirty="0" err="1"/>
              <a:t>magnetico</a:t>
            </a:r>
            <a:r>
              <a:rPr lang="en-US" sz="2000" u="sng" dirty="0"/>
              <a:t> B:</a:t>
            </a:r>
          </a:p>
        </p:txBody>
      </p:sp>
      <p:grpSp>
        <p:nvGrpSpPr>
          <p:cNvPr id="13" name="Group 16">
            <a:extLst>
              <a:ext uri="{FF2B5EF4-FFF2-40B4-BE49-F238E27FC236}">
                <a16:creationId xmlns:a16="http://schemas.microsoft.com/office/drawing/2014/main" id="{12962537-63A5-567A-5085-51995558FE86}"/>
              </a:ext>
            </a:extLst>
          </p:cNvPr>
          <p:cNvGrpSpPr/>
          <p:nvPr/>
        </p:nvGrpSpPr>
        <p:grpSpPr>
          <a:xfrm>
            <a:off x="383225" y="1383766"/>
            <a:ext cx="3053242" cy="2725104"/>
            <a:chOff x="7368541" y="3148887"/>
            <a:chExt cx="3694423" cy="3627112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A82737DE-421C-4208-E777-8370F5F0F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90556" y="3148887"/>
              <a:ext cx="3672408" cy="3614640"/>
            </a:xfrm>
            <a:prstGeom prst="rect">
              <a:avLst/>
            </a:prstGeom>
          </p:spPr>
        </p:pic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31F7879-EAAD-9101-15D3-59B3A1E65D85}"/>
                </a:ext>
              </a:extLst>
            </p:cNvPr>
            <p:cNvSpPr txBox="1"/>
            <p:nvPr/>
          </p:nvSpPr>
          <p:spPr>
            <a:xfrm>
              <a:off x="7368541" y="6437445"/>
              <a:ext cx="208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>
                  <a:solidFill>
                    <a:schemeClr val="bg2"/>
                  </a:solidFill>
                </a:rPr>
                <a:t>Mechanical equivalent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0CF8093-1052-E751-ED6E-D44C82E1FBF7}"/>
                  </a:ext>
                </a:extLst>
              </p:cNvPr>
              <p:cNvSpPr txBox="1"/>
              <p:nvPr/>
            </p:nvSpPr>
            <p:spPr bwMode="auto">
              <a:xfrm>
                <a:off x="6092840" y="2583635"/>
                <a:ext cx="2137059" cy="7870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102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𝐵</m:t>
                      </m:r>
                      <m: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102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𝜌</m:t>
                      </m:r>
                      <m:r>
                        <a:rPr kumimoji="0" lang="en-GB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1027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102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102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num>
                        <m:den>
                          <m:r>
                            <a:rPr kumimoji="0" lang="en-GB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102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1027"/>
                  </a:solidFill>
                  <a:effectLst/>
                  <a:uLnTx/>
                  <a:uFillTx/>
                  <a:latin typeface="Corbe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0CF8093-1052-E751-ED6E-D44C82E1F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2840" y="2583635"/>
                <a:ext cx="2137059" cy="7870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errar llave 27">
            <a:extLst>
              <a:ext uri="{FF2B5EF4-FFF2-40B4-BE49-F238E27FC236}">
                <a16:creationId xmlns:a16="http://schemas.microsoft.com/office/drawing/2014/main" id="{339B3045-B53B-AB99-68A8-AD4880879D9E}"/>
              </a:ext>
            </a:extLst>
          </p:cNvPr>
          <p:cNvSpPr/>
          <p:nvPr/>
        </p:nvSpPr>
        <p:spPr>
          <a:xfrm rot="5400000">
            <a:off x="7022657" y="1678574"/>
            <a:ext cx="450942" cy="1584176"/>
          </a:xfrm>
          <a:prstGeom prst="rightBrace">
            <a:avLst>
              <a:gd name="adj1" fmla="val 40709"/>
              <a:gd name="adj2" fmla="val 509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88400A11-51EA-BEC1-E355-D53E42346147}"/>
                  </a:ext>
                </a:extLst>
              </p:cNvPr>
              <p:cNvSpPr txBox="1"/>
              <p:nvPr/>
            </p:nvSpPr>
            <p:spPr bwMode="auto">
              <a:xfrm>
                <a:off x="1373200" y="2511467"/>
                <a:ext cx="370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88400A11-51EA-BEC1-E355-D53E42346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3200" y="2511467"/>
                <a:ext cx="370230" cy="369332"/>
              </a:xfrm>
              <a:prstGeom prst="rect">
                <a:avLst/>
              </a:prstGeom>
              <a:blipFill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uadroTexto 29">
            <a:extLst>
              <a:ext uri="{FF2B5EF4-FFF2-40B4-BE49-F238E27FC236}">
                <a16:creationId xmlns:a16="http://schemas.microsoft.com/office/drawing/2014/main" id="{D66C5193-9FEB-9189-2F12-8BC5B45B9BF6}"/>
              </a:ext>
            </a:extLst>
          </p:cNvPr>
          <p:cNvSpPr txBox="1"/>
          <p:nvPr/>
        </p:nvSpPr>
        <p:spPr bwMode="auto">
          <a:xfrm>
            <a:off x="2386739" y="256917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9CFEAB6C-609A-DA9F-893F-A0CB55EF3361}"/>
                  </a:ext>
                </a:extLst>
              </p:cNvPr>
              <p:cNvSpPr txBox="1"/>
              <p:nvPr/>
            </p:nvSpPr>
            <p:spPr bwMode="auto">
              <a:xfrm>
                <a:off x="8040216" y="2607840"/>
                <a:ext cx="378628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u="sng" dirty="0">
                    <a:solidFill>
                      <a:srgbClr val="C00000"/>
                    </a:solidFill>
                  </a:rPr>
                  <a:t>Beam rigidity: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Para </a:t>
                </a:r>
                <a:r>
                  <a:rPr lang="en-US" dirty="0" err="1">
                    <a:solidFill>
                      <a:schemeClr val="tx1"/>
                    </a:solidFill>
                  </a:rPr>
                  <a:t>mantener</a:t>
                </a:r>
                <a:r>
                  <a:rPr lang="en-US" dirty="0">
                    <a:solidFill>
                      <a:schemeClr val="tx1"/>
                    </a:solidFill>
                  </a:rPr>
                  <a:t> la </a:t>
                </a:r>
                <a:r>
                  <a:rPr lang="en-US" dirty="0" err="1">
                    <a:solidFill>
                      <a:schemeClr val="tx1"/>
                    </a:solidFill>
                  </a:rPr>
                  <a:t>circunferencia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err="1">
                    <a:solidFill>
                      <a:schemeClr val="tx1"/>
                    </a:solidFill>
                  </a:rPr>
                  <a:t>cte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dirty="0" err="1">
                    <a:solidFill>
                      <a:schemeClr val="accent3"/>
                    </a:solidFill>
                  </a:rPr>
                  <a:t>el</a:t>
                </a:r>
                <a:r>
                  <a:rPr lang="en-US" dirty="0">
                    <a:solidFill>
                      <a:schemeClr val="accent3"/>
                    </a:solidFill>
                  </a:rPr>
                  <a:t> campo </a:t>
                </a:r>
                <a:r>
                  <a:rPr lang="en-US" dirty="0" err="1">
                    <a:solidFill>
                      <a:schemeClr val="accent3"/>
                    </a:solidFill>
                  </a:rPr>
                  <a:t>magnetico</a:t>
                </a:r>
                <a:r>
                  <a:rPr lang="en-US" dirty="0">
                    <a:solidFill>
                      <a:schemeClr val="accent3"/>
                    </a:solidFill>
                  </a:rPr>
                  <a:t> </a:t>
                </a:r>
                <a:r>
                  <a:rPr lang="en-US" dirty="0" err="1">
                    <a:solidFill>
                      <a:schemeClr val="accent3"/>
                    </a:solidFill>
                  </a:rPr>
                  <a:t>debe</a:t>
                </a:r>
                <a:r>
                  <a:rPr lang="en-US" dirty="0">
                    <a:solidFill>
                      <a:schemeClr val="accent3"/>
                    </a:solidFill>
                  </a:rPr>
                  <a:t> </a:t>
                </a:r>
                <a:r>
                  <a:rPr lang="en-US" dirty="0" err="1">
                    <a:solidFill>
                      <a:schemeClr val="accent3"/>
                    </a:solidFill>
                  </a:rPr>
                  <a:t>aumentar</a:t>
                </a:r>
                <a:endParaRPr lang="en-US" dirty="0">
                  <a:solidFill>
                    <a:schemeClr val="accent3"/>
                  </a:solidFill>
                </a:endParaRPr>
              </a:p>
              <a:p>
                <a:r>
                  <a:rPr lang="en-US" dirty="0">
                    <a:solidFill>
                      <a:schemeClr val="accent3"/>
                    </a:solidFill>
                  </a:rPr>
                  <a:t>con la </a:t>
                </a:r>
                <a:r>
                  <a:rPr lang="en-US" dirty="0" err="1">
                    <a:solidFill>
                      <a:schemeClr val="accent3"/>
                    </a:solidFill>
                  </a:rPr>
                  <a:t>velocidad</a:t>
                </a:r>
                <a:r>
                  <a:rPr lang="en-US" dirty="0">
                    <a:solidFill>
                      <a:schemeClr val="accent3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de las </a:t>
                </a:r>
                <a:r>
                  <a:rPr lang="en-US" dirty="0" err="1">
                    <a:solidFill>
                      <a:schemeClr val="tx1"/>
                    </a:solidFill>
                  </a:rPr>
                  <a:t>particulas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9CFEAB6C-609A-DA9F-893F-A0CB55EF3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40216" y="2607840"/>
                <a:ext cx="3786283" cy="1200329"/>
              </a:xfrm>
              <a:prstGeom prst="rect">
                <a:avLst/>
              </a:prstGeom>
              <a:blipFill>
                <a:blip r:embed="rId7"/>
                <a:stretch>
                  <a:fillRect l="-1449" t="-3046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1">
            <a:extLst>
              <a:ext uri="{FF2B5EF4-FFF2-40B4-BE49-F238E27FC236}">
                <a16:creationId xmlns:a16="http://schemas.microsoft.com/office/drawing/2014/main" id="{633753B5-85B9-07F2-9465-4DB227279F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644"/>
          <a:stretch/>
        </p:blipFill>
        <p:spPr bwMode="auto">
          <a:xfrm>
            <a:off x="920044" y="4237740"/>
            <a:ext cx="1176225" cy="186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37D7CE2A-4F86-2567-B3FF-62C2C0C97A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59195" y="3958615"/>
            <a:ext cx="3814621" cy="286096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A0135D8-2441-0324-0233-2A79C257792E}"/>
              </a:ext>
            </a:extLst>
          </p:cNvPr>
          <p:cNvSpPr txBox="1"/>
          <p:nvPr/>
        </p:nvSpPr>
        <p:spPr bwMode="auto">
          <a:xfrm>
            <a:off x="6456040" y="4771874"/>
            <a:ext cx="48965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dirty="0"/>
              <a:t>11800 Amperios circulan por los cables para generar un </a:t>
            </a:r>
            <a:r>
              <a:rPr lang="en-CH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campo magnético de 8.33 T</a:t>
            </a:r>
            <a:r>
              <a:rPr lang="es-E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(estado </a:t>
            </a:r>
            <a:r>
              <a:rPr lang="es-E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del</a:t>
            </a:r>
            <a:r>
              <a:rPr lang="es-E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arte)</a:t>
            </a:r>
            <a:endParaRPr lang="en-CH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600" dirty="0"/>
              <a:t>Los c</a:t>
            </a:r>
            <a:r>
              <a:rPr lang="en-CH" sz="1600" dirty="0"/>
              <a:t>ables estan formados de </a:t>
            </a:r>
            <a:r>
              <a:rPr lang="en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hilos superconductores </a:t>
            </a:r>
            <a:r>
              <a:rPr lang="en-CH" sz="1600" dirty="0"/>
              <a:t>de Niobio-Titanio, </a:t>
            </a:r>
            <a:r>
              <a:rPr lang="en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enfriados a 1.9 K.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3"/>
                </a:solidFill>
              </a:rPr>
              <a:t>1232 dipolos </a:t>
            </a:r>
            <a:r>
              <a:rPr lang="en-CH" sz="1600" dirty="0"/>
              <a:t>de 15 m cubren el 66% del anillo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3C6BD25-9BF6-F2B6-97FE-9828FFD03112}"/>
              </a:ext>
            </a:extLst>
          </p:cNvPr>
          <p:cNvSpPr txBox="1"/>
          <p:nvPr/>
        </p:nvSpPr>
        <p:spPr bwMode="auto">
          <a:xfrm>
            <a:off x="6706705" y="4365104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En </a:t>
            </a:r>
            <a:r>
              <a:rPr lang="en-US" u="sng" dirty="0" err="1"/>
              <a:t>el</a:t>
            </a:r>
            <a:r>
              <a:rPr lang="en-US" u="sng" dirty="0"/>
              <a:t> LHC…</a:t>
            </a:r>
          </a:p>
        </p:txBody>
      </p:sp>
    </p:spTree>
    <p:extLst>
      <p:ext uri="{BB962C8B-B14F-4D97-AF65-F5344CB8AC3E}">
        <p14:creationId xmlns:p14="http://schemas.microsoft.com/office/powerpoint/2010/main" val="123057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7" grpId="0"/>
      <p:bldP spid="28" grpId="0" animBg="1"/>
      <p:bldP spid="31" grpId="0"/>
      <p:bldP spid="10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C24EB4-2070-B820-AC51-32FE7A826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Imanes para enfocar: </a:t>
            </a:r>
            <a:r>
              <a:rPr lang="es-E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Quadrupolos</a:t>
            </a:r>
            <a:endParaRPr lang="es-E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6DA1DF8-A43F-D66E-843E-4A42D12C9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43" name="Google Shape;438;p51">
            <a:extLst>
              <a:ext uri="{FF2B5EF4-FFF2-40B4-BE49-F238E27FC236}">
                <a16:creationId xmlns:a16="http://schemas.microsoft.com/office/drawing/2014/main" id="{E55CD8E9-52D2-AEA0-3033-1B47C13BEC1B}"/>
              </a:ext>
            </a:extLst>
          </p:cNvPr>
          <p:cNvGrpSpPr/>
          <p:nvPr/>
        </p:nvGrpSpPr>
        <p:grpSpPr>
          <a:xfrm>
            <a:off x="8114873" y="3783793"/>
            <a:ext cx="3782794" cy="2200151"/>
            <a:chOff x="5597750" y="2345688"/>
            <a:chExt cx="3438904" cy="2000137"/>
          </a:xfrm>
        </p:grpSpPr>
        <p:pic>
          <p:nvPicPr>
            <p:cNvPr id="44" name="Google Shape;439;p51">
              <a:extLst>
                <a:ext uri="{FF2B5EF4-FFF2-40B4-BE49-F238E27FC236}">
                  <a16:creationId xmlns:a16="http://schemas.microsoft.com/office/drawing/2014/main" id="{D4E6E7F3-94DB-D98C-F51B-659FE3CF8E1F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t="33881" b="9011"/>
            <a:stretch/>
          </p:blipFill>
          <p:spPr>
            <a:xfrm>
              <a:off x="5597750" y="2873925"/>
              <a:ext cx="3438904" cy="1471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40;p51">
              <a:extLst>
                <a:ext uri="{FF2B5EF4-FFF2-40B4-BE49-F238E27FC236}">
                  <a16:creationId xmlns:a16="http://schemas.microsoft.com/office/drawing/2014/main" id="{9D19455B-B16E-FCC6-2B3A-B32E4BE99ACF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358097" y="2345688"/>
              <a:ext cx="1742957" cy="4865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" name="CuadroTexto 46">
            <a:extLst>
              <a:ext uri="{FF2B5EF4-FFF2-40B4-BE49-F238E27FC236}">
                <a16:creationId xmlns:a16="http://schemas.microsoft.com/office/drawing/2014/main" id="{68CDFFFA-CA33-010B-E0DC-DEC62BCC9202}"/>
              </a:ext>
            </a:extLst>
          </p:cNvPr>
          <p:cNvSpPr txBox="1"/>
          <p:nvPr/>
        </p:nvSpPr>
        <p:spPr bwMode="auto">
          <a:xfrm>
            <a:off x="578472" y="1333205"/>
            <a:ext cx="1106214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s-ES" sz="1800" dirty="0"/>
              <a:t>Un haz de partículas tiende a </a:t>
            </a:r>
            <a:r>
              <a:rPr lang="es-ES" sz="1800" dirty="0" err="1">
                <a:solidFill>
                  <a:srgbClr val="C00000"/>
                </a:solidFill>
              </a:rPr>
              <a:t>defocalizarse</a:t>
            </a:r>
            <a:r>
              <a:rPr lang="es-ES" sz="1800" dirty="0">
                <a:solidFill>
                  <a:srgbClr val="C00000"/>
                </a:solidFill>
              </a:rPr>
              <a:t> transversalmente</a:t>
            </a:r>
            <a:r>
              <a:rPr lang="es-ES" dirty="0">
                <a:solidFill>
                  <a:srgbClr val="C00000"/>
                </a:solidFill>
              </a:rPr>
              <a:t>. </a:t>
            </a:r>
            <a:r>
              <a:rPr lang="es-ES" dirty="0"/>
              <a:t>Este efecto </a:t>
            </a:r>
            <a:r>
              <a:rPr lang="es-ES" dirty="0">
                <a:solidFill>
                  <a:srgbClr val="008A3E"/>
                </a:solidFill>
              </a:rPr>
              <a:t>se corrige con </a:t>
            </a:r>
            <a:r>
              <a:rPr lang="es-ES" dirty="0" err="1">
                <a:solidFill>
                  <a:srgbClr val="008A3E"/>
                </a:solidFill>
              </a:rPr>
              <a:t>quadrupolos</a:t>
            </a:r>
            <a:endParaRPr lang="es-ES" dirty="0">
              <a:solidFill>
                <a:srgbClr val="008A3E"/>
              </a:solidFill>
            </a:endParaRPr>
          </a:p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Char char="•"/>
            </a:pPr>
            <a:r>
              <a:rPr lang="es-ES" sz="1800" dirty="0"/>
              <a:t>El campo que focaliza en </a:t>
            </a:r>
            <a:r>
              <a:rPr lang="es-ES" dirty="0"/>
              <a:t>dirección vertical, </a:t>
            </a:r>
            <a:r>
              <a:rPr lang="es-ES" sz="1800" dirty="0" err="1"/>
              <a:t>defocaliza</a:t>
            </a:r>
            <a:r>
              <a:rPr lang="es-ES" sz="1800" dirty="0"/>
              <a:t> con la misma fuerza en dirección horizontal (y viceversa)</a:t>
            </a:r>
          </a:p>
        </p:txBody>
      </p:sp>
      <p:pic>
        <p:nvPicPr>
          <p:cNvPr id="48" name="Picture 34">
            <a:extLst>
              <a:ext uri="{FF2B5EF4-FFF2-40B4-BE49-F238E27FC236}">
                <a16:creationId xmlns:a16="http://schemas.microsoft.com/office/drawing/2014/main" id="{BABC7DDB-0877-E615-8719-FE998D680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400" y="2216887"/>
            <a:ext cx="2399501" cy="2626594"/>
          </a:xfrm>
          <a:prstGeom prst="rect">
            <a:avLst/>
          </a:prstGeom>
        </p:spPr>
      </p:pic>
      <p:grpSp>
        <p:nvGrpSpPr>
          <p:cNvPr id="49" name="Group 54">
            <a:extLst>
              <a:ext uri="{FF2B5EF4-FFF2-40B4-BE49-F238E27FC236}">
                <a16:creationId xmlns:a16="http://schemas.microsoft.com/office/drawing/2014/main" id="{4929D545-3A1E-0BD9-FE63-9BADECBD05C0}"/>
              </a:ext>
            </a:extLst>
          </p:cNvPr>
          <p:cNvGrpSpPr>
            <a:grpSpLocks noChangeAspect="1"/>
          </p:cNvGrpSpPr>
          <p:nvPr/>
        </p:nvGrpSpPr>
        <p:grpSpPr>
          <a:xfrm>
            <a:off x="3571624" y="2197885"/>
            <a:ext cx="2050228" cy="1725620"/>
            <a:chOff x="4458539" y="3938800"/>
            <a:chExt cx="2350113" cy="1978025"/>
          </a:xfrm>
        </p:grpSpPr>
        <p:pic>
          <p:nvPicPr>
            <p:cNvPr id="50" name="Picture 21" descr="Graphic6">
              <a:extLst>
                <a:ext uri="{FF2B5EF4-FFF2-40B4-BE49-F238E27FC236}">
                  <a16:creationId xmlns:a16="http://schemas.microsoft.com/office/drawing/2014/main" id="{C72D7367-2319-4A77-DC67-FBB438E996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Oval 56">
              <a:extLst>
                <a:ext uri="{FF2B5EF4-FFF2-40B4-BE49-F238E27FC236}">
                  <a16:creationId xmlns:a16="http://schemas.microsoft.com/office/drawing/2014/main" id="{EC108841-B02F-0FEE-DD5E-745B6A3E7679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2" name="Down Arrow 17">
              <a:extLst>
                <a:ext uri="{FF2B5EF4-FFF2-40B4-BE49-F238E27FC236}">
                  <a16:creationId xmlns:a16="http://schemas.microsoft.com/office/drawing/2014/main" id="{AE00E4C3-AA37-37A2-28C2-F1241AC88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8">
              <a:extLst>
                <a:ext uri="{FF2B5EF4-FFF2-40B4-BE49-F238E27FC236}">
                  <a16:creationId xmlns:a16="http://schemas.microsoft.com/office/drawing/2014/main" id="{81B536BD-3331-9C88-3FC0-95E92EEAB1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19">
              <a:extLst>
                <a:ext uri="{FF2B5EF4-FFF2-40B4-BE49-F238E27FC236}">
                  <a16:creationId xmlns:a16="http://schemas.microsoft.com/office/drawing/2014/main" id="{E704D61F-CA94-8A85-9F10-C852E6470D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5" name="Down Arrow 20">
              <a:extLst>
                <a:ext uri="{FF2B5EF4-FFF2-40B4-BE49-F238E27FC236}">
                  <a16:creationId xmlns:a16="http://schemas.microsoft.com/office/drawing/2014/main" id="{794E0EA9-148D-FFCE-6706-7E93F51ABB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6" name="Group 47">
            <a:extLst>
              <a:ext uri="{FF2B5EF4-FFF2-40B4-BE49-F238E27FC236}">
                <a16:creationId xmlns:a16="http://schemas.microsoft.com/office/drawing/2014/main" id="{64926FE1-63C6-FF66-45A4-AAFB1ED97843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6352926" y="2364437"/>
            <a:ext cx="1863844" cy="1568745"/>
            <a:chOff x="4458539" y="3938800"/>
            <a:chExt cx="2350113" cy="1978025"/>
          </a:xfrm>
        </p:grpSpPr>
        <p:pic>
          <p:nvPicPr>
            <p:cNvPr id="57" name="Picture 21" descr="Graphic6">
              <a:extLst>
                <a:ext uri="{FF2B5EF4-FFF2-40B4-BE49-F238E27FC236}">
                  <a16:creationId xmlns:a16="http://schemas.microsoft.com/office/drawing/2014/main" id="{2F163186-6182-A5A2-C3A3-CED9D4498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Oval 49">
              <a:extLst>
                <a:ext uri="{FF2B5EF4-FFF2-40B4-BE49-F238E27FC236}">
                  <a16:creationId xmlns:a16="http://schemas.microsoft.com/office/drawing/2014/main" id="{AB74EEF5-2249-3739-F6C4-1D3EB19FB0FA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9" name="Down Arrow 17">
              <a:extLst>
                <a:ext uri="{FF2B5EF4-FFF2-40B4-BE49-F238E27FC236}">
                  <a16:creationId xmlns:a16="http://schemas.microsoft.com/office/drawing/2014/main" id="{25A3DA98-508F-9245-2CA6-ED5829A99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8">
              <a:extLst>
                <a:ext uri="{FF2B5EF4-FFF2-40B4-BE49-F238E27FC236}">
                  <a16:creationId xmlns:a16="http://schemas.microsoft.com/office/drawing/2014/main" id="{9C653DE6-9CA3-DA66-87C2-F910B3AA5E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19">
              <a:extLst>
                <a:ext uri="{FF2B5EF4-FFF2-40B4-BE49-F238E27FC236}">
                  <a16:creationId xmlns:a16="http://schemas.microsoft.com/office/drawing/2014/main" id="{826450DC-F963-2DA8-70D8-F29355F92A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2" name="Down Arrow 20">
              <a:extLst>
                <a:ext uri="{FF2B5EF4-FFF2-40B4-BE49-F238E27FC236}">
                  <a16:creationId xmlns:a16="http://schemas.microsoft.com/office/drawing/2014/main" id="{3032C8F8-9001-F55E-776A-0491765B8B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3" name="Flecha: curvada hacia abajo 62">
            <a:extLst>
              <a:ext uri="{FF2B5EF4-FFF2-40B4-BE49-F238E27FC236}">
                <a16:creationId xmlns:a16="http://schemas.microsoft.com/office/drawing/2014/main" id="{02042D4B-63BC-7CCB-443E-DB50219371F9}"/>
              </a:ext>
            </a:extLst>
          </p:cNvPr>
          <p:cNvSpPr/>
          <p:nvPr/>
        </p:nvSpPr>
        <p:spPr>
          <a:xfrm>
            <a:off x="5607460" y="2422209"/>
            <a:ext cx="1017244" cy="474815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FF243759-A8F0-705B-EB8F-C0DE07460402}"/>
                  </a:ext>
                </a:extLst>
              </p:cNvPr>
              <p:cNvSpPr txBox="1"/>
              <p:nvPr/>
            </p:nvSpPr>
            <p:spPr bwMode="auto">
              <a:xfrm>
                <a:off x="5848075" y="2790048"/>
                <a:ext cx="7175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90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FF243759-A8F0-705B-EB8F-C0DE07460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48075" y="2790048"/>
                <a:ext cx="717569" cy="369332"/>
              </a:xfrm>
              <a:prstGeom prst="rect">
                <a:avLst/>
              </a:prstGeom>
              <a:blipFill>
                <a:blip r:embed="rId6"/>
                <a:stretch>
                  <a:fillRect l="-6780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CuadroTexto 65">
            <a:extLst>
              <a:ext uri="{FF2B5EF4-FFF2-40B4-BE49-F238E27FC236}">
                <a16:creationId xmlns:a16="http://schemas.microsoft.com/office/drawing/2014/main" id="{7F5248BF-67F0-A1C5-4E61-B2E5D52B9CF6}"/>
              </a:ext>
            </a:extLst>
          </p:cNvPr>
          <p:cNvSpPr txBox="1"/>
          <p:nvPr/>
        </p:nvSpPr>
        <p:spPr bwMode="auto">
          <a:xfrm>
            <a:off x="8182834" y="2443293"/>
            <a:ext cx="36468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El </a:t>
            </a:r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tamaño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transversal </a:t>
            </a:r>
            <a:r>
              <a:rPr lang="en-US" dirty="0"/>
              <a:t>del </a:t>
            </a:r>
            <a:r>
              <a:rPr lang="en-US" dirty="0" err="1"/>
              <a:t>haz</a:t>
            </a:r>
            <a:r>
              <a:rPr lang="en-US" dirty="0"/>
              <a:t> se </a:t>
            </a:r>
            <a:r>
              <a:rPr lang="en-US" dirty="0" err="1"/>
              <a:t>mantiene</a:t>
            </a:r>
            <a:r>
              <a:rPr lang="en-US" dirty="0"/>
              <a:t> </a:t>
            </a:r>
            <a:r>
              <a:rPr lang="en-US" dirty="0" err="1"/>
              <a:t>alternando</a:t>
            </a:r>
            <a:r>
              <a:rPr lang="en-US" dirty="0"/>
              <a:t> </a:t>
            </a:r>
            <a:r>
              <a:rPr lang="en-US" dirty="0" err="1"/>
              <a:t>quadrupolos</a:t>
            </a:r>
            <a:r>
              <a:rPr lang="en-US" dirty="0"/>
              <a:t>:</a:t>
            </a:r>
          </a:p>
          <a:p>
            <a:pPr algn="ctr"/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QF -&gt;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dipolo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-&gt; QD -&gt;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dipolo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B0D8A6EE-001D-3331-F0BB-B91458CDDC8A}"/>
              </a:ext>
            </a:extLst>
          </p:cNvPr>
          <p:cNvSpPr txBox="1"/>
          <p:nvPr/>
        </p:nvSpPr>
        <p:spPr bwMode="auto">
          <a:xfrm>
            <a:off x="4285898" y="3869199"/>
            <a:ext cx="556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 QF 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035A584D-8BB5-87C9-84F9-9BE330571AB9}"/>
              </a:ext>
            </a:extLst>
          </p:cNvPr>
          <p:cNvSpPr txBox="1"/>
          <p:nvPr/>
        </p:nvSpPr>
        <p:spPr bwMode="auto">
          <a:xfrm>
            <a:off x="6988453" y="3896066"/>
            <a:ext cx="556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 QD 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3B6A2C72-AAF7-8FCE-4410-6721C5CDB4B9}"/>
              </a:ext>
            </a:extLst>
          </p:cNvPr>
          <p:cNvSpPr txBox="1"/>
          <p:nvPr/>
        </p:nvSpPr>
        <p:spPr bwMode="auto">
          <a:xfrm>
            <a:off x="622945" y="5228786"/>
            <a:ext cx="43380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err="1"/>
              <a:t>También</a:t>
            </a:r>
            <a:r>
              <a:rPr lang="en-US" u="sng" dirty="0"/>
              <a:t> hay </a:t>
            </a:r>
            <a:r>
              <a:rPr lang="en-US" u="sng" dirty="0" err="1"/>
              <a:t>imanes</a:t>
            </a:r>
            <a:r>
              <a:rPr lang="en-US" u="sng" dirty="0"/>
              <a:t> de mayor </a:t>
            </a:r>
            <a:r>
              <a:rPr lang="en-US" u="sng" dirty="0" err="1"/>
              <a:t>orden</a:t>
            </a:r>
            <a:r>
              <a:rPr lang="en-US" u="sng" dirty="0"/>
              <a:t>:</a:t>
            </a:r>
          </a:p>
          <a:p>
            <a:pPr algn="ctr"/>
            <a:r>
              <a:rPr lang="en-US" dirty="0" err="1">
                <a:solidFill>
                  <a:schemeClr val="accent2"/>
                </a:solidFill>
              </a:rPr>
              <a:t>Sextupolos</a:t>
            </a:r>
            <a:r>
              <a:rPr lang="en-US" dirty="0">
                <a:solidFill>
                  <a:schemeClr val="accent2"/>
                </a:solidFill>
              </a:rPr>
              <a:t>, </a:t>
            </a:r>
            <a:r>
              <a:rPr lang="en-US" dirty="0" err="1">
                <a:solidFill>
                  <a:schemeClr val="accent2"/>
                </a:solidFill>
              </a:rPr>
              <a:t>Octupolos</a:t>
            </a:r>
            <a:r>
              <a:rPr lang="en-US" dirty="0">
                <a:solidFill>
                  <a:schemeClr val="accent2"/>
                </a:solidFill>
              </a:rPr>
              <a:t>… </a:t>
            </a:r>
          </a:p>
          <a:p>
            <a:pPr algn="ctr"/>
            <a:r>
              <a:rPr lang="en-US" dirty="0"/>
              <a:t>Para </a:t>
            </a:r>
            <a:r>
              <a:rPr lang="en-US" dirty="0" err="1"/>
              <a:t>corregir</a:t>
            </a:r>
            <a:r>
              <a:rPr lang="en-US" dirty="0"/>
              <a:t> </a:t>
            </a:r>
            <a:r>
              <a:rPr lang="en-US" dirty="0" err="1"/>
              <a:t>efectos</a:t>
            </a:r>
            <a:r>
              <a:rPr lang="en-US" dirty="0"/>
              <a:t> no </a:t>
            </a:r>
            <a:r>
              <a:rPr lang="en-US" dirty="0" err="1"/>
              <a:t>lineares</a:t>
            </a:r>
            <a:r>
              <a:rPr lang="en-US" dirty="0"/>
              <a:t> </a:t>
            </a:r>
            <a:r>
              <a:rPr lang="en-US" dirty="0" err="1"/>
              <a:t>indeseados</a:t>
            </a:r>
            <a:endParaRPr lang="en-US" dirty="0"/>
          </a:p>
        </p:txBody>
      </p:sp>
      <p:pic>
        <p:nvPicPr>
          <p:cNvPr id="71" name="Picture 2">
            <a:extLst>
              <a:ext uri="{FF2B5EF4-FFF2-40B4-BE49-F238E27FC236}">
                <a16:creationId xmlns:a16="http://schemas.microsoft.com/office/drawing/2014/main" id="{230B59F5-290E-B0BC-FE03-13BA8ED04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838" y="5087137"/>
            <a:ext cx="1852487" cy="151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D4A87FE5-110B-6BD6-C6C3-CE42A9F18E47}"/>
              </a:ext>
            </a:extLst>
          </p:cNvPr>
          <p:cNvSpPr txBox="1"/>
          <p:nvPr/>
        </p:nvSpPr>
        <p:spPr bwMode="auto">
          <a:xfrm>
            <a:off x="5549641" y="4805067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Sextupolo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66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6" grpId="0"/>
      <p:bldP spid="68" grpId="0"/>
      <p:bldP spid="69" grpId="0"/>
      <p:bldP spid="70" grpId="0"/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03D2F2-262B-CA63-6ACB-EBBAF640A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circulares: </a:t>
            </a:r>
            <a:r>
              <a:rPr lang="en-US" dirty="0">
                <a:solidFill>
                  <a:schemeClr val="accent3"/>
                </a:solidFill>
              </a:rPr>
              <a:t>¿</a:t>
            </a:r>
            <a:r>
              <a:rPr lang="en-US" dirty="0" err="1">
                <a:solidFill>
                  <a:schemeClr val="accent3"/>
                </a:solidFill>
              </a:rPr>
              <a:t>Cómo</a:t>
            </a:r>
            <a:r>
              <a:rPr lang="en-US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4FF28DC-039D-878F-C62D-0F87EF0DE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4" name="vec_F_=_frac_mat.png" descr="vec_F_=_frac_mat.png">
            <a:extLst>
              <a:ext uri="{FF2B5EF4-FFF2-40B4-BE49-F238E27FC236}">
                <a16:creationId xmlns:a16="http://schemas.microsoft.com/office/drawing/2014/main" id="{0CF9E796-1DD4-7742-12D4-DAF7F2029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209" y="3898888"/>
            <a:ext cx="4762501" cy="965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9680B197-7461-D339-DAF9-681934ED094D}"/>
              </a:ext>
            </a:extLst>
          </p:cNvPr>
          <p:cNvGrpSpPr/>
          <p:nvPr/>
        </p:nvGrpSpPr>
        <p:grpSpPr>
          <a:xfrm>
            <a:off x="5977035" y="4826880"/>
            <a:ext cx="6111264" cy="1266416"/>
            <a:chOff x="-19858" y="0"/>
            <a:chExt cx="6111263" cy="1266414"/>
          </a:xfrm>
        </p:grpSpPr>
        <p:sp>
          <p:nvSpPr>
            <p:cNvPr id="6" name="Transverse Motion…">
              <a:extLst>
                <a:ext uri="{FF2B5EF4-FFF2-40B4-BE49-F238E27FC236}">
                  <a16:creationId xmlns:a16="http://schemas.microsoft.com/office/drawing/2014/main" id="{C8E365A5-34E9-0350-EC5D-BEEA429124BC}"/>
                </a:ext>
              </a:extLst>
            </p:cNvPr>
            <p:cNvSpPr txBox="1"/>
            <p:nvPr/>
          </p:nvSpPr>
          <p:spPr>
            <a:xfrm>
              <a:off x="-19858" y="343087"/>
              <a:ext cx="6111263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 b="1">
                  <a:solidFill>
                    <a:srgbClr val="0433FF"/>
                  </a:solidFill>
                </a:defRPr>
              </a:pPr>
              <a:r>
                <a:rPr lang="es-ES_tradnl" dirty="0"/>
                <a:t>Movimiento Transversal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Fuerza actúa en la dirección perpendicular al movimiento.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Efectivo para controlar la orbita y guiar.</a:t>
              </a:r>
            </a:p>
          </p:txBody>
        </p:sp>
        <p:sp>
          <p:nvSpPr>
            <p:cNvPr id="7" name="Line">
              <a:extLst>
                <a:ext uri="{FF2B5EF4-FFF2-40B4-BE49-F238E27FC236}">
                  <a16:creationId xmlns:a16="http://schemas.microsoft.com/office/drawing/2014/main" id="{0BC1414F-78AF-28EF-44E6-88B916CC340E}"/>
                </a:ext>
              </a:extLst>
            </p:cNvPr>
            <p:cNvSpPr/>
            <p:nvPr/>
          </p:nvSpPr>
          <p:spPr>
            <a:xfrm>
              <a:off x="0" y="0"/>
              <a:ext cx="1463574" cy="0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8" name="Group">
            <a:extLst>
              <a:ext uri="{FF2B5EF4-FFF2-40B4-BE49-F238E27FC236}">
                <a16:creationId xmlns:a16="http://schemas.microsoft.com/office/drawing/2014/main" id="{4AAB9171-61FF-7AF0-1DF0-E052E16A4327}"/>
              </a:ext>
            </a:extLst>
          </p:cNvPr>
          <p:cNvGrpSpPr/>
          <p:nvPr/>
        </p:nvGrpSpPr>
        <p:grpSpPr>
          <a:xfrm>
            <a:off x="-6865" y="4826880"/>
            <a:ext cx="5614223" cy="1266416"/>
            <a:chOff x="-2332113" y="0"/>
            <a:chExt cx="5614222" cy="1266415"/>
          </a:xfrm>
        </p:grpSpPr>
        <p:sp>
          <p:nvSpPr>
            <p:cNvPr id="9" name="Longitudinal Motion…">
              <a:extLst>
                <a:ext uri="{FF2B5EF4-FFF2-40B4-BE49-F238E27FC236}">
                  <a16:creationId xmlns:a16="http://schemas.microsoft.com/office/drawing/2014/main" id="{FF963324-15EB-0E2B-66C8-04E03EE3A18F}"/>
                </a:ext>
              </a:extLst>
            </p:cNvPr>
            <p:cNvSpPr txBox="1"/>
            <p:nvPr/>
          </p:nvSpPr>
          <p:spPr>
            <a:xfrm>
              <a:off x="-2332113" y="343088"/>
              <a:ext cx="5614222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>
                <a:defRPr b="1">
                  <a:solidFill>
                    <a:srgbClr val="FF2600"/>
                  </a:solidFill>
                </a:defRPr>
              </a:pPr>
              <a:r>
                <a:rPr lang="es-ES_tradnl" dirty="0"/>
                <a:t>Movimiento Longitudinal</a:t>
              </a:r>
            </a:p>
            <a:p>
              <a:pPr algn="r"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Fuerza actúa en la dirección del movimiento.</a:t>
              </a:r>
            </a:p>
            <a:p>
              <a:pPr algn="r"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Efectivo para ACELERAR partículas cargadas.</a:t>
              </a:r>
            </a:p>
          </p:txBody>
        </p:sp>
        <p:sp>
          <p:nvSpPr>
            <p:cNvPr id="10" name="Line">
              <a:extLst>
                <a:ext uri="{FF2B5EF4-FFF2-40B4-BE49-F238E27FC236}">
                  <a16:creationId xmlns:a16="http://schemas.microsoft.com/office/drawing/2014/main" id="{B52FCA30-AB9E-4CFB-82F6-1AA889F1EA20}"/>
                </a:ext>
              </a:extLst>
            </p:cNvPr>
            <p:cNvSpPr/>
            <p:nvPr/>
          </p:nvSpPr>
          <p:spPr>
            <a:xfrm>
              <a:off x="2449529" y="0"/>
              <a:ext cx="747327" cy="0"/>
            </a:xfrm>
            <a:prstGeom prst="line">
              <a:avLst/>
            </a:prstGeom>
            <a:noFill/>
            <a:ln w="635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sp>
        <p:nvSpPr>
          <p:cNvPr id="11" name="Line">
            <a:extLst>
              <a:ext uri="{FF2B5EF4-FFF2-40B4-BE49-F238E27FC236}">
                <a16:creationId xmlns:a16="http://schemas.microsoft.com/office/drawing/2014/main" id="{3662A0C0-5A4A-38D5-B2ED-7B897FFBD3D1}"/>
              </a:ext>
            </a:extLst>
          </p:cNvPr>
          <p:cNvSpPr/>
          <p:nvPr/>
        </p:nvSpPr>
        <p:spPr>
          <a:xfrm>
            <a:off x="4407866" y="3713081"/>
            <a:ext cx="530992" cy="530992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11CE8E00-0511-0D6F-B77C-0ED527EBE33D}"/>
              </a:ext>
            </a:extLst>
          </p:cNvPr>
          <p:cNvSpPr/>
          <p:nvPr/>
        </p:nvSpPr>
        <p:spPr>
          <a:xfrm flipH="1">
            <a:off x="6115122" y="3713081"/>
            <a:ext cx="487161" cy="487161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pic>
        <p:nvPicPr>
          <p:cNvPr id="10292" name="Imagen 10291">
            <a:extLst>
              <a:ext uri="{FF2B5EF4-FFF2-40B4-BE49-F238E27FC236}">
                <a16:creationId xmlns:a16="http://schemas.microsoft.com/office/drawing/2014/main" id="{708C5E6A-D150-AA48-7677-AAF9C10C1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1525994"/>
            <a:ext cx="3197960" cy="3035564"/>
          </a:xfrm>
          <a:prstGeom prst="rect">
            <a:avLst/>
          </a:prstGeom>
        </p:spPr>
      </p:pic>
      <p:sp>
        <p:nvSpPr>
          <p:cNvPr id="10293" name="CuadroTexto 10292">
            <a:extLst>
              <a:ext uri="{FF2B5EF4-FFF2-40B4-BE49-F238E27FC236}">
                <a16:creationId xmlns:a16="http://schemas.microsoft.com/office/drawing/2014/main" id="{71608551-1A94-D099-0A62-CB9248A10C6D}"/>
              </a:ext>
            </a:extLst>
          </p:cNvPr>
          <p:cNvSpPr txBox="1"/>
          <p:nvPr/>
        </p:nvSpPr>
        <p:spPr bwMode="auto">
          <a:xfrm>
            <a:off x="767408" y="1331137"/>
            <a:ext cx="3422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La </a:t>
            </a:r>
            <a:r>
              <a:rPr lang="en-US" sz="2000" u="sng" dirty="0" err="1"/>
              <a:t>fuerza</a:t>
            </a:r>
            <a:r>
              <a:rPr lang="en-US" sz="2000" u="sng" dirty="0"/>
              <a:t> de Lorentz al </a:t>
            </a:r>
            <a:r>
              <a:rPr lang="en-US" sz="2000" u="sng" dirty="0" err="1"/>
              <a:t>rescate</a:t>
            </a:r>
            <a:r>
              <a:rPr lang="en-US" sz="2000" u="sng" dirty="0"/>
              <a:t>:</a:t>
            </a:r>
          </a:p>
        </p:txBody>
      </p:sp>
      <p:pic>
        <p:nvPicPr>
          <p:cNvPr id="10298" name="RF_accelerators_2.gif" descr="RF_accelerators_2.gif">
            <a:extLst>
              <a:ext uri="{FF2B5EF4-FFF2-40B4-BE49-F238E27FC236}">
                <a16:creationId xmlns:a16="http://schemas.microsoft.com/office/drawing/2014/main" id="{48AF1050-ED3D-7402-D9E4-D1267838AD1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200487" y="1903775"/>
            <a:ext cx="4214871" cy="181732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AA9692B7-8ACA-2DA4-1FC1-09BA1716330F}"/>
              </a:ext>
            </a:extLst>
          </p:cNvPr>
          <p:cNvSpPr/>
          <p:nvPr/>
        </p:nvSpPr>
        <p:spPr>
          <a:xfrm>
            <a:off x="4295800" y="3713082"/>
            <a:ext cx="1594336" cy="145688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96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09744E-D6B9-303F-923A-CB5995C3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Cavidades</a:t>
            </a:r>
            <a:r>
              <a:rPr lang="en-US" dirty="0"/>
              <a:t> de </a:t>
            </a:r>
            <a:r>
              <a:rPr lang="en-US" dirty="0" err="1"/>
              <a:t>radiofrequencia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C47E388-4E97-1369-D18A-7CB2A6D47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2290" name="Picture 2" descr="Acceleration in multi-cell SW cavity operating on the  mode: the cell... |  Download Scientific Diagram">
            <a:extLst>
              <a:ext uri="{FF2B5EF4-FFF2-40B4-BE49-F238E27FC236}">
                <a16:creationId xmlns:a16="http://schemas.microsoft.com/office/drawing/2014/main" id="{2FE2B685-7F09-3588-C521-B6DC7DF0C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02" y="1966575"/>
            <a:ext cx="4919938" cy="385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F4EEFD6-7422-BEB5-CC7B-C3F2E0513842}"/>
              </a:ext>
            </a:extLst>
          </p:cNvPr>
          <p:cNvSpPr txBox="1"/>
          <p:nvPr/>
        </p:nvSpPr>
        <p:spPr bwMode="auto">
          <a:xfrm>
            <a:off x="5327926" y="1397675"/>
            <a:ext cx="5520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Los </a:t>
            </a:r>
            <a:r>
              <a:rPr lang="es-ES" dirty="0">
                <a:solidFill>
                  <a:srgbClr val="C00000"/>
                </a:solidFill>
              </a:rPr>
              <a:t>protones se agrupan en paquetes o </a:t>
            </a:r>
            <a:r>
              <a:rPr lang="es-ES" b="1" dirty="0" err="1">
                <a:solidFill>
                  <a:srgbClr val="C00000"/>
                </a:solidFill>
              </a:rPr>
              <a:t>bunches</a:t>
            </a:r>
            <a:endParaRPr lang="es-ES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</a:t>
            </a:r>
            <a:r>
              <a:rPr lang="es-ES" dirty="0">
                <a:solidFill>
                  <a:srgbClr val="00B050"/>
                </a:solidFill>
              </a:rPr>
              <a:t>campo eléctrico E </a:t>
            </a:r>
            <a:r>
              <a:rPr lang="es-ES" dirty="0"/>
              <a:t>se invierte mientras pasan las partículas, siempre ven una </a:t>
            </a:r>
            <a:r>
              <a:rPr lang="es-ES" dirty="0">
                <a:solidFill>
                  <a:srgbClr val="00B050"/>
                </a:solidFill>
              </a:rPr>
              <a:t>aceleración positiva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B050"/>
                </a:solidFill>
              </a:rPr>
              <a:t>Para ello, la frecuencia se adapta a la energía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La </a:t>
            </a:r>
            <a:r>
              <a:rPr lang="es-E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geometría de las cavidades </a:t>
            </a:r>
            <a:r>
              <a:rPr lang="es-ES" dirty="0"/>
              <a:t>solo permiten ciertas ondas electromagnéticas que </a:t>
            </a:r>
            <a:r>
              <a:rPr lang="es-E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coinciden con la frecuencia de paso</a:t>
            </a:r>
            <a:r>
              <a:rPr lang="es-ES" dirty="0"/>
              <a:t> de las cargas</a:t>
            </a:r>
          </a:p>
          <a:p>
            <a:r>
              <a:rPr lang="es-ES" u="sng" dirty="0"/>
              <a:t> </a:t>
            </a:r>
          </a:p>
        </p:txBody>
      </p:sp>
      <p:pic>
        <p:nvPicPr>
          <p:cNvPr id="5" name="Imagen 4" descr="Imagen que contiene reloj, lentes de sol&#10;&#10;Descripción generada automáticamente">
            <a:extLst>
              <a:ext uri="{FF2B5EF4-FFF2-40B4-BE49-F238E27FC236}">
                <a16:creationId xmlns:a16="http://schemas.microsoft.com/office/drawing/2014/main" id="{5B05F573-13CC-B265-FC59-6222CCE59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864" y="1229219"/>
            <a:ext cx="2473512" cy="615605"/>
          </a:xfrm>
          <a:prstGeom prst="rect">
            <a:avLst/>
          </a:prstGeom>
        </p:spPr>
      </p:pic>
      <p:pic>
        <p:nvPicPr>
          <p:cNvPr id="6" name="Google Shape;343;p46">
            <a:extLst>
              <a:ext uri="{FF2B5EF4-FFF2-40B4-BE49-F238E27FC236}">
                <a16:creationId xmlns:a16="http://schemas.microsoft.com/office/drawing/2014/main" id="{A4037FF3-FFD2-6B53-4173-75583085011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6040" y="3705999"/>
            <a:ext cx="4083525" cy="2610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DE8413CE-3186-0EE1-D152-F86DDC28DA74}"/>
              </a:ext>
            </a:extLst>
          </p:cNvPr>
          <p:cNvCxnSpPr>
            <a:cxnSpLocks/>
          </p:cNvCxnSpPr>
          <p:nvPr/>
        </p:nvCxnSpPr>
        <p:spPr>
          <a:xfrm flipV="1">
            <a:off x="10785553" y="3789040"/>
            <a:ext cx="0" cy="23762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15A4F10B-196C-12BE-453B-85D3E653FC52}"/>
              </a:ext>
            </a:extLst>
          </p:cNvPr>
          <p:cNvSpPr txBox="1"/>
          <p:nvPr/>
        </p:nvSpPr>
        <p:spPr bwMode="auto">
          <a:xfrm rot="16200000">
            <a:off x="9851419" y="47925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Dirección</a:t>
            </a:r>
            <a:r>
              <a:rPr lang="en-US" dirty="0"/>
              <a:t> de las cargas</a:t>
            </a:r>
          </a:p>
        </p:txBody>
      </p:sp>
    </p:spTree>
    <p:extLst>
      <p:ext uri="{BB962C8B-B14F-4D97-AF65-F5344CB8AC3E}">
        <p14:creationId xmlns:p14="http://schemas.microsoft.com/office/powerpoint/2010/main" val="25351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 24">
            <a:extLst>
              <a:ext uri="{FF2B5EF4-FFF2-40B4-BE49-F238E27FC236}">
                <a16:creationId xmlns:a16="http://schemas.microsoft.com/office/drawing/2014/main" id="{1485F0C7-7890-303A-9238-502919DA608F}"/>
              </a:ext>
            </a:extLst>
          </p:cNvPr>
          <p:cNvSpPr/>
          <p:nvPr/>
        </p:nvSpPr>
        <p:spPr>
          <a:xfrm>
            <a:off x="9696400" y="1439333"/>
            <a:ext cx="144016" cy="504507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8E70E93-1DE8-EB97-292E-FC21D61CDF9A}"/>
              </a:ext>
            </a:extLst>
          </p:cNvPr>
          <p:cNvSpPr/>
          <p:nvPr/>
        </p:nvSpPr>
        <p:spPr>
          <a:xfrm>
            <a:off x="9938116" y="1439333"/>
            <a:ext cx="144016" cy="504507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79EDCA2-737E-294C-EAB5-CAF40CBF6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9FB1C8-E2D7-77F9-6529-E040BDA1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9B249F0F-407B-27CB-6D77-41605A5A478C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F80CF08B-C042-3414-CB43-3E7FC0E5CD6A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08F3102A-0EFE-A984-7A01-52C8EBCFCF97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4A13117D-F697-6A51-9948-4ABA50E5CE23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2CEADF65-0716-F3D3-459B-3B5FC856053E}"/>
              </a:ext>
            </a:extLst>
          </p:cNvPr>
          <p:cNvSpPr txBox="1"/>
          <p:nvPr/>
        </p:nvSpPr>
        <p:spPr>
          <a:xfrm>
            <a:off x="4823206" y="2296797"/>
            <a:ext cx="164083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>
                <a:solidFill>
                  <a:schemeClr val="bg2">
                    <a:lumMod val="10000"/>
                  </a:schemeClr>
                </a:solidFill>
              </a:rPr>
              <a:t>LHC simplificado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B969913-33C7-EC6F-1A96-D000435CCA8A}"/>
              </a:ext>
            </a:extLst>
          </p:cNvPr>
          <p:cNvSpPr/>
          <p:nvPr/>
        </p:nvSpPr>
        <p:spPr>
          <a:xfrm rot="3021230">
            <a:off x="6941552" y="1889327"/>
            <a:ext cx="391125" cy="4838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A5EEBEE9-D0FB-654D-1D42-FF8D1A309EAF}"/>
              </a:ext>
            </a:extLst>
          </p:cNvPr>
          <p:cNvCxnSpPr>
            <a:cxnSpLocks/>
          </p:cNvCxnSpPr>
          <p:nvPr/>
        </p:nvCxnSpPr>
        <p:spPr>
          <a:xfrm flipV="1">
            <a:off x="7207863" y="1578729"/>
            <a:ext cx="1408417" cy="2309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2C0B6B82-87DC-0786-497A-A20E78E23D6A}"/>
              </a:ext>
            </a:extLst>
          </p:cNvPr>
          <p:cNvCxnSpPr>
            <a:cxnSpLocks/>
          </p:cNvCxnSpPr>
          <p:nvPr/>
        </p:nvCxnSpPr>
        <p:spPr>
          <a:xfrm>
            <a:off x="7448177" y="2132856"/>
            <a:ext cx="1168103" cy="101539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AD4BE3AE-9940-5AB6-96B8-D82AF3FB6666}"/>
              </a:ext>
            </a:extLst>
          </p:cNvPr>
          <p:cNvSpPr/>
          <p:nvPr/>
        </p:nvSpPr>
        <p:spPr>
          <a:xfrm>
            <a:off x="8616280" y="1578729"/>
            <a:ext cx="2627445" cy="429854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B883AF72-DC96-9094-C3C0-828106166D05}"/>
              </a:ext>
            </a:extLst>
          </p:cNvPr>
          <p:cNvSpPr/>
          <p:nvPr/>
        </p:nvSpPr>
        <p:spPr>
          <a:xfrm>
            <a:off x="9479636" y="1640326"/>
            <a:ext cx="864096" cy="97122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QF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D9CA27D7-A059-8997-0D78-B17F69F49CEB}"/>
              </a:ext>
            </a:extLst>
          </p:cNvPr>
          <p:cNvSpPr/>
          <p:nvPr/>
        </p:nvSpPr>
        <p:spPr>
          <a:xfrm>
            <a:off x="9473910" y="2763143"/>
            <a:ext cx="864096" cy="729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6037BA57-33BE-BFF4-E30C-04E92917007B}"/>
              </a:ext>
            </a:extLst>
          </p:cNvPr>
          <p:cNvSpPr/>
          <p:nvPr/>
        </p:nvSpPr>
        <p:spPr>
          <a:xfrm>
            <a:off x="9473910" y="3634510"/>
            <a:ext cx="864096" cy="971223"/>
          </a:xfrm>
          <a:prstGeom prst="roundRect">
            <a:avLst/>
          </a:prstGeom>
          <a:solidFill>
            <a:srgbClr val="52812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QD</a:t>
            </a: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C668BEF0-830C-5A17-D20B-6FC5FE7CF59B}"/>
              </a:ext>
            </a:extLst>
          </p:cNvPr>
          <p:cNvSpPr/>
          <p:nvPr/>
        </p:nvSpPr>
        <p:spPr>
          <a:xfrm>
            <a:off x="9473910" y="4761322"/>
            <a:ext cx="864096" cy="729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</a:t>
            </a: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25B58B71-99EE-9B0F-B30D-DF4C28EE4BC8}"/>
              </a:ext>
            </a:extLst>
          </p:cNvPr>
          <p:cNvSpPr/>
          <p:nvPr/>
        </p:nvSpPr>
        <p:spPr>
          <a:xfrm>
            <a:off x="9473910" y="5646606"/>
            <a:ext cx="864096" cy="66335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70FC062-81F0-B803-1D7D-0F3533B5AB2C}"/>
              </a:ext>
            </a:extLst>
          </p:cNvPr>
          <p:cNvSpPr txBox="1"/>
          <p:nvPr/>
        </p:nvSpPr>
        <p:spPr bwMode="auto">
          <a:xfrm>
            <a:off x="353906" y="1619014"/>
            <a:ext cx="3102192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20650" lvl="0" algn="ctr" rtl="0">
              <a:spcBef>
                <a:spcPts val="600"/>
              </a:spcBef>
              <a:spcAft>
                <a:spcPts val="600"/>
              </a:spcAft>
              <a:buSzPts val="1700"/>
            </a:pPr>
            <a:r>
              <a:rPr lang="es-ES" u="sng" dirty="0"/>
              <a:t>Acelerador circular</a:t>
            </a:r>
          </a:p>
          <a:p>
            <a:pPr marL="120650" lvl="0" algn="ctr" rtl="0">
              <a:spcBef>
                <a:spcPts val="600"/>
              </a:spcBef>
              <a:spcAft>
                <a:spcPts val="600"/>
              </a:spcAft>
              <a:buSzPts val="1700"/>
            </a:pPr>
            <a:r>
              <a:rPr lang="es-ES" dirty="0"/>
              <a:t>Necesitamos </a:t>
            </a:r>
            <a:r>
              <a:rPr lang="es-ES" b="1" dirty="0">
                <a:solidFill>
                  <a:schemeClr val="accent3">
                    <a:lumMod val="75000"/>
                  </a:schemeClr>
                </a:solidFill>
              </a:rPr>
              <a:t>imanes</a:t>
            </a:r>
            <a:r>
              <a:rPr lang="es-ES" dirty="0"/>
              <a:t> para mantener la </a:t>
            </a:r>
            <a:r>
              <a:rPr lang="es-ES" dirty="0">
                <a:solidFill>
                  <a:schemeClr val="accent3"/>
                </a:solidFill>
              </a:rPr>
              <a:t>trayectoria curva</a:t>
            </a:r>
            <a:endParaRPr lang="es-ES" b="1" dirty="0">
              <a:solidFill>
                <a:schemeClr val="accent3"/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7500390-1932-8A0D-B87F-5FA777102901}"/>
              </a:ext>
            </a:extLst>
          </p:cNvPr>
          <p:cNvSpPr txBox="1"/>
          <p:nvPr/>
        </p:nvSpPr>
        <p:spPr bwMode="auto">
          <a:xfrm>
            <a:off x="10422768" y="1972957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Quadrupolo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2C46658-E3A7-5151-A686-9416CA96C513}"/>
                  </a:ext>
                </a:extLst>
              </p:cNvPr>
              <p:cNvSpPr txBox="1"/>
              <p:nvPr/>
            </p:nvSpPr>
            <p:spPr bwMode="auto">
              <a:xfrm>
                <a:off x="10422768" y="3935455"/>
                <a:ext cx="1688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528123"/>
                    </a:solidFill>
                  </a:rPr>
                  <a:t>Quadrupolo</a:t>
                </a:r>
                <a:r>
                  <a:rPr lang="en-US" dirty="0">
                    <a:solidFill>
                      <a:srgbClr val="528123"/>
                    </a:solidFill>
                  </a:rPr>
                  <a:t> 90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52812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dirty="0">
                  <a:solidFill>
                    <a:srgbClr val="528123"/>
                  </a:solidFill>
                </a:endParaRPr>
              </a:p>
            </p:txBody>
          </p:sp>
        </mc:Choice>
        <mc:Fallback xmlns=""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2C46658-E3A7-5151-A686-9416CA96C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22768" y="3935455"/>
                <a:ext cx="1688283" cy="369332"/>
              </a:xfrm>
              <a:prstGeom prst="rect">
                <a:avLst/>
              </a:prstGeom>
              <a:blipFill>
                <a:blip r:embed="rId2"/>
                <a:stretch>
                  <a:fillRect l="-3249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uadroTexto 31">
            <a:extLst>
              <a:ext uri="{FF2B5EF4-FFF2-40B4-BE49-F238E27FC236}">
                <a16:creationId xmlns:a16="http://schemas.microsoft.com/office/drawing/2014/main" id="{F61CBFBF-C7CB-7218-0786-1C9A172509A3}"/>
              </a:ext>
            </a:extLst>
          </p:cNvPr>
          <p:cNvSpPr txBox="1"/>
          <p:nvPr/>
        </p:nvSpPr>
        <p:spPr bwMode="auto">
          <a:xfrm>
            <a:off x="10464032" y="2963582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Dipolo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BA760A7-0DC9-3035-636B-E32F00D3313F}"/>
              </a:ext>
            </a:extLst>
          </p:cNvPr>
          <p:cNvSpPr txBox="1"/>
          <p:nvPr/>
        </p:nvSpPr>
        <p:spPr bwMode="auto">
          <a:xfrm>
            <a:off x="10464031" y="4838411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Dipolo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6AC5822-02EC-F3E8-9D61-ADEB8AE2DF41}"/>
              </a:ext>
            </a:extLst>
          </p:cNvPr>
          <p:cNvSpPr txBox="1"/>
          <p:nvPr/>
        </p:nvSpPr>
        <p:spPr bwMode="auto">
          <a:xfrm>
            <a:off x="10479877" y="587883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Sextupolo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0D0BA80-2129-EEAD-1252-352E408FEC37}"/>
              </a:ext>
            </a:extLst>
          </p:cNvPr>
          <p:cNvSpPr txBox="1"/>
          <p:nvPr/>
        </p:nvSpPr>
        <p:spPr bwMode="auto">
          <a:xfrm>
            <a:off x="8577334" y="1254667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E.g.,</a:t>
            </a:r>
          </a:p>
        </p:txBody>
      </p:sp>
    </p:spTree>
    <p:extLst>
      <p:ext uri="{BB962C8B-B14F-4D97-AF65-F5344CB8AC3E}">
        <p14:creationId xmlns:p14="http://schemas.microsoft.com/office/powerpoint/2010/main" val="134928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11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011148-F8CC-8DFE-B1E7-42CDDAA78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E321941-E63D-562E-4A88-44D9862E1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pSp>
        <p:nvGrpSpPr>
          <p:cNvPr id="8" name="Group 5">
            <a:extLst>
              <a:ext uri="{FF2B5EF4-FFF2-40B4-BE49-F238E27FC236}">
                <a16:creationId xmlns:a16="http://schemas.microsoft.com/office/drawing/2014/main" id="{2206CBFA-F857-798B-4B62-0ECDFC1B1E76}"/>
              </a:ext>
            </a:extLst>
          </p:cNvPr>
          <p:cNvGrpSpPr/>
          <p:nvPr/>
        </p:nvGrpSpPr>
        <p:grpSpPr>
          <a:xfrm>
            <a:off x="3517492" y="1578729"/>
            <a:ext cx="4235432" cy="4476540"/>
            <a:chOff x="3342001" y="1412474"/>
            <a:chExt cx="4235432" cy="4476540"/>
          </a:xfrm>
        </p:grpSpPr>
        <p:sp>
          <p:nvSpPr>
            <p:cNvPr id="10" name="Circle">
              <a:extLst>
                <a:ext uri="{FF2B5EF4-FFF2-40B4-BE49-F238E27FC236}">
                  <a16:creationId xmlns:a16="http://schemas.microsoft.com/office/drawing/2014/main" id="{67B3793B-8F8E-2368-91BF-7DFD7F9595F2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11" name="Beam 1">
              <a:extLst>
                <a:ext uri="{FF2B5EF4-FFF2-40B4-BE49-F238E27FC236}">
                  <a16:creationId xmlns:a16="http://schemas.microsoft.com/office/drawing/2014/main" id="{19A549D5-B3EA-58D3-6643-665EA3F64FCA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</p:grpSp>
      <p:sp>
        <p:nvSpPr>
          <p:cNvPr id="12" name="Toy Accelerator">
            <a:extLst>
              <a:ext uri="{FF2B5EF4-FFF2-40B4-BE49-F238E27FC236}">
                <a16:creationId xmlns:a16="http://schemas.microsoft.com/office/drawing/2014/main" id="{2DD3F813-802D-A4EF-E89E-E95E818B7C5F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F7F886C3-4F01-7AA5-BC53-0CA530E35DA5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6A364D62-AE65-34AF-6767-5586F3C0FCB5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6" name="Injection and filling of the machine">
            <a:extLst>
              <a:ext uri="{FF2B5EF4-FFF2-40B4-BE49-F238E27FC236}">
                <a16:creationId xmlns:a16="http://schemas.microsoft.com/office/drawing/2014/main" id="{37110B07-1D07-0F69-FE89-AE47D610D1A0}"/>
              </a:ext>
            </a:extLst>
          </p:cNvPr>
          <p:cNvSpPr txBox="1"/>
          <p:nvPr/>
        </p:nvSpPr>
        <p:spPr>
          <a:xfrm>
            <a:off x="407989" y="1374573"/>
            <a:ext cx="256612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</p:txBody>
      </p:sp>
    </p:spTree>
    <p:extLst>
      <p:ext uri="{BB962C8B-B14F-4D97-AF65-F5344CB8AC3E}">
        <p14:creationId xmlns:p14="http://schemas.microsoft.com/office/powerpoint/2010/main" val="71250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número de diapositiva 1">
                <a:extLst>
                  <a:ext uri="{FF2B5EF4-FFF2-40B4-BE49-F238E27FC236}">
                    <a16:creationId xmlns:a16="http://schemas.microsoft.com/office/drawing/2014/main" id="{810DAD9F-9153-A99E-84EE-87A512C5BDCA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/>
            <p:txBody>
              <a:bodyPr/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Marcador de número de diapositiva 1">
                <a:extLst>
                  <a:ext uri="{FF2B5EF4-FFF2-40B4-BE49-F238E27FC236}">
                    <a16:creationId xmlns:a16="http://schemas.microsoft.com/office/drawing/2014/main" id="{810DAD9F-9153-A99E-84EE-87A512C5B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ouple thinking: Más de 14,660 ilustraciones y dibujos de stock con  licencia libres de regalías | Shutterstock">
            <a:extLst>
              <a:ext uri="{FF2B5EF4-FFF2-40B4-BE49-F238E27FC236}">
                <a16:creationId xmlns:a16="http://schemas.microsoft.com/office/drawing/2014/main" id="{CDBC62B8-93E0-A5B4-F9BA-63072A3B4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49" y="684585"/>
            <a:ext cx="4723141" cy="472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CE7D48D-AFE5-3AB1-2982-E2880E33998F}"/>
              </a:ext>
            </a:extLst>
          </p:cNvPr>
          <p:cNvSpPr txBox="1"/>
          <p:nvPr/>
        </p:nvSpPr>
        <p:spPr bwMode="auto">
          <a:xfrm>
            <a:off x="4707919" y="651930"/>
            <a:ext cx="3034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¿</a:t>
            </a:r>
            <a:r>
              <a:rPr lang="en-US" sz="48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Qué</a:t>
            </a:r>
            <a:r>
              <a:rPr lang="en-US" sz="480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 son?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AF5A159-C4C8-7A10-EDAA-E7D4C85EA740}"/>
              </a:ext>
            </a:extLst>
          </p:cNvPr>
          <p:cNvSpPr txBox="1"/>
          <p:nvPr/>
        </p:nvSpPr>
        <p:spPr bwMode="auto">
          <a:xfrm>
            <a:off x="661420" y="3013501"/>
            <a:ext cx="3297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528123"/>
                </a:solidFill>
                <a:latin typeface="Century Schoolbook" panose="02040604050505020304" pitchFamily="18" charset="0"/>
              </a:rPr>
              <a:t>¿Para </a:t>
            </a:r>
            <a:r>
              <a:rPr lang="en-US" sz="4800" dirty="0" err="1">
                <a:solidFill>
                  <a:srgbClr val="528123"/>
                </a:solidFill>
                <a:latin typeface="Century Schoolbook" panose="02040604050505020304" pitchFamily="18" charset="0"/>
              </a:rPr>
              <a:t>qué</a:t>
            </a:r>
            <a:r>
              <a:rPr lang="en-US" sz="4800" dirty="0">
                <a:solidFill>
                  <a:srgbClr val="528123"/>
                </a:solidFill>
                <a:latin typeface="Century Schoolbook" panose="02040604050505020304" pitchFamily="18" charset="0"/>
              </a:rPr>
              <a:t>?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57EEB8C-BEE8-CE4E-623D-DDC2231E0DB1}"/>
              </a:ext>
            </a:extLst>
          </p:cNvPr>
          <p:cNvSpPr txBox="1"/>
          <p:nvPr/>
        </p:nvSpPr>
        <p:spPr bwMode="auto">
          <a:xfrm>
            <a:off x="8976320" y="3013500"/>
            <a:ext cx="2335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Century Schoolbook" panose="02040604050505020304" pitchFamily="18" charset="0"/>
              </a:rPr>
              <a:t>¿</a:t>
            </a:r>
            <a:r>
              <a:rPr lang="en-US" sz="4800" dirty="0" err="1">
                <a:solidFill>
                  <a:schemeClr val="accent3"/>
                </a:solidFill>
                <a:latin typeface="Century Schoolbook" panose="02040604050505020304" pitchFamily="18" charset="0"/>
              </a:rPr>
              <a:t>Cómo</a:t>
            </a:r>
            <a:r>
              <a:rPr lang="en-US" sz="4800" dirty="0">
                <a:solidFill>
                  <a:schemeClr val="accent3"/>
                </a:solidFill>
                <a:latin typeface="Century Schoolbook" panose="02040604050505020304" pitchFamily="18" charset="0"/>
              </a:rPr>
              <a:t>?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FA9A3BB-A52C-FE6C-BC6E-52AC8E2583C0}"/>
              </a:ext>
            </a:extLst>
          </p:cNvPr>
          <p:cNvSpPr txBox="1"/>
          <p:nvPr/>
        </p:nvSpPr>
        <p:spPr bwMode="auto">
          <a:xfrm>
            <a:off x="4471473" y="5674568"/>
            <a:ext cx="3507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 Schoolbook" panose="02040604050505020304" pitchFamily="18" charset="0"/>
              </a:rPr>
              <a:t>Paso a paso</a:t>
            </a:r>
          </a:p>
        </p:txBody>
      </p:sp>
    </p:spTree>
    <p:extLst>
      <p:ext uri="{BB962C8B-B14F-4D97-AF65-F5344CB8AC3E}">
        <p14:creationId xmlns:p14="http://schemas.microsoft.com/office/powerpoint/2010/main" val="2424653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8D79BE-BCA7-DFF2-E2C6-5713F361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F1E63E2-F7D8-AEA7-9304-AECA8C8CE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377576C9-1905-9A57-9601-E27FE06E4A7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1BB055A5-592A-AF8E-B252-785B2A050AD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B262C164-774C-E7F0-B536-D51A0F21F414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A44E8738-AA14-4C32-592C-FE83E47C459D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06D77546-9F40-1F0C-D569-F88BF61C87D8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D219EE73-EB82-B318-BEEB-908CD69C7E38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1FB4DC2E-F814-6FF8-7677-F16471F648E1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36A56B33-232A-5741-F443-DEC1DFF5739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BA59FB49-2ED9-D937-EAE0-572954A2D820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3" name="Injection and filling of the machine">
            <a:extLst>
              <a:ext uri="{FF2B5EF4-FFF2-40B4-BE49-F238E27FC236}">
                <a16:creationId xmlns:a16="http://schemas.microsoft.com/office/drawing/2014/main" id="{1CC59036-71CE-FC02-8DA2-F4050060439B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2275741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2BBC90-2810-991E-AC7E-62320281B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584C9E-F7E8-C5CE-D94C-4A914C3A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090B1DF9-8B6D-D72C-1417-A6DB6BAA49B4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0EBE6A04-727B-B66B-2E0F-AA775B64F6B1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08A14D39-607B-4AFE-0A1C-20301E488A31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4B623FF4-4D2C-28EE-228E-AD4F65DD544B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142EC4E2-2AD8-2C38-72DC-F2FCAE3065EB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26FC2277-4602-0F0B-287F-E41B7574A010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59131B3C-4F39-30BB-2507-C6D8D894C927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97C9596B-1BC8-E3EE-904D-8A7B7894D326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BBEFB27E-BCE5-B95D-9A73-98DDB607082E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3" name="Injection and filling of the machine">
            <a:extLst>
              <a:ext uri="{FF2B5EF4-FFF2-40B4-BE49-F238E27FC236}">
                <a16:creationId xmlns:a16="http://schemas.microsoft.com/office/drawing/2014/main" id="{D3F44247-A34A-5E22-15B3-65A13C267058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14" name="Injection and filling of the machine">
            <a:extLst>
              <a:ext uri="{FF2B5EF4-FFF2-40B4-BE49-F238E27FC236}">
                <a16:creationId xmlns:a16="http://schemas.microsoft.com/office/drawing/2014/main" id="{EC03683D-87D9-18EA-FFE0-5882BF5AAF92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grpSp>
        <p:nvGrpSpPr>
          <p:cNvPr id="15" name="Group">
            <a:extLst>
              <a:ext uri="{FF2B5EF4-FFF2-40B4-BE49-F238E27FC236}">
                <a16:creationId xmlns:a16="http://schemas.microsoft.com/office/drawing/2014/main" id="{2516A855-FE3F-F864-065A-16FB7AF361E9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301DF7B4-EB8F-20B6-879A-B1078C67FB57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CABF4E7D-4338-A58F-1EB7-5AECE65D4237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CE27A478-AF93-750F-8955-3BDB2F7A8014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BC6D7DD4-DC14-DEC5-648F-7CB0386EC8FB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9EA319CE-49F0-FF41-2CA9-B8D118012BCC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39EA2776-C3FB-3E32-F9F9-B121BDC17014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sp>
          <p:nvSpPr>
            <p:cNvPr id="18" name="Collimation">
              <a:extLst>
                <a:ext uri="{FF2B5EF4-FFF2-40B4-BE49-F238E27FC236}">
                  <a16:creationId xmlns:a16="http://schemas.microsoft.com/office/drawing/2014/main" id="{799504DB-A3B4-C993-77B1-C5874E2886EC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/>
                <a:t>Colimación</a:t>
              </a:r>
            </a:p>
          </p:txBody>
        </p: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F3AE9A60-E5A5-156A-8D04-7F8C3A12F2AF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457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D2640C-E9ED-D685-31B2-98B19A4AB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913BCB0-06E8-4AC7-E873-FB65A9AC8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132027AE-8444-1A1E-86AD-71755204D8C0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5EB52732-D637-FBAA-DF9C-8EB7F207C947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5D74EBC2-7CE2-0489-E4B8-EA22D47998D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2F7E530A-B4E7-9CC0-3A70-B3847B5CB111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7AC714E2-67AA-378E-BF39-67F5E52C1F10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7C82F62F-0652-4727-0B17-D7FB58FCBFB3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282C417F-1911-DE74-5236-3A14376839AA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1" name="Circle">
            <a:extLst>
              <a:ext uri="{FF2B5EF4-FFF2-40B4-BE49-F238E27FC236}">
                <a16:creationId xmlns:a16="http://schemas.microsoft.com/office/drawing/2014/main" id="{6D22EC36-BF86-D04F-7DE8-85E902FB8214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2" name="Injection and filling of the machine">
            <a:extLst>
              <a:ext uri="{FF2B5EF4-FFF2-40B4-BE49-F238E27FC236}">
                <a16:creationId xmlns:a16="http://schemas.microsoft.com/office/drawing/2014/main" id="{34924C1E-2FDB-F006-2961-501697592981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Colimación:</a:t>
            </a:r>
          </a:p>
          <a:p>
            <a:r>
              <a:rPr lang="es-ES_tradnl" b="0"/>
              <a:t>Como el diafragma de una cámara fotográfica varios colimadores se encadenan para limitar el tamaño del haz</a:t>
            </a:r>
          </a:p>
        </p:txBody>
      </p:sp>
      <p:sp>
        <p:nvSpPr>
          <p:cNvPr id="13" name="Injection and filling of the machine">
            <a:extLst>
              <a:ext uri="{FF2B5EF4-FFF2-40B4-BE49-F238E27FC236}">
                <a16:creationId xmlns:a16="http://schemas.microsoft.com/office/drawing/2014/main" id="{3F7383F9-3CAB-8A35-8DBB-4BAF2774FCF5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14" name="RF">
            <a:extLst>
              <a:ext uri="{FF2B5EF4-FFF2-40B4-BE49-F238E27FC236}">
                <a16:creationId xmlns:a16="http://schemas.microsoft.com/office/drawing/2014/main" id="{5F534E3D-324F-0B3C-04EB-683F1752CC38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/>
              <a:t>RF</a:t>
            </a:r>
          </a:p>
        </p:txBody>
      </p:sp>
      <p:sp>
        <p:nvSpPr>
          <p:cNvPr id="15" name="Injection and filling of the machine">
            <a:extLst>
              <a:ext uri="{FF2B5EF4-FFF2-40B4-BE49-F238E27FC236}">
                <a16:creationId xmlns:a16="http://schemas.microsoft.com/office/drawing/2014/main" id="{8BD2A40B-91A8-59B5-8B86-37AF6EC7CF88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Radio Frecuencia:</a:t>
            </a:r>
          </a:p>
          <a:p>
            <a:r>
              <a:rPr lang="es-ES_tradnl" b="0"/>
              <a:t>Aceleración, los haces ganan energía cada vez que pasan por la cavidades.</a:t>
            </a:r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1F385E9F-5487-3ECE-19B1-8D9C501E88AF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6A398CE6-B8DB-CBB7-05D5-B7A8E0563A35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5FD3663E-7F90-99DD-F1F9-155DE6973676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24" name="Rectangle">
                <a:extLst>
                  <a:ext uri="{FF2B5EF4-FFF2-40B4-BE49-F238E27FC236}">
                    <a16:creationId xmlns:a16="http://schemas.microsoft.com/office/drawing/2014/main" id="{7F11149A-026F-66FF-D9A6-82256E5019CF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grpSp>
          <p:nvGrpSpPr>
            <p:cNvPr id="18" name="Group">
              <a:extLst>
                <a:ext uri="{FF2B5EF4-FFF2-40B4-BE49-F238E27FC236}">
                  <a16:creationId xmlns:a16="http://schemas.microsoft.com/office/drawing/2014/main" id="{242FC234-95EA-B598-BE45-59000887E922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0CAB0199-6A57-583D-E3D6-F63F3631A529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3DFC62E0-3B1A-500E-BED5-77A40354422A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AB1AAC9A-7769-29B8-98C9-AD9405642140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/>
                <a:t>Colimación</a:t>
              </a:r>
            </a:p>
          </p:txBody>
        </p:sp>
        <p:sp>
          <p:nvSpPr>
            <p:cNvPr id="20" name="Collimation">
              <a:extLst>
                <a:ext uri="{FF2B5EF4-FFF2-40B4-BE49-F238E27FC236}">
                  <a16:creationId xmlns:a16="http://schemas.microsoft.com/office/drawing/2014/main" id="{D687A56E-6059-325B-198A-0D8B07B4F0C4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1844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2BBC90-2810-991E-AC7E-62320281B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584C9E-F7E8-C5CE-D94C-4A914C3A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63589E98-20FF-BDB2-4F0A-79149E698D94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A1A4F281-E01A-25F5-34D3-BDADF6A1A158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1697BB0A-A5E1-4237-6C3C-51769FA70898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FBC39B6D-BB69-5E4E-89DF-2A47A8E3FAD3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B8FB8225-947A-B79E-7516-8E83603ADABE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D6A27935-7C63-C4E9-AB37-2ED3CD2E6135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37BC174D-99A7-0D49-1071-BE9C70629B3C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C739F345-A899-64FE-45C1-4D57E55B9649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0DC2362F-DA33-0ECB-FA96-CE029175FF66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3" name="Group">
            <a:extLst>
              <a:ext uri="{FF2B5EF4-FFF2-40B4-BE49-F238E27FC236}">
                <a16:creationId xmlns:a16="http://schemas.microsoft.com/office/drawing/2014/main" id="{2A490F59-BEDD-64E3-29F6-B256CD5C7A94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4" name="Group">
              <a:extLst>
                <a:ext uri="{FF2B5EF4-FFF2-40B4-BE49-F238E27FC236}">
                  <a16:creationId xmlns:a16="http://schemas.microsoft.com/office/drawing/2014/main" id="{157ED901-F61A-A2DB-6EA3-D02A2BCE80B8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502FD884-9861-01CB-7F91-64EB2EE5EC4D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4A1C12EA-7580-AB1B-339E-92783A89F365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5" name="Group">
              <a:extLst>
                <a:ext uri="{FF2B5EF4-FFF2-40B4-BE49-F238E27FC236}">
                  <a16:creationId xmlns:a16="http://schemas.microsoft.com/office/drawing/2014/main" id="{AC1DD8B7-047D-426C-C442-DC1B97518D27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18" name="Rectangle">
                <a:extLst>
                  <a:ext uri="{FF2B5EF4-FFF2-40B4-BE49-F238E27FC236}">
                    <a16:creationId xmlns:a16="http://schemas.microsoft.com/office/drawing/2014/main" id="{60EDB7B2-6EDD-E0CB-B4FD-6F51173E5A5E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19" name="Rectangle">
                <a:extLst>
                  <a:ext uri="{FF2B5EF4-FFF2-40B4-BE49-F238E27FC236}">
                    <a16:creationId xmlns:a16="http://schemas.microsoft.com/office/drawing/2014/main" id="{E8906EA3-D76B-9628-5D71-FC4495499F8A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6" name="Collimation">
              <a:extLst>
                <a:ext uri="{FF2B5EF4-FFF2-40B4-BE49-F238E27FC236}">
                  <a16:creationId xmlns:a16="http://schemas.microsoft.com/office/drawing/2014/main" id="{22660A1D-3598-BDB5-17DA-C680B7D0B6EA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17" name="Collimation">
              <a:extLst>
                <a:ext uri="{FF2B5EF4-FFF2-40B4-BE49-F238E27FC236}">
                  <a16:creationId xmlns:a16="http://schemas.microsoft.com/office/drawing/2014/main" id="{BC07E60D-908F-DB8E-F67B-E8D9E99CA155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2" name="Injection and filling of the machine">
            <a:extLst>
              <a:ext uri="{FF2B5EF4-FFF2-40B4-BE49-F238E27FC236}">
                <a16:creationId xmlns:a16="http://schemas.microsoft.com/office/drawing/2014/main" id="{26CB4A11-4FEA-E60F-6EF7-D2F50C2BF949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3" name="Injection and filling of the machine">
            <a:extLst>
              <a:ext uri="{FF2B5EF4-FFF2-40B4-BE49-F238E27FC236}">
                <a16:creationId xmlns:a16="http://schemas.microsoft.com/office/drawing/2014/main" id="{79C0FAED-C12A-A47E-13EF-D569C789622B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4" name="RF">
            <a:extLst>
              <a:ext uri="{FF2B5EF4-FFF2-40B4-BE49-F238E27FC236}">
                <a16:creationId xmlns:a16="http://schemas.microsoft.com/office/drawing/2014/main" id="{EBB17AFD-76BD-BEB3-C2DF-E15ACAC88754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645B186B-B8AF-CD25-DC31-7B4B35AC972A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6" name="Star">
            <a:extLst>
              <a:ext uri="{FF2B5EF4-FFF2-40B4-BE49-F238E27FC236}">
                <a16:creationId xmlns:a16="http://schemas.microsoft.com/office/drawing/2014/main" id="{4CA42678-F658-67B7-2872-5850CCBC8D80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7" name="Star">
            <a:extLst>
              <a:ext uri="{FF2B5EF4-FFF2-40B4-BE49-F238E27FC236}">
                <a16:creationId xmlns:a16="http://schemas.microsoft.com/office/drawing/2014/main" id="{C2475B95-556C-E912-3CC9-AB85B03BF252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8" name="Star">
            <a:extLst>
              <a:ext uri="{FF2B5EF4-FFF2-40B4-BE49-F238E27FC236}">
                <a16:creationId xmlns:a16="http://schemas.microsoft.com/office/drawing/2014/main" id="{52C2BFEB-A0C9-5B9C-A962-583130EA7EB2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03F78F6F-F2A2-1F8B-41EC-BE155A7877B5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Beam steering to initiate/stop collisions in one or many experiments">
            <a:extLst>
              <a:ext uri="{FF2B5EF4-FFF2-40B4-BE49-F238E27FC236}">
                <a16:creationId xmlns:a16="http://schemas.microsoft.com/office/drawing/2014/main" id="{44AEF9F0-772E-9D6B-0B97-BD1069E0C5CE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1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F960DEB2-5160-879F-DA33-1BA4841B44DD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</p:spTree>
    <p:extLst>
      <p:ext uri="{BB962C8B-B14F-4D97-AF65-F5344CB8AC3E}">
        <p14:creationId xmlns:p14="http://schemas.microsoft.com/office/powerpoint/2010/main" val="4061272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2BBC90-2810-991E-AC7E-62320281B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584C9E-F7E8-C5CE-D94C-4A914C3A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63589E98-20FF-BDB2-4F0A-79149E698D94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5" name="Circle">
              <a:extLst>
                <a:ext uri="{FF2B5EF4-FFF2-40B4-BE49-F238E27FC236}">
                  <a16:creationId xmlns:a16="http://schemas.microsoft.com/office/drawing/2014/main" id="{A1A4F281-E01A-25F5-34D3-BDADF6A1A158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6" name="Beam 1">
              <a:extLst>
                <a:ext uri="{FF2B5EF4-FFF2-40B4-BE49-F238E27FC236}">
                  <a16:creationId xmlns:a16="http://schemas.microsoft.com/office/drawing/2014/main" id="{1697BB0A-A5E1-4237-6C3C-51769FA70898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7" name="Beam 2">
              <a:extLst>
                <a:ext uri="{FF2B5EF4-FFF2-40B4-BE49-F238E27FC236}">
                  <a16:creationId xmlns:a16="http://schemas.microsoft.com/office/drawing/2014/main" id="{FBC39B6D-BB69-5E4E-89DF-2A47A8E3FAD3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8" name="Toy Accelerator">
            <a:extLst>
              <a:ext uri="{FF2B5EF4-FFF2-40B4-BE49-F238E27FC236}">
                <a16:creationId xmlns:a16="http://schemas.microsoft.com/office/drawing/2014/main" id="{B8FB8225-947A-B79E-7516-8E83603ADABE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D6A27935-7C63-C4E9-AB37-2ED3CD2E6135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0" name="Circle">
            <a:extLst>
              <a:ext uri="{FF2B5EF4-FFF2-40B4-BE49-F238E27FC236}">
                <a16:creationId xmlns:a16="http://schemas.microsoft.com/office/drawing/2014/main" id="{37BC174D-99A7-0D49-1071-BE9C70629B3C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C739F345-A899-64FE-45C1-4D57E55B9649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0DC2362F-DA33-0ECB-FA96-CE029175FF66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3" name="Group">
            <a:extLst>
              <a:ext uri="{FF2B5EF4-FFF2-40B4-BE49-F238E27FC236}">
                <a16:creationId xmlns:a16="http://schemas.microsoft.com/office/drawing/2014/main" id="{2A490F59-BEDD-64E3-29F6-B256CD5C7A94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4" name="Group">
              <a:extLst>
                <a:ext uri="{FF2B5EF4-FFF2-40B4-BE49-F238E27FC236}">
                  <a16:creationId xmlns:a16="http://schemas.microsoft.com/office/drawing/2014/main" id="{157ED901-F61A-A2DB-6EA3-D02A2BCE80B8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502FD884-9861-01CB-7F91-64EB2EE5EC4D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4A1C12EA-7580-AB1B-339E-92783A89F365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5" name="Group">
              <a:extLst>
                <a:ext uri="{FF2B5EF4-FFF2-40B4-BE49-F238E27FC236}">
                  <a16:creationId xmlns:a16="http://schemas.microsoft.com/office/drawing/2014/main" id="{AC1DD8B7-047D-426C-C442-DC1B97518D27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18" name="Rectangle">
                <a:extLst>
                  <a:ext uri="{FF2B5EF4-FFF2-40B4-BE49-F238E27FC236}">
                    <a16:creationId xmlns:a16="http://schemas.microsoft.com/office/drawing/2014/main" id="{60EDB7B2-6EDD-E0CB-B4FD-6F51173E5A5E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19" name="Rectangle">
                <a:extLst>
                  <a:ext uri="{FF2B5EF4-FFF2-40B4-BE49-F238E27FC236}">
                    <a16:creationId xmlns:a16="http://schemas.microsoft.com/office/drawing/2014/main" id="{E8906EA3-D76B-9628-5D71-FC4495499F8A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6" name="Collimation">
              <a:extLst>
                <a:ext uri="{FF2B5EF4-FFF2-40B4-BE49-F238E27FC236}">
                  <a16:creationId xmlns:a16="http://schemas.microsoft.com/office/drawing/2014/main" id="{22660A1D-3598-BDB5-17DA-C680B7D0B6EA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17" name="Collimation">
              <a:extLst>
                <a:ext uri="{FF2B5EF4-FFF2-40B4-BE49-F238E27FC236}">
                  <a16:creationId xmlns:a16="http://schemas.microsoft.com/office/drawing/2014/main" id="{BC07E60D-908F-DB8E-F67B-E8D9E99CA155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2" name="Injection and filling of the machine">
            <a:extLst>
              <a:ext uri="{FF2B5EF4-FFF2-40B4-BE49-F238E27FC236}">
                <a16:creationId xmlns:a16="http://schemas.microsoft.com/office/drawing/2014/main" id="{26CB4A11-4FEA-E60F-6EF7-D2F50C2BF949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3" name="Injection and filling of the machine">
            <a:extLst>
              <a:ext uri="{FF2B5EF4-FFF2-40B4-BE49-F238E27FC236}">
                <a16:creationId xmlns:a16="http://schemas.microsoft.com/office/drawing/2014/main" id="{79C0FAED-C12A-A47E-13EF-D569C789622B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4" name="RF">
            <a:extLst>
              <a:ext uri="{FF2B5EF4-FFF2-40B4-BE49-F238E27FC236}">
                <a16:creationId xmlns:a16="http://schemas.microsoft.com/office/drawing/2014/main" id="{EBB17AFD-76BD-BEB3-C2DF-E15ACAC88754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645B186B-B8AF-CD25-DC31-7B4B35AC972A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6" name="Star">
            <a:extLst>
              <a:ext uri="{FF2B5EF4-FFF2-40B4-BE49-F238E27FC236}">
                <a16:creationId xmlns:a16="http://schemas.microsoft.com/office/drawing/2014/main" id="{4CA42678-F658-67B7-2872-5850CCBC8D80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7" name="Star">
            <a:extLst>
              <a:ext uri="{FF2B5EF4-FFF2-40B4-BE49-F238E27FC236}">
                <a16:creationId xmlns:a16="http://schemas.microsoft.com/office/drawing/2014/main" id="{C2475B95-556C-E912-3CC9-AB85B03BF252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8" name="Star">
            <a:extLst>
              <a:ext uri="{FF2B5EF4-FFF2-40B4-BE49-F238E27FC236}">
                <a16:creationId xmlns:a16="http://schemas.microsoft.com/office/drawing/2014/main" id="{52C2BFEB-A0C9-5B9C-A962-583130EA7EB2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03F78F6F-F2A2-1F8B-41EC-BE155A7877B5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Beam steering to initiate/stop collisions in one or many experiments">
            <a:extLst>
              <a:ext uri="{FF2B5EF4-FFF2-40B4-BE49-F238E27FC236}">
                <a16:creationId xmlns:a16="http://schemas.microsoft.com/office/drawing/2014/main" id="{44AEF9F0-772E-9D6B-0B97-BD1069E0C5CE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1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F960DEB2-5160-879F-DA33-1BA4841B44DD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</p:spTree>
    <p:extLst>
      <p:ext uri="{BB962C8B-B14F-4D97-AF65-F5344CB8AC3E}">
        <p14:creationId xmlns:p14="http://schemas.microsoft.com/office/powerpoint/2010/main" val="3146668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2BBC90-2810-991E-AC7E-62320281B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584C9E-F7E8-C5CE-D94C-4A914C3A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E3DADFAC-804D-C57A-9D70-565BCA88AB65}"/>
              </a:ext>
            </a:extLst>
          </p:cNvPr>
          <p:cNvGrpSpPr/>
          <p:nvPr/>
        </p:nvGrpSpPr>
        <p:grpSpPr>
          <a:xfrm>
            <a:off x="7107220" y="1374572"/>
            <a:ext cx="830830" cy="1054264"/>
            <a:chOff x="237635" y="140325"/>
            <a:chExt cx="830829" cy="1054263"/>
          </a:xfrm>
        </p:grpSpPr>
        <p:sp>
          <p:nvSpPr>
            <p:cNvPr id="5" name="Line">
              <a:extLst>
                <a:ext uri="{FF2B5EF4-FFF2-40B4-BE49-F238E27FC236}">
                  <a16:creationId xmlns:a16="http://schemas.microsoft.com/office/drawing/2014/main" id="{F54ADF64-0583-222C-9F8F-2EA4C293A6B8}"/>
                </a:ext>
              </a:extLst>
            </p:cNvPr>
            <p:cNvSpPr/>
            <p:nvPr/>
          </p:nvSpPr>
          <p:spPr>
            <a:xfrm>
              <a:off x="306759" y="819485"/>
              <a:ext cx="761705" cy="375103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  <p:sp>
          <p:nvSpPr>
            <p:cNvPr id="6" name="Line">
              <a:extLst>
                <a:ext uri="{FF2B5EF4-FFF2-40B4-BE49-F238E27FC236}">
                  <a16:creationId xmlns:a16="http://schemas.microsoft.com/office/drawing/2014/main" id="{7E3F6FC9-4046-0F8C-42C7-14A74FC8A299}"/>
                </a:ext>
              </a:extLst>
            </p:cNvPr>
            <p:cNvSpPr/>
            <p:nvPr/>
          </p:nvSpPr>
          <p:spPr>
            <a:xfrm flipV="1">
              <a:off x="237635" y="140325"/>
              <a:ext cx="428939" cy="871875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id="{F1A7DCB2-CA70-07D8-55B9-4BE989DDBE37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F95BC10F-24FA-BDB5-1B6C-44AB20D92BE2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9" name="Beam 1">
              <a:extLst>
                <a:ext uri="{FF2B5EF4-FFF2-40B4-BE49-F238E27FC236}">
                  <a16:creationId xmlns:a16="http://schemas.microsoft.com/office/drawing/2014/main" id="{C1B0C2D7-416A-A8B5-0E8B-E40995B54692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10" name="Beam 2">
              <a:extLst>
                <a:ext uri="{FF2B5EF4-FFF2-40B4-BE49-F238E27FC236}">
                  <a16:creationId xmlns:a16="http://schemas.microsoft.com/office/drawing/2014/main" id="{845277E8-DBE4-D4D5-D1AC-D4B600D344FD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11" name="Toy Accelerator">
            <a:extLst>
              <a:ext uri="{FF2B5EF4-FFF2-40B4-BE49-F238E27FC236}">
                <a16:creationId xmlns:a16="http://schemas.microsoft.com/office/drawing/2014/main" id="{88FC1621-37C9-655A-8479-439D2774A965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12D4A426-A45E-26B6-538F-B2A6788E1A82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3" name="Circle">
            <a:extLst>
              <a:ext uri="{FF2B5EF4-FFF2-40B4-BE49-F238E27FC236}">
                <a16:creationId xmlns:a16="http://schemas.microsoft.com/office/drawing/2014/main" id="{1DA7484A-3617-4432-C8C9-A3C45A55CD45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3CB21350-ED09-CE1B-EBF9-1623212296A0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5" name="Circle">
            <a:extLst>
              <a:ext uri="{FF2B5EF4-FFF2-40B4-BE49-F238E27FC236}">
                <a16:creationId xmlns:a16="http://schemas.microsoft.com/office/drawing/2014/main" id="{29E4A7FB-4E56-7FC9-2BD9-A2AAD1E5DCD8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9F2D0679-9FF7-BDA6-EB9C-354E54E7F034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9FCDC82E-0736-9F41-EFF7-2E20DAF53A25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96319A31-34FC-91DE-FD8E-ED017871A63A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4" name="Rectangle">
                <a:extLst>
                  <a:ext uri="{FF2B5EF4-FFF2-40B4-BE49-F238E27FC236}">
                    <a16:creationId xmlns:a16="http://schemas.microsoft.com/office/drawing/2014/main" id="{C7825D9A-4BCB-3008-54FF-157593971755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8" name="Group">
              <a:extLst>
                <a:ext uri="{FF2B5EF4-FFF2-40B4-BE49-F238E27FC236}">
                  <a16:creationId xmlns:a16="http://schemas.microsoft.com/office/drawing/2014/main" id="{29595C0A-21AB-ED9D-DF8C-97E996753485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15A4B33A-4036-E340-4E51-FE6E7790B1EE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C4041D57-CD55-ABD8-C788-997AA294AB67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64FCE645-44E0-3A3C-7F4E-0D0916B2BA81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20" name="Collimation">
              <a:extLst>
                <a:ext uri="{FF2B5EF4-FFF2-40B4-BE49-F238E27FC236}">
                  <a16:creationId xmlns:a16="http://schemas.microsoft.com/office/drawing/2014/main" id="{6C9F6BEA-ED79-99CC-1BCE-E19B1F596BAF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AC0FF3BE-7668-38A2-9AA7-E8FD302C2D96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8BCDF350-9846-2454-4DC6-878158A6AAFB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RF">
            <a:extLst>
              <a:ext uri="{FF2B5EF4-FFF2-40B4-BE49-F238E27FC236}">
                <a16:creationId xmlns:a16="http://schemas.microsoft.com/office/drawing/2014/main" id="{7BD05687-7B44-5EEC-CB6D-EB7F832181D7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8" name="Injection and filling of the machine">
            <a:extLst>
              <a:ext uri="{FF2B5EF4-FFF2-40B4-BE49-F238E27FC236}">
                <a16:creationId xmlns:a16="http://schemas.microsoft.com/office/drawing/2014/main" id="{D069EAD3-AAF4-C306-4655-F4459ACAAD10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BEE65910-FAA0-897C-E895-6B7969ABF7BE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Star">
            <a:extLst>
              <a:ext uri="{FF2B5EF4-FFF2-40B4-BE49-F238E27FC236}">
                <a16:creationId xmlns:a16="http://schemas.microsoft.com/office/drawing/2014/main" id="{91EAF5FD-27F3-FEFC-6DED-C4DB32A601CF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1" name="Star">
            <a:extLst>
              <a:ext uri="{FF2B5EF4-FFF2-40B4-BE49-F238E27FC236}">
                <a16:creationId xmlns:a16="http://schemas.microsoft.com/office/drawing/2014/main" id="{2DC9970F-3D84-98E2-8583-3B01C17E83F6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2" name="Star">
            <a:extLst>
              <a:ext uri="{FF2B5EF4-FFF2-40B4-BE49-F238E27FC236}">
                <a16:creationId xmlns:a16="http://schemas.microsoft.com/office/drawing/2014/main" id="{265C3679-A770-2CD2-054E-B8A4FA97FB23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3" name="Beam steering to initiate/stop collisions in one or many experiments">
            <a:extLst>
              <a:ext uri="{FF2B5EF4-FFF2-40B4-BE49-F238E27FC236}">
                <a16:creationId xmlns:a16="http://schemas.microsoft.com/office/drawing/2014/main" id="{23FBB3B1-9F80-D9A7-F7F3-62C519E95D4E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4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C86BE488-B745-F3AF-6E3A-C335215B7763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0ECFA845-9C87-58CC-AC43-66E115D4DA65}"/>
              </a:ext>
            </a:extLst>
          </p:cNvPr>
          <p:cNvSpPr/>
          <p:nvPr/>
        </p:nvSpPr>
        <p:spPr>
          <a:xfrm rot="1937091">
            <a:off x="7725289" y="378323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 38">
            <a:extLst>
              <a:ext uri="{FF2B5EF4-FFF2-40B4-BE49-F238E27FC236}">
                <a16:creationId xmlns:a16="http://schemas.microsoft.com/office/drawing/2014/main" id="{DF9F7C84-BB52-DE14-2C17-7012FF1B5B57}"/>
              </a:ext>
            </a:extLst>
          </p:cNvPr>
          <p:cNvSpPr/>
          <p:nvPr/>
        </p:nvSpPr>
        <p:spPr>
          <a:xfrm rot="7143427">
            <a:off x="8288741" y="2115835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Extraction">
            <a:extLst>
              <a:ext uri="{FF2B5EF4-FFF2-40B4-BE49-F238E27FC236}">
                <a16:creationId xmlns:a16="http://schemas.microsoft.com/office/drawing/2014/main" id="{66580FA2-F9CD-9E44-2AE7-2968B8D740AB}"/>
              </a:ext>
            </a:extLst>
          </p:cNvPr>
          <p:cNvSpPr txBox="1"/>
          <p:nvPr/>
        </p:nvSpPr>
        <p:spPr>
          <a:xfrm>
            <a:off x="8056325" y="1004135"/>
            <a:ext cx="3889181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Extracción:</a:t>
            </a:r>
          </a:p>
          <a:p>
            <a:r>
              <a:rPr lang="es-ES_tradnl" b="0" dirty="0"/>
              <a:t>En caso de emergencia o cuando ya no hay suficientes colisiones los haces son extraídos por medio de </a:t>
            </a:r>
            <a:r>
              <a:rPr lang="es-ES_tradnl" b="0" dirty="0" err="1"/>
              <a:t>Kicker</a:t>
            </a:r>
            <a:r>
              <a:rPr lang="es-ES_tradnl" b="0" dirty="0"/>
              <a:t> </a:t>
            </a:r>
            <a:r>
              <a:rPr lang="es-ES_tradnl" b="0" dirty="0" err="1"/>
              <a:t>magnets</a:t>
            </a:r>
            <a:endParaRPr lang="es-ES_tradnl" b="0" dirty="0"/>
          </a:p>
        </p:txBody>
      </p:sp>
    </p:spTree>
    <p:extLst>
      <p:ext uri="{BB962C8B-B14F-4D97-AF65-F5344CB8AC3E}">
        <p14:creationId xmlns:p14="http://schemas.microsoft.com/office/powerpoint/2010/main" val="942069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2BBC90-2810-991E-AC7E-62320281B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colisionador</a:t>
            </a:r>
            <a:r>
              <a:rPr lang="en-US" dirty="0"/>
              <a:t> LHC: 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Paso a paso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C584C9E-F7E8-C5CE-D94C-4A914C3A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E3DADFAC-804D-C57A-9D70-565BCA88AB65}"/>
              </a:ext>
            </a:extLst>
          </p:cNvPr>
          <p:cNvGrpSpPr/>
          <p:nvPr/>
        </p:nvGrpSpPr>
        <p:grpSpPr>
          <a:xfrm>
            <a:off x="7107220" y="1374572"/>
            <a:ext cx="830830" cy="1054264"/>
            <a:chOff x="237635" y="140325"/>
            <a:chExt cx="830829" cy="1054263"/>
          </a:xfrm>
        </p:grpSpPr>
        <p:sp>
          <p:nvSpPr>
            <p:cNvPr id="5" name="Line">
              <a:extLst>
                <a:ext uri="{FF2B5EF4-FFF2-40B4-BE49-F238E27FC236}">
                  <a16:creationId xmlns:a16="http://schemas.microsoft.com/office/drawing/2014/main" id="{F54ADF64-0583-222C-9F8F-2EA4C293A6B8}"/>
                </a:ext>
              </a:extLst>
            </p:cNvPr>
            <p:cNvSpPr/>
            <p:nvPr/>
          </p:nvSpPr>
          <p:spPr>
            <a:xfrm>
              <a:off x="306759" y="819485"/>
              <a:ext cx="761705" cy="375103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  <p:sp>
          <p:nvSpPr>
            <p:cNvPr id="6" name="Line">
              <a:extLst>
                <a:ext uri="{FF2B5EF4-FFF2-40B4-BE49-F238E27FC236}">
                  <a16:creationId xmlns:a16="http://schemas.microsoft.com/office/drawing/2014/main" id="{7E3F6FC9-4046-0F8C-42C7-14A74FC8A299}"/>
                </a:ext>
              </a:extLst>
            </p:cNvPr>
            <p:cNvSpPr/>
            <p:nvPr/>
          </p:nvSpPr>
          <p:spPr>
            <a:xfrm flipV="1">
              <a:off x="237635" y="140325"/>
              <a:ext cx="428939" cy="871875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7" name="Group 5">
            <a:extLst>
              <a:ext uri="{FF2B5EF4-FFF2-40B4-BE49-F238E27FC236}">
                <a16:creationId xmlns:a16="http://schemas.microsoft.com/office/drawing/2014/main" id="{F1A7DCB2-CA70-07D8-55B9-4BE989DDBE37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8" name="Circle">
              <a:extLst>
                <a:ext uri="{FF2B5EF4-FFF2-40B4-BE49-F238E27FC236}">
                  <a16:creationId xmlns:a16="http://schemas.microsoft.com/office/drawing/2014/main" id="{F95BC10F-24FA-BDB5-1B6C-44AB20D92BE2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9" name="Beam 1">
              <a:extLst>
                <a:ext uri="{FF2B5EF4-FFF2-40B4-BE49-F238E27FC236}">
                  <a16:creationId xmlns:a16="http://schemas.microsoft.com/office/drawing/2014/main" id="{C1B0C2D7-416A-A8B5-0E8B-E40995B54692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10" name="Beam 2">
              <a:extLst>
                <a:ext uri="{FF2B5EF4-FFF2-40B4-BE49-F238E27FC236}">
                  <a16:creationId xmlns:a16="http://schemas.microsoft.com/office/drawing/2014/main" id="{845277E8-DBE4-D4D5-D1AC-D4B600D344FD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11" name="Toy Accelerator">
            <a:extLst>
              <a:ext uri="{FF2B5EF4-FFF2-40B4-BE49-F238E27FC236}">
                <a16:creationId xmlns:a16="http://schemas.microsoft.com/office/drawing/2014/main" id="{88FC1621-37C9-655A-8479-439D2774A965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12D4A426-A45E-26B6-538F-B2A6788E1A82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3" name="Circle">
            <a:extLst>
              <a:ext uri="{FF2B5EF4-FFF2-40B4-BE49-F238E27FC236}">
                <a16:creationId xmlns:a16="http://schemas.microsoft.com/office/drawing/2014/main" id="{1DA7484A-3617-4432-C8C9-A3C45A55CD45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3CB21350-ED09-CE1B-EBF9-1623212296A0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5" name="Circle">
            <a:extLst>
              <a:ext uri="{FF2B5EF4-FFF2-40B4-BE49-F238E27FC236}">
                <a16:creationId xmlns:a16="http://schemas.microsoft.com/office/drawing/2014/main" id="{29E4A7FB-4E56-7FC9-2BD9-A2AAD1E5DCD8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9F2D0679-9FF7-BDA6-EB9C-354E54E7F034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9FCDC82E-0736-9F41-EFF7-2E20DAF53A25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96319A31-34FC-91DE-FD8E-ED017871A63A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4" name="Rectangle">
                <a:extLst>
                  <a:ext uri="{FF2B5EF4-FFF2-40B4-BE49-F238E27FC236}">
                    <a16:creationId xmlns:a16="http://schemas.microsoft.com/office/drawing/2014/main" id="{C7825D9A-4BCB-3008-54FF-157593971755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8" name="Group">
              <a:extLst>
                <a:ext uri="{FF2B5EF4-FFF2-40B4-BE49-F238E27FC236}">
                  <a16:creationId xmlns:a16="http://schemas.microsoft.com/office/drawing/2014/main" id="{29595C0A-21AB-ED9D-DF8C-97E996753485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15A4B33A-4036-E340-4E51-FE6E7790B1EE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C4041D57-CD55-ABD8-C788-997AA294AB67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64FCE645-44E0-3A3C-7F4E-0D0916B2BA81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20" name="Collimation">
              <a:extLst>
                <a:ext uri="{FF2B5EF4-FFF2-40B4-BE49-F238E27FC236}">
                  <a16:creationId xmlns:a16="http://schemas.microsoft.com/office/drawing/2014/main" id="{6C9F6BEA-ED79-99CC-1BCE-E19B1F596BAF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AC0FF3BE-7668-38A2-9AA7-E8FD302C2D96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8BCDF350-9846-2454-4DC6-878158A6AAFB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RF">
            <a:extLst>
              <a:ext uri="{FF2B5EF4-FFF2-40B4-BE49-F238E27FC236}">
                <a16:creationId xmlns:a16="http://schemas.microsoft.com/office/drawing/2014/main" id="{7BD05687-7B44-5EEC-CB6D-EB7F832181D7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8" name="Injection and filling of the machine">
            <a:extLst>
              <a:ext uri="{FF2B5EF4-FFF2-40B4-BE49-F238E27FC236}">
                <a16:creationId xmlns:a16="http://schemas.microsoft.com/office/drawing/2014/main" id="{D069EAD3-AAF4-C306-4655-F4459ACAAD10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BEE65910-FAA0-897C-E895-6B7969ABF7BE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Star">
            <a:extLst>
              <a:ext uri="{FF2B5EF4-FFF2-40B4-BE49-F238E27FC236}">
                <a16:creationId xmlns:a16="http://schemas.microsoft.com/office/drawing/2014/main" id="{91EAF5FD-27F3-FEFC-6DED-C4DB32A601CF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1" name="Star">
            <a:extLst>
              <a:ext uri="{FF2B5EF4-FFF2-40B4-BE49-F238E27FC236}">
                <a16:creationId xmlns:a16="http://schemas.microsoft.com/office/drawing/2014/main" id="{2DC9970F-3D84-98E2-8583-3B01C17E83F6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2" name="Star">
            <a:extLst>
              <a:ext uri="{FF2B5EF4-FFF2-40B4-BE49-F238E27FC236}">
                <a16:creationId xmlns:a16="http://schemas.microsoft.com/office/drawing/2014/main" id="{265C3679-A770-2CD2-054E-B8A4FA97FB23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3" name="Beam steering to initiate/stop collisions in one or many experiments">
            <a:extLst>
              <a:ext uri="{FF2B5EF4-FFF2-40B4-BE49-F238E27FC236}">
                <a16:creationId xmlns:a16="http://schemas.microsoft.com/office/drawing/2014/main" id="{23FBB3B1-9F80-D9A7-F7F3-62C519E95D4E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4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C86BE488-B745-F3AF-6E3A-C335215B7763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  <p:sp>
        <p:nvSpPr>
          <p:cNvPr id="35" name="Extraction">
            <a:extLst>
              <a:ext uri="{FF2B5EF4-FFF2-40B4-BE49-F238E27FC236}">
                <a16:creationId xmlns:a16="http://schemas.microsoft.com/office/drawing/2014/main" id="{FCAA7513-4DA5-2427-AF60-424A728231D1}"/>
              </a:ext>
            </a:extLst>
          </p:cNvPr>
          <p:cNvSpPr txBox="1"/>
          <p:nvPr/>
        </p:nvSpPr>
        <p:spPr>
          <a:xfrm>
            <a:off x="8056325" y="1004135"/>
            <a:ext cx="3889181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Extracción:</a:t>
            </a:r>
          </a:p>
          <a:p>
            <a:r>
              <a:rPr lang="es-ES_tradnl" b="0" dirty="0"/>
              <a:t>En caso de emergencia o cuando ya no hay suficientes colisiones los haces son extraídos por medio de </a:t>
            </a:r>
            <a:r>
              <a:rPr lang="es-ES_tradnl" b="0" dirty="0" err="1"/>
              <a:t>Kicker</a:t>
            </a:r>
            <a:r>
              <a:rPr lang="es-ES_tradnl" b="0" dirty="0"/>
              <a:t> </a:t>
            </a:r>
            <a:r>
              <a:rPr lang="es-ES_tradnl" b="0" dirty="0" err="1"/>
              <a:t>magnets</a:t>
            </a:r>
            <a:endParaRPr lang="es-ES_tradnl" b="0" dirty="0"/>
          </a:p>
        </p:txBody>
      </p:sp>
      <p:sp>
        <p:nvSpPr>
          <p:cNvPr id="36" name="Rectangle 1">
            <a:extLst>
              <a:ext uri="{FF2B5EF4-FFF2-40B4-BE49-F238E27FC236}">
                <a16:creationId xmlns:a16="http://schemas.microsoft.com/office/drawing/2014/main" id="{0ECFA845-9C87-58CC-AC43-66E115D4DA65}"/>
              </a:ext>
            </a:extLst>
          </p:cNvPr>
          <p:cNvSpPr/>
          <p:nvPr/>
        </p:nvSpPr>
        <p:spPr>
          <a:xfrm rot="1937091">
            <a:off x="7725289" y="378323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 38">
            <a:extLst>
              <a:ext uri="{FF2B5EF4-FFF2-40B4-BE49-F238E27FC236}">
                <a16:creationId xmlns:a16="http://schemas.microsoft.com/office/drawing/2014/main" id="{DF9F7C84-BB52-DE14-2C17-7012FF1B5B57}"/>
              </a:ext>
            </a:extLst>
          </p:cNvPr>
          <p:cNvSpPr/>
          <p:nvPr/>
        </p:nvSpPr>
        <p:spPr>
          <a:xfrm rot="7143427">
            <a:off x="8288741" y="2115835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0" name="Gráfico 39" descr="Cámara de seguridad con relleno sólido">
            <a:extLst>
              <a:ext uri="{FF2B5EF4-FFF2-40B4-BE49-F238E27FC236}">
                <a16:creationId xmlns:a16="http://schemas.microsoft.com/office/drawing/2014/main" id="{C4845121-5B4D-FF74-5AD9-6F79958E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93364" y="2216528"/>
            <a:ext cx="914400" cy="914400"/>
          </a:xfrm>
          <a:prstGeom prst="rect">
            <a:avLst/>
          </a:prstGeom>
        </p:spPr>
      </p:pic>
      <p:pic>
        <p:nvPicPr>
          <p:cNvPr id="41" name="Gráfico 40" descr="Cámara de seguridad con relleno sólido">
            <a:extLst>
              <a:ext uri="{FF2B5EF4-FFF2-40B4-BE49-F238E27FC236}">
                <a16:creationId xmlns:a16="http://schemas.microsoft.com/office/drawing/2014/main" id="{FCBC03BE-7206-57A0-B63B-3876316A4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57495" y="1317541"/>
            <a:ext cx="914400" cy="914400"/>
          </a:xfrm>
          <a:prstGeom prst="rect">
            <a:avLst/>
          </a:prstGeom>
        </p:spPr>
      </p:pic>
      <p:pic>
        <p:nvPicPr>
          <p:cNvPr id="42" name="Gráfico 41" descr="Cámara de seguridad con relleno sólido">
            <a:extLst>
              <a:ext uri="{FF2B5EF4-FFF2-40B4-BE49-F238E27FC236}">
                <a16:creationId xmlns:a16="http://schemas.microsoft.com/office/drawing/2014/main" id="{027D05E4-ED2E-E6B0-C2FE-B7D03404D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7724" y="4814801"/>
            <a:ext cx="914400" cy="914400"/>
          </a:xfrm>
          <a:prstGeom prst="rect">
            <a:avLst/>
          </a:prstGeom>
        </p:spPr>
      </p:pic>
      <p:pic>
        <p:nvPicPr>
          <p:cNvPr id="43" name="Gráfico 42" descr="Cámara de seguridad con relleno sólido">
            <a:extLst>
              <a:ext uri="{FF2B5EF4-FFF2-40B4-BE49-F238E27FC236}">
                <a16:creationId xmlns:a16="http://schemas.microsoft.com/office/drawing/2014/main" id="{195CAB64-EE9A-2076-9192-CEC7E6A90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72744" y="4863528"/>
            <a:ext cx="914400" cy="914400"/>
          </a:xfrm>
          <a:prstGeom prst="rect">
            <a:avLst/>
          </a:prstGeom>
        </p:spPr>
      </p:pic>
      <p:sp>
        <p:nvSpPr>
          <p:cNvPr id="44" name="Extraction">
            <a:extLst>
              <a:ext uri="{FF2B5EF4-FFF2-40B4-BE49-F238E27FC236}">
                <a16:creationId xmlns:a16="http://schemas.microsoft.com/office/drawing/2014/main" id="{B4DD30F8-FD6C-DF2A-7A27-956FFEF584F5}"/>
              </a:ext>
            </a:extLst>
          </p:cNvPr>
          <p:cNvSpPr txBox="1"/>
          <p:nvPr/>
        </p:nvSpPr>
        <p:spPr>
          <a:xfrm>
            <a:off x="4559378" y="2969403"/>
            <a:ext cx="253441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Instrumentación:</a:t>
            </a:r>
            <a:endParaRPr lang="es-ES_tradnl" b="0" dirty="0"/>
          </a:p>
          <a:p>
            <a:r>
              <a:rPr lang="es-ES_tradnl" b="0" dirty="0"/>
              <a:t>Para seguir el progreso del haz durante su paso por el acelerador</a:t>
            </a:r>
          </a:p>
        </p:txBody>
      </p:sp>
    </p:spTree>
    <p:extLst>
      <p:ext uri="{BB962C8B-B14F-4D97-AF65-F5344CB8AC3E}">
        <p14:creationId xmlns:p14="http://schemas.microsoft.com/office/powerpoint/2010/main" val="3452646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6A28A2-9A54-3A7B-D523-661A6A1B1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On Air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853B272-4998-965E-2A20-AB544354D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6630" name="Picture 6">
            <a:hlinkClick r:id="rId2"/>
            <a:extLst>
              <a:ext uri="{FF2B5EF4-FFF2-40B4-BE49-F238E27FC236}">
                <a16:creationId xmlns:a16="http://schemas.microsoft.com/office/drawing/2014/main" id="{B5C6FB28-AB17-59C5-E4F2-DD7A42374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71" y="1644458"/>
            <a:ext cx="1412635" cy="141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0B035F6-8B3F-1863-9EA8-92CF3F88D318}"/>
              </a:ext>
            </a:extLst>
          </p:cNvPr>
          <p:cNvSpPr txBox="1"/>
          <p:nvPr/>
        </p:nvSpPr>
        <p:spPr bwMode="auto">
          <a:xfrm>
            <a:off x="944483" y="3198167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>
                <a:hlinkClick r:id="rId2"/>
              </a:rPr>
              <a:t>Vistar</a:t>
            </a:r>
            <a:r>
              <a:rPr lang="en-US" sz="2400" u="sng" dirty="0" err="1"/>
              <a:t>s</a:t>
            </a:r>
            <a:endParaRPr lang="en-US" sz="2400" u="sng" dirty="0"/>
          </a:p>
        </p:txBody>
      </p:sp>
      <p:pic>
        <p:nvPicPr>
          <p:cNvPr id="26632" name="Picture 8">
            <a:extLst>
              <a:ext uri="{FF2B5EF4-FFF2-40B4-BE49-F238E27FC236}">
                <a16:creationId xmlns:a16="http://schemas.microsoft.com/office/drawing/2014/main" id="{780C7702-0154-CAF3-D114-71D1000B4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57926" y="1260420"/>
            <a:ext cx="6841515" cy="51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: curvada hacia la derecha 4">
            <a:extLst>
              <a:ext uri="{FF2B5EF4-FFF2-40B4-BE49-F238E27FC236}">
                <a16:creationId xmlns:a16="http://schemas.microsoft.com/office/drawing/2014/main" id="{C0E599A6-A6AF-6CFD-4577-89965032ACA9}"/>
              </a:ext>
            </a:extLst>
          </p:cNvPr>
          <p:cNvSpPr/>
          <p:nvPr/>
        </p:nvSpPr>
        <p:spPr>
          <a:xfrm rot="18537580">
            <a:off x="2711624" y="4797152"/>
            <a:ext cx="288032" cy="576064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F0E0840-0E7F-C4B6-6DF7-BB25F3A07498}"/>
              </a:ext>
            </a:extLst>
          </p:cNvPr>
          <p:cNvSpPr txBox="1"/>
          <p:nvPr/>
        </p:nvSpPr>
        <p:spPr bwMode="auto">
          <a:xfrm>
            <a:off x="850911" y="4623519"/>
            <a:ext cx="2307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Ayer, </a:t>
            </a:r>
            <a:r>
              <a:rPr lang="en-US" dirty="0" err="1"/>
              <a:t>primeras</a:t>
            </a:r>
            <a:r>
              <a:rPr lang="en-US" dirty="0"/>
              <a:t> </a:t>
            </a:r>
            <a:r>
              <a:rPr lang="en-US" dirty="0" err="1"/>
              <a:t>colisiones</a:t>
            </a:r>
            <a:r>
              <a:rPr lang="en-US" dirty="0"/>
              <a:t> </a:t>
            </a:r>
          </a:p>
          <a:p>
            <a:r>
              <a:rPr lang="en-US" dirty="0"/>
              <a:t>proton-</a:t>
            </a:r>
            <a:r>
              <a:rPr lang="en-US" dirty="0" err="1"/>
              <a:t>oxigeno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12540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7893DF-843E-AB1E-7556-84D3A6E0C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Colisiones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Luminosidad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E4CBA1A-8A6D-8313-7B05-4AB189C02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pSp>
        <p:nvGrpSpPr>
          <p:cNvPr id="176" name="Group 39">
            <a:extLst>
              <a:ext uri="{FF2B5EF4-FFF2-40B4-BE49-F238E27FC236}">
                <a16:creationId xmlns:a16="http://schemas.microsoft.com/office/drawing/2014/main" id="{3BDDA07C-D7F1-4E21-F345-B5599C9EE4BA}"/>
              </a:ext>
            </a:extLst>
          </p:cNvPr>
          <p:cNvGrpSpPr/>
          <p:nvPr/>
        </p:nvGrpSpPr>
        <p:grpSpPr>
          <a:xfrm>
            <a:off x="6260182" y="1796729"/>
            <a:ext cx="5706894" cy="2400510"/>
            <a:chOff x="6473645" y="1095062"/>
            <a:chExt cx="5596627" cy="2354128"/>
          </a:xfrm>
        </p:grpSpPr>
        <p:grpSp>
          <p:nvGrpSpPr>
            <p:cNvPr id="177" name="Group 38">
              <a:extLst>
                <a:ext uri="{FF2B5EF4-FFF2-40B4-BE49-F238E27FC236}">
                  <a16:creationId xmlns:a16="http://schemas.microsoft.com/office/drawing/2014/main" id="{5353B39C-7D1A-9600-CB1D-1E205F337D62}"/>
                </a:ext>
              </a:extLst>
            </p:cNvPr>
            <p:cNvGrpSpPr/>
            <p:nvPr/>
          </p:nvGrpSpPr>
          <p:grpSpPr>
            <a:xfrm>
              <a:off x="6473645" y="1095062"/>
              <a:ext cx="4495869" cy="2108154"/>
              <a:chOff x="6473645" y="1095062"/>
              <a:chExt cx="4495869" cy="2108154"/>
            </a:xfrm>
          </p:grpSpPr>
          <p:grpSp>
            <p:nvGrpSpPr>
              <p:cNvPr id="179" name="Group">
                <a:extLst>
                  <a:ext uri="{FF2B5EF4-FFF2-40B4-BE49-F238E27FC236}">
                    <a16:creationId xmlns:a16="http://schemas.microsoft.com/office/drawing/2014/main" id="{0161E0F3-F1F5-C050-9A36-35055B3C29C0}"/>
                  </a:ext>
                </a:extLst>
              </p:cNvPr>
              <p:cNvGrpSpPr/>
              <p:nvPr/>
            </p:nvGrpSpPr>
            <p:grpSpPr>
              <a:xfrm>
                <a:off x="6473645" y="1095062"/>
                <a:ext cx="4495869" cy="1576809"/>
                <a:chOff x="0" y="0"/>
                <a:chExt cx="4495867" cy="1576807"/>
              </a:xfrm>
            </p:grpSpPr>
            <p:pic>
              <p:nvPicPr>
                <p:cNvPr id="181" name="Image" descr="Image">
                  <a:extLst>
                    <a:ext uri="{FF2B5EF4-FFF2-40B4-BE49-F238E27FC236}">
                      <a16:creationId xmlns:a16="http://schemas.microsoft.com/office/drawing/2014/main" id="{4B1A1981-07ED-9B86-746A-3C334B9E5B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0"/>
                  <a:ext cx="3822700" cy="97790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182" name="Nature">
                  <a:extLst>
                    <a:ext uri="{FF2B5EF4-FFF2-40B4-BE49-F238E27FC236}">
                      <a16:creationId xmlns:a16="http://schemas.microsoft.com/office/drawing/2014/main" id="{73D4C286-297D-C6CA-4B0C-3BF352CB3A3F}"/>
                    </a:ext>
                  </a:extLst>
                </p:cNvPr>
                <p:cNvSpPr txBox="1"/>
                <p:nvPr/>
              </p:nvSpPr>
              <p:spPr>
                <a:xfrm>
                  <a:off x="3711039" y="1207477"/>
                  <a:ext cx="784828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>
                      <a:solidFill>
                        <a:srgbClr val="FF2600"/>
                      </a:solidFill>
                    </a:defRPr>
                  </a:lvl1pPr>
                </a:lstStyle>
                <a:p>
                  <a:r>
                    <a:rPr lang="es-ES_tradnl" dirty="0"/>
                    <a:t>Natura</a:t>
                  </a:r>
                </a:p>
              </p:txBody>
            </p:sp>
            <p:sp>
              <p:nvSpPr>
                <p:cNvPr id="183" name="Accelerator">
                  <a:extLst>
                    <a:ext uri="{FF2B5EF4-FFF2-40B4-BE49-F238E27FC236}">
                      <a16:creationId xmlns:a16="http://schemas.microsoft.com/office/drawing/2014/main" id="{7E62F985-D3E1-4DFC-C8DE-A88A674875F3}"/>
                    </a:ext>
                  </a:extLst>
                </p:cNvPr>
                <p:cNvSpPr txBox="1"/>
                <p:nvPr/>
              </p:nvSpPr>
              <p:spPr>
                <a:xfrm>
                  <a:off x="722348" y="1207477"/>
                  <a:ext cx="120802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>
                      <a:solidFill>
                        <a:srgbClr val="FF2600"/>
                      </a:solidFill>
                    </a:defRPr>
                  </a:lvl1pPr>
                </a:lstStyle>
                <a:p>
                  <a:r>
                    <a:rPr lang="es-ES_tradnl" dirty="0"/>
                    <a:t>Acelerador</a:t>
                  </a:r>
                </a:p>
              </p:txBody>
            </p:sp>
            <p:sp>
              <p:nvSpPr>
                <p:cNvPr id="184" name="Line">
                  <a:extLst>
                    <a:ext uri="{FF2B5EF4-FFF2-40B4-BE49-F238E27FC236}">
                      <a16:creationId xmlns:a16="http://schemas.microsoft.com/office/drawing/2014/main" id="{1E9F56BC-E660-C707-2197-4E2CE1C4B909}"/>
                    </a:ext>
                  </a:extLst>
                </p:cNvPr>
                <p:cNvSpPr/>
                <p:nvPr/>
              </p:nvSpPr>
              <p:spPr>
                <a:xfrm flipV="1">
                  <a:off x="1666749" y="774062"/>
                  <a:ext cx="495938" cy="495938"/>
                </a:xfrm>
                <a:prstGeom prst="line">
                  <a:avLst/>
                </a:prstGeom>
                <a:noFill/>
                <a:ln w="19050" cap="flat">
                  <a:solidFill>
                    <a:srgbClr val="FF26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185" name="Line">
                  <a:extLst>
                    <a:ext uri="{FF2B5EF4-FFF2-40B4-BE49-F238E27FC236}">
                      <a16:creationId xmlns:a16="http://schemas.microsoft.com/office/drawing/2014/main" id="{74E7B267-B652-7107-F8DD-973F89033EC5}"/>
                    </a:ext>
                  </a:extLst>
                </p:cNvPr>
                <p:cNvSpPr/>
                <p:nvPr/>
              </p:nvSpPr>
              <p:spPr>
                <a:xfrm flipH="1" flipV="1">
                  <a:off x="3485845" y="774062"/>
                  <a:ext cx="495938" cy="495938"/>
                </a:xfrm>
                <a:prstGeom prst="line">
                  <a:avLst/>
                </a:prstGeom>
                <a:noFill/>
                <a:ln w="19050" cap="flat">
                  <a:solidFill>
                    <a:srgbClr val="FF26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 lang="es-ES_tradnl"/>
                </a:p>
              </p:txBody>
            </p:sp>
          </p:grpSp>
          <p:sp>
            <p:nvSpPr>
              <p:cNvPr id="180" name="TextBox 34">
                <a:extLst>
                  <a:ext uri="{FF2B5EF4-FFF2-40B4-BE49-F238E27FC236}">
                    <a16:creationId xmlns:a16="http://schemas.microsoft.com/office/drawing/2014/main" id="{107CD586-1506-9DF4-C512-0E9A7A1FDCE2}"/>
                  </a:ext>
                </a:extLst>
              </p:cNvPr>
              <p:cNvSpPr txBox="1"/>
              <p:nvPr/>
            </p:nvSpPr>
            <p:spPr>
              <a:xfrm>
                <a:off x="7116169" y="2649218"/>
                <a:ext cx="176064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s-ES_tradnl" b="1" dirty="0">
                    <a:solidFill>
                      <a:srgbClr val="2F2F2F"/>
                    </a:solidFill>
                  </a:rPr>
                  <a:t>Luminosidad</a:t>
                </a:r>
              </a:p>
              <a:p>
                <a:pPr algn="l"/>
                <a:endParaRPr lang="es-ES_tradnl" dirty="0">
                  <a:solidFill>
                    <a:srgbClr val="2F2F2F"/>
                  </a:solidFill>
                </a:endParaRPr>
              </a:p>
            </p:txBody>
          </p:sp>
        </p:grpSp>
        <p:sp>
          <p:nvSpPr>
            <p:cNvPr id="178" name="TextBox 33">
              <a:extLst>
                <a:ext uri="{FF2B5EF4-FFF2-40B4-BE49-F238E27FC236}">
                  <a16:creationId xmlns:a16="http://schemas.microsoft.com/office/drawing/2014/main" id="{C342A174-AA63-08BF-224A-94D67725E265}"/>
                </a:ext>
              </a:extLst>
            </p:cNvPr>
            <p:cNvSpPr txBox="1"/>
            <p:nvPr/>
          </p:nvSpPr>
          <p:spPr>
            <a:xfrm>
              <a:off x="9967081" y="2618193"/>
              <a:ext cx="2103191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s-ES_tradnl" b="1" dirty="0">
                  <a:solidFill>
                    <a:srgbClr val="2F2F2F"/>
                  </a:solidFill>
                </a:rPr>
                <a:t>Sección Eficaz:</a:t>
              </a:r>
            </a:p>
            <a:p>
              <a:pPr algn="l"/>
              <a:r>
                <a:rPr lang="es-ES_tradnl" dirty="0">
                  <a:solidFill>
                    <a:srgbClr val="2F2F2F"/>
                  </a:solidFill>
                </a:rPr>
                <a:t>Probabilidad de que un evento ocurra </a:t>
              </a:r>
            </a:p>
          </p:txBody>
        </p:sp>
      </p:grp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7FF6B2F2-6CE7-AEFE-62AF-869700E5DDA6}"/>
              </a:ext>
            </a:extLst>
          </p:cNvPr>
          <p:cNvSpPr txBox="1"/>
          <p:nvPr/>
        </p:nvSpPr>
        <p:spPr>
          <a:xfrm>
            <a:off x="451857" y="1196624"/>
            <a:ext cx="118165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i="0" u="none" strike="noStrike" dirty="0">
                <a:effectLst/>
              </a:rPr>
              <a:t>Es una medida del </a:t>
            </a:r>
            <a:r>
              <a:rPr lang="es-ES" i="0" u="none" strike="noStrike" dirty="0">
                <a:solidFill>
                  <a:srgbClr val="008A3E"/>
                </a:solidFill>
                <a:effectLst/>
              </a:rPr>
              <a:t>número de colisiones </a:t>
            </a:r>
            <a:r>
              <a:rPr lang="es-ES" i="0" u="none" strike="noStrike" dirty="0">
                <a:effectLst/>
              </a:rPr>
              <a:t>que pueden producirse en un detector por cm</a:t>
            </a:r>
            <a:r>
              <a:rPr lang="es-ES" i="0" u="none" strike="noStrike" baseline="30000" dirty="0">
                <a:effectLst/>
              </a:rPr>
              <a:t>2</a:t>
            </a:r>
            <a:r>
              <a:rPr lang="es-ES" i="0" u="none" strike="noStrike" dirty="0">
                <a:effectLst/>
              </a:rPr>
              <a:t> y por segundo.</a:t>
            </a:r>
          </a:p>
          <a:p>
            <a:r>
              <a:rPr lang="es-E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Para dos haces Gaussianos colisionando frontalmente</a:t>
            </a:r>
            <a:r>
              <a:rPr lang="es-ES" dirty="0"/>
              <a:t>, la luminosidad se expresa: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CuadroTexto 186">
                <a:extLst>
                  <a:ext uri="{FF2B5EF4-FFF2-40B4-BE49-F238E27FC236}">
                    <a16:creationId xmlns:a16="http://schemas.microsoft.com/office/drawing/2014/main" id="{4FD1D273-639F-45AB-9012-36B99C6792CA}"/>
                  </a:ext>
                </a:extLst>
              </p:cNvPr>
              <p:cNvSpPr txBox="1"/>
              <p:nvPr/>
            </p:nvSpPr>
            <p:spPr>
              <a:xfrm>
                <a:off x="2117951" y="2032873"/>
                <a:ext cx="3822702" cy="14237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s-ES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num>
                        <m:den>
                          <m: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7" name="CuadroTexto 186">
                <a:extLst>
                  <a:ext uri="{FF2B5EF4-FFF2-40B4-BE49-F238E27FC236}">
                    <a16:creationId xmlns:a16="http://schemas.microsoft.com/office/drawing/2014/main" id="{4FD1D273-639F-45AB-9012-36B99C679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951" y="2032873"/>
                <a:ext cx="3822702" cy="1423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8" name="Grupo 187">
            <a:extLst>
              <a:ext uri="{FF2B5EF4-FFF2-40B4-BE49-F238E27FC236}">
                <a16:creationId xmlns:a16="http://schemas.microsoft.com/office/drawing/2014/main" id="{B5B31FA5-4DF8-322A-6F4F-BDC77D381682}"/>
              </a:ext>
            </a:extLst>
          </p:cNvPr>
          <p:cNvGrpSpPr/>
          <p:nvPr/>
        </p:nvGrpSpPr>
        <p:grpSpPr>
          <a:xfrm>
            <a:off x="2255863" y="4142464"/>
            <a:ext cx="7558845" cy="2454170"/>
            <a:chOff x="76958" y="1154092"/>
            <a:chExt cx="12051542" cy="3912838"/>
          </a:xfrm>
        </p:grpSpPr>
        <p:sp>
          <p:nvSpPr>
            <p:cNvPr id="189" name="Oval 67">
              <a:extLst>
                <a:ext uri="{FF2B5EF4-FFF2-40B4-BE49-F238E27FC236}">
                  <a16:creationId xmlns:a16="http://schemas.microsoft.com/office/drawing/2014/main" id="{0A8DC041-3F12-2FCA-EFBC-36C60764AB1D}"/>
                </a:ext>
              </a:extLst>
            </p:cNvPr>
            <p:cNvSpPr/>
            <p:nvPr/>
          </p:nvSpPr>
          <p:spPr>
            <a:xfrm>
              <a:off x="85242" y="1154092"/>
              <a:ext cx="12043258" cy="2885239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90" name="Picture 5">
              <a:extLst>
                <a:ext uri="{FF2B5EF4-FFF2-40B4-BE49-F238E27FC236}">
                  <a16:creationId xmlns:a16="http://schemas.microsoft.com/office/drawing/2014/main" id="{64B541F0-8E26-5EE9-7509-B35DF211A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5606" y="2848097"/>
              <a:ext cx="1045625" cy="580903"/>
            </a:xfrm>
            <a:prstGeom prst="rect">
              <a:avLst/>
            </a:prstGeom>
          </p:spPr>
        </p:pic>
        <p:pic>
          <p:nvPicPr>
            <p:cNvPr id="191" name="Picture 6">
              <a:extLst>
                <a:ext uri="{FF2B5EF4-FFF2-40B4-BE49-F238E27FC236}">
                  <a16:creationId xmlns:a16="http://schemas.microsoft.com/office/drawing/2014/main" id="{3F1EA39B-C7B4-4C08-F592-3A7EE9D32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852537" y="2800197"/>
              <a:ext cx="1059654" cy="588697"/>
            </a:xfrm>
            <a:prstGeom prst="rect">
              <a:avLst/>
            </a:prstGeom>
          </p:spPr>
        </p:pic>
        <p:pic>
          <p:nvPicPr>
            <p:cNvPr id="192" name="Picture 8">
              <a:extLst>
                <a:ext uri="{FF2B5EF4-FFF2-40B4-BE49-F238E27FC236}">
                  <a16:creationId xmlns:a16="http://schemas.microsoft.com/office/drawing/2014/main" id="{7AA9BAE8-DE1D-2D73-F80E-62DB903AD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6136" y="3393465"/>
              <a:ext cx="1045625" cy="580903"/>
            </a:xfrm>
            <a:prstGeom prst="rect">
              <a:avLst/>
            </a:prstGeom>
          </p:spPr>
        </p:pic>
        <p:pic>
          <p:nvPicPr>
            <p:cNvPr id="193" name="Picture 9">
              <a:extLst>
                <a:ext uri="{FF2B5EF4-FFF2-40B4-BE49-F238E27FC236}">
                  <a16:creationId xmlns:a16="http://schemas.microsoft.com/office/drawing/2014/main" id="{CC47F862-E1AE-0520-D464-9152D25DA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653067" y="3345565"/>
              <a:ext cx="1059654" cy="588697"/>
            </a:xfrm>
            <a:prstGeom prst="rect">
              <a:avLst/>
            </a:prstGeom>
          </p:spPr>
        </p:pic>
        <p:pic>
          <p:nvPicPr>
            <p:cNvPr id="194" name="Picture 10">
              <a:extLst>
                <a:ext uri="{FF2B5EF4-FFF2-40B4-BE49-F238E27FC236}">
                  <a16:creationId xmlns:a16="http://schemas.microsoft.com/office/drawing/2014/main" id="{847AE37D-3B65-CF04-2802-4EB8246A3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39610" y="2695049"/>
              <a:ext cx="1045625" cy="580903"/>
            </a:xfrm>
            <a:prstGeom prst="rect">
              <a:avLst/>
            </a:prstGeom>
          </p:spPr>
        </p:pic>
        <p:pic>
          <p:nvPicPr>
            <p:cNvPr id="195" name="Picture 11">
              <a:extLst>
                <a:ext uri="{FF2B5EF4-FFF2-40B4-BE49-F238E27FC236}">
                  <a16:creationId xmlns:a16="http://schemas.microsoft.com/office/drawing/2014/main" id="{EA7AF7E5-31D6-3497-CF8F-14398491B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142492" y="2889719"/>
              <a:ext cx="1059654" cy="588697"/>
            </a:xfrm>
            <a:prstGeom prst="rect">
              <a:avLst/>
            </a:prstGeom>
          </p:spPr>
        </p:pic>
        <p:pic>
          <p:nvPicPr>
            <p:cNvPr id="196" name="Picture 12">
              <a:extLst>
                <a:ext uri="{FF2B5EF4-FFF2-40B4-BE49-F238E27FC236}">
                  <a16:creationId xmlns:a16="http://schemas.microsoft.com/office/drawing/2014/main" id="{2EF77BC3-B9C0-EF90-CEBB-578839A41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0140" y="3240417"/>
              <a:ext cx="1045625" cy="580903"/>
            </a:xfrm>
            <a:prstGeom prst="rect">
              <a:avLst/>
            </a:prstGeom>
          </p:spPr>
        </p:pic>
        <p:pic>
          <p:nvPicPr>
            <p:cNvPr id="197" name="Picture 13">
              <a:extLst>
                <a:ext uri="{FF2B5EF4-FFF2-40B4-BE49-F238E27FC236}">
                  <a16:creationId xmlns:a16="http://schemas.microsoft.com/office/drawing/2014/main" id="{192D1570-5BDA-468E-D464-8E5BADBAA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237071" y="3192517"/>
              <a:ext cx="1059654" cy="588697"/>
            </a:xfrm>
            <a:prstGeom prst="rect">
              <a:avLst/>
            </a:prstGeom>
          </p:spPr>
        </p:pic>
        <p:pic>
          <p:nvPicPr>
            <p:cNvPr id="198" name="Picture 14">
              <a:extLst>
                <a:ext uri="{FF2B5EF4-FFF2-40B4-BE49-F238E27FC236}">
                  <a16:creationId xmlns:a16="http://schemas.microsoft.com/office/drawing/2014/main" id="{9051FEDF-1E5F-19C1-5F47-FD07D7697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1400" y="3632737"/>
              <a:ext cx="1045625" cy="580903"/>
            </a:xfrm>
            <a:prstGeom prst="rect">
              <a:avLst/>
            </a:prstGeom>
          </p:spPr>
        </p:pic>
        <p:pic>
          <p:nvPicPr>
            <p:cNvPr id="199" name="Picture 15">
              <a:extLst>
                <a:ext uri="{FF2B5EF4-FFF2-40B4-BE49-F238E27FC236}">
                  <a16:creationId xmlns:a16="http://schemas.microsoft.com/office/drawing/2014/main" id="{06AA32C4-1BD2-A5AA-DBCF-0A2E5C187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244637" y="3558841"/>
              <a:ext cx="1059654" cy="588697"/>
            </a:xfrm>
            <a:prstGeom prst="rect">
              <a:avLst/>
            </a:prstGeom>
          </p:spPr>
        </p:pic>
        <p:pic>
          <p:nvPicPr>
            <p:cNvPr id="200" name="Picture 16">
              <a:extLst>
                <a:ext uri="{FF2B5EF4-FFF2-40B4-BE49-F238E27FC236}">
                  <a16:creationId xmlns:a16="http://schemas.microsoft.com/office/drawing/2014/main" id="{6A52E8AD-687E-6A1C-8CB7-78F25EAF9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49072" y="3110210"/>
              <a:ext cx="1045625" cy="580903"/>
            </a:xfrm>
            <a:prstGeom prst="rect">
              <a:avLst/>
            </a:prstGeom>
          </p:spPr>
        </p:pic>
        <p:pic>
          <p:nvPicPr>
            <p:cNvPr id="201" name="Picture 17">
              <a:extLst>
                <a:ext uri="{FF2B5EF4-FFF2-40B4-BE49-F238E27FC236}">
                  <a16:creationId xmlns:a16="http://schemas.microsoft.com/office/drawing/2014/main" id="{C8E9E6C0-091D-B6B9-5818-F56E632F0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014325" y="3809207"/>
              <a:ext cx="1059654" cy="588697"/>
            </a:xfrm>
            <a:prstGeom prst="rect">
              <a:avLst/>
            </a:prstGeom>
          </p:spPr>
        </p:pic>
        <p:pic>
          <p:nvPicPr>
            <p:cNvPr id="202" name="Picture 18">
              <a:extLst>
                <a:ext uri="{FF2B5EF4-FFF2-40B4-BE49-F238E27FC236}">
                  <a16:creationId xmlns:a16="http://schemas.microsoft.com/office/drawing/2014/main" id="{DED67163-BB2D-BF2E-824F-3B81B3175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448" y="3341872"/>
              <a:ext cx="1045625" cy="580903"/>
            </a:xfrm>
            <a:prstGeom prst="rect">
              <a:avLst/>
            </a:prstGeom>
          </p:spPr>
        </p:pic>
        <p:pic>
          <p:nvPicPr>
            <p:cNvPr id="203" name="Picture 19">
              <a:extLst>
                <a:ext uri="{FF2B5EF4-FFF2-40B4-BE49-F238E27FC236}">
                  <a16:creationId xmlns:a16="http://schemas.microsoft.com/office/drawing/2014/main" id="{83991150-E42A-8259-16A7-23A90BD4D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900379" y="3293972"/>
              <a:ext cx="1059654" cy="588697"/>
            </a:xfrm>
            <a:prstGeom prst="rect">
              <a:avLst/>
            </a:prstGeom>
          </p:spPr>
        </p:pic>
        <p:pic>
          <p:nvPicPr>
            <p:cNvPr id="204" name="Picture 20">
              <a:extLst>
                <a:ext uri="{FF2B5EF4-FFF2-40B4-BE49-F238E27FC236}">
                  <a16:creationId xmlns:a16="http://schemas.microsoft.com/office/drawing/2014/main" id="{D0D7F048-F47B-152A-84C2-6EDA33419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2905" y="3859873"/>
              <a:ext cx="1045625" cy="580903"/>
            </a:xfrm>
            <a:prstGeom prst="rect">
              <a:avLst/>
            </a:prstGeom>
          </p:spPr>
        </p:pic>
        <p:pic>
          <p:nvPicPr>
            <p:cNvPr id="205" name="Picture 21">
              <a:extLst>
                <a:ext uri="{FF2B5EF4-FFF2-40B4-BE49-F238E27FC236}">
                  <a16:creationId xmlns:a16="http://schemas.microsoft.com/office/drawing/2014/main" id="{380F4096-2952-8BBD-C0FE-3E4944B3E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700909" y="3839340"/>
              <a:ext cx="1059654" cy="588697"/>
            </a:xfrm>
            <a:prstGeom prst="rect">
              <a:avLst/>
            </a:prstGeom>
          </p:spPr>
        </p:pic>
        <p:pic>
          <p:nvPicPr>
            <p:cNvPr id="206" name="Picture 22">
              <a:extLst>
                <a:ext uri="{FF2B5EF4-FFF2-40B4-BE49-F238E27FC236}">
                  <a16:creationId xmlns:a16="http://schemas.microsoft.com/office/drawing/2014/main" id="{4FD430F2-1C6E-4E22-E38B-F2EC338EA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179994" y="3233744"/>
              <a:ext cx="1059654" cy="588697"/>
            </a:xfrm>
            <a:prstGeom prst="rect">
              <a:avLst/>
            </a:prstGeom>
          </p:spPr>
        </p:pic>
        <p:pic>
          <p:nvPicPr>
            <p:cNvPr id="207" name="Picture 23">
              <a:extLst>
                <a:ext uri="{FF2B5EF4-FFF2-40B4-BE49-F238E27FC236}">
                  <a16:creationId xmlns:a16="http://schemas.microsoft.com/office/drawing/2014/main" id="{E813EC87-9370-054C-D91C-2676ECB70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980524" y="3779112"/>
              <a:ext cx="1059654" cy="588697"/>
            </a:xfrm>
            <a:prstGeom prst="rect">
              <a:avLst/>
            </a:prstGeom>
          </p:spPr>
        </p:pic>
        <p:pic>
          <p:nvPicPr>
            <p:cNvPr id="208" name="Picture 24">
              <a:extLst>
                <a:ext uri="{FF2B5EF4-FFF2-40B4-BE49-F238E27FC236}">
                  <a16:creationId xmlns:a16="http://schemas.microsoft.com/office/drawing/2014/main" id="{2770AE32-11DE-34E2-60D9-8F26D99B6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763998" y="3080696"/>
              <a:ext cx="1059654" cy="588697"/>
            </a:xfrm>
            <a:prstGeom prst="rect">
              <a:avLst/>
            </a:prstGeom>
          </p:spPr>
        </p:pic>
        <p:pic>
          <p:nvPicPr>
            <p:cNvPr id="209" name="Picture 25">
              <a:extLst>
                <a:ext uri="{FF2B5EF4-FFF2-40B4-BE49-F238E27FC236}">
                  <a16:creationId xmlns:a16="http://schemas.microsoft.com/office/drawing/2014/main" id="{DC87C9D0-056D-EC46-CC06-52AB47550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564528" y="3626064"/>
              <a:ext cx="1059654" cy="588697"/>
            </a:xfrm>
            <a:prstGeom prst="rect">
              <a:avLst/>
            </a:prstGeom>
          </p:spPr>
        </p:pic>
        <p:pic>
          <p:nvPicPr>
            <p:cNvPr id="210" name="Picture 26">
              <a:extLst>
                <a:ext uri="{FF2B5EF4-FFF2-40B4-BE49-F238E27FC236}">
                  <a16:creationId xmlns:a16="http://schemas.microsoft.com/office/drawing/2014/main" id="{5417FE60-BABD-6BCA-6461-5A8590D63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925788" y="4018384"/>
              <a:ext cx="1059654" cy="588697"/>
            </a:xfrm>
            <a:prstGeom prst="rect">
              <a:avLst/>
            </a:prstGeom>
          </p:spPr>
        </p:pic>
        <p:pic>
          <p:nvPicPr>
            <p:cNvPr id="211" name="Picture 27">
              <a:extLst>
                <a:ext uri="{FF2B5EF4-FFF2-40B4-BE49-F238E27FC236}">
                  <a16:creationId xmlns:a16="http://schemas.microsoft.com/office/drawing/2014/main" id="{3A4318E1-737F-27C6-4C6D-CF1C5BEDD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341782" y="4242754"/>
              <a:ext cx="1059654" cy="588697"/>
            </a:xfrm>
            <a:prstGeom prst="rect">
              <a:avLst/>
            </a:prstGeom>
          </p:spPr>
        </p:pic>
        <p:pic>
          <p:nvPicPr>
            <p:cNvPr id="212" name="Picture 28">
              <a:extLst>
                <a:ext uri="{FF2B5EF4-FFF2-40B4-BE49-F238E27FC236}">
                  <a16:creationId xmlns:a16="http://schemas.microsoft.com/office/drawing/2014/main" id="{FDCBE2CA-D680-F37C-769D-66A31207E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227836" y="3727519"/>
              <a:ext cx="1059654" cy="588697"/>
            </a:xfrm>
            <a:prstGeom prst="rect">
              <a:avLst/>
            </a:prstGeom>
          </p:spPr>
        </p:pic>
        <p:pic>
          <p:nvPicPr>
            <p:cNvPr id="213" name="Picture 29">
              <a:extLst>
                <a:ext uri="{FF2B5EF4-FFF2-40B4-BE49-F238E27FC236}">
                  <a16:creationId xmlns:a16="http://schemas.microsoft.com/office/drawing/2014/main" id="{C4442E07-5B91-9CB9-8FF6-11A21C9CD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2375" y="3163553"/>
              <a:ext cx="1045625" cy="580903"/>
            </a:xfrm>
            <a:prstGeom prst="rect">
              <a:avLst/>
            </a:prstGeom>
          </p:spPr>
        </p:pic>
        <p:pic>
          <p:nvPicPr>
            <p:cNvPr id="214" name="Picture 30">
              <a:extLst>
                <a:ext uri="{FF2B5EF4-FFF2-40B4-BE49-F238E27FC236}">
                  <a16:creationId xmlns:a16="http://schemas.microsoft.com/office/drawing/2014/main" id="{E62D9E4B-529C-A715-E691-DD7B3C712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6379" y="3010505"/>
              <a:ext cx="1045625" cy="580903"/>
            </a:xfrm>
            <a:prstGeom prst="rect">
              <a:avLst/>
            </a:prstGeom>
          </p:spPr>
        </p:pic>
        <p:pic>
          <p:nvPicPr>
            <p:cNvPr id="215" name="Picture 31">
              <a:extLst>
                <a:ext uri="{FF2B5EF4-FFF2-40B4-BE49-F238E27FC236}">
                  <a16:creationId xmlns:a16="http://schemas.microsoft.com/office/drawing/2014/main" id="{1EE118F1-099A-261C-876B-2E8949B75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6909" y="3555873"/>
              <a:ext cx="1045625" cy="580903"/>
            </a:xfrm>
            <a:prstGeom prst="rect">
              <a:avLst/>
            </a:prstGeom>
          </p:spPr>
        </p:pic>
        <p:pic>
          <p:nvPicPr>
            <p:cNvPr id="216" name="Picture 32">
              <a:extLst>
                <a:ext uri="{FF2B5EF4-FFF2-40B4-BE49-F238E27FC236}">
                  <a16:creationId xmlns:a16="http://schemas.microsoft.com/office/drawing/2014/main" id="{714EAE35-653E-C83B-01A3-5B898F310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78169" y="3948193"/>
              <a:ext cx="1045625" cy="580903"/>
            </a:xfrm>
            <a:prstGeom prst="rect">
              <a:avLst/>
            </a:prstGeom>
          </p:spPr>
        </p:pic>
        <p:pic>
          <p:nvPicPr>
            <p:cNvPr id="217" name="Picture 33">
              <a:extLst>
                <a:ext uri="{FF2B5EF4-FFF2-40B4-BE49-F238E27FC236}">
                  <a16:creationId xmlns:a16="http://schemas.microsoft.com/office/drawing/2014/main" id="{53C6795B-2AE0-628C-5E5E-7438B811C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25841" y="3425666"/>
              <a:ext cx="1045625" cy="580903"/>
            </a:xfrm>
            <a:prstGeom prst="rect">
              <a:avLst/>
            </a:prstGeom>
          </p:spPr>
        </p:pic>
        <p:pic>
          <p:nvPicPr>
            <p:cNvPr id="218" name="Picture 34">
              <a:extLst>
                <a:ext uri="{FF2B5EF4-FFF2-40B4-BE49-F238E27FC236}">
                  <a16:creationId xmlns:a16="http://schemas.microsoft.com/office/drawing/2014/main" id="{257BFA9E-4FE9-9A1F-C560-86B06065A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80217" y="3657328"/>
              <a:ext cx="1045625" cy="580903"/>
            </a:xfrm>
            <a:prstGeom prst="rect">
              <a:avLst/>
            </a:prstGeom>
          </p:spPr>
        </p:pic>
        <p:pic>
          <p:nvPicPr>
            <p:cNvPr id="219" name="Picture 35">
              <a:extLst>
                <a:ext uri="{FF2B5EF4-FFF2-40B4-BE49-F238E27FC236}">
                  <a16:creationId xmlns:a16="http://schemas.microsoft.com/office/drawing/2014/main" id="{2957C747-83EF-2637-8921-6A04AAD66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9674" y="4175329"/>
              <a:ext cx="1045625" cy="580903"/>
            </a:xfrm>
            <a:prstGeom prst="rect">
              <a:avLst/>
            </a:prstGeom>
          </p:spPr>
        </p:pic>
        <p:pic>
          <p:nvPicPr>
            <p:cNvPr id="220" name="Picture 37">
              <a:extLst>
                <a:ext uri="{FF2B5EF4-FFF2-40B4-BE49-F238E27FC236}">
                  <a16:creationId xmlns:a16="http://schemas.microsoft.com/office/drawing/2014/main" id="{7D08B881-9AE7-4D66-B3F0-691D8C6DD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557554" y="2224999"/>
              <a:ext cx="863762" cy="479868"/>
            </a:xfrm>
            <a:prstGeom prst="rect">
              <a:avLst/>
            </a:prstGeom>
          </p:spPr>
        </p:pic>
        <p:pic>
          <p:nvPicPr>
            <p:cNvPr id="221" name="Picture 38">
              <a:extLst>
                <a:ext uri="{FF2B5EF4-FFF2-40B4-BE49-F238E27FC236}">
                  <a16:creationId xmlns:a16="http://schemas.microsoft.com/office/drawing/2014/main" id="{569430A7-4A36-0782-F4ED-3D4F70954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58084" y="2770367"/>
              <a:ext cx="863762" cy="479868"/>
            </a:xfrm>
            <a:prstGeom prst="rect">
              <a:avLst/>
            </a:prstGeom>
          </p:spPr>
        </p:pic>
        <p:pic>
          <p:nvPicPr>
            <p:cNvPr id="222" name="Picture 39">
              <a:extLst>
                <a:ext uri="{FF2B5EF4-FFF2-40B4-BE49-F238E27FC236}">
                  <a16:creationId xmlns:a16="http://schemas.microsoft.com/office/drawing/2014/main" id="{8722B2BA-1A37-1950-E991-D7C7FEFF2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913214" y="2262063"/>
              <a:ext cx="863762" cy="479868"/>
            </a:xfrm>
            <a:prstGeom prst="rect">
              <a:avLst/>
            </a:prstGeom>
          </p:spPr>
        </p:pic>
        <p:pic>
          <p:nvPicPr>
            <p:cNvPr id="223" name="Picture 40">
              <a:extLst>
                <a:ext uri="{FF2B5EF4-FFF2-40B4-BE49-F238E27FC236}">
                  <a16:creationId xmlns:a16="http://schemas.microsoft.com/office/drawing/2014/main" id="{0F8112FD-B926-4FE2-CFCB-3CACA7D83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942088" y="2617319"/>
              <a:ext cx="863762" cy="479868"/>
            </a:xfrm>
            <a:prstGeom prst="rect">
              <a:avLst/>
            </a:prstGeom>
          </p:spPr>
        </p:pic>
        <p:pic>
          <p:nvPicPr>
            <p:cNvPr id="224" name="Picture 41">
              <a:extLst>
                <a:ext uri="{FF2B5EF4-FFF2-40B4-BE49-F238E27FC236}">
                  <a16:creationId xmlns:a16="http://schemas.microsoft.com/office/drawing/2014/main" id="{A5D0CB1E-9032-A2D6-8020-0E212973C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1303348" y="3009639"/>
              <a:ext cx="863762" cy="479868"/>
            </a:xfrm>
            <a:prstGeom prst="rect">
              <a:avLst/>
            </a:prstGeom>
          </p:spPr>
        </p:pic>
        <p:pic>
          <p:nvPicPr>
            <p:cNvPr id="225" name="Picture 42">
              <a:extLst>
                <a:ext uri="{FF2B5EF4-FFF2-40B4-BE49-F238E27FC236}">
                  <a16:creationId xmlns:a16="http://schemas.microsoft.com/office/drawing/2014/main" id="{2B89A598-7486-7A4E-51FB-BA398B7E6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719342" y="3234009"/>
              <a:ext cx="863762" cy="479868"/>
            </a:xfrm>
            <a:prstGeom prst="rect">
              <a:avLst/>
            </a:prstGeom>
          </p:spPr>
        </p:pic>
        <p:pic>
          <p:nvPicPr>
            <p:cNvPr id="226" name="Picture 43">
              <a:extLst>
                <a:ext uri="{FF2B5EF4-FFF2-40B4-BE49-F238E27FC236}">
                  <a16:creationId xmlns:a16="http://schemas.microsoft.com/office/drawing/2014/main" id="{70108851-84E7-2E32-7866-F36210E98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605396" y="2718774"/>
              <a:ext cx="863762" cy="479868"/>
            </a:xfrm>
            <a:prstGeom prst="rect">
              <a:avLst/>
            </a:prstGeom>
          </p:spPr>
        </p:pic>
        <p:pic>
          <p:nvPicPr>
            <p:cNvPr id="227" name="Picture 44">
              <a:extLst>
                <a:ext uri="{FF2B5EF4-FFF2-40B4-BE49-F238E27FC236}">
                  <a16:creationId xmlns:a16="http://schemas.microsoft.com/office/drawing/2014/main" id="{27A72148-0D28-A6BC-7CC8-3C5F456DE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05926" y="3264142"/>
              <a:ext cx="863762" cy="479868"/>
            </a:xfrm>
            <a:prstGeom prst="rect">
              <a:avLst/>
            </a:prstGeom>
          </p:spPr>
        </p:pic>
        <p:pic>
          <p:nvPicPr>
            <p:cNvPr id="228" name="Picture 45">
              <a:extLst>
                <a:ext uri="{FF2B5EF4-FFF2-40B4-BE49-F238E27FC236}">
                  <a16:creationId xmlns:a16="http://schemas.microsoft.com/office/drawing/2014/main" id="{2739048A-43FF-01E8-B2BF-80240E1E7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-114989" y="2658546"/>
              <a:ext cx="863762" cy="479868"/>
            </a:xfrm>
            <a:prstGeom prst="rect">
              <a:avLst/>
            </a:prstGeom>
          </p:spPr>
        </p:pic>
        <p:pic>
          <p:nvPicPr>
            <p:cNvPr id="229" name="Picture 47">
              <a:extLst>
                <a:ext uri="{FF2B5EF4-FFF2-40B4-BE49-F238E27FC236}">
                  <a16:creationId xmlns:a16="http://schemas.microsoft.com/office/drawing/2014/main" id="{AE58FCDE-FAEB-0FF1-1ACB-BFDFFD9C4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69015" y="2505498"/>
              <a:ext cx="863762" cy="479868"/>
            </a:xfrm>
            <a:prstGeom prst="rect">
              <a:avLst/>
            </a:prstGeom>
          </p:spPr>
        </p:pic>
        <p:pic>
          <p:nvPicPr>
            <p:cNvPr id="230" name="Picture 48">
              <a:extLst>
                <a:ext uri="{FF2B5EF4-FFF2-40B4-BE49-F238E27FC236}">
                  <a16:creationId xmlns:a16="http://schemas.microsoft.com/office/drawing/2014/main" id="{1C2A2978-80D5-4D33-4E89-32A6F14DE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69545" y="3050866"/>
              <a:ext cx="863762" cy="479868"/>
            </a:xfrm>
            <a:prstGeom prst="rect">
              <a:avLst/>
            </a:prstGeom>
          </p:spPr>
        </p:pic>
        <p:pic>
          <p:nvPicPr>
            <p:cNvPr id="231" name="Picture 49">
              <a:extLst>
                <a:ext uri="{FF2B5EF4-FFF2-40B4-BE49-F238E27FC236}">
                  <a16:creationId xmlns:a16="http://schemas.microsoft.com/office/drawing/2014/main" id="{B9F00FB5-E7A4-2A2C-2424-8AB37F1BE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630805" y="3443186"/>
              <a:ext cx="863762" cy="479868"/>
            </a:xfrm>
            <a:prstGeom prst="rect">
              <a:avLst/>
            </a:prstGeom>
          </p:spPr>
        </p:pic>
        <p:pic>
          <p:nvPicPr>
            <p:cNvPr id="232" name="Picture 50">
              <a:extLst>
                <a:ext uri="{FF2B5EF4-FFF2-40B4-BE49-F238E27FC236}">
                  <a16:creationId xmlns:a16="http://schemas.microsoft.com/office/drawing/2014/main" id="{A4213C3A-7153-A975-6EE1-74D27F52E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2232" y="3412994"/>
              <a:ext cx="863762" cy="479868"/>
            </a:xfrm>
            <a:prstGeom prst="rect">
              <a:avLst/>
            </a:prstGeom>
          </p:spPr>
        </p:pic>
        <p:pic>
          <p:nvPicPr>
            <p:cNvPr id="233" name="Picture 51">
              <a:extLst>
                <a:ext uri="{FF2B5EF4-FFF2-40B4-BE49-F238E27FC236}">
                  <a16:creationId xmlns:a16="http://schemas.microsoft.com/office/drawing/2014/main" id="{0294C48C-D34E-FC48-E299-76EA077EF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-56177" y="2910135"/>
              <a:ext cx="863762" cy="479868"/>
            </a:xfrm>
            <a:prstGeom prst="rect">
              <a:avLst/>
            </a:prstGeom>
          </p:spPr>
        </p:pic>
        <p:pic>
          <p:nvPicPr>
            <p:cNvPr id="234" name="Picture 53">
              <a:extLst>
                <a:ext uri="{FF2B5EF4-FFF2-40B4-BE49-F238E27FC236}">
                  <a16:creationId xmlns:a16="http://schemas.microsoft.com/office/drawing/2014/main" id="{8A142AB8-BE48-5ED2-6507-DFBA4E54E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53795" y="2999969"/>
              <a:ext cx="888812" cy="493785"/>
            </a:xfrm>
            <a:prstGeom prst="rect">
              <a:avLst/>
            </a:prstGeom>
          </p:spPr>
        </p:pic>
        <p:pic>
          <p:nvPicPr>
            <p:cNvPr id="235" name="Picture 54">
              <a:extLst>
                <a:ext uri="{FF2B5EF4-FFF2-40B4-BE49-F238E27FC236}">
                  <a16:creationId xmlns:a16="http://schemas.microsoft.com/office/drawing/2014/main" id="{3D192025-2110-D30C-CBA3-83FD5DBD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95011" y="2756317"/>
              <a:ext cx="888812" cy="493785"/>
            </a:xfrm>
            <a:prstGeom prst="rect">
              <a:avLst/>
            </a:prstGeom>
          </p:spPr>
        </p:pic>
        <p:pic>
          <p:nvPicPr>
            <p:cNvPr id="236" name="Picture 55">
              <a:extLst>
                <a:ext uri="{FF2B5EF4-FFF2-40B4-BE49-F238E27FC236}">
                  <a16:creationId xmlns:a16="http://schemas.microsoft.com/office/drawing/2014/main" id="{CD64B917-1F2C-8607-8290-A6D04836E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34537" y="3188824"/>
              <a:ext cx="888812" cy="493785"/>
            </a:xfrm>
            <a:prstGeom prst="rect">
              <a:avLst/>
            </a:prstGeom>
          </p:spPr>
        </p:pic>
        <p:pic>
          <p:nvPicPr>
            <p:cNvPr id="237" name="Picture 56">
              <a:extLst>
                <a:ext uri="{FF2B5EF4-FFF2-40B4-BE49-F238E27FC236}">
                  <a16:creationId xmlns:a16="http://schemas.microsoft.com/office/drawing/2014/main" id="{18B4CA79-5386-6725-62FD-1422788F6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95797" y="3581144"/>
              <a:ext cx="888812" cy="493785"/>
            </a:xfrm>
            <a:prstGeom prst="rect">
              <a:avLst/>
            </a:prstGeom>
          </p:spPr>
        </p:pic>
        <p:pic>
          <p:nvPicPr>
            <p:cNvPr id="238" name="Picture 57">
              <a:extLst>
                <a:ext uri="{FF2B5EF4-FFF2-40B4-BE49-F238E27FC236}">
                  <a16:creationId xmlns:a16="http://schemas.microsoft.com/office/drawing/2014/main" id="{FC36AA92-9D6B-0C9F-72E0-38E86D4A0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43469" y="3058617"/>
              <a:ext cx="888812" cy="493785"/>
            </a:xfrm>
            <a:prstGeom prst="rect">
              <a:avLst/>
            </a:prstGeom>
          </p:spPr>
        </p:pic>
        <p:pic>
          <p:nvPicPr>
            <p:cNvPr id="239" name="Picture 58">
              <a:extLst>
                <a:ext uri="{FF2B5EF4-FFF2-40B4-BE49-F238E27FC236}">
                  <a16:creationId xmlns:a16="http://schemas.microsoft.com/office/drawing/2014/main" id="{7EC5FCD9-44AC-DEDE-6D5F-99F63CE63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97845" y="3290279"/>
              <a:ext cx="888812" cy="493785"/>
            </a:xfrm>
            <a:prstGeom prst="rect">
              <a:avLst/>
            </a:prstGeom>
          </p:spPr>
        </p:pic>
        <p:pic>
          <p:nvPicPr>
            <p:cNvPr id="240" name="Picture 59">
              <a:extLst>
                <a:ext uri="{FF2B5EF4-FFF2-40B4-BE49-F238E27FC236}">
                  <a16:creationId xmlns:a16="http://schemas.microsoft.com/office/drawing/2014/main" id="{21A6B924-514C-4BD0-DA76-2A309635E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27302" y="3808280"/>
              <a:ext cx="888812" cy="493785"/>
            </a:xfrm>
            <a:prstGeom prst="rect">
              <a:avLst/>
            </a:prstGeom>
          </p:spPr>
        </p:pic>
        <p:pic>
          <p:nvPicPr>
            <p:cNvPr id="241" name="Picture 60">
              <a:extLst>
                <a:ext uri="{FF2B5EF4-FFF2-40B4-BE49-F238E27FC236}">
                  <a16:creationId xmlns:a16="http://schemas.microsoft.com/office/drawing/2014/main" id="{22CDF46A-0EA8-A21D-5CF0-12E9598C5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26772" y="3111960"/>
              <a:ext cx="888812" cy="493785"/>
            </a:xfrm>
            <a:prstGeom prst="rect">
              <a:avLst/>
            </a:prstGeom>
          </p:spPr>
        </p:pic>
        <p:pic>
          <p:nvPicPr>
            <p:cNvPr id="242" name="Picture 61">
              <a:extLst>
                <a:ext uri="{FF2B5EF4-FFF2-40B4-BE49-F238E27FC236}">
                  <a16:creationId xmlns:a16="http://schemas.microsoft.com/office/drawing/2014/main" id="{A9394B40-C65E-5F11-9BCE-F16F640DC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10776" y="2958912"/>
              <a:ext cx="888812" cy="493785"/>
            </a:xfrm>
            <a:prstGeom prst="rect">
              <a:avLst/>
            </a:prstGeom>
          </p:spPr>
        </p:pic>
        <p:pic>
          <p:nvPicPr>
            <p:cNvPr id="243" name="Picture 62">
              <a:extLst>
                <a:ext uri="{FF2B5EF4-FFF2-40B4-BE49-F238E27FC236}">
                  <a16:creationId xmlns:a16="http://schemas.microsoft.com/office/drawing/2014/main" id="{31809079-8695-5A8C-707C-CFB0D1FE0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11306" y="3504280"/>
              <a:ext cx="888812" cy="493785"/>
            </a:xfrm>
            <a:prstGeom prst="rect">
              <a:avLst/>
            </a:prstGeom>
          </p:spPr>
        </p:pic>
        <p:pic>
          <p:nvPicPr>
            <p:cNvPr id="244" name="Picture 63">
              <a:extLst>
                <a:ext uri="{FF2B5EF4-FFF2-40B4-BE49-F238E27FC236}">
                  <a16:creationId xmlns:a16="http://schemas.microsoft.com/office/drawing/2014/main" id="{D5EE68D6-0483-B89C-F7D1-9DC1C4A1B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20170" y="3464452"/>
              <a:ext cx="888812" cy="493785"/>
            </a:xfrm>
            <a:prstGeom prst="rect">
              <a:avLst/>
            </a:prstGeom>
          </p:spPr>
        </p:pic>
        <p:pic>
          <p:nvPicPr>
            <p:cNvPr id="245" name="Picture 64">
              <a:extLst>
                <a:ext uri="{FF2B5EF4-FFF2-40B4-BE49-F238E27FC236}">
                  <a16:creationId xmlns:a16="http://schemas.microsoft.com/office/drawing/2014/main" id="{B1DD0654-DD9C-E05F-5DB7-8BE22DED9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95797" y="3118110"/>
              <a:ext cx="888812" cy="493785"/>
            </a:xfrm>
            <a:prstGeom prst="rect">
              <a:avLst/>
            </a:prstGeom>
          </p:spPr>
        </p:pic>
        <p:pic>
          <p:nvPicPr>
            <p:cNvPr id="246" name="Picture 65">
              <a:extLst>
                <a:ext uri="{FF2B5EF4-FFF2-40B4-BE49-F238E27FC236}">
                  <a16:creationId xmlns:a16="http://schemas.microsoft.com/office/drawing/2014/main" id="{48A4F4BB-5E48-13CB-8213-486B2687F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4614" y="3605735"/>
              <a:ext cx="888812" cy="493785"/>
            </a:xfrm>
            <a:prstGeom prst="rect">
              <a:avLst/>
            </a:prstGeom>
          </p:spPr>
        </p:pic>
        <p:pic>
          <p:nvPicPr>
            <p:cNvPr id="247" name="Picture 66">
              <a:extLst>
                <a:ext uri="{FF2B5EF4-FFF2-40B4-BE49-F238E27FC236}">
                  <a16:creationId xmlns:a16="http://schemas.microsoft.com/office/drawing/2014/main" id="{D1DD7644-542E-C5B7-C369-D196663DE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71708" y="3908901"/>
              <a:ext cx="888812" cy="493785"/>
            </a:xfrm>
            <a:prstGeom prst="rect">
              <a:avLst/>
            </a:prstGeom>
          </p:spPr>
        </p:pic>
        <p:cxnSp>
          <p:nvCxnSpPr>
            <p:cNvPr id="248" name="Straight Arrow Connector 70">
              <a:extLst>
                <a:ext uri="{FF2B5EF4-FFF2-40B4-BE49-F238E27FC236}">
                  <a16:creationId xmlns:a16="http://schemas.microsoft.com/office/drawing/2014/main" id="{4740CE0F-D542-970D-1C95-F96F2E8DEC45}"/>
                </a:ext>
              </a:extLst>
            </p:cNvPr>
            <p:cNvCxnSpPr/>
            <p:nvPr/>
          </p:nvCxnSpPr>
          <p:spPr>
            <a:xfrm flipV="1">
              <a:off x="5097807" y="3341872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Arrow Connector 71">
              <a:extLst>
                <a:ext uri="{FF2B5EF4-FFF2-40B4-BE49-F238E27FC236}">
                  <a16:creationId xmlns:a16="http://schemas.microsoft.com/office/drawing/2014/main" id="{26B70F5D-D6AB-0A66-1271-7E476AA4A1A8}"/>
                </a:ext>
              </a:extLst>
            </p:cNvPr>
            <p:cNvCxnSpPr/>
            <p:nvPr/>
          </p:nvCxnSpPr>
          <p:spPr>
            <a:xfrm flipV="1">
              <a:off x="5132135" y="3507241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Arrow Connector 72">
              <a:extLst>
                <a:ext uri="{FF2B5EF4-FFF2-40B4-BE49-F238E27FC236}">
                  <a16:creationId xmlns:a16="http://schemas.microsoft.com/office/drawing/2014/main" id="{EB93E2B3-B005-3928-9F3F-3BDEF46C59AF}"/>
                </a:ext>
              </a:extLst>
            </p:cNvPr>
            <p:cNvCxnSpPr/>
            <p:nvPr/>
          </p:nvCxnSpPr>
          <p:spPr>
            <a:xfrm flipV="1">
              <a:off x="5021520" y="369741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Arrow Connector 73">
              <a:extLst>
                <a:ext uri="{FF2B5EF4-FFF2-40B4-BE49-F238E27FC236}">
                  <a16:creationId xmlns:a16="http://schemas.microsoft.com/office/drawing/2014/main" id="{F464ECD0-268D-3771-0557-EA7808E1462A}"/>
                </a:ext>
              </a:extLst>
            </p:cNvPr>
            <p:cNvCxnSpPr/>
            <p:nvPr/>
          </p:nvCxnSpPr>
          <p:spPr>
            <a:xfrm flipV="1">
              <a:off x="5067203" y="387466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Arrow Connector 74">
              <a:extLst>
                <a:ext uri="{FF2B5EF4-FFF2-40B4-BE49-F238E27FC236}">
                  <a16:creationId xmlns:a16="http://schemas.microsoft.com/office/drawing/2014/main" id="{39184F49-0C4B-6189-7F49-B7DA6169A02B}"/>
                </a:ext>
              </a:extLst>
            </p:cNvPr>
            <p:cNvCxnSpPr/>
            <p:nvPr/>
          </p:nvCxnSpPr>
          <p:spPr>
            <a:xfrm flipV="1">
              <a:off x="4875477" y="4141989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75">
              <a:extLst>
                <a:ext uri="{FF2B5EF4-FFF2-40B4-BE49-F238E27FC236}">
                  <a16:creationId xmlns:a16="http://schemas.microsoft.com/office/drawing/2014/main" id="{2C15AA40-7D4B-A163-EE47-09B970734D6E}"/>
                </a:ext>
              </a:extLst>
            </p:cNvPr>
            <p:cNvCxnSpPr/>
            <p:nvPr/>
          </p:nvCxnSpPr>
          <p:spPr>
            <a:xfrm flipV="1">
              <a:off x="4774464" y="4382977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76">
              <a:extLst>
                <a:ext uri="{FF2B5EF4-FFF2-40B4-BE49-F238E27FC236}">
                  <a16:creationId xmlns:a16="http://schemas.microsoft.com/office/drawing/2014/main" id="{88EF59AA-CF3D-FA1C-5A1A-56B63924B9AE}"/>
                </a:ext>
              </a:extLst>
            </p:cNvPr>
            <p:cNvCxnSpPr/>
            <p:nvPr/>
          </p:nvCxnSpPr>
          <p:spPr>
            <a:xfrm flipV="1">
              <a:off x="4746020" y="461337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Arrow Connector 77">
              <a:extLst>
                <a:ext uri="{FF2B5EF4-FFF2-40B4-BE49-F238E27FC236}">
                  <a16:creationId xmlns:a16="http://schemas.microsoft.com/office/drawing/2014/main" id="{EE0C78EF-89C0-75F6-41B6-4A00C0A3F4C7}"/>
                </a:ext>
              </a:extLst>
            </p:cNvPr>
            <p:cNvCxnSpPr/>
            <p:nvPr/>
          </p:nvCxnSpPr>
          <p:spPr>
            <a:xfrm flipV="1">
              <a:off x="2531063" y="3113211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75F90E9D-7A31-BF1E-FE25-7A1B221388DA}"/>
                </a:ext>
              </a:extLst>
            </p:cNvPr>
            <p:cNvCxnSpPr/>
            <p:nvPr/>
          </p:nvCxnSpPr>
          <p:spPr>
            <a:xfrm flipV="1">
              <a:off x="2339192" y="3684739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Arrow Connector 79">
              <a:extLst>
                <a:ext uri="{FF2B5EF4-FFF2-40B4-BE49-F238E27FC236}">
                  <a16:creationId xmlns:a16="http://schemas.microsoft.com/office/drawing/2014/main" id="{5AF163E5-7D44-8AAF-8AF5-B3B33E1676A4}"/>
                </a:ext>
              </a:extLst>
            </p:cNvPr>
            <p:cNvCxnSpPr/>
            <p:nvPr/>
          </p:nvCxnSpPr>
          <p:spPr>
            <a:xfrm flipV="1">
              <a:off x="2609955" y="4053378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80">
              <a:extLst>
                <a:ext uri="{FF2B5EF4-FFF2-40B4-BE49-F238E27FC236}">
                  <a16:creationId xmlns:a16="http://schemas.microsoft.com/office/drawing/2014/main" id="{7240D23A-D859-C550-79BD-99500A3F1B3D}"/>
                </a:ext>
              </a:extLst>
            </p:cNvPr>
            <p:cNvCxnSpPr/>
            <p:nvPr/>
          </p:nvCxnSpPr>
          <p:spPr>
            <a:xfrm flipV="1">
              <a:off x="2760651" y="4255544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Arrow Connector 81">
              <a:extLst>
                <a:ext uri="{FF2B5EF4-FFF2-40B4-BE49-F238E27FC236}">
                  <a16:creationId xmlns:a16="http://schemas.microsoft.com/office/drawing/2014/main" id="{1F5DF18E-C652-8E97-5476-561B85054233}"/>
                </a:ext>
              </a:extLst>
            </p:cNvPr>
            <p:cNvCxnSpPr/>
            <p:nvPr/>
          </p:nvCxnSpPr>
          <p:spPr>
            <a:xfrm flipV="1">
              <a:off x="2904464" y="4510754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Arrow Connector 82">
              <a:extLst>
                <a:ext uri="{FF2B5EF4-FFF2-40B4-BE49-F238E27FC236}">
                  <a16:creationId xmlns:a16="http://schemas.microsoft.com/office/drawing/2014/main" id="{BCECD973-C06D-15E5-2C2F-32B8E71CCC3C}"/>
                </a:ext>
              </a:extLst>
            </p:cNvPr>
            <p:cNvCxnSpPr/>
            <p:nvPr/>
          </p:nvCxnSpPr>
          <p:spPr>
            <a:xfrm flipV="1">
              <a:off x="2137145" y="3354549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1" name="Picture 84">
            <a:extLst>
              <a:ext uri="{FF2B5EF4-FFF2-40B4-BE49-F238E27FC236}">
                <a16:creationId xmlns:a16="http://schemas.microsoft.com/office/drawing/2014/main" id="{E0D5676B-B101-4578-45BC-CFA70BAFF5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2082"/>
          <a:stretch/>
        </p:blipFill>
        <p:spPr>
          <a:xfrm>
            <a:off x="4890564" y="4279498"/>
            <a:ext cx="1965259" cy="741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CuadroTexto 261">
                <a:extLst>
                  <a:ext uri="{FF2B5EF4-FFF2-40B4-BE49-F238E27FC236}">
                    <a16:creationId xmlns:a16="http://schemas.microsoft.com/office/drawing/2014/main" id="{77643451-8D35-759A-B160-67952BE53FB7}"/>
                  </a:ext>
                </a:extLst>
              </p:cNvPr>
              <p:cNvSpPr txBox="1"/>
              <p:nvPr/>
            </p:nvSpPr>
            <p:spPr bwMode="auto">
              <a:xfrm>
                <a:off x="280825" y="3066097"/>
                <a:ext cx="3046027" cy="1373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N: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intensidad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 [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particulas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/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paquete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]</a:t>
                </a:r>
              </a:p>
              <a:p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nb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: no.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paquetes</a:t>
                </a:r>
                <a:endPara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  <a:p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Frep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: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frequencia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 de collision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1">
                            <a:lumMod val="40000"/>
                            <a:lumOff val="6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>
                                <a:lumMod val="40000"/>
                                <a:lumOff val="6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: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tamaño</a:t>
                </a:r>
                <a:r>
                  <a:rPr lang="en-US" sz="1600" dirty="0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 transversal del </a:t>
                </a:r>
                <a:r>
                  <a:rPr lang="en-US" sz="1600" dirty="0" err="1">
                    <a:solidFill>
                      <a:schemeClr val="tx1">
                        <a:lumMod val="40000"/>
                        <a:lumOff val="60000"/>
                      </a:schemeClr>
                    </a:solidFill>
                  </a:rPr>
                  <a:t>haz</a:t>
                </a:r>
                <a:endPara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  <a:p>
                <a:endParaRPr lang="en-US" sz="1600" dirty="0">
                  <a:solidFill>
                    <a:schemeClr val="tx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2" name="CuadroTexto 261">
                <a:extLst>
                  <a:ext uri="{FF2B5EF4-FFF2-40B4-BE49-F238E27FC236}">
                    <a16:creationId xmlns:a16="http://schemas.microsoft.com/office/drawing/2014/main" id="{77643451-8D35-759A-B160-67952BE53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0825" y="3066097"/>
                <a:ext cx="3046027" cy="1373646"/>
              </a:xfrm>
              <a:prstGeom prst="rect">
                <a:avLst/>
              </a:prstGeom>
              <a:blipFill>
                <a:blip r:embed="rId6"/>
                <a:stretch>
                  <a:fillRect l="-1000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3" name="CuadroTexto 262">
            <a:extLst>
              <a:ext uri="{FF2B5EF4-FFF2-40B4-BE49-F238E27FC236}">
                <a16:creationId xmlns:a16="http://schemas.microsoft.com/office/drawing/2014/main" id="{2C979911-1E30-FA75-58C5-AB549862A7A7}"/>
              </a:ext>
            </a:extLst>
          </p:cNvPr>
          <p:cNvSpPr txBox="1"/>
          <p:nvPr/>
        </p:nvSpPr>
        <p:spPr bwMode="auto">
          <a:xfrm>
            <a:off x="4806306" y="3751423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Interaction point (IP)</a:t>
            </a:r>
          </a:p>
        </p:txBody>
      </p:sp>
      <p:cxnSp>
        <p:nvCxnSpPr>
          <p:cNvPr id="265" name="Conector recto de flecha 264">
            <a:extLst>
              <a:ext uri="{FF2B5EF4-FFF2-40B4-BE49-F238E27FC236}">
                <a16:creationId xmlns:a16="http://schemas.microsoft.com/office/drawing/2014/main" id="{144DEC51-4663-E17E-BC99-1D03B00D263A}"/>
              </a:ext>
            </a:extLst>
          </p:cNvPr>
          <p:cNvCxnSpPr>
            <a:stCxn id="261" idx="0"/>
          </p:cNvCxnSpPr>
          <p:nvPr/>
        </p:nvCxnSpPr>
        <p:spPr>
          <a:xfrm flipH="1">
            <a:off x="5873193" y="4279498"/>
            <a:ext cx="1" cy="280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" name="Google Shape;487;p56">
            <a:extLst>
              <a:ext uri="{FF2B5EF4-FFF2-40B4-BE49-F238E27FC236}">
                <a16:creationId xmlns:a16="http://schemas.microsoft.com/office/drawing/2014/main" id="{9ECDC28F-17CF-A6E4-A487-BA4F0C2F4228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72016" y="4957735"/>
            <a:ext cx="3383789" cy="17292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342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262" grpId="0"/>
      <p:bldP spid="2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39511464-1CAF-EB0D-E358-6D7B86E4600E}"/>
              </a:ext>
            </a:extLst>
          </p:cNvPr>
          <p:cNvSpPr/>
          <p:nvPr/>
        </p:nvSpPr>
        <p:spPr>
          <a:xfrm>
            <a:off x="652230" y="1297555"/>
            <a:ext cx="10805607" cy="736116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E845E36-DF6A-9BA6-12CB-6E8D5CA6D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Limitaciones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8D5000D-4ACC-D127-8280-7C873470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5" name="Gráfico 4" descr="Advertencia contorno">
            <a:extLst>
              <a:ext uri="{FF2B5EF4-FFF2-40B4-BE49-F238E27FC236}">
                <a16:creationId xmlns:a16="http://schemas.microsoft.com/office/drawing/2014/main" id="{1BE65EE7-B6C3-D359-5891-7B7F2728C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8048" y="116632"/>
            <a:ext cx="914400" cy="9144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640EF78-7672-A2C5-94D5-C0C6C63F9A73}"/>
              </a:ext>
            </a:extLst>
          </p:cNvPr>
          <p:cNvSpPr txBox="1"/>
          <p:nvPr/>
        </p:nvSpPr>
        <p:spPr bwMode="auto">
          <a:xfrm>
            <a:off x="742189" y="1469153"/>
            <a:ext cx="10650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Durante la </a:t>
            </a:r>
            <a:r>
              <a:rPr lang="en-US" sz="2000" dirty="0" err="1"/>
              <a:t>operación</a:t>
            </a:r>
            <a:r>
              <a:rPr lang="en-US" sz="2000" dirty="0"/>
              <a:t> de </a:t>
            </a:r>
            <a:r>
              <a:rPr lang="en-US" sz="2000" dirty="0" err="1"/>
              <a:t>los</a:t>
            </a:r>
            <a:r>
              <a:rPr lang="en-US" sz="2000" dirty="0"/>
              <a:t> </a:t>
            </a:r>
            <a:r>
              <a:rPr lang="en-US" sz="2000" dirty="0" err="1"/>
              <a:t>aceleradores</a:t>
            </a:r>
            <a:r>
              <a:rPr lang="en-US" sz="2000" dirty="0"/>
              <a:t>, </a:t>
            </a:r>
            <a:r>
              <a:rPr lang="en-US" sz="2000" dirty="0" err="1"/>
              <a:t>los</a:t>
            </a:r>
            <a:r>
              <a:rPr lang="en-US" sz="2000" dirty="0"/>
              <a:t> </a:t>
            </a:r>
            <a:r>
              <a:rPr lang="en-US" sz="2000" dirty="0" err="1"/>
              <a:t>físicos</a:t>
            </a:r>
            <a:r>
              <a:rPr lang="en-US" sz="2000" dirty="0"/>
              <a:t> </a:t>
            </a:r>
            <a:r>
              <a:rPr lang="en-US" sz="2000" dirty="0" err="1"/>
              <a:t>encontramos</a:t>
            </a:r>
            <a:r>
              <a:rPr lang="en-US" sz="2000" dirty="0"/>
              <a:t> </a:t>
            </a:r>
            <a:r>
              <a:rPr lang="en-US" sz="2000" dirty="0" err="1"/>
              <a:t>limitaciones</a:t>
            </a:r>
            <a:r>
              <a:rPr lang="en-US" sz="2000" dirty="0"/>
              <a:t> a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resolver y </a:t>
            </a:r>
            <a:r>
              <a:rPr lang="en-US" sz="2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optimizar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E5709A1-749D-876B-13D5-EF3C2F27533C}"/>
              </a:ext>
            </a:extLst>
          </p:cNvPr>
          <p:cNvSpPr txBox="1"/>
          <p:nvPr/>
        </p:nvSpPr>
        <p:spPr bwMode="auto">
          <a:xfrm>
            <a:off x="623392" y="2566806"/>
            <a:ext cx="109151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Space charge: </a:t>
            </a:r>
            <a:r>
              <a:rPr lang="en-US" dirty="0"/>
              <a:t>las </a:t>
            </a:r>
            <a:r>
              <a:rPr lang="en-US" dirty="0" err="1"/>
              <a:t>particulas</a:t>
            </a:r>
            <a:r>
              <a:rPr lang="en-US" dirty="0"/>
              <a:t> </a:t>
            </a:r>
            <a:r>
              <a:rPr lang="en-US" dirty="0" err="1"/>
              <a:t>cargadas</a:t>
            </a:r>
            <a:r>
              <a:rPr lang="en-US" dirty="0"/>
              <a:t> del </a:t>
            </a:r>
            <a:r>
              <a:rPr lang="en-US" dirty="0" err="1"/>
              <a:t>paquete</a:t>
            </a:r>
            <a:r>
              <a:rPr lang="en-US" dirty="0"/>
              <a:t> se </a:t>
            </a:r>
            <a:r>
              <a:rPr lang="en-US" dirty="0" err="1"/>
              <a:t>repelen</a:t>
            </a:r>
            <a:r>
              <a:rPr lang="en-US" dirty="0"/>
              <a:t> entre </a:t>
            </a:r>
            <a:r>
              <a:rPr lang="en-US" dirty="0" err="1"/>
              <a:t>sí</a:t>
            </a:r>
            <a:r>
              <a:rPr lang="en-US" dirty="0"/>
              <a:t> -&gt; </a:t>
            </a:r>
            <a:r>
              <a:rPr lang="en-US" dirty="0" err="1"/>
              <a:t>fuerza</a:t>
            </a:r>
            <a:r>
              <a:rPr lang="en-US" dirty="0"/>
              <a:t> de-</a:t>
            </a:r>
            <a:r>
              <a:rPr lang="en-US" dirty="0" err="1"/>
              <a:t>focalizante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Electron cloud: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vacío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del </a:t>
            </a:r>
            <a:r>
              <a:rPr lang="en-US" dirty="0" err="1"/>
              <a:t>acelerador</a:t>
            </a:r>
            <a:r>
              <a:rPr lang="en-US" dirty="0"/>
              <a:t> no es perfecto, y se </a:t>
            </a:r>
            <a:r>
              <a:rPr lang="en-US" dirty="0" err="1"/>
              <a:t>generan</a:t>
            </a:r>
            <a:r>
              <a:rPr lang="en-US" dirty="0"/>
              <a:t> </a:t>
            </a:r>
            <a:r>
              <a:rPr lang="en-US" dirty="0" err="1"/>
              <a:t>nubes</a:t>
            </a:r>
            <a:r>
              <a:rPr lang="en-US" dirty="0"/>
              <a:t> de </a:t>
            </a:r>
            <a:r>
              <a:rPr lang="en-US" dirty="0" err="1"/>
              <a:t>electrones</a:t>
            </a:r>
            <a:r>
              <a:rPr lang="en-US" dirty="0"/>
              <a:t> </a:t>
            </a:r>
            <a:r>
              <a:rPr lang="en-US" dirty="0" err="1"/>
              <a:t>ionizados</a:t>
            </a:r>
            <a:r>
              <a:rPr lang="en-US" dirty="0"/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Beam-coupling impedance: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haz</a:t>
            </a:r>
            <a:r>
              <a:rPr lang="en-US" dirty="0"/>
              <a:t> de </a:t>
            </a:r>
            <a:r>
              <a:rPr lang="en-US" dirty="0" err="1"/>
              <a:t>particulas</a:t>
            </a:r>
            <a:r>
              <a:rPr lang="en-US" dirty="0"/>
              <a:t> </a:t>
            </a:r>
            <a:r>
              <a:rPr lang="en-US" dirty="0" err="1"/>
              <a:t>excita</a:t>
            </a:r>
            <a:r>
              <a:rPr lang="en-US" dirty="0"/>
              <a:t> campos </a:t>
            </a:r>
            <a:r>
              <a:rPr lang="en-US" dirty="0" err="1"/>
              <a:t>electromagneticos</a:t>
            </a:r>
            <a:r>
              <a:rPr lang="en-US" dirty="0"/>
              <a:t> no </a:t>
            </a:r>
            <a:r>
              <a:rPr lang="en-US" dirty="0" err="1"/>
              <a:t>deseados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acelerador</a:t>
            </a:r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4A754AD-1336-4846-09A3-23EDA608F4D1}"/>
              </a:ext>
            </a:extLst>
          </p:cNvPr>
          <p:cNvSpPr txBox="1"/>
          <p:nvPr/>
        </p:nvSpPr>
        <p:spPr bwMode="auto">
          <a:xfrm>
            <a:off x="551384" y="2095402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err="1"/>
              <a:t>Algunos</a:t>
            </a:r>
            <a:r>
              <a:rPr lang="en-US" sz="2000" u="sng" dirty="0"/>
              <a:t> </a:t>
            </a:r>
            <a:r>
              <a:rPr lang="en-US" sz="2000" u="sng" dirty="0" err="1"/>
              <a:t>ejemplos</a:t>
            </a:r>
            <a:endParaRPr lang="en-US" sz="2000" u="sng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2A40EBD-D12C-305B-2A43-CE9C4C6610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7068" y="4025291"/>
            <a:ext cx="1749844" cy="25720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754FA20-E847-81B3-90BC-E1A9BCFA01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407" y="3986290"/>
            <a:ext cx="1724071" cy="25283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CDFE825-01A1-643C-E43A-5E1D4719D3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8810" y="4503877"/>
            <a:ext cx="3735734" cy="146635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A79C369-A172-CEEB-DD89-D120D45B1392}"/>
              </a:ext>
            </a:extLst>
          </p:cNvPr>
          <p:cNvSpPr txBox="1"/>
          <p:nvPr/>
        </p:nvSpPr>
        <p:spPr bwMode="auto">
          <a:xfrm>
            <a:off x="5582836" y="4227992"/>
            <a:ext cx="1367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Cascade effect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554B204-AF64-D1E1-0102-92D6C4F328B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556" t="50168" r="48481"/>
          <a:stretch/>
        </p:blipFill>
        <p:spPr>
          <a:xfrm>
            <a:off x="8301786" y="4266588"/>
            <a:ext cx="3456385" cy="212382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209F345B-57F0-295F-E56F-C868313DD900}"/>
              </a:ext>
            </a:extLst>
          </p:cNvPr>
          <p:cNvSpPr txBox="1"/>
          <p:nvPr/>
        </p:nvSpPr>
        <p:spPr bwMode="auto">
          <a:xfrm>
            <a:off x="1505293" y="3766173"/>
            <a:ext cx="1723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Space charge force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A8234E0-7BAF-9A84-FCD6-2D94032D0508}"/>
              </a:ext>
            </a:extLst>
          </p:cNvPr>
          <p:cNvSpPr txBox="1"/>
          <p:nvPr/>
        </p:nvSpPr>
        <p:spPr bwMode="auto">
          <a:xfrm>
            <a:off x="8452471" y="3763681"/>
            <a:ext cx="3155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Wakefields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generados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por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un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cambio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en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la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geometría</a:t>
            </a:r>
            <a:endParaRPr lang="en-US" sz="1400" dirty="0">
              <a:solidFill>
                <a:schemeClr val="tx2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1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Encuentran al fantasma que acecha al acelerador de partículas más famoso  del mundo">
            <a:extLst>
              <a:ext uri="{FF2B5EF4-FFF2-40B4-BE49-F238E27FC236}">
                <a16:creationId xmlns:a16="http://schemas.microsoft.com/office/drawing/2014/main" id="{2E5F38DC-F4CC-8C8E-46D0-44D0B3564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82" y="2665027"/>
            <a:ext cx="3396571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CF83F6E-D528-5754-E2DD-7D80F384B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¿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Qué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son?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039EDA6-5904-CA3F-D386-BF5243E20753}"/>
              </a:ext>
            </a:extLst>
          </p:cNvPr>
          <p:cNvSpPr txBox="1"/>
          <p:nvPr/>
        </p:nvSpPr>
        <p:spPr bwMode="auto">
          <a:xfrm>
            <a:off x="551384" y="1259195"/>
            <a:ext cx="108422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CH" sz="2200" dirty="0"/>
              <a:t>Máquinas que usando </a:t>
            </a:r>
            <a:r>
              <a:rPr lang="en-CH" sz="2200" dirty="0">
                <a:solidFill>
                  <a:srgbClr val="528123"/>
                </a:solidFill>
              </a:rPr>
              <a:t>campos electro-magnéticos </a:t>
            </a:r>
            <a:r>
              <a:rPr lang="en-CH" sz="2200" b="1" dirty="0"/>
              <a:t>aceleran</a:t>
            </a:r>
            <a:r>
              <a:rPr lang="en-CH" sz="2200" dirty="0"/>
              <a:t> </a:t>
            </a:r>
            <a:r>
              <a:rPr lang="en-CH" sz="2200" dirty="0">
                <a:solidFill>
                  <a:srgbClr val="C00000"/>
                </a:solidFill>
              </a:rPr>
              <a:t>partículas cargadas</a:t>
            </a:r>
            <a:r>
              <a:rPr lang="es-ES" sz="2200" dirty="0">
                <a:solidFill>
                  <a:srgbClr val="C00000"/>
                </a:solidFill>
              </a:rPr>
              <a:t> </a:t>
            </a:r>
            <a:r>
              <a:rPr lang="es-ES" sz="2200" dirty="0"/>
              <a:t>(p+, e-, iones)</a:t>
            </a:r>
            <a:r>
              <a:rPr lang="en-CH" sz="2200" dirty="0"/>
              <a:t> </a:t>
            </a:r>
            <a:r>
              <a:rPr lang="es-ES" sz="2200" dirty="0">
                <a:solidFill>
                  <a:schemeClr val="accent3"/>
                </a:solidFill>
              </a:rPr>
              <a:t>a altas velocidades </a:t>
            </a:r>
            <a:r>
              <a:rPr lang="en-CH" sz="2200" dirty="0"/>
              <a:t>y las </a:t>
            </a:r>
            <a:r>
              <a:rPr lang="en-CH" sz="2200" b="1" dirty="0"/>
              <a:t>guían</a:t>
            </a:r>
            <a:r>
              <a:rPr lang="en-CH" sz="2200" dirty="0"/>
              <a:t> manteniendo su trayectoria dentro del acelerador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BF03D4A-5C5B-7F39-C23D-541275AC0E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99" y="2708920"/>
            <a:ext cx="3630155" cy="2699867"/>
          </a:xfrm>
          <a:prstGeom prst="rect">
            <a:avLst/>
          </a:prstGeom>
        </p:spPr>
      </p:pic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2AA13D70-EB83-CF6E-FC9E-04BFE33846B0}"/>
              </a:ext>
            </a:extLst>
          </p:cNvPr>
          <p:cNvSpPr/>
          <p:nvPr/>
        </p:nvSpPr>
        <p:spPr>
          <a:xfrm>
            <a:off x="3321895" y="4149080"/>
            <a:ext cx="1027914" cy="288032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7ABDE1D7-26C4-4FE0-2444-8B250ECE3AD8}"/>
              </a:ext>
            </a:extLst>
          </p:cNvPr>
          <p:cNvSpPr/>
          <p:nvPr/>
        </p:nvSpPr>
        <p:spPr>
          <a:xfrm>
            <a:off x="7344913" y="4103967"/>
            <a:ext cx="1027914" cy="288032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F0DFB405-0D86-28A0-5E92-17719D783E0E}"/>
              </a:ext>
            </a:extLst>
          </p:cNvPr>
          <p:cNvSpPr/>
          <p:nvPr/>
        </p:nvSpPr>
        <p:spPr>
          <a:xfrm>
            <a:off x="4943203" y="2222384"/>
            <a:ext cx="1844833" cy="88528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Acelerador</a:t>
            </a:r>
            <a:endParaRPr lang="en-US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1D0F2304-090F-6ACD-AE92-A0F2973AFD86}"/>
              </a:ext>
            </a:extLst>
          </p:cNvPr>
          <p:cNvSpPr/>
          <p:nvPr/>
        </p:nvSpPr>
        <p:spPr>
          <a:xfrm>
            <a:off x="8434136" y="2895302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05F6628E-C8A8-15EE-8D8C-A3D1B6CA5CC4}"/>
              </a:ext>
            </a:extLst>
          </p:cNvPr>
          <p:cNvSpPr/>
          <p:nvPr/>
        </p:nvSpPr>
        <p:spPr>
          <a:xfrm>
            <a:off x="8611751" y="3175430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3BE02FB7-ECD5-CE87-A5F1-83BA09F9EC9A}"/>
              </a:ext>
            </a:extLst>
          </p:cNvPr>
          <p:cNvSpPr/>
          <p:nvPr/>
        </p:nvSpPr>
        <p:spPr>
          <a:xfrm>
            <a:off x="8803103" y="2893508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C9A08222-6F73-93CF-B763-06B3FDED47CE}"/>
              </a:ext>
            </a:extLst>
          </p:cNvPr>
          <p:cNvSpPr/>
          <p:nvPr/>
        </p:nvSpPr>
        <p:spPr>
          <a:xfrm>
            <a:off x="9009219" y="3224282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DA9E45A9-27FD-4C02-FAE5-9F73E3BD8269}"/>
              </a:ext>
            </a:extLst>
          </p:cNvPr>
          <p:cNvSpPr/>
          <p:nvPr/>
        </p:nvSpPr>
        <p:spPr>
          <a:xfrm>
            <a:off x="9123279" y="2931390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D018630-441C-F4E1-1873-415D2A3570BD}"/>
              </a:ext>
            </a:extLst>
          </p:cNvPr>
          <p:cNvSpPr/>
          <p:nvPr/>
        </p:nvSpPr>
        <p:spPr>
          <a:xfrm>
            <a:off x="8700045" y="2583277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946F9F9A-2E55-6FDC-06F6-8F5EAD6DB306}"/>
              </a:ext>
            </a:extLst>
          </p:cNvPr>
          <p:cNvSpPr/>
          <p:nvPr/>
        </p:nvSpPr>
        <p:spPr>
          <a:xfrm>
            <a:off x="9020221" y="2616990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AFE8386A-5F9E-6630-5DAF-93D97C60F510}"/>
              </a:ext>
            </a:extLst>
          </p:cNvPr>
          <p:cNvSpPr/>
          <p:nvPr/>
        </p:nvSpPr>
        <p:spPr>
          <a:xfrm>
            <a:off x="9406687" y="3121622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BFFAB37E-EB40-41CB-0208-57D540C7C0BD}"/>
              </a:ext>
            </a:extLst>
          </p:cNvPr>
          <p:cNvSpPr/>
          <p:nvPr/>
        </p:nvSpPr>
        <p:spPr>
          <a:xfrm>
            <a:off x="9389188" y="2790848"/>
            <a:ext cx="170344" cy="169685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5C2802D-141E-C1C4-BAFF-9B031EC9DBBA}"/>
              </a:ext>
            </a:extLst>
          </p:cNvPr>
          <p:cNvSpPr txBox="1"/>
          <p:nvPr/>
        </p:nvSpPr>
        <p:spPr bwMode="auto">
          <a:xfrm>
            <a:off x="8430956" y="3431284"/>
            <a:ext cx="13268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rgbClr val="C00000"/>
                </a:solidFill>
              </a:rPr>
              <a:t>Protones p+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A528ACF1-CFEE-07FE-57B4-1654BC642357}"/>
              </a:ext>
            </a:extLst>
          </p:cNvPr>
          <p:cNvSpPr/>
          <p:nvPr/>
        </p:nvSpPr>
        <p:spPr>
          <a:xfrm>
            <a:off x="8184224" y="4827676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5AFC94D-FA0E-CB72-1EFF-F22B6B4132C2}"/>
              </a:ext>
            </a:extLst>
          </p:cNvPr>
          <p:cNvSpPr/>
          <p:nvPr/>
        </p:nvSpPr>
        <p:spPr>
          <a:xfrm>
            <a:off x="8361839" y="5107804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0D47B8A1-2E03-5FA0-707D-C746C4001976}"/>
              </a:ext>
            </a:extLst>
          </p:cNvPr>
          <p:cNvSpPr/>
          <p:nvPr/>
        </p:nvSpPr>
        <p:spPr>
          <a:xfrm>
            <a:off x="8553191" y="4825882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56A07201-1023-961C-009C-465432C7E3F5}"/>
              </a:ext>
            </a:extLst>
          </p:cNvPr>
          <p:cNvSpPr/>
          <p:nvPr/>
        </p:nvSpPr>
        <p:spPr>
          <a:xfrm>
            <a:off x="8759307" y="5156656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F6509782-2C94-47CF-00A2-FAE0B78ABB94}"/>
              </a:ext>
            </a:extLst>
          </p:cNvPr>
          <p:cNvSpPr/>
          <p:nvPr/>
        </p:nvSpPr>
        <p:spPr>
          <a:xfrm>
            <a:off x="8873367" y="4863764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BB518F54-86DE-B25E-F57A-E703E4783C70}"/>
              </a:ext>
            </a:extLst>
          </p:cNvPr>
          <p:cNvSpPr/>
          <p:nvPr/>
        </p:nvSpPr>
        <p:spPr>
          <a:xfrm>
            <a:off x="8450133" y="4515651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1024" name="Elipse 1023">
            <a:extLst>
              <a:ext uri="{FF2B5EF4-FFF2-40B4-BE49-F238E27FC236}">
                <a16:creationId xmlns:a16="http://schemas.microsoft.com/office/drawing/2014/main" id="{25B1ADBB-E6AB-00EB-409D-4EB8554B30C3}"/>
              </a:ext>
            </a:extLst>
          </p:cNvPr>
          <p:cNvSpPr/>
          <p:nvPr/>
        </p:nvSpPr>
        <p:spPr>
          <a:xfrm>
            <a:off x="8770309" y="4549364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1025" name="Elipse 1024">
            <a:extLst>
              <a:ext uri="{FF2B5EF4-FFF2-40B4-BE49-F238E27FC236}">
                <a16:creationId xmlns:a16="http://schemas.microsoft.com/office/drawing/2014/main" id="{C81091FE-D3CA-4AB3-F6BD-8701955E7BE2}"/>
              </a:ext>
            </a:extLst>
          </p:cNvPr>
          <p:cNvSpPr/>
          <p:nvPr/>
        </p:nvSpPr>
        <p:spPr>
          <a:xfrm>
            <a:off x="9156775" y="5053996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1026" name="Elipse 1025">
            <a:extLst>
              <a:ext uri="{FF2B5EF4-FFF2-40B4-BE49-F238E27FC236}">
                <a16:creationId xmlns:a16="http://schemas.microsoft.com/office/drawing/2014/main" id="{F978FC1C-FF35-C04D-FB4C-74564CA96E8C}"/>
              </a:ext>
            </a:extLst>
          </p:cNvPr>
          <p:cNvSpPr/>
          <p:nvPr/>
        </p:nvSpPr>
        <p:spPr>
          <a:xfrm>
            <a:off x="9139276" y="4723222"/>
            <a:ext cx="116347" cy="11589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A3E"/>
              </a:solidFill>
            </a:endParaRPr>
          </a:p>
        </p:txBody>
      </p:sp>
      <p:sp>
        <p:nvSpPr>
          <p:cNvPr id="1027" name="CuadroTexto 1026">
            <a:extLst>
              <a:ext uri="{FF2B5EF4-FFF2-40B4-BE49-F238E27FC236}">
                <a16:creationId xmlns:a16="http://schemas.microsoft.com/office/drawing/2014/main" id="{57107903-5F8D-ECF0-BEFE-E4BF91AE8AA7}"/>
              </a:ext>
            </a:extLst>
          </p:cNvPr>
          <p:cNvSpPr txBox="1"/>
          <p:nvPr/>
        </p:nvSpPr>
        <p:spPr bwMode="auto">
          <a:xfrm>
            <a:off x="8112224" y="5388821"/>
            <a:ext cx="16386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Electrones e-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44" name="Picture 20" descr="Lead, atomic structure - Stock Image - C013/1639 - Science Photo Library">
            <a:extLst>
              <a:ext uri="{FF2B5EF4-FFF2-40B4-BE49-F238E27FC236}">
                <a16:creationId xmlns:a16="http://schemas.microsoft.com/office/drawing/2014/main" id="{4321C23B-4DCC-F5BF-3083-C26F6CA1D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646" y="2852500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20" descr="Lead, atomic structure - Stock Image - C013/1639 - Science Photo Library">
            <a:extLst>
              <a:ext uri="{FF2B5EF4-FFF2-40B4-BE49-F238E27FC236}">
                <a16:creationId xmlns:a16="http://schemas.microsoft.com/office/drawing/2014/main" id="{93153E90-66E0-7D85-49E8-27CE81620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873" y="3315862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20" descr="Lead, atomic structure - Stock Image - C013/1639 - Science Photo Library">
            <a:extLst>
              <a:ext uri="{FF2B5EF4-FFF2-40B4-BE49-F238E27FC236}">
                <a16:creationId xmlns:a16="http://schemas.microsoft.com/office/drawing/2014/main" id="{52C1586C-0150-B6CE-F121-69F9F345B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742" y="3211562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20" descr="Lead, atomic structure - Stock Image - C013/1639 - Science Photo Library">
            <a:extLst>
              <a:ext uri="{FF2B5EF4-FFF2-40B4-BE49-F238E27FC236}">
                <a16:creationId xmlns:a16="http://schemas.microsoft.com/office/drawing/2014/main" id="{9EFF7365-6792-71DE-7A5B-63489EE95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777" y="2708920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20" descr="Lead, atomic structure - Stock Image - C013/1639 - Science Photo Library">
            <a:extLst>
              <a:ext uri="{FF2B5EF4-FFF2-40B4-BE49-F238E27FC236}">
                <a16:creationId xmlns:a16="http://schemas.microsoft.com/office/drawing/2014/main" id="{06FF28A9-5C22-3706-BA6D-DE900E195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973" y="3182444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" name="CuadroTexto 1034">
            <a:extLst>
              <a:ext uri="{FF2B5EF4-FFF2-40B4-BE49-F238E27FC236}">
                <a16:creationId xmlns:a16="http://schemas.microsoft.com/office/drawing/2014/main" id="{E20928DB-E98C-96EF-CEB6-C8C53D653473}"/>
              </a:ext>
            </a:extLst>
          </p:cNvPr>
          <p:cNvSpPr txBox="1"/>
          <p:nvPr/>
        </p:nvSpPr>
        <p:spPr bwMode="auto">
          <a:xfrm>
            <a:off x="10085919" y="4100527"/>
            <a:ext cx="1638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dirty="0">
                <a:solidFill>
                  <a:srgbClr val="008A3E"/>
                </a:solidFill>
              </a:rPr>
              <a:t>Iones pesados (Pb+)</a:t>
            </a:r>
            <a:endParaRPr lang="en-US" dirty="0">
              <a:solidFill>
                <a:srgbClr val="008A3E"/>
              </a:solidFill>
            </a:endParaRPr>
          </a:p>
        </p:txBody>
      </p:sp>
      <p:pic>
        <p:nvPicPr>
          <p:cNvPr id="1048" name="Picture 24">
            <a:extLst>
              <a:ext uri="{FF2B5EF4-FFF2-40B4-BE49-F238E27FC236}">
                <a16:creationId xmlns:a16="http://schemas.microsoft.com/office/drawing/2014/main" id="{ED5A7FB3-26C8-FEB9-E23F-825E34888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284" y="4631547"/>
            <a:ext cx="2407901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Marcador de número de diapositiva 2">
            <a:extLst>
              <a:ext uri="{FF2B5EF4-FFF2-40B4-BE49-F238E27FC236}">
                <a16:creationId xmlns:a16="http://schemas.microsoft.com/office/drawing/2014/main" id="{805F75E6-6DBE-7045-2ACF-194A77B8C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0576" y="6414072"/>
            <a:ext cx="681253" cy="365124"/>
          </a:xfrm>
        </p:spPr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7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1024" grpId="0" animBg="1"/>
      <p:bldP spid="1025" grpId="0" animBg="1"/>
      <p:bldP spid="1026" grpId="0" animBg="1"/>
      <p:bldP spid="1027" grpId="0"/>
      <p:bldP spid="10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845E36-DF6A-9BA6-12CB-6E8D5CA6D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Limitaciones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8D5000D-4ACC-D127-8280-7C8734709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5" name="Gráfico 4" descr="Advertencia contorno">
            <a:extLst>
              <a:ext uri="{FF2B5EF4-FFF2-40B4-BE49-F238E27FC236}">
                <a16:creationId xmlns:a16="http://schemas.microsoft.com/office/drawing/2014/main" id="{1BE65EE7-B6C3-D359-5891-7B7F2728C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8048" y="116632"/>
            <a:ext cx="914400" cy="914400"/>
          </a:xfrm>
          <a:prstGeom prst="rect">
            <a:avLst/>
          </a:prstGeom>
        </p:spPr>
      </p:pic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F08F80EE-374C-E5D4-E711-7B011496288B}"/>
              </a:ext>
            </a:extLst>
          </p:cNvPr>
          <p:cNvSpPr/>
          <p:nvPr/>
        </p:nvSpPr>
        <p:spPr>
          <a:xfrm>
            <a:off x="578081" y="1339471"/>
            <a:ext cx="5354477" cy="1483373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94315B2-390E-32D6-5846-65D50ACAD181}"/>
              </a:ext>
            </a:extLst>
          </p:cNvPr>
          <p:cNvSpPr txBox="1"/>
          <p:nvPr/>
        </p:nvSpPr>
        <p:spPr bwMode="auto">
          <a:xfrm>
            <a:off x="911424" y="1573327"/>
            <a:ext cx="4777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Estas</a:t>
            </a:r>
            <a:r>
              <a:rPr lang="en-US" sz="2000" dirty="0"/>
              <a:t> </a:t>
            </a:r>
            <a:r>
              <a:rPr lang="en-US" sz="2000" dirty="0" err="1"/>
              <a:t>limitaciones</a:t>
            </a:r>
            <a:r>
              <a:rPr lang="en-US" sz="2000" dirty="0"/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causan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inestabilidades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el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</a:rPr>
              <a:t>haz</a:t>
            </a:r>
            <a:r>
              <a:rPr lang="en-US" sz="2000" dirty="0"/>
              <a:t> que </a:t>
            </a:r>
            <a:r>
              <a:rPr lang="en-US" sz="2000" dirty="0" err="1"/>
              <a:t>pueden</a:t>
            </a:r>
            <a:r>
              <a:rPr lang="en-US" sz="2000" dirty="0"/>
              <a:t> </a:t>
            </a:r>
            <a:r>
              <a:rPr lang="en-US" sz="2000" dirty="0" err="1"/>
              <a:t>derivar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calentamiento</a:t>
            </a:r>
            <a:r>
              <a:rPr lang="en-US" sz="2000" dirty="0"/>
              <a:t> o </a:t>
            </a:r>
            <a:r>
              <a:rPr lang="en-US" sz="2000" dirty="0" err="1"/>
              <a:t>rotura</a:t>
            </a:r>
            <a:r>
              <a:rPr lang="en-US" sz="2000" dirty="0"/>
              <a:t> de </a:t>
            </a:r>
            <a:r>
              <a:rPr lang="en-US" sz="2000" dirty="0" err="1"/>
              <a:t>los</a:t>
            </a:r>
            <a:r>
              <a:rPr lang="en-US" sz="2000" dirty="0"/>
              <a:t> </a:t>
            </a:r>
            <a:r>
              <a:rPr lang="en-US" sz="2000" dirty="0" err="1"/>
              <a:t>elementos</a:t>
            </a:r>
            <a:r>
              <a:rPr lang="en-US" sz="2000" dirty="0"/>
              <a:t> del </a:t>
            </a:r>
            <a:r>
              <a:rPr lang="en-US" sz="2000" dirty="0" err="1"/>
              <a:t>acelerador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Imagen 13" descr="Gráfico, Histograma&#10;&#10;Descripción generada automáticamente">
            <a:extLst>
              <a:ext uri="{FF2B5EF4-FFF2-40B4-BE49-F238E27FC236}">
                <a16:creationId xmlns:a16="http://schemas.microsoft.com/office/drawing/2014/main" id="{51E71F07-4351-3AC5-6DD6-57D431BC5E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" t="5900" r="50787"/>
          <a:stretch/>
        </p:blipFill>
        <p:spPr>
          <a:xfrm>
            <a:off x="432419" y="3429000"/>
            <a:ext cx="3000155" cy="230880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B7B12B3-ED21-A9D6-EBFF-FC1D45194819}"/>
              </a:ext>
            </a:extLst>
          </p:cNvPr>
          <p:cNvSpPr txBox="1"/>
          <p:nvPr/>
        </p:nvSpPr>
        <p:spPr>
          <a:xfrm>
            <a:off x="1741317" y="3603265"/>
            <a:ext cx="16797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Head-Tail</a:t>
            </a:r>
          </a:p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mode-zero instability </a:t>
            </a:r>
          </a:p>
        </p:txBody>
      </p:sp>
      <p:pic>
        <p:nvPicPr>
          <p:cNvPr id="21" name="Marcador de contenido 9" descr="Gráfico&#10;&#10;Descripción generada automáticamente">
            <a:extLst>
              <a:ext uri="{FF2B5EF4-FFF2-40B4-BE49-F238E27FC236}">
                <a16:creationId xmlns:a16="http://schemas.microsoft.com/office/drawing/2014/main" id="{CDF366A5-5F30-AC88-A7C7-CBFCE00AF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783" y="3469343"/>
            <a:ext cx="2663217" cy="2268461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E045CD9-A641-1304-3215-31883041464E}"/>
              </a:ext>
            </a:extLst>
          </p:cNvPr>
          <p:cNvSpPr txBox="1"/>
          <p:nvPr/>
        </p:nvSpPr>
        <p:spPr bwMode="auto">
          <a:xfrm>
            <a:off x="661124" y="3121223"/>
            <a:ext cx="5295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Inestabilidad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observada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en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el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SPS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A2CB556-F9C5-454C-8CF9-10C32F755561}"/>
              </a:ext>
            </a:extLst>
          </p:cNvPr>
          <p:cNvSpPr txBox="1"/>
          <p:nvPr/>
        </p:nvSpPr>
        <p:spPr bwMode="auto">
          <a:xfrm>
            <a:off x="3724337" y="3665092"/>
            <a:ext cx="22322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Crecimiento</a:t>
            </a:r>
            <a:r>
              <a:rPr lang="en-US" sz="1400" dirty="0"/>
              <a:t> </a:t>
            </a:r>
            <a:r>
              <a:rPr lang="en-US" sz="1400" dirty="0" err="1"/>
              <a:t>exponencial</a:t>
            </a:r>
            <a:r>
              <a:rPr lang="en-US" sz="1400" dirty="0"/>
              <a:t> de la </a:t>
            </a:r>
            <a:r>
              <a:rPr lang="en-US" sz="1400" dirty="0" err="1"/>
              <a:t>posición</a:t>
            </a:r>
            <a:r>
              <a:rPr lang="en-US" sz="1400" dirty="0"/>
              <a:t> transversal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4654ABC-72D4-D777-2CA1-F13DC704C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2183" y="1632274"/>
            <a:ext cx="4046612" cy="2403686"/>
          </a:xfrm>
          <a:prstGeom prst="rect">
            <a:avLst/>
          </a:prstGeom>
        </p:spPr>
      </p:pic>
      <p:pic>
        <p:nvPicPr>
          <p:cNvPr id="26" name="Imagen 25" descr="Diagrama&#10;&#10;Descripción generada automáticamente">
            <a:extLst>
              <a:ext uri="{FF2B5EF4-FFF2-40B4-BE49-F238E27FC236}">
                <a16:creationId xmlns:a16="http://schemas.microsoft.com/office/drawing/2014/main" id="{389B78D1-0576-BB90-7409-A167057FC6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812" b="86418" l="10000" r="90000">
                        <a14:foregroundMark x1="46764" y1="15453" x2="50971" y2="15453"/>
                        <a14:foregroundMark x1="21521" y1="78508" x2="22816" y2="84369"/>
                        <a14:foregroundMark x1="89968" y1="37478" x2="89482" y2="41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61" b="4632"/>
          <a:stretch/>
        </p:blipFill>
        <p:spPr>
          <a:xfrm>
            <a:off x="7336578" y="2271162"/>
            <a:ext cx="2179616" cy="1700122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BDB7C06B-694B-505A-C437-4DA861F4A55D}"/>
              </a:ext>
            </a:extLst>
          </p:cNvPr>
          <p:cNvSpPr txBox="1"/>
          <p:nvPr/>
        </p:nvSpPr>
        <p:spPr bwMode="auto">
          <a:xfrm>
            <a:off x="6454984" y="1293481"/>
            <a:ext cx="5295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Fallos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en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instrumentos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de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medida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(SPS BWS, 2023)</a:t>
            </a:r>
          </a:p>
        </p:txBody>
      </p:sp>
      <p:pic>
        <p:nvPicPr>
          <p:cNvPr id="28" name="Picture 6">
            <a:extLst>
              <a:ext uri="{FF2B5EF4-FFF2-40B4-BE49-F238E27FC236}">
                <a16:creationId xmlns:a16="http://schemas.microsoft.com/office/drawing/2014/main" id="{48AF64A6-A71F-B1D6-3A46-6D9B8335B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953" y="4170890"/>
            <a:ext cx="3628931" cy="210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DB33E6EF-D4B1-7AEC-F5B2-DC080DB0B57F}"/>
              </a:ext>
            </a:extLst>
          </p:cNvPr>
          <p:cNvSpPr txBox="1"/>
          <p:nvPr/>
        </p:nvSpPr>
        <p:spPr bwMode="auto">
          <a:xfrm>
            <a:off x="9558714" y="4783697"/>
            <a:ext cx="23756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Sobrecalentamiento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de un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elemento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(LHC Warm Vacuum Modules) </a:t>
            </a:r>
            <a:r>
              <a:rPr lang="en-US" sz="1400" dirty="0" err="1">
                <a:solidFill>
                  <a:schemeClr val="tx2"/>
                </a:solidFill>
                <a:latin typeface="Century Schoolbook" panose="02040604050505020304" pitchFamily="18" charset="0"/>
              </a:rPr>
              <a:t>por</a:t>
            </a:r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 beam-coupling impedance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  <a:latin typeface="Century Schoolbook" panose="02040604050505020304" pitchFamily="18" charset="0"/>
              </a:rPr>
              <a:t>(2023)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CC7DB57-628F-B6D8-9834-412972BADF17}"/>
              </a:ext>
            </a:extLst>
          </p:cNvPr>
          <p:cNvSpPr txBox="1"/>
          <p:nvPr/>
        </p:nvSpPr>
        <p:spPr bwMode="auto">
          <a:xfrm>
            <a:off x="10119748" y="648871"/>
            <a:ext cx="16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FFC000"/>
                </a:solidFill>
              </a:rPr>
              <a:t>Ejemplos</a:t>
            </a:r>
            <a:r>
              <a:rPr lang="en-US" i="1" dirty="0">
                <a:solidFill>
                  <a:srgbClr val="FFC000"/>
                </a:solidFill>
              </a:rPr>
              <a:t> </a:t>
            </a:r>
            <a:r>
              <a:rPr lang="en-US" i="1" dirty="0" err="1">
                <a:solidFill>
                  <a:srgbClr val="FFC000"/>
                </a:solidFill>
              </a:rPr>
              <a:t>reales</a:t>
            </a:r>
            <a:endParaRPr lang="en-US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7" grpId="0"/>
      <p:bldP spid="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00FB9D-EABF-1C3C-E548-DED655592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aceleradores</a:t>
            </a:r>
            <a:r>
              <a:rPr lang="en-US" dirty="0"/>
              <a:t> del CERN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C8FAC79-AFE6-A95E-BE4D-B24AA9997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4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C1954000-3963-D2B0-9D12-CC07ED1701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2999656" y="1199204"/>
            <a:ext cx="7560840" cy="537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Érase una vez… | Ni Blog, Ni Bloga">
            <a:extLst>
              <a:ext uri="{FF2B5EF4-FFF2-40B4-BE49-F238E27FC236}">
                <a16:creationId xmlns:a16="http://schemas.microsoft.com/office/drawing/2014/main" id="{5C17C249-8CA8-76E1-7F4B-7EE623789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340768"/>
            <a:ext cx="3579024" cy="11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Maria Zuriaga Ríos on X: &quot;Hoy en mi #dibucedario, U de 'La #UNIÓN hace la  fuerza'. Contar con la colaboración y solidaridad de otras personas nos  ayuda a alcanzar nuestras metas y a">
            <a:extLst>
              <a:ext uri="{FF2B5EF4-FFF2-40B4-BE49-F238E27FC236}">
                <a16:creationId xmlns:a16="http://schemas.microsoft.com/office/drawing/2014/main" id="{6749235B-3B1A-5CD7-6D8E-9F538BA89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731" y="1318594"/>
            <a:ext cx="2191281" cy="164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8801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CF38BB-EABF-ECFB-4F05-368DFD9DC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 3 y 4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160FB8C-048F-4D52-637A-87CDAD1F80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4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B92710DE-8936-9052-C45E-72CD717138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6189615" y="1330166"/>
            <a:ext cx="5431587" cy="386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AC 2 is equipped with a Duoplasmatron source. A metal cylinder with H gas forming a discharge plasma surrounded with E-field to break down the gas into protons and electrons (90kV HV).">
            <a:extLst>
              <a:ext uri="{FF2B5EF4-FFF2-40B4-BE49-F238E27FC236}">
                <a16:creationId xmlns:a16="http://schemas.microsoft.com/office/drawing/2014/main" id="{81087D7B-48D1-95A7-48DE-A9E45A7EAA56}"/>
              </a:ext>
            </a:extLst>
          </p:cNvPr>
          <p:cNvSpPr txBox="1"/>
          <p:nvPr/>
        </p:nvSpPr>
        <p:spPr>
          <a:xfrm>
            <a:off x="407989" y="4462524"/>
            <a:ext cx="693742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 dirty="0"/>
              <a:t>LINAC4 (86 m) acelera iones negativos de Hidrogeno hasta </a:t>
            </a:r>
            <a:br>
              <a:rPr lang="es-ES_tradnl" dirty="0"/>
            </a:br>
            <a:r>
              <a:rPr lang="es-ES_tradnl" dirty="0"/>
              <a:t>160 </a:t>
            </a:r>
            <a:r>
              <a:rPr lang="es-ES_tradnl" dirty="0" err="1"/>
              <a:t>MeV</a:t>
            </a:r>
            <a:r>
              <a:rPr lang="es-ES_tradnl" dirty="0"/>
              <a:t> para </a:t>
            </a:r>
            <a:r>
              <a:rPr lang="es-ES_tradn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inyectarlos en el </a:t>
            </a:r>
            <a:r>
              <a:rPr lang="es-ES_tradnl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Proton</a:t>
            </a:r>
            <a:r>
              <a:rPr lang="es-ES_tradn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Synchrotron</a:t>
            </a:r>
            <a:r>
              <a:rPr lang="es-ES_tradn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Booster</a:t>
            </a:r>
            <a:r>
              <a:rPr lang="es-ES_tradn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65D3CA1-DC4A-1AB4-70E4-480735DE01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5"/>
          <a:stretch/>
        </p:blipFill>
        <p:spPr bwMode="auto">
          <a:xfrm>
            <a:off x="618292" y="1770008"/>
            <a:ext cx="4201407" cy="236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AC 2 is equipped with a Duoplasmatron source. A metal cylinder with H gas forming a discharge plasma surrounded with E-field to break down the gas into protons and electrons (90kV HV).">
            <a:extLst>
              <a:ext uri="{FF2B5EF4-FFF2-40B4-BE49-F238E27FC236}">
                <a16:creationId xmlns:a16="http://schemas.microsoft.com/office/drawing/2014/main" id="{EE98C433-7E30-0ACD-B11B-DBD3D915D4B3}"/>
              </a:ext>
            </a:extLst>
          </p:cNvPr>
          <p:cNvSpPr txBox="1"/>
          <p:nvPr/>
        </p:nvSpPr>
        <p:spPr>
          <a:xfrm>
            <a:off x="407988" y="5272784"/>
            <a:ext cx="693742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 dirty="0"/>
              <a:t>LINAC3 acelera iones pesados (plomo) para </a:t>
            </a:r>
            <a:r>
              <a:rPr lang="es-ES_tradn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inyectarlos en el LEIR (Low Energy Ion Ring).</a:t>
            </a:r>
          </a:p>
        </p:txBody>
      </p:sp>
      <p:sp>
        <p:nvSpPr>
          <p:cNvPr id="10" name="Estrella: 5 puntas 9">
            <a:extLst>
              <a:ext uri="{FF2B5EF4-FFF2-40B4-BE49-F238E27FC236}">
                <a16:creationId xmlns:a16="http://schemas.microsoft.com/office/drawing/2014/main" id="{BB07FC9A-4807-9345-E046-38FF57E1CFA8}"/>
              </a:ext>
            </a:extLst>
          </p:cNvPr>
          <p:cNvSpPr/>
          <p:nvPr/>
        </p:nvSpPr>
        <p:spPr>
          <a:xfrm>
            <a:off x="7412590" y="4114600"/>
            <a:ext cx="1512168" cy="1454205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EDB9FD-68DE-8686-4400-7D96A2C2A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Booster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13BA03E-CF98-2728-2986-D231EB1AEB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4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FBDC771C-AE7F-2248-AA98-9CAEB65210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6287745" y="1517799"/>
            <a:ext cx="5431587" cy="386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91E22CBD-BFEC-E3A8-0BBA-A1A08699D45E}"/>
              </a:ext>
            </a:extLst>
          </p:cNvPr>
          <p:cNvGrpSpPr/>
          <p:nvPr/>
        </p:nvGrpSpPr>
        <p:grpSpPr>
          <a:xfrm>
            <a:off x="2279576" y="2390337"/>
            <a:ext cx="3443026" cy="2566807"/>
            <a:chOff x="0" y="0"/>
            <a:chExt cx="3443024" cy="2566806"/>
          </a:xfrm>
        </p:grpSpPr>
        <p:pic>
          <p:nvPicPr>
            <p:cNvPr id="6" name="Image" descr="Image">
              <a:extLst>
                <a:ext uri="{FF2B5EF4-FFF2-40B4-BE49-F238E27FC236}">
                  <a16:creationId xmlns:a16="http://schemas.microsoft.com/office/drawing/2014/main" id="{5BC18B00-F002-CFBF-D61C-81852FDB6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443024" cy="25668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" name="CERN PS Booster">
              <a:extLst>
                <a:ext uri="{FF2B5EF4-FFF2-40B4-BE49-F238E27FC236}">
                  <a16:creationId xmlns:a16="http://schemas.microsoft.com/office/drawing/2014/main" id="{6AFBACDD-CF08-FEE4-7DAB-F237D6F81322}"/>
                </a:ext>
              </a:extLst>
            </p:cNvPr>
            <p:cNvSpPr txBox="1"/>
            <p:nvPr/>
          </p:nvSpPr>
          <p:spPr>
            <a:xfrm>
              <a:off x="165183" y="1860396"/>
              <a:ext cx="1661995" cy="284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400"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 sz="1800" dirty="0">
                  <a:latin typeface="+mj-lt"/>
                </a:rPr>
                <a:t>CERN PS </a:t>
              </a:r>
              <a:r>
                <a:rPr lang="es-ES_tradnl" sz="1800" dirty="0" err="1">
                  <a:latin typeface="+mj-lt"/>
                </a:rPr>
                <a:t>Booster</a:t>
              </a:r>
              <a:endParaRPr lang="es-ES_tradnl" sz="1800" dirty="0">
                <a:latin typeface="+mj-lt"/>
              </a:endParaRPr>
            </a:p>
          </p:txBody>
        </p:sp>
        <p:sp>
          <p:nvSpPr>
            <p:cNvPr id="8" name="4 vacuum chambers">
              <a:extLst>
                <a:ext uri="{FF2B5EF4-FFF2-40B4-BE49-F238E27FC236}">
                  <a16:creationId xmlns:a16="http://schemas.microsoft.com/office/drawing/2014/main" id="{2EB001F1-F7BB-F708-51A6-5CE48DED57CA}"/>
                </a:ext>
              </a:extLst>
            </p:cNvPr>
            <p:cNvSpPr txBox="1"/>
            <p:nvPr/>
          </p:nvSpPr>
          <p:spPr>
            <a:xfrm>
              <a:off x="209791" y="183394"/>
              <a:ext cx="1868748" cy="284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400"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 sz="1800">
                  <a:latin typeface="+mj-lt"/>
                </a:rPr>
                <a:t>4 vacuum chambers</a:t>
              </a:r>
            </a:p>
          </p:txBody>
        </p: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82A9EC3A-4430-A91C-B3FB-FE35D7909DA2}"/>
                </a:ext>
              </a:extLst>
            </p:cNvPr>
            <p:cNvSpPr/>
            <p:nvPr/>
          </p:nvSpPr>
          <p:spPr>
            <a:xfrm>
              <a:off x="1006351" y="498361"/>
              <a:ext cx="1490179" cy="658009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10" name="Line">
              <a:extLst>
                <a:ext uri="{FF2B5EF4-FFF2-40B4-BE49-F238E27FC236}">
                  <a16:creationId xmlns:a16="http://schemas.microsoft.com/office/drawing/2014/main" id="{9F1445BB-9C93-AC0D-EFE3-792DD5FA5FF6}"/>
                </a:ext>
              </a:extLst>
            </p:cNvPr>
            <p:cNvSpPr/>
            <p:nvPr/>
          </p:nvSpPr>
          <p:spPr>
            <a:xfrm>
              <a:off x="996180" y="484539"/>
              <a:ext cx="1536433" cy="321468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11" name="Line">
              <a:extLst>
                <a:ext uri="{FF2B5EF4-FFF2-40B4-BE49-F238E27FC236}">
                  <a16:creationId xmlns:a16="http://schemas.microsoft.com/office/drawing/2014/main" id="{FCC9218D-9BD1-8469-5DA9-345F855C014F}"/>
                </a:ext>
              </a:extLst>
            </p:cNvPr>
            <p:cNvSpPr/>
            <p:nvPr/>
          </p:nvSpPr>
          <p:spPr>
            <a:xfrm>
              <a:off x="1006351" y="498362"/>
              <a:ext cx="1559430" cy="1343700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0AE878CE-8F66-C026-0A02-C7D3DD188833}"/>
                </a:ext>
              </a:extLst>
            </p:cNvPr>
            <p:cNvSpPr/>
            <p:nvPr/>
          </p:nvSpPr>
          <p:spPr>
            <a:xfrm>
              <a:off x="1034799" y="496519"/>
              <a:ext cx="1478552" cy="1007831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</p:grpSp>
      <p:sp>
        <p:nvSpPr>
          <p:cNvPr id="13" name="1st Synchrotron in the chain with 4 superposed rings…">
            <a:extLst>
              <a:ext uri="{FF2B5EF4-FFF2-40B4-BE49-F238E27FC236}">
                <a16:creationId xmlns:a16="http://schemas.microsoft.com/office/drawing/2014/main" id="{B6BF5B63-FEF8-A232-F3C6-1050B1DCA0B9}"/>
              </a:ext>
            </a:extLst>
          </p:cNvPr>
          <p:cNvSpPr txBox="1">
            <a:spLocks/>
          </p:cNvSpPr>
          <p:nvPr/>
        </p:nvSpPr>
        <p:spPr>
          <a:xfrm>
            <a:off x="407988" y="1281059"/>
            <a:ext cx="6912148" cy="665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28635" indent="-26193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8978" indent="-260344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209644" indent="-269868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85215">
              <a:spcBef>
                <a:spcPts val="1100"/>
              </a:spcBef>
              <a:defRPr sz="1919"/>
            </a:pPr>
            <a:r>
              <a:rPr lang="es-ES_tradnl" sz="1800" b="0" dirty="0">
                <a:solidFill>
                  <a:srgbClr val="008A3E"/>
                </a:solidFill>
                <a:latin typeface="+mj-lt"/>
              </a:rPr>
              <a:t>1</a:t>
            </a:r>
            <a:r>
              <a:rPr lang="es-ES_tradnl" sz="1800" b="0" baseline="31999" dirty="0">
                <a:solidFill>
                  <a:srgbClr val="008A3E"/>
                </a:solidFill>
                <a:latin typeface="+mj-lt"/>
              </a:rPr>
              <a:t>er</a:t>
            </a:r>
            <a:r>
              <a:rPr lang="es-ES_tradnl" sz="1800" b="0" dirty="0">
                <a:solidFill>
                  <a:srgbClr val="008A3E"/>
                </a:solidFill>
                <a:latin typeface="+mj-lt"/>
              </a:rPr>
              <a:t> Sincrotrón </a:t>
            </a: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en la cadena de inyectores, compuesto por </a:t>
            </a:r>
            <a:r>
              <a:rPr lang="es-ES_tradnl" sz="1800" b="0" dirty="0">
                <a:solidFill>
                  <a:srgbClr val="008A3E"/>
                </a:solidFill>
                <a:latin typeface="+mj-lt"/>
              </a:rPr>
              <a:t>4 anillos </a:t>
            </a: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superpuestos. Circunferencia de 157m. </a:t>
            </a:r>
          </a:p>
          <a:p>
            <a:pPr defTabSz="585215">
              <a:spcBef>
                <a:spcPts val="1100"/>
              </a:spcBef>
              <a:defRPr sz="1919"/>
            </a:pP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Incrementa la energía de protones de 160 MeV hasta 1.4GeV en 1.2s</a:t>
            </a:r>
          </a:p>
        </p:txBody>
      </p:sp>
      <p:sp>
        <p:nvSpPr>
          <p:cNvPr id="14" name="LINAC 2 pulse is distributed vertically in the 4 rings. Bunches are built as multi-turn PSB injection.Keeping charge density constant every injection in a different phase-space defining the transverse emittance.">
            <a:extLst>
              <a:ext uri="{FF2B5EF4-FFF2-40B4-BE49-F238E27FC236}">
                <a16:creationId xmlns:a16="http://schemas.microsoft.com/office/drawing/2014/main" id="{4476DD0E-1FB9-AE10-657D-56F513BB7E4D}"/>
              </a:ext>
            </a:extLst>
          </p:cNvPr>
          <p:cNvSpPr txBox="1"/>
          <p:nvPr/>
        </p:nvSpPr>
        <p:spPr>
          <a:xfrm>
            <a:off x="347598" y="5116558"/>
            <a:ext cx="5990623" cy="671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defTabSz="557784">
              <a:spcBef>
                <a:spcPts val="1200"/>
              </a:spcBef>
              <a:defRPr sz="18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>
                <a:latin typeface="+mj-lt"/>
              </a:rPr>
              <a:t>Pulsos del LINAC 4 se distribuyen verticalmente en los 4 anillos. </a:t>
            </a:r>
          </a:p>
        </p:txBody>
      </p:sp>
      <p:sp>
        <p:nvSpPr>
          <p:cNvPr id="15" name="ISOLDE: High-Intensity 10-13 turns are injected = large transverse emittance…">
            <a:extLst>
              <a:ext uri="{FF2B5EF4-FFF2-40B4-BE49-F238E27FC236}">
                <a16:creationId xmlns:a16="http://schemas.microsoft.com/office/drawing/2014/main" id="{321DB0E6-AD54-7CC7-EC2C-032063514EF4}"/>
              </a:ext>
            </a:extLst>
          </p:cNvPr>
          <p:cNvSpPr txBox="1"/>
          <p:nvPr/>
        </p:nvSpPr>
        <p:spPr>
          <a:xfrm>
            <a:off x="369643" y="5478981"/>
            <a:ext cx="7785303" cy="1123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285750" indent="-285750" defTabSz="502920">
              <a:spcBef>
                <a:spcPts val="1100"/>
              </a:spcBef>
              <a:buFont typeface="Arial" panose="020B0604020202020204" pitchFamily="34" charset="0"/>
              <a:buChar char="•"/>
              <a:defRPr sz="165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>
                <a:latin typeface="+mj-lt"/>
              </a:rPr>
              <a:t>Después de la aceleración se transfieren 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al </a:t>
            </a:r>
            <a:r>
              <a:rPr lang="es-ES_tradnl" sz="16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Proton</a:t>
            </a:r>
            <a:r>
              <a:rPr lang="es-ES_tradnl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s-ES_tradnl" sz="16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Synchrotron</a:t>
            </a:r>
            <a:r>
              <a:rPr lang="es-ES_tradnl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(PS), </a:t>
            </a:r>
            <a:r>
              <a:rPr lang="es-ES_tradnl" sz="16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Medicis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(aplicaciones médicas) e </a:t>
            </a:r>
            <a:r>
              <a:rPr lang="es-ES_tradnl" sz="16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Isolde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b="0" i="0" u="none" strike="noStrike" dirty="0"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estudio de núcleos exóticos radiactivos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16" name="Estrella: 5 puntas 15">
            <a:extLst>
              <a:ext uri="{FF2B5EF4-FFF2-40B4-BE49-F238E27FC236}">
                <a16:creationId xmlns:a16="http://schemas.microsoft.com/office/drawing/2014/main" id="{A92161A0-3A3D-EF3C-B503-6D63D06F644E}"/>
              </a:ext>
            </a:extLst>
          </p:cNvPr>
          <p:cNvSpPr/>
          <p:nvPr/>
        </p:nvSpPr>
        <p:spPr>
          <a:xfrm>
            <a:off x="8138120" y="3474126"/>
            <a:ext cx="1512168" cy="1454205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PDF] Design of the New Wideband RF System for the CERN PS Booster |  Semantic Scholar">
            <a:extLst>
              <a:ext uri="{FF2B5EF4-FFF2-40B4-BE49-F238E27FC236}">
                <a16:creationId xmlns:a16="http://schemas.microsoft.com/office/drawing/2014/main" id="{A39F7C94-28C7-232C-D7A8-22C4FC6661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68" b="36263"/>
          <a:stretch/>
        </p:blipFill>
        <p:spPr bwMode="auto">
          <a:xfrm>
            <a:off x="343203" y="2678475"/>
            <a:ext cx="1883943" cy="150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00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80509-ABF0-AAF2-DA78-2B4083284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PS: Proton Synchrotron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CE5161E-1647-C1A5-22BB-2F948CCBE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4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E8D63C54-AF6C-B834-B193-62E19E5710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6113080" y="1411627"/>
            <a:ext cx="5956199" cy="423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he oldest operating synchrotron at CERN (since 1959)…">
            <a:extLst>
              <a:ext uri="{FF2B5EF4-FFF2-40B4-BE49-F238E27FC236}">
                <a16:creationId xmlns:a16="http://schemas.microsoft.com/office/drawing/2014/main" id="{F765D55E-FDEE-0B4B-3AA2-926E0277A881}"/>
              </a:ext>
            </a:extLst>
          </p:cNvPr>
          <p:cNvSpPr txBox="1">
            <a:spLocks/>
          </p:cNvSpPr>
          <p:nvPr/>
        </p:nvSpPr>
        <p:spPr>
          <a:xfrm>
            <a:off x="622873" y="1196752"/>
            <a:ext cx="5187861" cy="28258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28635" indent="-26193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8978" indent="-260344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209644" indent="-269868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rgbClr val="00B050"/>
                </a:solidFill>
              </a:rPr>
              <a:t>El más antiguo en el CERN desde 1959 </a:t>
            </a:r>
          </a:p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chemeClr val="tx1"/>
                </a:solidFill>
              </a:rPr>
              <a:t>Circunferencia de 628 m</a:t>
            </a:r>
          </a:p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chemeClr val="tx1"/>
                </a:solidFill>
              </a:rPr>
              <a:t>Acelera desde 1.4 </a:t>
            </a:r>
            <a:r>
              <a:rPr lang="es-ES_tradnl" sz="1800" b="0" dirty="0" err="1">
                <a:solidFill>
                  <a:schemeClr val="tx1"/>
                </a:solidFill>
              </a:rPr>
              <a:t>GeV</a:t>
            </a:r>
            <a:r>
              <a:rPr lang="es-ES_tradnl" sz="1800" b="0" dirty="0">
                <a:solidFill>
                  <a:schemeClr val="tx1"/>
                </a:solidFill>
              </a:rPr>
              <a:t> a un rango variado de energías hasta 26 </a:t>
            </a:r>
            <a:r>
              <a:rPr lang="es-ES_tradnl" sz="1800" b="0" dirty="0" err="1">
                <a:solidFill>
                  <a:schemeClr val="tx1"/>
                </a:solidFill>
              </a:rPr>
              <a:t>GeV</a:t>
            </a:r>
            <a:r>
              <a:rPr lang="es-ES_tradnl" sz="1800" b="0" dirty="0">
                <a:solidFill>
                  <a:schemeClr val="tx1"/>
                </a:solidFill>
              </a:rPr>
              <a:t> dependiendo del usuario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East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area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24GeV (CLOUD, IRRAD, … )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SPS: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14GeV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or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26GeV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AD: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26 GeV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n-TOF: 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20 GeV (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neutron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Time-</a:t>
            </a:r>
            <a:r>
              <a:rPr lang="es-ES_tradnl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of</a:t>
            </a:r>
            <a:r>
              <a:rPr lang="es-ES_tradnl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-Flight)</a:t>
            </a:r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D1FF36E5-303B-22C7-6A2C-79BB7CF62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1" y="4022636"/>
            <a:ext cx="2712304" cy="272080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F76CAC3-80A7-DDF3-AB9E-7FEC19A20B0C}"/>
              </a:ext>
            </a:extLst>
          </p:cNvPr>
          <p:cNvSpPr txBox="1"/>
          <p:nvPr/>
        </p:nvSpPr>
        <p:spPr bwMode="auto">
          <a:xfrm>
            <a:off x="1887593" y="4022636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Tunel</a:t>
            </a:r>
            <a:r>
              <a:rPr lang="en-US" dirty="0"/>
              <a:t> del PS</a:t>
            </a:r>
          </a:p>
        </p:txBody>
      </p:sp>
      <p:sp>
        <p:nvSpPr>
          <p:cNvPr id="8" name="Estrella: 5 puntas 7">
            <a:extLst>
              <a:ext uri="{FF2B5EF4-FFF2-40B4-BE49-F238E27FC236}">
                <a16:creationId xmlns:a16="http://schemas.microsoft.com/office/drawing/2014/main" id="{AA8C1BF5-0442-218B-1D09-D936A4485255}"/>
              </a:ext>
            </a:extLst>
          </p:cNvPr>
          <p:cNvSpPr/>
          <p:nvPr/>
        </p:nvSpPr>
        <p:spPr>
          <a:xfrm>
            <a:off x="8792239" y="4190958"/>
            <a:ext cx="1512168" cy="1454205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6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718928-0785-131A-71F3-256AC867B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SPS: Super Proton Synchrotron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965B207-E73E-ED18-0ECA-4E3CBF893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4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52159466-0037-E822-F883-9941290D83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5619779" y="1482817"/>
            <a:ext cx="6572221" cy="46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BEE9BD92-2BA4-D538-48FF-C128DB4782E1}"/>
              </a:ext>
            </a:extLst>
          </p:cNvPr>
          <p:cNvGrpSpPr/>
          <p:nvPr/>
        </p:nvGrpSpPr>
        <p:grpSpPr>
          <a:xfrm>
            <a:off x="1391556" y="3297627"/>
            <a:ext cx="3570908" cy="2681364"/>
            <a:chOff x="0" y="0"/>
            <a:chExt cx="4289769" cy="2957329"/>
          </a:xfrm>
        </p:grpSpPr>
        <p:pic>
          <p:nvPicPr>
            <p:cNvPr id="6" name="Image" descr="Image">
              <a:extLst>
                <a:ext uri="{FF2B5EF4-FFF2-40B4-BE49-F238E27FC236}">
                  <a16:creationId xmlns:a16="http://schemas.microsoft.com/office/drawing/2014/main" id="{029AE9A9-F4BC-CF55-3EBB-00B2958F3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89769" cy="29386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" name="CERN SPS">
              <a:extLst>
                <a:ext uri="{FF2B5EF4-FFF2-40B4-BE49-F238E27FC236}">
                  <a16:creationId xmlns:a16="http://schemas.microsoft.com/office/drawing/2014/main" id="{206E2433-4F0E-E6CE-DBB6-17CC3ABD49A1}"/>
                </a:ext>
              </a:extLst>
            </p:cNvPr>
            <p:cNvSpPr txBox="1"/>
            <p:nvPr/>
          </p:nvSpPr>
          <p:spPr>
            <a:xfrm>
              <a:off x="2817509" y="2587999"/>
              <a:ext cx="127214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/>
                <a:t>CERN SPS</a:t>
              </a:r>
            </a:p>
          </p:txBody>
        </p:sp>
      </p:grpSp>
      <p:sp>
        <p:nvSpPr>
          <p:cNvPr id="8" name="The first synchrotron in the LHC chain at 30m underground.…">
            <a:extLst>
              <a:ext uri="{FF2B5EF4-FFF2-40B4-BE49-F238E27FC236}">
                <a16:creationId xmlns:a16="http://schemas.microsoft.com/office/drawing/2014/main" id="{2948B2F7-18AE-CB77-B483-93EBE9C870F7}"/>
              </a:ext>
            </a:extLst>
          </p:cNvPr>
          <p:cNvSpPr txBox="1"/>
          <p:nvPr/>
        </p:nvSpPr>
        <p:spPr>
          <a:xfrm>
            <a:off x="479376" y="1200906"/>
            <a:ext cx="6201158" cy="2342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>
                <a:solidFill>
                  <a:srgbClr val="C00000"/>
                </a:solidFill>
              </a:rPr>
              <a:t>El último inyector</a:t>
            </a:r>
            <a:r>
              <a:rPr lang="es-ES_tradnl" sz="1600" dirty="0"/>
              <a:t>, enterrado a</a:t>
            </a:r>
            <a:r>
              <a:rPr lang="es-ES_tradnl" sz="1600" b="1" dirty="0"/>
              <a:t> 30m bajo tierra.</a:t>
            </a:r>
          </a:p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Circunferencia de 6.9km</a:t>
            </a:r>
          </a:p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Acelera de 26GeV hasta 450GeV</a:t>
            </a:r>
          </a:p>
          <a:p>
            <a:pPr marL="285750" indent="-285750" defTabSz="649223">
              <a:spcBef>
                <a:spcPts val="500"/>
              </a:spcBef>
              <a:buFont typeface="Arial" panose="020B0604020202020204" pitchFamily="34" charset="0"/>
              <a:buChar char="•"/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Extracción hacia: </a:t>
            </a:r>
            <a:br>
              <a:rPr lang="es-ES_tradnl" sz="1600" dirty="0"/>
            </a:br>
            <a:r>
              <a:rPr lang="es-ES_tradnl" sz="1600" dirty="0"/>
              <a:t>El </a:t>
            </a:r>
            <a:r>
              <a:rPr lang="es-ES_tradnl" sz="1600" dirty="0" err="1"/>
              <a:t>Area</a:t>
            </a:r>
            <a:r>
              <a:rPr lang="es-ES_tradnl" sz="1600" dirty="0"/>
              <a:t> Norte, LHC, AWAKE and </a:t>
            </a:r>
            <a:r>
              <a:rPr lang="es-ES_tradnl" sz="1600" dirty="0" err="1"/>
              <a:t>HiRadMat</a:t>
            </a:r>
            <a:endParaRPr lang="es-ES_tradnl" sz="1600" dirty="0"/>
          </a:p>
          <a:p>
            <a:pPr marL="270510" lvl="1" defTabSz="649223">
              <a:spcBef>
                <a:spcPts val="500"/>
              </a:spcBef>
              <a:buSzPct val="100000"/>
              <a:defRPr sz="2130">
                <a:solidFill>
                  <a:srgbClr val="4F4F4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lang="es-ES_tradnl" sz="1400" dirty="0"/>
          </a:p>
        </p:txBody>
      </p:sp>
      <p:sp>
        <p:nvSpPr>
          <p:cNvPr id="9" name="Estrella: 5 puntas 8">
            <a:extLst>
              <a:ext uri="{FF2B5EF4-FFF2-40B4-BE49-F238E27FC236}">
                <a16:creationId xmlns:a16="http://schemas.microsoft.com/office/drawing/2014/main" id="{9DBC183B-5DF3-04C6-656D-965465E0BB6B}"/>
              </a:ext>
            </a:extLst>
          </p:cNvPr>
          <p:cNvSpPr/>
          <p:nvPr/>
        </p:nvSpPr>
        <p:spPr>
          <a:xfrm>
            <a:off x="7824192" y="2694298"/>
            <a:ext cx="2435363" cy="1935548"/>
          </a:xfrm>
          <a:prstGeom prst="star5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21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número de diapositiva 1">
                <a:extLst>
                  <a:ext uri="{FF2B5EF4-FFF2-40B4-BE49-F238E27FC236}">
                    <a16:creationId xmlns:a16="http://schemas.microsoft.com/office/drawing/2014/main" id="{810DAD9F-9153-A99E-84EE-87A512C5BDCA}"/>
                  </a:ext>
                </a:extLst>
              </p:cNvPr>
              <p:cNvSpPr>
                <a:spLocks noGrp="1"/>
              </p:cNvSpPr>
              <p:nvPr>
                <p:ph type="sldNum" sz="quarter" idx="4"/>
              </p:nvPr>
            </p:nvSpPr>
            <p:spPr/>
            <p:txBody>
              <a:bodyPr/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‹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º›</m:t>
                          </m:r>
                        </m:num>
                        <m:den>
                          <m:r>
                            <a:rPr lang="es-ES" b="1" i="1" smtClean="0">
                              <a:latin typeface="Cambria Math" panose="02040503050406030204" pitchFamily="18" charset="0"/>
                            </a:rPr>
                            <m:t>𝐗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Marcador de número de diapositiva 1">
                <a:extLst>
                  <a:ext uri="{FF2B5EF4-FFF2-40B4-BE49-F238E27FC236}">
                    <a16:creationId xmlns:a16="http://schemas.microsoft.com/office/drawing/2014/main" id="{810DAD9F-9153-A99E-84EE-87A512C5B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4"/>
              </p:nvPr>
            </p:nvSpPr>
            <p:spPr>
              <a:blipFill>
                <a:blip r:embed="rId2"/>
                <a:stretch>
                  <a:fillRect l="-2679" t="-110000" r="-73214" b="-17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ouple thinking: Más de 14,660 ilustraciones y dibujos de stock con  licencia libres de regalías | Shutterstock">
            <a:extLst>
              <a:ext uri="{FF2B5EF4-FFF2-40B4-BE49-F238E27FC236}">
                <a16:creationId xmlns:a16="http://schemas.microsoft.com/office/drawing/2014/main" id="{CDBC62B8-93E0-A5B4-F9BA-63072A3B4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429" y="1067429"/>
            <a:ext cx="4723141" cy="472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CE7D48D-AFE5-3AB1-2982-E2880E33998F}"/>
              </a:ext>
            </a:extLst>
          </p:cNvPr>
          <p:cNvSpPr txBox="1"/>
          <p:nvPr/>
        </p:nvSpPr>
        <p:spPr bwMode="auto">
          <a:xfrm>
            <a:off x="2886626" y="764704"/>
            <a:ext cx="6418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¿</a:t>
            </a:r>
            <a:r>
              <a:rPr lang="en-US" sz="4800" dirty="0" err="1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Futuro</a:t>
            </a: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n-US" sz="4800" dirty="0" err="1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en</a:t>
            </a: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n-US" sz="4800" dirty="0" err="1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el</a:t>
            </a:r>
            <a:r>
              <a:rPr lang="en-US" sz="4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 CERN ?</a:t>
            </a:r>
          </a:p>
        </p:txBody>
      </p:sp>
    </p:spTree>
    <p:extLst>
      <p:ext uri="{BB962C8B-B14F-4D97-AF65-F5344CB8AC3E}">
        <p14:creationId xmlns:p14="http://schemas.microsoft.com/office/powerpoint/2010/main" val="1072984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78CBBB-140F-737D-689A-AC4AC9597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 – LHC : Alta </a:t>
            </a:r>
            <a:r>
              <a:rPr lang="en-US" dirty="0" err="1"/>
              <a:t>luminosidad</a:t>
            </a:r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B8C6888-AA5C-34E4-E501-1D4DA9247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CCE90B4E-F485-C36F-1BC1-2EFAA24E9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4909" y="1331580"/>
            <a:ext cx="9246113" cy="5190244"/>
          </a:xfrm>
          <a:prstGeom prst="rect">
            <a:avLst/>
          </a:prstGeom>
        </p:spPr>
      </p:pic>
      <p:pic>
        <p:nvPicPr>
          <p:cNvPr id="3074" name="Picture 2" descr="Crab cavities: colliding protons head-on | CERN">
            <a:extLst>
              <a:ext uri="{FF2B5EF4-FFF2-40B4-BE49-F238E27FC236}">
                <a16:creationId xmlns:a16="http://schemas.microsoft.com/office/drawing/2014/main" id="{E8FB035C-1D2C-E366-3646-7B9093DBD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97" y="116632"/>
            <a:ext cx="3011047" cy="198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F43081C2-0476-5965-161E-8159D9770342}"/>
              </a:ext>
            </a:extLst>
          </p:cNvPr>
          <p:cNvSpPr/>
          <p:nvPr/>
        </p:nvSpPr>
        <p:spPr>
          <a:xfrm rot="5400000">
            <a:off x="7032104" y="2780928"/>
            <a:ext cx="576064" cy="288032"/>
          </a:xfrm>
          <a:prstGeom prst="rightArrow">
            <a:avLst>
              <a:gd name="adj1" fmla="val 35320"/>
              <a:gd name="adj2" fmla="val 3654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MD #1 – Protons meet Crabs">
            <a:extLst>
              <a:ext uri="{FF2B5EF4-FFF2-40B4-BE49-F238E27FC236}">
                <a16:creationId xmlns:a16="http://schemas.microsoft.com/office/drawing/2014/main" id="{B53CC1E2-D210-3168-26CD-4E529E344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432" y="373592"/>
            <a:ext cx="1048661" cy="94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75326EE-747D-C19C-9D36-4FDE76E5D0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2" y="4005064"/>
            <a:ext cx="4699891" cy="231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8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FF320E-EC24-B08C-30A4-634A5F71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FCC: Future Circular Collider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C54A4F7-01FC-998E-68DE-CC6178EC4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56C90C-FABF-8873-89CD-936C0606C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67" y="1206225"/>
            <a:ext cx="7638917" cy="3005379"/>
          </a:xfrm>
          <a:prstGeom prst="rect">
            <a:avLst/>
          </a:prstGeom>
        </p:spPr>
      </p:pic>
      <p:pic>
        <p:nvPicPr>
          <p:cNvPr id="21508" name="Picture 4" descr="Towards a century of trailblazing physics – CERN Courier">
            <a:extLst>
              <a:ext uri="{FF2B5EF4-FFF2-40B4-BE49-F238E27FC236}">
                <a16:creationId xmlns:a16="http://schemas.microsoft.com/office/drawing/2014/main" id="{A774BECF-6FB6-5DEE-DA61-87D25D572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346641"/>
            <a:ext cx="7097131" cy="221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C2CC9D2-B8C4-117F-3A9C-E84196664BC6}"/>
              </a:ext>
            </a:extLst>
          </p:cNvPr>
          <p:cNvSpPr txBox="1"/>
          <p:nvPr/>
        </p:nvSpPr>
        <p:spPr bwMode="auto">
          <a:xfrm>
            <a:off x="2927648" y="1342766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Anillo de 90.7 km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C1173C0-5ECC-BB4A-00AC-7DFBADD52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256" y="2407111"/>
            <a:ext cx="4273222" cy="239285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90BA366-41BE-F46B-3519-B8D9953BB3B3}"/>
              </a:ext>
            </a:extLst>
          </p:cNvPr>
          <p:cNvSpPr txBox="1"/>
          <p:nvPr/>
        </p:nvSpPr>
        <p:spPr bwMode="auto">
          <a:xfrm>
            <a:off x="7797578" y="5152498"/>
            <a:ext cx="41642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 err="1"/>
              <a:t>Fesibility</a:t>
            </a:r>
            <a:r>
              <a:rPr lang="en-US" i="1" dirty="0"/>
              <a:t> Studies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disponibles</a:t>
            </a:r>
            <a:r>
              <a:rPr lang="en-US" dirty="0"/>
              <a:t>: </a:t>
            </a:r>
          </a:p>
          <a:p>
            <a:pPr algn="ctr"/>
            <a:r>
              <a:rPr lang="en-US" dirty="0">
                <a:hlinkClick r:id="rId5"/>
              </a:rPr>
              <a:t>https://indico.cern.ch/event/1534205/</a:t>
            </a:r>
            <a:r>
              <a:rPr lang="en-US" dirty="0"/>
              <a:t> </a:t>
            </a:r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2AD5CA98-15CB-0871-C299-5BE43EF11CF5}"/>
              </a:ext>
            </a:extLst>
          </p:cNvPr>
          <p:cNvSpPr/>
          <p:nvPr/>
        </p:nvSpPr>
        <p:spPr>
          <a:xfrm rot="5400000">
            <a:off x="1775520" y="3976201"/>
            <a:ext cx="576064" cy="288032"/>
          </a:xfrm>
          <a:prstGeom prst="rightArrow">
            <a:avLst>
              <a:gd name="adj1" fmla="val 35320"/>
              <a:gd name="adj2" fmla="val 36543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CC Week 2025 Vienna">
            <a:extLst>
              <a:ext uri="{FF2B5EF4-FFF2-40B4-BE49-F238E27FC236}">
                <a16:creationId xmlns:a16="http://schemas.microsoft.com/office/drawing/2014/main" id="{F419FF9B-0A4D-DBCE-6DED-28C4D5074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8" y="536370"/>
            <a:ext cx="1277108" cy="180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10FB25C-FC5C-92AB-7DBC-401BFFB4F277}"/>
              </a:ext>
            </a:extLst>
          </p:cNvPr>
          <p:cNvSpPr txBox="1"/>
          <p:nvPr/>
        </p:nvSpPr>
        <p:spPr bwMode="auto">
          <a:xfrm>
            <a:off x="10099972" y="1916832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🔗</a:t>
            </a:r>
            <a:r>
              <a:rPr lang="en-US" dirty="0">
                <a:hlinkClick r:id="rId7"/>
              </a:rPr>
              <a:t>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4216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BC80F-5B20-C793-9AF9-F3C3B39F9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3D2DD23-D925-719E-52CC-4AA87CB8B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25612" name="Picture 12" descr="muonlogo">
            <a:extLst>
              <a:ext uri="{FF2B5EF4-FFF2-40B4-BE49-F238E27FC236}">
                <a16:creationId xmlns:a16="http://schemas.microsoft.com/office/drawing/2014/main" id="{24B34398-0202-D8F3-ACDD-42FFEB472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42" y="4365728"/>
            <a:ext cx="1211859" cy="124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2E72859-B219-B2AB-D094-0CE30BE42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140" y="869038"/>
            <a:ext cx="3210535" cy="1805925"/>
          </a:xfrm>
          <a:prstGeom prst="rect">
            <a:avLst/>
          </a:prstGeom>
        </p:spPr>
      </p:pic>
      <p:pic>
        <p:nvPicPr>
          <p:cNvPr id="4" name="Picture 10" descr="A diagram of a computer&#10;&#10;AI-generated content may be incorrect.">
            <a:extLst>
              <a:ext uri="{FF2B5EF4-FFF2-40B4-BE49-F238E27FC236}">
                <a16:creationId xmlns:a16="http://schemas.microsoft.com/office/drawing/2014/main" id="{0998E12B-61E4-DE28-3428-BD2CCADE1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705025"/>
            <a:ext cx="10071100" cy="1526108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0C09F452-B669-B285-8070-64EBAC300B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73" y="1173751"/>
            <a:ext cx="6390552" cy="1207906"/>
          </a:xfrm>
          <a:prstGeom prst="rect">
            <a:avLst/>
          </a:prstGeom>
        </p:spPr>
      </p:pic>
      <p:sp>
        <p:nvSpPr>
          <p:cNvPr id="37" name="Flecha: curvada hacia la derecha 36">
            <a:extLst>
              <a:ext uri="{FF2B5EF4-FFF2-40B4-BE49-F238E27FC236}">
                <a16:creationId xmlns:a16="http://schemas.microsoft.com/office/drawing/2014/main" id="{E8FAB317-7551-B1DE-8E20-4FD1356BD047}"/>
              </a:ext>
            </a:extLst>
          </p:cNvPr>
          <p:cNvSpPr/>
          <p:nvPr/>
        </p:nvSpPr>
        <p:spPr>
          <a:xfrm>
            <a:off x="571863" y="2523972"/>
            <a:ext cx="288032" cy="576064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lecha: curvada hacia la derecha 37">
            <a:extLst>
              <a:ext uri="{FF2B5EF4-FFF2-40B4-BE49-F238E27FC236}">
                <a16:creationId xmlns:a16="http://schemas.microsoft.com/office/drawing/2014/main" id="{56BFA599-E465-F203-36B4-D9BE684DFD6A}"/>
              </a:ext>
            </a:extLst>
          </p:cNvPr>
          <p:cNvSpPr/>
          <p:nvPr/>
        </p:nvSpPr>
        <p:spPr>
          <a:xfrm flipH="1">
            <a:off x="11081490" y="2538696"/>
            <a:ext cx="288032" cy="576064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2BE6C083-F9C7-8823-5F2E-43F6B755E880}"/>
              </a:ext>
            </a:extLst>
          </p:cNvPr>
          <p:cNvSpPr txBox="1"/>
          <p:nvPr/>
        </p:nvSpPr>
        <p:spPr bwMode="auto">
          <a:xfrm>
            <a:off x="4583832" y="6484408"/>
            <a:ext cx="3079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*Many thanks to D. Amorim &amp; R. Taylor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F2E388F-84DD-3756-FEE5-129CAE2A55BF}"/>
              </a:ext>
            </a:extLst>
          </p:cNvPr>
          <p:cNvSpPr txBox="1"/>
          <p:nvPr/>
        </p:nvSpPr>
        <p:spPr bwMode="auto">
          <a:xfrm>
            <a:off x="5519936" y="4554501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Acelerar</a:t>
            </a:r>
            <a:r>
              <a:rPr lang="en-US" dirty="0"/>
              <a:t> </a:t>
            </a:r>
            <a:r>
              <a:rPr lang="en-US" dirty="0" err="1"/>
              <a:t>muones</a:t>
            </a:r>
            <a:r>
              <a:rPr lang="en-US" dirty="0"/>
              <a:t> </a:t>
            </a:r>
            <a:r>
              <a:rPr lang="en-GB" dirty="0"/>
              <a:t>𝝉</a:t>
            </a:r>
            <a:r>
              <a:rPr lang="en-GB" baseline="-25000" dirty="0"/>
              <a:t>0</a:t>
            </a:r>
            <a:r>
              <a:rPr lang="en-GB" dirty="0"/>
              <a:t>=𝟐.𝟐𝝁𝒔 -&gt; gracias a la </a:t>
            </a:r>
            <a:r>
              <a:rPr lang="en-GB" dirty="0" err="1"/>
              <a:t>relatividad</a:t>
            </a:r>
            <a:r>
              <a:rPr lang="en-GB" dirty="0"/>
              <a:t> especial, 𝝉=𝛾𝜏</a:t>
            </a:r>
            <a:r>
              <a:rPr lang="en-GB" baseline="-25000" dirty="0"/>
              <a:t>0</a:t>
            </a:r>
            <a:r>
              <a:rPr lang="en-GB" dirty="0"/>
              <a:t>=47323⋅2.2𝜇𝑠=𝟏𝟎𝟒 𝒎𝒔 a 5 TeV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-&gt; </a:t>
            </a:r>
            <a:r>
              <a:rPr lang="en-GB" dirty="0" err="1"/>
              <a:t>Aceleracion</a:t>
            </a:r>
            <a:r>
              <a:rPr lang="en-GB" dirty="0"/>
              <a:t> y </a:t>
            </a:r>
            <a:r>
              <a:rPr lang="en-GB" dirty="0" err="1"/>
              <a:t>tasa</a:t>
            </a:r>
            <a:r>
              <a:rPr lang="en-GB" dirty="0"/>
              <a:t> de </a:t>
            </a:r>
            <a:r>
              <a:rPr lang="en-GB" dirty="0" err="1"/>
              <a:t>repeticion</a:t>
            </a:r>
            <a:r>
              <a:rPr lang="en-GB" dirty="0"/>
              <a:t> </a:t>
            </a:r>
            <a:r>
              <a:rPr lang="en-GB" dirty="0" err="1"/>
              <a:t>muy</a:t>
            </a:r>
            <a:r>
              <a:rPr lang="en-GB" dirty="0"/>
              <a:t> </a:t>
            </a:r>
            <a:r>
              <a:rPr lang="en-GB" dirty="0" err="1"/>
              <a:t>rapida</a:t>
            </a:r>
            <a:r>
              <a:rPr lang="en-GB" dirty="0"/>
              <a:t>!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58A87E5-0E5F-7E7D-A849-775B2CC82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4221088"/>
            <a:ext cx="3641950" cy="218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102D3C7E-2E45-2330-B282-9DDDCDC7FF9A}"/>
              </a:ext>
            </a:extLst>
          </p:cNvPr>
          <p:cNvSpPr txBox="1"/>
          <p:nvPr/>
        </p:nvSpPr>
        <p:spPr bwMode="auto">
          <a:xfrm>
            <a:off x="43475" y="574045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🔗 </a:t>
            </a:r>
            <a:r>
              <a:rPr lang="en-US" sz="1400" dirty="0">
                <a:hlinkClick r:id="rId7"/>
              </a:rPr>
              <a:t>Link</a:t>
            </a:r>
            <a:r>
              <a:rPr lang="en-US" sz="1400" dirty="0"/>
              <a:t> a la reunion annual Mayo 2025</a:t>
            </a:r>
          </a:p>
        </p:txBody>
      </p:sp>
    </p:spTree>
    <p:extLst>
      <p:ext uri="{BB962C8B-B14F-4D97-AF65-F5344CB8AC3E}">
        <p14:creationId xmlns:p14="http://schemas.microsoft.com/office/powerpoint/2010/main" val="72770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¿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Qué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son?</a:t>
            </a:r>
          </a:p>
        </p:txBody>
      </p:sp>
      <p:pic>
        <p:nvPicPr>
          <p:cNvPr id="5" name="Google Shape;295;p42">
            <a:extLst>
              <a:ext uri="{FF2B5EF4-FFF2-40B4-BE49-F238E27FC236}">
                <a16:creationId xmlns:a16="http://schemas.microsoft.com/office/drawing/2014/main" id="{81B198AC-EA2F-F680-37EF-C93F4D6A059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5400" y="1340768"/>
            <a:ext cx="2780982" cy="3271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Linear particle accelerator - Wikipedia">
            <a:extLst>
              <a:ext uri="{FF2B5EF4-FFF2-40B4-BE49-F238E27FC236}">
                <a16:creationId xmlns:a16="http://schemas.microsoft.com/office/drawing/2014/main" id="{21F4877E-6978-EAF8-013F-1D28A2D80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7" y="1134890"/>
            <a:ext cx="4762500" cy="151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1: Schematic layout of the Large Hadron Collider (LHC) [83]. The four... |  Download Scientific Diagram">
            <a:extLst>
              <a:ext uri="{FF2B5EF4-FFF2-40B4-BE49-F238E27FC236}">
                <a16:creationId xmlns:a16="http://schemas.microsoft.com/office/drawing/2014/main" id="{FC026102-E09E-2FDD-07B2-3AE2C6206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2880039"/>
            <a:ext cx="2886345" cy="387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SOLEIL en 3 questions | Centre de rayonnement synchrotron français">
            <a:extLst>
              <a:ext uri="{FF2B5EF4-FFF2-40B4-BE49-F238E27FC236}">
                <a16:creationId xmlns:a16="http://schemas.microsoft.com/office/drawing/2014/main" id="{397D2F90-7747-2E9A-CCF4-E8C3F8CF3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2987950"/>
            <a:ext cx="3903423" cy="243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BA95E34-2BBE-B95E-FD25-3D785FB0BDBE}"/>
              </a:ext>
            </a:extLst>
          </p:cNvPr>
          <p:cNvSpPr txBox="1"/>
          <p:nvPr/>
        </p:nvSpPr>
        <p:spPr bwMode="auto">
          <a:xfrm>
            <a:off x="456930" y="4630953"/>
            <a:ext cx="2848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Aceleradores</a:t>
            </a:r>
            <a:r>
              <a:rPr lang="en-US" dirty="0"/>
              <a:t> </a:t>
            </a:r>
            <a:r>
              <a:rPr lang="en-US" dirty="0" err="1"/>
              <a:t>electrostáticos</a:t>
            </a:r>
            <a:endParaRPr lang="en-US" dirty="0"/>
          </a:p>
          <a:p>
            <a:pPr algn="ctr"/>
            <a:r>
              <a:rPr lang="en-US" dirty="0"/>
              <a:t>(1930s)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01EA3D3-4D91-B974-E52B-86D9507E2961}"/>
              </a:ext>
            </a:extLst>
          </p:cNvPr>
          <p:cNvSpPr txBox="1"/>
          <p:nvPr/>
        </p:nvSpPr>
        <p:spPr bwMode="auto">
          <a:xfrm>
            <a:off x="9775903" y="1721616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Aceleradores</a:t>
            </a:r>
            <a:r>
              <a:rPr lang="en-US" dirty="0"/>
              <a:t> </a:t>
            </a:r>
            <a:r>
              <a:rPr lang="en-US" dirty="0" err="1"/>
              <a:t>lineares</a:t>
            </a:r>
            <a:endParaRPr lang="en-US" dirty="0"/>
          </a:p>
          <a:p>
            <a:pPr algn="ctr"/>
            <a:r>
              <a:rPr lang="en-US" dirty="0"/>
              <a:t>LINAC4, CERN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5F52C6D-1A20-93BB-5F3C-4CB7BA7BD221}"/>
              </a:ext>
            </a:extLst>
          </p:cNvPr>
          <p:cNvSpPr txBox="1"/>
          <p:nvPr/>
        </p:nvSpPr>
        <p:spPr bwMode="auto">
          <a:xfrm>
            <a:off x="10056440" y="5124885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Sincrotrones</a:t>
            </a:r>
            <a:endParaRPr lang="en-US" dirty="0"/>
          </a:p>
          <a:p>
            <a:pPr algn="ctr"/>
            <a:r>
              <a:rPr lang="en-US" dirty="0"/>
              <a:t>(Soleil, Paris)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7E78F11-E01B-9E43-5579-E99C6486BC5E}"/>
              </a:ext>
            </a:extLst>
          </p:cNvPr>
          <p:cNvSpPr txBox="1"/>
          <p:nvPr/>
        </p:nvSpPr>
        <p:spPr bwMode="auto">
          <a:xfrm>
            <a:off x="6404070" y="5076779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Colisionadores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(LHC)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CC24C3E-462B-9B46-27EC-0FE4752C847E}"/>
              </a:ext>
            </a:extLst>
          </p:cNvPr>
          <p:cNvSpPr/>
          <p:nvPr/>
        </p:nvSpPr>
        <p:spPr>
          <a:xfrm>
            <a:off x="3920990" y="2845581"/>
            <a:ext cx="4350019" cy="88528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La tecnología </a:t>
            </a:r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usada</a:t>
            </a:r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depende</a:t>
            </a:r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su</a:t>
            </a:r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aplicación</a:t>
            </a:r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 y </a:t>
            </a:r>
            <a:r>
              <a:rPr lang="en-US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uso</a:t>
            </a:r>
            <a:r>
              <a:rPr lang="en-US" dirty="0">
                <a:solidFill>
                  <a:schemeClr val="tx1"/>
                </a:solidFill>
                <a:latin typeface="Century Schoolbook" panose="020406040505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131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04CC34-9976-41EC-B0E0-DA1DCEDE3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beyond colliders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FE8BD2B-91EE-DD22-F7C1-D4DBA93C0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BC9EC67F-6A61-63E8-7EF9-03816C6E4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1965967"/>
            <a:ext cx="2305050" cy="206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New prospects for the Physics Beyond Colliders programme | EP News">
            <a:extLst>
              <a:ext uri="{FF2B5EF4-FFF2-40B4-BE49-F238E27FC236}">
                <a16:creationId xmlns:a16="http://schemas.microsoft.com/office/drawing/2014/main" id="{61D951E4-B7FE-5A52-FDA5-AB33FFDAE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568" y="1988840"/>
            <a:ext cx="7570273" cy="418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3E1A3CF-092F-E3C9-528B-F209CC2C73C6}"/>
              </a:ext>
            </a:extLst>
          </p:cNvPr>
          <p:cNvSpPr txBox="1"/>
          <p:nvPr/>
        </p:nvSpPr>
        <p:spPr bwMode="auto">
          <a:xfrm>
            <a:off x="2135957" y="1321882"/>
            <a:ext cx="8518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Experimentos</a:t>
            </a:r>
            <a:r>
              <a:rPr lang="en-US" dirty="0"/>
              <a:t> que </a:t>
            </a:r>
            <a:r>
              <a:rPr lang="en-US" dirty="0" err="1"/>
              <a:t>usan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haces</a:t>
            </a:r>
            <a:r>
              <a:rPr lang="en-US" dirty="0"/>
              <a:t> de </a:t>
            </a:r>
            <a:r>
              <a:rPr lang="en-US" dirty="0" err="1"/>
              <a:t>particulas</a:t>
            </a:r>
            <a:r>
              <a:rPr lang="en-US" dirty="0"/>
              <a:t> </a:t>
            </a:r>
            <a:r>
              <a:rPr lang="en-US" dirty="0" err="1"/>
              <a:t>producidos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aceleradores</a:t>
            </a:r>
            <a:r>
              <a:rPr lang="en-US" dirty="0"/>
              <a:t> del CERN</a:t>
            </a:r>
          </a:p>
        </p:txBody>
      </p:sp>
    </p:spTree>
    <p:extLst>
      <p:ext uri="{BB962C8B-B14F-4D97-AF65-F5344CB8AC3E}">
        <p14:creationId xmlns:p14="http://schemas.microsoft.com/office/powerpoint/2010/main" val="7830263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B1B908-CCE1-D8CF-738A-E22122588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PBC: TWOCRYST experiment @LHC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7C17400-D821-393F-9AAD-684D9D00D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5" name="Immagine 58">
            <a:extLst>
              <a:ext uri="{FF2B5EF4-FFF2-40B4-BE49-F238E27FC236}">
                <a16:creationId xmlns:a16="http://schemas.microsoft.com/office/drawing/2014/main" id="{C6B3E181-C452-AB36-DFE5-27BA3E733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763" y="24814154"/>
            <a:ext cx="1204175" cy="502686"/>
          </a:xfrm>
          <a:prstGeom prst="rect">
            <a:avLst/>
          </a:prstGeom>
        </p:spPr>
      </p:pic>
      <p:grpSp>
        <p:nvGrpSpPr>
          <p:cNvPr id="26" name="Grupo 25">
            <a:extLst>
              <a:ext uri="{FF2B5EF4-FFF2-40B4-BE49-F238E27FC236}">
                <a16:creationId xmlns:a16="http://schemas.microsoft.com/office/drawing/2014/main" id="{FBF96AAD-0D82-17A2-9388-9FDC6520ECB7}"/>
              </a:ext>
            </a:extLst>
          </p:cNvPr>
          <p:cNvGrpSpPr/>
          <p:nvPr/>
        </p:nvGrpSpPr>
        <p:grpSpPr>
          <a:xfrm>
            <a:off x="390932" y="1228212"/>
            <a:ext cx="8045328" cy="2812986"/>
            <a:chOff x="390932" y="1228212"/>
            <a:chExt cx="8045328" cy="2812986"/>
          </a:xfrm>
        </p:grpSpPr>
        <p:pic>
          <p:nvPicPr>
            <p:cNvPr id="19" name="Imagen 18" descr="Gráfico de líneas&#10;&#10;El contenido generado por IA puede ser incorrecto.">
              <a:extLst>
                <a:ext uri="{FF2B5EF4-FFF2-40B4-BE49-F238E27FC236}">
                  <a16:creationId xmlns:a16="http://schemas.microsoft.com/office/drawing/2014/main" id="{0D5C2201-7145-600D-75B1-1B573B444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932" y="1254545"/>
              <a:ext cx="4451852" cy="2786653"/>
            </a:xfrm>
            <a:prstGeom prst="rect">
              <a:avLst/>
            </a:prstGeom>
          </p:spPr>
        </p:pic>
        <p:pic>
          <p:nvPicPr>
            <p:cNvPr id="9" name="Imagen 8" descr="Gráfico, Gráfico de líneas&#10;&#10;El contenido generado por IA puede ser incorrecto.">
              <a:extLst>
                <a:ext uri="{FF2B5EF4-FFF2-40B4-BE49-F238E27FC236}">
                  <a16:creationId xmlns:a16="http://schemas.microsoft.com/office/drawing/2014/main" id="{586F91E8-BA20-9D27-5014-7738C8D5A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9816" y="1228212"/>
              <a:ext cx="3996444" cy="2403686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2DA6CC22-4FCE-BD57-A9E3-703D89722B4F}"/>
                </a:ext>
              </a:extLst>
            </p:cNvPr>
            <p:cNvSpPr txBox="1"/>
            <p:nvPr/>
          </p:nvSpPr>
          <p:spPr bwMode="auto">
            <a:xfrm>
              <a:off x="593900" y="1316110"/>
              <a:ext cx="22509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*Many thanks to C. Maccani</a:t>
              </a:r>
            </a:p>
          </p:txBody>
        </p:sp>
      </p:grpSp>
      <p:pic>
        <p:nvPicPr>
          <p:cNvPr id="11" name="Imagen 10" descr="Imagen que contiene 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E1CFC802-973A-D23D-26AE-BCB4CE9A1A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4102763"/>
            <a:ext cx="7139524" cy="2536041"/>
          </a:xfrm>
          <a:prstGeom prst="rect">
            <a:avLst/>
          </a:prstGeom>
        </p:spPr>
      </p:pic>
      <p:pic>
        <p:nvPicPr>
          <p:cNvPr id="22" name="Imagen 21" descr="Botella de licor sobre una mesa&#10;&#10;El contenido generado por IA puede ser incorrecto.">
            <a:extLst>
              <a:ext uri="{FF2B5EF4-FFF2-40B4-BE49-F238E27FC236}">
                <a16:creationId xmlns:a16="http://schemas.microsoft.com/office/drawing/2014/main" id="{B357E432-CFE0-6ADA-BB42-7CDA8E6C90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75" y="4188493"/>
            <a:ext cx="1229695" cy="2185169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52922908-A96B-3EEE-6A77-D589CC62A2EB}"/>
              </a:ext>
            </a:extLst>
          </p:cNvPr>
          <p:cNvSpPr txBox="1"/>
          <p:nvPr/>
        </p:nvSpPr>
        <p:spPr bwMode="auto">
          <a:xfrm>
            <a:off x="2177044" y="3733431"/>
            <a:ext cx="439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 las </a:t>
            </a:r>
            <a:r>
              <a:rPr lang="en-US" dirty="0" err="1"/>
              <a:t>simulaciones</a:t>
            </a:r>
            <a:r>
              <a:rPr lang="en-US" dirty="0"/>
              <a:t> a la </a:t>
            </a:r>
            <a:r>
              <a:rPr lang="en-US" dirty="0" err="1"/>
              <a:t>realidad</a:t>
            </a:r>
            <a:r>
              <a:rPr lang="en-US" dirty="0"/>
              <a:t>: Junio, 2025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A7C803D-2A00-250C-B87B-9AF57ED68C8C}"/>
              </a:ext>
            </a:extLst>
          </p:cNvPr>
          <p:cNvSpPr txBox="1"/>
          <p:nvPr/>
        </p:nvSpPr>
        <p:spPr bwMode="auto">
          <a:xfrm>
            <a:off x="8779090" y="1316110"/>
            <a:ext cx="30049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Demostrar</a:t>
            </a:r>
            <a:r>
              <a:rPr lang="en-US" dirty="0"/>
              <a:t> la </a:t>
            </a:r>
            <a:r>
              <a:rPr lang="en-US" dirty="0" err="1"/>
              <a:t>viabilidad</a:t>
            </a:r>
            <a:r>
              <a:rPr lang="en-US" dirty="0"/>
              <a:t> </a:t>
            </a:r>
            <a:r>
              <a:rPr lang="en-US" dirty="0" err="1"/>
              <a:t>operativa</a:t>
            </a:r>
            <a:r>
              <a:rPr lang="en-US" dirty="0"/>
              <a:t> para </a:t>
            </a:r>
            <a:r>
              <a:rPr lang="en-US" dirty="0" err="1"/>
              <a:t>medir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b="1" dirty="0" err="1"/>
              <a:t>momento</a:t>
            </a:r>
            <a:r>
              <a:rPr lang="en-US" b="1" dirty="0"/>
              <a:t> dipolar </a:t>
            </a:r>
            <a:r>
              <a:rPr lang="en-US" b="1" dirty="0" err="1"/>
              <a:t>magnetico</a:t>
            </a:r>
            <a:r>
              <a:rPr lang="en-US" b="1" dirty="0"/>
              <a:t> y </a:t>
            </a:r>
            <a:r>
              <a:rPr lang="en-US" b="1" dirty="0" err="1"/>
              <a:t>electrico</a:t>
            </a:r>
            <a:r>
              <a:rPr lang="en-US" b="1" dirty="0"/>
              <a:t> de </a:t>
            </a:r>
            <a:r>
              <a:rPr lang="en-US" b="1" dirty="0" err="1"/>
              <a:t>bariones</a:t>
            </a:r>
            <a:r>
              <a:rPr lang="en-US" b="1" dirty="0"/>
              <a:t> de </a:t>
            </a:r>
            <a:r>
              <a:rPr lang="en-US" b="1" dirty="0" err="1"/>
              <a:t>vida</a:t>
            </a:r>
            <a:r>
              <a:rPr lang="en-US" b="1" dirty="0"/>
              <a:t> </a:t>
            </a:r>
            <a:r>
              <a:rPr lang="en-US" b="1" dirty="0" err="1"/>
              <a:t>muy</a:t>
            </a:r>
            <a:r>
              <a:rPr lang="en-US" b="1" dirty="0"/>
              <a:t> </a:t>
            </a:r>
            <a:r>
              <a:rPr lang="en-US" b="1" dirty="0" err="1"/>
              <a:t>corta</a:t>
            </a:r>
            <a:r>
              <a:rPr lang="en-US" dirty="0"/>
              <a:t> -&gt; </a:t>
            </a:r>
          </a:p>
          <a:p>
            <a:pPr algn="ctr"/>
            <a:r>
              <a:rPr lang="en-US" dirty="0"/>
              <a:t>sin </a:t>
            </a:r>
            <a:r>
              <a:rPr lang="en-US" dirty="0" err="1"/>
              <a:t>imanes</a:t>
            </a:r>
            <a:r>
              <a:rPr lang="en-US" dirty="0"/>
              <a:t>!!! </a:t>
            </a:r>
          </a:p>
          <a:p>
            <a:pPr algn="ctr"/>
            <a:r>
              <a:rPr lang="en-US" dirty="0" err="1"/>
              <a:t>Usando</a:t>
            </a:r>
            <a:r>
              <a:rPr lang="en-US" dirty="0"/>
              <a:t> “bent </a:t>
            </a:r>
            <a:r>
              <a:rPr lang="en-US" dirty="0" err="1"/>
              <a:t>cristals</a:t>
            </a:r>
            <a:r>
              <a:rPr lang="en-US" dirty="0"/>
              <a:t>” 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5E0C4CC9-A5ED-2A8F-F09C-09622F3C06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3924" y="3355690"/>
            <a:ext cx="1977905" cy="1665605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8F0A5216-55F5-46D4-860B-E3887E6D6B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6950" y="1596144"/>
            <a:ext cx="1207290" cy="805572"/>
          </a:xfrm>
          <a:prstGeom prst="rect">
            <a:avLst/>
          </a:prstGeom>
        </p:spPr>
      </p:pic>
      <p:pic>
        <p:nvPicPr>
          <p:cNvPr id="34" name="Immagine 14" descr="Immagine che contiene testo, Carattere, schermata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E2553043-C324-8D42-1334-08A15472BF1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579" y="152436"/>
            <a:ext cx="915943" cy="81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570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70E5-0D0C-4143-989D-A9B6B4803EF6}"/>
              </a:ext>
            </a:extLst>
          </p:cNvPr>
          <p:cNvSpPr txBox="1">
            <a:spLocks/>
          </p:cNvSpPr>
          <p:nvPr/>
        </p:nvSpPr>
        <p:spPr bwMode="auto">
          <a:xfrm>
            <a:off x="731714" y="1067115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</a:rPr>
              <a:t>Gracias </a:t>
            </a:r>
            <a:r>
              <a:rPr lang="en-US" sz="3200" b="0" dirty="0">
                <a:solidFill>
                  <a:schemeClr val="tx1"/>
                </a:solidFill>
                <a:latin typeface="Century Schoolbook" panose="02040604050505020304" pitchFamily="18" charset="0"/>
                <a:cs typeface="Arial"/>
                <a:sym typeface="Wingdings" panose="05000000000000000000" pitchFamily="2" charset="2"/>
              </a:rPr>
              <a:t> </a:t>
            </a:r>
            <a:endParaRPr lang="en-US" sz="3200" b="0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8B268D4-809F-41D2-8624-231DD8228F40}"/>
              </a:ext>
            </a:extLst>
          </p:cNvPr>
          <p:cNvSpPr txBox="1"/>
          <p:nvPr/>
        </p:nvSpPr>
        <p:spPr bwMode="auto">
          <a:xfrm>
            <a:off x="3823519" y="5687987"/>
            <a:ext cx="45449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Schoolbook" panose="02040604050505020304" pitchFamily="18" charset="0"/>
              </a:rPr>
              <a:t>Elena de la Fuente García </a:t>
            </a:r>
            <a:r>
              <a:rPr lang="en-US" sz="1200" dirty="0">
                <a:latin typeface="Century Schoolbook" panose="02040604050505020304" pitchFamily="18" charset="0"/>
              </a:rPr>
              <a:t>(BE–ABP–CEI)</a:t>
            </a:r>
          </a:p>
          <a:p>
            <a:pPr algn="ctr"/>
            <a:endParaRPr lang="en-US" dirty="0">
              <a:latin typeface="Century Schoolbook" panose="020406040505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EAED3FB-82AA-4E01-9A7A-5CE9EC0D4292}"/>
              </a:ext>
            </a:extLst>
          </p:cNvPr>
          <p:cNvSpPr txBox="1"/>
          <p:nvPr/>
        </p:nvSpPr>
        <p:spPr bwMode="auto">
          <a:xfrm>
            <a:off x="2175163" y="5085184"/>
            <a:ext cx="784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Aceleradores</a:t>
            </a:r>
            <a:r>
              <a:rPr lang="en-US" sz="2000" b="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 de </a:t>
            </a:r>
            <a:r>
              <a:rPr lang="en-US" sz="2000" b="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entury Schoolbook" panose="02040604050505020304" pitchFamily="18" charset="0"/>
              </a:rPr>
              <a:t>partículas</a:t>
            </a:r>
            <a:endParaRPr lang="en-US" sz="2000" b="0" dirty="0">
              <a:solidFill>
                <a:schemeClr val="accent5">
                  <a:lumMod val="60000"/>
                  <a:lumOff val="40000"/>
                </a:schemeClr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E1B729F-3E48-487B-8646-AFCE0F349F7C}"/>
              </a:ext>
            </a:extLst>
          </p:cNvPr>
          <p:cNvCxnSpPr>
            <a:cxnSpLocks/>
          </p:cNvCxnSpPr>
          <p:nvPr/>
        </p:nvCxnSpPr>
        <p:spPr bwMode="auto">
          <a:xfrm>
            <a:off x="3823519" y="5606581"/>
            <a:ext cx="458232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EF3D801E-1827-3D8F-642B-813406EE159E}"/>
              </a:ext>
            </a:extLst>
          </p:cNvPr>
          <p:cNvSpPr txBox="1"/>
          <p:nvPr/>
        </p:nvSpPr>
        <p:spPr bwMode="auto">
          <a:xfrm>
            <a:off x="1653128" y="6351982"/>
            <a:ext cx="8923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Gracias a Reyes </a:t>
            </a:r>
            <a:r>
              <a:rPr lang="en-US" sz="1600" b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Alemany</a:t>
            </a:r>
            <a:r>
              <a:rPr lang="en-US" sz="16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, Pablo </a:t>
            </a:r>
            <a:r>
              <a:rPr lang="en-US" sz="1600" b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Arrutia</a:t>
            </a:r>
            <a:r>
              <a:rPr lang="en-US" sz="16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 e Ingrid Mases </a:t>
            </a:r>
            <a:r>
              <a:rPr lang="en-US" sz="1600" b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por</a:t>
            </a:r>
            <a:r>
              <a:rPr lang="en-US" sz="16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 </a:t>
            </a:r>
            <a:r>
              <a:rPr lang="en-US" sz="1600" b="0" dirty="0" err="1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el</a:t>
            </a:r>
            <a:r>
              <a:rPr lang="en-US" sz="1600" b="0" dirty="0">
                <a:solidFill>
                  <a:schemeClr val="tx1">
                    <a:lumMod val="40000"/>
                    <a:lumOff val="60000"/>
                  </a:schemeClr>
                </a:solidFill>
                <a:latin typeface="Century" panose="02040604050505020304" pitchFamily="18" charset="0"/>
              </a:rPr>
              <a:t> material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DD6FA6-70F9-1EBF-C8CA-08AE16126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por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el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mundo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ED3C231-1EC1-E877-68EB-25331A91F3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4636BC7-0509-1A8A-9624-E405E6270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161" y="1159973"/>
            <a:ext cx="8867678" cy="525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788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ectores e ilustraciones de Saco dinero para descargar gratis | Freepik">
            <a:extLst>
              <a:ext uri="{FF2B5EF4-FFF2-40B4-BE49-F238E27FC236}">
                <a16:creationId xmlns:a16="http://schemas.microsoft.com/office/drawing/2014/main" id="{D4A5D71F-23D4-5AD1-E92B-FB7CBE5899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15"/>
          <a:stretch/>
        </p:blipFill>
        <p:spPr bwMode="auto">
          <a:xfrm>
            <a:off x="773934" y="4644143"/>
            <a:ext cx="1999025" cy="167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30A2BF7-466B-DDF8-ECED-7FD1EB84B802}"/>
              </a:ext>
            </a:extLst>
          </p:cNvPr>
          <p:cNvSpPr txBox="1"/>
          <p:nvPr/>
        </p:nvSpPr>
        <p:spPr bwMode="auto">
          <a:xfrm>
            <a:off x="2501473" y="5409674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20.000 </a:t>
            </a:r>
            <a:r>
              <a:rPr lang="en-US" sz="2400" dirty="0" err="1"/>
              <a:t>millones</a:t>
            </a:r>
            <a:r>
              <a:rPr lang="en-US" sz="2400" dirty="0"/>
              <a:t> de €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38C347-A832-562A-7111-903AF930D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Presupuestos</a:t>
            </a:r>
            <a:r>
              <a:rPr lang="en-US" dirty="0"/>
              <a:t>: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orden</a:t>
            </a:r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magnitud</a:t>
            </a:r>
            <a:endParaRPr lang="en-US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F698236-F7D0-C8E4-60F1-B330693FA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27654" name="Picture 6" descr="Vectores e ilustraciones de Saco dinero para descargar gratis | Freepik">
            <a:extLst>
              <a:ext uri="{FF2B5EF4-FFF2-40B4-BE49-F238E27FC236}">
                <a16:creationId xmlns:a16="http://schemas.microsoft.com/office/drawing/2014/main" id="{9AE12680-3752-774A-314D-70AD7CB46A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15"/>
          <a:stretch/>
        </p:blipFill>
        <p:spPr bwMode="auto">
          <a:xfrm>
            <a:off x="6240669" y="4653136"/>
            <a:ext cx="1999025" cy="1670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Los Juegos Olímpicos de París 2024 – Diario La Hora">
            <a:extLst>
              <a:ext uri="{FF2B5EF4-FFF2-40B4-BE49-F238E27FC236}">
                <a16:creationId xmlns:a16="http://schemas.microsoft.com/office/drawing/2014/main" id="{03041E35-709E-F19D-F9C4-4CC487F1A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669" y="1439333"/>
            <a:ext cx="5278857" cy="351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F63EA9A-545A-FE54-9228-64931A8982D2}"/>
              </a:ext>
            </a:extLst>
          </p:cNvPr>
          <p:cNvSpPr txBox="1"/>
          <p:nvPr/>
        </p:nvSpPr>
        <p:spPr bwMode="auto">
          <a:xfrm>
            <a:off x="7968208" y="5418667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8.800 </a:t>
            </a:r>
            <a:r>
              <a:rPr lang="en-US" sz="2400" dirty="0" err="1"/>
              <a:t>millones</a:t>
            </a:r>
            <a:r>
              <a:rPr lang="en-US" sz="2400" dirty="0"/>
              <a:t> de €</a:t>
            </a:r>
          </a:p>
        </p:txBody>
      </p:sp>
      <p:pic>
        <p:nvPicPr>
          <p:cNvPr id="27658" name="Picture 10" descr="Future Circular Collider Working Group">
            <a:extLst>
              <a:ext uri="{FF2B5EF4-FFF2-40B4-BE49-F238E27FC236}">
                <a16:creationId xmlns:a16="http://schemas.microsoft.com/office/drawing/2014/main" id="{EA1FF34C-ADFF-06AE-D156-18C89212D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256611"/>
            <a:ext cx="4274247" cy="370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A848DFC7-1F2F-A349-9D08-6E39384F66D6}"/>
              </a:ext>
            </a:extLst>
          </p:cNvPr>
          <p:cNvSpPr txBox="1"/>
          <p:nvPr/>
        </p:nvSpPr>
        <p:spPr bwMode="auto">
          <a:xfrm>
            <a:off x="8767718" y="587133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 days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E8B618-78F1-BCE9-658C-A57D938A7658}"/>
              </a:ext>
            </a:extLst>
          </p:cNvPr>
          <p:cNvSpPr txBox="1"/>
          <p:nvPr/>
        </p:nvSpPr>
        <p:spPr bwMode="auto">
          <a:xfrm>
            <a:off x="2772959" y="5847881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30+ years of physics</a:t>
            </a:r>
          </a:p>
        </p:txBody>
      </p:sp>
    </p:spTree>
    <p:extLst>
      <p:ext uri="{BB962C8B-B14F-4D97-AF65-F5344CB8AC3E}">
        <p14:creationId xmlns:p14="http://schemas.microsoft.com/office/powerpoint/2010/main" val="26759933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C2A869-5C4F-3611-73C7-0050EEAD4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Premios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física</a:t>
            </a:r>
            <a:r>
              <a:rPr lang="en-US" dirty="0"/>
              <a:t> fundamental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8DCC07C-E811-1C14-F59D-999D055E7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6" name="Google Shape;173;p31">
            <a:extLst>
              <a:ext uri="{FF2B5EF4-FFF2-40B4-BE49-F238E27FC236}">
                <a16:creationId xmlns:a16="http://schemas.microsoft.com/office/drawing/2014/main" id="{EB9E9091-5BB4-1DD5-B2F2-74DA915CED96}"/>
              </a:ext>
            </a:extLst>
          </p:cNvPr>
          <p:cNvSpPr txBox="1">
            <a:spLocks/>
          </p:cNvSpPr>
          <p:nvPr/>
        </p:nvSpPr>
        <p:spPr>
          <a:xfrm>
            <a:off x="1919536" y="1196752"/>
            <a:ext cx="8229600" cy="49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s-ES" sz="2000" b="0" dirty="0"/>
              <a:t>25 premios Nobel con contribuciones directas de aceleradores</a:t>
            </a:r>
          </a:p>
        </p:txBody>
      </p:sp>
      <p:pic>
        <p:nvPicPr>
          <p:cNvPr id="7" name="Google Shape;174;p31">
            <a:extLst>
              <a:ext uri="{FF2B5EF4-FFF2-40B4-BE49-F238E27FC236}">
                <a16:creationId xmlns:a16="http://schemas.microsoft.com/office/drawing/2014/main" id="{5767C8BB-A0CA-DBEC-007A-A3A04BCB496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23392" y="1624506"/>
            <a:ext cx="10604112" cy="47377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807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rgbClr val="528123"/>
                </a:solidFill>
              </a:rPr>
              <a:t>¿Para </a:t>
            </a:r>
            <a:r>
              <a:rPr lang="en-US" dirty="0" err="1">
                <a:solidFill>
                  <a:srgbClr val="528123"/>
                </a:solidFill>
              </a:rPr>
              <a:t>qué</a:t>
            </a:r>
            <a:r>
              <a:rPr lang="en-US" dirty="0">
                <a:solidFill>
                  <a:srgbClr val="528123"/>
                </a:solidFill>
              </a:rPr>
              <a:t>?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5898540B-FDF2-0149-72BB-49747FEE5CA9}"/>
              </a:ext>
            </a:extLst>
          </p:cNvPr>
          <p:cNvSpPr txBox="1"/>
          <p:nvPr/>
        </p:nvSpPr>
        <p:spPr>
          <a:xfrm>
            <a:off x="439362" y="1188646"/>
            <a:ext cx="5868658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dirty="0"/>
              <a:t>Más de </a:t>
            </a:r>
            <a:r>
              <a:rPr lang="en-GB" sz="2400" dirty="0">
                <a:solidFill>
                  <a:srgbClr val="C00000"/>
                </a:solidFill>
              </a:rPr>
              <a:t>30,000 </a:t>
            </a:r>
            <a:r>
              <a:rPr lang="en-GB" sz="2400" dirty="0" err="1">
                <a:solidFill>
                  <a:srgbClr val="C00000"/>
                </a:solidFill>
              </a:rPr>
              <a:t>aceleradores</a:t>
            </a:r>
            <a:r>
              <a:rPr lang="en-GB" sz="2400" dirty="0">
                <a:solidFill>
                  <a:srgbClr val="C00000"/>
                </a:solidFill>
              </a:rPr>
              <a:t> </a:t>
            </a:r>
            <a:r>
              <a:rPr lang="en-GB" sz="2400" dirty="0" err="1"/>
              <a:t>en</a:t>
            </a:r>
            <a:r>
              <a:rPr lang="en-GB" sz="2400" dirty="0"/>
              <a:t> </a:t>
            </a:r>
            <a:r>
              <a:rPr lang="en-GB" sz="2400" dirty="0" err="1"/>
              <a:t>el</a:t>
            </a:r>
            <a:r>
              <a:rPr lang="en-GB" sz="2400" dirty="0"/>
              <a:t> </a:t>
            </a:r>
            <a:r>
              <a:rPr lang="en-GB" sz="2400" dirty="0" err="1"/>
              <a:t>mundo</a:t>
            </a:r>
            <a:r>
              <a:rPr lang="en-GB" sz="2400" dirty="0"/>
              <a:t>: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44% </a:t>
            </a:r>
            <a:r>
              <a:rPr lang="en-GB" sz="2200" dirty="0" err="1"/>
              <a:t>radioterapia</a:t>
            </a:r>
            <a:r>
              <a:rPr lang="en-GB" sz="2200" dirty="0"/>
              <a:t> (1)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41% </a:t>
            </a:r>
            <a:r>
              <a:rPr lang="en-GB" sz="2200" dirty="0" err="1"/>
              <a:t>implantacion</a:t>
            </a:r>
            <a:r>
              <a:rPr lang="en-GB" sz="2200" dirty="0"/>
              <a:t> de </a:t>
            </a:r>
            <a:r>
              <a:rPr lang="en-GB" sz="2200" dirty="0" err="1"/>
              <a:t>iones</a:t>
            </a:r>
            <a:r>
              <a:rPr lang="en-GB" sz="2200" dirty="0"/>
              <a:t> (2)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9% </a:t>
            </a:r>
            <a:r>
              <a:rPr lang="en-GB" sz="2200" dirty="0" err="1"/>
              <a:t>aplicaciones</a:t>
            </a:r>
            <a:r>
              <a:rPr lang="en-GB" sz="2200" dirty="0"/>
              <a:t> </a:t>
            </a:r>
            <a:r>
              <a:rPr lang="en-GB" sz="2200" dirty="0" err="1"/>
              <a:t>industriales</a:t>
            </a:r>
            <a:r>
              <a:rPr lang="en-GB" sz="2200" dirty="0"/>
              <a:t> (3)</a:t>
            </a:r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4% </a:t>
            </a:r>
            <a:r>
              <a:rPr lang="en-GB" sz="2200" dirty="0" err="1"/>
              <a:t>investigacion</a:t>
            </a:r>
            <a:r>
              <a:rPr lang="en-GB" sz="2200" dirty="0"/>
              <a:t> de </a:t>
            </a:r>
            <a:r>
              <a:rPr lang="en-GB" sz="2200" dirty="0" err="1"/>
              <a:t>baja</a:t>
            </a:r>
            <a:r>
              <a:rPr lang="en-GB" sz="2200" dirty="0"/>
              <a:t> </a:t>
            </a:r>
            <a:r>
              <a:rPr lang="en-GB" sz="2200" dirty="0" err="1"/>
              <a:t>energia</a:t>
            </a:r>
            <a:endParaRPr lang="en-GB" sz="2200" dirty="0"/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/>
              <a:t>1% </a:t>
            </a:r>
            <a:r>
              <a:rPr lang="en-GB" sz="2200" dirty="0" err="1"/>
              <a:t>producción</a:t>
            </a:r>
            <a:r>
              <a:rPr lang="en-GB" sz="2200" dirty="0"/>
              <a:t> de </a:t>
            </a:r>
            <a:r>
              <a:rPr lang="en-GB" sz="2200" dirty="0" err="1"/>
              <a:t>isótopos</a:t>
            </a:r>
            <a:r>
              <a:rPr lang="en-GB" sz="2200" dirty="0"/>
              <a:t> para </a:t>
            </a:r>
            <a:r>
              <a:rPr lang="en-GB" sz="2200" dirty="0" err="1"/>
              <a:t>medicina</a:t>
            </a:r>
            <a:endParaRPr lang="en-GB" sz="2200" dirty="0"/>
          </a:p>
          <a:p>
            <a:pPr marL="91440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528123"/>
                </a:solidFill>
              </a:rPr>
              <a:t>&lt;1% </a:t>
            </a:r>
            <a:r>
              <a:rPr lang="en-GB" sz="2200" dirty="0" err="1">
                <a:solidFill>
                  <a:srgbClr val="528123"/>
                </a:solidFill>
              </a:rPr>
              <a:t>investigación</a:t>
            </a:r>
            <a:r>
              <a:rPr lang="en-GB" sz="2200" dirty="0">
                <a:solidFill>
                  <a:srgbClr val="528123"/>
                </a:solidFill>
              </a:rPr>
              <a:t> de la </a:t>
            </a:r>
            <a:r>
              <a:rPr lang="en-GB" sz="2200" dirty="0" err="1">
                <a:solidFill>
                  <a:srgbClr val="528123"/>
                </a:solidFill>
              </a:rPr>
              <a:t>física</a:t>
            </a:r>
            <a:r>
              <a:rPr lang="en-GB" sz="2200" dirty="0">
                <a:solidFill>
                  <a:srgbClr val="528123"/>
                </a:solidFill>
              </a:rPr>
              <a:t> fundamental</a:t>
            </a:r>
          </a:p>
        </p:txBody>
      </p:sp>
      <p:pic>
        <p:nvPicPr>
          <p:cNvPr id="4098" name="Picture 2" descr="Qué es la radioterapia? | OIEA">
            <a:extLst>
              <a:ext uri="{FF2B5EF4-FFF2-40B4-BE49-F238E27FC236}">
                <a16:creationId xmlns:a16="http://schemas.microsoft.com/office/drawing/2014/main" id="{0CFDB9EB-1629-ACCF-57FB-7E1B75A29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321" y="4558016"/>
            <a:ext cx="4273222" cy="198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34E391AD-972C-050F-E781-C8211D05D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4421359"/>
            <a:ext cx="42100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1E63DB73-5D12-008A-5C18-9565AC04822D}"/>
              </a:ext>
            </a:extLst>
          </p:cNvPr>
          <p:cNvSpPr txBox="1"/>
          <p:nvPr/>
        </p:nvSpPr>
        <p:spPr bwMode="auto">
          <a:xfrm>
            <a:off x="873612" y="4558016"/>
            <a:ext cx="1391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1800" dirty="0"/>
              <a:t>(1)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FC23637-702D-9B57-A463-0794168925DC}"/>
              </a:ext>
            </a:extLst>
          </p:cNvPr>
          <p:cNvSpPr txBox="1"/>
          <p:nvPr/>
        </p:nvSpPr>
        <p:spPr bwMode="auto">
          <a:xfrm>
            <a:off x="10584668" y="5335759"/>
            <a:ext cx="1391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1800" dirty="0"/>
              <a:t>(2)</a:t>
            </a:r>
          </a:p>
        </p:txBody>
      </p:sp>
      <p:pic>
        <p:nvPicPr>
          <p:cNvPr id="4106" name="Picture 10" descr="Sustainability 13 12643 g004">
            <a:extLst>
              <a:ext uri="{FF2B5EF4-FFF2-40B4-BE49-F238E27FC236}">
                <a16:creationId xmlns:a16="http://schemas.microsoft.com/office/drawing/2014/main" id="{1589C89B-0049-0596-AD52-D51AF002E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623" y="1280573"/>
            <a:ext cx="4255645" cy="290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E996E04-005F-C63E-5363-97CC6262DCB1}"/>
              </a:ext>
            </a:extLst>
          </p:cNvPr>
          <p:cNvSpPr txBox="1"/>
          <p:nvPr/>
        </p:nvSpPr>
        <p:spPr bwMode="auto">
          <a:xfrm>
            <a:off x="6524879" y="2368801"/>
            <a:ext cx="1823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1800" dirty="0"/>
              <a:t>(</a:t>
            </a:r>
            <a:r>
              <a:rPr lang="en-GB" dirty="0"/>
              <a:t>3</a:t>
            </a:r>
            <a:r>
              <a:rPr lang="en-GB" sz="1800" dirty="0"/>
              <a:t>)  e.g., MYRRHA</a:t>
            </a:r>
          </a:p>
        </p:txBody>
      </p:sp>
    </p:spTree>
    <p:extLst>
      <p:ext uri="{BB962C8B-B14F-4D97-AF65-F5344CB8AC3E}">
        <p14:creationId xmlns:p14="http://schemas.microsoft.com/office/powerpoint/2010/main" val="428335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205FA3B6-28CA-E7A0-1582-641FF92C6B0E}"/>
              </a:ext>
            </a:extLst>
          </p:cNvPr>
          <p:cNvSpPr/>
          <p:nvPr/>
        </p:nvSpPr>
        <p:spPr>
          <a:xfrm>
            <a:off x="551384" y="4112062"/>
            <a:ext cx="5544616" cy="2202954"/>
          </a:xfrm>
          <a:prstGeom prst="roundRect">
            <a:avLst>
              <a:gd name="adj" fmla="val 113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A21DF38-3128-5631-6C71-20E217437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83731"/>
            <a:ext cx="60960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rgbClr val="528123"/>
                </a:solidFill>
              </a:rPr>
              <a:t>¿Para </a:t>
            </a:r>
            <a:r>
              <a:rPr lang="en-US" dirty="0" err="1">
                <a:solidFill>
                  <a:srgbClr val="528123"/>
                </a:solidFill>
              </a:rPr>
              <a:t>qué</a:t>
            </a:r>
            <a:r>
              <a:rPr lang="en-US" dirty="0">
                <a:solidFill>
                  <a:srgbClr val="528123"/>
                </a:solidFill>
              </a:rPr>
              <a:t>?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61B61344-E0B6-0602-B561-6B78E46E9BE1}"/>
              </a:ext>
            </a:extLst>
          </p:cNvPr>
          <p:cNvSpPr txBox="1"/>
          <p:nvPr/>
        </p:nvSpPr>
        <p:spPr>
          <a:xfrm>
            <a:off x="551384" y="1340768"/>
            <a:ext cx="1991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u="sng" dirty="0" err="1"/>
              <a:t>Protonterapia</a:t>
            </a:r>
            <a:r>
              <a:rPr lang="en-GB" sz="2400" u="sng" dirty="0"/>
              <a:t>: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A9DF5E1-9E0F-38DE-191B-CC9684FC95DF}"/>
              </a:ext>
            </a:extLst>
          </p:cNvPr>
          <p:cNvSpPr txBox="1"/>
          <p:nvPr/>
        </p:nvSpPr>
        <p:spPr bwMode="auto">
          <a:xfrm>
            <a:off x="551384" y="1951672"/>
            <a:ext cx="583264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/>
              <a:t>El </a:t>
            </a:r>
            <a:r>
              <a:rPr lang="es-ES" sz="1800" dirty="0">
                <a:solidFill>
                  <a:srgbClr val="C00000"/>
                </a:solidFill>
              </a:rPr>
              <a:t>cáncer</a:t>
            </a:r>
            <a:r>
              <a:rPr lang="es-ES" sz="1800" dirty="0"/>
              <a:t> es la segunda causa de muerte más común.</a:t>
            </a:r>
          </a:p>
          <a:p>
            <a:pPr marL="457200" lvl="0" indent="-336550" algn="l" rtl="0">
              <a:spcBef>
                <a:spcPts val="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/>
              <a:t>La </a:t>
            </a:r>
            <a:r>
              <a:rPr lang="es-ES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terapia con protones </a:t>
            </a:r>
            <a:r>
              <a:rPr lang="es-ES" sz="1800" dirty="0"/>
              <a:t>permite aislar el daño celular en la zona del tumor, a diferencia de la radioterapia.</a:t>
            </a:r>
          </a:p>
          <a:p>
            <a:pPr marL="457200" lvl="0" indent="-336550" algn="l" rtl="0">
              <a:spcBef>
                <a:spcPts val="0"/>
              </a:spcBef>
              <a:spcAft>
                <a:spcPts val="600"/>
              </a:spcAft>
              <a:buSzPts val="1700"/>
              <a:buChar char="•"/>
            </a:pPr>
            <a:r>
              <a:rPr lang="es-ES" sz="1800" b="1" dirty="0">
                <a:solidFill>
                  <a:srgbClr val="528123"/>
                </a:solidFill>
              </a:rPr>
              <a:t>El CERN </a:t>
            </a:r>
            <a:r>
              <a:rPr lang="es-ES" sz="1800" dirty="0"/>
              <a:t>colabora con centros (</a:t>
            </a:r>
            <a:r>
              <a:rPr lang="es-ES" sz="1800" dirty="0" err="1"/>
              <a:t>e.g</a:t>
            </a:r>
            <a:r>
              <a:rPr lang="es-ES" sz="1800" dirty="0"/>
              <a:t>. CNAO-</a:t>
            </a:r>
            <a:r>
              <a:rPr lang="es-ES" sz="1800" dirty="0" err="1"/>
              <a:t>MedAustron</a:t>
            </a:r>
            <a:r>
              <a:rPr lang="es-ES" sz="1800" dirty="0"/>
              <a:t>) y desarrolla nuevos diseños (NIMMS).</a:t>
            </a:r>
          </a:p>
        </p:txBody>
      </p:sp>
      <p:grpSp>
        <p:nvGrpSpPr>
          <p:cNvPr id="9" name="Google Shape;183;p32">
            <a:extLst>
              <a:ext uri="{FF2B5EF4-FFF2-40B4-BE49-F238E27FC236}">
                <a16:creationId xmlns:a16="http://schemas.microsoft.com/office/drawing/2014/main" id="{D7E015D4-3153-3483-5B7C-A048D567CEE6}"/>
              </a:ext>
            </a:extLst>
          </p:cNvPr>
          <p:cNvGrpSpPr/>
          <p:nvPr/>
        </p:nvGrpSpPr>
        <p:grpSpPr>
          <a:xfrm>
            <a:off x="8616281" y="1338563"/>
            <a:ext cx="3345548" cy="4250678"/>
            <a:chOff x="7038325" y="625124"/>
            <a:chExt cx="1798500" cy="3544602"/>
          </a:xfrm>
        </p:grpSpPr>
        <p:sp>
          <p:nvSpPr>
            <p:cNvPr id="10" name="Google Shape;184;p32">
              <a:extLst>
                <a:ext uri="{FF2B5EF4-FFF2-40B4-BE49-F238E27FC236}">
                  <a16:creationId xmlns:a16="http://schemas.microsoft.com/office/drawing/2014/main" id="{DB722266-0DC6-BFBA-EC01-BEAF558DE55D}"/>
                </a:ext>
              </a:extLst>
            </p:cNvPr>
            <p:cNvSpPr/>
            <p:nvPr/>
          </p:nvSpPr>
          <p:spPr>
            <a:xfrm>
              <a:off x="7638475" y="980625"/>
              <a:ext cx="598200" cy="3189101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85;p32">
              <a:extLst>
                <a:ext uri="{FF2B5EF4-FFF2-40B4-BE49-F238E27FC236}">
                  <a16:creationId xmlns:a16="http://schemas.microsoft.com/office/drawing/2014/main" id="{8BCA944E-2275-0FB9-CE9D-81D907ACD690}"/>
                </a:ext>
              </a:extLst>
            </p:cNvPr>
            <p:cNvSpPr txBox="1"/>
            <p:nvPr/>
          </p:nvSpPr>
          <p:spPr>
            <a:xfrm>
              <a:off x="7038325" y="625124"/>
              <a:ext cx="1798500" cy="35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 err="1"/>
                <a:t>Tumor</a:t>
              </a:r>
              <a:r>
                <a:rPr lang="en-GB" dirty="0"/>
                <a:t> profundo</a:t>
              </a:r>
              <a:endParaRPr dirty="0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E2ECDFC-A22E-7001-FE01-4C50A1544302}"/>
              </a:ext>
            </a:extLst>
          </p:cNvPr>
          <p:cNvSpPr txBox="1"/>
          <p:nvPr/>
        </p:nvSpPr>
        <p:spPr bwMode="auto">
          <a:xfrm>
            <a:off x="695400" y="3647420"/>
            <a:ext cx="20162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</a:rPr>
              <a:t>¿</a:t>
            </a:r>
            <a:r>
              <a:rPr lang="en-US" sz="2000" dirty="0" err="1">
                <a:solidFill>
                  <a:schemeClr val="accent3"/>
                </a:solidFill>
              </a:rPr>
              <a:t>Cómo</a:t>
            </a:r>
            <a:r>
              <a:rPr lang="en-US" sz="2000" dirty="0">
                <a:solidFill>
                  <a:schemeClr val="accent3"/>
                </a:solidFill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2A8C106-EBA3-7606-D1CD-F0B3C70D4DA6}"/>
                  </a:ext>
                </a:extLst>
              </p:cNvPr>
              <p:cNvSpPr txBox="1"/>
              <p:nvPr/>
            </p:nvSpPr>
            <p:spPr bwMode="auto">
              <a:xfrm>
                <a:off x="551384" y="4228226"/>
                <a:ext cx="5972007" cy="20867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20650" lvl="0" algn="l" rtl="0">
                  <a:spcBef>
                    <a:spcPts val="600"/>
                  </a:spcBef>
                  <a:spcAft>
                    <a:spcPts val="600"/>
                  </a:spcAft>
                  <a:buSzPts val="1700"/>
                </a:pPr>
                <a:r>
                  <a:rPr lang="es-ES" dirty="0"/>
                  <a:t>Cuando los protones penetran en un medio, </a:t>
                </a:r>
                <a:r>
                  <a:rPr lang="es-ES" dirty="0">
                    <a:solidFill>
                      <a:schemeClr val="accent3"/>
                    </a:solidFill>
                  </a:rPr>
                  <a:t>ionizan</a:t>
                </a:r>
                <a:r>
                  <a:rPr lang="es-ES" dirty="0"/>
                  <a:t> los átomos y </a:t>
                </a:r>
                <a:r>
                  <a:rPr lang="es-ES" dirty="0">
                    <a:solidFill>
                      <a:schemeClr val="accent3"/>
                    </a:solidFill>
                  </a:rPr>
                  <a:t>pierden energía</a:t>
                </a:r>
                <a:r>
                  <a:rPr lang="es-ES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dose</m:t>
                    </m:r>
                  </m:oMath>
                </a14:m>
                <a:endParaRPr lang="es-ES" dirty="0"/>
              </a:p>
              <a:p>
                <a:pPr marL="120650" lvl="0" algn="l" rtl="0">
                  <a:spcBef>
                    <a:spcPts val="600"/>
                  </a:spcBef>
                  <a:spcAft>
                    <a:spcPts val="600"/>
                  </a:spcAft>
                  <a:buSzPts val="1700"/>
                </a:pPr>
                <a:r>
                  <a:rPr lang="es-ES" dirty="0"/>
                  <a:t>El </a:t>
                </a:r>
                <a:r>
                  <a:rPr lang="es-ES" dirty="0">
                    <a:solidFill>
                      <a:schemeClr val="accent3"/>
                    </a:solidFill>
                  </a:rPr>
                  <a:t>pico de Bragg </a:t>
                </a:r>
                <a:r>
                  <a:rPr lang="es-ES" dirty="0"/>
                  <a:t>ocurre justo antes de que los protones lleguen a E ~0, ya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s-ES" dirty="0"/>
                  <a:t> </a:t>
                </a: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s-ES" sz="1800" dirty="0"/>
                  <a:t>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ES" sz="18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rad>
                  </m:oMath>
                </a14:m>
                <a:endParaRPr lang="es-ES" sz="1800" dirty="0"/>
              </a:p>
              <a:p>
                <a:pPr marL="120650" lvl="0" rtl="0">
                  <a:spcBef>
                    <a:spcPts val="600"/>
                  </a:spcBef>
                  <a:spcAft>
                    <a:spcPts val="600"/>
                  </a:spcAft>
                  <a:buSzPts val="1700"/>
                </a:pPr>
                <a:r>
                  <a:rPr lang="es-ES" sz="1800" dirty="0"/>
                  <a:t>La </a:t>
                </a:r>
                <a:r>
                  <a:rPr lang="es-ES" dirty="0">
                    <a:solidFill>
                      <a:schemeClr val="accent3"/>
                    </a:solidFill>
                  </a:rPr>
                  <a:t>posición del pico </a:t>
                </a:r>
                <a:r>
                  <a:rPr lang="es-ES" dirty="0"/>
                  <a:t>se puede controlar variando la energía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inicial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0,  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s-ES" dirty="0"/>
                  <a:t>(MeV) del haz</a:t>
                </a:r>
                <a:endParaRPr lang="es-ES" sz="1800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2A8C106-EBA3-7606-D1CD-F0B3C70D4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4228226"/>
                <a:ext cx="5972007" cy="2086790"/>
              </a:xfrm>
              <a:prstGeom prst="rect">
                <a:avLst/>
              </a:prstGeom>
              <a:blipFill>
                <a:blip r:embed="rId3"/>
                <a:stretch>
                  <a:fillRect t="-1754" b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09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rgbClr val="528123"/>
                </a:solidFill>
              </a:rPr>
              <a:t>¿Para </a:t>
            </a:r>
            <a:r>
              <a:rPr lang="en-US" dirty="0" err="1">
                <a:solidFill>
                  <a:srgbClr val="528123"/>
                </a:solidFill>
              </a:rPr>
              <a:t>qué</a:t>
            </a:r>
            <a:r>
              <a:rPr lang="en-US" dirty="0">
                <a:solidFill>
                  <a:srgbClr val="528123"/>
                </a:solidFill>
              </a:rPr>
              <a:t>?</a:t>
            </a:r>
          </a:p>
        </p:txBody>
      </p:sp>
      <p:sp>
        <p:nvSpPr>
          <p:cNvPr id="2" name="TextBox 6">
            <a:extLst>
              <a:ext uri="{FF2B5EF4-FFF2-40B4-BE49-F238E27FC236}">
                <a16:creationId xmlns:a16="http://schemas.microsoft.com/office/drawing/2014/main" id="{16CA583C-02EF-1D6C-1AA2-88E47189FA3B}"/>
              </a:ext>
            </a:extLst>
          </p:cNvPr>
          <p:cNvSpPr txBox="1"/>
          <p:nvPr/>
        </p:nvSpPr>
        <p:spPr>
          <a:xfrm>
            <a:off x="551384" y="1232192"/>
            <a:ext cx="470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u="sng" dirty="0" err="1"/>
              <a:t>Tratamiento</a:t>
            </a:r>
            <a:r>
              <a:rPr lang="en-GB" sz="2400" u="sng" dirty="0"/>
              <a:t> de </a:t>
            </a:r>
            <a:r>
              <a:rPr lang="en-GB" sz="2400" u="sng" dirty="0" err="1"/>
              <a:t>residuos</a:t>
            </a:r>
            <a:r>
              <a:rPr lang="en-GB" sz="2400" u="sng" dirty="0"/>
              <a:t> </a:t>
            </a:r>
            <a:r>
              <a:rPr lang="en-GB" sz="2400" u="sng" dirty="0" err="1"/>
              <a:t>radiactivos</a:t>
            </a:r>
            <a:r>
              <a:rPr lang="en-GB" sz="2400" u="sng" dirty="0"/>
              <a:t>: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13468A-BBEC-E06A-57F0-0399FD90033D}"/>
              </a:ext>
            </a:extLst>
          </p:cNvPr>
          <p:cNvSpPr txBox="1"/>
          <p:nvPr/>
        </p:nvSpPr>
        <p:spPr bwMode="auto">
          <a:xfrm>
            <a:off x="551384" y="1802433"/>
            <a:ext cx="6048672" cy="16312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422 reactores nucleares</a:t>
            </a:r>
            <a:r>
              <a:rPr lang="es-ES" sz="1800" dirty="0"/>
              <a:t> en operación en 33 países. </a:t>
            </a:r>
            <a:r>
              <a:rPr lang="es-ES" dirty="0"/>
              <a:t>11% de la energía mundial</a:t>
            </a:r>
            <a:endParaRPr lang="es-ES" sz="1800" dirty="0"/>
          </a:p>
          <a:p>
            <a:pPr marL="457200" lvl="0" indent="-336550" algn="l" rtl="0">
              <a:spcBef>
                <a:spcPts val="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/>
              <a:t>Energía limpia de CO2 para luchar contra cambio climático (</a:t>
            </a:r>
            <a:r>
              <a:rPr lang="es-ES" sz="1800" dirty="0">
                <a:solidFill>
                  <a:srgbClr val="528123"/>
                </a:solidFill>
              </a:rPr>
              <a:t>acuerdo COP28 3x energía nuclear</a:t>
            </a:r>
            <a:r>
              <a:rPr lang="es-ES" sz="1800" dirty="0"/>
              <a:t> 2050)</a:t>
            </a:r>
          </a:p>
          <a:p>
            <a:pPr marL="457200" lvl="0" indent="-336550" algn="l" rtl="0">
              <a:spcBef>
                <a:spcPts val="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>
                <a:solidFill>
                  <a:srgbClr val="C00000"/>
                </a:solidFill>
              </a:rPr>
              <a:t>Generan </a:t>
            </a:r>
            <a:r>
              <a:rPr lang="es-ES" sz="1800" b="1" dirty="0">
                <a:solidFill>
                  <a:srgbClr val="C00000"/>
                </a:solidFill>
              </a:rPr>
              <a:t>residuos radiactivos </a:t>
            </a:r>
            <a:r>
              <a:rPr lang="es-ES" sz="1800" dirty="0"/>
              <a:t>de larga vida (10,000 años)</a:t>
            </a:r>
            <a:endParaRPr lang="es-ES" sz="1800" b="1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2B6F36A-D1EA-7350-84CD-3B4A41BEF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91" y="3583399"/>
            <a:ext cx="5687658" cy="3195797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AC1175DF-9A5C-F5B2-80F4-BE1AD485D03E}"/>
              </a:ext>
            </a:extLst>
          </p:cNvPr>
          <p:cNvSpPr/>
          <p:nvPr/>
        </p:nvSpPr>
        <p:spPr>
          <a:xfrm>
            <a:off x="2351584" y="5181297"/>
            <a:ext cx="648072" cy="5904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PDF] New Reference Design of the European ADS RFQ Accelerator for MYRRHA |  Semantic Scholar">
            <a:extLst>
              <a:ext uri="{FF2B5EF4-FFF2-40B4-BE49-F238E27FC236}">
                <a16:creationId xmlns:a16="http://schemas.microsoft.com/office/drawing/2014/main" id="{23B4EDFF-8186-C205-6877-9ACB92D0B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77" y="1491694"/>
            <a:ext cx="5116735" cy="277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40879E6A-EDBB-8D1A-92F4-59A5788FDF4C}"/>
              </a:ext>
            </a:extLst>
          </p:cNvPr>
          <p:cNvSpPr/>
          <p:nvPr/>
        </p:nvSpPr>
        <p:spPr>
          <a:xfrm>
            <a:off x="6667277" y="4797152"/>
            <a:ext cx="5261371" cy="1368152"/>
          </a:xfrm>
          <a:prstGeom prst="roundRect">
            <a:avLst>
              <a:gd name="adj" fmla="val 11389"/>
            </a:avLst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1A7F4D8-0906-FC2E-2AAE-62D15BF287AE}"/>
              </a:ext>
            </a:extLst>
          </p:cNvPr>
          <p:cNvSpPr txBox="1"/>
          <p:nvPr/>
        </p:nvSpPr>
        <p:spPr bwMode="auto">
          <a:xfrm>
            <a:off x="6833838" y="4397042"/>
            <a:ext cx="20162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3"/>
                </a:solidFill>
              </a:rPr>
              <a:t>¿</a:t>
            </a:r>
            <a:r>
              <a:rPr lang="en-US" sz="2000" dirty="0" err="1">
                <a:solidFill>
                  <a:schemeClr val="accent3"/>
                </a:solidFill>
              </a:rPr>
              <a:t>Cómo</a:t>
            </a:r>
            <a:r>
              <a:rPr lang="en-US" sz="2000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50DC7A6-E33E-6749-A742-AB6B7004D55F}"/>
              </a:ext>
            </a:extLst>
          </p:cNvPr>
          <p:cNvSpPr txBox="1"/>
          <p:nvPr/>
        </p:nvSpPr>
        <p:spPr bwMode="auto">
          <a:xfrm>
            <a:off x="6667276" y="4931591"/>
            <a:ext cx="511673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0" lvl="0" algn="l" rtl="0">
              <a:spcBef>
                <a:spcPts val="600"/>
              </a:spcBef>
              <a:spcAft>
                <a:spcPts val="600"/>
              </a:spcAft>
              <a:buSzPts val="1700"/>
            </a:pPr>
            <a:r>
              <a:rPr lang="es-ES" sz="1700" dirty="0"/>
              <a:t>Con la </a:t>
            </a:r>
            <a:r>
              <a:rPr lang="es-ES" sz="1700" dirty="0">
                <a:solidFill>
                  <a:schemeClr val="accent3"/>
                </a:solidFill>
              </a:rPr>
              <a:t>tecnología ADS </a:t>
            </a:r>
            <a:r>
              <a:rPr lang="es-ES" sz="1700" dirty="0"/>
              <a:t>(Accelerator Driven </a:t>
            </a:r>
            <a:r>
              <a:rPr lang="es-ES" sz="1700" dirty="0" err="1"/>
              <a:t>System</a:t>
            </a:r>
            <a:r>
              <a:rPr lang="es-ES" sz="1700" dirty="0"/>
              <a:t>) como en MYRRHA se pueden </a:t>
            </a:r>
            <a:r>
              <a:rPr lang="es-ES" sz="1700" dirty="0">
                <a:solidFill>
                  <a:schemeClr val="accent3"/>
                </a:solidFill>
              </a:rPr>
              <a:t>transmutar los residuos radiactivos</a:t>
            </a:r>
            <a:r>
              <a:rPr lang="es-ES" sz="1700" dirty="0"/>
              <a:t> (transformarlos en otro elemento) reduciendo su </a:t>
            </a:r>
            <a:r>
              <a:rPr lang="es-ES" sz="1700" dirty="0">
                <a:solidFill>
                  <a:schemeClr val="accent3"/>
                </a:solidFill>
              </a:rPr>
              <a:t>vida media a ~300 años</a:t>
            </a:r>
          </a:p>
        </p:txBody>
      </p:sp>
    </p:spTree>
    <p:extLst>
      <p:ext uri="{BB962C8B-B14F-4D97-AF65-F5344CB8AC3E}">
        <p14:creationId xmlns:p14="http://schemas.microsoft.com/office/powerpoint/2010/main" val="415509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DFEC0B8-2024-FCBE-50B0-06AB7FF4D18F}"/>
              </a:ext>
            </a:extLst>
          </p:cNvPr>
          <p:cNvSpPr/>
          <p:nvPr/>
        </p:nvSpPr>
        <p:spPr>
          <a:xfrm>
            <a:off x="5562433" y="1458274"/>
            <a:ext cx="5892421" cy="216024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Qu'y avait-il avant le big bang? - Québec Science">
            <a:extLst>
              <a:ext uri="{FF2B5EF4-FFF2-40B4-BE49-F238E27FC236}">
                <a16:creationId xmlns:a16="http://schemas.microsoft.com/office/drawing/2014/main" id="{BCFB6CFF-0E73-33B8-9A81-491350198B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110F12"/>
              </a:clrFrom>
              <a:clrTo>
                <a:srgbClr val="110F1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8" b="18688"/>
          <a:stretch/>
        </p:blipFill>
        <p:spPr bwMode="auto">
          <a:xfrm rot="21277330">
            <a:off x="5474438" y="1396595"/>
            <a:ext cx="6068412" cy="236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rgbClr val="528123"/>
                </a:solidFill>
              </a:rPr>
              <a:t>¿Para </a:t>
            </a:r>
            <a:r>
              <a:rPr lang="en-US" dirty="0" err="1">
                <a:solidFill>
                  <a:srgbClr val="528123"/>
                </a:solidFill>
              </a:rPr>
              <a:t>qué</a:t>
            </a:r>
            <a:r>
              <a:rPr lang="en-US" dirty="0">
                <a:solidFill>
                  <a:srgbClr val="528123"/>
                </a:solidFill>
              </a:rPr>
              <a:t>?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2B07C741-B49F-DDD4-CD55-F98BE8774A14}"/>
              </a:ext>
            </a:extLst>
          </p:cNvPr>
          <p:cNvSpPr txBox="1"/>
          <p:nvPr/>
        </p:nvSpPr>
        <p:spPr>
          <a:xfrm>
            <a:off x="551384" y="1232192"/>
            <a:ext cx="412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u="sng" dirty="0"/>
              <a:t>En </a:t>
            </a:r>
            <a:r>
              <a:rPr lang="en-GB" sz="2400" u="sng" dirty="0" err="1"/>
              <a:t>el</a:t>
            </a:r>
            <a:r>
              <a:rPr lang="en-GB" sz="2400" u="sng" dirty="0"/>
              <a:t> CERN… </a:t>
            </a:r>
            <a:r>
              <a:rPr lang="en-GB" sz="2400" u="sng" dirty="0" err="1"/>
              <a:t>física</a:t>
            </a:r>
            <a:r>
              <a:rPr lang="en-GB" sz="2400" u="sng" dirty="0"/>
              <a:t> fundamental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E3BEAD7-7D11-8E86-A48E-89F14F1C3488}"/>
              </a:ext>
            </a:extLst>
          </p:cNvPr>
          <p:cNvSpPr txBox="1"/>
          <p:nvPr/>
        </p:nvSpPr>
        <p:spPr bwMode="auto">
          <a:xfrm>
            <a:off x="551384" y="1802433"/>
            <a:ext cx="4752528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600"/>
              </a:spcAft>
              <a:buSzPts val="1700"/>
              <a:buChar char="•"/>
            </a:pPr>
            <a:r>
              <a:rPr lang="es-ES" dirty="0"/>
              <a:t>Estudiar lo más grande: </a:t>
            </a:r>
            <a:r>
              <a:rPr lang="es-ES" dirty="0">
                <a:solidFill>
                  <a:srgbClr val="008A3E"/>
                </a:solidFill>
              </a:rPr>
              <a:t>el universo </a:t>
            </a:r>
          </a:p>
          <a:p>
            <a:pPr marL="457200" lvl="0" indent="-336550" algn="l" rtl="0">
              <a:spcBef>
                <a:spcPts val="600"/>
              </a:spcBef>
              <a:spcAft>
                <a:spcPts val="600"/>
              </a:spcAft>
              <a:buSzPts val="1700"/>
              <a:buChar char="•"/>
            </a:pPr>
            <a:r>
              <a:rPr lang="es-ES" sz="1800" dirty="0"/>
              <a:t>A través de lo más </a:t>
            </a:r>
            <a:r>
              <a:rPr lang="es-ES" dirty="0"/>
              <a:t>pequeño: </a:t>
            </a:r>
            <a:r>
              <a:rPr lang="es-ES" dirty="0">
                <a:solidFill>
                  <a:srgbClr val="C00000"/>
                </a:solidFill>
              </a:rPr>
              <a:t>las partículas fundamentales </a:t>
            </a:r>
            <a:r>
              <a:rPr lang="es-ES" dirty="0"/>
              <a:t>y sus interacciones</a:t>
            </a:r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C3A8A069-615B-904C-31F9-92B749BF7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3582488"/>
            <a:ext cx="6080462" cy="262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undefined">
            <a:extLst>
              <a:ext uri="{FF2B5EF4-FFF2-40B4-BE49-F238E27FC236}">
                <a16:creationId xmlns:a16="http://schemas.microsoft.com/office/drawing/2014/main" id="{3F5AC6D4-15E5-292E-4747-6737F404A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70" y="3803401"/>
            <a:ext cx="3634965" cy="264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868D120-153E-64A3-A1C0-6A53045A10F7}"/>
              </a:ext>
            </a:extLst>
          </p:cNvPr>
          <p:cNvSpPr txBox="1"/>
          <p:nvPr/>
        </p:nvSpPr>
        <p:spPr bwMode="auto">
          <a:xfrm>
            <a:off x="551384" y="3429000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Quarks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07C8AE3-725D-4D2C-3810-FA96E9236A53}"/>
              </a:ext>
            </a:extLst>
          </p:cNvPr>
          <p:cNvSpPr txBox="1"/>
          <p:nvPr/>
        </p:nvSpPr>
        <p:spPr bwMode="auto">
          <a:xfrm>
            <a:off x="5418647" y="1095435"/>
            <a:ext cx="334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 gluon plasma, </a:t>
            </a:r>
            <a:r>
              <a:rPr lang="en-US" dirty="0" err="1"/>
              <a:t>Antimateria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2390D68-38F9-DE97-B672-DBC4AF712086}"/>
              </a:ext>
            </a:extLst>
          </p:cNvPr>
          <p:cNvSpPr txBox="1"/>
          <p:nvPr/>
        </p:nvSpPr>
        <p:spPr bwMode="auto">
          <a:xfrm>
            <a:off x="9716470" y="5670705"/>
            <a:ext cx="170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Bosones</a:t>
            </a:r>
            <a:r>
              <a:rPr lang="en-US" dirty="0"/>
              <a:t> W y Z</a:t>
            </a:r>
          </a:p>
          <a:p>
            <a:r>
              <a:rPr lang="en-US" dirty="0" err="1"/>
              <a:t>Bosson</a:t>
            </a:r>
            <a:r>
              <a:rPr lang="en-US" dirty="0"/>
              <a:t> de Higgs</a:t>
            </a:r>
          </a:p>
        </p:txBody>
      </p:sp>
    </p:spTree>
    <p:extLst>
      <p:ext uri="{BB962C8B-B14F-4D97-AF65-F5344CB8AC3E}">
        <p14:creationId xmlns:p14="http://schemas.microsoft.com/office/powerpoint/2010/main" val="205255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>
            <a:extLst>
              <a:ext uri="{FF2B5EF4-FFF2-40B4-BE49-F238E27FC236}">
                <a16:creationId xmlns:a16="http://schemas.microsoft.com/office/drawing/2014/main" id="{35838BCF-7493-B56A-84D0-6352BAE54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4261422"/>
            <a:ext cx="212407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B261D1-8078-261A-11AA-C618E928B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EBB31B08-86A3-7CA1-29C9-983295D7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4" cy="1065741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: </a:t>
            </a:r>
            <a:r>
              <a:rPr lang="en-US" dirty="0">
                <a:solidFill>
                  <a:srgbClr val="528123"/>
                </a:solidFill>
              </a:rPr>
              <a:t>¿Para </a:t>
            </a:r>
            <a:r>
              <a:rPr lang="en-US" dirty="0" err="1">
                <a:solidFill>
                  <a:srgbClr val="528123"/>
                </a:solidFill>
              </a:rPr>
              <a:t>qué</a:t>
            </a:r>
            <a:r>
              <a:rPr lang="en-US" dirty="0">
                <a:solidFill>
                  <a:srgbClr val="528123"/>
                </a:solidFill>
              </a:rPr>
              <a:t>?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2B07C741-B49F-DDD4-CD55-F98BE8774A14}"/>
              </a:ext>
            </a:extLst>
          </p:cNvPr>
          <p:cNvSpPr txBox="1"/>
          <p:nvPr/>
        </p:nvSpPr>
        <p:spPr>
          <a:xfrm>
            <a:off x="551384" y="1232192"/>
            <a:ext cx="412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2400" u="sng" dirty="0"/>
              <a:t>En </a:t>
            </a:r>
            <a:r>
              <a:rPr lang="en-GB" sz="2400" u="sng" dirty="0" err="1"/>
              <a:t>el</a:t>
            </a:r>
            <a:r>
              <a:rPr lang="en-GB" sz="2400" u="sng" dirty="0"/>
              <a:t> CERN… </a:t>
            </a:r>
            <a:r>
              <a:rPr lang="en-GB" sz="2400" u="sng" dirty="0" err="1"/>
              <a:t>física</a:t>
            </a:r>
            <a:r>
              <a:rPr lang="en-GB" sz="2400" u="sng" dirty="0"/>
              <a:t> fundamental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E3BEAD7-7D11-8E86-A48E-89F14F1C3488}"/>
              </a:ext>
            </a:extLst>
          </p:cNvPr>
          <p:cNvSpPr txBox="1"/>
          <p:nvPr/>
        </p:nvSpPr>
        <p:spPr bwMode="auto">
          <a:xfrm>
            <a:off x="551384" y="1802433"/>
            <a:ext cx="4752528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600"/>
              </a:spcAft>
              <a:buSzPts val="1700"/>
              <a:buChar char="•"/>
            </a:pPr>
            <a:r>
              <a:rPr lang="es-ES" dirty="0"/>
              <a:t>Empujar las fronteras de la física de altas energías </a:t>
            </a:r>
            <a:r>
              <a:rPr lang="es-ES" dirty="0">
                <a:solidFill>
                  <a:srgbClr val="008A3E"/>
                </a:solidFill>
              </a:rPr>
              <a:t>da pie a nueva tecnología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6B9B284-DE12-C71E-5070-7A04D1F33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88" y="2811255"/>
            <a:ext cx="2062438" cy="2046695"/>
          </a:xfrm>
          <a:prstGeom prst="rect">
            <a:avLst/>
          </a:prstGeom>
        </p:spPr>
      </p:pic>
      <p:pic>
        <p:nvPicPr>
          <p:cNvPr id="8196" name="Picture 4" descr="home.cern,Knowledge &amp; Technology Transfer">
            <a:extLst>
              <a:ext uri="{FF2B5EF4-FFF2-40B4-BE49-F238E27FC236}">
                <a16:creationId xmlns:a16="http://schemas.microsoft.com/office/drawing/2014/main" id="{EBDBB43B-6278-BF26-ACFB-6DCECA40E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55" y="1487627"/>
            <a:ext cx="4684105" cy="468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8B491D5-1DC9-6B9A-D515-A5604556A9FD}"/>
              </a:ext>
            </a:extLst>
          </p:cNvPr>
          <p:cNvSpPr txBox="1"/>
          <p:nvPr/>
        </p:nvSpPr>
        <p:spPr bwMode="auto">
          <a:xfrm>
            <a:off x="2844412" y="3506515"/>
            <a:ext cx="27599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0" lvl="0" algn="l" rtl="0">
              <a:spcBef>
                <a:spcPts val="600"/>
              </a:spcBef>
              <a:spcAft>
                <a:spcPts val="600"/>
              </a:spcAft>
              <a:buSzPts val="1700"/>
            </a:pPr>
            <a:r>
              <a:rPr lang="es-ES" dirty="0"/>
              <a:t>Colaboración internacional</a:t>
            </a:r>
          </a:p>
        </p:txBody>
      </p:sp>
      <p:pic>
        <p:nvPicPr>
          <p:cNvPr id="8200" name="Picture 8" descr="undefined">
            <a:extLst>
              <a:ext uri="{FF2B5EF4-FFF2-40B4-BE49-F238E27FC236}">
                <a16:creationId xmlns:a16="http://schemas.microsoft.com/office/drawing/2014/main" id="{8AF52B48-B895-BCDA-314C-1B5E9A560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501" y="2461340"/>
            <a:ext cx="2648691" cy="198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59B9923-21F4-1692-2E47-4B602986E48D}"/>
              </a:ext>
            </a:extLst>
          </p:cNvPr>
          <p:cNvSpPr txBox="1"/>
          <p:nvPr/>
        </p:nvSpPr>
        <p:spPr bwMode="auto">
          <a:xfrm>
            <a:off x="4777663" y="4564266"/>
            <a:ext cx="2648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Creación</a:t>
            </a:r>
            <a:r>
              <a:rPr lang="en-US" dirty="0"/>
              <a:t> de la World Wide Wed (WWW)</a:t>
            </a:r>
          </a:p>
        </p:txBody>
      </p:sp>
    </p:spTree>
    <p:extLst>
      <p:ext uri="{BB962C8B-B14F-4D97-AF65-F5344CB8AC3E}">
        <p14:creationId xmlns:p14="http://schemas.microsoft.com/office/powerpoint/2010/main" val="232390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1_CERN">
  <a:themeElements>
    <a:clrScheme name="Personalizado 1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61C4D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68876</TotalTime>
  <Words>2585</Words>
  <Application>Microsoft Office PowerPoint</Application>
  <DocSecurity>0</DocSecurity>
  <PresentationFormat>Panorámica</PresentationFormat>
  <Paragraphs>472</Paragraphs>
  <Slides>45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45</vt:i4>
      </vt:variant>
    </vt:vector>
  </HeadingPairs>
  <TitlesOfParts>
    <vt:vector size="55" baseType="lpstr">
      <vt:lpstr>Arial</vt:lpstr>
      <vt:lpstr>Calibri</vt:lpstr>
      <vt:lpstr>Cambria Math</vt:lpstr>
      <vt:lpstr>Century</vt:lpstr>
      <vt:lpstr>Century Schoolbook</vt:lpstr>
      <vt:lpstr>Comic Sans MS</vt:lpstr>
      <vt:lpstr>Corbel</vt:lpstr>
      <vt:lpstr>Wingdings</vt:lpstr>
      <vt:lpstr>CERN</vt:lpstr>
      <vt:lpstr>1_CERN</vt:lpstr>
      <vt:lpstr>Aceleradores de partículas</vt:lpstr>
      <vt:lpstr>Presentación de PowerPoint</vt:lpstr>
      <vt:lpstr>Aceleradores de partículas: ¿Qué son?</vt:lpstr>
      <vt:lpstr>Aceleradores de partículas: ¿Qué son?</vt:lpstr>
      <vt:lpstr>Aceleradores de partículas: ¿Para qué?</vt:lpstr>
      <vt:lpstr>Aceleradores de partículas: ¿Para qué?</vt:lpstr>
      <vt:lpstr>Aceleradores de partículas: ¿Para qué?</vt:lpstr>
      <vt:lpstr>Aceleradores de partículas: ¿Para qué?</vt:lpstr>
      <vt:lpstr>Aceleradores de partículas: ¿Para qué?</vt:lpstr>
      <vt:lpstr>Estudiar lo más pequeño: ¿Cómo?</vt:lpstr>
      <vt:lpstr>Estudiar lo más pequeño: ¿Cómo?</vt:lpstr>
      <vt:lpstr>Aceleración: ¿Cómo?</vt:lpstr>
      <vt:lpstr>Aceleradores circulares: ¿Cómo?</vt:lpstr>
      <vt:lpstr>Imanes para curvar: Dipolos</vt:lpstr>
      <vt:lpstr>Imanes para enfocar: Quadrupolos</vt:lpstr>
      <vt:lpstr>Aceleradores circulares: ¿Cómo?</vt:lpstr>
      <vt:lpstr>Cavidades de radiofrequencia</vt:lpstr>
      <vt:lpstr>El colisionador LHC: Paso a paso</vt:lpstr>
      <vt:lpstr>El colisionador LHC: Paso a paso</vt:lpstr>
      <vt:lpstr>El colisionador LHC: Paso a paso</vt:lpstr>
      <vt:lpstr>El colisionador LHC: Paso a paso</vt:lpstr>
      <vt:lpstr>El colisionador LHC: Paso a paso</vt:lpstr>
      <vt:lpstr>El colisionador LHC: Paso a paso</vt:lpstr>
      <vt:lpstr>El colisionador LHC: Paso a paso</vt:lpstr>
      <vt:lpstr>El colisionador LHC: Paso a paso</vt:lpstr>
      <vt:lpstr>El colisionador LHC: Paso a paso</vt:lpstr>
      <vt:lpstr>LHC On Air</vt:lpstr>
      <vt:lpstr>Colisiones: Luminosidad</vt:lpstr>
      <vt:lpstr>Aceleradores: Limitaciones </vt:lpstr>
      <vt:lpstr>Aceleradores: Limitaciones </vt:lpstr>
      <vt:lpstr>Los aceleradores del CERN</vt:lpstr>
      <vt:lpstr>LINAC 3 y 4</vt:lpstr>
      <vt:lpstr>PS Booster</vt:lpstr>
      <vt:lpstr>PS: Proton Synchrotron </vt:lpstr>
      <vt:lpstr>SPS: Super Proton Synchrotron</vt:lpstr>
      <vt:lpstr>Presentación de PowerPoint</vt:lpstr>
      <vt:lpstr>HL – LHC : Alta luminosidad</vt:lpstr>
      <vt:lpstr>FCC: Future Circular Collider</vt:lpstr>
      <vt:lpstr>Muon collider</vt:lpstr>
      <vt:lpstr>Physics beyond colliders</vt:lpstr>
      <vt:lpstr>PBC: TWOCRYST experiment @LHC</vt:lpstr>
      <vt:lpstr>Presentación de PowerPoint</vt:lpstr>
      <vt:lpstr>Aceleradores de partículas por el mundo</vt:lpstr>
      <vt:lpstr>Presupuestos: orden de magnitud</vt:lpstr>
      <vt:lpstr>Premios en física fundamental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EMWSD meeting</dc:title>
  <dc:subject/>
  <dc:creator>ELENA DE LA FUENTE GARCIA</dc:creator>
  <cp:keywords/>
  <dc:description/>
  <cp:lastModifiedBy>ELENA DE LA FUENTE GARCIA</cp:lastModifiedBy>
  <cp:revision>2612</cp:revision>
  <dcterms:created xsi:type="dcterms:W3CDTF">2021-08-03T13:35:11Z</dcterms:created>
  <dcterms:modified xsi:type="dcterms:W3CDTF">2025-07-02T07:53:28Z</dcterms:modified>
  <cp:category/>
  <dc:identifier/>
  <cp:contentStatus/>
  <dc:language/>
  <cp:version/>
</cp:coreProperties>
</file>