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42"/>
  </p:notesMasterIdLst>
  <p:sldIdLst>
    <p:sldId id="256" r:id="rId2"/>
    <p:sldId id="293" r:id="rId3"/>
    <p:sldId id="294" r:id="rId4"/>
    <p:sldId id="295" r:id="rId5"/>
    <p:sldId id="257" r:id="rId6"/>
    <p:sldId id="296" r:id="rId7"/>
    <p:sldId id="298" r:id="rId8"/>
    <p:sldId id="266" r:id="rId9"/>
    <p:sldId id="260" r:id="rId10"/>
    <p:sldId id="299" r:id="rId11"/>
    <p:sldId id="267" r:id="rId12"/>
    <p:sldId id="300" r:id="rId13"/>
    <p:sldId id="297" r:id="rId14"/>
    <p:sldId id="258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301" r:id="rId24"/>
    <p:sldId id="302" r:id="rId25"/>
    <p:sldId id="276" r:id="rId26"/>
    <p:sldId id="303" r:id="rId27"/>
    <p:sldId id="277" r:id="rId28"/>
    <p:sldId id="304" r:id="rId29"/>
    <p:sldId id="278" r:id="rId30"/>
    <p:sldId id="1309" r:id="rId31"/>
    <p:sldId id="1244" r:id="rId32"/>
    <p:sldId id="279" r:id="rId33"/>
    <p:sldId id="1310" r:id="rId34"/>
    <p:sldId id="1311" r:id="rId35"/>
    <p:sldId id="1312" r:id="rId36"/>
    <p:sldId id="284" r:id="rId37"/>
    <p:sldId id="286" r:id="rId38"/>
    <p:sldId id="289" r:id="rId39"/>
    <p:sldId id="291" r:id="rId40"/>
    <p:sldId id="1313" r:id="rId41"/>
  </p:sldIdLst>
  <p:sldSz cx="9144000" cy="5143500" type="screen16x9"/>
  <p:notesSz cx="6858000" cy="9144000"/>
  <p:embeddedFontLst>
    <p:embeddedFont>
      <p:font typeface="Economica" panose="02000506040000020004" pitchFamily="2" charset="77"/>
      <p:regular r:id="rId43"/>
      <p:bold r:id="rId44"/>
      <p:italic r:id="rId45"/>
      <p:boldItalic r:id="rId46"/>
    </p:embeddedFont>
    <p:embeddedFont>
      <p:font typeface="Helvetica Neue" panose="02000503000000020004" pitchFamily="2" charset="0"/>
      <p:regular r:id="rId47"/>
      <p:bold r:id="rId48"/>
      <p:italic r:id="rId49"/>
      <p:boldItalic r:id="rId50"/>
    </p:embeddedFont>
    <p:embeddedFont>
      <p:font typeface="Short Stack" panose="02010500040000000007" pitchFamily="2" charset="77"/>
      <p:regular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0"/>
    <p:restoredTop sz="94658"/>
  </p:normalViewPr>
  <p:slideViewPr>
    <p:cSldViewPr snapToGrid="0">
      <p:cViewPr varScale="1">
        <p:scale>
          <a:sx n="115" d="100"/>
          <a:sy n="115" d="100"/>
        </p:scale>
        <p:origin x="192" y="9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beed305e29_2_8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beed305e29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beed305e29_2_17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gbeed305e29_2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13b6680d860_0_37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g13b6680d860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13b6680d860_0_38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g13b6680d860_0_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13b6680d860_0_40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g13b6680d860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13b6680d860_0_4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g13b6680d860_0_4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3b6680d860_0_8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g13b6680d860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beed305e29_2_37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gbeed305e29_2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beed305e29_2_40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" name="Google Shape;677;gbeed305e29_2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13a76d12362_0_4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g13a76d12362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beed305e29_2_20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704;gbeed305e29_2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35be423e33_0_9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135be423e33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beed305e29_2_4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2" name="Google Shape;722;gbeed305e29_2_4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beed305e29_2_24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9" name="Google Shape;849;gbeed305e29_2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beed305e29_2_29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6" name="Google Shape;866;gbeed305e29_2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beed305e29_2_23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5" name="Google Shape;915;gbeed305e29_2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beed305e29_2_50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gbeed305e29_2_5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9">
          <a:extLst>
            <a:ext uri="{FF2B5EF4-FFF2-40B4-BE49-F238E27FC236}">
              <a16:creationId xmlns:a16="http://schemas.microsoft.com/office/drawing/2014/main" id="{2DA0BC1E-85FE-EB0F-0D78-D31E28610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beed305e29_2_509:notes">
            <a:extLst>
              <a:ext uri="{FF2B5EF4-FFF2-40B4-BE49-F238E27FC236}">
                <a16:creationId xmlns:a16="http://schemas.microsoft.com/office/drawing/2014/main" id="{3972BECF-ABC5-47B2-3C96-E95C7F88D1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gbeed305e29_2_509:notes">
            <a:extLst>
              <a:ext uri="{FF2B5EF4-FFF2-40B4-BE49-F238E27FC236}">
                <a16:creationId xmlns:a16="http://schemas.microsoft.com/office/drawing/2014/main" id="{80B9F338-8084-D809-F9D1-CE0A3C43971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9500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>
          <a:extLst>
            <a:ext uri="{FF2B5EF4-FFF2-40B4-BE49-F238E27FC236}">
              <a16:creationId xmlns:a16="http://schemas.microsoft.com/office/drawing/2014/main" id="{4DCC95C6-0357-6B52-5A32-AB32770BB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35be423e33_0_142:notes">
            <a:extLst>
              <a:ext uri="{FF2B5EF4-FFF2-40B4-BE49-F238E27FC236}">
                <a16:creationId xmlns:a16="http://schemas.microsoft.com/office/drawing/2014/main" id="{21139121-3E6B-28F3-8255-14F4384EAF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135be423e33_0_142:notes">
            <a:extLst>
              <a:ext uri="{FF2B5EF4-FFF2-40B4-BE49-F238E27FC236}">
                <a16:creationId xmlns:a16="http://schemas.microsoft.com/office/drawing/2014/main" id="{8CB51701-545D-F3DF-F966-5E5265B6D86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7664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beed305e29_2_1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gbeed305e29_2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35be42208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135be42208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3690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35be423e33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35be423e33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>
          <a:extLst>
            <a:ext uri="{FF2B5EF4-FFF2-40B4-BE49-F238E27FC236}">
              <a16:creationId xmlns:a16="http://schemas.microsoft.com/office/drawing/2014/main" id="{FA6D7891-8BB7-3827-4EC5-EAB38822B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35be423e33_0_99:notes">
            <a:extLst>
              <a:ext uri="{FF2B5EF4-FFF2-40B4-BE49-F238E27FC236}">
                <a16:creationId xmlns:a16="http://schemas.microsoft.com/office/drawing/2014/main" id="{B7F5D656-BFA3-F77F-CABC-1972D08087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135be423e33_0_99:notes">
            <a:extLst>
              <a:ext uri="{FF2B5EF4-FFF2-40B4-BE49-F238E27FC236}">
                <a16:creationId xmlns:a16="http://schemas.microsoft.com/office/drawing/2014/main" id="{3B364544-0FEF-98D0-2388-D071196811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8074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3b6680d860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3b6680d86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3b6680d860_0_25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13b6680d860_0_2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ide" type="tx">
  <p:cSld name="Vide">
    <p:bg>
      <p:bgPr>
        <a:solidFill>
          <a:srgbClr val="FEFEFE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sldNum" idx="12"/>
          </p:nvPr>
        </p:nvSpPr>
        <p:spPr>
          <a:xfrm>
            <a:off x="8413144" y="4772057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1200"/>
              <a:buFont typeface="Arial"/>
              <a:buNone/>
              <a:defRPr sz="1200">
                <a:solidFill>
                  <a:srgbClr val="8897BD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218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re et contenu">
  <p:cSld name="1_Titre et contenu">
    <p:bg>
      <p:bgPr>
        <a:solidFill>
          <a:srgbClr val="FEFEFE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>
                <a:solidFill>
                  <a:srgbClr val="2B2B2B"/>
                </a:solidFill>
              </a:defRPr>
            </a:lvl1pPr>
            <a:lvl2pPr marL="914400" lvl="1" indent="-371475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 sz="2500">
                <a:solidFill>
                  <a:srgbClr val="484748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 sz="2000">
                <a:solidFill>
                  <a:srgbClr val="484748"/>
                </a:solidFill>
              </a:defRPr>
            </a:lvl3pPr>
            <a:lvl4pPr marL="1828800" lvl="3" indent="-314325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350"/>
              <a:buChar char="•"/>
              <a:defRPr sz="1500">
                <a:solidFill>
                  <a:srgbClr val="505051"/>
                </a:solidFill>
              </a:defRPr>
            </a:lvl4pPr>
            <a:lvl5pPr marL="2286000" lvl="4" indent="-2921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000"/>
              <a:buChar char="•"/>
              <a:defRPr sz="1000">
                <a:solidFill>
                  <a:srgbClr val="50505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8898" cy="1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  <a:defRPr sz="6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sz="1200"/>
          </a:p>
        </p:txBody>
      </p:sp>
    </p:spTree>
    <p:extLst>
      <p:ext uri="{BB962C8B-B14F-4D97-AF65-F5344CB8AC3E}">
        <p14:creationId xmlns:p14="http://schemas.microsoft.com/office/powerpoint/2010/main" val="3537495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59EFF-8A05-3D4D-838E-314501788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38395B-5031-B242-8338-B9CFDF028EA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1400" dirty="0">
              <a:latin typeface="Arial"/>
              <a:cs typeface="Arial"/>
              <a:sym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D5FF6-FEBF-804C-B271-62A77D6ED54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628650" y="4767264"/>
            <a:ext cx="1266652" cy="274637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19/11/2024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3BFF5-9B64-5847-8CAE-3EDE7E09641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WLCG LHCC - November 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510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79" r:id="rId12"/>
    <p:sldLayoutId id="2147483680" r:id="rId13"/>
    <p:sldLayoutId id="214748368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10.png"/><Relationship Id="rId21" Type="http://schemas.openxmlformats.org/officeDocument/2006/relationships/image" Target="../media/image24.png"/><Relationship Id="rId7" Type="http://schemas.openxmlformats.org/officeDocument/2006/relationships/image" Target="../media/image9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3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48.png"/><Relationship Id="rId5" Type="http://schemas.openxmlformats.org/officeDocument/2006/relationships/image" Target="../media/image7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47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Relationship Id="rId8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g"/><Relationship Id="rId3" Type="http://schemas.openxmlformats.org/officeDocument/2006/relationships/image" Target="../media/image53.jp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10" Type="http://schemas.openxmlformats.org/officeDocument/2006/relationships/image" Target="../media/image60.png"/><Relationship Id="rId4" Type="http://schemas.openxmlformats.org/officeDocument/2006/relationships/image" Target="../media/image54.jpg"/><Relationship Id="rId9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4.jpg"/><Relationship Id="rId5" Type="http://schemas.openxmlformats.org/officeDocument/2006/relationships/hyperlink" Target="http://drive.google.com/file/d/1888zvg37zcaQItarOaINwEm37BBPUvWA/view" TargetMode="Externa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6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72.png"/><Relationship Id="rId4" Type="http://schemas.openxmlformats.org/officeDocument/2006/relationships/image" Target="../media/image7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microsoft.com/features/under-the-sea-microsoft-tests-a-datacenter-thats-quick-to-deploy-could-provide-internet-connectivity-for-years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alanstonebraker.com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home.web.cern.ch/science/physics/dark-matter" TargetMode="External"/><Relationship Id="rId3" Type="http://schemas.openxmlformats.org/officeDocument/2006/relationships/image" Target="../media/image35.png"/><Relationship Id="rId7" Type="http://schemas.openxmlformats.org/officeDocument/2006/relationships/hyperlink" Target="https://home.web.cern.ch/science/physics/extra-dimensions-gravitons-and-tiny-black-hol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home.web.cern.ch/science/physics/higgs-boson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>
            <a:alpha val="67450"/>
          </a:srgbClr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1"/>
          <p:cNvSpPr txBox="1"/>
          <p:nvPr/>
        </p:nvSpPr>
        <p:spPr>
          <a:xfrm rot="10800000" flipH="1">
            <a:off x="4886122" y="1864162"/>
            <a:ext cx="371100" cy="11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700"/>
              <a:buFont typeface="Short Stack"/>
              <a:buNone/>
            </a:pPr>
            <a:r>
              <a:rPr lang="en-GB" sz="6700" b="0" i="0" u="none" strike="noStrike" cap="none">
                <a:solidFill>
                  <a:srgbClr val="FEFEFE"/>
                </a:solidFill>
                <a:latin typeface="Short Stack"/>
                <a:ea typeface="Short Stack"/>
                <a:cs typeface="Short Stack"/>
                <a:sym typeface="Short Stack"/>
              </a:rPr>
              <a:t>|</a:t>
            </a:r>
            <a:endParaRPr/>
          </a:p>
        </p:txBody>
      </p:sp>
      <p:sp>
        <p:nvSpPr>
          <p:cNvPr id="141" name="Google Shape;141;p31"/>
          <p:cNvSpPr txBox="1"/>
          <p:nvPr/>
        </p:nvSpPr>
        <p:spPr>
          <a:xfrm rot="10800000" flipH="1">
            <a:off x="2960202" y="1415777"/>
            <a:ext cx="12057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2600"/>
              <a:buFont typeface="Short Stack"/>
              <a:buNone/>
            </a:pPr>
            <a:r>
              <a:rPr lang="en-GB" sz="12600" b="0" i="0" u="none" strike="noStrike" cap="none">
                <a:solidFill>
                  <a:srgbClr val="FEFEFE"/>
                </a:solidFill>
                <a:latin typeface="Short Stack"/>
                <a:ea typeface="Short Stack"/>
                <a:cs typeface="Short Stack"/>
                <a:sym typeface="Short Stack"/>
              </a:rPr>
              <a:t>0</a:t>
            </a:r>
            <a:endParaRPr/>
          </a:p>
        </p:txBody>
      </p:sp>
      <p:pic>
        <p:nvPicPr>
          <p:cNvPr id="142" name="Google Shape;142;p31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19370" y="2336320"/>
            <a:ext cx="986531" cy="1002318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31"/>
          <p:cNvSpPr txBox="1"/>
          <p:nvPr/>
        </p:nvSpPr>
        <p:spPr>
          <a:xfrm>
            <a:off x="1835025" y="1306275"/>
            <a:ext cx="45849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100"/>
              <a:buFont typeface="Economica"/>
              <a:buNone/>
            </a:pPr>
            <a:r>
              <a:rPr lang="en-GB" sz="5700" b="0" i="0" u="none" strike="noStrike" cap="none">
                <a:solidFill>
                  <a:srgbClr val="222222"/>
                </a:solidFill>
                <a:latin typeface="Economica"/>
                <a:ea typeface="Economica"/>
                <a:cs typeface="Economica"/>
                <a:sym typeface="Economica"/>
              </a:rPr>
              <a:t>C</a:t>
            </a:r>
            <a:r>
              <a:rPr lang="en-GB" sz="5700">
                <a:solidFill>
                  <a:srgbClr val="222222"/>
                </a:solidFill>
                <a:latin typeface="Economica"/>
                <a:ea typeface="Economica"/>
                <a:cs typeface="Economica"/>
                <a:sym typeface="Economica"/>
              </a:rPr>
              <a:t>o</a:t>
            </a:r>
            <a:r>
              <a:rPr lang="en-GB" sz="5700" b="0" i="0" u="none" strike="noStrike" cap="none">
                <a:solidFill>
                  <a:srgbClr val="222222"/>
                </a:solidFill>
                <a:latin typeface="Economica"/>
                <a:ea typeface="Economica"/>
                <a:cs typeface="Economica"/>
                <a:sym typeface="Economica"/>
              </a:rPr>
              <a:t>mputing at CERN</a:t>
            </a:r>
            <a:endParaRPr sz="4000">
              <a:solidFill>
                <a:srgbClr val="222222"/>
              </a:solidFill>
            </a:endParaRPr>
          </a:p>
        </p:txBody>
      </p:sp>
      <p:sp>
        <p:nvSpPr>
          <p:cNvPr id="144" name="Google Shape;144;p31"/>
          <p:cNvSpPr txBox="1"/>
          <p:nvPr/>
        </p:nvSpPr>
        <p:spPr>
          <a:xfrm>
            <a:off x="2598234" y="3544208"/>
            <a:ext cx="279895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Economica"/>
              <a:buNone/>
            </a:pPr>
            <a:r>
              <a:rPr lang="en-GB" sz="1400" b="0" i="0" u="none" strike="noStrike" cap="none" dirty="0">
                <a:solidFill>
                  <a:srgbClr val="222222"/>
                </a:solidFill>
                <a:latin typeface="Economica"/>
                <a:ea typeface="Economica"/>
                <a:cs typeface="Economica"/>
                <a:sym typeface="Economica"/>
              </a:rPr>
              <a:t>Maite Barroso Lopez CERN IT department</a:t>
            </a:r>
            <a:endParaRPr dirty="0">
              <a:solidFill>
                <a:srgbClr val="222222"/>
              </a:solidFill>
            </a:endParaRPr>
          </a:p>
        </p:txBody>
      </p:sp>
      <p:pic>
        <p:nvPicPr>
          <p:cNvPr id="145" name="Google Shape;14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-1858900" y="1858901"/>
            <a:ext cx="5157624" cy="143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31"/>
          <p:cNvPicPr preferRelativeResize="0"/>
          <p:nvPr/>
        </p:nvPicPr>
        <p:blipFill rotWithShape="1">
          <a:blip r:embed="rId5">
            <a:alphaModFix/>
          </a:blip>
          <a:srcRect l="38384" r="28112"/>
          <a:stretch/>
        </p:blipFill>
        <p:spPr>
          <a:xfrm>
            <a:off x="6817525" y="0"/>
            <a:ext cx="2326474" cy="521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F9CBD-3DF3-2009-771C-4F1C1DEC6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Plus more experimets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5AE56-E1D7-7246-6B3F-EC3B98C373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Fix target (COMPASS, CLOUD, NA64, etc)</a:t>
            </a:r>
          </a:p>
          <a:p>
            <a:r>
              <a:rPr lang="en-CH" dirty="0"/>
              <a:t>Antimatter (AEGIS, ALPHA, etc)</a:t>
            </a:r>
          </a:p>
          <a:p>
            <a:r>
              <a:rPr lang="en-CH" dirty="0"/>
              <a:t>Non-accelerator (AMS, CAST, OSCAR)</a:t>
            </a:r>
          </a:p>
          <a:p>
            <a:r>
              <a:rPr lang="en-CH" dirty="0"/>
              <a:t>Experimental facilities (ISOLDE, Medicis, n_TOF, Neutrino platform)</a:t>
            </a:r>
          </a:p>
        </p:txBody>
      </p:sp>
    </p:spTree>
    <p:extLst>
      <p:ext uri="{BB962C8B-B14F-4D97-AF65-F5344CB8AC3E}">
        <p14:creationId xmlns:p14="http://schemas.microsoft.com/office/powerpoint/2010/main" val="3134408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42"/>
          <p:cNvPicPr preferRelativeResize="0"/>
          <p:nvPr/>
        </p:nvPicPr>
        <p:blipFill rotWithShape="1">
          <a:blip r:embed="rId3">
            <a:alphaModFix/>
          </a:blip>
          <a:srcRect t="28260" b="18437"/>
          <a:stretch/>
        </p:blipFill>
        <p:spPr>
          <a:xfrm>
            <a:off x="4521239" y="1762647"/>
            <a:ext cx="4162858" cy="1520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42"/>
          <p:cNvPicPr preferRelativeResize="0"/>
          <p:nvPr/>
        </p:nvPicPr>
        <p:blipFill rotWithShape="1">
          <a:blip r:embed="rId4">
            <a:alphaModFix/>
          </a:blip>
          <a:srcRect b="19491"/>
          <a:stretch/>
        </p:blipFill>
        <p:spPr>
          <a:xfrm>
            <a:off x="306475" y="1747725"/>
            <a:ext cx="3943787" cy="1439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42"/>
          <p:cNvPicPr preferRelativeResize="0"/>
          <p:nvPr/>
        </p:nvPicPr>
        <p:blipFill rotWithShape="1">
          <a:blip r:embed="rId5">
            <a:alphaModFix/>
          </a:blip>
          <a:srcRect t="48620"/>
          <a:stretch/>
        </p:blipFill>
        <p:spPr>
          <a:xfrm>
            <a:off x="306475" y="3183779"/>
            <a:ext cx="3943788" cy="1539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5073" y="3983933"/>
            <a:ext cx="2087230" cy="680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42"/>
          <p:cNvPicPr preferRelativeResize="0"/>
          <p:nvPr/>
        </p:nvPicPr>
        <p:blipFill rotWithShape="1">
          <a:blip r:embed="rId7">
            <a:alphaModFix/>
          </a:blip>
          <a:srcRect l="73707" t="47661" r="2285" b="24584"/>
          <a:stretch/>
        </p:blipFill>
        <p:spPr>
          <a:xfrm>
            <a:off x="7040667" y="1834200"/>
            <a:ext cx="1593135" cy="46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42"/>
          <p:cNvPicPr preferRelativeResize="0"/>
          <p:nvPr/>
        </p:nvPicPr>
        <p:blipFill rotWithShape="1">
          <a:blip r:embed="rId8">
            <a:alphaModFix/>
          </a:blip>
          <a:srcRect t="32560"/>
          <a:stretch/>
        </p:blipFill>
        <p:spPr>
          <a:xfrm>
            <a:off x="4521239" y="3226618"/>
            <a:ext cx="4162862" cy="1496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42"/>
          <p:cNvPicPr preferRelativeResize="0"/>
          <p:nvPr/>
        </p:nvPicPr>
        <p:blipFill rotWithShape="1">
          <a:blip r:embed="rId9">
            <a:alphaModFix/>
          </a:blip>
          <a:srcRect l="3860" t="26867" r="79120" b="24396"/>
          <a:stretch/>
        </p:blipFill>
        <p:spPr>
          <a:xfrm>
            <a:off x="4582233" y="3319113"/>
            <a:ext cx="875411" cy="464369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42"/>
          <p:cNvSpPr txBox="1"/>
          <p:nvPr/>
        </p:nvSpPr>
        <p:spPr>
          <a:xfrm>
            <a:off x="311225" y="880413"/>
            <a:ext cx="8377500" cy="7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40">
                <a:solidFill>
                  <a:srgbClr val="1155CC"/>
                </a:solidFill>
              </a:rPr>
              <a:t>Knowledge transfer and expertise sharing among large ESFRIs on scientific computing</a:t>
            </a:r>
            <a:endParaRPr sz="1840">
              <a:solidFill>
                <a:srgbClr val="1155CC"/>
              </a:solidFill>
            </a:endParaRPr>
          </a:p>
        </p:txBody>
      </p:sp>
      <p:pic>
        <p:nvPicPr>
          <p:cNvPr id="416" name="Google Shape;416;p4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0" y="264475"/>
            <a:ext cx="526600" cy="52660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340">
                <a:solidFill>
                  <a:srgbClr val="222222"/>
                </a:solidFill>
              </a:rPr>
              <a:t>Astroparticle Physics and Radio Astronomy</a:t>
            </a:r>
            <a:endParaRPr sz="3340">
              <a:solidFill>
                <a:srgbClr val="222222"/>
              </a:solidFill>
            </a:endParaRPr>
          </a:p>
        </p:txBody>
      </p:sp>
      <p:pic>
        <p:nvPicPr>
          <p:cNvPr id="418" name="Google Shape;418;p4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075588" y="2689125"/>
            <a:ext cx="1096888" cy="464350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42"/>
          <p:cNvSpPr txBox="1"/>
          <p:nvPr/>
        </p:nvSpPr>
        <p:spPr>
          <a:xfrm>
            <a:off x="2279350" y="1316250"/>
            <a:ext cx="45375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990000"/>
                </a:solidFill>
              </a:rPr>
              <a:t>Data Recording from remote sources</a:t>
            </a:r>
            <a:endParaRPr sz="1700" b="1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>
          <a:extLst>
            <a:ext uri="{FF2B5EF4-FFF2-40B4-BE49-F238E27FC236}">
              <a16:creationId xmlns:a16="http://schemas.microsoft.com/office/drawing/2014/main" id="{068B37A0-2467-84F4-22B7-9CE5E4D9A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2">
            <a:extLst>
              <a:ext uri="{FF2B5EF4-FFF2-40B4-BE49-F238E27FC236}">
                <a16:creationId xmlns:a16="http://schemas.microsoft.com/office/drawing/2014/main" id="{77678EF2-613C-D062-2CE7-CB03F340CBC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0859" y="4591863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2">
            <a:extLst>
              <a:ext uri="{FF2B5EF4-FFF2-40B4-BE49-F238E27FC236}">
                <a16:creationId xmlns:a16="http://schemas.microsoft.com/office/drawing/2014/main" id="{844B2DD3-92D2-0F3F-C209-E5D8BB188F0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244" y="1681481"/>
            <a:ext cx="1294566" cy="86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2">
            <a:extLst>
              <a:ext uri="{FF2B5EF4-FFF2-40B4-BE49-F238E27FC236}">
                <a16:creationId xmlns:a16="http://schemas.microsoft.com/office/drawing/2014/main" id="{C40F2101-9B2B-B9BD-B459-86F3427F7427}"/>
              </a:ext>
            </a:extLst>
          </p:cNvPr>
          <p:cNvSpPr/>
          <p:nvPr/>
        </p:nvSpPr>
        <p:spPr>
          <a:xfrm>
            <a:off x="255607" y="1114738"/>
            <a:ext cx="1637400" cy="1630800"/>
          </a:xfrm>
          <a:prstGeom prst="ellipse">
            <a:avLst/>
          </a:prstGeom>
          <a:noFill/>
          <a:ln w="3810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2">
            <a:extLst>
              <a:ext uri="{FF2B5EF4-FFF2-40B4-BE49-F238E27FC236}">
                <a16:creationId xmlns:a16="http://schemas.microsoft.com/office/drawing/2014/main" id="{AB10E1A5-CBFE-9488-D464-A8BC44D82E66}"/>
              </a:ext>
            </a:extLst>
          </p:cNvPr>
          <p:cNvSpPr/>
          <p:nvPr/>
        </p:nvSpPr>
        <p:spPr>
          <a:xfrm>
            <a:off x="5359800" y="1284100"/>
            <a:ext cx="856800" cy="3617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32">
            <a:extLst>
              <a:ext uri="{FF2B5EF4-FFF2-40B4-BE49-F238E27FC236}">
                <a16:creationId xmlns:a16="http://schemas.microsoft.com/office/drawing/2014/main" id="{E802A48A-D837-DFA1-5E69-C4EE1512BC2C}"/>
              </a:ext>
            </a:extLst>
          </p:cNvPr>
          <p:cNvSpPr/>
          <p:nvPr/>
        </p:nvSpPr>
        <p:spPr>
          <a:xfrm rot="5400000">
            <a:off x="5744575" y="1768900"/>
            <a:ext cx="4047600" cy="2647500"/>
          </a:xfrm>
          <a:prstGeom prst="wedgeRoundRectCallout">
            <a:avLst>
              <a:gd name="adj1" fmla="val -20081"/>
              <a:gd name="adj2" fmla="val 57871"/>
              <a:gd name="adj3" fmla="val 0"/>
            </a:avLst>
          </a:prstGeom>
          <a:noFill/>
          <a:ln w="19050" cap="flat" cmpd="sng">
            <a:solidFill>
              <a:srgbClr val="38761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6" name="Google Shape;156;p32" descr="Image">
            <a:extLst>
              <a:ext uri="{FF2B5EF4-FFF2-40B4-BE49-F238E27FC236}">
                <a16:creationId xmlns:a16="http://schemas.microsoft.com/office/drawing/2014/main" id="{3A2E31ED-EC9F-EB6A-FED2-73C211914E6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9214" y="977900"/>
            <a:ext cx="330181" cy="32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2" descr="Image">
            <a:extLst>
              <a:ext uri="{FF2B5EF4-FFF2-40B4-BE49-F238E27FC236}">
                <a16:creationId xmlns:a16="http://schemas.microsoft.com/office/drawing/2014/main" id="{3A7B7A1A-843E-B5BE-175C-80D7868AB2C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000" y="1741026"/>
            <a:ext cx="384488" cy="26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32" descr="Image">
            <a:extLst>
              <a:ext uri="{FF2B5EF4-FFF2-40B4-BE49-F238E27FC236}">
                <a16:creationId xmlns:a16="http://schemas.microsoft.com/office/drawing/2014/main" id="{1B489196-638F-C60C-3E06-4918DB9791A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126" y="2454095"/>
            <a:ext cx="290360" cy="39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2" descr="Image">
            <a:extLst>
              <a:ext uri="{FF2B5EF4-FFF2-40B4-BE49-F238E27FC236}">
                <a16:creationId xmlns:a16="http://schemas.microsoft.com/office/drawing/2014/main" id="{E80BF5DE-2D43-8D9A-7B8B-E1DB72855CD7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657103" y="1614123"/>
            <a:ext cx="390095" cy="38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32" descr="filtering_and_tracking.png">
            <a:extLst>
              <a:ext uri="{FF2B5EF4-FFF2-40B4-BE49-F238E27FC236}">
                <a16:creationId xmlns:a16="http://schemas.microsoft.com/office/drawing/2014/main" id="{C6AD5C4C-7594-81EE-F16B-24370C026187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flipH="1">
            <a:off x="2971150" y="1196775"/>
            <a:ext cx="2221650" cy="928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2">
            <a:extLst>
              <a:ext uri="{FF2B5EF4-FFF2-40B4-BE49-F238E27FC236}">
                <a16:creationId xmlns:a16="http://schemas.microsoft.com/office/drawing/2014/main" id="{D4672859-3F6E-8FF9-2BE2-48E1BE2A33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8550" y="16245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840">
                <a:solidFill>
                  <a:srgbClr val="222222"/>
                </a:solidFill>
              </a:rPr>
              <a:t>Computing at CERN: the big picture</a:t>
            </a:r>
            <a:endParaRPr sz="3840">
              <a:solidFill>
                <a:srgbClr val="222222"/>
              </a:solidFill>
            </a:endParaRPr>
          </a:p>
        </p:txBody>
      </p:sp>
      <p:pic>
        <p:nvPicPr>
          <p:cNvPr id="162" name="Google Shape;162;p32">
            <a:extLst>
              <a:ext uri="{FF2B5EF4-FFF2-40B4-BE49-F238E27FC236}">
                <a16:creationId xmlns:a16="http://schemas.microsoft.com/office/drawing/2014/main" id="{A34BED01-3DFC-3FBF-60E0-1C05E44B129E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75200" y="1196775"/>
            <a:ext cx="2507400" cy="240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2">
            <a:extLst>
              <a:ext uri="{FF2B5EF4-FFF2-40B4-BE49-F238E27FC236}">
                <a16:creationId xmlns:a16="http://schemas.microsoft.com/office/drawing/2014/main" id="{351F8638-2F83-215E-A821-1DFAA4037D2F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15174" y="3021101"/>
            <a:ext cx="925900" cy="8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32">
            <a:extLst>
              <a:ext uri="{FF2B5EF4-FFF2-40B4-BE49-F238E27FC236}">
                <a16:creationId xmlns:a16="http://schemas.microsoft.com/office/drawing/2014/main" id="{6F1178DC-96C8-7765-B05B-92C76B68B9F0}"/>
              </a:ext>
            </a:extLst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46850" y="3288226"/>
            <a:ext cx="1526450" cy="142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2">
            <a:extLst>
              <a:ext uri="{FF2B5EF4-FFF2-40B4-BE49-F238E27FC236}">
                <a16:creationId xmlns:a16="http://schemas.microsoft.com/office/drawing/2014/main" id="{F8E7F557-1C1B-236D-F473-E50C0AFCABD1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952174" y="2185024"/>
            <a:ext cx="330175" cy="33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2">
            <a:extLst>
              <a:ext uri="{FF2B5EF4-FFF2-40B4-BE49-F238E27FC236}">
                <a16:creationId xmlns:a16="http://schemas.microsoft.com/office/drawing/2014/main" id="{D83BC206-A04F-4814-E585-0889C8498D3E}"/>
              </a:ext>
            </a:extLst>
          </p:cNvPr>
          <p:cNvSpPr txBox="1"/>
          <p:nvPr/>
        </p:nvSpPr>
        <p:spPr>
          <a:xfrm>
            <a:off x="481813" y="1324063"/>
            <a:ext cx="1185000" cy="5694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Acquisition</a:t>
            </a:r>
            <a:endParaRPr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(trigger)</a:t>
            </a:r>
            <a:endParaRPr sz="11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67" name="Google Shape;167;p32">
            <a:extLst>
              <a:ext uri="{FF2B5EF4-FFF2-40B4-BE49-F238E27FC236}">
                <a16:creationId xmlns:a16="http://schemas.microsoft.com/office/drawing/2014/main" id="{C9660589-F682-0B2F-8F08-27346F261958}"/>
              </a:ext>
            </a:extLst>
          </p:cNvPr>
          <p:cNvSpPr txBox="1"/>
          <p:nvPr/>
        </p:nvSpPr>
        <p:spPr>
          <a:xfrm>
            <a:off x="1947350" y="831463"/>
            <a:ext cx="8568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Recording and Archive</a:t>
            </a:r>
            <a:endParaRPr sz="1000" b="1">
              <a:solidFill>
                <a:srgbClr val="990000"/>
              </a:solidFill>
            </a:endParaRPr>
          </a:p>
        </p:txBody>
      </p:sp>
      <p:sp>
        <p:nvSpPr>
          <p:cNvPr id="168" name="Google Shape;168;p32">
            <a:extLst>
              <a:ext uri="{FF2B5EF4-FFF2-40B4-BE49-F238E27FC236}">
                <a16:creationId xmlns:a16="http://schemas.microsoft.com/office/drawing/2014/main" id="{F9768A7D-4BC7-AAE5-1613-1189E850DD52}"/>
              </a:ext>
            </a:extLst>
          </p:cNvPr>
          <p:cNvSpPr txBox="1"/>
          <p:nvPr/>
        </p:nvSpPr>
        <p:spPr>
          <a:xfrm>
            <a:off x="3649738" y="2180750"/>
            <a:ext cx="11082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Reconstruction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 Derivation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69" name="Google Shape;169;p32">
            <a:extLst>
              <a:ext uri="{FF2B5EF4-FFF2-40B4-BE49-F238E27FC236}">
                <a16:creationId xmlns:a16="http://schemas.microsoft.com/office/drawing/2014/main" id="{839AD363-A38E-84F3-4AB6-02ECAD71440F}"/>
              </a:ext>
            </a:extLst>
          </p:cNvPr>
          <p:cNvSpPr txBox="1"/>
          <p:nvPr/>
        </p:nvSpPr>
        <p:spPr>
          <a:xfrm rot="-5400000">
            <a:off x="-422020" y="3721413"/>
            <a:ext cx="12990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Simulated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170" name="Google Shape;170;p32">
            <a:extLst>
              <a:ext uri="{FF2B5EF4-FFF2-40B4-BE49-F238E27FC236}">
                <a16:creationId xmlns:a16="http://schemas.microsoft.com/office/drawing/2014/main" id="{B0A04FE2-4FA8-BCAF-258B-BA7CED138221}"/>
              </a:ext>
            </a:extLst>
          </p:cNvPr>
          <p:cNvSpPr txBox="1"/>
          <p:nvPr/>
        </p:nvSpPr>
        <p:spPr>
          <a:xfrm>
            <a:off x="2137300" y="3624350"/>
            <a:ext cx="1335000" cy="6927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Event Generation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(part. inter.)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Simulation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(int. w/ det.)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Digitization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(simul detector resp)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71" name="Google Shape;171;p32">
            <a:extLst>
              <a:ext uri="{FF2B5EF4-FFF2-40B4-BE49-F238E27FC236}">
                <a16:creationId xmlns:a16="http://schemas.microsoft.com/office/drawing/2014/main" id="{28653FCE-66FA-0C25-D2A7-E4F9B5E74C97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129724" y="43382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2">
            <a:extLst>
              <a:ext uri="{FF2B5EF4-FFF2-40B4-BE49-F238E27FC236}">
                <a16:creationId xmlns:a16="http://schemas.microsoft.com/office/drawing/2014/main" id="{07293F3C-99E3-54A6-CF39-63907DFEA737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244902" y="150575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2">
            <a:extLst>
              <a:ext uri="{FF2B5EF4-FFF2-40B4-BE49-F238E27FC236}">
                <a16:creationId xmlns:a16="http://schemas.microsoft.com/office/drawing/2014/main" id="{A83397C8-8E75-7395-374F-4CA167A7C87E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2227539" y="1947788"/>
            <a:ext cx="390100" cy="271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2">
            <a:extLst>
              <a:ext uri="{FF2B5EF4-FFF2-40B4-BE49-F238E27FC236}">
                <a16:creationId xmlns:a16="http://schemas.microsoft.com/office/drawing/2014/main" id="{96F94B08-0691-4D0A-6EC0-35D09FDFE66F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091889" y="437246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2">
            <a:extLst>
              <a:ext uri="{FF2B5EF4-FFF2-40B4-BE49-F238E27FC236}">
                <a16:creationId xmlns:a16="http://schemas.microsoft.com/office/drawing/2014/main" id="{B0FF3CD4-0D2D-18F9-F690-36A09D7C1C71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913712" y="2198123"/>
            <a:ext cx="290350" cy="29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2">
            <a:extLst>
              <a:ext uri="{FF2B5EF4-FFF2-40B4-BE49-F238E27FC236}">
                <a16:creationId xmlns:a16="http://schemas.microsoft.com/office/drawing/2014/main" id="{B5B68AEF-9A87-9BDB-DBB5-E1A1FC491059}"/>
              </a:ext>
            </a:extLst>
          </p:cNvPr>
          <p:cNvPicPr preferRelativeResize="0"/>
          <p:nvPr/>
        </p:nvPicPr>
        <p:blipFill rotWithShape="1">
          <a:blip r:embed="rId16">
            <a:alphaModFix/>
          </a:blip>
          <a:srcRect l="7624" t="8934" r="7189" b="9399"/>
          <a:stretch/>
        </p:blipFill>
        <p:spPr>
          <a:xfrm>
            <a:off x="3621651" y="3866063"/>
            <a:ext cx="1470101" cy="966748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2">
            <a:extLst>
              <a:ext uri="{FF2B5EF4-FFF2-40B4-BE49-F238E27FC236}">
                <a16:creationId xmlns:a16="http://schemas.microsoft.com/office/drawing/2014/main" id="{D6567378-CAEF-562E-F282-7DEC01F4BE80}"/>
              </a:ext>
            </a:extLst>
          </p:cNvPr>
          <p:cNvSpPr txBox="1"/>
          <p:nvPr/>
        </p:nvSpPr>
        <p:spPr>
          <a:xfrm>
            <a:off x="6923188" y="3556838"/>
            <a:ext cx="1637400" cy="3540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Preservation: Data </a:t>
            </a:r>
            <a:r>
              <a:rPr lang="en-GB" sz="1100" b="1" u="sng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Analysis </a:t>
            </a:r>
            <a:endParaRPr sz="1100" b="1">
              <a:solidFill>
                <a:srgbClr val="990000"/>
              </a:solidFill>
            </a:endParaRPr>
          </a:p>
        </p:txBody>
      </p:sp>
      <p:pic>
        <p:nvPicPr>
          <p:cNvPr id="178" name="Google Shape;178;p32" descr="Image">
            <a:extLst>
              <a:ext uri="{FF2B5EF4-FFF2-40B4-BE49-F238E27FC236}">
                <a16:creationId xmlns:a16="http://schemas.microsoft.com/office/drawing/2014/main" id="{7B62E1CB-9249-FB73-F1DC-F1E844D9A70D}"/>
              </a:ext>
            </a:extLst>
          </p:cNvPr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577852" y="3861213"/>
            <a:ext cx="65692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2" descr="Image">
            <a:extLst>
              <a:ext uri="{FF2B5EF4-FFF2-40B4-BE49-F238E27FC236}">
                <a16:creationId xmlns:a16="http://schemas.microsoft.com/office/drawing/2014/main" id="{97D16A6E-8962-1CE0-48CC-6FAA1286B2AB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 rot="-5400000">
            <a:off x="1684600" y="3796726"/>
            <a:ext cx="656925" cy="17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2" descr="Image">
            <a:extLst>
              <a:ext uri="{FF2B5EF4-FFF2-40B4-BE49-F238E27FC236}">
                <a16:creationId xmlns:a16="http://schemas.microsoft.com/office/drawing/2014/main" id="{67AFC8D8-04FE-203D-D2DF-F46DF78217A0}"/>
              </a:ext>
            </a:extLst>
          </p:cNvPr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4750975" y="3879842"/>
            <a:ext cx="290350" cy="28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2" descr="Image">
            <a:extLst>
              <a:ext uri="{FF2B5EF4-FFF2-40B4-BE49-F238E27FC236}">
                <a16:creationId xmlns:a16="http://schemas.microsoft.com/office/drawing/2014/main" id="{67815F14-3182-FE82-B035-1AC84FC8855B}"/>
              </a:ext>
            </a:extLst>
          </p:cNvPr>
          <p:cNvPicPr preferRelativeResize="0"/>
          <p:nvPr/>
        </p:nvPicPr>
        <p:blipFill rotWithShape="1">
          <a:blip r:embed="rId20">
            <a:alphaModFix/>
          </a:blip>
          <a:srcRect b="-16171"/>
          <a:stretch/>
        </p:blipFill>
        <p:spPr>
          <a:xfrm>
            <a:off x="4563288" y="4490698"/>
            <a:ext cx="4387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2">
            <a:extLst>
              <a:ext uri="{FF2B5EF4-FFF2-40B4-BE49-F238E27FC236}">
                <a16:creationId xmlns:a16="http://schemas.microsoft.com/office/drawing/2014/main" id="{82AD0740-C970-AAF4-5899-4BBCE7114758}"/>
              </a:ext>
            </a:extLst>
          </p:cNvPr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5574447" y="3726815"/>
            <a:ext cx="435575" cy="4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2">
            <a:extLst>
              <a:ext uri="{FF2B5EF4-FFF2-40B4-BE49-F238E27FC236}">
                <a16:creationId xmlns:a16="http://schemas.microsoft.com/office/drawing/2014/main" id="{A873C79C-2BBD-28CE-50B4-A97CF2D3825D}"/>
              </a:ext>
            </a:extLst>
          </p:cNvPr>
          <p:cNvSpPr txBox="1"/>
          <p:nvPr/>
        </p:nvSpPr>
        <p:spPr>
          <a:xfrm>
            <a:off x="5428025" y="2960588"/>
            <a:ext cx="728400" cy="646500"/>
          </a:xfrm>
          <a:prstGeom prst="rect">
            <a:avLst/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</a:t>
            </a:r>
            <a:endParaRPr sz="15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Analysis</a:t>
            </a:r>
            <a:endParaRPr sz="1500" b="1">
              <a:solidFill>
                <a:srgbClr val="990000"/>
              </a:solidFill>
            </a:endParaRPr>
          </a:p>
        </p:txBody>
      </p:sp>
      <p:pic>
        <p:nvPicPr>
          <p:cNvPr id="184" name="Google Shape;184;p32">
            <a:extLst>
              <a:ext uri="{FF2B5EF4-FFF2-40B4-BE49-F238E27FC236}">
                <a16:creationId xmlns:a16="http://schemas.microsoft.com/office/drawing/2014/main" id="{464EA43A-ACC1-6C2E-FA89-ADAD11A8D2B4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411114" y="22568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2">
            <a:extLst>
              <a:ext uri="{FF2B5EF4-FFF2-40B4-BE49-F238E27FC236}">
                <a16:creationId xmlns:a16="http://schemas.microsoft.com/office/drawing/2014/main" id="{0848AD96-6A6F-D397-3C54-273B2BFEA31A}"/>
              </a:ext>
            </a:extLst>
          </p:cNvPr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466950" y="1700523"/>
            <a:ext cx="616719" cy="5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2">
            <a:extLst>
              <a:ext uri="{FF2B5EF4-FFF2-40B4-BE49-F238E27FC236}">
                <a16:creationId xmlns:a16="http://schemas.microsoft.com/office/drawing/2014/main" id="{62622E1B-5987-7ADD-2459-0C135F1A7E42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411137" y="362436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2">
            <a:extLst>
              <a:ext uri="{FF2B5EF4-FFF2-40B4-BE49-F238E27FC236}">
                <a16:creationId xmlns:a16="http://schemas.microsoft.com/office/drawing/2014/main" id="{80AF3346-E4BE-4977-590B-B4E507C49D5A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927824" y="46681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2">
            <a:extLst>
              <a:ext uri="{FF2B5EF4-FFF2-40B4-BE49-F238E27FC236}">
                <a16:creationId xmlns:a16="http://schemas.microsoft.com/office/drawing/2014/main" id="{DD88DB86-D47A-B637-1AE3-04646F474DCD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321964" y="4679337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2">
            <a:extLst>
              <a:ext uri="{FF2B5EF4-FFF2-40B4-BE49-F238E27FC236}">
                <a16:creationId xmlns:a16="http://schemas.microsoft.com/office/drawing/2014/main" id="{0D6654DE-5D76-86F2-7765-B8532D45E5C4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683264" y="22620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2">
            <a:extLst>
              <a:ext uri="{FF2B5EF4-FFF2-40B4-BE49-F238E27FC236}">
                <a16:creationId xmlns:a16="http://schemas.microsoft.com/office/drawing/2014/main" id="{4F544E5D-10F2-03D6-47AC-F10957D06BED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359812" y="39024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2">
            <a:extLst>
              <a:ext uri="{FF2B5EF4-FFF2-40B4-BE49-F238E27FC236}">
                <a16:creationId xmlns:a16="http://schemas.microsoft.com/office/drawing/2014/main" id="{9B3CC78E-C7F6-3B80-0C94-EE4E937CB6BF}"/>
              </a:ext>
            </a:extLst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955425" y="36243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2">
            <a:extLst>
              <a:ext uri="{FF2B5EF4-FFF2-40B4-BE49-F238E27FC236}">
                <a16:creationId xmlns:a16="http://schemas.microsoft.com/office/drawing/2014/main" id="{0C93F77E-CB60-A6A8-5114-50B91BE1C81F}"/>
              </a:ext>
            </a:extLst>
          </p:cNvPr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82510" y="391517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2">
            <a:extLst>
              <a:ext uri="{FF2B5EF4-FFF2-40B4-BE49-F238E27FC236}">
                <a16:creationId xmlns:a16="http://schemas.microsoft.com/office/drawing/2014/main" id="{C324824E-E48E-3D7D-116D-BCC560D318F5}"/>
              </a:ext>
            </a:extLst>
          </p:cNvPr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58647" y="449071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2">
            <a:extLst>
              <a:ext uri="{FF2B5EF4-FFF2-40B4-BE49-F238E27FC236}">
                <a16:creationId xmlns:a16="http://schemas.microsoft.com/office/drawing/2014/main" id="{F4A6760A-8C5F-990F-D2E4-8992671DF0B8}"/>
              </a:ext>
            </a:extLst>
          </p:cNvPr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3333726" y="2198125"/>
            <a:ext cx="290350" cy="29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2">
            <a:extLst>
              <a:ext uri="{FF2B5EF4-FFF2-40B4-BE49-F238E27FC236}">
                <a16:creationId xmlns:a16="http://schemas.microsoft.com/office/drawing/2014/main" id="{91CFDA8A-8DE1-1D22-D0A0-16F64CFD4835}"/>
              </a:ext>
            </a:extLst>
          </p:cNvPr>
          <p:cNvSpPr/>
          <p:nvPr/>
        </p:nvSpPr>
        <p:spPr>
          <a:xfrm>
            <a:off x="2616300" y="2843100"/>
            <a:ext cx="5351800" cy="2275131"/>
          </a:xfrm>
          <a:custGeom>
            <a:avLst/>
            <a:gdLst/>
            <a:ahLst/>
            <a:cxnLst/>
            <a:rect l="l" t="t" r="r" b="b"/>
            <a:pathLst>
              <a:path w="213965" h="91656" extrusionOk="0">
                <a:moveTo>
                  <a:pt x="0" y="48958"/>
                </a:moveTo>
                <a:cubicBezTo>
                  <a:pt x="5785" y="54959"/>
                  <a:pt x="11355" y="79265"/>
                  <a:pt x="34711" y="84964"/>
                </a:cubicBezTo>
                <a:cubicBezTo>
                  <a:pt x="58068" y="90663"/>
                  <a:pt x="110263" y="97312"/>
                  <a:pt x="140139" y="83151"/>
                </a:cubicBezTo>
                <a:cubicBezTo>
                  <a:pt x="170015" y="68990"/>
                  <a:pt x="201661" y="13859"/>
                  <a:pt x="213965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196" name="Google Shape;196;p32">
            <a:extLst>
              <a:ext uri="{FF2B5EF4-FFF2-40B4-BE49-F238E27FC236}">
                <a16:creationId xmlns:a16="http://schemas.microsoft.com/office/drawing/2014/main" id="{564C78D4-80B9-E329-248F-63CDB4ECC867}"/>
              </a:ext>
            </a:extLst>
          </p:cNvPr>
          <p:cNvSpPr/>
          <p:nvPr/>
        </p:nvSpPr>
        <p:spPr>
          <a:xfrm>
            <a:off x="4013950" y="977900"/>
            <a:ext cx="3867275" cy="1567395"/>
          </a:xfrm>
          <a:custGeom>
            <a:avLst/>
            <a:gdLst/>
            <a:ahLst/>
            <a:cxnLst/>
            <a:rect l="l" t="t" r="r" b="b"/>
            <a:pathLst>
              <a:path w="154691" h="66847" extrusionOk="0">
                <a:moveTo>
                  <a:pt x="5486" y="53636"/>
                </a:moveTo>
                <a:cubicBezTo>
                  <a:pt x="5745" y="46124"/>
                  <a:pt x="-7941" y="16593"/>
                  <a:pt x="7040" y="8563"/>
                </a:cubicBezTo>
                <a:cubicBezTo>
                  <a:pt x="22021" y="533"/>
                  <a:pt x="70764" y="-4259"/>
                  <a:pt x="95372" y="5455"/>
                </a:cubicBezTo>
                <a:cubicBezTo>
                  <a:pt x="119981" y="15169"/>
                  <a:pt x="144805" y="56615"/>
                  <a:pt x="154691" y="6684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197" name="Google Shape;197;p32">
            <a:extLst>
              <a:ext uri="{FF2B5EF4-FFF2-40B4-BE49-F238E27FC236}">
                <a16:creationId xmlns:a16="http://schemas.microsoft.com/office/drawing/2014/main" id="{1A8DC0E4-8DCD-BB96-5E9E-ECAFDAD08957}"/>
              </a:ext>
            </a:extLst>
          </p:cNvPr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3300963" y="21850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2">
            <a:extLst>
              <a:ext uri="{FF2B5EF4-FFF2-40B4-BE49-F238E27FC236}">
                <a16:creationId xmlns:a16="http://schemas.microsoft.com/office/drawing/2014/main" id="{E48871BD-0948-6506-0C7A-FA08D640BC95}"/>
              </a:ext>
            </a:extLst>
          </p:cNvPr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2610813" y="43382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2">
            <a:extLst>
              <a:ext uri="{FF2B5EF4-FFF2-40B4-BE49-F238E27FC236}">
                <a16:creationId xmlns:a16="http://schemas.microsoft.com/office/drawing/2014/main" id="{D5A377E8-278C-4143-496A-B88B950FB8D1}"/>
              </a:ext>
            </a:extLst>
          </p:cNvPr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7881225" y="4008588"/>
            <a:ext cx="561775" cy="56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2">
            <a:extLst>
              <a:ext uri="{FF2B5EF4-FFF2-40B4-BE49-F238E27FC236}">
                <a16:creationId xmlns:a16="http://schemas.microsoft.com/office/drawing/2014/main" id="{814D91CE-1C94-C1CA-D89C-E4AE803384DE}"/>
              </a:ext>
            </a:extLst>
          </p:cNvPr>
          <p:cNvPicPr preferRelativeResize="0"/>
          <p:nvPr/>
        </p:nvPicPr>
        <p:blipFill rotWithShape="1">
          <a:blip r:embed="rId26">
            <a:alphaModFix/>
          </a:blip>
          <a:srcRect l="17288" t="15253" r="19082" b="27789"/>
          <a:stretch/>
        </p:blipFill>
        <p:spPr>
          <a:xfrm>
            <a:off x="7377263" y="4615438"/>
            <a:ext cx="486587" cy="43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2">
            <a:extLst>
              <a:ext uri="{FF2B5EF4-FFF2-40B4-BE49-F238E27FC236}">
                <a16:creationId xmlns:a16="http://schemas.microsoft.com/office/drawing/2014/main" id="{2EA7646F-B195-6A6F-FF96-3ADBF5BA1754}"/>
              </a:ext>
            </a:extLst>
          </p:cNvPr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1828238" y="1196775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2">
            <a:extLst>
              <a:ext uri="{FF2B5EF4-FFF2-40B4-BE49-F238E27FC236}">
                <a16:creationId xmlns:a16="http://schemas.microsoft.com/office/drawing/2014/main" id="{2DCFD012-5E6B-BC9B-A8B3-DFC1CD3775EC}"/>
              </a:ext>
            </a:extLst>
          </p:cNvPr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5571982" y="1324082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2">
            <a:extLst>
              <a:ext uri="{FF2B5EF4-FFF2-40B4-BE49-F238E27FC236}">
                <a16:creationId xmlns:a16="http://schemas.microsoft.com/office/drawing/2014/main" id="{E554DC54-E5F0-73C0-C136-D68D197D1AFC}"/>
              </a:ext>
            </a:extLst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955414" y="227000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2">
            <a:extLst>
              <a:ext uri="{FF2B5EF4-FFF2-40B4-BE49-F238E27FC236}">
                <a16:creationId xmlns:a16="http://schemas.microsoft.com/office/drawing/2014/main" id="{C899B277-074E-95B2-06B8-BF4928C4F69B}"/>
              </a:ext>
            </a:extLst>
          </p:cNvPr>
          <p:cNvPicPr preferRelativeResize="0"/>
          <p:nvPr/>
        </p:nvPicPr>
        <p:blipFill rotWithShape="1">
          <a:blip r:embed="rId28">
            <a:alphaModFix/>
          </a:blip>
          <a:srcRect l="28775" t="9006" r="28839" b="8362"/>
          <a:stretch/>
        </p:blipFill>
        <p:spPr>
          <a:xfrm>
            <a:off x="5583338" y="4372475"/>
            <a:ext cx="400200" cy="43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2">
            <a:extLst>
              <a:ext uri="{FF2B5EF4-FFF2-40B4-BE49-F238E27FC236}">
                <a16:creationId xmlns:a16="http://schemas.microsoft.com/office/drawing/2014/main" id="{3B743051-0BC0-07CB-B6A6-BB299EC1D718}"/>
              </a:ext>
            </a:extLst>
          </p:cNvPr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469363" y="25559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2">
            <a:extLst>
              <a:ext uri="{FF2B5EF4-FFF2-40B4-BE49-F238E27FC236}">
                <a16:creationId xmlns:a16="http://schemas.microsoft.com/office/drawing/2014/main" id="{51825035-D1F8-93B6-A633-10F56058DAB8}"/>
              </a:ext>
            </a:extLst>
          </p:cNvPr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816713" y="25693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2">
            <a:extLst>
              <a:ext uri="{FF2B5EF4-FFF2-40B4-BE49-F238E27FC236}">
                <a16:creationId xmlns:a16="http://schemas.microsoft.com/office/drawing/2014/main" id="{E3365267-339A-3BFA-A86D-0847A6B15715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6923189" y="4697438"/>
            <a:ext cx="390100" cy="271582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2">
            <a:extLst>
              <a:ext uri="{FF2B5EF4-FFF2-40B4-BE49-F238E27FC236}">
                <a16:creationId xmlns:a16="http://schemas.microsoft.com/office/drawing/2014/main" id="{ABD8200D-1E12-EF83-E1BC-6AC9DCF69BF5}"/>
              </a:ext>
            </a:extLst>
          </p:cNvPr>
          <p:cNvSpPr txBox="1"/>
          <p:nvPr/>
        </p:nvSpPr>
        <p:spPr>
          <a:xfrm>
            <a:off x="748400" y="4859075"/>
            <a:ext cx="36441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900"/>
              <a:buFont typeface="Economica"/>
              <a:buNone/>
            </a:pP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Computing at CERN - </a:t>
            </a:r>
            <a:r>
              <a:rPr lang="en-GB" sz="1100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International Teachers Programme </a:t>
            </a: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-  xavier.espinal@cern.ch</a:t>
            </a:r>
            <a:endParaRPr sz="1600"/>
          </a:p>
        </p:txBody>
      </p:sp>
      <p:pic>
        <p:nvPicPr>
          <p:cNvPr id="209" name="Google Shape;209;p32">
            <a:extLst>
              <a:ext uri="{FF2B5EF4-FFF2-40B4-BE49-F238E27FC236}">
                <a16:creationId xmlns:a16="http://schemas.microsoft.com/office/drawing/2014/main" id="{21FF80DB-E27F-8D7D-8885-DD527D328E01}"/>
              </a:ext>
            </a:extLst>
          </p:cNvPr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7377275" y="4019863"/>
            <a:ext cx="486575" cy="486575"/>
          </a:xfrm>
          <a:prstGeom prst="rect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0" name="Google Shape;210;p32">
            <a:extLst>
              <a:ext uri="{FF2B5EF4-FFF2-40B4-BE49-F238E27FC236}">
                <a16:creationId xmlns:a16="http://schemas.microsoft.com/office/drawing/2014/main" id="{F5E86D28-0B6F-EBEB-27A5-716331434480}"/>
              </a:ext>
            </a:extLst>
          </p:cNvPr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401560" y="4460360"/>
            <a:ext cx="218975" cy="21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2">
            <a:extLst>
              <a:ext uri="{FF2B5EF4-FFF2-40B4-BE49-F238E27FC236}">
                <a16:creationId xmlns:a16="http://schemas.microsoft.com/office/drawing/2014/main" id="{BA611ED6-1E9E-14C2-9501-97697467FA5A}"/>
              </a:ext>
            </a:extLst>
          </p:cNvPr>
          <p:cNvSpPr txBox="1"/>
          <p:nvPr/>
        </p:nvSpPr>
        <p:spPr>
          <a:xfrm>
            <a:off x="5619125" y="4679325"/>
            <a:ext cx="390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1">
                <a:latin typeface="Economica"/>
                <a:ea typeface="Economica"/>
                <a:cs typeface="Economica"/>
                <a:sym typeface="Economica"/>
              </a:rPr>
              <a:t>HPCs</a:t>
            </a:r>
            <a:endParaRPr sz="800" b="1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212" name="Google Shape;212;p32">
            <a:extLst>
              <a:ext uri="{FF2B5EF4-FFF2-40B4-BE49-F238E27FC236}">
                <a16:creationId xmlns:a16="http://schemas.microsoft.com/office/drawing/2014/main" id="{68C0041C-316B-D7C1-CFD8-5ED121056744}"/>
              </a:ext>
            </a:extLst>
          </p:cNvPr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466938" y="4180513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>
            <a:extLst>
              <a:ext uri="{FF2B5EF4-FFF2-40B4-BE49-F238E27FC236}">
                <a16:creationId xmlns:a16="http://schemas.microsoft.com/office/drawing/2014/main" id="{803F0FEA-D57F-F446-25CD-04B00FB80D2C}"/>
              </a:ext>
            </a:extLst>
          </p:cNvPr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902138" y="4195700"/>
            <a:ext cx="261700" cy="261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4" name="Google Shape;214;p32">
            <a:extLst>
              <a:ext uri="{FF2B5EF4-FFF2-40B4-BE49-F238E27FC236}">
                <a16:creationId xmlns:a16="http://schemas.microsoft.com/office/drawing/2014/main" id="{551885A9-6BEF-BAE0-A265-54E4A86C460E}"/>
              </a:ext>
            </a:extLst>
          </p:cNvPr>
          <p:cNvCxnSpPr>
            <a:stCxn id="167" idx="2"/>
            <a:endCxn id="172" idx="0"/>
          </p:cNvCxnSpPr>
          <p:nvPr/>
        </p:nvCxnSpPr>
        <p:spPr>
          <a:xfrm>
            <a:off x="2375750" y="13240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5" name="Google Shape;215;p32">
            <a:extLst>
              <a:ext uri="{FF2B5EF4-FFF2-40B4-BE49-F238E27FC236}">
                <a16:creationId xmlns:a16="http://schemas.microsoft.com/office/drawing/2014/main" id="{828260CF-8761-2983-6794-6408A5187F0D}"/>
              </a:ext>
            </a:extLst>
          </p:cNvPr>
          <p:cNvCxnSpPr/>
          <p:nvPr/>
        </p:nvCxnSpPr>
        <p:spPr>
          <a:xfrm>
            <a:off x="2375750" y="17809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6" name="Google Shape;216;p32">
            <a:extLst>
              <a:ext uri="{FF2B5EF4-FFF2-40B4-BE49-F238E27FC236}">
                <a16:creationId xmlns:a16="http://schemas.microsoft.com/office/drawing/2014/main" id="{2B75EE4C-8C80-EF4B-1103-46CF1A268741}"/>
              </a:ext>
            </a:extLst>
          </p:cNvPr>
          <p:cNvSpPr/>
          <p:nvPr/>
        </p:nvSpPr>
        <p:spPr>
          <a:xfrm>
            <a:off x="1442575" y="1034675"/>
            <a:ext cx="492450" cy="159175"/>
          </a:xfrm>
          <a:custGeom>
            <a:avLst/>
            <a:gdLst/>
            <a:ahLst/>
            <a:cxnLst/>
            <a:rect l="l" t="t" r="r" b="b"/>
            <a:pathLst>
              <a:path w="19698" h="6367" extrusionOk="0">
                <a:moveTo>
                  <a:pt x="0" y="6367"/>
                </a:moveTo>
                <a:cubicBezTo>
                  <a:pt x="895" y="5472"/>
                  <a:pt x="2089" y="2056"/>
                  <a:pt x="5372" y="995"/>
                </a:cubicBezTo>
                <a:cubicBezTo>
                  <a:pt x="8655" y="-66"/>
                  <a:pt x="17310" y="166"/>
                  <a:pt x="19698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17" name="Google Shape;217;p32">
            <a:extLst>
              <a:ext uri="{FF2B5EF4-FFF2-40B4-BE49-F238E27FC236}">
                <a16:creationId xmlns:a16="http://schemas.microsoft.com/office/drawing/2014/main" id="{1E40A71E-5F3C-C7D5-11F8-65539CDB771E}"/>
              </a:ext>
            </a:extLst>
          </p:cNvPr>
          <p:cNvSpPr/>
          <p:nvPr/>
        </p:nvSpPr>
        <p:spPr>
          <a:xfrm>
            <a:off x="2497125" y="1599775"/>
            <a:ext cx="435588" cy="670239"/>
          </a:xfrm>
          <a:custGeom>
            <a:avLst/>
            <a:gdLst/>
            <a:ahLst/>
            <a:cxnLst/>
            <a:rect l="l" t="t" r="r" b="b"/>
            <a:pathLst>
              <a:path w="17311" h="31415" extrusionOk="0">
                <a:moveTo>
                  <a:pt x="0" y="1671"/>
                </a:moveTo>
                <a:cubicBezTo>
                  <a:pt x="1194" y="1737"/>
                  <a:pt x="5604" y="-2341"/>
                  <a:pt x="7163" y="2069"/>
                </a:cubicBezTo>
                <a:cubicBezTo>
                  <a:pt x="8722" y="6480"/>
                  <a:pt x="7661" y="23259"/>
                  <a:pt x="9352" y="28134"/>
                </a:cubicBezTo>
                <a:cubicBezTo>
                  <a:pt x="11043" y="33009"/>
                  <a:pt x="15985" y="30787"/>
                  <a:pt x="17311" y="31318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18" name="Google Shape;218;p32">
            <a:extLst>
              <a:ext uri="{FF2B5EF4-FFF2-40B4-BE49-F238E27FC236}">
                <a16:creationId xmlns:a16="http://schemas.microsoft.com/office/drawing/2014/main" id="{665A6127-B626-D090-B05F-098611E145BE}"/>
              </a:ext>
            </a:extLst>
          </p:cNvPr>
          <p:cNvSpPr/>
          <p:nvPr/>
        </p:nvSpPr>
        <p:spPr>
          <a:xfrm>
            <a:off x="2353191" y="2208625"/>
            <a:ext cx="561775" cy="196075"/>
          </a:xfrm>
          <a:custGeom>
            <a:avLst/>
            <a:gdLst/>
            <a:ahLst/>
            <a:cxnLst/>
            <a:rect l="l" t="t" r="r" b="b"/>
            <a:pathLst>
              <a:path w="22471" h="7843" extrusionOk="0">
                <a:moveTo>
                  <a:pt x="385" y="0"/>
                </a:moveTo>
                <a:cubicBezTo>
                  <a:pt x="684" y="1194"/>
                  <a:pt x="-1505" y="5903"/>
                  <a:pt x="2176" y="7163"/>
                </a:cubicBezTo>
                <a:cubicBezTo>
                  <a:pt x="5857" y="8423"/>
                  <a:pt x="19089" y="7495"/>
                  <a:pt x="22471" y="7561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cxnSp>
        <p:nvCxnSpPr>
          <p:cNvPr id="219" name="Google Shape;219;p32">
            <a:extLst>
              <a:ext uri="{FF2B5EF4-FFF2-40B4-BE49-F238E27FC236}">
                <a16:creationId xmlns:a16="http://schemas.microsoft.com/office/drawing/2014/main" id="{825D73AB-B4B4-2804-5557-637738BA2CAF}"/>
              </a:ext>
            </a:extLst>
          </p:cNvPr>
          <p:cNvCxnSpPr/>
          <p:nvPr/>
        </p:nvCxnSpPr>
        <p:spPr>
          <a:xfrm>
            <a:off x="4750975" y="2341950"/>
            <a:ext cx="1566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0" name="Google Shape;220;p32">
            <a:extLst>
              <a:ext uri="{FF2B5EF4-FFF2-40B4-BE49-F238E27FC236}">
                <a16:creationId xmlns:a16="http://schemas.microsoft.com/office/drawing/2014/main" id="{6E9D481F-FFA8-058C-CDBE-9A8586657420}"/>
              </a:ext>
            </a:extLst>
          </p:cNvPr>
          <p:cNvSpPr/>
          <p:nvPr/>
        </p:nvSpPr>
        <p:spPr>
          <a:xfrm>
            <a:off x="5053950" y="2502100"/>
            <a:ext cx="278575" cy="815175"/>
          </a:xfrm>
          <a:custGeom>
            <a:avLst/>
            <a:gdLst/>
            <a:ahLst/>
            <a:cxnLst/>
            <a:rect l="l" t="t" r="r" b="b"/>
            <a:pathLst>
              <a:path w="11143" h="32607" extrusionOk="0">
                <a:moveTo>
                  <a:pt x="0" y="0"/>
                </a:moveTo>
                <a:cubicBezTo>
                  <a:pt x="332" y="4842"/>
                  <a:pt x="133" y="23646"/>
                  <a:pt x="1990" y="29051"/>
                </a:cubicBezTo>
                <a:cubicBezTo>
                  <a:pt x="3847" y="34457"/>
                  <a:pt x="9618" y="31869"/>
                  <a:pt x="11143" y="32433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221" name="Google Shape;221;p32">
            <a:extLst>
              <a:ext uri="{FF2B5EF4-FFF2-40B4-BE49-F238E27FC236}">
                <a16:creationId xmlns:a16="http://schemas.microsoft.com/office/drawing/2014/main" id="{DEB38024-7143-04F1-2052-93D73E1F881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6621" y="256125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2">
            <a:extLst>
              <a:ext uri="{FF2B5EF4-FFF2-40B4-BE49-F238E27FC236}">
                <a16:creationId xmlns:a16="http://schemas.microsoft.com/office/drawing/2014/main" id="{1A1D1E04-1EDB-57DD-57CA-FBDEBACFFA1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496" y="163750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2">
            <a:extLst>
              <a:ext uri="{FF2B5EF4-FFF2-40B4-BE49-F238E27FC236}">
                <a16:creationId xmlns:a16="http://schemas.microsoft.com/office/drawing/2014/main" id="{7CEACF4F-B128-DA73-A731-D9DFBE0E3812}"/>
              </a:ext>
            </a:extLst>
          </p:cNvPr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4350775" y="2600575"/>
            <a:ext cx="218975" cy="21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2">
            <a:extLst>
              <a:ext uri="{FF2B5EF4-FFF2-40B4-BE49-F238E27FC236}">
                <a16:creationId xmlns:a16="http://schemas.microsoft.com/office/drawing/2014/main" id="{FD586D4B-3067-0897-D713-8B25ADFC463E}"/>
              </a:ext>
            </a:extLst>
          </p:cNvPr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297450" y="1584450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2">
            <a:extLst>
              <a:ext uri="{FF2B5EF4-FFF2-40B4-BE49-F238E27FC236}">
                <a16:creationId xmlns:a16="http://schemas.microsoft.com/office/drawing/2014/main" id="{657C1ECD-D405-21D2-86C3-40B98C30E65C}"/>
              </a:ext>
            </a:extLst>
          </p:cNvPr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302100" y="2009088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2">
            <a:extLst>
              <a:ext uri="{FF2B5EF4-FFF2-40B4-BE49-F238E27FC236}">
                <a16:creationId xmlns:a16="http://schemas.microsoft.com/office/drawing/2014/main" id="{AFB8ABD3-4DCD-9AC1-29F9-18EB8AA4F0B3}"/>
              </a:ext>
            </a:extLst>
          </p:cNvPr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423113" y="4629550"/>
            <a:ext cx="218975" cy="214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2">
            <a:extLst>
              <a:ext uri="{FF2B5EF4-FFF2-40B4-BE49-F238E27FC236}">
                <a16:creationId xmlns:a16="http://schemas.microsoft.com/office/drawing/2014/main" id="{E0D28C61-CB22-0163-7AF9-8F90E3A3B25A}"/>
              </a:ext>
            </a:extLst>
          </p:cNvPr>
          <p:cNvSpPr txBox="1"/>
          <p:nvPr/>
        </p:nvSpPr>
        <p:spPr>
          <a:xfrm rot="-5400000">
            <a:off x="-581100" y="1706950"/>
            <a:ext cx="16908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Detector          Data</a:t>
            </a:r>
            <a:endParaRPr sz="1700" b="1">
              <a:solidFill>
                <a:srgbClr val="1C45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17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4FE30-21D5-AF6D-4E1A-B3F45E623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Online versus offline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20B50-C719-34D4-B171-EBCDD98FF8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Online</a:t>
            </a:r>
            <a:endParaRPr lang="en-GB" dirty="0"/>
          </a:p>
          <a:p>
            <a:pPr lvl="1"/>
            <a:r>
              <a:rPr lang="en-GB" dirty="0"/>
              <a:t>In real time, fast!</a:t>
            </a:r>
          </a:p>
          <a:p>
            <a:pPr lvl="1"/>
            <a:r>
              <a:rPr lang="en-GB" dirty="0"/>
              <a:t>Decisions are irreversible</a:t>
            </a:r>
          </a:p>
          <a:p>
            <a:pPr lvl="1"/>
            <a:r>
              <a:rPr lang="en-GB" dirty="0"/>
              <a:t>Data cannot be recovered</a:t>
            </a:r>
          </a:p>
          <a:p>
            <a:r>
              <a:rPr lang="en-GB" b="1" dirty="0"/>
              <a:t>Offline</a:t>
            </a:r>
            <a:endParaRPr lang="en-GB" dirty="0"/>
          </a:p>
          <a:p>
            <a:pPr lvl="1"/>
            <a:r>
              <a:rPr lang="en-GB" dirty="0"/>
              <a:t>From almost real time to long delays</a:t>
            </a:r>
          </a:p>
          <a:p>
            <a:pPr lvl="1"/>
            <a:r>
              <a:rPr lang="en-GB" dirty="0"/>
              <a:t>Decisions can be reconsidered</a:t>
            </a:r>
          </a:p>
          <a:p>
            <a:pPr lvl="1"/>
            <a:r>
              <a:rPr lang="en-GB" dirty="0"/>
              <a:t>Data can be reprocessed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0656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>
            <a:alpha val="67450"/>
          </a:srgbClr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0859" y="4591863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244" y="1681481"/>
            <a:ext cx="1294566" cy="86147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3"/>
          <p:cNvSpPr/>
          <p:nvPr/>
        </p:nvSpPr>
        <p:spPr>
          <a:xfrm>
            <a:off x="255607" y="1114738"/>
            <a:ext cx="1637400" cy="1630800"/>
          </a:xfrm>
          <a:prstGeom prst="ellipse">
            <a:avLst/>
          </a:prstGeom>
          <a:noFill/>
          <a:ln w="3810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33"/>
          <p:cNvSpPr/>
          <p:nvPr/>
        </p:nvSpPr>
        <p:spPr>
          <a:xfrm>
            <a:off x="5359800" y="1284100"/>
            <a:ext cx="856800" cy="3617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33"/>
          <p:cNvSpPr/>
          <p:nvPr/>
        </p:nvSpPr>
        <p:spPr>
          <a:xfrm rot="5400000">
            <a:off x="5744575" y="1768900"/>
            <a:ext cx="4047600" cy="2647500"/>
          </a:xfrm>
          <a:prstGeom prst="wedgeRoundRectCallout">
            <a:avLst>
              <a:gd name="adj1" fmla="val -20081"/>
              <a:gd name="adj2" fmla="val 57871"/>
              <a:gd name="adj3" fmla="val 0"/>
            </a:avLst>
          </a:prstGeom>
          <a:noFill/>
          <a:ln w="19050" cap="flat" cmpd="sng">
            <a:solidFill>
              <a:srgbClr val="38761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7" name="Google Shape;237;p33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9214" y="977900"/>
            <a:ext cx="330181" cy="32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3" descr="Imag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000" y="1741026"/>
            <a:ext cx="384488" cy="26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3" descr="Imag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126" y="2454095"/>
            <a:ext cx="290360" cy="39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3" descr="Imag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657103" y="1614123"/>
            <a:ext cx="390095" cy="38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3" descr="filtering_and_tracking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flipH="1">
            <a:off x="2971150" y="1196775"/>
            <a:ext cx="2221650" cy="92857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3"/>
          <p:cNvSpPr txBox="1">
            <a:spLocks noGrp="1"/>
          </p:cNvSpPr>
          <p:nvPr>
            <p:ph type="title"/>
          </p:nvPr>
        </p:nvSpPr>
        <p:spPr>
          <a:xfrm>
            <a:off x="458550" y="16245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840" dirty="0">
                <a:solidFill>
                  <a:srgbClr val="222222"/>
                </a:solidFill>
              </a:rPr>
              <a:t>Online processing</a:t>
            </a:r>
            <a:endParaRPr sz="3840" dirty="0">
              <a:solidFill>
                <a:srgbClr val="222222"/>
              </a:solidFill>
            </a:endParaRPr>
          </a:p>
        </p:txBody>
      </p:sp>
      <p:pic>
        <p:nvPicPr>
          <p:cNvPr id="243" name="Google Shape;243;p3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75200" y="1196775"/>
            <a:ext cx="2507400" cy="240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15174" y="3021101"/>
            <a:ext cx="925900" cy="8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46850" y="3288226"/>
            <a:ext cx="1526450" cy="142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952174" y="2185024"/>
            <a:ext cx="330175" cy="33017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3"/>
          <p:cNvSpPr txBox="1"/>
          <p:nvPr/>
        </p:nvSpPr>
        <p:spPr>
          <a:xfrm>
            <a:off x="481813" y="1324063"/>
            <a:ext cx="1185000" cy="5694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Acquisition</a:t>
            </a:r>
            <a:endParaRPr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(trigger)</a:t>
            </a:r>
            <a:endParaRPr sz="11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48" name="Google Shape;248;p33"/>
          <p:cNvSpPr txBox="1"/>
          <p:nvPr/>
        </p:nvSpPr>
        <p:spPr>
          <a:xfrm>
            <a:off x="1947350" y="831463"/>
            <a:ext cx="8568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Recording and Archive</a:t>
            </a:r>
            <a:endParaRPr sz="1000" b="1">
              <a:solidFill>
                <a:srgbClr val="990000"/>
              </a:solidFill>
            </a:endParaRPr>
          </a:p>
        </p:txBody>
      </p:sp>
      <p:sp>
        <p:nvSpPr>
          <p:cNvPr id="249" name="Google Shape;249;p33"/>
          <p:cNvSpPr txBox="1"/>
          <p:nvPr/>
        </p:nvSpPr>
        <p:spPr>
          <a:xfrm>
            <a:off x="3649738" y="2180750"/>
            <a:ext cx="11082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Reconstruction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 Derivation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250" name="Google Shape;250;p33"/>
          <p:cNvSpPr txBox="1"/>
          <p:nvPr/>
        </p:nvSpPr>
        <p:spPr>
          <a:xfrm rot="-5400000">
            <a:off x="-422020" y="3721413"/>
            <a:ext cx="12990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Simulated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251" name="Google Shape;251;p33"/>
          <p:cNvSpPr txBox="1"/>
          <p:nvPr/>
        </p:nvSpPr>
        <p:spPr>
          <a:xfrm>
            <a:off x="2137300" y="3624350"/>
            <a:ext cx="1335000" cy="6927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Event Generation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(part. inter.)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Simulation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(int. w/ det.)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Digitization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(simul detector resp)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252" name="Google Shape;252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129724" y="43382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244902" y="150575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3"/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2227539" y="1947788"/>
            <a:ext cx="390100" cy="271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091889" y="437246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913712" y="2198123"/>
            <a:ext cx="290350" cy="29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3"/>
          <p:cNvPicPr preferRelativeResize="0"/>
          <p:nvPr/>
        </p:nvPicPr>
        <p:blipFill rotWithShape="1">
          <a:blip r:embed="rId16">
            <a:alphaModFix/>
          </a:blip>
          <a:srcRect l="7624" t="8934" r="7189" b="9399"/>
          <a:stretch/>
        </p:blipFill>
        <p:spPr>
          <a:xfrm>
            <a:off x="3621651" y="3866063"/>
            <a:ext cx="1470101" cy="966748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3"/>
          <p:cNvSpPr txBox="1"/>
          <p:nvPr/>
        </p:nvSpPr>
        <p:spPr>
          <a:xfrm>
            <a:off x="6923188" y="3556838"/>
            <a:ext cx="1637400" cy="3540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Preservation: Data </a:t>
            </a:r>
            <a:r>
              <a:rPr lang="en-GB" sz="1100" b="1" u="sng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Analysis </a:t>
            </a:r>
            <a:endParaRPr sz="1100" b="1">
              <a:solidFill>
                <a:srgbClr val="990000"/>
              </a:solidFill>
            </a:endParaRPr>
          </a:p>
        </p:txBody>
      </p:sp>
      <p:pic>
        <p:nvPicPr>
          <p:cNvPr id="259" name="Google Shape;259;p33" descr="Image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577852" y="3861213"/>
            <a:ext cx="65692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3" descr="Image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 rot="-5400000">
            <a:off x="1684600" y="3796726"/>
            <a:ext cx="656925" cy="17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3" descr="Image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4750975" y="3879842"/>
            <a:ext cx="290350" cy="28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3" descr="Image"/>
          <p:cNvPicPr preferRelativeResize="0"/>
          <p:nvPr/>
        </p:nvPicPr>
        <p:blipFill rotWithShape="1">
          <a:blip r:embed="rId20">
            <a:alphaModFix/>
          </a:blip>
          <a:srcRect b="-16171"/>
          <a:stretch/>
        </p:blipFill>
        <p:spPr>
          <a:xfrm>
            <a:off x="4563288" y="4490698"/>
            <a:ext cx="4387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3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5574447" y="3726815"/>
            <a:ext cx="435575" cy="4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3"/>
          <p:cNvSpPr txBox="1"/>
          <p:nvPr/>
        </p:nvSpPr>
        <p:spPr>
          <a:xfrm>
            <a:off x="5428025" y="2960588"/>
            <a:ext cx="728400" cy="646500"/>
          </a:xfrm>
          <a:prstGeom prst="rect">
            <a:avLst/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</a:t>
            </a:r>
            <a:endParaRPr sz="15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Analysis</a:t>
            </a:r>
            <a:endParaRPr sz="1500" b="1">
              <a:solidFill>
                <a:srgbClr val="990000"/>
              </a:solidFill>
            </a:endParaRPr>
          </a:p>
        </p:txBody>
      </p:sp>
      <p:pic>
        <p:nvPicPr>
          <p:cNvPr id="265" name="Google Shape;265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411114" y="22568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3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466950" y="1700523"/>
            <a:ext cx="616719" cy="5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411137" y="362436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927824" y="46681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321964" y="4679337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683264" y="22620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359812" y="39024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955425" y="36243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82510" y="391517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3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58647" y="449071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3333726" y="2198125"/>
            <a:ext cx="290350" cy="2903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3"/>
          <p:cNvSpPr/>
          <p:nvPr/>
        </p:nvSpPr>
        <p:spPr>
          <a:xfrm>
            <a:off x="2616300" y="2843100"/>
            <a:ext cx="5351800" cy="2275131"/>
          </a:xfrm>
          <a:custGeom>
            <a:avLst/>
            <a:gdLst/>
            <a:ahLst/>
            <a:cxnLst/>
            <a:rect l="l" t="t" r="r" b="b"/>
            <a:pathLst>
              <a:path w="213965" h="91656" extrusionOk="0">
                <a:moveTo>
                  <a:pt x="0" y="48958"/>
                </a:moveTo>
                <a:cubicBezTo>
                  <a:pt x="5785" y="54959"/>
                  <a:pt x="11355" y="79265"/>
                  <a:pt x="34711" y="84964"/>
                </a:cubicBezTo>
                <a:cubicBezTo>
                  <a:pt x="58068" y="90663"/>
                  <a:pt x="110263" y="97312"/>
                  <a:pt x="140139" y="83151"/>
                </a:cubicBezTo>
                <a:cubicBezTo>
                  <a:pt x="170015" y="68990"/>
                  <a:pt x="201661" y="13859"/>
                  <a:pt x="213965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77" name="Google Shape;277;p33"/>
          <p:cNvSpPr/>
          <p:nvPr/>
        </p:nvSpPr>
        <p:spPr>
          <a:xfrm>
            <a:off x="4013950" y="977900"/>
            <a:ext cx="3867275" cy="1567395"/>
          </a:xfrm>
          <a:custGeom>
            <a:avLst/>
            <a:gdLst/>
            <a:ahLst/>
            <a:cxnLst/>
            <a:rect l="l" t="t" r="r" b="b"/>
            <a:pathLst>
              <a:path w="154691" h="66847" extrusionOk="0">
                <a:moveTo>
                  <a:pt x="5486" y="53636"/>
                </a:moveTo>
                <a:cubicBezTo>
                  <a:pt x="5745" y="46124"/>
                  <a:pt x="-7941" y="16593"/>
                  <a:pt x="7040" y="8563"/>
                </a:cubicBezTo>
                <a:cubicBezTo>
                  <a:pt x="22021" y="533"/>
                  <a:pt x="70764" y="-4259"/>
                  <a:pt x="95372" y="5455"/>
                </a:cubicBezTo>
                <a:cubicBezTo>
                  <a:pt x="119981" y="15169"/>
                  <a:pt x="144805" y="56615"/>
                  <a:pt x="154691" y="6684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278" name="Google Shape;278;p33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3300963" y="21850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3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2610813" y="43382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3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7881225" y="4008588"/>
            <a:ext cx="561775" cy="56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3"/>
          <p:cNvPicPr preferRelativeResize="0"/>
          <p:nvPr/>
        </p:nvPicPr>
        <p:blipFill rotWithShape="1">
          <a:blip r:embed="rId26">
            <a:alphaModFix/>
          </a:blip>
          <a:srcRect l="17288" t="15253" r="19082" b="27789"/>
          <a:stretch/>
        </p:blipFill>
        <p:spPr>
          <a:xfrm>
            <a:off x="7377263" y="4615438"/>
            <a:ext cx="486587" cy="43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3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1828238" y="1196775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3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5571982" y="1324082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955414" y="227000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3"/>
          <p:cNvPicPr preferRelativeResize="0"/>
          <p:nvPr/>
        </p:nvPicPr>
        <p:blipFill rotWithShape="1">
          <a:blip r:embed="rId28">
            <a:alphaModFix/>
          </a:blip>
          <a:srcRect l="28775" t="9006" r="28839" b="8362"/>
          <a:stretch/>
        </p:blipFill>
        <p:spPr>
          <a:xfrm>
            <a:off x="5583338" y="4372475"/>
            <a:ext cx="400200" cy="43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3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469363" y="25559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3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816713" y="25693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3"/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6923189" y="4697438"/>
            <a:ext cx="390100" cy="271582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33"/>
          <p:cNvSpPr txBox="1"/>
          <p:nvPr/>
        </p:nvSpPr>
        <p:spPr>
          <a:xfrm>
            <a:off x="748400" y="4859075"/>
            <a:ext cx="36441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900"/>
              <a:buFont typeface="Economica"/>
              <a:buNone/>
            </a:pP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Computing at CERN - </a:t>
            </a:r>
            <a:r>
              <a:rPr lang="en-GB" sz="1100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International Teachers Programme </a:t>
            </a: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-  xavier.espinal@cern.ch</a:t>
            </a:r>
            <a:endParaRPr sz="1600"/>
          </a:p>
        </p:txBody>
      </p:sp>
      <p:pic>
        <p:nvPicPr>
          <p:cNvPr id="290" name="Google Shape;290;p33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7377275" y="4019863"/>
            <a:ext cx="486575" cy="486575"/>
          </a:xfrm>
          <a:prstGeom prst="rect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91" name="Google Shape;291;p3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401560" y="4460360"/>
            <a:ext cx="218975" cy="21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3"/>
          <p:cNvSpPr txBox="1"/>
          <p:nvPr/>
        </p:nvSpPr>
        <p:spPr>
          <a:xfrm>
            <a:off x="5619125" y="4679325"/>
            <a:ext cx="390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1">
                <a:latin typeface="Economica"/>
                <a:ea typeface="Economica"/>
                <a:cs typeface="Economica"/>
                <a:sym typeface="Economica"/>
              </a:rPr>
              <a:t>HPCs</a:t>
            </a:r>
            <a:endParaRPr sz="800" b="1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293" name="Google Shape;293;p33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466938" y="4180513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3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902138" y="4195700"/>
            <a:ext cx="261700" cy="261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5" name="Google Shape;295;p33"/>
          <p:cNvCxnSpPr>
            <a:stCxn id="248" idx="2"/>
            <a:endCxn id="253" idx="0"/>
          </p:cNvCxnSpPr>
          <p:nvPr/>
        </p:nvCxnSpPr>
        <p:spPr>
          <a:xfrm>
            <a:off x="2375750" y="13240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6" name="Google Shape;296;p33"/>
          <p:cNvCxnSpPr/>
          <p:nvPr/>
        </p:nvCxnSpPr>
        <p:spPr>
          <a:xfrm>
            <a:off x="2375750" y="17809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7" name="Google Shape;297;p33"/>
          <p:cNvSpPr/>
          <p:nvPr/>
        </p:nvSpPr>
        <p:spPr>
          <a:xfrm>
            <a:off x="1442575" y="1034675"/>
            <a:ext cx="492450" cy="159175"/>
          </a:xfrm>
          <a:custGeom>
            <a:avLst/>
            <a:gdLst/>
            <a:ahLst/>
            <a:cxnLst/>
            <a:rect l="l" t="t" r="r" b="b"/>
            <a:pathLst>
              <a:path w="19698" h="6367" extrusionOk="0">
                <a:moveTo>
                  <a:pt x="0" y="6367"/>
                </a:moveTo>
                <a:cubicBezTo>
                  <a:pt x="895" y="5472"/>
                  <a:pt x="2089" y="2056"/>
                  <a:pt x="5372" y="995"/>
                </a:cubicBezTo>
                <a:cubicBezTo>
                  <a:pt x="8655" y="-66"/>
                  <a:pt x="17310" y="166"/>
                  <a:pt x="19698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98" name="Google Shape;298;p33"/>
          <p:cNvSpPr/>
          <p:nvPr/>
        </p:nvSpPr>
        <p:spPr>
          <a:xfrm>
            <a:off x="2497125" y="1599775"/>
            <a:ext cx="435588" cy="670239"/>
          </a:xfrm>
          <a:custGeom>
            <a:avLst/>
            <a:gdLst/>
            <a:ahLst/>
            <a:cxnLst/>
            <a:rect l="l" t="t" r="r" b="b"/>
            <a:pathLst>
              <a:path w="17311" h="31415" extrusionOk="0">
                <a:moveTo>
                  <a:pt x="0" y="1671"/>
                </a:moveTo>
                <a:cubicBezTo>
                  <a:pt x="1194" y="1737"/>
                  <a:pt x="5604" y="-2341"/>
                  <a:pt x="7163" y="2069"/>
                </a:cubicBezTo>
                <a:cubicBezTo>
                  <a:pt x="8722" y="6480"/>
                  <a:pt x="7661" y="23259"/>
                  <a:pt x="9352" y="28134"/>
                </a:cubicBezTo>
                <a:cubicBezTo>
                  <a:pt x="11043" y="33009"/>
                  <a:pt x="15985" y="30787"/>
                  <a:pt x="17311" y="31318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99" name="Google Shape;299;p33"/>
          <p:cNvSpPr/>
          <p:nvPr/>
        </p:nvSpPr>
        <p:spPr>
          <a:xfrm>
            <a:off x="2353191" y="2208625"/>
            <a:ext cx="561775" cy="196075"/>
          </a:xfrm>
          <a:custGeom>
            <a:avLst/>
            <a:gdLst/>
            <a:ahLst/>
            <a:cxnLst/>
            <a:rect l="l" t="t" r="r" b="b"/>
            <a:pathLst>
              <a:path w="22471" h="7843" extrusionOk="0">
                <a:moveTo>
                  <a:pt x="385" y="0"/>
                </a:moveTo>
                <a:cubicBezTo>
                  <a:pt x="684" y="1194"/>
                  <a:pt x="-1505" y="5903"/>
                  <a:pt x="2176" y="7163"/>
                </a:cubicBezTo>
                <a:cubicBezTo>
                  <a:pt x="5857" y="8423"/>
                  <a:pt x="19089" y="7495"/>
                  <a:pt x="22471" y="7561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cxnSp>
        <p:nvCxnSpPr>
          <p:cNvPr id="300" name="Google Shape;300;p33"/>
          <p:cNvCxnSpPr/>
          <p:nvPr/>
        </p:nvCxnSpPr>
        <p:spPr>
          <a:xfrm>
            <a:off x="4750975" y="2341950"/>
            <a:ext cx="1566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1" name="Google Shape;301;p33"/>
          <p:cNvSpPr/>
          <p:nvPr/>
        </p:nvSpPr>
        <p:spPr>
          <a:xfrm>
            <a:off x="5053950" y="2502100"/>
            <a:ext cx="278575" cy="815175"/>
          </a:xfrm>
          <a:custGeom>
            <a:avLst/>
            <a:gdLst/>
            <a:ahLst/>
            <a:cxnLst/>
            <a:rect l="l" t="t" r="r" b="b"/>
            <a:pathLst>
              <a:path w="11143" h="32607" extrusionOk="0">
                <a:moveTo>
                  <a:pt x="0" y="0"/>
                </a:moveTo>
                <a:cubicBezTo>
                  <a:pt x="332" y="4842"/>
                  <a:pt x="133" y="23646"/>
                  <a:pt x="1990" y="29051"/>
                </a:cubicBezTo>
                <a:cubicBezTo>
                  <a:pt x="3847" y="34457"/>
                  <a:pt x="9618" y="31869"/>
                  <a:pt x="11143" y="32433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302" name="Google Shape;30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6621" y="256125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496" y="163750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3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4350775" y="2600575"/>
            <a:ext cx="218975" cy="21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33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297450" y="1584450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33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302100" y="2009088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3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423113" y="4629550"/>
            <a:ext cx="218975" cy="21425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3"/>
          <p:cNvSpPr txBox="1"/>
          <p:nvPr/>
        </p:nvSpPr>
        <p:spPr>
          <a:xfrm rot="-5400000">
            <a:off x="-581100" y="1706950"/>
            <a:ext cx="16908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Detector         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309" name="Google Shape;309;p33"/>
          <p:cNvSpPr/>
          <p:nvPr/>
        </p:nvSpPr>
        <p:spPr>
          <a:xfrm>
            <a:off x="-15425" y="2996675"/>
            <a:ext cx="5042100" cy="2146800"/>
          </a:xfrm>
          <a:prstGeom prst="rect">
            <a:avLst/>
          </a:prstGeom>
          <a:solidFill>
            <a:srgbClr val="FEFEFE">
              <a:alpha val="674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3"/>
          <p:cNvSpPr/>
          <p:nvPr/>
        </p:nvSpPr>
        <p:spPr>
          <a:xfrm>
            <a:off x="0" y="757499"/>
            <a:ext cx="2875800" cy="22998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33"/>
          <p:cNvSpPr/>
          <p:nvPr/>
        </p:nvSpPr>
        <p:spPr>
          <a:xfrm>
            <a:off x="2914975" y="721550"/>
            <a:ext cx="6220800" cy="4399200"/>
          </a:xfrm>
          <a:prstGeom prst="rect">
            <a:avLst/>
          </a:prstGeom>
          <a:solidFill>
            <a:srgbClr val="FEFEFE">
              <a:alpha val="89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Overall guideline in designing trigger system: what are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the essential features of interesting physics in the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detectors?</a:t>
            </a:r>
          </a:p>
          <a:p>
            <a:endParaRPr lang="en-GB" sz="1800" b="1" dirty="0"/>
          </a:p>
          <a:p>
            <a:r>
              <a:rPr lang="en-GB" sz="1800" b="1" dirty="0"/>
              <a:t>Trigger: event selection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Primary (design) collision rate: 40 MHz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Recording rate: a few hundred Hz to kHz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How is this achieved?</a:t>
            </a:r>
            <a:endParaRPr lang="en-GB" dirty="0"/>
          </a:p>
          <a:p>
            <a:pPr marL="285750" lvl="5" indent="-285750">
              <a:buFont typeface="Arial" panose="020B0604020202020204" pitchFamily="34" charset="0"/>
              <a:buChar char="•"/>
            </a:pPr>
            <a:r>
              <a:rPr lang="en-GB" dirty="0"/>
              <a:t>Multi-level trigger – chain of yes/no decisions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dirty="0"/>
              <a:t>Very fast first level: (Programmable) hardware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dirty="0"/>
              <a:t>Slower higher level(s): Software on specialized or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dirty="0"/>
              <a:t>commodity processors</a:t>
            </a:r>
          </a:p>
          <a:p>
            <a:r>
              <a:rPr lang="en-GB" b="1" dirty="0"/>
              <a:t>Has to be reliable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Rejected data are lost forever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Continuous monitoring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Do not lose new physics!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Must therefore be open to many different signatures of</a:t>
            </a:r>
            <a:r>
              <a:rPr lang="en-GB" dirty="0"/>
              <a:t> </a:t>
            </a:r>
            <a:r>
              <a:rPr lang="en-GB" b="1" dirty="0"/>
              <a:t>potentially new physics in the detector system</a:t>
            </a:r>
            <a:endParaRPr lang="en-GB" dirty="0"/>
          </a:p>
          <a:p>
            <a:pPr marL="285750" lvl="3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>
            <a:alpha val="67450"/>
          </a:srgbClr>
        </a:solidFill>
        <a:effectLst/>
      </p:bgPr>
    </p:bg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43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7103" y="1614123"/>
            <a:ext cx="390095" cy="38860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43"/>
          <p:cNvSpPr/>
          <p:nvPr/>
        </p:nvSpPr>
        <p:spPr>
          <a:xfrm>
            <a:off x="255607" y="1114738"/>
            <a:ext cx="1637400" cy="1630800"/>
          </a:xfrm>
          <a:prstGeom prst="ellipse">
            <a:avLst/>
          </a:prstGeom>
          <a:noFill/>
          <a:ln w="3810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43"/>
          <p:cNvSpPr txBox="1"/>
          <p:nvPr/>
        </p:nvSpPr>
        <p:spPr>
          <a:xfrm>
            <a:off x="481813" y="1324063"/>
            <a:ext cx="1185000" cy="569400"/>
          </a:xfrm>
          <a:prstGeom prst="rect">
            <a:avLst/>
          </a:prstGeom>
          <a:noFill/>
          <a:ln w="7620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Acquisition</a:t>
            </a:r>
            <a:endParaRPr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(trigger)</a:t>
            </a:r>
            <a:endParaRPr sz="11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427" name="Google Shape;427;p43"/>
          <p:cNvSpPr/>
          <p:nvPr/>
        </p:nvSpPr>
        <p:spPr>
          <a:xfrm>
            <a:off x="0" y="757499"/>
            <a:ext cx="2875800" cy="22998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8" name="Google Shape;428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0859" y="4591863"/>
            <a:ext cx="357006" cy="289625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43"/>
          <p:cNvSpPr/>
          <p:nvPr/>
        </p:nvSpPr>
        <p:spPr>
          <a:xfrm>
            <a:off x="5359800" y="1284100"/>
            <a:ext cx="856800" cy="3617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43"/>
          <p:cNvSpPr/>
          <p:nvPr/>
        </p:nvSpPr>
        <p:spPr>
          <a:xfrm rot="5400000">
            <a:off x="5744575" y="1768900"/>
            <a:ext cx="4047600" cy="2647500"/>
          </a:xfrm>
          <a:prstGeom prst="wedgeRoundRectCallout">
            <a:avLst>
              <a:gd name="adj1" fmla="val -20081"/>
              <a:gd name="adj2" fmla="val 57871"/>
              <a:gd name="adj3" fmla="val 0"/>
            </a:avLst>
          </a:prstGeom>
          <a:noFill/>
          <a:ln w="19050" cap="flat" cmpd="sng">
            <a:solidFill>
              <a:srgbClr val="38761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31" name="Google Shape;431;p43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9214" y="977900"/>
            <a:ext cx="330181" cy="32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43" descr="Imag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000" y="1741026"/>
            <a:ext cx="384488" cy="26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43" descr="Imag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126" y="2454095"/>
            <a:ext cx="290360" cy="39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43" descr="filtering_and_tracking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flipH="1">
            <a:off x="2971150" y="1196775"/>
            <a:ext cx="2221650" cy="928575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43"/>
          <p:cNvSpPr txBox="1">
            <a:spLocks noGrp="1"/>
          </p:cNvSpPr>
          <p:nvPr>
            <p:ph type="title"/>
          </p:nvPr>
        </p:nvSpPr>
        <p:spPr>
          <a:xfrm>
            <a:off x="458550" y="16245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840" dirty="0">
                <a:solidFill>
                  <a:srgbClr val="222222"/>
                </a:solidFill>
              </a:rPr>
              <a:t>Online processing</a:t>
            </a:r>
            <a:endParaRPr sz="3840" dirty="0">
              <a:solidFill>
                <a:srgbClr val="222222"/>
              </a:solidFill>
            </a:endParaRPr>
          </a:p>
        </p:txBody>
      </p:sp>
      <p:pic>
        <p:nvPicPr>
          <p:cNvPr id="436" name="Google Shape;436;p4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75200" y="1196775"/>
            <a:ext cx="2507400" cy="240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4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115174" y="3021101"/>
            <a:ext cx="925900" cy="8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4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46850" y="3288226"/>
            <a:ext cx="1526450" cy="142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4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952174" y="2185024"/>
            <a:ext cx="330175" cy="33017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43"/>
          <p:cNvSpPr txBox="1"/>
          <p:nvPr/>
        </p:nvSpPr>
        <p:spPr>
          <a:xfrm>
            <a:off x="1947350" y="831463"/>
            <a:ext cx="8568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Recording and Archive</a:t>
            </a:r>
            <a:endParaRPr sz="1000" b="1">
              <a:solidFill>
                <a:srgbClr val="990000"/>
              </a:solidFill>
            </a:endParaRPr>
          </a:p>
        </p:txBody>
      </p:sp>
      <p:sp>
        <p:nvSpPr>
          <p:cNvPr id="441" name="Google Shape;441;p43"/>
          <p:cNvSpPr txBox="1"/>
          <p:nvPr/>
        </p:nvSpPr>
        <p:spPr>
          <a:xfrm>
            <a:off x="3649738" y="2180750"/>
            <a:ext cx="11082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Reconstruction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 Derivation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442" name="Google Shape;442;p43"/>
          <p:cNvSpPr txBox="1"/>
          <p:nvPr/>
        </p:nvSpPr>
        <p:spPr>
          <a:xfrm rot="-5400000">
            <a:off x="-422020" y="3721413"/>
            <a:ext cx="12990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Simulated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443" name="Google Shape;443;p43"/>
          <p:cNvSpPr txBox="1"/>
          <p:nvPr/>
        </p:nvSpPr>
        <p:spPr>
          <a:xfrm>
            <a:off x="2137300" y="3624350"/>
            <a:ext cx="1335000" cy="6927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Event Generation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(part. inter.)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Simulation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(int. w/ det.)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Digitization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(simul detector resp)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44" name="Google Shape;444;p4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129724" y="43382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4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244902" y="150575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43"/>
          <p:cNvPicPr preferRelativeResize="0"/>
          <p:nvPr/>
        </p:nvPicPr>
        <p:blipFill rotWithShape="1">
          <a:blip r:embed="rId14">
            <a:alphaModFix/>
          </a:blip>
          <a:srcRect l="16906" t="24553" r="17308" b="32989"/>
          <a:stretch/>
        </p:blipFill>
        <p:spPr>
          <a:xfrm>
            <a:off x="2227539" y="1947788"/>
            <a:ext cx="390100" cy="271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4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091889" y="437246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4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913712" y="2198123"/>
            <a:ext cx="290350" cy="29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43"/>
          <p:cNvPicPr preferRelativeResize="0"/>
          <p:nvPr/>
        </p:nvPicPr>
        <p:blipFill rotWithShape="1">
          <a:blip r:embed="rId15">
            <a:alphaModFix/>
          </a:blip>
          <a:srcRect l="7624" t="8934" r="7189" b="9399"/>
          <a:stretch/>
        </p:blipFill>
        <p:spPr>
          <a:xfrm>
            <a:off x="3621651" y="3866063"/>
            <a:ext cx="1470101" cy="966748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3"/>
          <p:cNvSpPr txBox="1"/>
          <p:nvPr/>
        </p:nvSpPr>
        <p:spPr>
          <a:xfrm>
            <a:off x="6923188" y="3556838"/>
            <a:ext cx="1637400" cy="3540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Preservation: Data </a:t>
            </a:r>
            <a:r>
              <a:rPr lang="en-GB" sz="1100" b="1" u="sng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Analysis </a:t>
            </a:r>
            <a:endParaRPr sz="1100" b="1">
              <a:solidFill>
                <a:srgbClr val="990000"/>
              </a:solidFill>
            </a:endParaRPr>
          </a:p>
        </p:txBody>
      </p:sp>
      <p:pic>
        <p:nvPicPr>
          <p:cNvPr id="451" name="Google Shape;451;p43" descr="Image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3577852" y="3861213"/>
            <a:ext cx="65692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43" descr="Image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 rot="-5400000">
            <a:off x="1684600" y="3796726"/>
            <a:ext cx="656925" cy="17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43" descr="Image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4750975" y="3879842"/>
            <a:ext cx="290350" cy="28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43" descr="Image"/>
          <p:cNvPicPr preferRelativeResize="0"/>
          <p:nvPr/>
        </p:nvPicPr>
        <p:blipFill rotWithShape="1">
          <a:blip r:embed="rId19">
            <a:alphaModFix/>
          </a:blip>
          <a:srcRect b="-16171"/>
          <a:stretch/>
        </p:blipFill>
        <p:spPr>
          <a:xfrm>
            <a:off x="4563288" y="4490698"/>
            <a:ext cx="4387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43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5574447" y="3726815"/>
            <a:ext cx="435575" cy="4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43"/>
          <p:cNvSpPr txBox="1"/>
          <p:nvPr/>
        </p:nvSpPr>
        <p:spPr>
          <a:xfrm>
            <a:off x="5428025" y="2960588"/>
            <a:ext cx="728400" cy="646500"/>
          </a:xfrm>
          <a:prstGeom prst="rect">
            <a:avLst/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</a:t>
            </a:r>
            <a:endParaRPr sz="15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Analysis</a:t>
            </a:r>
            <a:endParaRPr sz="1500" b="1">
              <a:solidFill>
                <a:srgbClr val="990000"/>
              </a:solidFill>
            </a:endParaRPr>
          </a:p>
        </p:txBody>
      </p:sp>
      <p:pic>
        <p:nvPicPr>
          <p:cNvPr id="457" name="Google Shape;457;p4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411114" y="22568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43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5466950" y="1700523"/>
            <a:ext cx="616719" cy="5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4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411137" y="362436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4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927824" y="46681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4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321964" y="4679337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4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683264" y="22620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4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359812" y="39024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4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955425" y="36243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43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982510" y="391517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43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958647" y="449071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43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3333726" y="2198125"/>
            <a:ext cx="290350" cy="290350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43"/>
          <p:cNvSpPr/>
          <p:nvPr/>
        </p:nvSpPr>
        <p:spPr>
          <a:xfrm>
            <a:off x="2616300" y="2843100"/>
            <a:ext cx="5351800" cy="2275131"/>
          </a:xfrm>
          <a:custGeom>
            <a:avLst/>
            <a:gdLst/>
            <a:ahLst/>
            <a:cxnLst/>
            <a:rect l="l" t="t" r="r" b="b"/>
            <a:pathLst>
              <a:path w="213965" h="91656" extrusionOk="0">
                <a:moveTo>
                  <a:pt x="0" y="48958"/>
                </a:moveTo>
                <a:cubicBezTo>
                  <a:pt x="5785" y="54959"/>
                  <a:pt x="11355" y="79265"/>
                  <a:pt x="34711" y="84964"/>
                </a:cubicBezTo>
                <a:cubicBezTo>
                  <a:pt x="58068" y="90663"/>
                  <a:pt x="110263" y="97312"/>
                  <a:pt x="140139" y="83151"/>
                </a:cubicBezTo>
                <a:cubicBezTo>
                  <a:pt x="170015" y="68990"/>
                  <a:pt x="201661" y="13859"/>
                  <a:pt x="213965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469" name="Google Shape;469;p43"/>
          <p:cNvSpPr/>
          <p:nvPr/>
        </p:nvSpPr>
        <p:spPr>
          <a:xfrm>
            <a:off x="4013950" y="977900"/>
            <a:ext cx="3867275" cy="1567395"/>
          </a:xfrm>
          <a:custGeom>
            <a:avLst/>
            <a:gdLst/>
            <a:ahLst/>
            <a:cxnLst/>
            <a:rect l="l" t="t" r="r" b="b"/>
            <a:pathLst>
              <a:path w="154691" h="66847" extrusionOk="0">
                <a:moveTo>
                  <a:pt x="5486" y="53636"/>
                </a:moveTo>
                <a:cubicBezTo>
                  <a:pt x="5745" y="46124"/>
                  <a:pt x="-7941" y="16593"/>
                  <a:pt x="7040" y="8563"/>
                </a:cubicBezTo>
                <a:cubicBezTo>
                  <a:pt x="22021" y="533"/>
                  <a:pt x="70764" y="-4259"/>
                  <a:pt x="95372" y="5455"/>
                </a:cubicBezTo>
                <a:cubicBezTo>
                  <a:pt x="119981" y="15169"/>
                  <a:pt x="144805" y="56615"/>
                  <a:pt x="154691" y="6684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470" name="Google Shape;470;p4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3300963" y="21850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4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2610813" y="43382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43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7881225" y="4008588"/>
            <a:ext cx="561775" cy="56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43"/>
          <p:cNvPicPr preferRelativeResize="0"/>
          <p:nvPr/>
        </p:nvPicPr>
        <p:blipFill rotWithShape="1">
          <a:blip r:embed="rId25">
            <a:alphaModFix/>
          </a:blip>
          <a:srcRect l="17288" t="15253" r="19082" b="27789"/>
          <a:stretch/>
        </p:blipFill>
        <p:spPr>
          <a:xfrm>
            <a:off x="7377263" y="4615438"/>
            <a:ext cx="486587" cy="43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43"/>
          <p:cNvPicPr preferRelativeResize="0"/>
          <p:nvPr/>
        </p:nvPicPr>
        <p:blipFill>
          <a:blip r:embed="rId26">
            <a:alphaModFix/>
          </a:blip>
          <a:stretch>
            <a:fillRect/>
          </a:stretch>
        </p:blipFill>
        <p:spPr>
          <a:xfrm>
            <a:off x="1828238" y="1196775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43"/>
          <p:cNvPicPr preferRelativeResize="0"/>
          <p:nvPr/>
        </p:nvPicPr>
        <p:blipFill>
          <a:blip r:embed="rId26">
            <a:alphaModFix/>
          </a:blip>
          <a:stretch>
            <a:fillRect/>
          </a:stretch>
        </p:blipFill>
        <p:spPr>
          <a:xfrm>
            <a:off x="5571982" y="1324082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4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955414" y="227000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43"/>
          <p:cNvPicPr preferRelativeResize="0"/>
          <p:nvPr/>
        </p:nvPicPr>
        <p:blipFill rotWithShape="1">
          <a:blip r:embed="rId27">
            <a:alphaModFix/>
          </a:blip>
          <a:srcRect l="28775" t="9006" r="28839" b="8362"/>
          <a:stretch/>
        </p:blipFill>
        <p:spPr>
          <a:xfrm>
            <a:off x="5583338" y="4372475"/>
            <a:ext cx="400200" cy="43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43"/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5469363" y="25559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43"/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5816713" y="25693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43"/>
          <p:cNvPicPr preferRelativeResize="0"/>
          <p:nvPr/>
        </p:nvPicPr>
        <p:blipFill rotWithShape="1">
          <a:blip r:embed="rId14">
            <a:alphaModFix/>
          </a:blip>
          <a:srcRect l="16906" t="24553" r="17308" b="32989"/>
          <a:stretch/>
        </p:blipFill>
        <p:spPr>
          <a:xfrm>
            <a:off x="6923189" y="4697438"/>
            <a:ext cx="390100" cy="271582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43"/>
          <p:cNvSpPr txBox="1"/>
          <p:nvPr/>
        </p:nvSpPr>
        <p:spPr>
          <a:xfrm>
            <a:off x="748400" y="4859075"/>
            <a:ext cx="36441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900"/>
              <a:buFont typeface="Economica"/>
              <a:buNone/>
            </a:pP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Computing at CERN - </a:t>
            </a:r>
            <a:r>
              <a:rPr lang="en-GB" sz="1100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International Teachers Programme </a:t>
            </a: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-  xavier.espinal@cern.ch</a:t>
            </a:r>
            <a:endParaRPr sz="1600"/>
          </a:p>
        </p:txBody>
      </p:sp>
      <p:pic>
        <p:nvPicPr>
          <p:cNvPr id="482" name="Google Shape;482;p43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7377275" y="4019863"/>
            <a:ext cx="486575" cy="486575"/>
          </a:xfrm>
          <a:prstGeom prst="rect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83" name="Google Shape;483;p43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401560" y="4460360"/>
            <a:ext cx="218975" cy="218975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43"/>
          <p:cNvSpPr txBox="1"/>
          <p:nvPr/>
        </p:nvSpPr>
        <p:spPr>
          <a:xfrm>
            <a:off x="5619125" y="4679325"/>
            <a:ext cx="390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1">
                <a:latin typeface="Economica"/>
                <a:ea typeface="Economica"/>
                <a:cs typeface="Economica"/>
                <a:sym typeface="Economica"/>
              </a:rPr>
              <a:t>HPCs</a:t>
            </a:r>
            <a:endParaRPr sz="800" b="1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485" name="Google Shape;485;p4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466938" y="4180513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4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02138" y="4195700"/>
            <a:ext cx="261700" cy="261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7" name="Google Shape;487;p43"/>
          <p:cNvCxnSpPr>
            <a:stCxn id="440" idx="2"/>
            <a:endCxn id="445" idx="0"/>
          </p:cNvCxnSpPr>
          <p:nvPr/>
        </p:nvCxnSpPr>
        <p:spPr>
          <a:xfrm>
            <a:off x="2375750" y="13240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88" name="Google Shape;488;p43"/>
          <p:cNvCxnSpPr/>
          <p:nvPr/>
        </p:nvCxnSpPr>
        <p:spPr>
          <a:xfrm>
            <a:off x="2375750" y="17809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442575" y="1034675"/>
            <a:ext cx="492450" cy="159175"/>
          </a:xfrm>
          <a:custGeom>
            <a:avLst/>
            <a:gdLst/>
            <a:ahLst/>
            <a:cxnLst/>
            <a:rect l="l" t="t" r="r" b="b"/>
            <a:pathLst>
              <a:path w="19698" h="6367" extrusionOk="0">
                <a:moveTo>
                  <a:pt x="0" y="6367"/>
                </a:moveTo>
                <a:cubicBezTo>
                  <a:pt x="895" y="5472"/>
                  <a:pt x="2089" y="2056"/>
                  <a:pt x="5372" y="995"/>
                </a:cubicBezTo>
                <a:cubicBezTo>
                  <a:pt x="8655" y="-66"/>
                  <a:pt x="17310" y="166"/>
                  <a:pt x="19698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490" name="Google Shape;490;p43"/>
          <p:cNvSpPr/>
          <p:nvPr/>
        </p:nvSpPr>
        <p:spPr>
          <a:xfrm>
            <a:off x="2497125" y="1599775"/>
            <a:ext cx="435588" cy="670239"/>
          </a:xfrm>
          <a:custGeom>
            <a:avLst/>
            <a:gdLst/>
            <a:ahLst/>
            <a:cxnLst/>
            <a:rect l="l" t="t" r="r" b="b"/>
            <a:pathLst>
              <a:path w="17311" h="31415" extrusionOk="0">
                <a:moveTo>
                  <a:pt x="0" y="1671"/>
                </a:moveTo>
                <a:cubicBezTo>
                  <a:pt x="1194" y="1737"/>
                  <a:pt x="5604" y="-2341"/>
                  <a:pt x="7163" y="2069"/>
                </a:cubicBezTo>
                <a:cubicBezTo>
                  <a:pt x="8722" y="6480"/>
                  <a:pt x="7661" y="23259"/>
                  <a:pt x="9352" y="28134"/>
                </a:cubicBezTo>
                <a:cubicBezTo>
                  <a:pt x="11043" y="33009"/>
                  <a:pt x="15985" y="30787"/>
                  <a:pt x="17311" y="31318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491" name="Google Shape;491;p43"/>
          <p:cNvSpPr/>
          <p:nvPr/>
        </p:nvSpPr>
        <p:spPr>
          <a:xfrm>
            <a:off x="2353191" y="2208625"/>
            <a:ext cx="561775" cy="196075"/>
          </a:xfrm>
          <a:custGeom>
            <a:avLst/>
            <a:gdLst/>
            <a:ahLst/>
            <a:cxnLst/>
            <a:rect l="l" t="t" r="r" b="b"/>
            <a:pathLst>
              <a:path w="22471" h="7843" extrusionOk="0">
                <a:moveTo>
                  <a:pt x="385" y="0"/>
                </a:moveTo>
                <a:cubicBezTo>
                  <a:pt x="684" y="1194"/>
                  <a:pt x="-1505" y="5903"/>
                  <a:pt x="2176" y="7163"/>
                </a:cubicBezTo>
                <a:cubicBezTo>
                  <a:pt x="5857" y="8423"/>
                  <a:pt x="19089" y="7495"/>
                  <a:pt x="22471" y="7561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cxnSp>
        <p:nvCxnSpPr>
          <p:cNvPr id="492" name="Google Shape;492;p43"/>
          <p:cNvCxnSpPr/>
          <p:nvPr/>
        </p:nvCxnSpPr>
        <p:spPr>
          <a:xfrm>
            <a:off x="4750975" y="2341950"/>
            <a:ext cx="1566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93" name="Google Shape;493;p43"/>
          <p:cNvSpPr/>
          <p:nvPr/>
        </p:nvSpPr>
        <p:spPr>
          <a:xfrm>
            <a:off x="5053950" y="2502100"/>
            <a:ext cx="278575" cy="815175"/>
          </a:xfrm>
          <a:custGeom>
            <a:avLst/>
            <a:gdLst/>
            <a:ahLst/>
            <a:cxnLst/>
            <a:rect l="l" t="t" r="r" b="b"/>
            <a:pathLst>
              <a:path w="11143" h="32607" extrusionOk="0">
                <a:moveTo>
                  <a:pt x="0" y="0"/>
                </a:moveTo>
                <a:cubicBezTo>
                  <a:pt x="332" y="4842"/>
                  <a:pt x="133" y="23646"/>
                  <a:pt x="1990" y="29051"/>
                </a:cubicBezTo>
                <a:cubicBezTo>
                  <a:pt x="3847" y="34457"/>
                  <a:pt x="9618" y="31869"/>
                  <a:pt x="11143" y="32433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494" name="Google Shape;494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6621" y="256125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4496" y="163750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43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4350775" y="2600575"/>
            <a:ext cx="218975" cy="21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43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2297450" y="1584450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43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2302100" y="2009088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43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2423113" y="4629550"/>
            <a:ext cx="218975" cy="21425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43"/>
          <p:cNvSpPr txBox="1"/>
          <p:nvPr/>
        </p:nvSpPr>
        <p:spPr>
          <a:xfrm rot="-5400000">
            <a:off x="-581100" y="1706950"/>
            <a:ext cx="16908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Detector         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501" name="Google Shape;501;p43"/>
          <p:cNvSpPr/>
          <p:nvPr/>
        </p:nvSpPr>
        <p:spPr>
          <a:xfrm>
            <a:off x="-69325" y="1925175"/>
            <a:ext cx="9213300" cy="3218400"/>
          </a:xfrm>
          <a:prstGeom prst="rect">
            <a:avLst/>
          </a:prstGeom>
          <a:solidFill>
            <a:srgbClr val="FEFEFE">
              <a:alpha val="89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43"/>
          <p:cNvSpPr/>
          <p:nvPr/>
        </p:nvSpPr>
        <p:spPr>
          <a:xfrm>
            <a:off x="1721150" y="757500"/>
            <a:ext cx="8558400" cy="1169700"/>
          </a:xfrm>
          <a:prstGeom prst="rect">
            <a:avLst/>
          </a:prstGeom>
          <a:solidFill>
            <a:srgbClr val="FEFEFE">
              <a:alpha val="89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43"/>
          <p:cNvSpPr/>
          <p:nvPr/>
        </p:nvSpPr>
        <p:spPr>
          <a:xfrm>
            <a:off x="-69325" y="738125"/>
            <a:ext cx="2875800" cy="569400"/>
          </a:xfrm>
          <a:prstGeom prst="rect">
            <a:avLst/>
          </a:prstGeom>
          <a:solidFill>
            <a:srgbClr val="FEFEFE">
              <a:alpha val="89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43"/>
          <p:cNvSpPr/>
          <p:nvPr/>
        </p:nvSpPr>
        <p:spPr>
          <a:xfrm>
            <a:off x="-18950" y="1284100"/>
            <a:ext cx="486600" cy="815100"/>
          </a:xfrm>
          <a:prstGeom prst="rect">
            <a:avLst/>
          </a:prstGeom>
          <a:solidFill>
            <a:srgbClr val="FEFEFE">
              <a:alpha val="89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05" name="Google Shape;505;p43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507009" y="2023703"/>
            <a:ext cx="1273090" cy="213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43"/>
          <p:cNvPicPr preferRelativeResize="0"/>
          <p:nvPr/>
        </p:nvPicPr>
        <p:blipFill>
          <a:blip r:embed="rId32">
            <a:alphaModFix/>
          </a:blip>
          <a:stretch>
            <a:fillRect/>
          </a:stretch>
        </p:blipFill>
        <p:spPr>
          <a:xfrm>
            <a:off x="1893000" y="1193850"/>
            <a:ext cx="4872751" cy="26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43"/>
          <p:cNvPicPr preferRelativeResize="0"/>
          <p:nvPr/>
        </p:nvPicPr>
        <p:blipFill>
          <a:blip r:embed="rId33">
            <a:alphaModFix/>
          </a:blip>
          <a:stretch>
            <a:fillRect/>
          </a:stretch>
        </p:blipFill>
        <p:spPr>
          <a:xfrm>
            <a:off x="4842300" y="890217"/>
            <a:ext cx="3843150" cy="3556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Arial"/>
              <a:buNone/>
            </a:pPr>
            <a:r>
              <a:rPr lang="en-GB" sz="4462">
                <a:solidFill>
                  <a:srgbClr val="FEFEFE"/>
                </a:solidFill>
              </a:rPr>
              <a:t>From the Hit to the Bit: DAQ</a:t>
            </a:r>
            <a:endParaRPr/>
          </a:p>
        </p:txBody>
      </p:sp>
      <p:sp>
        <p:nvSpPr>
          <p:cNvPr id="515" name="Google Shape;515;p44"/>
          <p:cNvSpPr txBox="1">
            <a:spLocks noGrp="1"/>
          </p:cNvSpPr>
          <p:nvPr>
            <p:ph type="body" idx="1"/>
          </p:nvPr>
        </p:nvSpPr>
        <p:spPr>
          <a:xfrm>
            <a:off x="2268300" y="3541828"/>
            <a:ext cx="6330600" cy="14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1" indent="17830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950"/>
              <a:buFont typeface="Arial"/>
              <a:buNone/>
            </a:pPr>
            <a:r>
              <a:rPr lang="en-GB" sz="1950">
                <a:solidFill>
                  <a:srgbClr val="FEFEFE"/>
                </a:solidFill>
              </a:rPr>
              <a:t>100 million channels</a:t>
            </a:r>
            <a:endParaRPr>
              <a:solidFill>
                <a:srgbClr val="FEFEFE"/>
              </a:solidFill>
            </a:endParaRPr>
          </a:p>
          <a:p>
            <a:pPr marL="0" lvl="1" indent="17830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7A7A7"/>
              </a:buClr>
              <a:buSzPts val="1950"/>
              <a:buFont typeface="Arial"/>
              <a:buNone/>
            </a:pPr>
            <a:r>
              <a:rPr lang="en-GB" sz="1950">
                <a:solidFill>
                  <a:srgbClr val="FEFEFE"/>
                </a:solidFill>
              </a:rPr>
              <a:t>40 million pictures a second</a:t>
            </a:r>
            <a:endParaRPr>
              <a:solidFill>
                <a:srgbClr val="FEFEFE"/>
              </a:solidFill>
            </a:endParaRPr>
          </a:p>
          <a:p>
            <a:pPr marL="0" lvl="1" indent="17830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7A7A7"/>
              </a:buClr>
              <a:buSzPts val="1950"/>
              <a:buFont typeface="Arial"/>
              <a:buNone/>
            </a:pPr>
            <a:r>
              <a:rPr lang="en-GB" sz="1950">
                <a:solidFill>
                  <a:srgbClr val="FEFEFE"/>
                </a:solidFill>
              </a:rPr>
              <a:t>Synchronised signals from all detector parts</a:t>
            </a:r>
            <a:endParaRPr>
              <a:solidFill>
                <a:srgbClr val="FEFEFE"/>
              </a:solidFill>
            </a:endParaRPr>
          </a:p>
        </p:txBody>
      </p:sp>
      <p:sp>
        <p:nvSpPr>
          <p:cNvPr id="516" name="Google Shape;516;p44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 sz="1200"/>
          </a:p>
        </p:txBody>
      </p:sp>
      <p:pic>
        <p:nvPicPr>
          <p:cNvPr id="513" name="Google Shape;513;p44" descr="Picture 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788" y="836859"/>
            <a:ext cx="3823643" cy="3101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44" descr="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04067" y="836859"/>
            <a:ext cx="4875704" cy="3101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772"/>
              <a:buFont typeface="Arial"/>
              <a:buNone/>
            </a:pPr>
            <a:r>
              <a:rPr lang="en-GB" sz="3772">
                <a:solidFill>
                  <a:srgbClr val="FEFEFE"/>
                </a:solidFill>
              </a:rPr>
              <a:t>From the Hit to the Bit: event filtering </a:t>
            </a:r>
            <a:endParaRPr/>
          </a:p>
        </p:txBody>
      </p:sp>
      <p:sp>
        <p:nvSpPr>
          <p:cNvPr id="522" name="Google Shape;522;p45"/>
          <p:cNvSpPr txBox="1">
            <a:spLocks noGrp="1"/>
          </p:cNvSpPr>
          <p:nvPr>
            <p:ph type="body" idx="1"/>
          </p:nvPr>
        </p:nvSpPr>
        <p:spPr>
          <a:xfrm>
            <a:off x="73350" y="10134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172952" lvl="0" indent="-1729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L1: 40 million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Fast, simple information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Hardware trigger in a few microseconds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L2: 100 thousand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 algorithms in local computer farm 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Software trigger in &lt;1 second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EF: Few 100 per second recorded for study</a:t>
            </a:r>
            <a:endParaRPr>
              <a:solidFill>
                <a:srgbClr val="FEFEFE"/>
              </a:solidFill>
            </a:endParaRPr>
          </a:p>
        </p:txBody>
      </p:sp>
      <p:sp>
        <p:nvSpPr>
          <p:cNvPr id="521" name="Google Shape;521;p45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 sz="1200"/>
          </a:p>
        </p:txBody>
      </p:sp>
      <p:pic>
        <p:nvPicPr>
          <p:cNvPr id="523" name="Google Shape;523;p45" descr="Screen Shot 2018-06-27 at 09.23.53.png"/>
          <p:cNvPicPr preferRelativeResize="0"/>
          <p:nvPr/>
        </p:nvPicPr>
        <p:blipFill rotWithShape="1">
          <a:blip r:embed="rId3">
            <a:alphaModFix/>
          </a:blip>
          <a:srcRect l="5132" t="2631" b="271"/>
          <a:stretch/>
        </p:blipFill>
        <p:spPr>
          <a:xfrm>
            <a:off x="4827943" y="844661"/>
            <a:ext cx="3729289" cy="3828219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45"/>
          <p:cNvSpPr/>
          <p:nvPr/>
        </p:nvSpPr>
        <p:spPr>
          <a:xfrm>
            <a:off x="4429750" y="39590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45"/>
          <p:cNvSpPr/>
          <p:nvPr/>
        </p:nvSpPr>
        <p:spPr>
          <a:xfrm>
            <a:off x="4429750" y="28937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45"/>
          <p:cNvSpPr/>
          <p:nvPr/>
        </p:nvSpPr>
        <p:spPr>
          <a:xfrm>
            <a:off x="4429750" y="1712000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4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772"/>
              <a:buFont typeface="Arial"/>
              <a:buNone/>
            </a:pPr>
            <a:r>
              <a:rPr lang="en-GB" sz="3772">
                <a:solidFill>
                  <a:srgbClr val="FEFEFE"/>
                </a:solidFill>
              </a:rPr>
              <a:t>From the Hit to the Bit: event filtering </a:t>
            </a:r>
            <a:endParaRPr/>
          </a:p>
        </p:txBody>
      </p:sp>
      <p:sp>
        <p:nvSpPr>
          <p:cNvPr id="533" name="Google Shape;533;p46"/>
          <p:cNvSpPr txBox="1">
            <a:spLocks noGrp="1"/>
          </p:cNvSpPr>
          <p:nvPr>
            <p:ph type="body" idx="1"/>
          </p:nvPr>
        </p:nvSpPr>
        <p:spPr>
          <a:xfrm>
            <a:off x="73350" y="10134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172952" lvl="0" indent="-1729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L1: 40 million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Fast, simple information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Hardware trigger in a few microseconds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L2: 100 thousand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 algorithms in local computer farm 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Software trigger in &lt;1 second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EF: Few 100 per second recorded for study</a:t>
            </a:r>
            <a:endParaRPr>
              <a:solidFill>
                <a:srgbClr val="FEFEFE"/>
              </a:solidFill>
            </a:endParaRPr>
          </a:p>
        </p:txBody>
      </p:sp>
      <p:sp>
        <p:nvSpPr>
          <p:cNvPr id="532" name="Google Shape;532;p46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 sz="1200"/>
          </a:p>
        </p:txBody>
      </p:sp>
      <p:pic>
        <p:nvPicPr>
          <p:cNvPr id="534" name="Google Shape;534;p46" descr="Screen Shot 2018-06-27 at 09.23.53.png"/>
          <p:cNvPicPr preferRelativeResize="0"/>
          <p:nvPr/>
        </p:nvPicPr>
        <p:blipFill rotWithShape="1">
          <a:blip r:embed="rId3">
            <a:alphaModFix/>
          </a:blip>
          <a:srcRect l="5132" t="2631" b="271"/>
          <a:stretch/>
        </p:blipFill>
        <p:spPr>
          <a:xfrm>
            <a:off x="4827943" y="844661"/>
            <a:ext cx="3729289" cy="3828219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46"/>
          <p:cNvSpPr txBox="1"/>
          <p:nvPr/>
        </p:nvSpPr>
        <p:spPr>
          <a:xfrm>
            <a:off x="266250" y="1326075"/>
            <a:ext cx="4154100" cy="70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1PB/s: few hundred trillion euros/yr !!!</a:t>
            </a:r>
            <a:endParaRPr sz="1525">
              <a:solidFill>
                <a:srgbClr val="222222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From 40 MHZ to  100kHz</a:t>
            </a:r>
            <a:endParaRPr sz="1525">
              <a:solidFill>
                <a:srgbClr val="222222"/>
              </a:solidFill>
            </a:endParaRPr>
          </a:p>
        </p:txBody>
      </p:sp>
      <p:sp>
        <p:nvSpPr>
          <p:cNvPr id="537" name="Google Shape;537;p46"/>
          <p:cNvSpPr/>
          <p:nvPr/>
        </p:nvSpPr>
        <p:spPr>
          <a:xfrm>
            <a:off x="4429750" y="39590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46"/>
          <p:cNvSpPr/>
          <p:nvPr/>
        </p:nvSpPr>
        <p:spPr>
          <a:xfrm>
            <a:off x="4429750" y="28937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46"/>
          <p:cNvSpPr/>
          <p:nvPr/>
        </p:nvSpPr>
        <p:spPr>
          <a:xfrm>
            <a:off x="4429750" y="1712000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772"/>
              <a:buFont typeface="Arial"/>
              <a:buNone/>
            </a:pPr>
            <a:r>
              <a:rPr lang="en-GB" sz="3772">
                <a:solidFill>
                  <a:srgbClr val="FEFEFE"/>
                </a:solidFill>
              </a:rPr>
              <a:t>From the Hit to the Bit: event filtering </a:t>
            </a:r>
            <a:endParaRPr/>
          </a:p>
        </p:txBody>
      </p:sp>
      <p:sp>
        <p:nvSpPr>
          <p:cNvPr id="545" name="Google Shape;545;p47"/>
          <p:cNvSpPr txBox="1">
            <a:spLocks noGrp="1"/>
          </p:cNvSpPr>
          <p:nvPr>
            <p:ph type="body" idx="1"/>
          </p:nvPr>
        </p:nvSpPr>
        <p:spPr>
          <a:xfrm>
            <a:off x="73350" y="10134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172952" lvl="0" indent="-1729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L1: 40 million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Fast, simple information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Hardware trigger in a few microseconds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L2: 100 thousand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 algorithms in local computer farm 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Software trigger in &lt;1 second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EF: Few 100 per second recorded for study</a:t>
            </a:r>
            <a:endParaRPr>
              <a:solidFill>
                <a:srgbClr val="FEFEFE"/>
              </a:solidFill>
            </a:endParaRPr>
          </a:p>
        </p:txBody>
      </p:sp>
      <p:sp>
        <p:nvSpPr>
          <p:cNvPr id="544" name="Google Shape;544;p47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 sz="1200"/>
          </a:p>
        </p:txBody>
      </p:sp>
      <p:pic>
        <p:nvPicPr>
          <p:cNvPr id="546" name="Google Shape;546;p47" descr="Screen Shot 2018-06-27 at 09.23.53.png"/>
          <p:cNvPicPr preferRelativeResize="0"/>
          <p:nvPr/>
        </p:nvPicPr>
        <p:blipFill rotWithShape="1">
          <a:blip r:embed="rId3">
            <a:alphaModFix/>
          </a:blip>
          <a:srcRect l="5132" t="2631" b="271"/>
          <a:stretch/>
        </p:blipFill>
        <p:spPr>
          <a:xfrm>
            <a:off x="4827943" y="844661"/>
            <a:ext cx="3729289" cy="3828219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7"/>
          <p:cNvSpPr txBox="1"/>
          <p:nvPr/>
        </p:nvSpPr>
        <p:spPr>
          <a:xfrm>
            <a:off x="266250" y="1326075"/>
            <a:ext cx="4154100" cy="70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1PB/s: few hundred trillion euros/yr !!!</a:t>
            </a:r>
            <a:endParaRPr sz="1525">
              <a:solidFill>
                <a:srgbClr val="222222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From 40 MHZ to  100kHz</a:t>
            </a:r>
            <a:endParaRPr sz="1525">
              <a:solidFill>
                <a:srgbClr val="222222"/>
              </a:solidFill>
            </a:endParaRPr>
          </a:p>
        </p:txBody>
      </p:sp>
      <p:sp>
        <p:nvSpPr>
          <p:cNvPr id="549" name="Google Shape;549;p47"/>
          <p:cNvSpPr txBox="1"/>
          <p:nvPr/>
        </p:nvSpPr>
        <p:spPr>
          <a:xfrm>
            <a:off x="290250" y="2357200"/>
            <a:ext cx="4130100" cy="70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We keep ~1 event in a million </a:t>
            </a:r>
            <a:endParaRPr sz="1525">
              <a:solidFill>
                <a:srgbClr val="222222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From 100 kHZ to  25kHz</a:t>
            </a:r>
            <a:endParaRPr sz="1525">
              <a:solidFill>
                <a:srgbClr val="222222"/>
              </a:solidFill>
            </a:endParaRPr>
          </a:p>
        </p:txBody>
      </p:sp>
      <p:sp>
        <p:nvSpPr>
          <p:cNvPr id="550" name="Google Shape;550;p47"/>
          <p:cNvSpPr/>
          <p:nvPr/>
        </p:nvSpPr>
        <p:spPr>
          <a:xfrm>
            <a:off x="4429750" y="39590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47"/>
          <p:cNvSpPr/>
          <p:nvPr/>
        </p:nvSpPr>
        <p:spPr>
          <a:xfrm>
            <a:off x="4429750" y="28937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47"/>
          <p:cNvSpPr/>
          <p:nvPr/>
        </p:nvSpPr>
        <p:spPr>
          <a:xfrm>
            <a:off x="4429750" y="1712000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12B19F-6C02-95D3-9A5B-71480C09B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92" y="328631"/>
            <a:ext cx="7772400" cy="335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541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772"/>
              <a:buFont typeface="Arial"/>
              <a:buNone/>
            </a:pPr>
            <a:r>
              <a:rPr lang="en-GB" sz="3772">
                <a:solidFill>
                  <a:srgbClr val="FEFEFE"/>
                </a:solidFill>
              </a:rPr>
              <a:t>From the Hit to the Bit: event filtering </a:t>
            </a:r>
            <a:endParaRPr/>
          </a:p>
        </p:txBody>
      </p:sp>
      <p:sp>
        <p:nvSpPr>
          <p:cNvPr id="558" name="Google Shape;558;p48"/>
          <p:cNvSpPr txBox="1">
            <a:spLocks noGrp="1"/>
          </p:cNvSpPr>
          <p:nvPr>
            <p:ph type="body" idx="1"/>
          </p:nvPr>
        </p:nvSpPr>
        <p:spPr>
          <a:xfrm>
            <a:off x="73350" y="10134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172952" lvl="0" indent="-1729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L1: 40 million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Fast, simple information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Hardware trigger in a few microseconds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L2: 100 thousand events per second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Fast algorithms in local computer farm </a:t>
            </a:r>
            <a:endParaRPr>
              <a:solidFill>
                <a:srgbClr val="FEFEFE"/>
              </a:solidFill>
            </a:endParaRPr>
          </a:p>
          <a:p>
            <a:pPr marL="435842" lvl="1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Software trigger in &lt;1 second</a:t>
            </a:r>
            <a:endParaRPr>
              <a:solidFill>
                <a:srgbClr val="FEFEFE"/>
              </a:solidFill>
            </a:endParaRPr>
          </a:p>
          <a:p>
            <a:pPr marL="435842" lvl="1" indent="-6341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7A7A7"/>
              </a:buClr>
              <a:buSzPts val="1725"/>
              <a:buFont typeface="Arial"/>
              <a:buNone/>
            </a:pPr>
            <a:endParaRPr sz="1725">
              <a:solidFill>
                <a:srgbClr val="FEFEFE"/>
              </a:solidFill>
            </a:endParaRPr>
          </a:p>
          <a:p>
            <a:pPr marL="172952" lvl="0" indent="-17295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EFEFE"/>
              </a:buClr>
              <a:buSzPts val="1725"/>
              <a:buFont typeface="Arial"/>
              <a:buChar char="•"/>
            </a:pPr>
            <a:r>
              <a:rPr lang="en-GB" sz="1725">
                <a:solidFill>
                  <a:srgbClr val="FEFEFE"/>
                </a:solidFill>
              </a:rPr>
              <a:t>EF: Few 100 per second recorded for study</a:t>
            </a:r>
            <a:endParaRPr>
              <a:solidFill>
                <a:srgbClr val="FEFEFE"/>
              </a:solidFill>
            </a:endParaRPr>
          </a:p>
        </p:txBody>
      </p:sp>
      <p:sp>
        <p:nvSpPr>
          <p:cNvPr id="557" name="Google Shape;557;p48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 sz="1200"/>
          </a:p>
        </p:txBody>
      </p:sp>
      <p:pic>
        <p:nvPicPr>
          <p:cNvPr id="559" name="Google Shape;559;p48" descr="Screen Shot 2018-06-27 at 09.23.53.png"/>
          <p:cNvPicPr preferRelativeResize="0"/>
          <p:nvPr/>
        </p:nvPicPr>
        <p:blipFill rotWithShape="1">
          <a:blip r:embed="rId3">
            <a:alphaModFix/>
          </a:blip>
          <a:srcRect l="5132" t="2631" b="271"/>
          <a:stretch/>
        </p:blipFill>
        <p:spPr>
          <a:xfrm>
            <a:off x="4827943" y="844661"/>
            <a:ext cx="3729289" cy="3828219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48"/>
          <p:cNvSpPr txBox="1"/>
          <p:nvPr/>
        </p:nvSpPr>
        <p:spPr>
          <a:xfrm>
            <a:off x="266250" y="1326075"/>
            <a:ext cx="4154100" cy="70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1PB/s: few hundred trillion euros/yr !!!</a:t>
            </a:r>
            <a:endParaRPr sz="1525">
              <a:solidFill>
                <a:srgbClr val="222222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From 40 MHZ to  100kHz</a:t>
            </a:r>
            <a:endParaRPr sz="1525">
              <a:solidFill>
                <a:srgbClr val="222222"/>
              </a:solidFill>
            </a:endParaRPr>
          </a:p>
        </p:txBody>
      </p:sp>
      <p:sp>
        <p:nvSpPr>
          <p:cNvPr id="562" name="Google Shape;562;p48"/>
          <p:cNvSpPr txBox="1"/>
          <p:nvPr/>
        </p:nvSpPr>
        <p:spPr>
          <a:xfrm>
            <a:off x="290250" y="2357200"/>
            <a:ext cx="4130100" cy="70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We keep ~1 event in a million </a:t>
            </a:r>
            <a:endParaRPr sz="1525">
              <a:solidFill>
                <a:srgbClr val="222222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From 100 kHZ to  25kHz</a:t>
            </a:r>
            <a:endParaRPr sz="1525">
              <a:solidFill>
                <a:srgbClr val="222222"/>
              </a:solidFill>
            </a:endParaRPr>
          </a:p>
        </p:txBody>
      </p:sp>
      <p:sp>
        <p:nvSpPr>
          <p:cNvPr id="563" name="Google Shape;563;p48"/>
          <p:cNvSpPr txBox="1"/>
          <p:nvPr/>
        </p:nvSpPr>
        <p:spPr>
          <a:xfrm>
            <a:off x="314250" y="3414950"/>
            <a:ext cx="4106100" cy="70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From 25 kHZ to few kHz</a:t>
            </a:r>
            <a:endParaRPr sz="1525">
              <a:solidFill>
                <a:srgbClr val="222222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25">
                <a:solidFill>
                  <a:srgbClr val="222222"/>
                </a:solidFill>
              </a:rPr>
              <a:t>Final data rates ~10 GB/s</a:t>
            </a:r>
            <a:endParaRPr sz="1525">
              <a:solidFill>
                <a:srgbClr val="222222"/>
              </a:solidFill>
            </a:endParaRPr>
          </a:p>
        </p:txBody>
      </p:sp>
      <p:sp>
        <p:nvSpPr>
          <p:cNvPr id="564" name="Google Shape;564;p48"/>
          <p:cNvSpPr/>
          <p:nvPr/>
        </p:nvSpPr>
        <p:spPr>
          <a:xfrm>
            <a:off x="4429750" y="39590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48"/>
          <p:cNvSpPr/>
          <p:nvPr/>
        </p:nvSpPr>
        <p:spPr>
          <a:xfrm>
            <a:off x="4429750" y="2893713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48"/>
          <p:cNvSpPr/>
          <p:nvPr/>
        </p:nvSpPr>
        <p:spPr>
          <a:xfrm>
            <a:off x="4429750" y="1712000"/>
            <a:ext cx="388800" cy="117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EFEFE"/>
          </a:solidFill>
          <a:ln w="9525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>
            <a:alpha val="67450"/>
          </a:srgbClr>
        </a:solidFill>
        <a:effectLst/>
      </p:bgPr>
    </p:bg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1" name="Google Shape;57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0859" y="4591863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244" y="1681481"/>
            <a:ext cx="1294566" cy="861475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49"/>
          <p:cNvSpPr/>
          <p:nvPr/>
        </p:nvSpPr>
        <p:spPr>
          <a:xfrm>
            <a:off x="255607" y="1114738"/>
            <a:ext cx="1637400" cy="1630800"/>
          </a:xfrm>
          <a:prstGeom prst="ellipse">
            <a:avLst/>
          </a:prstGeom>
          <a:noFill/>
          <a:ln w="3810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9"/>
          <p:cNvSpPr/>
          <p:nvPr/>
        </p:nvSpPr>
        <p:spPr>
          <a:xfrm>
            <a:off x="5359800" y="1284100"/>
            <a:ext cx="856800" cy="3617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49"/>
          <p:cNvSpPr/>
          <p:nvPr/>
        </p:nvSpPr>
        <p:spPr>
          <a:xfrm rot="5400000">
            <a:off x="5744575" y="1768900"/>
            <a:ext cx="4047600" cy="2647500"/>
          </a:xfrm>
          <a:prstGeom prst="wedgeRoundRectCallout">
            <a:avLst>
              <a:gd name="adj1" fmla="val -20081"/>
              <a:gd name="adj2" fmla="val 57871"/>
              <a:gd name="adj3" fmla="val 0"/>
            </a:avLst>
          </a:prstGeom>
          <a:noFill/>
          <a:ln w="19050" cap="flat" cmpd="sng">
            <a:solidFill>
              <a:srgbClr val="38761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76" name="Google Shape;576;p49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9214" y="977900"/>
            <a:ext cx="330181" cy="32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49" descr="Imag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000" y="1741026"/>
            <a:ext cx="384488" cy="26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49" descr="Imag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126" y="2454095"/>
            <a:ext cx="290360" cy="39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49" descr="Imag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657103" y="1614123"/>
            <a:ext cx="390095" cy="38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49" descr="filtering_and_tracking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flipH="1">
            <a:off x="2971150" y="1196775"/>
            <a:ext cx="2221650" cy="928575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49"/>
          <p:cNvSpPr txBox="1">
            <a:spLocks noGrp="1"/>
          </p:cNvSpPr>
          <p:nvPr>
            <p:ph type="title"/>
          </p:nvPr>
        </p:nvSpPr>
        <p:spPr>
          <a:xfrm>
            <a:off x="-114300" y="113713"/>
            <a:ext cx="92583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840" dirty="0">
                <a:solidFill>
                  <a:srgbClr val="222222"/>
                </a:solidFill>
              </a:rPr>
              <a:t>Offline computing</a:t>
            </a:r>
            <a:endParaRPr sz="3840" dirty="0">
              <a:solidFill>
                <a:srgbClr val="222222"/>
              </a:solidFill>
            </a:endParaRPr>
          </a:p>
        </p:txBody>
      </p:sp>
      <p:pic>
        <p:nvPicPr>
          <p:cNvPr id="582" name="Google Shape;582;p4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75200" y="1196775"/>
            <a:ext cx="2507400" cy="240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4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15174" y="3021101"/>
            <a:ext cx="925900" cy="8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49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46850" y="3288226"/>
            <a:ext cx="1526450" cy="142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4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952174" y="2185024"/>
            <a:ext cx="330175" cy="330175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49"/>
          <p:cNvSpPr txBox="1"/>
          <p:nvPr/>
        </p:nvSpPr>
        <p:spPr>
          <a:xfrm>
            <a:off x="481813" y="1324063"/>
            <a:ext cx="1185000" cy="5694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Acquisition</a:t>
            </a:r>
            <a:endParaRPr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(trigger)</a:t>
            </a:r>
            <a:endParaRPr sz="11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587" name="Google Shape;587;p49"/>
          <p:cNvSpPr txBox="1"/>
          <p:nvPr/>
        </p:nvSpPr>
        <p:spPr>
          <a:xfrm>
            <a:off x="1947350" y="831463"/>
            <a:ext cx="8568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Recording and Archive</a:t>
            </a:r>
            <a:endParaRPr sz="1000" b="1">
              <a:solidFill>
                <a:srgbClr val="990000"/>
              </a:solidFill>
            </a:endParaRPr>
          </a:p>
        </p:txBody>
      </p:sp>
      <p:sp>
        <p:nvSpPr>
          <p:cNvPr id="588" name="Google Shape;588;p49"/>
          <p:cNvSpPr txBox="1"/>
          <p:nvPr/>
        </p:nvSpPr>
        <p:spPr>
          <a:xfrm>
            <a:off x="3649738" y="2180750"/>
            <a:ext cx="11082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Reconstruction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 Derivation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589" name="Google Shape;589;p49"/>
          <p:cNvSpPr txBox="1"/>
          <p:nvPr/>
        </p:nvSpPr>
        <p:spPr>
          <a:xfrm rot="-5400000">
            <a:off x="-422020" y="3721413"/>
            <a:ext cx="12990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Simulated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590" name="Google Shape;590;p49"/>
          <p:cNvSpPr txBox="1"/>
          <p:nvPr/>
        </p:nvSpPr>
        <p:spPr>
          <a:xfrm>
            <a:off x="2137300" y="3624350"/>
            <a:ext cx="1335000" cy="6927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Event Generation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(part. inter.)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Simulation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(int. w/ det.)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Digitization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(simul detector resp)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591" name="Google Shape;591;p4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129724" y="43382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244902" y="150575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49"/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2227539" y="1947788"/>
            <a:ext cx="390100" cy="271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091889" y="437246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913712" y="2198123"/>
            <a:ext cx="290350" cy="29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49"/>
          <p:cNvPicPr preferRelativeResize="0"/>
          <p:nvPr/>
        </p:nvPicPr>
        <p:blipFill rotWithShape="1">
          <a:blip r:embed="rId16">
            <a:alphaModFix/>
          </a:blip>
          <a:srcRect l="7624" t="8934" r="7189" b="9399"/>
          <a:stretch/>
        </p:blipFill>
        <p:spPr>
          <a:xfrm>
            <a:off x="3621651" y="3866063"/>
            <a:ext cx="1470101" cy="966748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Google Shape;597;p49"/>
          <p:cNvSpPr txBox="1"/>
          <p:nvPr/>
        </p:nvSpPr>
        <p:spPr>
          <a:xfrm>
            <a:off x="6923188" y="3556838"/>
            <a:ext cx="1637400" cy="3540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Preservation: Data </a:t>
            </a:r>
            <a:r>
              <a:rPr lang="en-GB" sz="1100" b="1" u="sng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Analysis </a:t>
            </a:r>
            <a:endParaRPr sz="1100" b="1">
              <a:solidFill>
                <a:srgbClr val="990000"/>
              </a:solidFill>
            </a:endParaRPr>
          </a:p>
        </p:txBody>
      </p:sp>
      <p:pic>
        <p:nvPicPr>
          <p:cNvPr id="598" name="Google Shape;598;p49" descr="Image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577852" y="3861213"/>
            <a:ext cx="65692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49" descr="Image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 rot="-5400000">
            <a:off x="1684600" y="3796726"/>
            <a:ext cx="656925" cy="17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p49" descr="Image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4750975" y="3879842"/>
            <a:ext cx="290350" cy="28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p49" descr="Image"/>
          <p:cNvPicPr preferRelativeResize="0"/>
          <p:nvPr/>
        </p:nvPicPr>
        <p:blipFill rotWithShape="1">
          <a:blip r:embed="rId20">
            <a:alphaModFix/>
          </a:blip>
          <a:srcRect b="-16171"/>
          <a:stretch/>
        </p:blipFill>
        <p:spPr>
          <a:xfrm>
            <a:off x="4563288" y="4490698"/>
            <a:ext cx="4387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49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5574447" y="3726815"/>
            <a:ext cx="435575" cy="4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p49"/>
          <p:cNvSpPr txBox="1"/>
          <p:nvPr/>
        </p:nvSpPr>
        <p:spPr>
          <a:xfrm>
            <a:off x="5428025" y="2960588"/>
            <a:ext cx="728400" cy="646500"/>
          </a:xfrm>
          <a:prstGeom prst="rect">
            <a:avLst/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</a:t>
            </a:r>
            <a:endParaRPr sz="15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Analysis</a:t>
            </a:r>
            <a:endParaRPr sz="1500" b="1">
              <a:solidFill>
                <a:srgbClr val="990000"/>
              </a:solidFill>
            </a:endParaRPr>
          </a:p>
        </p:txBody>
      </p:sp>
      <p:pic>
        <p:nvPicPr>
          <p:cNvPr id="604" name="Google Shape;604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411114" y="22568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49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466950" y="1700523"/>
            <a:ext cx="616719" cy="5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4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411137" y="362436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4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927824" y="46681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321964" y="4679337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683264" y="22620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4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359812" y="39024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4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955425" y="36243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49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82510" y="391517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Google Shape;613;p49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58647" y="449071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" name="Google Shape;614;p49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3333726" y="2198125"/>
            <a:ext cx="290350" cy="290350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49"/>
          <p:cNvSpPr/>
          <p:nvPr/>
        </p:nvSpPr>
        <p:spPr>
          <a:xfrm>
            <a:off x="2616300" y="2843100"/>
            <a:ext cx="5351800" cy="2275131"/>
          </a:xfrm>
          <a:custGeom>
            <a:avLst/>
            <a:gdLst/>
            <a:ahLst/>
            <a:cxnLst/>
            <a:rect l="l" t="t" r="r" b="b"/>
            <a:pathLst>
              <a:path w="213965" h="91656" extrusionOk="0">
                <a:moveTo>
                  <a:pt x="0" y="48958"/>
                </a:moveTo>
                <a:cubicBezTo>
                  <a:pt x="5785" y="54959"/>
                  <a:pt x="11355" y="79265"/>
                  <a:pt x="34711" y="84964"/>
                </a:cubicBezTo>
                <a:cubicBezTo>
                  <a:pt x="58068" y="90663"/>
                  <a:pt x="110263" y="97312"/>
                  <a:pt x="140139" y="83151"/>
                </a:cubicBezTo>
                <a:cubicBezTo>
                  <a:pt x="170015" y="68990"/>
                  <a:pt x="201661" y="13859"/>
                  <a:pt x="213965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616" name="Google Shape;616;p49"/>
          <p:cNvSpPr/>
          <p:nvPr/>
        </p:nvSpPr>
        <p:spPr>
          <a:xfrm>
            <a:off x="4013950" y="977900"/>
            <a:ext cx="3867275" cy="1567395"/>
          </a:xfrm>
          <a:custGeom>
            <a:avLst/>
            <a:gdLst/>
            <a:ahLst/>
            <a:cxnLst/>
            <a:rect l="l" t="t" r="r" b="b"/>
            <a:pathLst>
              <a:path w="154691" h="66847" extrusionOk="0">
                <a:moveTo>
                  <a:pt x="5486" y="53636"/>
                </a:moveTo>
                <a:cubicBezTo>
                  <a:pt x="5745" y="46124"/>
                  <a:pt x="-7941" y="16593"/>
                  <a:pt x="7040" y="8563"/>
                </a:cubicBezTo>
                <a:cubicBezTo>
                  <a:pt x="22021" y="533"/>
                  <a:pt x="70764" y="-4259"/>
                  <a:pt x="95372" y="5455"/>
                </a:cubicBezTo>
                <a:cubicBezTo>
                  <a:pt x="119981" y="15169"/>
                  <a:pt x="144805" y="56615"/>
                  <a:pt x="154691" y="6684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617" name="Google Shape;617;p49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3300963" y="21850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49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2610813" y="43382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49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7881225" y="4008588"/>
            <a:ext cx="561775" cy="56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49"/>
          <p:cNvPicPr preferRelativeResize="0"/>
          <p:nvPr/>
        </p:nvPicPr>
        <p:blipFill rotWithShape="1">
          <a:blip r:embed="rId26">
            <a:alphaModFix/>
          </a:blip>
          <a:srcRect l="17288" t="15253" r="19082" b="27789"/>
          <a:stretch/>
        </p:blipFill>
        <p:spPr>
          <a:xfrm>
            <a:off x="7377263" y="4615438"/>
            <a:ext cx="486587" cy="43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49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1828238" y="1196775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49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5571982" y="1324082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4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955414" y="227000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49"/>
          <p:cNvPicPr preferRelativeResize="0"/>
          <p:nvPr/>
        </p:nvPicPr>
        <p:blipFill rotWithShape="1">
          <a:blip r:embed="rId28">
            <a:alphaModFix/>
          </a:blip>
          <a:srcRect l="28775" t="9006" r="28839" b="8362"/>
          <a:stretch/>
        </p:blipFill>
        <p:spPr>
          <a:xfrm>
            <a:off x="5583338" y="4372475"/>
            <a:ext cx="400200" cy="43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" name="Google Shape;625;p49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469363" y="25559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6" name="Google Shape;626;p49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816713" y="25693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49"/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6923189" y="4697438"/>
            <a:ext cx="390100" cy="271582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49"/>
          <p:cNvSpPr txBox="1"/>
          <p:nvPr/>
        </p:nvSpPr>
        <p:spPr>
          <a:xfrm>
            <a:off x="748400" y="4859075"/>
            <a:ext cx="36441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900"/>
              <a:buFont typeface="Economica"/>
              <a:buNone/>
            </a:pP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Computing at CERN - </a:t>
            </a:r>
            <a:r>
              <a:rPr lang="en-GB" sz="1100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International Teachers Programme </a:t>
            </a: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-  xavier.espinal@cern.ch</a:t>
            </a:r>
            <a:endParaRPr sz="1600"/>
          </a:p>
        </p:txBody>
      </p:sp>
      <p:pic>
        <p:nvPicPr>
          <p:cNvPr id="629" name="Google Shape;629;p49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7377275" y="4019863"/>
            <a:ext cx="486575" cy="486575"/>
          </a:xfrm>
          <a:prstGeom prst="rect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30" name="Google Shape;630;p49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401560" y="4460360"/>
            <a:ext cx="218975" cy="218975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49"/>
          <p:cNvSpPr txBox="1"/>
          <p:nvPr/>
        </p:nvSpPr>
        <p:spPr>
          <a:xfrm>
            <a:off x="5619125" y="4679325"/>
            <a:ext cx="390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1">
                <a:latin typeface="Economica"/>
                <a:ea typeface="Economica"/>
                <a:cs typeface="Economica"/>
                <a:sym typeface="Economica"/>
              </a:rPr>
              <a:t>HPCs</a:t>
            </a:r>
            <a:endParaRPr sz="800" b="1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632" name="Google Shape;632;p49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466938" y="4180513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49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902138" y="4195700"/>
            <a:ext cx="261700" cy="261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4" name="Google Shape;634;p49"/>
          <p:cNvCxnSpPr>
            <a:stCxn id="587" idx="2"/>
            <a:endCxn id="592" idx="0"/>
          </p:cNvCxnSpPr>
          <p:nvPr/>
        </p:nvCxnSpPr>
        <p:spPr>
          <a:xfrm>
            <a:off x="2375750" y="13240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5" name="Google Shape;635;p49"/>
          <p:cNvCxnSpPr/>
          <p:nvPr/>
        </p:nvCxnSpPr>
        <p:spPr>
          <a:xfrm>
            <a:off x="2375750" y="17809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36" name="Google Shape;636;p49"/>
          <p:cNvSpPr/>
          <p:nvPr/>
        </p:nvSpPr>
        <p:spPr>
          <a:xfrm>
            <a:off x="1442575" y="1034675"/>
            <a:ext cx="492450" cy="159175"/>
          </a:xfrm>
          <a:custGeom>
            <a:avLst/>
            <a:gdLst/>
            <a:ahLst/>
            <a:cxnLst/>
            <a:rect l="l" t="t" r="r" b="b"/>
            <a:pathLst>
              <a:path w="19698" h="6367" extrusionOk="0">
                <a:moveTo>
                  <a:pt x="0" y="6367"/>
                </a:moveTo>
                <a:cubicBezTo>
                  <a:pt x="895" y="5472"/>
                  <a:pt x="2089" y="2056"/>
                  <a:pt x="5372" y="995"/>
                </a:cubicBezTo>
                <a:cubicBezTo>
                  <a:pt x="8655" y="-66"/>
                  <a:pt x="17310" y="166"/>
                  <a:pt x="19698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637" name="Google Shape;637;p49"/>
          <p:cNvSpPr/>
          <p:nvPr/>
        </p:nvSpPr>
        <p:spPr>
          <a:xfrm>
            <a:off x="2497125" y="1599775"/>
            <a:ext cx="435588" cy="670239"/>
          </a:xfrm>
          <a:custGeom>
            <a:avLst/>
            <a:gdLst/>
            <a:ahLst/>
            <a:cxnLst/>
            <a:rect l="l" t="t" r="r" b="b"/>
            <a:pathLst>
              <a:path w="17311" h="31415" extrusionOk="0">
                <a:moveTo>
                  <a:pt x="0" y="1671"/>
                </a:moveTo>
                <a:cubicBezTo>
                  <a:pt x="1194" y="1737"/>
                  <a:pt x="5604" y="-2341"/>
                  <a:pt x="7163" y="2069"/>
                </a:cubicBezTo>
                <a:cubicBezTo>
                  <a:pt x="8722" y="6480"/>
                  <a:pt x="7661" y="23259"/>
                  <a:pt x="9352" y="28134"/>
                </a:cubicBezTo>
                <a:cubicBezTo>
                  <a:pt x="11043" y="33009"/>
                  <a:pt x="15985" y="30787"/>
                  <a:pt x="17311" y="31318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638" name="Google Shape;638;p49"/>
          <p:cNvSpPr/>
          <p:nvPr/>
        </p:nvSpPr>
        <p:spPr>
          <a:xfrm>
            <a:off x="2353191" y="2208625"/>
            <a:ext cx="561775" cy="196075"/>
          </a:xfrm>
          <a:custGeom>
            <a:avLst/>
            <a:gdLst/>
            <a:ahLst/>
            <a:cxnLst/>
            <a:rect l="l" t="t" r="r" b="b"/>
            <a:pathLst>
              <a:path w="22471" h="7843" extrusionOk="0">
                <a:moveTo>
                  <a:pt x="385" y="0"/>
                </a:moveTo>
                <a:cubicBezTo>
                  <a:pt x="684" y="1194"/>
                  <a:pt x="-1505" y="5903"/>
                  <a:pt x="2176" y="7163"/>
                </a:cubicBezTo>
                <a:cubicBezTo>
                  <a:pt x="5857" y="8423"/>
                  <a:pt x="19089" y="7495"/>
                  <a:pt x="22471" y="7561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cxnSp>
        <p:nvCxnSpPr>
          <p:cNvPr id="639" name="Google Shape;639;p49"/>
          <p:cNvCxnSpPr/>
          <p:nvPr/>
        </p:nvCxnSpPr>
        <p:spPr>
          <a:xfrm>
            <a:off x="4750975" y="2341950"/>
            <a:ext cx="1566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40" name="Google Shape;640;p49"/>
          <p:cNvSpPr/>
          <p:nvPr/>
        </p:nvSpPr>
        <p:spPr>
          <a:xfrm>
            <a:off x="5053950" y="2502100"/>
            <a:ext cx="278575" cy="815175"/>
          </a:xfrm>
          <a:custGeom>
            <a:avLst/>
            <a:gdLst/>
            <a:ahLst/>
            <a:cxnLst/>
            <a:rect l="l" t="t" r="r" b="b"/>
            <a:pathLst>
              <a:path w="11143" h="32607" extrusionOk="0">
                <a:moveTo>
                  <a:pt x="0" y="0"/>
                </a:moveTo>
                <a:cubicBezTo>
                  <a:pt x="332" y="4842"/>
                  <a:pt x="133" y="23646"/>
                  <a:pt x="1990" y="29051"/>
                </a:cubicBezTo>
                <a:cubicBezTo>
                  <a:pt x="3847" y="34457"/>
                  <a:pt x="9618" y="31869"/>
                  <a:pt x="11143" y="32433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641" name="Google Shape;64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6621" y="256125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496" y="163750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3" name="Google Shape;643;p49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4350775" y="2600575"/>
            <a:ext cx="218975" cy="21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4" name="Google Shape;644;p49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297450" y="1584450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5" name="Google Shape;645;p49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302100" y="2009088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49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423113" y="4629550"/>
            <a:ext cx="218975" cy="214250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Google Shape;647;p49"/>
          <p:cNvSpPr txBox="1"/>
          <p:nvPr/>
        </p:nvSpPr>
        <p:spPr>
          <a:xfrm rot="-5400000">
            <a:off x="-581100" y="1706950"/>
            <a:ext cx="16908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Detector         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648" name="Google Shape;648;p49"/>
          <p:cNvSpPr/>
          <p:nvPr/>
        </p:nvSpPr>
        <p:spPr>
          <a:xfrm>
            <a:off x="24425" y="693825"/>
            <a:ext cx="2908200" cy="2275200"/>
          </a:xfrm>
          <a:prstGeom prst="rect">
            <a:avLst/>
          </a:prstGeom>
          <a:solidFill>
            <a:srgbClr val="FEFEFE">
              <a:alpha val="89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49"/>
          <p:cNvSpPr/>
          <p:nvPr/>
        </p:nvSpPr>
        <p:spPr>
          <a:xfrm>
            <a:off x="6295725" y="1001600"/>
            <a:ext cx="2840100" cy="4141800"/>
          </a:xfrm>
          <a:prstGeom prst="rect">
            <a:avLst/>
          </a:prstGeom>
          <a:solidFill>
            <a:srgbClr val="FEFEFE">
              <a:alpha val="89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Tier-0 processing (CERN)</a:t>
            </a:r>
          </a:p>
          <a:p>
            <a:r>
              <a:rPr lang="en-GB" b="1" dirty="0">
                <a:solidFill>
                  <a:schemeClr val="bg1"/>
                </a:solidFill>
              </a:rPr>
              <a:t>Archive raw data on mass storage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</a:rPr>
              <a:t>First event reconstruction without or with a small delay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1"/>
                </a:solidFill>
              </a:rPr>
              <a:t>Archive reconstructed data on mass storage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A few hundred </a:t>
            </a:r>
            <a:r>
              <a:rPr lang="en-GB" dirty="0" err="1">
                <a:solidFill>
                  <a:schemeClr val="bg1"/>
                </a:solidFill>
              </a:rPr>
              <a:t>kByte</a:t>
            </a:r>
            <a:r>
              <a:rPr lang="en-GB" dirty="0">
                <a:solidFill>
                  <a:schemeClr val="bg1"/>
                </a:solidFill>
              </a:rPr>
              <a:t>/event, depending on physics</a:t>
            </a:r>
          </a:p>
          <a:p>
            <a:r>
              <a:rPr lang="en-GB" dirty="0">
                <a:solidFill>
                  <a:schemeClr val="bg1"/>
                </a:solidFill>
              </a:rPr>
              <a:t>Reconstructed objects (hits/clusters, tracks, vertices, jets,</a:t>
            </a:r>
          </a:p>
          <a:p>
            <a:r>
              <a:rPr lang="en-GB" dirty="0">
                <a:solidFill>
                  <a:schemeClr val="bg1"/>
                </a:solidFill>
              </a:rPr>
              <a:t>electrons, muons)</a:t>
            </a:r>
          </a:p>
          <a:p>
            <a:r>
              <a:rPr lang="en-GB" b="1" dirty="0">
                <a:solidFill>
                  <a:schemeClr val="bg1"/>
                </a:solidFill>
              </a:rPr>
              <a:t>Send raw and processed data to LHC Grid for analysis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50"/>
          <p:cNvSpPr txBox="1">
            <a:spLocks noGrp="1"/>
          </p:cNvSpPr>
          <p:nvPr>
            <p:ph type="title"/>
          </p:nvPr>
        </p:nvSpPr>
        <p:spPr>
          <a:xfrm rot="-5400000">
            <a:off x="-2174416" y="2206400"/>
            <a:ext cx="51435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100"/>
              <a:buFont typeface="Arial"/>
              <a:buNone/>
            </a:pPr>
            <a:r>
              <a:rPr lang="en-GB" sz="4100">
                <a:solidFill>
                  <a:srgbClr val="FEFEFE"/>
                </a:solidFill>
              </a:rPr>
              <a:t>CERN IT Department</a:t>
            </a:r>
            <a:endParaRPr/>
          </a:p>
        </p:txBody>
      </p:sp>
      <p:sp>
        <p:nvSpPr>
          <p:cNvPr id="654" name="Google Shape;654;p5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 sz="600"/>
              <a:t>22</a:t>
            </a:fld>
            <a:endParaRPr/>
          </a:p>
        </p:txBody>
      </p:sp>
      <p:sp>
        <p:nvSpPr>
          <p:cNvPr id="655" name="Google Shape;655;p50"/>
          <p:cNvSpPr/>
          <p:nvPr/>
        </p:nvSpPr>
        <p:spPr>
          <a:xfrm>
            <a:off x="-99654" y="-38563"/>
            <a:ext cx="9237900" cy="5220600"/>
          </a:xfrm>
          <a:prstGeom prst="rect">
            <a:avLst/>
          </a:prstGeom>
          <a:solidFill>
            <a:srgbClr val="00549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50"/>
          <p:cNvSpPr/>
          <p:nvPr/>
        </p:nvSpPr>
        <p:spPr>
          <a:xfrm>
            <a:off x="2440922" y="633930"/>
            <a:ext cx="4156800" cy="4156800"/>
          </a:xfrm>
          <a:prstGeom prst="ellipse">
            <a:avLst/>
          </a:prstGeom>
          <a:solidFill>
            <a:srgbClr val="005493"/>
          </a:solidFill>
          <a:ln w="63500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50"/>
          <p:cNvSpPr/>
          <p:nvPr/>
        </p:nvSpPr>
        <p:spPr>
          <a:xfrm>
            <a:off x="3569519" y="-12731"/>
            <a:ext cx="1574700" cy="157470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905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50"/>
          <p:cNvSpPr/>
          <p:nvPr/>
        </p:nvSpPr>
        <p:spPr>
          <a:xfrm>
            <a:off x="1775910" y="2343438"/>
            <a:ext cx="1574700" cy="1574700"/>
          </a:xfrm>
          <a:prstGeom prst="ellipse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 w="1905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50"/>
          <p:cNvSpPr/>
          <p:nvPr/>
        </p:nvSpPr>
        <p:spPr>
          <a:xfrm>
            <a:off x="2052798" y="728753"/>
            <a:ext cx="1574700" cy="1574700"/>
          </a:xfrm>
          <a:prstGeom prst="ellipse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 w="1905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50"/>
          <p:cNvSpPr/>
          <p:nvPr/>
        </p:nvSpPr>
        <p:spPr>
          <a:xfrm>
            <a:off x="4465569" y="3492725"/>
            <a:ext cx="1574700" cy="1574700"/>
          </a:xfrm>
          <a:prstGeom prst="ellipse">
            <a:avLst/>
          </a:prstGeom>
          <a:blipFill rotWithShape="1">
            <a:blip r:embed="rId6">
              <a:alphaModFix/>
            </a:blip>
            <a:stretch>
              <a:fillRect/>
            </a:stretch>
          </a:blipFill>
          <a:ln w="1905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50"/>
          <p:cNvSpPr/>
          <p:nvPr/>
        </p:nvSpPr>
        <p:spPr>
          <a:xfrm>
            <a:off x="5038265" y="630814"/>
            <a:ext cx="1574700" cy="1574700"/>
          </a:xfrm>
          <a:prstGeom prst="ellipse">
            <a:avLst/>
          </a:prstGeom>
          <a:blipFill rotWithShape="1">
            <a:blip r:embed="rId7">
              <a:alphaModFix/>
            </a:blip>
            <a:stretch>
              <a:fillRect/>
            </a:stretch>
          </a:blipFill>
          <a:ln w="1905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50"/>
          <p:cNvSpPr/>
          <p:nvPr/>
        </p:nvSpPr>
        <p:spPr>
          <a:xfrm>
            <a:off x="2843005" y="3565266"/>
            <a:ext cx="1574700" cy="1574700"/>
          </a:xfrm>
          <a:prstGeom prst="ellipse">
            <a:avLst/>
          </a:prstGeom>
          <a:blipFill rotWithShape="1">
            <a:blip r:embed="rId8">
              <a:alphaModFix/>
            </a:blip>
            <a:stretch>
              <a:fillRect/>
            </a:stretch>
          </a:blipFill>
          <a:ln w="1905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50"/>
          <p:cNvSpPr/>
          <p:nvPr/>
        </p:nvSpPr>
        <p:spPr>
          <a:xfrm>
            <a:off x="5405065" y="2183173"/>
            <a:ext cx="1574700" cy="1574700"/>
          </a:xfrm>
          <a:prstGeom prst="ellipse">
            <a:avLst/>
          </a:prstGeom>
          <a:blipFill rotWithShape="1">
            <a:blip r:embed="rId9">
              <a:alphaModFix/>
            </a:blip>
            <a:stretch>
              <a:fillRect/>
            </a:stretch>
          </a:blipFill>
          <a:ln w="1905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50"/>
          <p:cNvSpPr/>
          <p:nvPr/>
        </p:nvSpPr>
        <p:spPr>
          <a:xfrm>
            <a:off x="3474363" y="1740018"/>
            <a:ext cx="1765200" cy="1765200"/>
          </a:xfrm>
          <a:prstGeom prst="ellipse">
            <a:avLst/>
          </a:prstGeom>
          <a:solidFill>
            <a:srgbClr val="009193"/>
          </a:solidFill>
          <a:ln w="152400" cap="flat" cmpd="sng">
            <a:solidFill>
              <a:srgbClr val="FEF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50"/>
          <p:cNvSpPr txBox="1"/>
          <p:nvPr/>
        </p:nvSpPr>
        <p:spPr>
          <a:xfrm>
            <a:off x="808102" y="2154675"/>
            <a:ext cx="1574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Economica"/>
              <a:buNone/>
            </a:pPr>
            <a:r>
              <a:rPr lang="en-GB" sz="2300" b="1">
                <a:solidFill>
                  <a:srgbClr val="FEFEFE"/>
                </a:solidFill>
                <a:latin typeface="Economica"/>
                <a:ea typeface="Economica"/>
                <a:cs typeface="Economica"/>
                <a:sym typeface="Economica"/>
              </a:rPr>
              <a:t>Data Storage</a:t>
            </a:r>
            <a:endParaRPr sz="1900" b="1"/>
          </a:p>
        </p:txBody>
      </p:sp>
      <p:sp>
        <p:nvSpPr>
          <p:cNvPr id="666" name="Google Shape;666;p50"/>
          <p:cNvSpPr txBox="1"/>
          <p:nvPr/>
        </p:nvSpPr>
        <p:spPr>
          <a:xfrm>
            <a:off x="2012876" y="335825"/>
            <a:ext cx="1005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Economica"/>
              <a:buNone/>
            </a:pPr>
            <a:r>
              <a:rPr lang="en-GB" sz="2200" b="1">
                <a:solidFill>
                  <a:srgbClr val="FEFEFE"/>
                </a:solidFill>
                <a:latin typeface="Economica"/>
                <a:ea typeface="Economica"/>
                <a:cs typeface="Economica"/>
                <a:sym typeface="Economica"/>
              </a:rPr>
              <a:t>Network</a:t>
            </a:r>
            <a:endParaRPr sz="1800" b="1"/>
          </a:p>
        </p:txBody>
      </p:sp>
      <p:sp>
        <p:nvSpPr>
          <p:cNvPr id="667" name="Google Shape;667;p50"/>
          <p:cNvSpPr txBox="1"/>
          <p:nvPr/>
        </p:nvSpPr>
        <p:spPr>
          <a:xfrm>
            <a:off x="1416925" y="4466150"/>
            <a:ext cx="1378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Economica"/>
              <a:buNone/>
            </a:pPr>
            <a:r>
              <a:rPr lang="en-GB" sz="2300" b="1">
                <a:solidFill>
                  <a:srgbClr val="FEFEFE"/>
                </a:solidFill>
                <a:latin typeface="Economica"/>
                <a:ea typeface="Economica"/>
                <a:cs typeface="Economica"/>
                <a:sym typeface="Economica"/>
              </a:rPr>
              <a:t>DataBases</a:t>
            </a:r>
            <a:endParaRPr sz="1900" b="1"/>
          </a:p>
        </p:txBody>
      </p:sp>
      <p:sp>
        <p:nvSpPr>
          <p:cNvPr id="668" name="Google Shape;668;p50"/>
          <p:cNvSpPr txBox="1"/>
          <p:nvPr/>
        </p:nvSpPr>
        <p:spPr>
          <a:xfrm>
            <a:off x="4943325" y="-38575"/>
            <a:ext cx="916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Economica"/>
              <a:buNone/>
            </a:pPr>
            <a:r>
              <a:rPr lang="en-GB" sz="2000" b="1">
                <a:solidFill>
                  <a:srgbClr val="FEFEFE"/>
                </a:solidFill>
                <a:latin typeface="Economica"/>
                <a:ea typeface="Economica"/>
                <a:cs typeface="Economica"/>
                <a:sym typeface="Economica"/>
              </a:rPr>
              <a:t>Facilities</a:t>
            </a:r>
            <a:endParaRPr sz="1600" b="1"/>
          </a:p>
        </p:txBody>
      </p:sp>
      <p:sp>
        <p:nvSpPr>
          <p:cNvPr id="669" name="Google Shape;669;p50"/>
          <p:cNvSpPr txBox="1"/>
          <p:nvPr/>
        </p:nvSpPr>
        <p:spPr>
          <a:xfrm>
            <a:off x="6522977" y="766625"/>
            <a:ext cx="1786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Economica"/>
              <a:buNone/>
            </a:pPr>
            <a:r>
              <a:rPr lang="en-GB" sz="2100" b="1">
                <a:solidFill>
                  <a:srgbClr val="FEFEFE"/>
                </a:solidFill>
                <a:latin typeface="Economica"/>
                <a:ea typeface="Economica"/>
                <a:cs typeface="Economica"/>
                <a:sym typeface="Economica"/>
              </a:rPr>
              <a:t>Data Processing</a:t>
            </a:r>
            <a:endParaRPr sz="1700" b="1"/>
          </a:p>
        </p:txBody>
      </p:sp>
      <p:sp>
        <p:nvSpPr>
          <p:cNvPr id="670" name="Google Shape;670;p50"/>
          <p:cNvSpPr txBox="1"/>
          <p:nvPr/>
        </p:nvSpPr>
        <p:spPr>
          <a:xfrm>
            <a:off x="6979784" y="2601075"/>
            <a:ext cx="1378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Economica"/>
              <a:buNone/>
            </a:pPr>
            <a:r>
              <a:rPr lang="en-GB" sz="2100" b="1">
                <a:solidFill>
                  <a:srgbClr val="FEFEFE"/>
                </a:solidFill>
                <a:latin typeface="Economica"/>
                <a:ea typeface="Economica"/>
                <a:cs typeface="Economica"/>
                <a:sym typeface="Economica"/>
              </a:rPr>
              <a:t>Distributed Computing</a:t>
            </a:r>
            <a:endParaRPr sz="1700" b="1"/>
          </a:p>
        </p:txBody>
      </p:sp>
      <p:sp>
        <p:nvSpPr>
          <p:cNvPr id="671" name="Google Shape;671;p50"/>
          <p:cNvSpPr txBox="1"/>
          <p:nvPr/>
        </p:nvSpPr>
        <p:spPr>
          <a:xfrm>
            <a:off x="6078574" y="4351975"/>
            <a:ext cx="18675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Economica"/>
              <a:buNone/>
            </a:pPr>
            <a:r>
              <a:rPr lang="en-GB" sz="2100" b="1">
                <a:solidFill>
                  <a:srgbClr val="FEFEFE"/>
                </a:solidFill>
                <a:latin typeface="Economica"/>
                <a:ea typeface="Economica"/>
                <a:cs typeface="Economica"/>
                <a:sym typeface="Economica"/>
              </a:rPr>
              <a:t>Applications and devices</a:t>
            </a:r>
            <a:endParaRPr sz="1700" b="1"/>
          </a:p>
        </p:txBody>
      </p:sp>
      <p:pic>
        <p:nvPicPr>
          <p:cNvPr id="672" name="Google Shape;672;p50" descr="it-logo-cutout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999311" y="2264966"/>
            <a:ext cx="715217" cy="715218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Google Shape;674;p50"/>
          <p:cNvSpPr txBox="1"/>
          <p:nvPr/>
        </p:nvSpPr>
        <p:spPr>
          <a:xfrm rot="5400000">
            <a:off x="6174916" y="2219099"/>
            <a:ext cx="51435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100"/>
              <a:buFont typeface="Arial"/>
              <a:buNone/>
            </a:pPr>
            <a:r>
              <a:rPr lang="en-GB" sz="4100" b="0" i="0" u="none" strike="noStrike" cap="non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rPr>
              <a:t>CERN IT Department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665E8-903C-5C1D-C582-44F8785BC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Offline computing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AF3A7D-24D9-BD8F-09F6-CC266832E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555493"/>
          </a:xfrm>
        </p:spPr>
        <p:txBody>
          <a:bodyPr>
            <a:normAutofit fontScale="85000" lnSpcReduction="10000"/>
          </a:bodyPr>
          <a:lstStyle/>
          <a:p>
            <a:pPr marL="76200" indent="0">
              <a:buNone/>
            </a:pPr>
            <a:r>
              <a:rPr lang="en-GB" b="1" dirty="0"/>
              <a:t>Calibration: </a:t>
            </a:r>
            <a:r>
              <a:rPr lang="en-GB" dirty="0"/>
              <a:t>Convert raw data to physical quantities</a:t>
            </a:r>
          </a:p>
          <a:p>
            <a:pPr marL="76200" indent="0">
              <a:buNone/>
            </a:pPr>
            <a:r>
              <a:rPr lang="en-GB" b="1" dirty="0"/>
              <a:t>Alignment: </a:t>
            </a:r>
            <a:r>
              <a:rPr lang="en-GB" dirty="0"/>
              <a:t>Find out precise detector positions</a:t>
            </a:r>
          </a:p>
          <a:p>
            <a:pPr marL="76200" indent="0">
              <a:buNone/>
            </a:pPr>
            <a:r>
              <a:rPr lang="en-GB" b="1" dirty="0"/>
              <a:t>Event reconstruction:</a:t>
            </a:r>
            <a:endParaRPr lang="en-GB" dirty="0"/>
          </a:p>
          <a:p>
            <a:pPr lvl="1"/>
            <a:r>
              <a:rPr lang="en-GB" dirty="0"/>
              <a:t>Reconstruct particle tracks and vertices (interaction points)</a:t>
            </a:r>
          </a:p>
          <a:p>
            <a:pPr lvl="1"/>
            <a:r>
              <a:rPr lang="en-GB" dirty="0"/>
              <a:t>Identify particle types and decays</a:t>
            </a:r>
          </a:p>
          <a:p>
            <a:pPr marL="76200" indent="0">
              <a:buNone/>
            </a:pPr>
            <a:r>
              <a:rPr lang="en-GB" b="1" dirty="0"/>
              <a:t>Simulation:</a:t>
            </a:r>
          </a:p>
          <a:p>
            <a:pPr lvl="1"/>
            <a:r>
              <a:rPr lang="en-GB" dirty="0"/>
              <a:t>Generate artificial events resembling real data as closely as possible</a:t>
            </a:r>
          </a:p>
          <a:p>
            <a:pPr lvl="1"/>
            <a:r>
              <a:rPr lang="en-GB" dirty="0"/>
              <a:t>Needed for background studies, corrections, error estimation, …</a:t>
            </a:r>
          </a:p>
          <a:p>
            <a:pPr marL="7620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21151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7E56C-F940-3F0E-58E3-E9B82E5F6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Offline: data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86BCC-2C83-57D7-6909-403AA883C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5119007" cy="3651274"/>
          </a:xfrm>
        </p:spPr>
        <p:txBody>
          <a:bodyPr>
            <a:normAutofit/>
          </a:bodyPr>
          <a:lstStyle/>
          <a:p>
            <a:r>
              <a:rPr lang="en-GB" dirty="0"/>
              <a:t>Extract physics signals from</a:t>
            </a:r>
          </a:p>
          <a:p>
            <a:r>
              <a:rPr lang="en-GB" dirty="0"/>
              <a:t>background</a:t>
            </a:r>
          </a:p>
          <a:p>
            <a:pPr lvl="1"/>
            <a:r>
              <a:rPr lang="en-GB" dirty="0"/>
              <a:t>Compute masses, cross-sections, branching ratios, discovery limits, …</a:t>
            </a:r>
          </a:p>
          <a:p>
            <a:r>
              <a:rPr lang="en-GB" dirty="0"/>
              <a:t>Requires sophisticated multivariate techniques</a:t>
            </a:r>
          </a:p>
          <a:p>
            <a:r>
              <a:rPr lang="en-GB" b="1" dirty="0"/>
              <a:t>Distributed: Physics analysis takes place in many labs all over the world</a:t>
            </a:r>
            <a:endParaRPr lang="en-GB" dirty="0"/>
          </a:p>
          <a:p>
            <a:endParaRPr lang="en-GB" dirty="0"/>
          </a:p>
          <a:p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97C145-B55A-FED9-9503-C09112347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207" y="1168717"/>
            <a:ext cx="3046095" cy="280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66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>
            <a:alpha val="67450"/>
          </a:srgbClr>
        </a:solidFill>
        <a:effectLst/>
      </p:bgPr>
    </p:bg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51"/>
          <p:cNvSpPr txBox="1">
            <a:spLocks noGrp="1"/>
          </p:cNvSpPr>
          <p:nvPr>
            <p:ph type="title"/>
          </p:nvPr>
        </p:nvSpPr>
        <p:spPr>
          <a:xfrm>
            <a:off x="290425" y="175125"/>
            <a:ext cx="86781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Arial"/>
              <a:buNone/>
            </a:pPr>
            <a:r>
              <a:rPr lang="en-GB" sz="3959">
                <a:solidFill>
                  <a:srgbClr val="222222"/>
                </a:solidFill>
              </a:rPr>
              <a:t>The Worldwide LH</a:t>
            </a:r>
            <a:r>
              <a:rPr lang="en-GB">
                <a:solidFill>
                  <a:srgbClr val="222222"/>
                </a:solidFill>
              </a:rPr>
              <a:t>C C</a:t>
            </a:r>
            <a:r>
              <a:rPr lang="en-GB" sz="3959">
                <a:solidFill>
                  <a:srgbClr val="222222"/>
                </a:solidFill>
              </a:rPr>
              <a:t>omputing Grid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680" name="Google Shape;680;p51"/>
          <p:cNvSpPr txBox="1">
            <a:spLocks noGrp="1"/>
          </p:cNvSpPr>
          <p:nvPr>
            <p:ph type="body" idx="1"/>
          </p:nvPr>
        </p:nvSpPr>
        <p:spPr>
          <a:xfrm>
            <a:off x="810001" y="4315250"/>
            <a:ext cx="7524000" cy="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Arial"/>
              <a:buNone/>
            </a:pPr>
            <a:r>
              <a:rPr lang="en-GB" sz="1488">
                <a:solidFill>
                  <a:srgbClr val="000000"/>
                </a:solidFill>
              </a:rPr>
              <a:t>WLCG provides global computing resources to store, distribute and analyse the LHC data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81" name="Google Shape;681;p5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800"/>
              <a:buFont typeface="Arial"/>
              <a:buNone/>
            </a:pPr>
            <a:fld id="{00000000-1234-1234-1234-123412341234}" type="slidenum">
              <a:rPr lang="en-GB" sz="800"/>
              <a:t>25</a:t>
            </a:fld>
            <a:endParaRPr/>
          </a:p>
        </p:txBody>
      </p:sp>
      <p:pic>
        <p:nvPicPr>
          <p:cNvPr id="682" name="Google Shape;682;p51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859" y="945932"/>
            <a:ext cx="3058491" cy="3003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3" name="Google Shape;683;p51" descr="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13810" y="22707"/>
            <a:ext cx="1054705" cy="857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4" name="Google Shape;684;p51" title="OPEN-VIDEO-2018-041-001-1080p.mp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15325" y="955225"/>
            <a:ext cx="5747650" cy="323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0C27C1-B13C-F5A8-9F0A-8B160C4F1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36" y="95092"/>
            <a:ext cx="7772400" cy="457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04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>
            <a:alpha val="67450"/>
          </a:srgbClr>
        </a:solidFill>
        <a:effectLst/>
      </p:bgPr>
    </p:bg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2"/>
          <p:cNvSpPr txBox="1">
            <a:spLocks noGrp="1"/>
          </p:cNvSpPr>
          <p:nvPr>
            <p:ph type="title"/>
          </p:nvPr>
        </p:nvSpPr>
        <p:spPr>
          <a:xfrm>
            <a:off x="290425" y="175125"/>
            <a:ext cx="86781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Arial"/>
              <a:buNone/>
            </a:pPr>
            <a:r>
              <a:rPr lang="en-GB" sz="3959">
                <a:solidFill>
                  <a:srgbClr val="222222"/>
                </a:solidFill>
              </a:rPr>
              <a:t>The Worldwide LH</a:t>
            </a:r>
            <a:r>
              <a:rPr lang="en-GB">
                <a:solidFill>
                  <a:srgbClr val="222222"/>
                </a:solidFill>
              </a:rPr>
              <a:t>C C</a:t>
            </a:r>
            <a:r>
              <a:rPr lang="en-GB" sz="3959">
                <a:solidFill>
                  <a:srgbClr val="222222"/>
                </a:solidFill>
              </a:rPr>
              <a:t>omputing Grid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690" name="Google Shape;690;p52"/>
          <p:cNvSpPr txBox="1">
            <a:spLocks noGrp="1"/>
          </p:cNvSpPr>
          <p:nvPr>
            <p:ph type="sldNum" idx="12"/>
          </p:nvPr>
        </p:nvSpPr>
        <p:spPr>
          <a:xfrm>
            <a:off x="4474855" y="5003148"/>
            <a:ext cx="194400" cy="1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800"/>
              <a:buFont typeface="Arial"/>
              <a:buNone/>
            </a:pPr>
            <a:fld id="{00000000-1234-1234-1234-123412341234}" type="slidenum">
              <a:rPr lang="en-GB" sz="800"/>
              <a:t>27</a:t>
            </a:fld>
            <a:endParaRPr/>
          </a:p>
        </p:txBody>
      </p:sp>
      <p:pic>
        <p:nvPicPr>
          <p:cNvPr id="691" name="Google Shape;691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550" y="782625"/>
            <a:ext cx="3640651" cy="379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2" name="Google Shape;692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8274" y="880425"/>
            <a:ext cx="3735550" cy="3817921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Google Shape;693;p52"/>
          <p:cNvSpPr txBox="1"/>
          <p:nvPr/>
        </p:nvSpPr>
        <p:spPr>
          <a:xfrm rot="-1758851">
            <a:off x="3902705" y="2128084"/>
            <a:ext cx="2643391" cy="415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990000"/>
                </a:solidFill>
              </a:rPr>
              <a:t>Data </a:t>
            </a:r>
            <a:r>
              <a:rPr lang="en-GB" sz="1500" b="1">
                <a:solidFill>
                  <a:srgbClr val="990000"/>
                </a:solidFill>
              </a:rPr>
              <a:t>Archive</a:t>
            </a:r>
            <a:r>
              <a:rPr lang="en-GB" sz="1500">
                <a:solidFill>
                  <a:srgbClr val="990000"/>
                </a:solidFill>
              </a:rPr>
              <a:t> Only (tapes)</a:t>
            </a:r>
            <a:endParaRPr sz="1500">
              <a:solidFill>
                <a:srgbClr val="990000"/>
              </a:solidFill>
            </a:endParaRPr>
          </a:p>
        </p:txBody>
      </p:sp>
      <p:sp>
        <p:nvSpPr>
          <p:cNvPr id="694" name="Google Shape;694;p52"/>
          <p:cNvSpPr txBox="1"/>
          <p:nvPr/>
        </p:nvSpPr>
        <p:spPr>
          <a:xfrm>
            <a:off x="4882925" y="1293300"/>
            <a:ext cx="4329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"/>
              <a:t>(10PB)</a:t>
            </a:r>
            <a:endParaRPr sz="500"/>
          </a:p>
        </p:txBody>
      </p:sp>
      <p:sp>
        <p:nvSpPr>
          <p:cNvPr id="695" name="Google Shape;695;p52"/>
          <p:cNvSpPr txBox="1"/>
          <p:nvPr/>
        </p:nvSpPr>
        <p:spPr>
          <a:xfrm>
            <a:off x="4882925" y="2788775"/>
            <a:ext cx="4329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"/>
              <a:t>(1PB)</a:t>
            </a:r>
            <a:endParaRPr sz="500"/>
          </a:p>
        </p:txBody>
      </p:sp>
      <p:pic>
        <p:nvPicPr>
          <p:cNvPr id="696" name="Google Shape;696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7550" y="2737450"/>
            <a:ext cx="3564726" cy="204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52"/>
          <p:cNvPicPr preferRelativeResize="0"/>
          <p:nvPr/>
        </p:nvPicPr>
        <p:blipFill rotWithShape="1">
          <a:blip r:embed="rId6">
            <a:alphaModFix/>
          </a:blip>
          <a:srcRect l="16906" t="24553" r="17308" b="32989"/>
          <a:stretch/>
        </p:blipFill>
        <p:spPr>
          <a:xfrm>
            <a:off x="5419514" y="1554887"/>
            <a:ext cx="390100" cy="271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Google Shape;698;p52"/>
          <p:cNvPicPr preferRelativeResize="0"/>
          <p:nvPr/>
        </p:nvPicPr>
        <p:blipFill rotWithShape="1">
          <a:blip r:embed="rId6">
            <a:alphaModFix/>
          </a:blip>
          <a:srcRect l="16906" t="24553" r="17308" b="32989"/>
          <a:stretch/>
        </p:blipFill>
        <p:spPr>
          <a:xfrm>
            <a:off x="5442589" y="3132363"/>
            <a:ext cx="390100" cy="271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9" name="Google Shape;699;p52" descr="Imag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13810" y="22707"/>
            <a:ext cx="1054705" cy="857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" name="Google Shape;700;p5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02525" y="1188425"/>
            <a:ext cx="390100" cy="3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" name="Google Shape;701;p5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41300" y="3834650"/>
            <a:ext cx="390100" cy="39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06A89D-1072-09E1-AF70-1409E31AD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47648"/>
            <a:ext cx="7772400" cy="453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121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5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None/>
            </a:pPr>
            <a:r>
              <a:rPr lang="en-GB" sz="4462"/>
              <a:t>The last LHC Run: data recording</a:t>
            </a:r>
            <a:endParaRPr/>
          </a:p>
        </p:txBody>
      </p:sp>
      <p:sp>
        <p:nvSpPr>
          <p:cNvPr id="707" name="Google Shape;707;p5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493776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Char char="•"/>
            </a:pPr>
            <a:r>
              <a:rPr lang="en-GB" sz="2600"/>
              <a:t>LHC Experiments recorded 88 Petabytes of data in 2018 </a:t>
            </a:r>
            <a:r>
              <a:rPr lang="en-GB" sz="2500">
                <a:solidFill>
                  <a:srgbClr val="FF2600"/>
                </a:solidFill>
              </a:rPr>
              <a:t>(15.8PB only in November)</a:t>
            </a:r>
            <a:endParaRPr sz="2500"/>
          </a:p>
          <a:p>
            <a:pPr marL="493776" lvl="0" indent="-457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80"/>
              <a:buChar char="•"/>
            </a:pPr>
            <a:r>
              <a:rPr lang="en-GB" sz="2600"/>
              <a:t>The LHC data is aggregated at the CERN data centre to be stored, processed and distributed</a:t>
            </a:r>
            <a:endParaRPr/>
          </a:p>
        </p:txBody>
      </p:sp>
      <p:sp>
        <p:nvSpPr>
          <p:cNvPr id="708" name="Google Shape;708;p5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 sz="600"/>
              <a:t>29</a:t>
            </a:fld>
            <a:endParaRPr/>
          </a:p>
        </p:txBody>
      </p:sp>
      <p:pic>
        <p:nvPicPr>
          <p:cNvPr id="709" name="Google Shape;709;p53" descr="Screen Shot 2018-06-27 at 09.36.2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4019" y="2831293"/>
            <a:ext cx="4967594" cy="2272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53" descr="Picture 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542" y="3009030"/>
            <a:ext cx="3983766" cy="2119499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53"/>
          <p:cNvSpPr txBox="1"/>
          <p:nvPr/>
        </p:nvSpPr>
        <p:spPr>
          <a:xfrm>
            <a:off x="798214" y="4368648"/>
            <a:ext cx="624267" cy="218441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800"/>
              <a:buFont typeface="Economica"/>
              <a:buNone/>
            </a:pPr>
            <a:r>
              <a:rPr lang="en-GB" sz="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~0.5GB/s</a:t>
            </a:r>
            <a:endParaRPr/>
          </a:p>
        </p:txBody>
      </p:sp>
      <p:sp>
        <p:nvSpPr>
          <p:cNvPr id="712" name="Google Shape;712;p53"/>
          <p:cNvSpPr txBox="1"/>
          <p:nvPr/>
        </p:nvSpPr>
        <p:spPr>
          <a:xfrm>
            <a:off x="2049162" y="4847657"/>
            <a:ext cx="624266" cy="218441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800"/>
              <a:buFont typeface="Economica"/>
              <a:buNone/>
            </a:pPr>
            <a:r>
              <a:rPr lang="en-GB" sz="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~3GB/s       </a:t>
            </a:r>
            <a:endParaRPr/>
          </a:p>
        </p:txBody>
      </p:sp>
      <p:sp>
        <p:nvSpPr>
          <p:cNvPr id="713" name="Google Shape;713;p53"/>
          <p:cNvSpPr txBox="1"/>
          <p:nvPr/>
        </p:nvSpPr>
        <p:spPr>
          <a:xfrm>
            <a:off x="2469644" y="4475278"/>
            <a:ext cx="552367" cy="218441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800"/>
              <a:buFont typeface="Economica"/>
              <a:buNone/>
            </a:pPr>
            <a:r>
              <a:rPr lang="en-GB" sz="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~3GB/s       </a:t>
            </a:r>
            <a:endParaRPr/>
          </a:p>
        </p:txBody>
      </p:sp>
      <p:sp>
        <p:nvSpPr>
          <p:cNvPr id="714" name="Google Shape;714;p53"/>
          <p:cNvSpPr txBox="1"/>
          <p:nvPr/>
        </p:nvSpPr>
        <p:spPr>
          <a:xfrm>
            <a:off x="3216043" y="4615481"/>
            <a:ext cx="963359" cy="218441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800"/>
              <a:buFont typeface="Economica"/>
              <a:buNone/>
            </a:pPr>
            <a:r>
              <a:rPr lang="en-GB" sz="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~ 4GB/s (Heavy Ion Run)       </a:t>
            </a:r>
            <a:endParaRPr/>
          </a:p>
        </p:txBody>
      </p:sp>
      <p:grpSp>
        <p:nvGrpSpPr>
          <p:cNvPr id="715" name="Google Shape;715;p53"/>
          <p:cNvGrpSpPr/>
          <p:nvPr/>
        </p:nvGrpSpPr>
        <p:grpSpPr>
          <a:xfrm>
            <a:off x="109328" y="2853307"/>
            <a:ext cx="9144001" cy="2303945"/>
            <a:chOff x="0" y="0"/>
            <a:chExt cx="9144000" cy="2303944"/>
          </a:xfrm>
        </p:grpSpPr>
        <p:pic>
          <p:nvPicPr>
            <p:cNvPr id="716" name="Google Shape;716;p53" descr="Screenshot 2019-07-11 at 14.46.59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0"/>
              <a:ext cx="9144000" cy="23039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7" name="Google Shape;717;p53"/>
            <p:cNvSpPr txBox="1"/>
            <p:nvPr/>
          </p:nvSpPr>
          <p:spPr>
            <a:xfrm>
              <a:off x="6691231" y="427739"/>
              <a:ext cx="1512203" cy="2642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5A0"/>
                </a:buClr>
                <a:buSzPts val="1200"/>
                <a:buFont typeface="Arial"/>
                <a:buNone/>
              </a:pPr>
              <a:r>
                <a:rPr lang="en-GB" sz="1200" b="0" i="0" u="none" strike="noStrike" cap="none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rPr>
                <a:t>Ian Bird@WLCG-OB</a:t>
              </a:r>
              <a:endParaRPr/>
            </a:p>
          </p:txBody>
        </p:sp>
      </p:grpSp>
      <p:pic>
        <p:nvPicPr>
          <p:cNvPr id="718" name="Google Shape;718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199" y="3533600"/>
            <a:ext cx="390100" cy="3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9" name="Google Shape;719;p53"/>
          <p:cNvPicPr preferRelativeResize="0"/>
          <p:nvPr/>
        </p:nvPicPr>
        <p:blipFill rotWithShape="1">
          <a:blip r:embed="rId7">
            <a:alphaModFix/>
          </a:blip>
          <a:srcRect l="16906" t="24553" r="17308" b="32989"/>
          <a:stretch/>
        </p:blipFill>
        <p:spPr>
          <a:xfrm>
            <a:off x="878850" y="3550437"/>
            <a:ext cx="511980" cy="35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601DD-F785-1339-675F-09C93436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What do we need?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A05A8-F597-D108-4FDD-54B31AE095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Millions of lines of code (C++,Python, …)</a:t>
            </a:r>
            <a:endParaRPr lang="en-GB" dirty="0"/>
          </a:p>
          <a:p>
            <a:r>
              <a:rPr lang="en-GB" b="1" dirty="0"/>
              <a:t>Large infrastructure</a:t>
            </a:r>
            <a:endParaRPr lang="en-GB" dirty="0"/>
          </a:p>
          <a:p>
            <a:pPr lvl="1"/>
            <a:r>
              <a:rPr lang="en-GB" dirty="0"/>
              <a:t>Customized hardware</a:t>
            </a:r>
          </a:p>
          <a:p>
            <a:pPr lvl="1"/>
            <a:r>
              <a:rPr lang="en-GB" dirty="0"/>
              <a:t>PC farms</a:t>
            </a:r>
          </a:p>
          <a:p>
            <a:pPr lvl="1"/>
            <a:r>
              <a:rPr lang="en-GB" dirty="0"/>
              <a:t>Database and storage systems, data management systems</a:t>
            </a:r>
          </a:p>
          <a:p>
            <a:pPr lvl="1"/>
            <a:r>
              <a:rPr lang="en-GB" dirty="0"/>
              <a:t>Distributed analysis facilities</a:t>
            </a:r>
          </a:p>
          <a:p>
            <a:pPr lvl="1"/>
            <a:r>
              <a:rPr lang="en-GB" dirty="0"/>
              <a:t>The grid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990610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5E67D5-BB5F-E923-B662-C0DEB8BE3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A54B046-5531-5D2B-A41E-1D34FBED4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69" y="1146049"/>
            <a:ext cx="4680785" cy="15175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502CC23-D319-EF68-07DA-25C00BB98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302" y="2763828"/>
            <a:ext cx="4615928" cy="16026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CD3DBE-286C-6100-2695-FF2FB7587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74" y="109837"/>
            <a:ext cx="8520600" cy="572700"/>
          </a:xfrm>
        </p:spPr>
        <p:txBody>
          <a:bodyPr>
            <a:noAutofit/>
          </a:bodyPr>
          <a:lstStyle/>
          <a:p>
            <a:r>
              <a:rPr lang="en-GB" sz="3600" b="1" dirty="0"/>
              <a:t>2025 LHC Data Taking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DF9E1B-365F-B066-6EF7-B240CF34E0A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30</a:t>
            </a:fld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0F2A9-58EB-AB79-2202-F62FCF6F27F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 dirty="0"/>
              <a:t>19/11/2024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C2F59-C1BC-F848-45F3-CDF8BF84EA9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WLCG LHCC - November 2024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09460D1-0E41-1E78-289E-4F0FE573E08E}"/>
              </a:ext>
            </a:extLst>
          </p:cNvPr>
          <p:cNvCxnSpPr>
            <a:cxnSpLocks/>
          </p:cNvCxnSpPr>
          <p:nvPr/>
        </p:nvCxnSpPr>
        <p:spPr>
          <a:xfrm>
            <a:off x="3128702" y="1377152"/>
            <a:ext cx="0" cy="2882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C12007A-E555-FF50-5C69-19F044E3D1E0}"/>
              </a:ext>
            </a:extLst>
          </p:cNvPr>
          <p:cNvCxnSpPr>
            <a:cxnSpLocks/>
          </p:cNvCxnSpPr>
          <p:nvPr/>
        </p:nvCxnSpPr>
        <p:spPr>
          <a:xfrm>
            <a:off x="3601679" y="1377152"/>
            <a:ext cx="0" cy="2882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E55CE06-58E9-32D2-75CD-ADD960F3D7EC}"/>
              </a:ext>
            </a:extLst>
          </p:cNvPr>
          <p:cNvSpPr txBox="1"/>
          <p:nvPr/>
        </p:nvSpPr>
        <p:spPr>
          <a:xfrm>
            <a:off x="1028422" y="4421124"/>
            <a:ext cx="434430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Recorded data into the CERN tape archive (PB/week)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A4E68B-9C8D-3E9E-3F66-3504A14332CE}"/>
              </a:ext>
            </a:extLst>
          </p:cNvPr>
          <p:cNvSpPr txBox="1"/>
          <p:nvPr/>
        </p:nvSpPr>
        <p:spPr>
          <a:xfrm>
            <a:off x="1028422" y="686507"/>
            <a:ext cx="438958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Daily average data rate from experiments to T0 (Gb/s)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74FE6DB-9990-DCAC-1028-27ED7B5B66B9}"/>
              </a:ext>
            </a:extLst>
          </p:cNvPr>
          <p:cNvGrpSpPr/>
          <p:nvPr/>
        </p:nvGrpSpPr>
        <p:grpSpPr>
          <a:xfrm>
            <a:off x="1329401" y="2788423"/>
            <a:ext cx="681038" cy="643142"/>
            <a:chOff x="10763236" y="3320777"/>
            <a:chExt cx="908050" cy="85752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626E262-A2C7-D72A-E717-0C8F359BF99C}"/>
                </a:ext>
              </a:extLst>
            </p:cNvPr>
            <p:cNvGrpSpPr/>
            <p:nvPr/>
          </p:nvGrpSpPr>
          <p:grpSpPr>
            <a:xfrm>
              <a:off x="10772774" y="3320777"/>
              <a:ext cx="898512" cy="857523"/>
              <a:chOff x="1682634" y="2851150"/>
              <a:chExt cx="1130300" cy="1238247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810523D-19AE-5BBA-E14E-B137FFD0F7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80579"/>
              <a:stretch/>
            </p:blipFill>
            <p:spPr>
              <a:xfrm>
                <a:off x="1682634" y="2851150"/>
                <a:ext cx="1130300" cy="298448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5EB35FF5-CBD8-7E3F-EEBB-3E21ADC42D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38843"/>
              <a:stretch/>
            </p:blipFill>
            <p:spPr>
              <a:xfrm>
                <a:off x="1682634" y="3149598"/>
                <a:ext cx="1130300" cy="939799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E1CE58C-EF4F-C5A0-957E-B2562486DC5B}"/>
                </a:ext>
              </a:extLst>
            </p:cNvPr>
            <p:cNvSpPr/>
            <p:nvPr/>
          </p:nvSpPr>
          <p:spPr>
            <a:xfrm>
              <a:off x="10763236" y="3334328"/>
              <a:ext cx="908050" cy="84397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75ED7622-304C-0BE6-205E-C446B4E8F137}"/>
              </a:ext>
            </a:extLst>
          </p:cNvPr>
          <p:cNvSpPr txBox="1"/>
          <p:nvPr/>
        </p:nvSpPr>
        <p:spPr>
          <a:xfrm>
            <a:off x="6031222" y="813225"/>
            <a:ext cx="2828654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The 2025 LHC data taking started</a:t>
            </a:r>
          </a:p>
          <a:p>
            <a:endParaRPr lang="en-US" sz="1350" dirty="0"/>
          </a:p>
          <a:p>
            <a:r>
              <a:rPr lang="en-US" sz="1050" dirty="0"/>
              <a:t>Data rates higher than in 2024 for the same period, inline with expectations </a:t>
            </a:r>
          </a:p>
          <a:p>
            <a:endParaRPr lang="en-US" sz="1350" dirty="0"/>
          </a:p>
          <a:p>
            <a:r>
              <a:rPr lang="en-US" sz="1350" b="1" dirty="0"/>
              <a:t>CERN and generally WLCG services running smoothly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FA89FCA-57F7-8A3B-D921-5FCED24EC749}"/>
              </a:ext>
            </a:extLst>
          </p:cNvPr>
          <p:cNvCxnSpPr>
            <a:cxnSpLocks/>
          </p:cNvCxnSpPr>
          <p:nvPr/>
        </p:nvCxnSpPr>
        <p:spPr>
          <a:xfrm>
            <a:off x="5034973" y="1372996"/>
            <a:ext cx="0" cy="2886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15FCBD5-89A0-4356-4555-72516127A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8850" y="2701289"/>
            <a:ext cx="2910224" cy="202517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6C945FF-471E-2707-2945-C99A501675E2}"/>
              </a:ext>
            </a:extLst>
          </p:cNvPr>
          <p:cNvGrpSpPr/>
          <p:nvPr/>
        </p:nvGrpSpPr>
        <p:grpSpPr>
          <a:xfrm>
            <a:off x="1351885" y="1097946"/>
            <a:ext cx="681038" cy="643142"/>
            <a:chOff x="10763236" y="3320777"/>
            <a:chExt cx="908050" cy="85752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6531A25-A655-8636-9B01-CB698707D652}"/>
                </a:ext>
              </a:extLst>
            </p:cNvPr>
            <p:cNvGrpSpPr/>
            <p:nvPr/>
          </p:nvGrpSpPr>
          <p:grpSpPr>
            <a:xfrm>
              <a:off x="10772774" y="3320777"/>
              <a:ext cx="898512" cy="857523"/>
              <a:chOff x="1682634" y="2851150"/>
              <a:chExt cx="1130300" cy="1238247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C37F2B8A-9AD5-2E9D-9097-E5019C4456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80579"/>
              <a:stretch/>
            </p:blipFill>
            <p:spPr>
              <a:xfrm>
                <a:off x="1682634" y="2851150"/>
                <a:ext cx="1130300" cy="29844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526831E-623B-07B1-A831-031AFA4E86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38843"/>
              <a:stretch/>
            </p:blipFill>
            <p:spPr>
              <a:xfrm>
                <a:off x="1682634" y="3149598"/>
                <a:ext cx="1130300" cy="93979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07E3515-2062-5F0E-F35D-EAD5076D3C3D}"/>
                </a:ext>
              </a:extLst>
            </p:cNvPr>
            <p:cNvSpPr/>
            <p:nvPr/>
          </p:nvSpPr>
          <p:spPr>
            <a:xfrm>
              <a:off x="10763236" y="3334328"/>
              <a:ext cx="908050" cy="84397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95D8C6B-9FE1-4B17-F84E-BD031BA58CE2}"/>
              </a:ext>
            </a:extLst>
          </p:cNvPr>
          <p:cNvCxnSpPr>
            <a:cxnSpLocks/>
          </p:cNvCxnSpPr>
          <p:nvPr/>
        </p:nvCxnSpPr>
        <p:spPr>
          <a:xfrm flipH="1">
            <a:off x="1196049" y="1844213"/>
            <a:ext cx="4056361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9502F36-1650-C99B-E82E-F191B0A308AF}"/>
              </a:ext>
            </a:extLst>
          </p:cNvPr>
          <p:cNvSpPr txBox="1"/>
          <p:nvPr/>
        </p:nvSpPr>
        <p:spPr>
          <a:xfrm>
            <a:off x="2144658" y="1377151"/>
            <a:ext cx="79957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2024 pp</a:t>
            </a:r>
            <a:endParaRPr lang="en-GB" sz="10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4030A5-C59C-8E21-918D-1C342DA24428}"/>
              </a:ext>
            </a:extLst>
          </p:cNvPr>
          <p:cNvSpPr txBox="1"/>
          <p:nvPr/>
        </p:nvSpPr>
        <p:spPr>
          <a:xfrm>
            <a:off x="2982165" y="1073738"/>
            <a:ext cx="79957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2024 HI</a:t>
            </a:r>
            <a:endParaRPr lang="en-GB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54E531A-046C-0E18-FD75-04B3DD7B1927}"/>
              </a:ext>
            </a:extLst>
          </p:cNvPr>
          <p:cNvSpPr txBox="1"/>
          <p:nvPr/>
        </p:nvSpPr>
        <p:spPr>
          <a:xfrm>
            <a:off x="3954755" y="1372996"/>
            <a:ext cx="72569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EYETS</a:t>
            </a:r>
            <a:endParaRPr lang="en-GB" sz="10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B523A9-9226-3BB1-8954-A0EAB364ED6A}"/>
              </a:ext>
            </a:extLst>
          </p:cNvPr>
          <p:cNvSpPr txBox="1"/>
          <p:nvPr/>
        </p:nvSpPr>
        <p:spPr>
          <a:xfrm>
            <a:off x="4867074" y="1069582"/>
            <a:ext cx="79957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2025 pp</a:t>
            </a:r>
            <a:endParaRPr lang="en-GB" sz="105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09A2DB-2CE7-9E21-FEC7-D5FE786F7B3D}"/>
              </a:ext>
            </a:extLst>
          </p:cNvPr>
          <p:cNvSpPr/>
          <p:nvPr/>
        </p:nvSpPr>
        <p:spPr>
          <a:xfrm>
            <a:off x="6664729" y="4139738"/>
            <a:ext cx="704504" cy="4488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87259DA-D136-E258-1539-FE9629F0667D}"/>
              </a:ext>
            </a:extLst>
          </p:cNvPr>
          <p:cNvCxnSpPr>
            <a:stCxn id="6" idx="2"/>
          </p:cNvCxnSpPr>
          <p:nvPr/>
        </p:nvCxnSpPr>
        <p:spPr>
          <a:xfrm flipH="1" flipV="1">
            <a:off x="5455229" y="3921529"/>
            <a:ext cx="1209500" cy="44265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25D0108-D663-3217-B359-53AF81F9F3FC}"/>
              </a:ext>
            </a:extLst>
          </p:cNvPr>
          <p:cNvCxnSpPr>
            <a:cxnSpLocks/>
          </p:cNvCxnSpPr>
          <p:nvPr/>
        </p:nvCxnSpPr>
        <p:spPr>
          <a:xfrm flipH="1" flipV="1">
            <a:off x="5418008" y="2369127"/>
            <a:ext cx="1246721" cy="199505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090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0DAD6-5EAD-342A-C17A-07980B099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06D85-11C4-7496-6160-70EF1A317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208" y="124433"/>
            <a:ext cx="8520600" cy="572700"/>
          </a:xfrm>
        </p:spPr>
        <p:txBody>
          <a:bodyPr>
            <a:noAutofit/>
          </a:bodyPr>
          <a:lstStyle/>
          <a:p>
            <a:r>
              <a:rPr lang="en-CH" sz="3600" b="1" dirty="0"/>
              <a:t>LHC data processing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6EA1F-342B-8D14-3034-B17ACC46CF9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C1F4A-1A85-560D-A14A-1670DA947DA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/>
              <a:t>19/11/2024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9D6E5-7E79-84C4-7787-2F15CCA1C3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WLCG LHCC - November 2024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3B61AC-626A-CCB8-C042-596B7420503E}"/>
              </a:ext>
            </a:extLst>
          </p:cNvPr>
          <p:cNvSpPr txBox="1"/>
          <p:nvPr/>
        </p:nvSpPr>
        <p:spPr>
          <a:xfrm>
            <a:off x="-88681" y="818123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CH" sz="105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623539-BCD2-5D2F-7694-06A39250B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686" y="2766646"/>
            <a:ext cx="5043748" cy="1545923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24A8FB9C-44EF-AFC0-2DC2-73DA27E9B8A8}"/>
              </a:ext>
            </a:extLst>
          </p:cNvPr>
          <p:cNvGrpSpPr/>
          <p:nvPr/>
        </p:nvGrpSpPr>
        <p:grpSpPr>
          <a:xfrm>
            <a:off x="1871887" y="3043646"/>
            <a:ext cx="1422763" cy="646656"/>
            <a:chOff x="1173332" y="2323896"/>
            <a:chExt cx="1887368" cy="707508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95D1638-04C7-8E2A-78DF-0E095EF98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3332" y="2332904"/>
              <a:ext cx="927100" cy="69850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03D6779-B636-F925-3FAF-1C1439E19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33600" y="2323896"/>
              <a:ext cx="927100" cy="647700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ACDA343D-84DC-52F1-0E15-80D0C945D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527" y="1032875"/>
            <a:ext cx="5180907" cy="1306588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F04C9C5-547C-E68D-BD62-FEDD490979A8}"/>
              </a:ext>
            </a:extLst>
          </p:cNvPr>
          <p:cNvCxnSpPr>
            <a:cxnSpLocks/>
          </p:cNvCxnSpPr>
          <p:nvPr/>
        </p:nvCxnSpPr>
        <p:spPr>
          <a:xfrm>
            <a:off x="4222010" y="2213264"/>
            <a:ext cx="0" cy="1946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DB4AFD9-5C22-DFBA-2441-E4A9E9982BFE}"/>
              </a:ext>
            </a:extLst>
          </p:cNvPr>
          <p:cNvCxnSpPr>
            <a:cxnSpLocks/>
          </p:cNvCxnSpPr>
          <p:nvPr/>
        </p:nvCxnSpPr>
        <p:spPr>
          <a:xfrm>
            <a:off x="5651798" y="2213263"/>
            <a:ext cx="0" cy="2010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6954E3F-4D39-3DB7-FCEC-B47F7913ED9E}"/>
              </a:ext>
            </a:extLst>
          </p:cNvPr>
          <p:cNvSpPr txBox="1"/>
          <p:nvPr/>
        </p:nvSpPr>
        <p:spPr>
          <a:xfrm>
            <a:off x="4581124" y="2579913"/>
            <a:ext cx="72569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EYETS</a:t>
            </a:r>
            <a:endParaRPr lang="en-GB" sz="10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109E82-6430-E759-7825-DAAA96ECD9E7}"/>
              </a:ext>
            </a:extLst>
          </p:cNvPr>
          <p:cNvSpPr txBox="1"/>
          <p:nvPr/>
        </p:nvSpPr>
        <p:spPr>
          <a:xfrm>
            <a:off x="2266253" y="2588828"/>
            <a:ext cx="129677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2024 LHC Run</a:t>
            </a:r>
            <a:endParaRPr lang="en-GB" sz="10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B68A9B-9E9B-3E2A-E87D-754F0B4C5D26}"/>
              </a:ext>
            </a:extLst>
          </p:cNvPr>
          <p:cNvSpPr txBox="1"/>
          <p:nvPr/>
        </p:nvSpPr>
        <p:spPr>
          <a:xfrm>
            <a:off x="5678403" y="2539085"/>
            <a:ext cx="135622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2025 LHC Run</a:t>
            </a:r>
            <a:endParaRPr lang="en-GB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88E986-2FBB-1A6D-D41F-D98341D0F3A8}"/>
              </a:ext>
            </a:extLst>
          </p:cNvPr>
          <p:cNvSpPr txBox="1"/>
          <p:nvPr/>
        </p:nvSpPr>
        <p:spPr>
          <a:xfrm>
            <a:off x="1489696" y="792424"/>
            <a:ext cx="438958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Number of cores in use (WLCG pledge + opportunistic)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851B9D-CC4E-3AF4-FB15-79FF2575DFEE}"/>
              </a:ext>
            </a:extLst>
          </p:cNvPr>
          <p:cNvSpPr txBox="1"/>
          <p:nvPr/>
        </p:nvSpPr>
        <p:spPr>
          <a:xfrm>
            <a:off x="1672577" y="4354421"/>
            <a:ext cx="438958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Volume of data recalled from CERN tape (PB/week)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E1308-3B2B-C182-E6EE-8D38E252F6C7}"/>
              </a:ext>
            </a:extLst>
          </p:cNvPr>
          <p:cNvSpPr txBox="1"/>
          <p:nvPr/>
        </p:nvSpPr>
        <p:spPr>
          <a:xfrm>
            <a:off x="6546273" y="937583"/>
            <a:ext cx="2369128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Experiments leveraging all WLCG available cores …</a:t>
            </a:r>
          </a:p>
          <a:p>
            <a:endParaRPr lang="en-US" sz="1050" dirty="0"/>
          </a:p>
          <a:p>
            <a:r>
              <a:rPr lang="en-US" sz="1050" dirty="0"/>
              <a:t>… plus </a:t>
            </a:r>
            <a:r>
              <a:rPr lang="en-US" sz="1350" dirty="0"/>
              <a:t>~50% </a:t>
            </a:r>
            <a:r>
              <a:rPr lang="en-US" sz="1050" dirty="0"/>
              <a:t>e</a:t>
            </a:r>
            <a:r>
              <a:rPr lang="en-US" sz="1350" dirty="0"/>
              <a:t>xtra opportunistic capacity (including HLTs and HPCs) 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7D73273-4B86-DA7E-062C-70CF3F7AADB5}"/>
              </a:ext>
            </a:extLst>
          </p:cNvPr>
          <p:cNvCxnSpPr>
            <a:cxnSpLocks/>
          </p:cNvCxnSpPr>
          <p:nvPr/>
        </p:nvCxnSpPr>
        <p:spPr>
          <a:xfrm>
            <a:off x="1371593" y="1589809"/>
            <a:ext cx="4566805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3F5FEC3-0994-6FA0-688A-C8ED4C9AF8E6}"/>
              </a:ext>
            </a:extLst>
          </p:cNvPr>
          <p:cNvSpPr txBox="1"/>
          <p:nvPr/>
        </p:nvSpPr>
        <p:spPr>
          <a:xfrm>
            <a:off x="810485" y="1479975"/>
            <a:ext cx="493567" cy="216110"/>
          </a:xfrm>
          <a:prstGeom prst="rect">
            <a:avLst/>
          </a:prstGeom>
          <a:solidFill>
            <a:srgbClr val="FFFFFF"/>
          </a:solidFill>
        </p:spPr>
        <p:txBody>
          <a:bodyPr wrap="square" lIns="27000" tIns="27000" rIns="27000" bIns="27000" anchor="ctr" anchorCtr="0">
            <a:spAutoFit/>
          </a:bodyPr>
          <a:lstStyle/>
          <a:p>
            <a:r>
              <a:rPr lang="en-US" sz="1050" dirty="0"/>
              <a:t>pledge</a:t>
            </a:r>
            <a:endParaRPr lang="en-GB" sz="10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A28F445-3E79-5000-AED7-C768E0620B04}"/>
              </a:ext>
            </a:extLst>
          </p:cNvPr>
          <p:cNvSpPr txBox="1"/>
          <p:nvPr/>
        </p:nvSpPr>
        <p:spPr>
          <a:xfrm>
            <a:off x="6549164" y="3305671"/>
            <a:ext cx="21168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/>
              <a:t>Intense reprocessing campaigns during EYETS recalling data </a:t>
            </a:r>
            <a:r>
              <a:rPr lang="en-US" sz="1350"/>
              <a:t>from tape </a:t>
            </a:r>
            <a:r>
              <a:rPr lang="en-US" sz="1350" dirty="0"/>
              <a:t>systems </a:t>
            </a:r>
          </a:p>
        </p:txBody>
      </p:sp>
    </p:spTree>
    <p:extLst>
      <p:ext uri="{BB962C8B-B14F-4D97-AF65-F5344CB8AC3E}">
        <p14:creationId xmlns:p14="http://schemas.microsoft.com/office/powerpoint/2010/main" val="4188682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54"/>
          <p:cNvSpPr txBox="1">
            <a:spLocks noGrp="1"/>
          </p:cNvSpPr>
          <p:nvPr>
            <p:ph type="title"/>
          </p:nvPr>
        </p:nvSpPr>
        <p:spPr>
          <a:xfrm>
            <a:off x="458575" y="107644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None/>
            </a:pPr>
            <a:r>
              <a:rPr lang="en-GB" sz="4400"/>
              <a:t>HL-LHC: a computing challenge</a:t>
            </a:r>
            <a:endParaRPr/>
          </a:p>
        </p:txBody>
      </p:sp>
      <p:sp>
        <p:nvSpPr>
          <p:cNvPr id="724" name="Google Shape;724;p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800"/>
              <a:buFont typeface="Arial"/>
              <a:buNone/>
            </a:pPr>
            <a:fld id="{00000000-1234-1234-1234-123412341234}" type="slidenum">
              <a:rPr lang="en-GB" sz="800"/>
              <a:t>32</a:t>
            </a:fld>
            <a:endParaRPr/>
          </a:p>
        </p:txBody>
      </p:sp>
      <p:pic>
        <p:nvPicPr>
          <p:cNvPr id="726" name="Google Shape;726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650" y="812950"/>
            <a:ext cx="8619049" cy="4218301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54"/>
          <p:cNvSpPr/>
          <p:nvPr/>
        </p:nvSpPr>
        <p:spPr>
          <a:xfrm>
            <a:off x="5397825" y="1363450"/>
            <a:ext cx="3622800" cy="3556800"/>
          </a:xfrm>
          <a:prstGeom prst="ellipse">
            <a:avLst/>
          </a:prstGeom>
          <a:noFill/>
          <a:ln w="63500" cap="flat" cmpd="sng">
            <a:solidFill>
              <a:srgbClr val="941100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6414AD-92EB-E627-B9CF-582024058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93" y="364096"/>
            <a:ext cx="7772400" cy="441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18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F592D3-F977-C93F-DCA5-38EBB6462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66" y="113030"/>
            <a:ext cx="8656320" cy="491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6341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FA3F3A-9F93-2599-190C-B8AC483B2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835" y="314164"/>
            <a:ext cx="7772400" cy="411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423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5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4462"/>
              <a:buFont typeface="Arial"/>
              <a:buNone/>
            </a:pPr>
            <a:r>
              <a:rPr lang="en-GB" sz="4462"/>
              <a:t>CERN Data Center</a:t>
            </a:r>
            <a:endParaRPr/>
          </a:p>
        </p:txBody>
      </p:sp>
      <p:sp>
        <p:nvSpPr>
          <p:cNvPr id="852" name="Google Shape;852;p5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355518" lvl="0" indent="-34823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28"/>
              <a:buChar char="•"/>
            </a:pPr>
            <a:r>
              <a:rPr lang="en-GB" sz="2460"/>
              <a:t>Built in the 70s on the CERN site (Meyrin,Geneva)</a:t>
            </a:r>
            <a:endParaRPr sz="3300"/>
          </a:p>
          <a:p>
            <a:pPr marL="639122" lvl="1" indent="-335572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 sz="2100"/>
              <a:t>3.5 MW for equipment</a:t>
            </a:r>
            <a:endParaRPr sz="2800"/>
          </a:p>
          <a:p>
            <a:pPr marL="355518" lvl="0" indent="-348234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28"/>
              <a:buChar char="•"/>
            </a:pPr>
            <a:r>
              <a:rPr lang="en-GB" sz="2460"/>
              <a:t>Hardware generally based on commodity</a:t>
            </a:r>
            <a:endParaRPr sz="3300"/>
          </a:p>
          <a:p>
            <a:pPr marL="639123" lvl="1" indent="-31652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•"/>
            </a:pPr>
            <a:r>
              <a:rPr lang="en-GB" sz="2100"/>
              <a:t>10,000 servers, providing 500,000 processor cores </a:t>
            </a:r>
            <a:r>
              <a:rPr lang="en-GB" sz="1800"/>
              <a:t>(14.000 VMs)</a:t>
            </a:r>
            <a:endParaRPr/>
          </a:p>
          <a:p>
            <a:pPr marL="639123" lvl="1" indent="-31652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•"/>
            </a:pPr>
            <a:r>
              <a:rPr lang="en-GB" sz="2100"/>
              <a:t>120,000 disk drives providing 0.6EB disk space </a:t>
            </a:r>
            <a:r>
              <a:rPr lang="en-GB" sz="1700"/>
              <a:t>(1EB=1000PB)</a:t>
            </a:r>
            <a:endParaRPr sz="2400"/>
          </a:p>
          <a:p>
            <a:pPr marL="639123" lvl="1" indent="-31652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•"/>
            </a:pPr>
            <a:r>
              <a:rPr lang="en-GB" sz="2100"/>
              <a:t>40,000 tapes drives, providing 0.5EB capacity </a:t>
            </a:r>
            <a:r>
              <a:rPr lang="en-GB" sz="1700"/>
              <a:t>(1EB=1000PB)</a:t>
            </a:r>
            <a:endParaRPr sz="2400"/>
          </a:p>
        </p:txBody>
      </p:sp>
      <p:sp>
        <p:nvSpPr>
          <p:cNvPr id="853" name="Google Shape;853;p5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 sz="600"/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6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F00"/>
              </a:buClr>
              <a:buSzPts val="3300"/>
              <a:buFont typeface="Short Stack"/>
              <a:buNone/>
            </a:pPr>
            <a:r>
              <a:rPr lang="en-GB">
                <a:solidFill>
                  <a:srgbClr val="008F00"/>
                </a:solidFill>
                <a:latin typeface="Short Stack"/>
                <a:ea typeface="Short Stack"/>
                <a:cs typeface="Short Stack"/>
                <a:sym typeface="Short Stack"/>
              </a:rPr>
              <a:t>Green</a:t>
            </a:r>
            <a:r>
              <a:rPr lang="en-GB" sz="3312"/>
              <a:t> IT</a:t>
            </a:r>
            <a:endParaRPr/>
          </a:p>
        </p:txBody>
      </p:sp>
      <p:sp>
        <p:nvSpPr>
          <p:cNvPr id="869" name="Google Shape;869;p61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37</a:t>
            </a:fld>
            <a:endParaRPr sz="1200"/>
          </a:p>
        </p:txBody>
      </p:sp>
      <p:sp>
        <p:nvSpPr>
          <p:cNvPr id="870" name="Google Shape;870;p61"/>
          <p:cNvSpPr txBox="1"/>
          <p:nvPr/>
        </p:nvSpPr>
        <p:spPr>
          <a:xfrm>
            <a:off x="1399710" y="4494248"/>
            <a:ext cx="135891" cy="25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26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000"/>
              <a:buFont typeface="Times"/>
              <a:buNone/>
            </a:pPr>
            <a:r>
              <a:rPr lang="en-GB" sz="1000" b="0" i="0" u="sng" strike="noStrike" cap="none">
                <a:solidFill>
                  <a:schemeClr val="hlink"/>
                </a:solidFill>
                <a:latin typeface="Times"/>
                <a:ea typeface="Times"/>
                <a:cs typeface="Times"/>
                <a:sym typeface="Times"/>
                <a:hlinkClick r:id="rId3"/>
              </a:rPr>
              <a:t> </a:t>
            </a:r>
            <a:endParaRPr/>
          </a:p>
        </p:txBody>
      </p:sp>
      <p:cxnSp>
        <p:nvCxnSpPr>
          <p:cNvPr id="871" name="Google Shape;871;p61"/>
          <p:cNvCxnSpPr/>
          <p:nvPr/>
        </p:nvCxnSpPr>
        <p:spPr>
          <a:xfrm>
            <a:off x="2716226" y="4023562"/>
            <a:ext cx="1585342" cy="1270002"/>
          </a:xfrm>
          <a:prstGeom prst="straightConnector1">
            <a:avLst/>
          </a:prstGeom>
          <a:noFill/>
          <a:ln>
            <a:noFill/>
          </a:ln>
        </p:spPr>
      </p:cxnSp>
      <p:cxnSp>
        <p:nvCxnSpPr>
          <p:cNvPr id="872" name="Google Shape;872;p61"/>
          <p:cNvCxnSpPr/>
          <p:nvPr/>
        </p:nvCxnSpPr>
        <p:spPr>
          <a:xfrm>
            <a:off x="6657729" y="3830050"/>
            <a:ext cx="1585343" cy="1270001"/>
          </a:xfrm>
          <a:prstGeom prst="straightConnector1">
            <a:avLst/>
          </a:prstGeom>
          <a:noFill/>
          <a:ln>
            <a:noFill/>
          </a:ln>
        </p:spPr>
      </p:cxnSp>
      <p:cxnSp>
        <p:nvCxnSpPr>
          <p:cNvPr id="873" name="Google Shape;873;p61"/>
          <p:cNvCxnSpPr/>
          <p:nvPr/>
        </p:nvCxnSpPr>
        <p:spPr>
          <a:xfrm>
            <a:off x="6436807" y="4189367"/>
            <a:ext cx="1585343" cy="1270002"/>
          </a:xfrm>
          <a:prstGeom prst="straightConnector1">
            <a:avLst/>
          </a:prstGeom>
          <a:noFill/>
          <a:ln>
            <a:noFill/>
          </a:ln>
        </p:spPr>
      </p:cxnSp>
      <p:sp>
        <p:nvSpPr>
          <p:cNvPr id="874" name="Google Shape;874;p61"/>
          <p:cNvSpPr txBox="1"/>
          <p:nvPr/>
        </p:nvSpPr>
        <p:spPr>
          <a:xfrm>
            <a:off x="294900" y="3521925"/>
            <a:ext cx="826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r>
              <a:rPr lang="en-GB" sz="1800" b="1">
                <a:solidFill>
                  <a:srgbClr val="0055A0"/>
                </a:solidFill>
              </a:rPr>
              <a:t>Power Usage Effectiveness (PUE)</a:t>
            </a:r>
            <a:r>
              <a:rPr lang="en-GB" sz="1800">
                <a:solidFill>
                  <a:srgbClr val="0055A0"/>
                </a:solidFill>
              </a:rPr>
              <a:t>: Total Facility Energy / IT Facility Energy</a:t>
            </a:r>
            <a:endParaRPr/>
          </a:p>
        </p:txBody>
      </p:sp>
      <p:grpSp>
        <p:nvGrpSpPr>
          <p:cNvPr id="875" name="Google Shape;875;p61"/>
          <p:cNvGrpSpPr/>
          <p:nvPr/>
        </p:nvGrpSpPr>
        <p:grpSpPr>
          <a:xfrm>
            <a:off x="862767" y="1464529"/>
            <a:ext cx="6603160" cy="1554922"/>
            <a:chOff x="0" y="0"/>
            <a:chExt cx="6603160" cy="1554922"/>
          </a:xfrm>
        </p:grpSpPr>
        <p:cxnSp>
          <p:nvCxnSpPr>
            <p:cNvPr id="876" name="Google Shape;876;p61"/>
            <p:cNvCxnSpPr/>
            <p:nvPr/>
          </p:nvCxnSpPr>
          <p:spPr>
            <a:xfrm>
              <a:off x="472042" y="1377392"/>
              <a:ext cx="6005187" cy="1"/>
            </a:xfrm>
            <a:prstGeom prst="straightConnector1">
              <a:avLst/>
            </a:prstGeom>
            <a:noFill/>
            <a:ln w="19050" cap="flat" cmpd="sng">
              <a:solidFill>
                <a:srgbClr val="DCDCDC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77" name="Google Shape;877;p61"/>
            <p:cNvCxnSpPr/>
            <p:nvPr/>
          </p:nvCxnSpPr>
          <p:spPr>
            <a:xfrm>
              <a:off x="484742" y="193444"/>
              <a:ext cx="6005187" cy="1"/>
            </a:xfrm>
            <a:prstGeom prst="straightConnector1">
              <a:avLst/>
            </a:prstGeom>
            <a:noFill/>
            <a:ln w="19050" cap="flat" cmpd="sng">
              <a:solidFill>
                <a:srgbClr val="DCDCDC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78" name="Google Shape;878;p61"/>
            <p:cNvSpPr txBox="1"/>
            <p:nvPr/>
          </p:nvSpPr>
          <p:spPr>
            <a:xfrm>
              <a:off x="19888" y="1674"/>
              <a:ext cx="4110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Economica"/>
                <a:buNone/>
              </a:pPr>
              <a:r>
                <a:rPr lang="en-GB" sz="1800" b="1" i="0" u="none" strike="noStrike" cap="none">
                  <a:solidFill>
                    <a:srgbClr val="000000"/>
                  </a:solidFill>
                  <a:latin typeface="Economica"/>
                  <a:ea typeface="Economica"/>
                  <a:cs typeface="Economica"/>
                  <a:sym typeface="Economica"/>
                </a:rPr>
                <a:t>PUE</a:t>
              </a:r>
              <a:endParaRPr/>
            </a:p>
          </p:txBody>
        </p:sp>
        <p:sp>
          <p:nvSpPr>
            <p:cNvPr id="879" name="Google Shape;879;p61"/>
            <p:cNvSpPr txBox="1"/>
            <p:nvPr/>
          </p:nvSpPr>
          <p:spPr>
            <a:xfrm>
              <a:off x="0" y="1185622"/>
              <a:ext cx="450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Economica"/>
                <a:buNone/>
              </a:pPr>
              <a:r>
                <a:rPr lang="en-GB" sz="1800" b="1" i="0" u="none" strike="noStrike" cap="none">
                  <a:solidFill>
                    <a:srgbClr val="000000"/>
                  </a:solidFill>
                  <a:latin typeface="Economica"/>
                  <a:ea typeface="Economica"/>
                  <a:cs typeface="Economica"/>
                  <a:sym typeface="Economica"/>
                </a:rPr>
                <a:t>DCiE</a:t>
              </a:r>
              <a:endParaRPr/>
            </a:p>
          </p:txBody>
        </p:sp>
        <p:grpSp>
          <p:nvGrpSpPr>
            <p:cNvPr id="880" name="Google Shape;880;p61"/>
            <p:cNvGrpSpPr/>
            <p:nvPr/>
          </p:nvGrpSpPr>
          <p:grpSpPr>
            <a:xfrm>
              <a:off x="1044928" y="0"/>
              <a:ext cx="5558232" cy="1552281"/>
              <a:chOff x="0" y="0"/>
              <a:chExt cx="5558230" cy="1552280"/>
            </a:xfrm>
          </p:grpSpPr>
          <p:grpSp>
            <p:nvGrpSpPr>
              <p:cNvPr id="881" name="Google Shape;881;p61"/>
              <p:cNvGrpSpPr/>
              <p:nvPr/>
            </p:nvGrpSpPr>
            <p:grpSpPr>
              <a:xfrm>
                <a:off x="0" y="0"/>
                <a:ext cx="5558230" cy="1552280"/>
                <a:chOff x="0" y="0"/>
                <a:chExt cx="5558229" cy="1552279"/>
              </a:xfrm>
            </p:grpSpPr>
            <p:grpSp>
              <p:nvGrpSpPr>
                <p:cNvPr id="882" name="Google Shape;882;p61"/>
                <p:cNvGrpSpPr/>
                <p:nvPr/>
              </p:nvGrpSpPr>
              <p:grpSpPr>
                <a:xfrm>
                  <a:off x="207367" y="583697"/>
                  <a:ext cx="5143502" cy="382648"/>
                  <a:chOff x="0" y="0"/>
                  <a:chExt cx="5143501" cy="382646"/>
                </a:xfrm>
              </p:grpSpPr>
              <p:pic>
                <p:nvPicPr>
                  <p:cNvPr id="883" name="Google Shape;883;p61" descr="Image"/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 r="94415"/>
                  <a:stretch/>
                </p:blipFill>
                <p:spPr>
                  <a:xfrm rot="-5400000">
                    <a:off x="2380427" y="-2380428"/>
                    <a:ext cx="382646" cy="514350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884" name="Google Shape;884;p61"/>
                  <p:cNvSpPr txBox="1"/>
                  <p:nvPr/>
                </p:nvSpPr>
                <p:spPr>
                  <a:xfrm>
                    <a:off x="3908374" y="58"/>
                    <a:ext cx="1154700" cy="369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FEFEFE"/>
                      </a:buClr>
                      <a:buSzPts val="1800"/>
                      <a:buFont typeface="Economica"/>
                      <a:buNone/>
                    </a:pPr>
                    <a:r>
                      <a:rPr lang="en-GB" sz="1800" b="1" i="0" u="none" strike="noStrike" cap="none">
                        <a:solidFill>
                          <a:srgbClr val="FEFEFE"/>
                        </a:solidFill>
                        <a:latin typeface="Economica"/>
                        <a:ea typeface="Economica"/>
                        <a:cs typeface="Economica"/>
                        <a:sym typeface="Economica"/>
                      </a:rPr>
                      <a:t>More efficient</a:t>
                    </a:r>
                    <a:endParaRPr/>
                  </a:p>
                </p:txBody>
              </p:sp>
              <p:sp>
                <p:nvSpPr>
                  <p:cNvPr id="885" name="Google Shape;885;p61"/>
                  <p:cNvSpPr txBox="1"/>
                  <p:nvPr/>
                </p:nvSpPr>
                <p:spPr>
                  <a:xfrm>
                    <a:off x="85835" y="58"/>
                    <a:ext cx="1110000" cy="369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FEFEFE"/>
                      </a:buClr>
                      <a:buSzPts val="1800"/>
                      <a:buFont typeface="Economica"/>
                      <a:buNone/>
                    </a:pPr>
                    <a:r>
                      <a:rPr lang="en-GB" sz="1800" b="1" i="0" u="none" strike="noStrike" cap="none">
                        <a:solidFill>
                          <a:srgbClr val="FEFEFE"/>
                        </a:solidFill>
                        <a:latin typeface="Economica"/>
                        <a:ea typeface="Economica"/>
                        <a:cs typeface="Economica"/>
                        <a:sym typeface="Economica"/>
                      </a:rPr>
                      <a:t>Less efficient</a:t>
                    </a:r>
                    <a:endParaRPr/>
                  </a:p>
                </p:txBody>
              </p:sp>
            </p:grpSp>
            <p:sp>
              <p:nvSpPr>
                <p:cNvPr id="886" name="Google Shape;886;p61"/>
                <p:cNvSpPr/>
                <p:nvPr/>
              </p:nvSpPr>
              <p:spPr>
                <a:xfrm>
                  <a:off x="194315" y="431879"/>
                  <a:ext cx="78741" cy="686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3FA79"/>
                </a:solidFill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45700" tIns="45700" rIns="45700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55A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55A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7" name="Google Shape;887;p61"/>
                <p:cNvSpPr/>
                <p:nvPr/>
              </p:nvSpPr>
              <p:spPr>
                <a:xfrm>
                  <a:off x="2739748" y="431879"/>
                  <a:ext cx="78741" cy="686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3FA79"/>
                </a:solidFill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45700" tIns="45700" rIns="45700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55A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55A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8" name="Google Shape;888;p61"/>
                <p:cNvSpPr/>
                <p:nvPr/>
              </p:nvSpPr>
              <p:spPr>
                <a:xfrm>
                  <a:off x="5272480" y="431879"/>
                  <a:ext cx="78741" cy="686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3FA79"/>
                </a:solidFill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45700" tIns="45700" rIns="45700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55A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55A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9" name="Google Shape;889;p61"/>
                <p:cNvSpPr txBox="1"/>
                <p:nvPr/>
              </p:nvSpPr>
              <p:spPr>
                <a:xfrm>
                  <a:off x="0" y="1182979"/>
                  <a:ext cx="437100" cy="369300"/>
                </a:xfrm>
                <a:prstGeom prst="rect">
                  <a:avLst/>
                </a:pr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Economica"/>
                    <a:buNone/>
                  </a:pPr>
                  <a:r>
                    <a:rPr lang="en-GB" sz="1800" b="1" i="0" u="none" strike="noStrike" cap="none">
                      <a:solidFill>
                        <a:srgbClr val="000000"/>
                      </a:solidFill>
                      <a:latin typeface="Economica"/>
                      <a:ea typeface="Economica"/>
                      <a:cs typeface="Economica"/>
                      <a:sym typeface="Economica"/>
                    </a:rPr>
                    <a:t>33%</a:t>
                  </a:r>
                  <a:endParaRPr/>
                </a:p>
              </p:txBody>
            </p:sp>
            <p:sp>
              <p:nvSpPr>
                <p:cNvPr id="890" name="Google Shape;890;p61"/>
                <p:cNvSpPr txBox="1"/>
                <p:nvPr/>
              </p:nvSpPr>
              <p:spPr>
                <a:xfrm>
                  <a:off x="2591684" y="1182979"/>
                  <a:ext cx="437100" cy="369300"/>
                </a:xfrm>
                <a:prstGeom prst="rect">
                  <a:avLst/>
                </a:pr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Economica"/>
                    <a:buNone/>
                  </a:pPr>
                  <a:r>
                    <a:rPr lang="en-GB" sz="1800" b="1" i="0" u="none" strike="noStrike" cap="none">
                      <a:solidFill>
                        <a:srgbClr val="000000"/>
                      </a:solidFill>
                      <a:latin typeface="Economica"/>
                      <a:ea typeface="Economica"/>
                      <a:cs typeface="Economica"/>
                      <a:sym typeface="Economica"/>
                    </a:rPr>
                    <a:t>50%</a:t>
                  </a:r>
                  <a:endParaRPr/>
                </a:p>
              </p:txBody>
            </p:sp>
            <p:sp>
              <p:nvSpPr>
                <p:cNvPr id="891" name="Google Shape;891;p61"/>
                <p:cNvSpPr txBox="1"/>
                <p:nvPr/>
              </p:nvSpPr>
              <p:spPr>
                <a:xfrm>
                  <a:off x="5027529" y="1182979"/>
                  <a:ext cx="530700" cy="369300"/>
                </a:xfrm>
                <a:prstGeom prst="rect">
                  <a:avLst/>
                </a:pr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Economica"/>
                    <a:buNone/>
                  </a:pPr>
                  <a:r>
                    <a:rPr lang="en-GB" sz="1800" b="1" i="0" u="none" strike="noStrike" cap="none">
                      <a:solidFill>
                        <a:srgbClr val="000000"/>
                      </a:solidFill>
                      <a:latin typeface="Economica"/>
                      <a:ea typeface="Economica"/>
                      <a:cs typeface="Economica"/>
                      <a:sym typeface="Economica"/>
                    </a:rPr>
                    <a:t>100%</a:t>
                  </a:r>
                  <a:endParaRPr/>
                </a:p>
              </p:txBody>
            </p:sp>
            <p:sp>
              <p:nvSpPr>
                <p:cNvPr id="892" name="Google Shape;892;p61"/>
                <p:cNvSpPr txBox="1"/>
                <p:nvPr/>
              </p:nvSpPr>
              <p:spPr>
                <a:xfrm>
                  <a:off x="5151602" y="0"/>
                  <a:ext cx="333300" cy="369300"/>
                </a:xfrm>
                <a:prstGeom prst="rect">
                  <a:avLst/>
                </a:pr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Economica"/>
                    <a:buNone/>
                  </a:pPr>
                  <a:r>
                    <a:rPr lang="en-GB" sz="1800" b="1" i="0" u="none" strike="noStrike" cap="none">
                      <a:solidFill>
                        <a:srgbClr val="000000"/>
                      </a:solidFill>
                      <a:latin typeface="Economica"/>
                      <a:ea typeface="Economica"/>
                      <a:cs typeface="Economica"/>
                      <a:sym typeface="Economica"/>
                    </a:rPr>
                    <a:t>1.0</a:t>
                  </a:r>
                  <a:endParaRPr/>
                </a:p>
              </p:txBody>
            </p:sp>
            <p:sp>
              <p:nvSpPr>
                <p:cNvPr id="893" name="Google Shape;893;p61"/>
                <p:cNvSpPr txBox="1"/>
                <p:nvPr/>
              </p:nvSpPr>
              <p:spPr>
                <a:xfrm>
                  <a:off x="2618869" y="0"/>
                  <a:ext cx="333300" cy="369300"/>
                </a:xfrm>
                <a:prstGeom prst="rect">
                  <a:avLst/>
                </a:pr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Economica"/>
                    <a:buNone/>
                  </a:pPr>
                  <a:r>
                    <a:rPr lang="en-GB" sz="1800" b="1" i="0" u="none" strike="noStrike" cap="none">
                      <a:solidFill>
                        <a:srgbClr val="000000"/>
                      </a:solidFill>
                      <a:latin typeface="Economica"/>
                      <a:ea typeface="Economica"/>
                      <a:cs typeface="Economica"/>
                      <a:sym typeface="Economica"/>
                    </a:rPr>
                    <a:t>2.0</a:t>
                  </a:r>
                  <a:endParaRPr/>
                </a:p>
              </p:txBody>
            </p:sp>
            <p:sp>
              <p:nvSpPr>
                <p:cNvPr id="894" name="Google Shape;894;p61"/>
                <p:cNvSpPr txBox="1"/>
                <p:nvPr/>
              </p:nvSpPr>
              <p:spPr>
                <a:xfrm>
                  <a:off x="73437" y="0"/>
                  <a:ext cx="333300" cy="369300"/>
                </a:xfrm>
                <a:prstGeom prst="rect">
                  <a:avLst/>
                </a:prstGeom>
                <a:solidFill>
                  <a:srgbClr val="FEFEFE"/>
                </a:solidFill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Economica"/>
                    <a:buNone/>
                  </a:pPr>
                  <a:r>
                    <a:rPr lang="en-GB" sz="1800" b="1" i="0" u="none" strike="noStrike" cap="none">
                      <a:solidFill>
                        <a:srgbClr val="000000"/>
                      </a:solidFill>
                      <a:latin typeface="Economica"/>
                      <a:ea typeface="Economica"/>
                      <a:cs typeface="Economica"/>
                      <a:sym typeface="Economica"/>
                    </a:rPr>
                    <a:t>3.0</a:t>
                  </a:r>
                  <a:endParaRPr/>
                </a:p>
              </p:txBody>
            </p:sp>
          </p:grpSp>
          <p:sp>
            <p:nvSpPr>
              <p:cNvPr id="895" name="Google Shape;895;p61"/>
              <p:cNvSpPr/>
              <p:nvPr/>
            </p:nvSpPr>
            <p:spPr>
              <a:xfrm>
                <a:off x="4071430" y="486046"/>
                <a:ext cx="851400" cy="598800"/>
              </a:xfrm>
              <a:prstGeom prst="roundRect">
                <a:avLst>
                  <a:gd name="adj" fmla="val 13520"/>
                </a:avLst>
              </a:prstGeom>
              <a:noFill/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55A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61"/>
              <p:cNvSpPr txBox="1"/>
              <p:nvPr/>
            </p:nvSpPr>
            <p:spPr>
              <a:xfrm>
                <a:off x="3982629" y="147346"/>
                <a:ext cx="1110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Economica"/>
                  <a:buNone/>
                </a:pPr>
                <a:r>
                  <a:rPr lang="en-GB" sz="800" b="1" i="0" u="none" strike="noStrike" cap="none">
                    <a:solidFill>
                      <a:srgbClr val="000000"/>
                    </a:solidFill>
                    <a:latin typeface="Economica"/>
                    <a:ea typeface="Economica"/>
                    <a:cs typeface="Economica"/>
                    <a:sym typeface="Economica"/>
                  </a:rPr>
                  <a:t>Achievable w/best practices </a:t>
                </a:r>
                <a:endParaRPr/>
              </a:p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Economica"/>
                  <a:buNone/>
                </a:pPr>
                <a:r>
                  <a:rPr lang="en-GB" sz="800" b="1" i="0" u="none" strike="noStrike" cap="none">
                    <a:solidFill>
                      <a:srgbClr val="000000"/>
                    </a:solidFill>
                    <a:latin typeface="Economica"/>
                    <a:ea typeface="Economica"/>
                    <a:cs typeface="Economica"/>
                    <a:sym typeface="Economica"/>
                  </a:rPr>
                  <a:t>and efficient equipment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6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None/>
            </a:pPr>
            <a:r>
              <a:rPr lang="en-GB" sz="4462" dirty="0"/>
              <a:t>Take-away (1) </a:t>
            </a:r>
            <a:endParaRPr dirty="0"/>
          </a:p>
        </p:txBody>
      </p:sp>
      <p:sp>
        <p:nvSpPr>
          <p:cNvPr id="918" name="Google Shape;918;p64"/>
          <p:cNvSpPr txBox="1">
            <a:spLocks noGrp="1"/>
          </p:cNvSpPr>
          <p:nvPr>
            <p:ph type="body" idx="1"/>
          </p:nvPr>
        </p:nvSpPr>
        <p:spPr>
          <a:xfrm>
            <a:off x="457200" y="994200"/>
            <a:ext cx="8493300" cy="3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 fontScale="92500" lnSpcReduction="10000"/>
          </a:bodyPr>
          <a:lstStyle/>
          <a:p>
            <a:pPr marL="478961" lvl="0" indent="-43239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Char char="•"/>
            </a:pPr>
            <a:r>
              <a:rPr lang="en-GB" sz="2910" dirty="0"/>
              <a:t>Computing is instrumental for science. Detectors and sensors evolving: growing IT demands.</a:t>
            </a:r>
            <a:endParaRPr sz="2910" dirty="0"/>
          </a:p>
          <a:p>
            <a:pPr marL="936161" lvl="1" indent="-432396">
              <a:spcBef>
                <a:spcPts val="1000"/>
              </a:spcBef>
              <a:buSzPct val="80000"/>
            </a:pPr>
            <a:r>
              <a:rPr lang="en-GB" sz="3610" dirty="0"/>
              <a:t>LHC raw data rates are PB/s scale but lowered to GB/s after data </a:t>
            </a:r>
            <a:r>
              <a:rPr lang="en-GB" sz="3610" i="1" dirty="0"/>
              <a:t>filtering</a:t>
            </a:r>
          </a:p>
          <a:p>
            <a:pPr marL="478961" indent="-432396">
              <a:spcBef>
                <a:spcPts val="1000"/>
              </a:spcBef>
              <a:buSzPct val="80000"/>
            </a:pPr>
            <a:r>
              <a:rPr lang="en-GB" sz="1700" dirty="0"/>
              <a:t>CERN remains largest scientific repository in the world</a:t>
            </a:r>
            <a:endParaRPr i="1" dirty="0"/>
          </a:p>
          <a:p>
            <a:pPr marL="478961" lvl="0" indent="-43239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•"/>
            </a:pPr>
            <a:r>
              <a:rPr lang="en-GB" sz="2910" dirty="0"/>
              <a:t>Scientific data already at the </a:t>
            </a:r>
            <a:r>
              <a:rPr lang="en-GB" sz="2910" b="1" dirty="0"/>
              <a:t>Exabyte scale</a:t>
            </a:r>
            <a:r>
              <a:rPr lang="en-GB" sz="2910" dirty="0"/>
              <a:t>:</a:t>
            </a:r>
            <a:endParaRPr dirty="0"/>
          </a:p>
          <a:p>
            <a:pPr marL="804184" lvl="1" indent="-36033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•"/>
            </a:pPr>
            <a:r>
              <a:rPr lang="en-GB" sz="2425" dirty="0"/>
              <a:t>1EB = 1.000PB = 1.000.000 TB = 1.000.000.000 GB</a:t>
            </a:r>
            <a:endParaRPr dirty="0"/>
          </a:p>
        </p:txBody>
      </p:sp>
      <p:sp>
        <p:nvSpPr>
          <p:cNvPr id="919" name="Google Shape;919;p64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38</a:t>
            </a:fld>
            <a:endParaRPr sz="1200"/>
          </a:p>
        </p:txBody>
      </p:sp>
      <p:sp>
        <p:nvSpPr>
          <p:cNvPr id="920" name="Google Shape;920;p64"/>
          <p:cNvSpPr txBox="1"/>
          <p:nvPr/>
        </p:nvSpPr>
        <p:spPr>
          <a:xfrm>
            <a:off x="3670549" y="4268050"/>
            <a:ext cx="1803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Economica"/>
              <a:buNone/>
            </a:pPr>
            <a:r>
              <a:rPr lang="en-GB" sz="1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(1TB </a:t>
            </a:r>
            <a:r>
              <a:rPr lang="en-GB" sz="1800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is</a:t>
            </a:r>
            <a:r>
              <a:rPr lang="en-GB" sz="1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 your computer)</a:t>
            </a:r>
            <a:endParaRPr/>
          </a:p>
        </p:txBody>
      </p:sp>
      <p:sp>
        <p:nvSpPr>
          <p:cNvPr id="921" name="Google Shape;921;p64"/>
          <p:cNvSpPr txBox="1"/>
          <p:nvPr/>
        </p:nvSpPr>
        <p:spPr>
          <a:xfrm>
            <a:off x="5614450" y="4242050"/>
            <a:ext cx="2184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Economica"/>
              <a:buNone/>
            </a:pPr>
            <a:r>
              <a:rPr lang="en-GB" sz="1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(100 GB </a:t>
            </a:r>
            <a:r>
              <a:rPr lang="en-GB" sz="1800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is</a:t>
            </a:r>
            <a:r>
              <a:rPr lang="en-GB" sz="18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 your smartphone)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6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None/>
            </a:pPr>
            <a:r>
              <a:rPr lang="en-GB" sz="4462" dirty="0"/>
              <a:t>Take-away (2) </a:t>
            </a:r>
            <a:endParaRPr dirty="0"/>
          </a:p>
        </p:txBody>
      </p:sp>
      <p:sp>
        <p:nvSpPr>
          <p:cNvPr id="934" name="Google Shape;934;p66"/>
          <p:cNvSpPr txBox="1">
            <a:spLocks noGrp="1"/>
          </p:cNvSpPr>
          <p:nvPr>
            <p:ph type="body" idx="1"/>
          </p:nvPr>
        </p:nvSpPr>
        <p:spPr>
          <a:xfrm>
            <a:off x="295800" y="879958"/>
            <a:ext cx="8552400" cy="393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r>
              <a:rPr lang="en-GB" sz="2400" dirty="0"/>
              <a:t>A bright future of HEP ahead of us: many questions to answer, discoveries made accessible thanks to the HL-LHC program</a:t>
            </a:r>
          </a:p>
          <a:p>
            <a:r>
              <a:rPr lang="en-GB" sz="2400" dirty="0"/>
              <a:t>More events, more complex, at a finer granularity</a:t>
            </a:r>
          </a:p>
          <a:p>
            <a:pPr lvl="1"/>
            <a:r>
              <a:rPr lang="en-GB" sz="1800" dirty="0"/>
              <a:t>Processing and analysing them is a challenge for us</a:t>
            </a:r>
          </a:p>
          <a:p>
            <a:pPr lvl="1"/>
            <a:r>
              <a:rPr lang="en-GB" sz="1800" dirty="0"/>
              <a:t>To be faced with a constantly evolving hardware landscape</a:t>
            </a:r>
          </a:p>
          <a:p>
            <a:r>
              <a:rPr lang="en-GB" sz="2400" dirty="0"/>
              <a:t>Two elements which help succeeding: parallelism and heterogeneity</a:t>
            </a:r>
          </a:p>
          <a:p>
            <a:r>
              <a:rPr lang="en-GB" sz="2400" dirty="0"/>
              <a:t>Interesting times for motivated scientists-engineers!</a:t>
            </a:r>
          </a:p>
          <a:p>
            <a:r>
              <a:rPr lang="en-GB" sz="2400" dirty="0"/>
              <a:t>A lot has been achieved, but a lot still needs to be done</a:t>
            </a:r>
          </a:p>
          <a:p>
            <a:pPr marL="457200" lvl="0" indent="-368300" algn="l" rtl="0"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endParaRPr sz="2200" dirty="0"/>
          </a:p>
        </p:txBody>
      </p:sp>
      <p:sp>
        <p:nvSpPr>
          <p:cNvPr id="935" name="Google Shape;935;p66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39</a:t>
            </a:fld>
            <a:endParaRPr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9BF2C-EA6E-045F-801B-19EA7E84A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03E61-BFAF-9EAB-7918-2399C0EC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What happens to t</a:t>
            </a:r>
            <a:r>
              <a:rPr lang="en-GB" dirty="0"/>
              <a:t>he</a:t>
            </a:r>
            <a:r>
              <a:rPr lang="en-CH" dirty="0"/>
              <a:t> data?: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272F69-6C18-FD19-1B46-998DBBA96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Event filtering, tagging and storage</a:t>
            </a:r>
            <a:endParaRPr lang="en-GB" dirty="0"/>
          </a:p>
          <a:p>
            <a:r>
              <a:rPr lang="en-GB" b="1" dirty="0"/>
              <a:t>Calibration, alignment</a:t>
            </a:r>
            <a:endParaRPr lang="en-GB" dirty="0"/>
          </a:p>
          <a:p>
            <a:r>
              <a:rPr lang="en-GB" b="1" dirty="0"/>
              <a:t>Event reconstruction</a:t>
            </a:r>
            <a:endParaRPr lang="en-GB" dirty="0"/>
          </a:p>
          <a:p>
            <a:r>
              <a:rPr lang="en-GB" b="1" dirty="0"/>
              <a:t>Storage</a:t>
            </a:r>
            <a:endParaRPr lang="en-GB" dirty="0"/>
          </a:p>
          <a:p>
            <a:r>
              <a:rPr lang="en-GB" b="1" dirty="0"/>
              <a:t>Event simulation</a:t>
            </a:r>
            <a:endParaRPr lang="en-GB" dirty="0"/>
          </a:p>
          <a:p>
            <a:r>
              <a:rPr lang="en-GB" b="1" dirty="0"/>
              <a:t>Physics analysis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259909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2">
          <a:extLst>
            <a:ext uri="{FF2B5EF4-FFF2-40B4-BE49-F238E27FC236}">
              <a16:creationId xmlns:a16="http://schemas.microsoft.com/office/drawing/2014/main" id="{74F6D159-6521-E757-F62B-F49D33B7B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66">
            <a:extLst>
              <a:ext uri="{FF2B5EF4-FFF2-40B4-BE49-F238E27FC236}">
                <a16:creationId xmlns:a16="http://schemas.microsoft.com/office/drawing/2014/main" id="{AD386FEE-4A96-2ACF-3733-4258B9F629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None/>
            </a:pPr>
            <a:r>
              <a:rPr lang="en-GB" sz="4462" dirty="0"/>
              <a:t>Credits</a:t>
            </a:r>
            <a:endParaRPr dirty="0"/>
          </a:p>
        </p:txBody>
      </p:sp>
      <p:sp>
        <p:nvSpPr>
          <p:cNvPr id="934" name="Google Shape;934;p66">
            <a:extLst>
              <a:ext uri="{FF2B5EF4-FFF2-40B4-BE49-F238E27FC236}">
                <a16:creationId xmlns:a16="http://schemas.microsoft.com/office/drawing/2014/main" id="{84168E0F-7A65-933A-38F4-1AFC10C648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94427" y="880452"/>
            <a:ext cx="8552400" cy="393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r>
              <a:rPr lang="en-GB" dirty="0"/>
              <a:t>Xavier Espinal (material from previous years)</a:t>
            </a:r>
          </a:p>
          <a:p>
            <a:r>
              <a:rPr lang="en-GB" dirty="0"/>
              <a:t>Danilo </a:t>
            </a:r>
            <a:r>
              <a:rPr lang="en-GB" dirty="0" err="1"/>
              <a:t>Pipparo</a:t>
            </a:r>
            <a:r>
              <a:rPr lang="en-GB" dirty="0"/>
              <a:t> (</a:t>
            </a:r>
            <a:r>
              <a:rPr lang="en-GB" dirty="0" err="1"/>
              <a:t>tCSC</a:t>
            </a:r>
            <a:r>
              <a:rPr lang="en-GB" dirty="0"/>
              <a:t> 2024)</a:t>
            </a:r>
          </a:p>
          <a:p>
            <a:r>
              <a:rPr lang="en-GB" dirty="0"/>
              <a:t>Simone Campana (WLCG material)</a:t>
            </a:r>
          </a:p>
          <a:p>
            <a:r>
              <a:rPr lang="en-GB" dirty="0"/>
              <a:t>Arnulf </a:t>
            </a:r>
            <a:r>
              <a:rPr lang="en-GB" dirty="0" err="1"/>
              <a:t>Quadt</a:t>
            </a:r>
            <a:r>
              <a:rPr lang="en-GB" dirty="0"/>
              <a:t> (CERN School of Computing 2024)</a:t>
            </a:r>
          </a:p>
          <a:p>
            <a:endParaRPr lang="en-GB" sz="2400" dirty="0"/>
          </a:p>
          <a:p>
            <a:pPr marL="457200" lvl="0" indent="-368300" algn="l" rtl="0"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endParaRPr sz="2200" dirty="0"/>
          </a:p>
        </p:txBody>
      </p:sp>
      <p:sp>
        <p:nvSpPr>
          <p:cNvPr id="935" name="Google Shape;935;p66">
            <a:extLst>
              <a:ext uri="{FF2B5EF4-FFF2-40B4-BE49-F238E27FC236}">
                <a16:creationId xmlns:a16="http://schemas.microsoft.com/office/drawing/2014/main" id="{EB7821B6-113A-FDAE-2C70-76F66C08453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40</a:t>
            </a:fld>
            <a:endParaRPr sz="1200"/>
          </a:p>
        </p:txBody>
      </p:sp>
    </p:spTree>
    <p:extLst>
      <p:ext uri="{BB962C8B-B14F-4D97-AF65-F5344CB8AC3E}">
        <p14:creationId xmlns:p14="http://schemas.microsoft.com/office/powerpoint/2010/main" val="4137138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>
            <a:alpha val="67450"/>
          </a:srgbClr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0859" y="4591863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244" y="1681481"/>
            <a:ext cx="1294566" cy="86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2"/>
          <p:cNvSpPr/>
          <p:nvPr/>
        </p:nvSpPr>
        <p:spPr>
          <a:xfrm>
            <a:off x="255607" y="1114738"/>
            <a:ext cx="1637400" cy="1630800"/>
          </a:xfrm>
          <a:prstGeom prst="ellipse">
            <a:avLst/>
          </a:prstGeom>
          <a:noFill/>
          <a:ln w="38100" cap="flat" cmpd="sng">
            <a:solidFill>
              <a:srgbClr val="DCDC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2"/>
          <p:cNvSpPr/>
          <p:nvPr/>
        </p:nvSpPr>
        <p:spPr>
          <a:xfrm>
            <a:off x="5359800" y="1284100"/>
            <a:ext cx="856800" cy="3617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32"/>
          <p:cNvSpPr/>
          <p:nvPr/>
        </p:nvSpPr>
        <p:spPr>
          <a:xfrm rot="5400000">
            <a:off x="5744575" y="1768900"/>
            <a:ext cx="4047600" cy="2647500"/>
          </a:xfrm>
          <a:prstGeom prst="wedgeRoundRectCallout">
            <a:avLst>
              <a:gd name="adj1" fmla="val -20081"/>
              <a:gd name="adj2" fmla="val 57871"/>
              <a:gd name="adj3" fmla="val 0"/>
            </a:avLst>
          </a:prstGeom>
          <a:noFill/>
          <a:ln w="19050" cap="flat" cmpd="sng">
            <a:solidFill>
              <a:srgbClr val="38761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6" name="Google Shape;156;p32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9214" y="977900"/>
            <a:ext cx="330181" cy="32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2" descr="Imag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000" y="1741026"/>
            <a:ext cx="384488" cy="26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32" descr="Imag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9126" y="2454095"/>
            <a:ext cx="290360" cy="39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2" descr="Imag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657103" y="1614123"/>
            <a:ext cx="390095" cy="38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32" descr="filtering_and_tracking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flipH="1">
            <a:off x="2971150" y="1196775"/>
            <a:ext cx="2221650" cy="928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2"/>
          <p:cNvSpPr txBox="1">
            <a:spLocks noGrp="1"/>
          </p:cNvSpPr>
          <p:nvPr>
            <p:ph type="title"/>
          </p:nvPr>
        </p:nvSpPr>
        <p:spPr>
          <a:xfrm>
            <a:off x="458550" y="16245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840">
                <a:solidFill>
                  <a:srgbClr val="222222"/>
                </a:solidFill>
              </a:rPr>
              <a:t>Computing at CERN: the big picture</a:t>
            </a:r>
            <a:endParaRPr sz="3840">
              <a:solidFill>
                <a:srgbClr val="222222"/>
              </a:solidFill>
            </a:endParaRPr>
          </a:p>
        </p:txBody>
      </p:sp>
      <p:pic>
        <p:nvPicPr>
          <p:cNvPr id="162" name="Google Shape;162;p3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75200" y="1196775"/>
            <a:ext cx="2507400" cy="240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115174" y="3021101"/>
            <a:ext cx="925900" cy="8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3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46850" y="3288226"/>
            <a:ext cx="1526450" cy="142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952174" y="2185024"/>
            <a:ext cx="330175" cy="33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2"/>
          <p:cNvSpPr txBox="1"/>
          <p:nvPr/>
        </p:nvSpPr>
        <p:spPr>
          <a:xfrm>
            <a:off x="481813" y="1324063"/>
            <a:ext cx="1185000" cy="5694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Acquisition</a:t>
            </a:r>
            <a:endParaRPr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(trigger)</a:t>
            </a:r>
            <a:endParaRPr sz="11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67" name="Google Shape;167;p32"/>
          <p:cNvSpPr txBox="1"/>
          <p:nvPr/>
        </p:nvSpPr>
        <p:spPr>
          <a:xfrm>
            <a:off x="1947350" y="831463"/>
            <a:ext cx="8568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Recording and Archive</a:t>
            </a:r>
            <a:endParaRPr sz="1000" b="1">
              <a:solidFill>
                <a:srgbClr val="990000"/>
              </a:solidFill>
            </a:endParaRPr>
          </a:p>
        </p:txBody>
      </p:sp>
      <p:sp>
        <p:nvSpPr>
          <p:cNvPr id="168" name="Google Shape;168;p32"/>
          <p:cNvSpPr txBox="1"/>
          <p:nvPr/>
        </p:nvSpPr>
        <p:spPr>
          <a:xfrm>
            <a:off x="3649738" y="2180750"/>
            <a:ext cx="1108200" cy="4926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Reconstruction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 Derivation</a:t>
            </a:r>
            <a:endParaRPr sz="10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69" name="Google Shape;169;p32"/>
          <p:cNvSpPr txBox="1"/>
          <p:nvPr/>
        </p:nvSpPr>
        <p:spPr>
          <a:xfrm rot="-5400000">
            <a:off x="-422020" y="3721413"/>
            <a:ext cx="12990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Simulated Data</a:t>
            </a:r>
            <a:endParaRPr sz="1700" b="1">
              <a:solidFill>
                <a:srgbClr val="1C4587"/>
              </a:solidFill>
            </a:endParaRPr>
          </a:p>
        </p:txBody>
      </p:sp>
      <p:sp>
        <p:nvSpPr>
          <p:cNvPr id="170" name="Google Shape;170;p32"/>
          <p:cNvSpPr txBox="1"/>
          <p:nvPr/>
        </p:nvSpPr>
        <p:spPr>
          <a:xfrm>
            <a:off x="2137300" y="3624350"/>
            <a:ext cx="1335000" cy="6927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Event Generation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(part. inter.)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Simulation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(int. w/ det.)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Digitization</a:t>
            </a:r>
            <a:r>
              <a:rPr lang="en-GB" sz="1100" b="1" baseline="30000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(simul detector resp)</a:t>
            </a:r>
            <a:endParaRPr sz="1100" b="1" baseline="30000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171" name="Google Shape;171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129724" y="43382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244902" y="150575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2"/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2227539" y="1947788"/>
            <a:ext cx="390100" cy="271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091889" y="437246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913712" y="2198123"/>
            <a:ext cx="290350" cy="29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2"/>
          <p:cNvPicPr preferRelativeResize="0"/>
          <p:nvPr/>
        </p:nvPicPr>
        <p:blipFill rotWithShape="1">
          <a:blip r:embed="rId16">
            <a:alphaModFix/>
          </a:blip>
          <a:srcRect l="7624" t="8934" r="7189" b="9399"/>
          <a:stretch/>
        </p:blipFill>
        <p:spPr>
          <a:xfrm>
            <a:off x="3621651" y="3866063"/>
            <a:ext cx="1470101" cy="966748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2"/>
          <p:cNvSpPr txBox="1"/>
          <p:nvPr/>
        </p:nvSpPr>
        <p:spPr>
          <a:xfrm>
            <a:off x="6923188" y="3556838"/>
            <a:ext cx="1637400" cy="354000"/>
          </a:xfrm>
          <a:prstGeom prst="rect">
            <a:avLst/>
          </a:prstGeom>
          <a:noFill/>
          <a:ln w="9525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Preservation: Data </a:t>
            </a:r>
            <a:r>
              <a:rPr lang="en-GB" sz="1100" b="1" u="sng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and</a:t>
            </a:r>
            <a:r>
              <a:rPr lang="en-GB" sz="11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 Analysis </a:t>
            </a:r>
            <a:endParaRPr sz="1100" b="1">
              <a:solidFill>
                <a:srgbClr val="990000"/>
              </a:solidFill>
            </a:endParaRPr>
          </a:p>
        </p:txBody>
      </p:sp>
      <p:pic>
        <p:nvPicPr>
          <p:cNvPr id="178" name="Google Shape;178;p32" descr="Image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577852" y="3861213"/>
            <a:ext cx="65692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2" descr="Image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 rot="-5400000">
            <a:off x="1684600" y="3796726"/>
            <a:ext cx="656925" cy="17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2" descr="Image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4750975" y="3879842"/>
            <a:ext cx="290350" cy="28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2" descr="Image"/>
          <p:cNvPicPr preferRelativeResize="0"/>
          <p:nvPr/>
        </p:nvPicPr>
        <p:blipFill rotWithShape="1">
          <a:blip r:embed="rId20">
            <a:alphaModFix/>
          </a:blip>
          <a:srcRect b="-16171"/>
          <a:stretch/>
        </p:blipFill>
        <p:spPr>
          <a:xfrm>
            <a:off x="4563288" y="4490698"/>
            <a:ext cx="438728" cy="32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2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5574447" y="3726815"/>
            <a:ext cx="435575" cy="4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2"/>
          <p:cNvSpPr txBox="1"/>
          <p:nvPr/>
        </p:nvSpPr>
        <p:spPr>
          <a:xfrm>
            <a:off x="5428025" y="2960588"/>
            <a:ext cx="728400" cy="646500"/>
          </a:xfrm>
          <a:prstGeom prst="rect">
            <a:avLst/>
          </a:prstGeom>
          <a:noFill/>
          <a:ln w="19050" cap="flat" cmpd="sng">
            <a:solidFill>
              <a:srgbClr val="99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Data </a:t>
            </a:r>
            <a:endParaRPr sz="1500" b="1">
              <a:solidFill>
                <a:srgbClr val="99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990000"/>
                </a:solidFill>
                <a:latin typeface="Economica"/>
                <a:ea typeface="Economica"/>
                <a:cs typeface="Economica"/>
                <a:sym typeface="Economica"/>
              </a:rPr>
              <a:t>Analysis</a:t>
            </a:r>
            <a:endParaRPr sz="1500" b="1">
              <a:solidFill>
                <a:srgbClr val="990000"/>
              </a:solidFill>
            </a:endParaRPr>
          </a:p>
        </p:txBody>
      </p:sp>
      <p:pic>
        <p:nvPicPr>
          <p:cNvPr id="184" name="Google Shape;184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411114" y="22568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2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466950" y="1700523"/>
            <a:ext cx="616719" cy="5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411137" y="362436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927824" y="4668137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321964" y="4679337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683264" y="2262012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359812" y="39024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955425" y="362435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2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82510" y="3915172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2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958647" y="4490710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2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3333726" y="2198125"/>
            <a:ext cx="290350" cy="29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2"/>
          <p:cNvSpPr/>
          <p:nvPr/>
        </p:nvSpPr>
        <p:spPr>
          <a:xfrm>
            <a:off x="2616300" y="2843100"/>
            <a:ext cx="5351800" cy="2275131"/>
          </a:xfrm>
          <a:custGeom>
            <a:avLst/>
            <a:gdLst/>
            <a:ahLst/>
            <a:cxnLst/>
            <a:rect l="l" t="t" r="r" b="b"/>
            <a:pathLst>
              <a:path w="213965" h="91656" extrusionOk="0">
                <a:moveTo>
                  <a:pt x="0" y="48958"/>
                </a:moveTo>
                <a:cubicBezTo>
                  <a:pt x="5785" y="54959"/>
                  <a:pt x="11355" y="79265"/>
                  <a:pt x="34711" y="84964"/>
                </a:cubicBezTo>
                <a:cubicBezTo>
                  <a:pt x="58068" y="90663"/>
                  <a:pt x="110263" y="97312"/>
                  <a:pt x="140139" y="83151"/>
                </a:cubicBezTo>
                <a:cubicBezTo>
                  <a:pt x="170015" y="68990"/>
                  <a:pt x="201661" y="13859"/>
                  <a:pt x="213965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196" name="Google Shape;196;p32"/>
          <p:cNvSpPr/>
          <p:nvPr/>
        </p:nvSpPr>
        <p:spPr>
          <a:xfrm>
            <a:off x="4013950" y="977900"/>
            <a:ext cx="3867275" cy="1567395"/>
          </a:xfrm>
          <a:custGeom>
            <a:avLst/>
            <a:gdLst/>
            <a:ahLst/>
            <a:cxnLst/>
            <a:rect l="l" t="t" r="r" b="b"/>
            <a:pathLst>
              <a:path w="154691" h="66847" extrusionOk="0">
                <a:moveTo>
                  <a:pt x="5486" y="53636"/>
                </a:moveTo>
                <a:cubicBezTo>
                  <a:pt x="5745" y="46124"/>
                  <a:pt x="-7941" y="16593"/>
                  <a:pt x="7040" y="8563"/>
                </a:cubicBezTo>
                <a:cubicBezTo>
                  <a:pt x="22021" y="533"/>
                  <a:pt x="70764" y="-4259"/>
                  <a:pt x="95372" y="5455"/>
                </a:cubicBezTo>
                <a:cubicBezTo>
                  <a:pt x="119981" y="15169"/>
                  <a:pt x="144805" y="56615"/>
                  <a:pt x="154691" y="66847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197" name="Google Shape;197;p32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3300963" y="21850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2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2610813" y="4338226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2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7881225" y="4008588"/>
            <a:ext cx="561775" cy="56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2"/>
          <p:cNvPicPr preferRelativeResize="0"/>
          <p:nvPr/>
        </p:nvPicPr>
        <p:blipFill rotWithShape="1">
          <a:blip r:embed="rId26">
            <a:alphaModFix/>
          </a:blip>
          <a:srcRect l="17288" t="15253" r="19082" b="27789"/>
          <a:stretch/>
        </p:blipFill>
        <p:spPr>
          <a:xfrm>
            <a:off x="7377263" y="4615438"/>
            <a:ext cx="486587" cy="43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2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1828238" y="1196775"/>
            <a:ext cx="218975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2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5571982" y="1324082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955414" y="2270000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2"/>
          <p:cNvPicPr preferRelativeResize="0"/>
          <p:nvPr/>
        </p:nvPicPr>
        <p:blipFill rotWithShape="1">
          <a:blip r:embed="rId28">
            <a:alphaModFix/>
          </a:blip>
          <a:srcRect l="28775" t="9006" r="28839" b="8362"/>
          <a:stretch/>
        </p:blipFill>
        <p:spPr>
          <a:xfrm>
            <a:off x="5583338" y="4372475"/>
            <a:ext cx="400200" cy="43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2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469363" y="25559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2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5816713" y="2569338"/>
            <a:ext cx="330175" cy="33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2"/>
          <p:cNvPicPr preferRelativeResize="0"/>
          <p:nvPr/>
        </p:nvPicPr>
        <p:blipFill rotWithShape="1">
          <a:blip r:embed="rId15">
            <a:alphaModFix/>
          </a:blip>
          <a:srcRect l="16906" t="24553" r="17308" b="32989"/>
          <a:stretch/>
        </p:blipFill>
        <p:spPr>
          <a:xfrm>
            <a:off x="6923189" y="4697438"/>
            <a:ext cx="390100" cy="271582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2"/>
          <p:cNvSpPr txBox="1"/>
          <p:nvPr/>
        </p:nvSpPr>
        <p:spPr>
          <a:xfrm>
            <a:off x="748400" y="4859075"/>
            <a:ext cx="36441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900"/>
              <a:buFont typeface="Economica"/>
              <a:buNone/>
            </a:pP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Computing at CERN - </a:t>
            </a:r>
            <a:r>
              <a:rPr lang="en-GB" sz="1100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International Teachers Programme </a:t>
            </a:r>
            <a:r>
              <a:rPr lang="en-GB" sz="1100" b="0" i="0" u="none" strike="noStrike" cap="none">
                <a:solidFill>
                  <a:srgbClr val="0055A0"/>
                </a:solidFill>
                <a:latin typeface="Economica"/>
                <a:ea typeface="Economica"/>
                <a:cs typeface="Economica"/>
                <a:sym typeface="Economica"/>
              </a:rPr>
              <a:t>-  xavier.espinal@cern.ch</a:t>
            </a:r>
            <a:endParaRPr sz="1600"/>
          </a:p>
        </p:txBody>
      </p:sp>
      <p:pic>
        <p:nvPicPr>
          <p:cNvPr id="209" name="Google Shape;209;p32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7377275" y="4019863"/>
            <a:ext cx="486575" cy="486575"/>
          </a:xfrm>
          <a:prstGeom prst="rect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0" name="Google Shape;210;p32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401560" y="4460360"/>
            <a:ext cx="218975" cy="21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2"/>
          <p:cNvSpPr txBox="1"/>
          <p:nvPr/>
        </p:nvSpPr>
        <p:spPr>
          <a:xfrm>
            <a:off x="5619125" y="4679325"/>
            <a:ext cx="390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1">
                <a:latin typeface="Economica"/>
                <a:ea typeface="Economica"/>
                <a:cs typeface="Economica"/>
                <a:sym typeface="Economica"/>
              </a:rPr>
              <a:t>HPCs</a:t>
            </a:r>
            <a:endParaRPr sz="800" b="1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212" name="Google Shape;212;p32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466938" y="4180513"/>
            <a:ext cx="261700" cy="2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5902138" y="4195700"/>
            <a:ext cx="261700" cy="261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4" name="Google Shape;214;p32"/>
          <p:cNvCxnSpPr>
            <a:stCxn id="167" idx="2"/>
            <a:endCxn id="172" idx="0"/>
          </p:cNvCxnSpPr>
          <p:nvPr/>
        </p:nvCxnSpPr>
        <p:spPr>
          <a:xfrm>
            <a:off x="2375750" y="13240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5" name="Google Shape;215;p32"/>
          <p:cNvCxnSpPr/>
          <p:nvPr/>
        </p:nvCxnSpPr>
        <p:spPr>
          <a:xfrm>
            <a:off x="2375750" y="1780963"/>
            <a:ext cx="0" cy="1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6" name="Google Shape;216;p32"/>
          <p:cNvSpPr/>
          <p:nvPr/>
        </p:nvSpPr>
        <p:spPr>
          <a:xfrm>
            <a:off x="1442575" y="1034675"/>
            <a:ext cx="492450" cy="159175"/>
          </a:xfrm>
          <a:custGeom>
            <a:avLst/>
            <a:gdLst/>
            <a:ahLst/>
            <a:cxnLst/>
            <a:rect l="l" t="t" r="r" b="b"/>
            <a:pathLst>
              <a:path w="19698" h="6367" extrusionOk="0">
                <a:moveTo>
                  <a:pt x="0" y="6367"/>
                </a:moveTo>
                <a:cubicBezTo>
                  <a:pt x="895" y="5472"/>
                  <a:pt x="2089" y="2056"/>
                  <a:pt x="5372" y="995"/>
                </a:cubicBezTo>
                <a:cubicBezTo>
                  <a:pt x="8655" y="-66"/>
                  <a:pt x="17310" y="166"/>
                  <a:pt x="19698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Dot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17" name="Google Shape;217;p32"/>
          <p:cNvSpPr/>
          <p:nvPr/>
        </p:nvSpPr>
        <p:spPr>
          <a:xfrm>
            <a:off x="2497125" y="1599775"/>
            <a:ext cx="435588" cy="670239"/>
          </a:xfrm>
          <a:custGeom>
            <a:avLst/>
            <a:gdLst/>
            <a:ahLst/>
            <a:cxnLst/>
            <a:rect l="l" t="t" r="r" b="b"/>
            <a:pathLst>
              <a:path w="17311" h="31415" extrusionOk="0">
                <a:moveTo>
                  <a:pt x="0" y="1671"/>
                </a:moveTo>
                <a:cubicBezTo>
                  <a:pt x="1194" y="1737"/>
                  <a:pt x="5604" y="-2341"/>
                  <a:pt x="7163" y="2069"/>
                </a:cubicBezTo>
                <a:cubicBezTo>
                  <a:pt x="8722" y="6480"/>
                  <a:pt x="7661" y="23259"/>
                  <a:pt x="9352" y="28134"/>
                </a:cubicBezTo>
                <a:cubicBezTo>
                  <a:pt x="11043" y="33009"/>
                  <a:pt x="15985" y="30787"/>
                  <a:pt x="17311" y="31318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218" name="Google Shape;218;p32"/>
          <p:cNvSpPr/>
          <p:nvPr/>
        </p:nvSpPr>
        <p:spPr>
          <a:xfrm>
            <a:off x="2353191" y="2208625"/>
            <a:ext cx="561775" cy="196075"/>
          </a:xfrm>
          <a:custGeom>
            <a:avLst/>
            <a:gdLst/>
            <a:ahLst/>
            <a:cxnLst/>
            <a:rect l="l" t="t" r="r" b="b"/>
            <a:pathLst>
              <a:path w="22471" h="7843" extrusionOk="0">
                <a:moveTo>
                  <a:pt x="385" y="0"/>
                </a:moveTo>
                <a:cubicBezTo>
                  <a:pt x="684" y="1194"/>
                  <a:pt x="-1505" y="5903"/>
                  <a:pt x="2176" y="7163"/>
                </a:cubicBezTo>
                <a:cubicBezTo>
                  <a:pt x="5857" y="8423"/>
                  <a:pt x="19089" y="7495"/>
                  <a:pt x="22471" y="7561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cxnSp>
        <p:nvCxnSpPr>
          <p:cNvPr id="219" name="Google Shape;219;p32"/>
          <p:cNvCxnSpPr/>
          <p:nvPr/>
        </p:nvCxnSpPr>
        <p:spPr>
          <a:xfrm>
            <a:off x="4750975" y="2341950"/>
            <a:ext cx="1566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0" name="Google Shape;220;p32"/>
          <p:cNvSpPr/>
          <p:nvPr/>
        </p:nvSpPr>
        <p:spPr>
          <a:xfrm>
            <a:off x="5053950" y="2502100"/>
            <a:ext cx="278575" cy="815175"/>
          </a:xfrm>
          <a:custGeom>
            <a:avLst/>
            <a:gdLst/>
            <a:ahLst/>
            <a:cxnLst/>
            <a:rect l="l" t="t" r="r" b="b"/>
            <a:pathLst>
              <a:path w="11143" h="32607" extrusionOk="0">
                <a:moveTo>
                  <a:pt x="0" y="0"/>
                </a:moveTo>
                <a:cubicBezTo>
                  <a:pt x="332" y="4842"/>
                  <a:pt x="133" y="23646"/>
                  <a:pt x="1990" y="29051"/>
                </a:cubicBezTo>
                <a:cubicBezTo>
                  <a:pt x="3847" y="34457"/>
                  <a:pt x="9618" y="31869"/>
                  <a:pt x="11143" y="32433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221" name="Google Shape;22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6621" y="256125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496" y="1637500"/>
            <a:ext cx="357006" cy="2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2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4350775" y="2600575"/>
            <a:ext cx="218975" cy="21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2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297450" y="1584450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2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302100" y="2009088"/>
            <a:ext cx="156600" cy="153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2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423113" y="4629550"/>
            <a:ext cx="218975" cy="214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2"/>
          <p:cNvSpPr txBox="1"/>
          <p:nvPr/>
        </p:nvSpPr>
        <p:spPr>
          <a:xfrm rot="-5400000">
            <a:off x="-581100" y="1706950"/>
            <a:ext cx="1690800" cy="446400"/>
          </a:xfrm>
          <a:prstGeom prst="rect">
            <a:avLst/>
          </a:prstGeom>
          <a:noFill/>
          <a:ln w="9525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>
                <a:solidFill>
                  <a:srgbClr val="1C4587"/>
                </a:solidFill>
                <a:latin typeface="Economica"/>
                <a:ea typeface="Economica"/>
                <a:cs typeface="Economica"/>
                <a:sym typeface="Economica"/>
              </a:rPr>
              <a:t>Detector          Data</a:t>
            </a:r>
            <a:endParaRPr sz="1700" b="1">
              <a:solidFill>
                <a:srgbClr val="1C4587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18515-6FB5-A953-6AB7-11D7506F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Step by step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DE939-F54A-CBC2-2809-F08EF6A5D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Each step involves some data reduction</a:t>
            </a:r>
            <a:endParaRPr lang="en-GB" dirty="0"/>
          </a:p>
          <a:p>
            <a:pPr lvl="1"/>
            <a:r>
              <a:rPr lang="en-GB" dirty="0"/>
              <a:t>data are discarded (online)</a:t>
            </a:r>
          </a:p>
          <a:p>
            <a:pPr lvl="1"/>
            <a:r>
              <a:rPr lang="en-GB" dirty="0"/>
              <a:t>data are compressed (offline)</a:t>
            </a:r>
          </a:p>
          <a:p>
            <a:r>
              <a:rPr lang="en-GB" b="1" dirty="0"/>
              <a:t>In each step the data get closer to be interpretable in</a:t>
            </a:r>
            <a:endParaRPr lang="en-GB" dirty="0"/>
          </a:p>
          <a:p>
            <a:r>
              <a:rPr lang="en-GB" b="1" dirty="0"/>
              <a:t>physical terms</a:t>
            </a:r>
            <a:endParaRPr lang="en-GB" dirty="0"/>
          </a:p>
          <a:p>
            <a:r>
              <a:rPr lang="en-GB" b="1" dirty="0"/>
              <a:t>Some steps are repeated many times until the output is</a:t>
            </a:r>
            <a:endParaRPr lang="en-GB" dirty="0"/>
          </a:p>
          <a:p>
            <a:r>
              <a:rPr lang="en-GB" b="1" dirty="0"/>
              <a:t>satisfactory (offline reprocessing)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64097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>
          <a:extLst>
            <a:ext uri="{FF2B5EF4-FFF2-40B4-BE49-F238E27FC236}">
              <a16:creationId xmlns:a16="http://schemas.microsoft.com/office/drawing/2014/main" id="{9A86789C-8851-1829-83AD-73EE26938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4">
            <a:extLst>
              <a:ext uri="{FF2B5EF4-FFF2-40B4-BE49-F238E27FC236}">
                <a16:creationId xmlns:a16="http://schemas.microsoft.com/office/drawing/2014/main" id="{9F0F0CC3-6D4B-A818-5FE9-E22A00CADF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22222"/>
                </a:solidFill>
              </a:rPr>
              <a:t>Our Data </a:t>
            </a:r>
            <a:r>
              <a:rPr lang="en-GB" i="1">
                <a:solidFill>
                  <a:srgbClr val="222222"/>
                </a:solidFill>
              </a:rPr>
              <a:t>Generators</a:t>
            </a:r>
            <a:endParaRPr i="1">
              <a:solidFill>
                <a:srgbClr val="222222"/>
              </a:solidFill>
            </a:endParaRPr>
          </a:p>
        </p:txBody>
      </p:sp>
      <p:sp>
        <p:nvSpPr>
          <p:cNvPr id="317" name="Google Shape;317;p34">
            <a:extLst>
              <a:ext uri="{FF2B5EF4-FFF2-40B4-BE49-F238E27FC236}">
                <a16:creationId xmlns:a16="http://schemas.microsoft.com/office/drawing/2014/main" id="{00C23B37-A0F6-CE52-576B-7793536172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6950" y="1036500"/>
            <a:ext cx="7727400" cy="35277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0" indent="0" algn="l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-GB"/>
              <a:t>Experimental physics is about </a:t>
            </a:r>
            <a:r>
              <a:rPr lang="en-GB" b="1"/>
              <a:t>DATA</a:t>
            </a:r>
            <a:r>
              <a:rPr lang="en-GB"/>
              <a:t>!</a:t>
            </a:r>
            <a:endParaRPr/>
          </a:p>
          <a:p>
            <a:pPr marL="0" lvl="0" indent="0" algn="l" rtl="0">
              <a:spcBef>
                <a:spcPts val="700"/>
              </a:spcBef>
              <a:spcAft>
                <a:spcPts val="0"/>
              </a:spcAft>
              <a:buNone/>
            </a:pPr>
            <a:endParaRPr sz="4200"/>
          </a:p>
          <a:p>
            <a:pPr marL="0" lvl="0" indent="0" algn="l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-GB"/>
              <a:t>CERN experiments transfer all data to the Computing Center</a:t>
            </a:r>
            <a:endParaRPr/>
          </a:p>
          <a:p>
            <a:pPr marL="0" lvl="0" indent="0" algn="l" rtl="0">
              <a:spcBef>
                <a:spcPts val="7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-GB"/>
              <a:t>Data is stored and ready to be processed, analyzed and shared</a:t>
            </a:r>
            <a:endParaRPr sz="4200"/>
          </a:p>
        </p:txBody>
      </p:sp>
    </p:spTree>
    <p:extLst>
      <p:ext uri="{BB962C8B-B14F-4D97-AF65-F5344CB8AC3E}">
        <p14:creationId xmlns:p14="http://schemas.microsoft.com/office/powerpoint/2010/main" val="24148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1"/>
          <p:cNvSpPr txBox="1">
            <a:spLocks noGrp="1"/>
          </p:cNvSpPr>
          <p:nvPr>
            <p:ph type="title"/>
          </p:nvPr>
        </p:nvSpPr>
        <p:spPr>
          <a:xfrm>
            <a:off x="37275" y="0"/>
            <a:ext cx="89841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40">
                <a:solidFill>
                  <a:srgbClr val="222222"/>
                </a:solidFill>
              </a:rPr>
              <a:t>A comparison of the yearly data volumes of current and future projects:</a:t>
            </a:r>
            <a:endParaRPr sz="1840">
              <a:solidFill>
                <a:srgbClr val="222222"/>
              </a:solidFill>
            </a:endParaRPr>
          </a:p>
        </p:txBody>
      </p:sp>
      <p:sp>
        <p:nvSpPr>
          <p:cNvPr id="400" name="Google Shape;400;p41"/>
          <p:cNvSpPr txBox="1">
            <a:spLocks noGrp="1"/>
          </p:cNvSpPr>
          <p:nvPr>
            <p:ph type="sldNum" idx="12"/>
          </p:nvPr>
        </p:nvSpPr>
        <p:spPr>
          <a:xfrm>
            <a:off x="4477551" y="5024289"/>
            <a:ext cx="189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897BD"/>
              </a:buClr>
              <a:buSzPts val="6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 sz="1200"/>
          </a:p>
        </p:txBody>
      </p:sp>
      <p:pic>
        <p:nvPicPr>
          <p:cNvPr id="401" name="Google Shape;401;p41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5114" y="568307"/>
            <a:ext cx="8013772" cy="4006886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41"/>
          <p:cNvSpPr txBox="1"/>
          <p:nvPr/>
        </p:nvSpPr>
        <p:spPr>
          <a:xfrm>
            <a:off x="6565213" y="4561130"/>
            <a:ext cx="2106434" cy="178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660"/>
              <a:buFont typeface="Helvetica Neue"/>
              <a:buNone/>
            </a:pPr>
            <a:r>
              <a:rPr lang="en-GB" sz="660" b="0" i="0" u="none" strike="noStrike" cap="none">
                <a:solidFill>
                  <a:srgbClr val="222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Credits: APS/</a:t>
            </a:r>
            <a:r>
              <a:rPr lang="en-GB" sz="660" b="1" i="0" u="sng" strike="noStrike" cap="none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Alan Stonebraker</a:t>
            </a:r>
            <a:r>
              <a:rPr lang="en-GB" sz="660" b="0" i="0" u="none" strike="noStrike" cap="none">
                <a:solidFill>
                  <a:srgbClr val="22222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and V. Gülzow/DESY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" name="Google Shape;323;p35"/>
          <p:cNvGrpSpPr/>
          <p:nvPr/>
        </p:nvGrpSpPr>
        <p:grpSpPr>
          <a:xfrm>
            <a:off x="230450" y="1253925"/>
            <a:ext cx="8608766" cy="2468501"/>
            <a:chOff x="187075" y="846275"/>
            <a:chExt cx="8608766" cy="2468501"/>
          </a:xfrm>
        </p:grpSpPr>
        <p:pic>
          <p:nvPicPr>
            <p:cNvPr id="324" name="Google Shape;324;p3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7075" y="846275"/>
              <a:ext cx="6448302" cy="2468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5" name="Google Shape;325;p35"/>
            <p:cNvPicPr preferRelativeResize="0"/>
            <p:nvPr/>
          </p:nvPicPr>
          <p:blipFill rotWithShape="1">
            <a:blip r:embed="rId4">
              <a:alphaModFix/>
            </a:blip>
            <a:srcRect r="66623"/>
            <a:stretch/>
          </p:blipFill>
          <p:spPr>
            <a:xfrm>
              <a:off x="6635375" y="846275"/>
              <a:ext cx="2160466" cy="24685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6" name="Google Shape;326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22222"/>
                </a:solidFill>
              </a:rPr>
              <a:t>LHC Experiments: the </a:t>
            </a:r>
            <a:r>
              <a:rPr lang="en-GB" i="1">
                <a:solidFill>
                  <a:srgbClr val="222222"/>
                </a:solidFill>
              </a:rPr>
              <a:t>big</a:t>
            </a:r>
            <a:r>
              <a:rPr lang="en-GB">
                <a:solidFill>
                  <a:srgbClr val="222222"/>
                </a:solidFill>
              </a:rPr>
              <a:t> 4 </a:t>
            </a:r>
            <a:endParaRPr>
              <a:solidFill>
                <a:srgbClr val="222222"/>
              </a:solidFill>
            </a:endParaRPr>
          </a:p>
        </p:txBody>
      </p:sp>
      <p:pic>
        <p:nvPicPr>
          <p:cNvPr id="327" name="Google Shape;327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2100" y="235337"/>
            <a:ext cx="598475" cy="58487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5"/>
          <p:cNvSpPr txBox="1"/>
          <p:nvPr/>
        </p:nvSpPr>
        <p:spPr>
          <a:xfrm>
            <a:off x="1541300" y="4286775"/>
            <a:ext cx="6249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Economica"/>
                <a:ea typeface="Economica"/>
                <a:cs typeface="Economica"/>
                <a:sym typeface="Economica"/>
              </a:rPr>
              <a:t>A computing perspective: O(10-100) Pb/year, 0.5M running jobs (continuous), fat and long-haul networks</a:t>
            </a:r>
            <a:endParaRPr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329" name="Google Shape;329;p35"/>
          <p:cNvSpPr txBox="1"/>
          <p:nvPr/>
        </p:nvSpPr>
        <p:spPr>
          <a:xfrm>
            <a:off x="2483725" y="3722425"/>
            <a:ext cx="1852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General-purpose:</a:t>
            </a:r>
            <a:r>
              <a:rPr lang="en-GB" sz="900" u="sng">
                <a:hlinkClick r:id="rId6"/>
              </a:rPr>
              <a:t>Higgs boson</a:t>
            </a:r>
            <a:r>
              <a:rPr lang="en-GB" sz="1100"/>
              <a:t>, </a:t>
            </a:r>
            <a:r>
              <a:rPr lang="en-GB" sz="900" u="sng">
                <a:hlinkClick r:id="rId7"/>
              </a:rPr>
              <a:t>extra dimensions</a:t>
            </a:r>
            <a:r>
              <a:rPr lang="en-GB" sz="900"/>
              <a:t>, </a:t>
            </a:r>
            <a:r>
              <a:rPr lang="en-GB" sz="900" u="sng">
                <a:hlinkClick r:id="rId8"/>
              </a:rPr>
              <a:t>dark matter</a:t>
            </a:r>
            <a:endParaRPr sz="1100"/>
          </a:p>
        </p:txBody>
      </p:sp>
      <p:sp>
        <p:nvSpPr>
          <p:cNvPr id="330" name="Google Shape;330;p35"/>
          <p:cNvSpPr txBox="1"/>
          <p:nvPr/>
        </p:nvSpPr>
        <p:spPr>
          <a:xfrm>
            <a:off x="4572000" y="3722425"/>
            <a:ext cx="1852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General-purpose:</a:t>
            </a:r>
            <a:r>
              <a:rPr lang="en-GB" sz="900" u="sng">
                <a:hlinkClick r:id="rId6"/>
              </a:rPr>
              <a:t>Higgs boson</a:t>
            </a:r>
            <a:r>
              <a:rPr lang="en-GB" sz="1100"/>
              <a:t>, </a:t>
            </a:r>
            <a:r>
              <a:rPr lang="en-GB" sz="900" u="sng">
                <a:hlinkClick r:id="rId7"/>
              </a:rPr>
              <a:t>extra dimensions</a:t>
            </a:r>
            <a:r>
              <a:rPr lang="en-GB" sz="900"/>
              <a:t>, </a:t>
            </a:r>
            <a:r>
              <a:rPr lang="en-GB" sz="900" u="sng">
                <a:hlinkClick r:id="rId8"/>
              </a:rPr>
              <a:t>dark matter</a:t>
            </a:r>
            <a:endParaRPr sz="900"/>
          </a:p>
        </p:txBody>
      </p:sp>
      <p:sp>
        <p:nvSpPr>
          <p:cNvPr id="331" name="Google Shape;331;p35"/>
          <p:cNvSpPr txBox="1"/>
          <p:nvPr/>
        </p:nvSpPr>
        <p:spPr>
          <a:xfrm>
            <a:off x="6752100" y="3722425"/>
            <a:ext cx="19320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CP violation in the interactions of b-hadrons: matter-antimatter asymmetry of the Universe.</a:t>
            </a:r>
            <a:endParaRPr/>
          </a:p>
        </p:txBody>
      </p:sp>
      <p:sp>
        <p:nvSpPr>
          <p:cNvPr id="332" name="Google Shape;332;p35"/>
          <p:cNvSpPr txBox="1"/>
          <p:nvPr/>
        </p:nvSpPr>
        <p:spPr>
          <a:xfrm>
            <a:off x="230450" y="3755925"/>
            <a:ext cx="2120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heavy-ion physics, strongly interacting matter at extreme energy densities (quark-gluon plasma)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823198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1833</Words>
  <Application>Microsoft Macintosh PowerPoint</Application>
  <PresentationFormat>On-screen Show (16:9)</PresentationFormat>
  <Paragraphs>339</Paragraphs>
  <Slides>40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Times</vt:lpstr>
      <vt:lpstr>Short Stack</vt:lpstr>
      <vt:lpstr>Helvetica Neue</vt:lpstr>
      <vt:lpstr>Arial</vt:lpstr>
      <vt:lpstr>Economica</vt:lpstr>
      <vt:lpstr>Simple Light</vt:lpstr>
      <vt:lpstr>PowerPoint Presentation</vt:lpstr>
      <vt:lpstr>PowerPoint Presentation</vt:lpstr>
      <vt:lpstr>What do we need?</vt:lpstr>
      <vt:lpstr>What happens to the data?:</vt:lpstr>
      <vt:lpstr>Computing at CERN: the big picture</vt:lpstr>
      <vt:lpstr>Step by step</vt:lpstr>
      <vt:lpstr>Our Data Generators</vt:lpstr>
      <vt:lpstr>A comparison of the yearly data volumes of current and future projects:</vt:lpstr>
      <vt:lpstr>LHC Experiments: the big 4 </vt:lpstr>
      <vt:lpstr>Plus more experimets</vt:lpstr>
      <vt:lpstr>Astroparticle Physics and Radio Astronomy</vt:lpstr>
      <vt:lpstr>Computing at CERN: the big picture</vt:lpstr>
      <vt:lpstr>Online versus offline</vt:lpstr>
      <vt:lpstr>Online processing</vt:lpstr>
      <vt:lpstr>Online processing</vt:lpstr>
      <vt:lpstr>From the Hit to the Bit: DAQ</vt:lpstr>
      <vt:lpstr>From the Hit to the Bit: event filtering </vt:lpstr>
      <vt:lpstr>From the Hit to the Bit: event filtering </vt:lpstr>
      <vt:lpstr>From the Hit to the Bit: event filtering </vt:lpstr>
      <vt:lpstr>From the Hit to the Bit: event filtering </vt:lpstr>
      <vt:lpstr>Offline computing</vt:lpstr>
      <vt:lpstr>CERN IT Department</vt:lpstr>
      <vt:lpstr>Offline computing</vt:lpstr>
      <vt:lpstr>Offline: data analysis</vt:lpstr>
      <vt:lpstr>The Worldwide LHC Computing Grid</vt:lpstr>
      <vt:lpstr>PowerPoint Presentation</vt:lpstr>
      <vt:lpstr>The Worldwide LHC Computing Grid</vt:lpstr>
      <vt:lpstr>PowerPoint Presentation</vt:lpstr>
      <vt:lpstr>The last LHC Run: data recording</vt:lpstr>
      <vt:lpstr>2025 LHC Data Taking</vt:lpstr>
      <vt:lpstr>LHC data processing</vt:lpstr>
      <vt:lpstr>HL-LHC: a computing challenge</vt:lpstr>
      <vt:lpstr>PowerPoint Presentation</vt:lpstr>
      <vt:lpstr>PowerPoint Presentation</vt:lpstr>
      <vt:lpstr>PowerPoint Presentation</vt:lpstr>
      <vt:lpstr>CERN Data Center</vt:lpstr>
      <vt:lpstr>Green IT</vt:lpstr>
      <vt:lpstr>Take-away (1) </vt:lpstr>
      <vt:lpstr>Take-away (2) 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Maite Barroso Lopez</cp:lastModifiedBy>
  <cp:revision>2</cp:revision>
  <dcterms:modified xsi:type="dcterms:W3CDTF">2025-07-04T06:38:53Z</dcterms:modified>
</cp:coreProperties>
</file>