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9" r:id="rId2"/>
    <p:sldId id="304" r:id="rId3"/>
    <p:sldId id="335" r:id="rId4"/>
    <p:sldId id="424" r:id="rId5"/>
    <p:sldId id="311" r:id="rId6"/>
    <p:sldId id="425" r:id="rId7"/>
    <p:sldId id="359" r:id="rId8"/>
    <p:sldId id="360" r:id="rId9"/>
    <p:sldId id="370" r:id="rId10"/>
    <p:sldId id="380" r:id="rId11"/>
    <p:sldId id="404" r:id="rId12"/>
    <p:sldId id="432" r:id="rId13"/>
    <p:sldId id="434" r:id="rId14"/>
    <p:sldId id="338" r:id="rId15"/>
    <p:sldId id="394" r:id="rId16"/>
    <p:sldId id="431" r:id="rId17"/>
    <p:sldId id="417" r:id="rId18"/>
    <p:sldId id="401" r:id="rId19"/>
    <p:sldId id="433" r:id="rId20"/>
    <p:sldId id="33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100"/>
    <a:srgbClr val="FFCE27"/>
    <a:srgbClr val="F7C054"/>
    <a:srgbClr val="93ECF3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6"/>
    <p:restoredTop sz="94686"/>
  </p:normalViewPr>
  <p:slideViewPr>
    <p:cSldViewPr snapToObjects="1">
      <p:cViewPr varScale="1">
        <p:scale>
          <a:sx n="85" d="100"/>
          <a:sy n="85" d="100"/>
        </p:scale>
        <p:origin x="192" y="101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7/4/25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235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6F5DF-E842-A34A-879D-E08BE882FF0D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3D37244-A952-9040-AF45-227700CD052A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16055E9-32AF-0949-A848-4583593E85E7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EAEC216-E705-254E-ADBB-33BBD29AE5FE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43F7CF7-5D5E-5740-A89D-2A3293BB0B8C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C7083026-CCA5-2A43-8104-DC5B3D143493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C6FCE6B-0C5B-7F40-97C9-65E292EE1FE5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99ABDBA-1722-CC49-91F1-25040C37C9F4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C9308F3E-E66C-4243-8456-6AE14251EBEE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49D5DA-86E0-D947-B07C-961C78F298C4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FEFDE9-B33B-974A-B219-67772FCB5EFE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E146A-5182-654F-A968-C4B10351BAFA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7BF77-1CB5-7D44-A114-FC18CA3B37F3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5FDE0-3DA2-704C-A430-5AF2D4E2D018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313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3E68A1-342C-CB4A-BC06-DD84535FACFC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15C2C0-713F-9747-83D9-8F33F8D3C39B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485BF2-FA97-8648-8D61-B7217FFCF293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EA813EC0-961F-DE42-9161-2DA327E00A36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Concept Maps Session 1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50E9C-A06F-EF4A-B6CF-71422209199F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ADB972-6576-8B45-AC8D-C56B5537A16A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BDE725B3-2D43-9E42-872A-7B6974CEB188}" type="datetime1">
              <a:rPr lang="de-CH" smtClean="0"/>
              <a:t>04.07.25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Concept Maps Session 1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2.JP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A1DC712-630E-1CD5-52DA-423DE2A6632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005B692-6D09-4C32-FE46-86A249191D7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 rot="1309023">
            <a:off x="8037718" y="2723546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6" y="4505632"/>
            <a:ext cx="11376026" cy="803787"/>
          </a:xfrm>
        </p:spPr>
        <p:txBody>
          <a:bodyPr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Milena </a:t>
            </a:r>
            <a:r>
              <a:rPr lang="en-US" sz="2400" dirty="0" err="1">
                <a:solidFill>
                  <a:schemeClr val="tx1"/>
                </a:solidFill>
              </a:rPr>
              <a:t>Vujanović</a:t>
            </a:r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000" b="0" dirty="0"/>
              <a:t>University of Leeds (UK) &amp; CERN (Switzerland)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International High School Teacher Programme 2025</a:t>
            </a:r>
          </a:p>
          <a:p>
            <a:pPr algn="ctr"/>
            <a:r>
              <a:rPr lang="en-US" sz="2000" dirty="0">
                <a:solidFill>
                  <a:schemeClr val="accent3"/>
                </a:solidFill>
              </a:rPr>
              <a:t>7</a:t>
            </a:r>
            <a:r>
              <a:rPr lang="en-US" sz="2000" baseline="30000" dirty="0">
                <a:solidFill>
                  <a:schemeClr val="accent3"/>
                </a:solidFill>
              </a:rPr>
              <a:t>th</a:t>
            </a:r>
            <a:r>
              <a:rPr lang="en-US" sz="2000" dirty="0">
                <a:solidFill>
                  <a:schemeClr val="accent3"/>
                </a:solidFill>
              </a:rPr>
              <a:t> July 2025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E1537A0-8F60-93ED-617B-09D8E1FF034A}"/>
              </a:ext>
            </a:extLst>
          </p:cNvPr>
          <p:cNvSpPr/>
          <p:nvPr/>
        </p:nvSpPr>
        <p:spPr>
          <a:xfrm>
            <a:off x="4583832" y="368300"/>
            <a:ext cx="3024336" cy="255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-29616" y="2668055"/>
            <a:ext cx="12108358" cy="2094467"/>
          </a:xfrm>
        </p:spPr>
        <p:txBody>
          <a:bodyPr/>
          <a:lstStyle/>
          <a:p>
            <a:pPr algn="ctr"/>
            <a:r>
              <a:rPr lang="en-US" dirty="0"/>
              <a:t>Concept Maps</a:t>
            </a:r>
            <a:br>
              <a:rPr lang="en-US" dirty="0"/>
            </a:br>
            <a:r>
              <a:rPr lang="en-US" sz="4000" dirty="0"/>
              <a:t>Session 1</a:t>
            </a:r>
          </a:p>
        </p:txBody>
      </p:sp>
      <p:pic>
        <p:nvPicPr>
          <p:cNvPr id="6" name="Picture 5" descr="A blue logo with text&#10;&#10;Description automatically generated">
            <a:extLst>
              <a:ext uri="{FF2B5EF4-FFF2-40B4-BE49-F238E27FC236}">
                <a16:creationId xmlns:a16="http://schemas.microsoft.com/office/drawing/2014/main" id="{11619541-A0F6-8335-4121-02443F2CA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364" y="206303"/>
            <a:ext cx="2204864" cy="2204864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0B7EB5E3-98DA-A131-64F6-9C01B75D8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370598"/>
            <a:ext cx="1182968" cy="1666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8A276-3DC0-3F4F-BE9E-70F534418A68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C6CEB29D-5226-99FF-2774-5051BC122F2D}"/>
              </a:ext>
            </a:extLst>
          </p:cNvPr>
          <p:cNvCxnSpPr>
            <a:cxnSpLocks/>
          </p:cNvCxnSpPr>
          <p:nvPr/>
        </p:nvCxnSpPr>
        <p:spPr>
          <a:xfrm>
            <a:off x="10364196" y="3594938"/>
            <a:ext cx="42658" cy="142747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8DFED3-B50C-2F26-FC19-2D1B1DEB5146}"/>
              </a:ext>
            </a:extLst>
          </p:cNvPr>
          <p:cNvCxnSpPr>
            <a:cxnSpLocks/>
          </p:cNvCxnSpPr>
          <p:nvPr/>
        </p:nvCxnSpPr>
        <p:spPr>
          <a:xfrm>
            <a:off x="9654793" y="1631496"/>
            <a:ext cx="637338" cy="1482440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05A74FFE-3B6B-CCEA-B923-C6DAA5CDDD9D}"/>
              </a:ext>
            </a:extLst>
          </p:cNvPr>
          <p:cNvCxnSpPr>
            <a:cxnSpLocks/>
          </p:cNvCxnSpPr>
          <p:nvPr/>
        </p:nvCxnSpPr>
        <p:spPr>
          <a:xfrm flipV="1">
            <a:off x="2316903" y="5353012"/>
            <a:ext cx="1725068" cy="51609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CE3D41C-0899-A37B-E596-C752D862FD1D}"/>
              </a:ext>
            </a:extLst>
          </p:cNvPr>
          <p:cNvCxnSpPr>
            <a:cxnSpLocks/>
          </p:cNvCxnSpPr>
          <p:nvPr/>
        </p:nvCxnSpPr>
        <p:spPr>
          <a:xfrm>
            <a:off x="1122108" y="3145461"/>
            <a:ext cx="0" cy="725472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B42885-EF78-C601-7AE3-BC8152A4856C}"/>
              </a:ext>
            </a:extLst>
          </p:cNvPr>
          <p:cNvSpPr txBox="1"/>
          <p:nvPr/>
        </p:nvSpPr>
        <p:spPr>
          <a:xfrm>
            <a:off x="4389988" y="3158852"/>
            <a:ext cx="21352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Four houses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40CC79F-268F-251F-3BBC-217D11C22646}"/>
              </a:ext>
            </a:extLst>
          </p:cNvPr>
          <p:cNvSpPr txBox="1"/>
          <p:nvPr/>
        </p:nvSpPr>
        <p:spPr>
          <a:xfrm>
            <a:off x="5591801" y="4581128"/>
            <a:ext cx="1877117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Ravenclaw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E4886E-4796-A337-B4A8-B7381BD8C256}"/>
              </a:ext>
            </a:extLst>
          </p:cNvPr>
          <p:cNvSpPr txBox="1"/>
          <p:nvPr/>
        </p:nvSpPr>
        <p:spPr>
          <a:xfrm>
            <a:off x="6979383" y="3336551"/>
            <a:ext cx="168103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Gryffindor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685D0C-EFE2-E1E3-56E8-03C2A6CE1A25}"/>
              </a:ext>
            </a:extLst>
          </p:cNvPr>
          <p:cNvSpPr txBox="1"/>
          <p:nvPr/>
        </p:nvSpPr>
        <p:spPr>
          <a:xfrm>
            <a:off x="6722490" y="4025304"/>
            <a:ext cx="163083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Hufflepuff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6290C9-594F-24A5-222D-E3719D3D5ED9}"/>
              </a:ext>
            </a:extLst>
          </p:cNvPr>
          <p:cNvSpPr txBox="1"/>
          <p:nvPr/>
        </p:nvSpPr>
        <p:spPr>
          <a:xfrm>
            <a:off x="4088799" y="4934224"/>
            <a:ext cx="149399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Slytherin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8DF49B4-00FF-59D0-F7D9-E3B12BE24F10}"/>
              </a:ext>
            </a:extLst>
          </p:cNvPr>
          <p:cNvCxnSpPr>
            <a:cxnSpLocks/>
          </p:cNvCxnSpPr>
          <p:nvPr/>
        </p:nvCxnSpPr>
        <p:spPr>
          <a:xfrm>
            <a:off x="5555721" y="2348305"/>
            <a:ext cx="0" cy="8941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17E4C97-49D6-FD72-A585-566358AE4D0D}"/>
              </a:ext>
            </a:extLst>
          </p:cNvPr>
          <p:cNvCxnSpPr>
            <a:cxnSpLocks/>
          </p:cNvCxnSpPr>
          <p:nvPr/>
        </p:nvCxnSpPr>
        <p:spPr>
          <a:xfrm>
            <a:off x="1106864" y="1759473"/>
            <a:ext cx="15244" cy="925738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EB38E34-2D0F-52CC-154F-FB092F491625}"/>
              </a:ext>
            </a:extLst>
          </p:cNvPr>
          <p:cNvCxnSpPr>
            <a:cxnSpLocks/>
          </p:cNvCxnSpPr>
          <p:nvPr/>
        </p:nvCxnSpPr>
        <p:spPr>
          <a:xfrm>
            <a:off x="3421813" y="1482073"/>
            <a:ext cx="5108266" cy="46214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89179F7-6800-F23B-F362-9D3AB4E6C45D}"/>
              </a:ext>
            </a:extLst>
          </p:cNvPr>
          <p:cNvCxnSpPr>
            <a:cxnSpLocks/>
          </p:cNvCxnSpPr>
          <p:nvPr/>
        </p:nvCxnSpPr>
        <p:spPr>
          <a:xfrm flipH="1" flipV="1">
            <a:off x="3083514" y="4352485"/>
            <a:ext cx="1005285" cy="581739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71D854B-1D48-C609-60A4-46892BFDC3C5}"/>
              </a:ext>
            </a:extLst>
          </p:cNvPr>
          <p:cNvCxnSpPr>
            <a:cxnSpLocks/>
          </p:cNvCxnSpPr>
          <p:nvPr/>
        </p:nvCxnSpPr>
        <p:spPr>
          <a:xfrm flipH="1">
            <a:off x="6519576" y="1675898"/>
            <a:ext cx="2404821" cy="1634211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1887A5F-B02F-435A-D1D2-68CC7219F1F1}"/>
              </a:ext>
            </a:extLst>
          </p:cNvPr>
          <p:cNvSpPr txBox="1"/>
          <p:nvPr/>
        </p:nvSpPr>
        <p:spPr>
          <a:xfrm>
            <a:off x="3828211" y="1742612"/>
            <a:ext cx="4873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a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F8E387B-68B2-7EDD-9494-A27E17C08DCE}"/>
              </a:ext>
            </a:extLst>
          </p:cNvPr>
          <p:cNvSpPr txBox="1"/>
          <p:nvPr/>
        </p:nvSpPr>
        <p:spPr>
          <a:xfrm>
            <a:off x="5296761" y="2627067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EAB841-F2BD-9502-080D-8D3CA64253D5}"/>
              </a:ext>
            </a:extLst>
          </p:cNvPr>
          <p:cNvSpPr txBox="1"/>
          <p:nvPr/>
        </p:nvSpPr>
        <p:spPr>
          <a:xfrm>
            <a:off x="7218850" y="1780213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4ECE903C-2400-A57B-FBD9-C41DB9DF7512}"/>
              </a:ext>
            </a:extLst>
          </p:cNvPr>
          <p:cNvSpPr txBox="1"/>
          <p:nvPr/>
        </p:nvSpPr>
        <p:spPr>
          <a:xfrm>
            <a:off x="7294777" y="2304139"/>
            <a:ext cx="128240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chemeClr val="tx1">
                    <a:alpha val="48525"/>
                  </a:schemeClr>
                </a:solidFill>
              </a:rPr>
              <a:t>a</a:t>
            </a:r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re sorted in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10B1FF7-D8A6-6E18-FD0F-E02E98CCC369}"/>
              </a:ext>
            </a:extLst>
          </p:cNvPr>
          <p:cNvSpPr txBox="1"/>
          <p:nvPr/>
        </p:nvSpPr>
        <p:spPr>
          <a:xfrm>
            <a:off x="3230040" y="4552838"/>
            <a:ext cx="897682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created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70C8080-5565-622F-0216-621AFF8C6C51}"/>
              </a:ext>
            </a:extLst>
          </p:cNvPr>
          <p:cNvSpPr txBox="1"/>
          <p:nvPr/>
        </p:nvSpPr>
        <p:spPr>
          <a:xfrm>
            <a:off x="2729903" y="5455332"/>
            <a:ext cx="100027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heir of 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B5D6C0A-873B-F5B5-92B6-CEFE9D43626B}"/>
              </a:ext>
            </a:extLst>
          </p:cNvPr>
          <p:cNvCxnSpPr>
            <a:cxnSpLocks/>
          </p:cNvCxnSpPr>
          <p:nvPr/>
        </p:nvCxnSpPr>
        <p:spPr>
          <a:xfrm>
            <a:off x="1128189" y="4397294"/>
            <a:ext cx="0" cy="120247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8A58FEF-4C5A-EC8D-4787-539F69595D2A}"/>
              </a:ext>
            </a:extLst>
          </p:cNvPr>
          <p:cNvSpPr txBox="1"/>
          <p:nvPr/>
        </p:nvSpPr>
        <p:spPr>
          <a:xfrm>
            <a:off x="452839" y="4745415"/>
            <a:ext cx="161582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was opened by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686D39-F6A6-71E2-3D1F-6ED7826021B7}"/>
              </a:ext>
            </a:extLst>
          </p:cNvPr>
          <p:cNvSpPr txBox="1"/>
          <p:nvPr/>
        </p:nvSpPr>
        <p:spPr>
          <a:xfrm>
            <a:off x="5315996" y="3878932"/>
            <a:ext cx="461665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are 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48E2DEDD-0B3E-C008-AE1B-BB9E51AB55A1}"/>
              </a:ext>
            </a:extLst>
          </p:cNvPr>
          <p:cNvCxnSpPr>
            <a:cxnSpLocks/>
          </p:cNvCxnSpPr>
          <p:nvPr/>
        </p:nvCxnSpPr>
        <p:spPr>
          <a:xfrm flipH="1">
            <a:off x="4809023" y="4162485"/>
            <a:ext cx="589941" cy="838955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12F7752A-7BDB-CD39-FFAA-04A3E62DE228}"/>
              </a:ext>
            </a:extLst>
          </p:cNvPr>
          <p:cNvSpPr txBox="1"/>
          <p:nvPr/>
        </p:nvSpPr>
        <p:spPr>
          <a:xfrm>
            <a:off x="9634736" y="2182017"/>
            <a:ext cx="76944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attend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E55D163-A8FB-2CBE-1437-C76D048530C6}"/>
              </a:ext>
            </a:extLst>
          </p:cNvPr>
          <p:cNvSpPr txBox="1"/>
          <p:nvPr/>
        </p:nvSpPr>
        <p:spPr>
          <a:xfrm>
            <a:off x="5558450" y="1354497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943E471-6E29-541F-3CB5-92B9D53C5338}"/>
              </a:ext>
            </a:extLst>
          </p:cNvPr>
          <p:cNvCxnSpPr>
            <a:cxnSpLocks/>
          </p:cNvCxnSpPr>
          <p:nvPr/>
        </p:nvCxnSpPr>
        <p:spPr>
          <a:xfrm>
            <a:off x="5556136" y="4162297"/>
            <a:ext cx="316096" cy="469064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24FB70F-1B66-ABB4-A029-0C602215C412}"/>
              </a:ext>
            </a:extLst>
          </p:cNvPr>
          <p:cNvCxnSpPr>
            <a:cxnSpLocks/>
          </p:cNvCxnSpPr>
          <p:nvPr/>
        </p:nvCxnSpPr>
        <p:spPr>
          <a:xfrm>
            <a:off x="5695021" y="4122976"/>
            <a:ext cx="899968" cy="147107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DEBB978B-562F-95F8-D037-3A99E10185AC}"/>
              </a:ext>
            </a:extLst>
          </p:cNvPr>
          <p:cNvCxnSpPr>
            <a:cxnSpLocks/>
          </p:cNvCxnSpPr>
          <p:nvPr/>
        </p:nvCxnSpPr>
        <p:spPr>
          <a:xfrm flipV="1">
            <a:off x="5811660" y="3684723"/>
            <a:ext cx="1078392" cy="326945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25C3C9E5-1BCD-C61F-7855-E941FD2F91F7}"/>
              </a:ext>
            </a:extLst>
          </p:cNvPr>
          <p:cNvSpPr txBox="1"/>
          <p:nvPr/>
        </p:nvSpPr>
        <p:spPr>
          <a:xfrm>
            <a:off x="542607" y="2019611"/>
            <a:ext cx="1128514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many 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A7098FF1-0BB3-A58F-6E0F-1C55F1899E7E}"/>
              </a:ext>
            </a:extLst>
          </p:cNvPr>
          <p:cNvSpPr txBox="1"/>
          <p:nvPr/>
        </p:nvSpPr>
        <p:spPr>
          <a:xfrm>
            <a:off x="196765" y="2559656"/>
            <a:ext cx="2434962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Secret Rooms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CA2215B-F134-9878-1B28-0E9EFDBD34AD}"/>
              </a:ext>
            </a:extLst>
          </p:cNvPr>
          <p:cNvSpPr txBox="1"/>
          <p:nvPr/>
        </p:nvSpPr>
        <p:spPr>
          <a:xfrm>
            <a:off x="156930" y="3809181"/>
            <a:ext cx="3417602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Chamber of Secrets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84CEED3-CCFB-91F9-5EDE-3624205AC2BE}"/>
              </a:ext>
            </a:extLst>
          </p:cNvPr>
          <p:cNvCxnSpPr>
            <a:cxnSpLocks/>
          </p:cNvCxnSpPr>
          <p:nvPr/>
        </p:nvCxnSpPr>
        <p:spPr>
          <a:xfrm>
            <a:off x="5555721" y="3590900"/>
            <a:ext cx="0" cy="308960"/>
          </a:xfrm>
          <a:prstGeom prst="straightConnector1">
            <a:avLst/>
          </a:prstGeom>
          <a:ln w="31750"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5F588583-E9A3-43C4-ED6B-842C805A34F6}"/>
              </a:ext>
            </a:extLst>
          </p:cNvPr>
          <p:cNvSpPr txBox="1"/>
          <p:nvPr/>
        </p:nvSpPr>
        <p:spPr>
          <a:xfrm>
            <a:off x="9580198" y="3108932"/>
            <a:ext cx="1365758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Classes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85ECAC7D-BD97-EFEB-89B5-47B8DB880176}"/>
              </a:ext>
            </a:extLst>
          </p:cNvPr>
          <p:cNvCxnSpPr>
            <a:cxnSpLocks/>
          </p:cNvCxnSpPr>
          <p:nvPr/>
        </p:nvCxnSpPr>
        <p:spPr>
          <a:xfrm>
            <a:off x="10851207" y="3573899"/>
            <a:ext cx="310773" cy="580469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FF0499C-41FA-A6AF-E35A-D8EB249B3F86}"/>
              </a:ext>
            </a:extLst>
          </p:cNvPr>
          <p:cNvSpPr txBox="1"/>
          <p:nvPr/>
        </p:nvSpPr>
        <p:spPr>
          <a:xfrm>
            <a:off x="10776520" y="3673941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D471585F-C5BE-B3DB-312B-A9FEFEA5FB64}"/>
              </a:ext>
            </a:extLst>
          </p:cNvPr>
          <p:cNvSpPr txBox="1"/>
          <p:nvPr/>
        </p:nvSpPr>
        <p:spPr>
          <a:xfrm>
            <a:off x="8602811" y="4400529"/>
            <a:ext cx="12808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Potions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D88CEC8A-6508-44A9-2202-5F43125F60E3}"/>
              </a:ext>
            </a:extLst>
          </p:cNvPr>
          <p:cNvSpPr txBox="1"/>
          <p:nvPr/>
        </p:nvSpPr>
        <p:spPr>
          <a:xfrm>
            <a:off x="9259275" y="5005221"/>
            <a:ext cx="2547300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Transfiguration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5FC5C856-BD41-D1C7-4655-3D5742774F53}"/>
              </a:ext>
            </a:extLst>
          </p:cNvPr>
          <p:cNvSpPr txBox="1"/>
          <p:nvPr/>
        </p:nvSpPr>
        <p:spPr>
          <a:xfrm>
            <a:off x="10833048" y="4139856"/>
            <a:ext cx="1024319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Flying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054DEA1-A3D2-B155-5E99-CDC5E4D2EFFC}"/>
              </a:ext>
            </a:extLst>
          </p:cNvPr>
          <p:cNvSpPr txBox="1"/>
          <p:nvPr/>
        </p:nvSpPr>
        <p:spPr>
          <a:xfrm>
            <a:off x="10148172" y="4166964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60D0410-4C7D-E786-500E-CE54E8706641}"/>
              </a:ext>
            </a:extLst>
          </p:cNvPr>
          <p:cNvSpPr txBox="1"/>
          <p:nvPr/>
        </p:nvSpPr>
        <p:spPr>
          <a:xfrm>
            <a:off x="887628" y="3296596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C48516F-8B0B-2557-EC06-D06E99B72651}"/>
              </a:ext>
            </a:extLst>
          </p:cNvPr>
          <p:cNvCxnSpPr>
            <a:cxnSpLocks/>
            <a:endCxn id="52" idx="0"/>
          </p:cNvCxnSpPr>
          <p:nvPr/>
        </p:nvCxnSpPr>
        <p:spPr>
          <a:xfrm flipH="1">
            <a:off x="9243211" y="3508197"/>
            <a:ext cx="581786" cy="892332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07D581C-2DA8-FE0C-3780-5929B96E3922}"/>
              </a:ext>
            </a:extLst>
          </p:cNvPr>
          <p:cNvSpPr txBox="1"/>
          <p:nvPr/>
        </p:nvSpPr>
        <p:spPr>
          <a:xfrm>
            <a:off x="9243211" y="3839032"/>
            <a:ext cx="51296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e.g. </a:t>
            </a:r>
          </a:p>
        </p:txBody>
      </p:sp>
      <p:sp>
        <p:nvSpPr>
          <p:cNvPr id="59" name="Freeform 58">
            <a:extLst>
              <a:ext uri="{FF2B5EF4-FFF2-40B4-BE49-F238E27FC236}">
                <a16:creationId xmlns:a16="http://schemas.microsoft.com/office/drawing/2014/main" id="{BD32FB4F-4CC1-FBEA-451B-235BE8AC8BD3}"/>
              </a:ext>
            </a:extLst>
          </p:cNvPr>
          <p:cNvSpPr/>
          <p:nvPr/>
        </p:nvSpPr>
        <p:spPr>
          <a:xfrm>
            <a:off x="3366053" y="1124744"/>
            <a:ext cx="5108266" cy="279512"/>
          </a:xfrm>
          <a:custGeom>
            <a:avLst/>
            <a:gdLst>
              <a:gd name="connsiteX0" fmla="*/ 5367131 w 5367131"/>
              <a:gd name="connsiteY0" fmla="*/ 822173 h 928191"/>
              <a:gd name="connsiteX1" fmla="*/ 2888974 w 5367131"/>
              <a:gd name="connsiteY1" fmla="*/ 539 h 928191"/>
              <a:gd name="connsiteX2" fmla="*/ 0 w 5367131"/>
              <a:gd name="connsiteY2" fmla="*/ 928191 h 92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367131" h="928191">
                <a:moveTo>
                  <a:pt x="5367131" y="822173"/>
                </a:moveTo>
                <a:cubicBezTo>
                  <a:pt x="4575313" y="402521"/>
                  <a:pt x="3783496" y="-17131"/>
                  <a:pt x="2888974" y="539"/>
                </a:cubicBezTo>
                <a:cubicBezTo>
                  <a:pt x="1994452" y="18209"/>
                  <a:pt x="997226" y="473200"/>
                  <a:pt x="0" y="928191"/>
                </a:cubicBezTo>
              </a:path>
            </a:pathLst>
          </a:custGeom>
          <a:noFill/>
          <a:ln w="31750">
            <a:solidFill>
              <a:srgbClr val="BEBECB"/>
            </a:solidFill>
            <a:headEnd type="none"/>
            <a:tailEnd type="triangle" w="lg" len="lg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8B7C708-BE29-C27C-D58F-7F1A2899978A}"/>
              </a:ext>
            </a:extLst>
          </p:cNvPr>
          <p:cNvSpPr txBox="1"/>
          <p:nvPr/>
        </p:nvSpPr>
        <p:spPr>
          <a:xfrm>
            <a:off x="5664959" y="952716"/>
            <a:ext cx="769441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attend </a:t>
            </a:r>
          </a:p>
        </p:txBody>
      </p:sp>
      <p:cxnSp>
        <p:nvCxnSpPr>
          <p:cNvPr id="61" name="Curved Connector 60">
            <a:extLst>
              <a:ext uri="{FF2B5EF4-FFF2-40B4-BE49-F238E27FC236}">
                <a16:creationId xmlns:a16="http://schemas.microsoft.com/office/drawing/2014/main" id="{D0CE671C-FE2E-BD72-22EA-7A3987C82AA0}"/>
              </a:ext>
            </a:extLst>
          </p:cNvPr>
          <p:cNvCxnSpPr>
            <a:cxnSpLocks/>
          </p:cNvCxnSpPr>
          <p:nvPr/>
        </p:nvCxnSpPr>
        <p:spPr>
          <a:xfrm flipV="1">
            <a:off x="2135560" y="1612169"/>
            <a:ext cx="7302166" cy="4409119"/>
          </a:xfrm>
          <a:prstGeom prst="curvedConnector3">
            <a:avLst>
              <a:gd name="adj1" fmla="val 92467"/>
            </a:avLst>
          </a:prstGeom>
          <a:ln w="31750">
            <a:solidFill>
              <a:srgbClr val="BEBECB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C5426A5-5093-4820-5C86-66D4A695D548}"/>
              </a:ext>
            </a:extLst>
          </p:cNvPr>
          <p:cNvSpPr txBox="1"/>
          <p:nvPr/>
        </p:nvSpPr>
        <p:spPr>
          <a:xfrm>
            <a:off x="4964066" y="5615345"/>
            <a:ext cx="730969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was a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7F909B-A39E-6EBB-6480-B02DC20D327E}"/>
              </a:ext>
            </a:extLst>
          </p:cNvPr>
          <p:cNvSpPr txBox="1"/>
          <p:nvPr/>
        </p:nvSpPr>
        <p:spPr>
          <a:xfrm>
            <a:off x="-13868" y="-14178"/>
            <a:ext cx="5258200" cy="1077218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 and LINKING WORDS !!!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Expand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1B4CFCD-B33F-3E06-1E67-D9E8B6667672}"/>
              </a:ext>
            </a:extLst>
          </p:cNvPr>
          <p:cNvSpPr txBox="1"/>
          <p:nvPr/>
        </p:nvSpPr>
        <p:spPr>
          <a:xfrm>
            <a:off x="6587631" y="152752"/>
            <a:ext cx="5796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600" b="1" dirty="0">
                <a:highlight>
                  <a:srgbClr val="61C4D3"/>
                </a:highlight>
              </a:rPr>
              <a:t>  SECRET TIP !!!   </a:t>
            </a:r>
            <a:endParaRPr lang="en-CH" sz="3600" dirty="0">
              <a:highlight>
                <a:srgbClr val="61C4D3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2736A7-0F42-5E3A-0668-2932D7E53F8F}"/>
              </a:ext>
            </a:extLst>
          </p:cNvPr>
          <p:cNvSpPr txBox="1"/>
          <p:nvPr/>
        </p:nvSpPr>
        <p:spPr>
          <a:xfrm>
            <a:off x="183588" y="5683652"/>
            <a:ext cx="1729256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Voldemort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F2F050-54D6-D463-9E7B-CA0575527E67}"/>
              </a:ext>
            </a:extLst>
          </p:cNvPr>
          <p:cNvSpPr txBox="1"/>
          <p:nvPr/>
        </p:nvSpPr>
        <p:spPr>
          <a:xfrm>
            <a:off x="5442369" y="5591725"/>
            <a:ext cx="5796036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3600" b="1" dirty="0">
                <a:highlight>
                  <a:srgbClr val="61C4D3"/>
                </a:highlight>
              </a:rPr>
              <a:t>  USE EXAMPLES !!! </a:t>
            </a:r>
            <a:endParaRPr lang="en-CH" sz="3600" dirty="0">
              <a:highlight>
                <a:srgbClr val="61C4D3"/>
              </a:highlight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6183A32-C18E-1ADB-D018-F586549A984A}"/>
              </a:ext>
            </a:extLst>
          </p:cNvPr>
          <p:cNvSpPr txBox="1"/>
          <p:nvPr/>
        </p:nvSpPr>
        <p:spPr>
          <a:xfrm>
            <a:off x="1122108" y="738181"/>
            <a:ext cx="271869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800" dirty="0">
                <a:solidFill>
                  <a:schemeClr val="bg1"/>
                </a:solidFill>
              </a:rPr>
              <a:t>… and expand some more</a:t>
            </a:r>
            <a:endParaRPr lang="en-CH" dirty="0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374EE8B4-1FBA-7092-039C-D8BC16442C1A}"/>
              </a:ext>
            </a:extLst>
          </p:cNvPr>
          <p:cNvSpPr/>
          <p:nvPr/>
        </p:nvSpPr>
        <p:spPr>
          <a:xfrm>
            <a:off x="-38611" y="788634"/>
            <a:ext cx="5340676" cy="2941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887780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  <p:bldP spid="20" grpId="0"/>
      <p:bldP spid="21" grpId="0"/>
      <p:bldP spid="30" grpId="0" animBg="1"/>
      <p:bldP spid="32" grpId="0" animBg="1"/>
      <p:bldP spid="33" grpId="0" animBg="1"/>
      <p:bldP spid="34" grpId="0" animBg="1"/>
      <p:bldP spid="36" grpId="0" animBg="1"/>
      <p:bldP spid="37" grpId="0" animBg="1"/>
      <p:bldP spid="39" grpId="0" animBg="1"/>
      <p:bldP spid="40" grpId="0" animBg="1"/>
      <p:bldP spid="44" grpId="0" animBg="1"/>
      <p:bldP spid="45" grpId="0"/>
      <p:bldP spid="46" grpId="0"/>
      <p:bldP spid="49" grpId="0"/>
      <p:bldP spid="51" grpId="0" animBg="1"/>
      <p:bldP spid="52" grpId="0"/>
      <p:bldP spid="53" grpId="0"/>
      <p:bldP spid="54" grpId="0"/>
      <p:bldP spid="55" grpId="0" animBg="1"/>
      <p:bldP spid="56" grpId="0" animBg="1"/>
      <p:bldP spid="58" grpId="0" animBg="1"/>
      <p:bldP spid="59" grpId="0" animBg="1"/>
      <p:bldP spid="60" grpId="0" animBg="1"/>
      <p:bldP spid="62" grpId="0" animBg="1"/>
      <p:bldP spid="65" grpId="0"/>
      <p:bldP spid="7" grpId="0"/>
      <p:bldP spid="8" grpId="0"/>
      <p:bldP spid="48" grpId="0"/>
      <p:bldP spid="6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DF2199D-BF63-1739-32F5-984AB3A020F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>
            <a:off x="5926834" y="0"/>
            <a:ext cx="6384032" cy="6238705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C5785A4-6E5B-C3BF-193B-D6BEDE2FB11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4433" t="6910" r="13604" b="1"/>
          <a:stretch>
            <a:fillRect/>
          </a:stretch>
        </p:blipFill>
        <p:spPr>
          <a:xfrm rot="12748660">
            <a:off x="-562005" y="-1975000"/>
            <a:ext cx="5889795" cy="722377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2903008"/>
            <a:ext cx="11376025" cy="1065742"/>
          </a:xfrm>
        </p:spPr>
        <p:txBody>
          <a:bodyPr/>
          <a:lstStyle/>
          <a:p>
            <a:pPr algn="ctr"/>
            <a:r>
              <a:rPr lang="en-US" sz="4600" dirty="0"/>
              <a:t>Now, it is </a:t>
            </a:r>
            <a:r>
              <a:rPr lang="en-US" sz="4600" u="sng" dirty="0"/>
              <a:t>your turn</a:t>
            </a:r>
            <a:r>
              <a:rPr lang="en-US" sz="4600" dirty="0"/>
              <a:t>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D015AF-E6F2-EC4D-8BAE-518380C85D5F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4FD83A3-E796-0041-4B74-D5E1CFD47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945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D62E95-DDC1-0E40-0654-96A696324F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17B6B1-4884-7999-E299-F3317CEA7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B89F-5150-AC40-9BDA-17EB56AEB68C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BBEE3-85E1-FE86-7E38-D31DE23FF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12C2E4-12ED-9A66-9B0E-F74D0C2288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2747BE5-D66E-7F54-5234-68F1D49154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097369A-C33C-2698-5FCE-DBEE080E1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8380" y="341053"/>
            <a:ext cx="8782744" cy="57006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6089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513E3EC-4C67-8F43-3754-D9302DE696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43755-02F2-D829-BB9E-6311E65070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41B89F-5150-AC40-9BDA-17EB56AEB68C}" type="datetime1">
              <a:rPr lang="de-CH" smtClean="0"/>
              <a:t>07.07.25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97CC3C-023A-1590-6819-519A4E928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DA5C82-7172-A1BE-0096-587C49FDE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CC179AA-9B64-08FD-9EC2-030301DEC7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pic>
        <p:nvPicPr>
          <p:cNvPr id="7" name="Picture 6" descr="A box with text and numbers&#10;&#10;AI-generated content may be incorrect.">
            <a:extLst>
              <a:ext uri="{FF2B5EF4-FFF2-40B4-BE49-F238E27FC236}">
                <a16:creationId xmlns:a16="http://schemas.microsoft.com/office/drawing/2014/main" id="{42204267-232F-527D-F45C-51B307AB65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1410" y="1844824"/>
            <a:ext cx="6572055" cy="2530326"/>
          </a:xfrm>
          <a:prstGeom prst="rect">
            <a:avLst/>
          </a:prstGeom>
        </p:spPr>
      </p:pic>
      <p:pic>
        <p:nvPicPr>
          <p:cNvPr id="9" name="Picture 8" descr="A screenshot of a web page&#10;&#10;AI-generated content may be incorrect.">
            <a:extLst>
              <a:ext uri="{FF2B5EF4-FFF2-40B4-BE49-F238E27FC236}">
                <a16:creationId xmlns:a16="http://schemas.microsoft.com/office/drawing/2014/main" id="{CA550700-00DA-DF60-B55D-F19835B608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97059" y="2062897"/>
            <a:ext cx="6047432" cy="2312253"/>
          </a:xfrm>
          <a:prstGeom prst="rect">
            <a:avLst/>
          </a:prstGeom>
        </p:spPr>
      </p:pic>
      <p:pic>
        <p:nvPicPr>
          <p:cNvPr id="11" name="Picture 10" descr="A screenshot of a test&#10;&#10;AI-generated content may be incorrect.">
            <a:extLst>
              <a:ext uri="{FF2B5EF4-FFF2-40B4-BE49-F238E27FC236}">
                <a16:creationId xmlns:a16="http://schemas.microsoft.com/office/drawing/2014/main" id="{A1A6E2E5-D0AF-2FCA-74F2-E11A2AF872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98330" y="2234847"/>
            <a:ext cx="4652466" cy="1968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1681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87E024A2-1256-B5E6-0D26-D057E9F2CF14}"/>
              </a:ext>
            </a:extLst>
          </p:cNvPr>
          <p:cNvSpPr/>
          <p:nvPr/>
        </p:nvSpPr>
        <p:spPr>
          <a:xfrm>
            <a:off x="-1" y="2403057"/>
            <a:ext cx="12192000" cy="169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C1853-EF85-6BF7-815B-8D708BA7A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C1D89-33CC-DC4B-AF52-2D76824D55C8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53810-3236-5D05-AF08-B0DE6B35A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1A610-119D-3C46-8EB6-2E939A4AB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83D2BDAF-AF39-8C9E-A95D-A94BCB2DB8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6" y="2716108"/>
            <a:ext cx="11376025" cy="1065742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What would you like your students to know about PARTICLE PHYSICS and CERN?</a:t>
            </a:r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A5C1341D-262C-A273-C1FD-FBFECD4EC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22138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FC1853-EF85-6BF7-815B-8D708BA7AB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9856A0-0FCA-7243-AFD2-2BF1BE8A8E12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AF53810-3236-5D05-AF08-B0DE6B35A1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81A610-119D-3C46-8EB6-2E939A4AB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A5C1341D-262C-A273-C1FD-FBFECD4EC2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8A13010C-8362-F80A-CF44-50A400518F52}"/>
              </a:ext>
            </a:extLst>
          </p:cNvPr>
          <p:cNvSpPr txBox="1"/>
          <p:nvPr/>
        </p:nvSpPr>
        <p:spPr>
          <a:xfrm>
            <a:off x="3048000" y="3244334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H" dirty="0">
                <a:solidFill>
                  <a:srgbClr val="000000"/>
                </a:solidFill>
                <a:effectLst/>
                <a:latin typeface="Helvetica Neue" panose="02000503000000020004" pitchFamily="2" charset="0"/>
              </a:rPr>
              <a:t> 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788A2F52-37C0-8686-C474-60D635FAC4C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722" t="10471" r="17573" b="5530"/>
          <a:stretch/>
        </p:blipFill>
        <p:spPr>
          <a:xfrm>
            <a:off x="1712872" y="-27384"/>
            <a:ext cx="8847623" cy="6267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139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24543-6E07-5A43-B691-2532F0D10C1E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451F3-6A35-7F63-88D0-EF0A1B37BEED}"/>
              </a:ext>
            </a:extLst>
          </p:cNvPr>
          <p:cNvSpPr txBox="1"/>
          <p:nvPr/>
        </p:nvSpPr>
        <p:spPr>
          <a:xfrm>
            <a:off x="191344" y="2420888"/>
            <a:ext cx="11592669" cy="53860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3500" dirty="0"/>
              <a:t> Stop and think about the focus question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0095D5-9825-F59C-608E-85B91625904E}"/>
              </a:ext>
            </a:extLst>
          </p:cNvPr>
          <p:cNvSpPr/>
          <p:nvPr/>
        </p:nvSpPr>
        <p:spPr>
          <a:xfrm>
            <a:off x="0" y="0"/>
            <a:ext cx="12192000" cy="169184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3" name="Picture 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C756C14-684A-DD0D-238D-86867B7FF9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EB825711-7EA2-835F-9DE9-34A145BB45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F4561053-557F-50E3-5322-0CA04D47CAA7}"/>
              </a:ext>
            </a:extLst>
          </p:cNvPr>
          <p:cNvSpPr txBox="1">
            <a:spLocks/>
          </p:cNvSpPr>
          <p:nvPr/>
        </p:nvSpPr>
        <p:spPr>
          <a:xfrm>
            <a:off x="412775" y="247297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>
                <a:solidFill>
                  <a:schemeClr val="bg1"/>
                </a:solidFill>
              </a:rPr>
              <a:t>What would you like your students to know about PARTICLE PHYSICS and CERN?</a:t>
            </a:r>
            <a:endParaRPr lang="en-US" sz="40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87A884-5678-8063-0DB8-CDB2B4A70DE3}"/>
              </a:ext>
            </a:extLst>
          </p:cNvPr>
          <p:cNvSpPr txBox="1"/>
          <p:nvPr/>
        </p:nvSpPr>
        <p:spPr>
          <a:xfrm>
            <a:off x="199051" y="3068960"/>
            <a:ext cx="5669822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2. Chose your starting concept</a:t>
            </a:r>
          </a:p>
          <a:p>
            <a:pPr algn="l"/>
            <a:endParaRPr lang="en-CH" sz="3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92C692-508A-1F05-8CCE-83AC55CB1EB9}"/>
              </a:ext>
            </a:extLst>
          </p:cNvPr>
          <p:cNvSpPr txBox="1"/>
          <p:nvPr/>
        </p:nvSpPr>
        <p:spPr>
          <a:xfrm>
            <a:off x="199051" y="3717032"/>
            <a:ext cx="9304407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3. Then chose 2 – 5 key concepts to start your map</a:t>
            </a:r>
          </a:p>
          <a:p>
            <a:pPr algn="l"/>
            <a:endParaRPr lang="en-CH" sz="3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B2C55DB-38B9-BA57-B610-68B9210CACE3}"/>
              </a:ext>
            </a:extLst>
          </p:cNvPr>
          <p:cNvSpPr txBox="1"/>
          <p:nvPr/>
        </p:nvSpPr>
        <p:spPr>
          <a:xfrm>
            <a:off x="199051" y="4293096"/>
            <a:ext cx="10408299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4. Connect concepts with </a:t>
            </a:r>
            <a:r>
              <a:rPr lang="en-CH" sz="3200" u="sng" dirty="0"/>
              <a:t>arrowed lines </a:t>
            </a:r>
            <a:r>
              <a:rPr lang="en-CH" sz="3200" dirty="0"/>
              <a:t>and </a:t>
            </a:r>
            <a:r>
              <a:rPr lang="en-CH" sz="3200" u="sng" dirty="0"/>
              <a:t>linking words</a:t>
            </a:r>
          </a:p>
          <a:p>
            <a:pPr algn="l"/>
            <a:endParaRPr lang="en-CH" sz="32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C8082D-6835-6281-A8E1-C0BE8B27CA9D}"/>
              </a:ext>
            </a:extLst>
          </p:cNvPr>
          <p:cNvSpPr txBox="1"/>
          <p:nvPr/>
        </p:nvSpPr>
        <p:spPr>
          <a:xfrm>
            <a:off x="212439" y="4941168"/>
            <a:ext cx="1845057" cy="147732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dirty="0"/>
              <a:t>5. Expand</a:t>
            </a:r>
          </a:p>
          <a:p>
            <a:pPr algn="l"/>
            <a:endParaRPr lang="en-CH" sz="3200" dirty="0"/>
          </a:p>
          <a:p>
            <a:pPr algn="l"/>
            <a:endParaRPr lang="en-CH" sz="3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B83F21D-F1C2-7932-BE70-7D168E0B8E31}"/>
              </a:ext>
            </a:extLst>
          </p:cNvPr>
          <p:cNvSpPr txBox="1"/>
          <p:nvPr/>
        </p:nvSpPr>
        <p:spPr>
          <a:xfrm>
            <a:off x="3023243" y="5567521"/>
            <a:ext cx="2329164" cy="98488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CH" sz="3200" dirty="0"/>
              <a:t>15 minutes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CH" sz="3200" dirty="0"/>
          </a:p>
        </p:txBody>
      </p:sp>
      <p:sp>
        <p:nvSpPr>
          <p:cNvPr id="14" name="Curved Up Arrow 13">
            <a:extLst>
              <a:ext uri="{FF2B5EF4-FFF2-40B4-BE49-F238E27FC236}">
                <a16:creationId xmlns:a16="http://schemas.microsoft.com/office/drawing/2014/main" id="{70BDAB3F-4452-2C60-5F9C-2B88A43ADC41}"/>
              </a:ext>
            </a:extLst>
          </p:cNvPr>
          <p:cNvSpPr/>
          <p:nvPr/>
        </p:nvSpPr>
        <p:spPr>
          <a:xfrm rot="19616984">
            <a:off x="8494851" y="2391402"/>
            <a:ext cx="2287211" cy="1872208"/>
          </a:xfrm>
          <a:prstGeom prst="curvedUpArrow">
            <a:avLst/>
          </a:prstGeom>
          <a:solidFill>
            <a:srgbClr val="E15E31"/>
          </a:solidFill>
          <a:ln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0DE7496-2816-E274-B08D-9B1004892CE9}"/>
              </a:ext>
            </a:extLst>
          </p:cNvPr>
          <p:cNvSpPr/>
          <p:nvPr/>
        </p:nvSpPr>
        <p:spPr>
          <a:xfrm>
            <a:off x="5519936" y="2060848"/>
            <a:ext cx="3168352" cy="1224136"/>
          </a:xfrm>
          <a:prstGeom prst="ellipse">
            <a:avLst/>
          </a:prstGeom>
          <a:noFill/>
          <a:ln w="57150">
            <a:solidFill>
              <a:srgbClr val="E15E3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6" name="Terminator 15">
            <a:extLst>
              <a:ext uri="{FF2B5EF4-FFF2-40B4-BE49-F238E27FC236}">
                <a16:creationId xmlns:a16="http://schemas.microsoft.com/office/drawing/2014/main" id="{BF40D361-0376-5156-B093-3CA27E11AEC3}"/>
              </a:ext>
            </a:extLst>
          </p:cNvPr>
          <p:cNvSpPr/>
          <p:nvPr/>
        </p:nvSpPr>
        <p:spPr>
          <a:xfrm>
            <a:off x="6600057" y="5167883"/>
            <a:ext cx="4020682" cy="997421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43AB774-D84D-6B05-FAE5-2613D41CCC3D}"/>
              </a:ext>
            </a:extLst>
          </p:cNvPr>
          <p:cNvSpPr txBox="1"/>
          <p:nvPr/>
        </p:nvSpPr>
        <p:spPr>
          <a:xfrm>
            <a:off x="7008765" y="5320006"/>
            <a:ext cx="376775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000" b="1" dirty="0">
                <a:solidFill>
                  <a:schemeClr val="bg1"/>
                </a:solidFill>
              </a:rPr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384677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10" grpId="0"/>
      <p:bldP spid="11" grpId="0"/>
      <p:bldP spid="12" grpId="0"/>
      <p:bldP spid="13" grpId="0"/>
      <p:bldP spid="14" grpId="0" animBg="1"/>
      <p:bldP spid="14" grpId="1" animBg="1"/>
      <p:bldP spid="15" grpId="0" animBg="1"/>
      <p:bldP spid="15" grpId="1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6DD1DAC6-46D1-0DBB-363D-417F4B30A6A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>
            <a:off x="6683822" y="0"/>
            <a:ext cx="6384032" cy="6238705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8CFF7C6-4C37-B241-4423-A554E295D2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4433" t="6910" r="13604" b="1"/>
          <a:stretch>
            <a:fillRect/>
          </a:stretch>
        </p:blipFill>
        <p:spPr>
          <a:xfrm rot="12748660">
            <a:off x="-562004" y="-1873972"/>
            <a:ext cx="5889795" cy="722377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912"/>
            <a:ext cx="11376025" cy="1065742"/>
          </a:xfrm>
        </p:spPr>
        <p:txBody>
          <a:bodyPr/>
          <a:lstStyle/>
          <a:p>
            <a:pPr algn="ctr"/>
            <a:r>
              <a:rPr lang="en-US" sz="4600" dirty="0"/>
              <a:t>Time to write the code and sign the consent form!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43AF7-0018-8342-9522-AA8FD2366A1B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4FD83A3-E796-0041-4B74-D5E1CFD47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6657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text, line, diagram, font&#10;&#10;Description automatically generated">
            <a:extLst>
              <a:ext uri="{FF2B5EF4-FFF2-40B4-BE49-F238E27FC236}">
                <a16:creationId xmlns:a16="http://schemas.microsoft.com/office/drawing/2014/main" id="{EB991F8F-25F1-81D1-DB19-1B6AF90080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3311" y="2197556"/>
            <a:ext cx="8587258" cy="3967748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4233A-BC05-3E41-AEA7-ED87ED553BC3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54451F3-6A35-7F63-88D0-EF0A1B37BEED}"/>
              </a:ext>
            </a:extLst>
          </p:cNvPr>
          <p:cNvSpPr txBox="1"/>
          <p:nvPr/>
        </p:nvSpPr>
        <p:spPr>
          <a:xfrm>
            <a:off x="191344" y="692696"/>
            <a:ext cx="12791192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AutoNum type="arabicPeriod"/>
            </a:pPr>
            <a:r>
              <a:rPr lang="en-CH" sz="2800" dirty="0"/>
              <a:t> Stop and think about the focus question</a:t>
            </a:r>
          </a:p>
          <a:p>
            <a:pPr algn="l"/>
            <a:r>
              <a:rPr lang="en-CH" sz="2800" dirty="0"/>
              <a:t>2. Chose your starting concept</a:t>
            </a:r>
          </a:p>
          <a:p>
            <a:pPr algn="l"/>
            <a:r>
              <a:rPr lang="en-CH" sz="2800" dirty="0"/>
              <a:t>3. Then chose 2 – 5 key concepts to start your map</a:t>
            </a:r>
          </a:p>
          <a:p>
            <a:pPr algn="l"/>
            <a:r>
              <a:rPr lang="en-CH" sz="2800" dirty="0"/>
              <a:t>4. Connect concepts with </a:t>
            </a:r>
            <a:r>
              <a:rPr lang="en-CH" sz="2800" u="sng" dirty="0"/>
              <a:t>arrowed lines </a:t>
            </a:r>
            <a:r>
              <a:rPr lang="en-CH" sz="2800" dirty="0"/>
              <a:t>and </a:t>
            </a:r>
            <a:r>
              <a:rPr lang="en-CH" sz="2800" u="sng" dirty="0"/>
              <a:t>linking words</a:t>
            </a:r>
          </a:p>
          <a:p>
            <a:pPr algn="l"/>
            <a:r>
              <a:rPr lang="en-CH" sz="2800" dirty="0"/>
              <a:t>5. Expand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10095D5-9825-F59C-608E-85B91625904E}"/>
              </a:ext>
            </a:extLst>
          </p:cNvPr>
          <p:cNvSpPr/>
          <p:nvPr/>
        </p:nvSpPr>
        <p:spPr>
          <a:xfrm>
            <a:off x="0" y="1"/>
            <a:ext cx="12192000" cy="620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5" name="Title 2">
            <a:extLst>
              <a:ext uri="{FF2B5EF4-FFF2-40B4-BE49-F238E27FC236}">
                <a16:creationId xmlns:a16="http://schemas.microsoft.com/office/drawing/2014/main" id="{CC7BEE58-2910-D6AE-A65F-CF90E7EA01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775" y="152640"/>
            <a:ext cx="11376025" cy="1065742"/>
          </a:xfrm>
        </p:spPr>
        <p:txBody>
          <a:bodyPr/>
          <a:lstStyle/>
          <a:p>
            <a:pPr algn="ctr"/>
            <a:r>
              <a:rPr lang="en-US" sz="2200" dirty="0">
                <a:solidFill>
                  <a:schemeClr val="bg1"/>
                </a:solidFill>
              </a:rPr>
              <a:t>What would you like your students to know about PARTICLE PHYSICS and CERN?</a:t>
            </a:r>
          </a:p>
        </p:txBody>
      </p:sp>
      <p:pic>
        <p:nvPicPr>
          <p:cNvPr id="3" name="Picture 2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BC756C14-684A-DD0D-238D-86867B7FF9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61704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00284F-EC49-D62C-6CA5-ED1C55A3AC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FD3AF44-8804-7665-34EB-38CB3418270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>
            <a:off x="5926834" y="0"/>
            <a:ext cx="6384032" cy="6238705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C818668-3D79-BAB6-60B6-725EF0D372B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24433" t="6910" r="13604" b="1"/>
          <a:stretch>
            <a:fillRect/>
          </a:stretch>
        </p:blipFill>
        <p:spPr>
          <a:xfrm rot="12748660">
            <a:off x="-562004" y="-1873972"/>
            <a:ext cx="5889795" cy="722377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45B8E15-C8C2-D57F-4BF0-7E2ADE85D4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636912"/>
            <a:ext cx="11376025" cy="1065742"/>
          </a:xfrm>
        </p:spPr>
        <p:txBody>
          <a:bodyPr/>
          <a:lstStyle/>
          <a:p>
            <a:pPr algn="ctr"/>
            <a:r>
              <a:rPr lang="en-US" sz="4600" dirty="0"/>
              <a:t>Pens down!</a:t>
            </a:r>
            <a:br>
              <a:rPr lang="en-US" sz="4600" dirty="0"/>
            </a:br>
            <a:r>
              <a:rPr lang="en-US" sz="4600" dirty="0"/>
              <a:t>It’s time to talk </a:t>
            </a:r>
            <a:r>
              <a:rPr lang="en-US" sz="4600" dirty="0">
                <a:sym typeface="Wingdings" pitchFamily="2" charset="2"/>
              </a:rPr>
              <a:t></a:t>
            </a:r>
            <a:endParaRPr lang="en-US" sz="46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499976-B231-FFBC-D6D1-28735D92F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EC592B-BCF6-DE4B-9450-5C0BB14F344C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C042ED-4F17-6CE0-F2C2-930A3DFB4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82DFE2-E7E2-0495-7E63-9ACFFDCC04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1910531B-1B9E-67E9-ECB0-559A2DACE37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020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DA6FFB2F-7319-4A1B-E000-BDD14FA5C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Introduction to Concept Maps</a:t>
            </a:r>
          </a:p>
        </p:txBody>
      </p:sp>
      <p:pic>
        <p:nvPicPr>
          <p:cNvPr id="9" name="Picture 8" descr="A sculpture outside of a building&#10;&#10;Description automatically generated">
            <a:extLst>
              <a:ext uri="{FF2B5EF4-FFF2-40B4-BE49-F238E27FC236}">
                <a16:creationId xmlns:a16="http://schemas.microsoft.com/office/drawing/2014/main" id="{F40619FE-3976-8FC0-D217-00A31378FB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3007" b="20795"/>
          <a:stretch/>
        </p:blipFill>
        <p:spPr>
          <a:xfrm>
            <a:off x="20" y="1162022"/>
            <a:ext cx="12191980" cy="2945870"/>
          </a:xfrm>
          <a:prstGeom prst="rect">
            <a:avLst/>
          </a:prstGeom>
          <a:noFill/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B35AFD2-0D90-C2BB-BD68-536C9CD7FA0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accent4">
              <a:alpha val="32000"/>
            </a:schemeClr>
          </a:solidFill>
          <a:ln w="44450">
            <a:solidFill>
              <a:schemeClr val="tx1"/>
            </a:solidFill>
          </a:ln>
        </p:spPr>
        <p:txBody>
          <a:bodyPr vert="horz" lIns="0" tIns="72000" rIns="0" bIns="0" rtlCol="0">
            <a:normAutofit/>
          </a:bodyPr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8A4BD6E-141A-5D7D-A403-AD57C8DAC4AF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4ABC7E7D-B5D0-A74D-8C70-FC99F35213FB}" type="datetime1">
              <a:rPr lang="de-CH" smtClean="0"/>
              <a:t>04.07.25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A738D8-90FC-4388-D091-A21CCC923F02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</p:spPr>
        <p:txBody>
          <a:bodyPr vert="horz" lIns="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Concept Maps Session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408D57-BD78-F001-D7E7-CF0B2097E2D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78349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2</a:t>
            </a:fld>
            <a:endParaRPr lang="en-US"/>
          </a:p>
        </p:txBody>
      </p:sp>
      <p:sp>
        <p:nvSpPr>
          <p:cNvPr id="11" name="Text Placeholder 5">
            <a:extLst>
              <a:ext uri="{FF2B5EF4-FFF2-40B4-BE49-F238E27FC236}">
                <a16:creationId xmlns:a16="http://schemas.microsoft.com/office/drawing/2014/main" id="{A841456F-7EA6-F40F-8A49-AAC09A7C5413}"/>
              </a:ext>
            </a:extLst>
          </p:cNvPr>
          <p:cNvSpPr txBox="1">
            <a:spLocks/>
          </p:cNvSpPr>
          <p:nvPr/>
        </p:nvSpPr>
        <p:spPr>
          <a:xfrm>
            <a:off x="4241800" y="4294188"/>
            <a:ext cx="3708400" cy="1906587"/>
          </a:xfrm>
          <a:prstGeom prst="rect">
            <a:avLst/>
          </a:prstGeom>
          <a:solidFill>
            <a:schemeClr val="accent4">
              <a:alpha val="32000"/>
            </a:schemeClr>
          </a:solidFill>
          <a:ln w="44450">
            <a:solidFill>
              <a:schemeClr val="tx1"/>
            </a:solidFill>
          </a:ln>
        </p:spPr>
        <p:txBody>
          <a:bodyPr vert="horz" lIns="0" tIns="7200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2385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64800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  <a:p>
            <a:endParaRPr lang="en-GB" dirty="0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25583E2-D541-A68B-54DE-A6641915F1EB}"/>
              </a:ext>
            </a:extLst>
          </p:cNvPr>
          <p:cNvSpPr txBox="1">
            <a:spLocks/>
          </p:cNvSpPr>
          <p:nvPr/>
        </p:nvSpPr>
        <p:spPr>
          <a:xfrm>
            <a:off x="8050191" y="4294188"/>
            <a:ext cx="3708400" cy="1906587"/>
          </a:xfrm>
          <a:prstGeom prst="rect">
            <a:avLst/>
          </a:prstGeom>
          <a:solidFill>
            <a:schemeClr val="accent4">
              <a:alpha val="32000"/>
            </a:schemeClr>
          </a:solidFill>
          <a:ln w="44450">
            <a:solidFill>
              <a:schemeClr val="tx1"/>
            </a:solidFill>
          </a:ln>
        </p:spPr>
        <p:txBody>
          <a:bodyPr vert="horz" lIns="0" tIns="7200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2385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64800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  <a:p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195F6CD-5763-B4C7-5FFF-3D6A4535B434}"/>
              </a:ext>
            </a:extLst>
          </p:cNvPr>
          <p:cNvSpPr txBox="1"/>
          <p:nvPr/>
        </p:nvSpPr>
        <p:spPr>
          <a:xfrm>
            <a:off x="643528" y="5050864"/>
            <a:ext cx="337271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Graphic organisers of knowledge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DBD4C63-A44A-0363-8ECC-7B6EBDD45B9E}"/>
              </a:ext>
            </a:extLst>
          </p:cNvPr>
          <p:cNvSpPr txBox="1"/>
          <p:nvPr/>
        </p:nvSpPr>
        <p:spPr>
          <a:xfrm>
            <a:off x="4351928" y="5053668"/>
            <a:ext cx="33598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Need to answer a focus question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C6342F-833D-7FC8-5C1C-0E4EC8225BB9}"/>
              </a:ext>
            </a:extLst>
          </p:cNvPr>
          <p:cNvSpPr txBox="1"/>
          <p:nvPr/>
        </p:nvSpPr>
        <p:spPr>
          <a:xfrm>
            <a:off x="8167427" y="5050864"/>
            <a:ext cx="341119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Consist of key concepts and links</a:t>
            </a:r>
          </a:p>
        </p:txBody>
      </p:sp>
      <p:pic>
        <p:nvPicPr>
          <p:cNvPr id="26" name="Picture 25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C24EBAC3-89A2-CD71-CEFE-4847DA68E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027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animBg="1"/>
      <p:bldP spid="11" grpId="0" animBg="1"/>
      <p:bldP spid="13" grpId="0" animBg="1"/>
      <p:bldP spid="15" grpId="0"/>
      <p:bldP spid="24" grpId="0"/>
      <p:bldP spid="25" grpId="0" build="allAtOnce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B20487DC-B6D2-EFA9-8489-4127DD8D7C9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64F3EB0-4448-97C8-0E12-2FAF9A19E6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/>
          </a:blip>
          <a:srcRect l="13603" r="13605" b="2"/>
          <a:stretch/>
        </p:blipFill>
        <p:spPr>
          <a:xfrm rot="1309023">
            <a:off x="8037718" y="2723546"/>
            <a:ext cx="4603201" cy="5380258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6E1537A0-8F60-93ED-617B-09D8E1FF034A}"/>
              </a:ext>
            </a:extLst>
          </p:cNvPr>
          <p:cNvSpPr/>
          <p:nvPr/>
        </p:nvSpPr>
        <p:spPr>
          <a:xfrm>
            <a:off x="4583832" y="368300"/>
            <a:ext cx="3024336" cy="255664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6" name="Picture 5" descr="A blue logo with text&#10;&#10;Description automatically generated">
            <a:extLst>
              <a:ext uri="{FF2B5EF4-FFF2-40B4-BE49-F238E27FC236}">
                <a16:creationId xmlns:a16="http://schemas.microsoft.com/office/drawing/2014/main" id="{11619541-A0F6-8335-4121-02443F2CA5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1364" y="206303"/>
            <a:ext cx="2204864" cy="2204864"/>
          </a:xfrm>
          <a:prstGeom prst="rect">
            <a:avLst/>
          </a:prstGeom>
        </p:spPr>
      </p:pic>
      <p:pic>
        <p:nvPicPr>
          <p:cNvPr id="7" name="Picture 6" descr="A picture containing text&#10;&#10;Description automatically generated">
            <a:extLst>
              <a:ext uri="{FF2B5EF4-FFF2-40B4-BE49-F238E27FC236}">
                <a16:creationId xmlns:a16="http://schemas.microsoft.com/office/drawing/2014/main" id="{0B7EB5E3-98DA-A131-64F6-9C01B75D83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12024" y="370598"/>
            <a:ext cx="1182968" cy="16660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079" y="3201215"/>
            <a:ext cx="12024717" cy="2153265"/>
          </a:xfrm>
        </p:spPr>
        <p:txBody>
          <a:bodyPr/>
          <a:lstStyle/>
          <a:p>
            <a:pPr algn="ctr"/>
            <a:r>
              <a:rPr lang="en-US" dirty="0"/>
              <a:t>Thank you for your participation!</a:t>
            </a:r>
          </a:p>
        </p:txBody>
      </p:sp>
    </p:spTree>
    <p:extLst>
      <p:ext uri="{BB962C8B-B14F-4D97-AF65-F5344CB8AC3E}">
        <p14:creationId xmlns:p14="http://schemas.microsoft.com/office/powerpoint/2010/main" val="22188622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1A889-C2E3-02BA-A9A1-FB0C4748C5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>
            <a:extLst>
              <a:ext uri="{FF2B5EF4-FFF2-40B4-BE49-F238E27FC236}">
                <a16:creationId xmlns:a16="http://schemas.microsoft.com/office/drawing/2014/main" id="{E59590E2-BCED-B4B6-33DF-BAB7FB5A8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dirty="0"/>
              <a:t>Introduction to Concept Maps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5B17CB-2E13-7EC5-FE29-615CEB9473B8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9120336" y="6378349"/>
            <a:ext cx="1620788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E8FC89DA-D7EA-844D-8892-3C46B19B6348}" type="datetime1">
              <a:rPr lang="de-CH" smtClean="0"/>
              <a:t>04.07.25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1C9F1FB-0A84-C971-4F63-5BF59C19E5D7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>
          <a:xfrm>
            <a:off x="4259263" y="6378349"/>
            <a:ext cx="4285010" cy="365125"/>
          </a:xfrm>
        </p:spPr>
        <p:txBody>
          <a:bodyPr vert="horz" lIns="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latin typeface="+mn-lt"/>
                <a:ea typeface="+mn-ea"/>
                <a:cs typeface="+mn-cs"/>
              </a:rPr>
              <a:t>Concept Maps Session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84548D-B516-9844-A4D0-392E168B50B7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>
          <a:xfrm>
            <a:off x="11107546" y="6378349"/>
            <a:ext cx="681254" cy="365125"/>
          </a:xfrm>
        </p:spPr>
        <p:txBody>
          <a:bodyPr vert="horz" lIns="0" tIns="0" rIns="0" bIns="0" rtlCol="0"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A930A25B-6FEA-A54B-A23E-8ECACD177749}"/>
              </a:ext>
            </a:extLst>
          </p:cNvPr>
          <p:cNvSpPr txBox="1">
            <a:spLocks/>
          </p:cNvSpPr>
          <p:nvPr/>
        </p:nvSpPr>
        <p:spPr>
          <a:xfrm>
            <a:off x="4016246" y="1252770"/>
            <a:ext cx="3708400" cy="1906587"/>
          </a:xfrm>
          <a:prstGeom prst="rect">
            <a:avLst/>
          </a:prstGeom>
          <a:solidFill>
            <a:schemeClr val="accent4">
              <a:alpha val="32000"/>
            </a:schemeClr>
          </a:solidFill>
          <a:ln w="44450">
            <a:solidFill>
              <a:schemeClr val="tx1"/>
            </a:solidFill>
          </a:ln>
        </p:spPr>
        <p:txBody>
          <a:bodyPr vert="horz" lIns="0" tIns="72000" rIns="0" bIns="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32385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648000" indent="-32400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  <a:p>
            <a:endParaRPr lang="en-GB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8896389-4477-68C8-11C8-6567A4353A43}"/>
              </a:ext>
            </a:extLst>
          </p:cNvPr>
          <p:cNvSpPr txBox="1"/>
          <p:nvPr/>
        </p:nvSpPr>
        <p:spPr>
          <a:xfrm>
            <a:off x="4133482" y="2009446"/>
            <a:ext cx="35266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Consists of key concepts and links</a:t>
            </a:r>
          </a:p>
        </p:txBody>
      </p:sp>
      <p:pic>
        <p:nvPicPr>
          <p:cNvPr id="26" name="Picture 25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A61C4C2C-0352-70AD-D092-E97BB6CBB2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88D9133F-8926-22A7-827A-9BAEF4A8FBF8}"/>
              </a:ext>
            </a:extLst>
          </p:cNvPr>
          <p:cNvSpPr txBox="1">
            <a:spLocks/>
          </p:cNvSpPr>
          <p:nvPr/>
        </p:nvSpPr>
        <p:spPr>
          <a:xfrm>
            <a:off x="8544273" y="1104687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rgbClr val="E15E31"/>
                </a:solidFill>
              </a:rPr>
              <a:t>Connected!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3042770-BEDD-D358-203D-C86C1F96E5BF}"/>
              </a:ext>
            </a:extLst>
          </p:cNvPr>
          <p:cNvSpPr txBox="1"/>
          <p:nvPr/>
        </p:nvSpPr>
        <p:spPr>
          <a:xfrm>
            <a:off x="4133482" y="2010180"/>
            <a:ext cx="35266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Consists of </a:t>
            </a:r>
            <a:r>
              <a:rPr lang="en-CH" dirty="0">
                <a:solidFill>
                  <a:schemeClr val="accent3"/>
                </a:solidFill>
              </a:rPr>
              <a:t>key concepts </a:t>
            </a:r>
            <a:r>
              <a:rPr lang="en-CH" dirty="0"/>
              <a:t>and </a:t>
            </a:r>
            <a:r>
              <a:rPr lang="en-CH" dirty="0">
                <a:solidFill>
                  <a:schemeClr val="accent3"/>
                </a:solidFill>
              </a:rPr>
              <a:t>links</a:t>
            </a: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C442153A-2EDD-7C9E-B926-9B0493BD8275}"/>
              </a:ext>
            </a:extLst>
          </p:cNvPr>
          <p:cNvSpPr txBox="1">
            <a:spLocks/>
          </p:cNvSpPr>
          <p:nvPr/>
        </p:nvSpPr>
        <p:spPr>
          <a:xfrm>
            <a:off x="4133482" y="4214640"/>
            <a:ext cx="5976664" cy="9074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chemeClr val="accent1"/>
                </a:solidFill>
              </a:rPr>
              <a:t>Milena loves CERN.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75C378-675C-A409-B8C1-016A481057BF}"/>
              </a:ext>
            </a:extLst>
          </p:cNvPr>
          <p:cNvSpPr txBox="1"/>
          <p:nvPr/>
        </p:nvSpPr>
        <p:spPr>
          <a:xfrm>
            <a:off x="4133482" y="2011867"/>
            <a:ext cx="35266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Consists of </a:t>
            </a:r>
            <a:r>
              <a:rPr lang="en-CH" dirty="0">
                <a:solidFill>
                  <a:schemeClr val="accent3"/>
                </a:solidFill>
              </a:rPr>
              <a:t>key concepts </a:t>
            </a:r>
            <a:r>
              <a:rPr lang="en-CH" dirty="0"/>
              <a:t>and links</a:t>
            </a: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E00392F-374A-BC39-EFE8-C6F15040B257}"/>
              </a:ext>
            </a:extLst>
          </p:cNvPr>
          <p:cNvSpPr txBox="1">
            <a:spLocks/>
          </p:cNvSpPr>
          <p:nvPr/>
        </p:nvSpPr>
        <p:spPr>
          <a:xfrm>
            <a:off x="4133482" y="4222050"/>
            <a:ext cx="5976664" cy="9074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chemeClr val="accent3"/>
                </a:solidFill>
              </a:rPr>
              <a:t>Milena</a:t>
            </a:r>
            <a:r>
              <a:rPr lang="en-GB" sz="3200" dirty="0">
                <a:solidFill>
                  <a:schemeClr val="accent1"/>
                </a:solidFill>
              </a:rPr>
              <a:t> loves </a:t>
            </a:r>
            <a:r>
              <a:rPr lang="en-GB" sz="3200" dirty="0">
                <a:solidFill>
                  <a:schemeClr val="accent3"/>
                </a:solidFill>
              </a:rPr>
              <a:t>CERN</a:t>
            </a:r>
            <a:r>
              <a:rPr lang="en-GB" sz="32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CA70CBB6-C337-EC08-499F-BBC75F164FB4}"/>
              </a:ext>
            </a:extLst>
          </p:cNvPr>
          <p:cNvSpPr txBox="1">
            <a:spLocks/>
          </p:cNvSpPr>
          <p:nvPr/>
        </p:nvSpPr>
        <p:spPr>
          <a:xfrm>
            <a:off x="4133482" y="4221088"/>
            <a:ext cx="5976664" cy="90747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200" dirty="0">
                <a:solidFill>
                  <a:schemeClr val="accent1"/>
                </a:solidFill>
              </a:rPr>
              <a:t>Milena </a:t>
            </a:r>
            <a:r>
              <a:rPr lang="en-GB" sz="3200" dirty="0">
                <a:solidFill>
                  <a:schemeClr val="accent3"/>
                </a:solidFill>
              </a:rPr>
              <a:t>loves</a:t>
            </a:r>
            <a:r>
              <a:rPr lang="en-GB" sz="3200" dirty="0">
                <a:solidFill>
                  <a:schemeClr val="accent1"/>
                </a:solidFill>
              </a:rPr>
              <a:t> CERN.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92C347-DE50-226C-8429-7961CE6EDF16}"/>
              </a:ext>
            </a:extLst>
          </p:cNvPr>
          <p:cNvSpPr txBox="1"/>
          <p:nvPr/>
        </p:nvSpPr>
        <p:spPr>
          <a:xfrm>
            <a:off x="4133482" y="2006426"/>
            <a:ext cx="352660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Consists of key concepts and </a:t>
            </a:r>
            <a:r>
              <a:rPr lang="en-CH" dirty="0">
                <a:solidFill>
                  <a:schemeClr val="accent3"/>
                </a:solidFill>
              </a:rPr>
              <a:t>links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D3C3919A-46DE-25E7-9F6F-23700A6A32DF}"/>
              </a:ext>
            </a:extLst>
          </p:cNvPr>
          <p:cNvSpPr txBox="1">
            <a:spLocks/>
          </p:cNvSpPr>
          <p:nvPr/>
        </p:nvSpPr>
        <p:spPr>
          <a:xfrm>
            <a:off x="3575720" y="5149421"/>
            <a:ext cx="6115712" cy="1024261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600" dirty="0">
                <a:solidFill>
                  <a:srgbClr val="E15E31"/>
                </a:solidFill>
              </a:rPr>
              <a:t>Hierarchical Structure!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600" dirty="0">
              <a:solidFill>
                <a:srgbClr val="E15E3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049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 build="allAtOnce"/>
      <p:bldP spid="12" grpId="1" build="allAtOnce"/>
      <p:bldP spid="16" grpId="0"/>
      <p:bldP spid="17" grpId="0"/>
      <p:bldP spid="17" grpId="1"/>
      <p:bldP spid="18" grpId="0"/>
      <p:bldP spid="18" grpId="1"/>
      <p:bldP spid="19" grpId="0"/>
      <p:bldP spid="20" grpId="0"/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9FFF374-CBE6-5130-1F57-3AE0D2D0F18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2748660">
            <a:off x="-620164" y="-1585885"/>
            <a:ext cx="4838313" cy="6631986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84DF411-9379-16CE-5254-04AAD27F65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l="13603" r="13605" b="2"/>
          <a:stretch/>
        </p:blipFill>
        <p:spPr>
          <a:xfrm rot="17186968">
            <a:off x="8033888" y="-1875094"/>
            <a:ext cx="4603201" cy="6264847"/>
          </a:xfrm>
          <a:prstGeom prst="rect">
            <a:avLst/>
          </a:prstGeom>
          <a:noFill/>
          <a:effectLst>
            <a:outerShdw sx="1000" sy="1000" algn="ctr" rotWithShape="0">
              <a:srgbClr val="000000"/>
            </a:outerShdw>
          </a:effec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pic>
        <p:nvPicPr>
          <p:cNvPr id="20" name="Picture 19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23D923FC-A1A0-D141-EEE8-C2A0109465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32" name="Content Placeholder 1">
            <a:extLst>
              <a:ext uri="{FF2B5EF4-FFF2-40B4-BE49-F238E27FC236}">
                <a16:creationId xmlns:a16="http://schemas.microsoft.com/office/drawing/2014/main" id="{E679BDCA-C120-8979-8EFC-E2899E2F618D}"/>
              </a:ext>
            </a:extLst>
          </p:cNvPr>
          <p:cNvSpPr txBox="1">
            <a:spLocks/>
          </p:cNvSpPr>
          <p:nvPr/>
        </p:nvSpPr>
        <p:spPr>
          <a:xfrm>
            <a:off x="4116388" y="493551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loves to read.</a:t>
            </a:r>
          </a:p>
        </p:txBody>
      </p: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9A9EF74B-0B90-AB68-C15B-1D12C887961E}"/>
              </a:ext>
            </a:extLst>
          </p:cNvPr>
          <p:cNvSpPr txBox="1">
            <a:spLocks/>
          </p:cNvSpPr>
          <p:nvPr/>
        </p:nvSpPr>
        <p:spPr>
          <a:xfrm>
            <a:off x="4111457" y="4927979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rgbClr val="E15E31"/>
                </a:solidFill>
              </a:rPr>
              <a:t>Milena</a:t>
            </a:r>
            <a:r>
              <a:rPr lang="en-GB" sz="2400" dirty="0">
                <a:solidFill>
                  <a:schemeClr val="accent1"/>
                </a:solidFill>
              </a:rPr>
              <a:t> loves to </a:t>
            </a:r>
            <a:r>
              <a:rPr lang="en-GB" sz="2400" dirty="0">
                <a:solidFill>
                  <a:srgbClr val="E15E31"/>
                </a:solidFill>
              </a:rPr>
              <a:t>read</a:t>
            </a:r>
            <a:r>
              <a:rPr lang="en-GB" sz="2400" dirty="0">
                <a:solidFill>
                  <a:schemeClr val="accent1"/>
                </a:solidFill>
              </a:rPr>
              <a:t>.</a:t>
            </a:r>
          </a:p>
        </p:txBody>
      </p:sp>
      <p:sp>
        <p:nvSpPr>
          <p:cNvPr id="34" name="Content Placeholder 1">
            <a:extLst>
              <a:ext uri="{FF2B5EF4-FFF2-40B4-BE49-F238E27FC236}">
                <a16:creationId xmlns:a16="http://schemas.microsoft.com/office/drawing/2014/main" id="{4CCE89EB-B385-1EF7-EE88-1016EFDD134D}"/>
              </a:ext>
            </a:extLst>
          </p:cNvPr>
          <p:cNvSpPr txBox="1">
            <a:spLocks/>
          </p:cNvSpPr>
          <p:nvPr/>
        </p:nvSpPr>
        <p:spPr>
          <a:xfrm>
            <a:off x="4116388" y="4935926"/>
            <a:ext cx="3324032" cy="51987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>
                <a:solidFill>
                  <a:schemeClr val="accent1"/>
                </a:solidFill>
              </a:rPr>
              <a:t>Milena </a:t>
            </a:r>
            <a:r>
              <a:rPr lang="en-GB" sz="2400" dirty="0">
                <a:solidFill>
                  <a:srgbClr val="E15E31"/>
                </a:solidFill>
              </a:rPr>
              <a:t>loves to </a:t>
            </a:r>
            <a:r>
              <a:rPr lang="en-GB" sz="2400" dirty="0">
                <a:solidFill>
                  <a:schemeClr val="accent1"/>
                </a:solidFill>
              </a:rPr>
              <a:t>read.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672AADB-A5CA-A007-3914-5E6407822B40}"/>
              </a:ext>
            </a:extLst>
          </p:cNvPr>
          <p:cNvSpPr/>
          <p:nvPr/>
        </p:nvSpPr>
        <p:spPr>
          <a:xfrm>
            <a:off x="3025800" y="4920032"/>
            <a:ext cx="5049812" cy="6071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8A64012-3565-2027-B68B-34275F2F2E60}"/>
              </a:ext>
            </a:extLst>
          </p:cNvPr>
          <p:cNvSpPr/>
          <p:nvPr/>
        </p:nvSpPr>
        <p:spPr>
          <a:xfrm>
            <a:off x="3888665" y="584150"/>
            <a:ext cx="4104456" cy="243753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" name="Picture 1" descr="A picture containing diagram, text, sketch, pattern&#10;&#10;Description automatically generated">
            <a:extLst>
              <a:ext uri="{FF2B5EF4-FFF2-40B4-BE49-F238E27FC236}">
                <a16:creationId xmlns:a16="http://schemas.microsoft.com/office/drawing/2014/main" id="{80DD68A7-20AA-2331-47E5-0DF995E131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8416" y="358996"/>
            <a:ext cx="4235168" cy="584177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85B10C-AED2-088F-B4E1-445DCB7475A4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6038EA5-2F06-FA43-9F7F-14A026015ECA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FC0B16-063C-E828-7E98-F3B1AAC8EA5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3415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A8A9B6-644E-4B89-2284-EFC10E9DFA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Motivation – Why do we do this?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243F3DE-73DE-3C36-1C4F-AA4E858334E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BA25A68E-306B-0047-8F14-1C790A22F7B1}" type="datetime1">
              <a:rPr lang="de-CH" smtClean="0"/>
              <a:t>04.07.25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42482B-D56B-3C94-44FE-B89F8E5345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Concept Maps Session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7C29E2-0C27-65FB-1346-293CC5948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A75A6216-6496-5594-74D5-85F5ADF8BA1F}"/>
              </a:ext>
            </a:extLst>
          </p:cNvPr>
          <p:cNvSpPr txBox="1">
            <a:spLocks/>
          </p:cNvSpPr>
          <p:nvPr/>
        </p:nvSpPr>
        <p:spPr>
          <a:xfrm>
            <a:off x="7032104" y="-243408"/>
            <a:ext cx="11376024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Courier New" panose="02070309020205020404" pitchFamily="49" charset="0"/>
              <a:buChar char="o"/>
            </a:pPr>
            <a:endParaRPr lang="en-CH" b="0" dirty="0"/>
          </a:p>
        </p:txBody>
      </p:sp>
      <p:pic>
        <p:nvPicPr>
          <p:cNvPr id="6" name="Picture 5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F356C50D-E12F-CB58-1393-2355A12D15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CA2101D-47D8-FCF7-1C02-8DEFA33BF17E}"/>
              </a:ext>
            </a:extLst>
          </p:cNvPr>
          <p:cNvSpPr txBox="1"/>
          <p:nvPr/>
        </p:nvSpPr>
        <p:spPr>
          <a:xfrm>
            <a:off x="839416" y="1449388"/>
            <a:ext cx="5636158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 algn="l">
              <a:buFont typeface="Courier New" panose="02070309020205020404" pitchFamily="49" charset="0"/>
              <a:buChar char="o"/>
            </a:pPr>
            <a:r>
              <a:rPr lang="en-CH" sz="2800" dirty="0"/>
              <a:t>It is benefticial to </a:t>
            </a:r>
            <a:r>
              <a:rPr lang="en-CH" sz="2800" b="1" dirty="0">
                <a:solidFill>
                  <a:schemeClr val="accent3"/>
                </a:solidFill>
              </a:rPr>
              <a:t>you</a:t>
            </a:r>
            <a:r>
              <a:rPr lang="en-CH" sz="2800" dirty="0"/>
              <a:t>, because: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597EBF-68C4-5391-BF40-70CEB2FA97E7}"/>
              </a:ext>
            </a:extLst>
          </p:cNvPr>
          <p:cNvSpPr txBox="1"/>
          <p:nvPr/>
        </p:nvSpPr>
        <p:spPr>
          <a:xfrm>
            <a:off x="2207568" y="2230514"/>
            <a:ext cx="72407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514350" indent="-514350" algn="l">
              <a:buFont typeface="Wingdings" pitchFamily="2" charset="2"/>
              <a:buChar char="Ø"/>
            </a:pPr>
            <a:r>
              <a:rPr lang="en-GB" sz="2800" dirty="0"/>
              <a:t>this will help you organise your knowledge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FA68F4B-A262-170C-1C01-3461DFCF124A}"/>
              </a:ext>
            </a:extLst>
          </p:cNvPr>
          <p:cNvSpPr txBox="1"/>
          <p:nvPr/>
        </p:nvSpPr>
        <p:spPr>
          <a:xfrm>
            <a:off x="2115841" y="2905780"/>
            <a:ext cx="992941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GB" sz="2800" dirty="0"/>
              <a:t>you will learn how to use concept maps in your classroom</a:t>
            </a:r>
            <a:endParaRPr lang="en-CH" sz="28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2BF2AA-6150-61A5-1F69-95121B858B37}"/>
              </a:ext>
            </a:extLst>
          </p:cNvPr>
          <p:cNvSpPr txBox="1"/>
          <p:nvPr/>
        </p:nvSpPr>
        <p:spPr>
          <a:xfrm>
            <a:off x="839416" y="4023618"/>
            <a:ext cx="5515934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 algn="l">
              <a:buFont typeface="Courier New" panose="02070309020205020404" pitchFamily="49" charset="0"/>
              <a:buChar char="o"/>
            </a:pPr>
            <a:r>
              <a:rPr lang="en-CH" sz="2800" dirty="0"/>
              <a:t>It is benefticial to </a:t>
            </a:r>
            <a:r>
              <a:rPr lang="en-CH" sz="2800" b="1" dirty="0">
                <a:solidFill>
                  <a:schemeClr val="accent3"/>
                </a:solidFill>
              </a:rPr>
              <a:t>me</a:t>
            </a:r>
            <a:r>
              <a:rPr lang="en-CH" sz="2800" dirty="0"/>
              <a:t>, because: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C275A2-B1C6-766A-FD00-1042CD68AF0A}"/>
              </a:ext>
            </a:extLst>
          </p:cNvPr>
          <p:cNvSpPr txBox="1"/>
          <p:nvPr/>
        </p:nvSpPr>
        <p:spPr>
          <a:xfrm>
            <a:off x="2207568" y="4861989"/>
            <a:ext cx="373820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457200" indent="-457200" algn="l">
              <a:buFont typeface="Wingdings" pitchFamily="2" charset="2"/>
              <a:buChar char="Ø"/>
            </a:pPr>
            <a:r>
              <a:rPr lang="en-CH" sz="2800" dirty="0"/>
              <a:t>I will get my PhD! </a:t>
            </a:r>
            <a:r>
              <a:rPr lang="en-CH" sz="2800" dirty="0">
                <a:sym typeface="Wingdings" pitchFamily="2" charset="2"/>
              </a:rPr>
              <a:t> </a:t>
            </a:r>
            <a:endParaRPr lang="en-CH" sz="2800" dirty="0"/>
          </a:p>
        </p:txBody>
      </p:sp>
    </p:spTree>
    <p:extLst>
      <p:ext uri="{BB962C8B-B14F-4D97-AF65-F5344CB8AC3E}">
        <p14:creationId xmlns:p14="http://schemas.microsoft.com/office/powerpoint/2010/main" val="27510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1" grpId="0"/>
      <p:bldP spid="12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DDAAE1-1D18-7564-CB43-8630CC8CED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B129EE-7C6A-4798-4149-11E046B634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 anchor="t">
            <a:normAutofit/>
          </a:bodyPr>
          <a:lstStyle/>
          <a:p>
            <a:r>
              <a:rPr lang="en-CH" dirty="0"/>
              <a:t>How do you construct a concept map?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C5CAB37-7C3D-7B14-03BF-A440143A267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120336" y="6378349"/>
            <a:ext cx="1620788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DF15922A-BB61-6E43-A6DC-EF1F50AD0120}" type="datetime1">
              <a:rPr lang="de-CH" smtClean="0"/>
              <a:t>04.07.25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FB4F6F1-EF8C-46BF-0476-2FFF782AC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Concept Maps Session 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EF169D-847F-6F64-F0C5-A58BAFFF3D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78349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6</a:t>
            </a:fld>
            <a:endParaRPr lang="en-US"/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6700992E-F9BE-E871-499F-56225E48EAC8}"/>
              </a:ext>
            </a:extLst>
          </p:cNvPr>
          <p:cNvSpPr txBox="1">
            <a:spLocks/>
          </p:cNvSpPr>
          <p:nvPr/>
        </p:nvSpPr>
        <p:spPr>
          <a:xfrm>
            <a:off x="7032104" y="-243408"/>
            <a:ext cx="11376024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Courier New" panose="02070309020205020404" pitchFamily="49" charset="0"/>
              <a:buChar char="o"/>
            </a:pPr>
            <a:endParaRPr lang="en-CH" b="0" dirty="0"/>
          </a:p>
        </p:txBody>
      </p:sp>
      <p:pic>
        <p:nvPicPr>
          <p:cNvPr id="6" name="Picture 5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CBDD6842-7F31-C616-CA2A-B3B1D4DC59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468E42E-DC19-C646-7100-11EF38DAE50A}"/>
              </a:ext>
            </a:extLst>
          </p:cNvPr>
          <p:cNvSpPr txBox="1"/>
          <p:nvPr/>
        </p:nvSpPr>
        <p:spPr>
          <a:xfrm>
            <a:off x="4456024" y="1233944"/>
            <a:ext cx="305853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514350" indent="-514350" algn="l">
              <a:buFont typeface="+mj-lt"/>
              <a:buAutoNum type="arabicParenR"/>
            </a:pPr>
            <a:r>
              <a:rPr lang="en-CH" sz="2800" dirty="0"/>
              <a:t>Focus question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A88263A-E1BC-E627-99F4-32F4A81BEC55}"/>
              </a:ext>
            </a:extLst>
          </p:cNvPr>
          <p:cNvSpPr txBox="1"/>
          <p:nvPr/>
        </p:nvSpPr>
        <p:spPr>
          <a:xfrm>
            <a:off x="4456024" y="3679084"/>
            <a:ext cx="2917465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800" dirty="0"/>
              <a:t>2)  Stop and think!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8EFE30-3F8F-67BC-8183-2E6C805AF21A}"/>
              </a:ext>
            </a:extLst>
          </p:cNvPr>
          <p:cNvSpPr txBox="1"/>
          <p:nvPr/>
        </p:nvSpPr>
        <p:spPr>
          <a:xfrm>
            <a:off x="3343113" y="2550248"/>
            <a:ext cx="5777223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800" dirty="0"/>
              <a:t>What do you know about Hogwarts?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3A31037-C733-2C89-D6DA-B58FA406327B}"/>
              </a:ext>
            </a:extLst>
          </p:cNvPr>
          <p:cNvCxnSpPr>
            <a:endCxn id="9" idx="0"/>
          </p:cNvCxnSpPr>
          <p:nvPr/>
        </p:nvCxnSpPr>
        <p:spPr>
          <a:xfrm>
            <a:off x="6231724" y="1772816"/>
            <a:ext cx="1" cy="777432"/>
          </a:xfrm>
          <a:prstGeom prst="straightConnector1">
            <a:avLst/>
          </a:prstGeom>
          <a:ln w="666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479079C-1323-7454-C55D-08DEA1EE7C7F}"/>
              </a:ext>
            </a:extLst>
          </p:cNvPr>
          <p:cNvSpPr txBox="1"/>
          <p:nvPr/>
        </p:nvSpPr>
        <p:spPr>
          <a:xfrm>
            <a:off x="2552958" y="4981574"/>
            <a:ext cx="7697620" cy="43088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2800" dirty="0"/>
              <a:t>Choose a starting concept and 2-5 key concepts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ABFD80C-EFC7-7107-62DE-5DAB170D2E2A}"/>
              </a:ext>
            </a:extLst>
          </p:cNvPr>
          <p:cNvCxnSpPr/>
          <p:nvPr/>
        </p:nvCxnSpPr>
        <p:spPr>
          <a:xfrm>
            <a:off x="6232692" y="4219827"/>
            <a:ext cx="1" cy="777432"/>
          </a:xfrm>
          <a:prstGeom prst="straightConnector1">
            <a:avLst/>
          </a:prstGeom>
          <a:ln w="66675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66969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  <p:bldP spid="9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07ABF-11F0-3548-9B8E-AB65A0FD6BCE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tailEnd type="non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C2E5ACB9-F284-ED80-77DC-F57DF47228CF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0E219DF-156B-B4F7-D7AB-551F38CE84EF}"/>
              </a:ext>
            </a:extLst>
          </p:cNvPr>
          <p:cNvSpPr/>
          <p:nvPr/>
        </p:nvSpPr>
        <p:spPr>
          <a:xfrm>
            <a:off x="-13868" y="525937"/>
            <a:ext cx="59046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66E4B4A-3FCC-DEA5-B3FD-EC3E8DB3EBE0}"/>
              </a:ext>
            </a:extLst>
          </p:cNvPr>
          <p:cNvSpPr/>
          <p:nvPr/>
        </p:nvSpPr>
        <p:spPr>
          <a:xfrm>
            <a:off x="-13868" y="291203"/>
            <a:ext cx="59046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573420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8" grpId="0"/>
      <p:bldP spid="3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8AA34-E3B6-F243-99BA-896ECD95878E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solidFill>
              <a:srgbClr val="61C4D3"/>
            </a:solidFill>
            <a:headEnd w="med" len="med"/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solidFill>
              <a:srgbClr val="61C4D3"/>
            </a:solidFill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A4EF12D-84B7-EFAA-AB4D-4E24880394CC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</a:t>
            </a:r>
          </a:p>
        </p:txBody>
      </p:sp>
    </p:spTree>
    <p:extLst>
      <p:ext uri="{BB962C8B-B14F-4D97-AF65-F5344CB8AC3E}">
        <p14:creationId xmlns:p14="http://schemas.microsoft.com/office/powerpoint/2010/main" val="33758102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D5C6E-D354-E749-963D-D3122DDDFC7E}" type="datetime1">
              <a:rPr lang="de-CH" smtClean="0"/>
              <a:t>04.07.25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Concept Maps Session 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 descr="A black background with white text&#10;&#10;Description automatically generated with low confidence">
            <a:extLst>
              <a:ext uri="{FF2B5EF4-FFF2-40B4-BE49-F238E27FC236}">
                <a16:creationId xmlns:a16="http://schemas.microsoft.com/office/drawing/2014/main" id="{05424185-8B05-5B29-0FCC-D5F7347935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8090" y="6309320"/>
            <a:ext cx="1507510" cy="486172"/>
          </a:xfrm>
          <a:prstGeom prst="rect">
            <a:avLst/>
          </a:prstGeom>
        </p:spPr>
      </p:pic>
      <p:sp>
        <p:nvSpPr>
          <p:cNvPr id="13" name="Slide Number Placeholder 5">
            <a:extLst>
              <a:ext uri="{FF2B5EF4-FFF2-40B4-BE49-F238E27FC236}">
                <a16:creationId xmlns:a16="http://schemas.microsoft.com/office/drawing/2014/main" id="{B7CE0B6F-0C50-5995-45FF-140943B424AE}"/>
              </a:ext>
            </a:extLst>
          </p:cNvPr>
          <p:cNvSpPr txBox="1">
            <a:spLocks/>
          </p:cNvSpPr>
          <p:nvPr/>
        </p:nvSpPr>
        <p:spPr>
          <a:xfrm>
            <a:off x="11127270" y="719382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C7AFCF2-B786-A8FC-6468-5DC5625C1DE7}"/>
              </a:ext>
            </a:extLst>
          </p:cNvPr>
          <p:cNvSpPr txBox="1"/>
          <p:nvPr/>
        </p:nvSpPr>
        <p:spPr>
          <a:xfrm>
            <a:off x="4784849" y="1799175"/>
            <a:ext cx="1867499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200" b="1" dirty="0">
                <a:solidFill>
                  <a:srgbClr val="E15E31"/>
                </a:solidFill>
              </a:rPr>
              <a:t>Hogwarts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1CA62C7-47A8-9170-0099-3992F80B7992}"/>
              </a:ext>
            </a:extLst>
          </p:cNvPr>
          <p:cNvSpPr txBox="1"/>
          <p:nvPr/>
        </p:nvSpPr>
        <p:spPr>
          <a:xfrm>
            <a:off x="542204" y="1225405"/>
            <a:ext cx="286136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School for magic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B74F05-6287-5ADE-6F88-4165364B87CC}"/>
              </a:ext>
            </a:extLst>
          </p:cNvPr>
          <p:cNvSpPr txBox="1"/>
          <p:nvPr/>
        </p:nvSpPr>
        <p:spPr>
          <a:xfrm>
            <a:off x="8788437" y="1172292"/>
            <a:ext cx="1516441" cy="461665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3000" dirty="0">
                <a:solidFill>
                  <a:srgbClr val="E15E31"/>
                </a:solidFill>
              </a:rPr>
              <a:t>Students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5A928904-1FEB-7F5C-41F5-7305B392A040}"/>
              </a:ext>
            </a:extLst>
          </p:cNvPr>
          <p:cNvCxnSpPr>
            <a:cxnSpLocks/>
          </p:cNvCxnSpPr>
          <p:nvPr/>
        </p:nvCxnSpPr>
        <p:spPr>
          <a:xfrm flipH="1" flipV="1">
            <a:off x="3474097" y="1721583"/>
            <a:ext cx="1135749" cy="391826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6B13610E-9C90-8F1D-E5E4-8D81332425A1}"/>
              </a:ext>
            </a:extLst>
          </p:cNvPr>
          <p:cNvCxnSpPr>
            <a:cxnSpLocks/>
          </p:cNvCxnSpPr>
          <p:nvPr/>
        </p:nvCxnSpPr>
        <p:spPr>
          <a:xfrm flipV="1">
            <a:off x="6722880" y="1687071"/>
            <a:ext cx="1705547" cy="359143"/>
          </a:xfrm>
          <a:prstGeom prst="straightConnector1">
            <a:avLst/>
          </a:prstGeom>
          <a:ln w="31750">
            <a:tailEnd type="triangle" w="lg" len="lg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71887A5F-B02F-435A-D1D2-68CC7219F1F1}"/>
              </a:ext>
            </a:extLst>
          </p:cNvPr>
          <p:cNvSpPr txBox="1"/>
          <p:nvPr/>
        </p:nvSpPr>
        <p:spPr>
          <a:xfrm>
            <a:off x="3828211" y="1742612"/>
            <a:ext cx="487313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is a 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3EAB841-F2BD-9502-080D-8D3CA64253D5}"/>
              </a:ext>
            </a:extLst>
          </p:cNvPr>
          <p:cNvSpPr txBox="1"/>
          <p:nvPr/>
        </p:nvSpPr>
        <p:spPr>
          <a:xfrm>
            <a:off x="7218850" y="1780213"/>
            <a:ext cx="500137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>
                <a:solidFill>
                  <a:schemeClr val="tx1">
                    <a:alpha val="48525"/>
                  </a:schemeClr>
                </a:solidFill>
              </a:rPr>
              <a:t> has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BFC7D4-6272-CD83-5F19-0935D65AAE5D}"/>
              </a:ext>
            </a:extLst>
          </p:cNvPr>
          <p:cNvSpPr txBox="1"/>
          <p:nvPr/>
        </p:nvSpPr>
        <p:spPr>
          <a:xfrm>
            <a:off x="3197982" y="3753396"/>
            <a:ext cx="57960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4800" b="1" dirty="0"/>
              <a:t>VERY</a:t>
            </a:r>
            <a:r>
              <a:rPr lang="en-CH" sz="4800" dirty="0"/>
              <a:t> </a:t>
            </a:r>
            <a:r>
              <a:rPr lang="en-CH" sz="4800" b="1" dirty="0"/>
              <a:t>IMPORTANT</a:t>
            </a:r>
            <a:r>
              <a:rPr lang="en-CH" sz="4800" dirty="0"/>
              <a:t>!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949329-A147-3E3C-24A9-03E73FBDCB02}"/>
              </a:ext>
            </a:extLst>
          </p:cNvPr>
          <p:cNvSpPr/>
          <p:nvPr/>
        </p:nvSpPr>
        <p:spPr>
          <a:xfrm>
            <a:off x="3314691" y="1450903"/>
            <a:ext cx="1399626" cy="114644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FEF93B7-8FA0-44E3-EA82-07830AD9CE16}"/>
              </a:ext>
            </a:extLst>
          </p:cNvPr>
          <p:cNvSpPr/>
          <p:nvPr/>
        </p:nvSpPr>
        <p:spPr>
          <a:xfrm>
            <a:off x="6652348" y="1307889"/>
            <a:ext cx="2031618" cy="1146443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EFE04190-A5B8-0640-ADD4-40280FD8E3B2}"/>
              </a:ext>
            </a:extLst>
          </p:cNvPr>
          <p:cNvCxnSpPr/>
          <p:nvPr/>
        </p:nvCxnSpPr>
        <p:spPr>
          <a:xfrm flipV="1">
            <a:off x="6652348" y="2597346"/>
            <a:ext cx="566502" cy="1156050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D618A9-CB92-793F-27AE-D073EB5E7087}"/>
              </a:ext>
            </a:extLst>
          </p:cNvPr>
          <p:cNvCxnSpPr>
            <a:cxnSpLocks/>
          </p:cNvCxnSpPr>
          <p:nvPr/>
        </p:nvCxnSpPr>
        <p:spPr>
          <a:xfrm flipH="1" flipV="1">
            <a:off x="4466332" y="2782904"/>
            <a:ext cx="650498" cy="970492"/>
          </a:xfrm>
          <a:prstGeom prst="straightConnector1">
            <a:avLst/>
          </a:prstGeom>
          <a:ln w="57150">
            <a:solidFill>
              <a:schemeClr val="accent1">
                <a:alpha val="99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5BA7FB5-5BAB-29B8-BAF2-49F0517A85E1}"/>
              </a:ext>
            </a:extLst>
          </p:cNvPr>
          <p:cNvSpPr txBox="1"/>
          <p:nvPr/>
        </p:nvSpPr>
        <p:spPr>
          <a:xfrm>
            <a:off x="-13868" y="-14178"/>
            <a:ext cx="5258200" cy="830997"/>
          </a:xfrm>
          <a:prstGeom prst="rect">
            <a:avLst/>
          </a:prstGeom>
          <a:solidFill>
            <a:srgbClr val="0033A0"/>
          </a:solidFill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What do you know about Hogwarts?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2-5 key concepts</a:t>
            </a:r>
          </a:p>
          <a:p>
            <a:pPr marL="342900" indent="-342900">
              <a:buAutoNum type="arabicPeriod"/>
            </a:pPr>
            <a:r>
              <a:rPr lang="en-CH" sz="1600" dirty="0">
                <a:solidFill>
                  <a:schemeClr val="bg1"/>
                </a:solidFill>
              </a:rPr>
              <a:t>Link and use ARROWS and LINKING WORDS !!!</a:t>
            </a:r>
          </a:p>
        </p:txBody>
      </p:sp>
    </p:spTree>
    <p:extLst>
      <p:ext uri="{BB962C8B-B14F-4D97-AF65-F5344CB8AC3E}">
        <p14:creationId xmlns:p14="http://schemas.microsoft.com/office/powerpoint/2010/main" val="330377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8" grpId="0" animBg="1"/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23466</TotalTime>
  <Words>634</Words>
  <Application>Microsoft Macintosh PowerPoint</Application>
  <PresentationFormat>Widescreen</PresentationFormat>
  <Paragraphs>172</Paragraphs>
  <Slides>20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Courier New</vt:lpstr>
      <vt:lpstr>Helvetica Neue</vt:lpstr>
      <vt:lpstr>Wingdings</vt:lpstr>
      <vt:lpstr>Office Theme</vt:lpstr>
      <vt:lpstr>Concept Maps Session 1</vt:lpstr>
      <vt:lpstr>Introduction to Concept Maps</vt:lpstr>
      <vt:lpstr>Introduction to Concept Maps</vt:lpstr>
      <vt:lpstr>PowerPoint Presentation</vt:lpstr>
      <vt:lpstr>Motivation – Why do we do this? </vt:lpstr>
      <vt:lpstr>How do you construct a concept map?</vt:lpstr>
      <vt:lpstr>PowerPoint Presentation</vt:lpstr>
      <vt:lpstr>PowerPoint Presentation</vt:lpstr>
      <vt:lpstr>PowerPoint Presentation</vt:lpstr>
      <vt:lpstr>PowerPoint Presentation</vt:lpstr>
      <vt:lpstr>Now, it is your turn!</vt:lpstr>
      <vt:lpstr>PowerPoint Presentation</vt:lpstr>
      <vt:lpstr>PowerPoint Presentation</vt:lpstr>
      <vt:lpstr>What would you like your students to know about PARTICLE PHYSICS and CERN?</vt:lpstr>
      <vt:lpstr>PowerPoint Presentation</vt:lpstr>
      <vt:lpstr>PowerPoint Presentation</vt:lpstr>
      <vt:lpstr>Time to write the code and sign the consent form!</vt:lpstr>
      <vt:lpstr>What would you like your students to know about PARTICLE PHYSICS and CERN?</vt:lpstr>
      <vt:lpstr>Pens down! It’s time to talk </vt:lpstr>
      <vt:lpstr>Thank you for your participation!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Assessing teachers’ conceptual knowledge gains using concept maps</dc:title>
  <dc:creator>Milena Vujanovic</dc:creator>
  <cp:lastModifiedBy>Milena Vujanovic</cp:lastModifiedBy>
  <cp:revision>17</cp:revision>
  <cp:lastPrinted>2020-01-30T13:49:18Z</cp:lastPrinted>
  <dcterms:created xsi:type="dcterms:W3CDTF">2024-07-25T10:11:43Z</dcterms:created>
  <dcterms:modified xsi:type="dcterms:W3CDTF">2025-07-07T05:52:22Z</dcterms:modified>
</cp:coreProperties>
</file>