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65"/>
  </p:notesMasterIdLst>
  <p:sldIdLst>
    <p:sldId id="256" r:id="rId2"/>
    <p:sldId id="259" r:id="rId3"/>
    <p:sldId id="261" r:id="rId4"/>
    <p:sldId id="260" r:id="rId5"/>
    <p:sldId id="262" r:id="rId6"/>
    <p:sldId id="264" r:id="rId7"/>
    <p:sldId id="265" r:id="rId8"/>
    <p:sldId id="267" r:id="rId9"/>
    <p:sldId id="268" r:id="rId10"/>
    <p:sldId id="269" r:id="rId11"/>
    <p:sldId id="270" r:id="rId12"/>
    <p:sldId id="272" r:id="rId13"/>
    <p:sldId id="271" r:id="rId14"/>
    <p:sldId id="273" r:id="rId15"/>
    <p:sldId id="274" r:id="rId16"/>
    <p:sldId id="275" r:id="rId17"/>
    <p:sldId id="279" r:id="rId18"/>
    <p:sldId id="283" r:id="rId19"/>
    <p:sldId id="284" r:id="rId20"/>
    <p:sldId id="285" r:id="rId21"/>
    <p:sldId id="286" r:id="rId22"/>
    <p:sldId id="288" r:id="rId23"/>
    <p:sldId id="338" r:id="rId24"/>
    <p:sldId id="290" r:id="rId25"/>
    <p:sldId id="291" r:id="rId26"/>
    <p:sldId id="292" r:id="rId27"/>
    <p:sldId id="294" r:id="rId28"/>
    <p:sldId id="295" r:id="rId29"/>
    <p:sldId id="297" r:id="rId30"/>
    <p:sldId id="324" r:id="rId31"/>
    <p:sldId id="298" r:id="rId32"/>
    <p:sldId id="300" r:id="rId33"/>
    <p:sldId id="299" r:id="rId34"/>
    <p:sldId id="325" r:id="rId35"/>
    <p:sldId id="326" r:id="rId36"/>
    <p:sldId id="302" r:id="rId37"/>
    <p:sldId id="301" r:id="rId38"/>
    <p:sldId id="327" r:id="rId39"/>
    <p:sldId id="328" r:id="rId40"/>
    <p:sldId id="305" r:id="rId41"/>
    <p:sldId id="307" r:id="rId42"/>
    <p:sldId id="308" r:id="rId43"/>
    <p:sldId id="309" r:id="rId44"/>
    <p:sldId id="310" r:id="rId45"/>
    <p:sldId id="337" r:id="rId46"/>
    <p:sldId id="336" r:id="rId47"/>
    <p:sldId id="312" r:id="rId48"/>
    <p:sldId id="313" r:id="rId49"/>
    <p:sldId id="314" r:id="rId50"/>
    <p:sldId id="329" r:id="rId51"/>
    <p:sldId id="335" r:id="rId52"/>
    <p:sldId id="315" r:id="rId53"/>
    <p:sldId id="316" r:id="rId54"/>
    <p:sldId id="318" r:id="rId55"/>
    <p:sldId id="319" r:id="rId56"/>
    <p:sldId id="320" r:id="rId57"/>
    <p:sldId id="321" r:id="rId58"/>
    <p:sldId id="322" r:id="rId59"/>
    <p:sldId id="323" r:id="rId60"/>
    <p:sldId id="332" r:id="rId61"/>
    <p:sldId id="333" r:id="rId62"/>
    <p:sldId id="334" r:id="rId63"/>
    <p:sldId id="331" r:id="rId6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563008-44B7-4184-9812-3004AAF5EEA5}">
          <p14:sldIdLst>
            <p14:sldId id="256"/>
          </p14:sldIdLst>
        </p14:section>
        <p14:section name="What is a particle accelerator?" id="{A9AC6BD8-9C85-4414-83A2-C7DE900A0B52}">
          <p14:sldIdLst>
            <p14:sldId id="259"/>
            <p14:sldId id="261"/>
            <p14:sldId id="260"/>
            <p14:sldId id="262"/>
            <p14:sldId id="264"/>
            <p14:sldId id="265"/>
            <p14:sldId id="267"/>
          </p14:sldIdLst>
        </p14:section>
        <p14:section name="How to accelerate" id="{C5EA7BA2-8AF9-43FB-AA0A-7AA977FFE11D}">
          <p14:sldIdLst>
            <p14:sldId id="268"/>
            <p14:sldId id="269"/>
            <p14:sldId id="270"/>
            <p14:sldId id="272"/>
            <p14:sldId id="271"/>
            <p14:sldId id="273"/>
            <p14:sldId id="274"/>
            <p14:sldId id="275"/>
            <p14:sldId id="279"/>
            <p14:sldId id="283"/>
          </p14:sldIdLst>
        </p14:section>
        <p14:section name="Detour via Enstein" id="{6B66B900-0073-48D8-9DAE-2820F4B344F1}">
          <p14:sldIdLst>
            <p14:sldId id="284"/>
            <p14:sldId id="285"/>
            <p14:sldId id="286"/>
            <p14:sldId id="288"/>
            <p14:sldId id="338"/>
          </p14:sldIdLst>
        </p14:section>
        <p14:section name="RF Synchronism" id="{5D36626B-07A9-408B-B121-24B114C91299}">
          <p14:sldIdLst>
            <p14:sldId id="290"/>
            <p14:sldId id="291"/>
            <p14:sldId id="292"/>
          </p14:sldIdLst>
        </p14:section>
        <p14:section name="Detour via Magnets" id="{9272A909-7B12-4569-8227-9BB3695AACFC}">
          <p14:sldIdLst>
            <p14:sldId id="294"/>
            <p14:sldId id="295"/>
          </p14:sldIdLst>
        </p14:section>
        <p14:section name="Cyclotron" id="{49F93CA7-26BC-489B-AED7-A451AFD73BAB}">
          <p14:sldIdLst>
            <p14:sldId id="297"/>
            <p14:sldId id="324"/>
            <p14:sldId id="298"/>
            <p14:sldId id="300"/>
            <p14:sldId id="299"/>
            <p14:sldId id="325"/>
            <p14:sldId id="326"/>
          </p14:sldIdLst>
        </p14:section>
        <p14:section name="Synchrotron" id="{BE5D6312-C67C-4BCC-A9C4-914796EFBE2D}">
          <p14:sldIdLst>
            <p14:sldId id="302"/>
            <p14:sldId id="301"/>
            <p14:sldId id="327"/>
            <p14:sldId id="328"/>
          </p14:sldIdLst>
        </p14:section>
        <p14:section name="Some more magnets" id="{31F703D1-B922-40DB-B352-D9587C4980DC}">
          <p14:sldIdLst>
            <p14:sldId id="305"/>
            <p14:sldId id="307"/>
            <p14:sldId id="308"/>
            <p14:sldId id="309"/>
            <p14:sldId id="310"/>
            <p14:sldId id="337"/>
            <p14:sldId id="336"/>
            <p14:sldId id="312"/>
            <p14:sldId id="313"/>
            <p14:sldId id="314"/>
            <p14:sldId id="329"/>
            <p14:sldId id="335"/>
            <p14:sldId id="315"/>
          </p14:sldIdLst>
        </p14:section>
        <p14:section name="CERN Complex" id="{F973BE79-1A21-43A9-9CCE-6ABC04A676B9}">
          <p14:sldIdLst>
            <p14:sldId id="316"/>
            <p14:sldId id="318"/>
            <p14:sldId id="319"/>
            <p14:sldId id="320"/>
            <p14:sldId id="321"/>
            <p14:sldId id="322"/>
            <p14:sldId id="323"/>
          </p14:sldIdLst>
        </p14:section>
        <p14:section name="Applications" id="{1E3B6FEB-D1BF-4BEB-AACC-69007091D810}">
          <p14:sldIdLst>
            <p14:sldId id="332"/>
          </p14:sldIdLst>
        </p14:section>
        <p14:section name="Summary" id="{31D30FE2-3C16-47B6-8B91-20517C953B14}">
          <p14:sldIdLst>
            <p14:sldId id="333"/>
            <p14:sldId id="334"/>
            <p14:sldId id="3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6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92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2D0A1-9FD9-47AF-BC7F-21842A040A48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3ECC0-5A33-4DCE-812E-F9F61930F1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14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27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031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879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470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248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284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978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159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220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264779"/>
            <a:ext cx="10131425" cy="452642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8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174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004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1273323"/>
            <a:ext cx="4995334" cy="451787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1273323"/>
            <a:ext cx="4995332" cy="451787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729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466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80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075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74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423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72"/>
            <a:ext cx="10131425" cy="7204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40833" y="64801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739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2160" userDrawn="1">
          <p15:clr>
            <a:srgbClr val="F26B43"/>
          </p15:clr>
        </p15:guide>
        <p15:guide id="4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0.png"/><Relationship Id="rId4" Type="http://schemas.openxmlformats.org/officeDocument/2006/relationships/image" Target="../media/image37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7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0.png"/><Relationship Id="rId4" Type="http://schemas.openxmlformats.org/officeDocument/2006/relationships/image" Target="../media/image40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9C00F-6DCA-CEF7-2DBA-4F8229F4AA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Particle Accelerators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5727EC-8118-6A15-669A-B2EDE8A06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Simon Albright</a:t>
            </a:r>
          </a:p>
          <a:p>
            <a:r>
              <a:rPr lang="en-US" dirty="0"/>
              <a:t>Accelerator Physicist</a:t>
            </a:r>
          </a:p>
          <a:p>
            <a:r>
              <a:rPr lang="en-GB" dirty="0"/>
              <a:t>19/02/2025</a:t>
            </a:r>
          </a:p>
        </p:txBody>
      </p:sp>
    </p:spTree>
    <p:extLst>
      <p:ext uri="{BB962C8B-B14F-4D97-AF65-F5344CB8AC3E}">
        <p14:creationId xmlns:p14="http://schemas.microsoft.com/office/powerpoint/2010/main" val="3776538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80D4AB5-3509-2CDA-33BB-595495B03E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693" t="4504" r="2154" b="18550"/>
          <a:stretch/>
        </p:blipFill>
        <p:spPr>
          <a:xfrm>
            <a:off x="2690813" y="50624"/>
            <a:ext cx="6810375" cy="675675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D96119-56D1-D691-CD42-1D6581057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287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E3BA0-2EAA-01EC-ACBF-E12FB7AB7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FAE47-D300-FFFB-21FF-CDFC5D00A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72"/>
            <a:ext cx="11449050" cy="720436"/>
          </a:xfrm>
        </p:spPr>
        <p:txBody>
          <a:bodyPr>
            <a:normAutofit/>
          </a:bodyPr>
          <a:lstStyle/>
          <a:p>
            <a:r>
              <a:rPr lang="en-US" dirty="0"/>
              <a:t>Van de Graaf Accelerator</a:t>
            </a:r>
            <a:endParaRPr lang="en-GB" dirty="0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D581F0EA-40A6-FBBA-83DC-1396DF46F230}"/>
              </a:ext>
            </a:extLst>
          </p:cNvPr>
          <p:cNvSpPr/>
          <p:nvPr/>
        </p:nvSpPr>
        <p:spPr>
          <a:xfrm>
            <a:off x="1446672" y="1336264"/>
            <a:ext cx="2971800" cy="3106203"/>
          </a:xfrm>
          <a:prstGeom prst="arc">
            <a:avLst>
              <a:gd name="adj1" fmla="val 2388484"/>
              <a:gd name="adj2" fmla="val 197594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6D0B4FA-B8E1-8F52-3FAA-B2B49898023E}"/>
              </a:ext>
            </a:extLst>
          </p:cNvPr>
          <p:cNvGrpSpPr/>
          <p:nvPr/>
        </p:nvGrpSpPr>
        <p:grpSpPr>
          <a:xfrm>
            <a:off x="2744123" y="1171730"/>
            <a:ext cx="4143375" cy="2249119"/>
            <a:chOff x="2744123" y="1171730"/>
            <a:chExt cx="4143375" cy="2249119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473FFCD-978F-DA15-7044-174FE3EF1176}"/>
                </a:ext>
              </a:extLst>
            </p:cNvPr>
            <p:cNvSpPr/>
            <p:nvPr/>
          </p:nvSpPr>
          <p:spPr>
            <a:xfrm>
              <a:off x="2744123" y="2312250"/>
              <a:ext cx="4143375" cy="983672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945B31C-46BD-DC14-6BA1-8E1548EF07F4}"/>
                </a:ext>
              </a:extLst>
            </p:cNvPr>
            <p:cNvCxnSpPr>
              <a:cxnSpLocks/>
            </p:cNvCxnSpPr>
            <p:nvPr/>
          </p:nvCxnSpPr>
          <p:spPr>
            <a:xfrm>
              <a:off x="4528322" y="3420849"/>
              <a:ext cx="1392702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3680E8B-FE20-BD5B-107D-0381CCD019AF}"/>
                </a:ext>
              </a:extLst>
            </p:cNvPr>
            <p:cNvCxnSpPr>
              <a:cxnSpLocks/>
            </p:cNvCxnSpPr>
            <p:nvPr/>
          </p:nvCxnSpPr>
          <p:spPr>
            <a:xfrm>
              <a:off x="4474847" y="2186202"/>
              <a:ext cx="1499653" cy="0"/>
            </a:xfrm>
            <a:prstGeom prst="straightConnector1">
              <a:avLst/>
            </a:prstGeom>
            <a:ln w="38100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2593F90-58B4-0635-3743-35E2BBD411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83614" y="1537490"/>
              <a:ext cx="814" cy="71127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1569DA-674C-92B0-5889-64D878AADFCE}"/>
                </a:ext>
              </a:extLst>
            </p:cNvPr>
            <p:cNvSpPr/>
            <p:nvPr/>
          </p:nvSpPr>
          <p:spPr>
            <a:xfrm>
              <a:off x="5965795" y="1171730"/>
              <a:ext cx="640080" cy="419100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H. V.</a:t>
              </a:r>
              <a:endParaRPr lang="en-GB" dirty="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C0F1520-C3CD-094F-4778-D1015425DF9E}"/>
              </a:ext>
            </a:extLst>
          </p:cNvPr>
          <p:cNvGrpSpPr/>
          <p:nvPr/>
        </p:nvGrpSpPr>
        <p:grpSpPr>
          <a:xfrm>
            <a:off x="3270950" y="2205252"/>
            <a:ext cx="2917458" cy="461666"/>
            <a:chOff x="2107976" y="2745412"/>
            <a:chExt cx="2917458" cy="46166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385040-C921-624D-E5C8-E72960FEE4B9}"/>
                </a:ext>
              </a:extLst>
            </p:cNvPr>
            <p:cNvSpPr txBox="1"/>
            <p:nvPr/>
          </p:nvSpPr>
          <p:spPr>
            <a:xfrm>
              <a:off x="2107976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68564FB-F77B-8FA0-D11C-0EA77534CE45}"/>
                </a:ext>
              </a:extLst>
            </p:cNvPr>
            <p:cNvSpPr txBox="1"/>
            <p:nvPr/>
          </p:nvSpPr>
          <p:spPr>
            <a:xfrm>
              <a:off x="2430339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E195D33-34A3-B498-30AA-0AEA31CFD6FF}"/>
                </a:ext>
              </a:extLst>
            </p:cNvPr>
            <p:cNvSpPr txBox="1"/>
            <p:nvPr/>
          </p:nvSpPr>
          <p:spPr>
            <a:xfrm>
              <a:off x="2752702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916C44B-92B7-1598-49D6-E94C5754B108}"/>
                </a:ext>
              </a:extLst>
            </p:cNvPr>
            <p:cNvSpPr txBox="1"/>
            <p:nvPr/>
          </p:nvSpPr>
          <p:spPr>
            <a:xfrm>
              <a:off x="3075065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8AD244D-9BC0-210C-5D66-892936FD8A63}"/>
                </a:ext>
              </a:extLst>
            </p:cNvPr>
            <p:cNvSpPr txBox="1"/>
            <p:nvPr/>
          </p:nvSpPr>
          <p:spPr>
            <a:xfrm>
              <a:off x="3397428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5CC0056-1E5D-5CED-CB34-DA0D6929DAF5}"/>
                </a:ext>
              </a:extLst>
            </p:cNvPr>
            <p:cNvSpPr txBox="1"/>
            <p:nvPr/>
          </p:nvSpPr>
          <p:spPr>
            <a:xfrm>
              <a:off x="3719791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E4AD196-BD64-72F1-D6F1-156414A8C4FF}"/>
                </a:ext>
              </a:extLst>
            </p:cNvPr>
            <p:cNvSpPr txBox="1"/>
            <p:nvPr/>
          </p:nvSpPr>
          <p:spPr>
            <a:xfrm>
              <a:off x="4042154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4D607ED-0710-C5AE-CB40-5A7913E6523C}"/>
                </a:ext>
              </a:extLst>
            </p:cNvPr>
            <p:cNvSpPr txBox="1"/>
            <p:nvPr/>
          </p:nvSpPr>
          <p:spPr>
            <a:xfrm>
              <a:off x="4364517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4E364AD-7C47-5EF6-E22E-F977B9D3D203}"/>
                </a:ext>
              </a:extLst>
            </p:cNvPr>
            <p:cNvSpPr txBox="1"/>
            <p:nvPr/>
          </p:nvSpPr>
          <p:spPr>
            <a:xfrm>
              <a:off x="4686880" y="2745412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A9C9CF0-C76F-E459-E4DC-F07A80F1EDA4}"/>
              </a:ext>
            </a:extLst>
          </p:cNvPr>
          <p:cNvGrpSpPr/>
          <p:nvPr/>
        </p:nvGrpSpPr>
        <p:grpSpPr>
          <a:xfrm>
            <a:off x="1164645" y="904468"/>
            <a:ext cx="3176852" cy="3938159"/>
            <a:chOff x="1164645" y="904468"/>
            <a:chExt cx="3176852" cy="393815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20023C3-C5B4-4594-B732-3A4432E50A42}"/>
                </a:ext>
              </a:extLst>
            </p:cNvPr>
            <p:cNvSpPr txBox="1"/>
            <p:nvPr/>
          </p:nvSpPr>
          <p:spPr>
            <a:xfrm>
              <a:off x="1586769" y="3909872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173B0B4-CED0-CFE8-0D79-FF857BBD9ADE}"/>
                </a:ext>
              </a:extLst>
            </p:cNvPr>
            <p:cNvGrpSpPr/>
            <p:nvPr/>
          </p:nvGrpSpPr>
          <p:grpSpPr>
            <a:xfrm>
              <a:off x="1164645" y="904468"/>
              <a:ext cx="3176852" cy="3938159"/>
              <a:chOff x="1671" y="1444628"/>
              <a:chExt cx="3176852" cy="3938159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269E463-4FB0-5264-C9A5-199FBB4C83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2660" y="1944187"/>
                <a:ext cx="0" cy="84473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E1ED5337-EA36-26EE-5506-D2CB8B6EF980}"/>
                  </a:ext>
                </a:extLst>
              </p:cNvPr>
              <p:cNvGrpSpPr/>
              <p:nvPr/>
            </p:nvGrpSpPr>
            <p:grpSpPr>
              <a:xfrm>
                <a:off x="1671" y="1444628"/>
                <a:ext cx="3176852" cy="3938159"/>
                <a:chOff x="1671" y="1444628"/>
                <a:chExt cx="3176852" cy="3938159"/>
              </a:xfrm>
            </p:grpSpPr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AE41ACA0-61A8-9AD0-664E-C33A36800A1A}"/>
                    </a:ext>
                  </a:extLst>
                </p:cNvPr>
                <p:cNvSpPr txBox="1"/>
                <p:nvPr/>
              </p:nvSpPr>
              <p:spPr>
                <a:xfrm>
                  <a:off x="2689512" y="1876424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15CAD72-8BF8-DB7F-7829-797E30D60CFA}"/>
                    </a:ext>
                  </a:extLst>
                </p:cNvPr>
                <p:cNvSpPr txBox="1"/>
                <p:nvPr/>
              </p:nvSpPr>
              <p:spPr>
                <a:xfrm>
                  <a:off x="770450" y="1620899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4EFF3D52-DB48-054D-5FFE-A5A3C37DDF8C}"/>
                    </a:ext>
                  </a:extLst>
                </p:cNvPr>
                <p:cNvSpPr txBox="1"/>
                <p:nvPr/>
              </p:nvSpPr>
              <p:spPr>
                <a:xfrm>
                  <a:off x="1283700" y="1457795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9B41A69D-357C-05BD-9ECF-9B5504177437}"/>
                    </a:ext>
                  </a:extLst>
                </p:cNvPr>
                <p:cNvSpPr txBox="1"/>
                <p:nvPr/>
              </p:nvSpPr>
              <p:spPr>
                <a:xfrm>
                  <a:off x="1791062" y="1444628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717FCF05-88AD-CD00-4F60-5ED027E64C12}"/>
                    </a:ext>
                  </a:extLst>
                </p:cNvPr>
                <p:cNvSpPr txBox="1"/>
                <p:nvPr/>
              </p:nvSpPr>
              <p:spPr>
                <a:xfrm>
                  <a:off x="2330149" y="1612874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8765E985-3FDF-6545-330B-1497A9F55630}"/>
                    </a:ext>
                  </a:extLst>
                </p:cNvPr>
                <p:cNvSpPr txBox="1"/>
                <p:nvPr/>
              </p:nvSpPr>
              <p:spPr>
                <a:xfrm>
                  <a:off x="1671" y="3456992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B6DE79FB-7BAD-9EF4-1105-1D2DA01CCBFC}"/>
                    </a:ext>
                  </a:extLst>
                </p:cNvPr>
                <p:cNvSpPr txBox="1"/>
                <p:nvPr/>
              </p:nvSpPr>
              <p:spPr>
                <a:xfrm>
                  <a:off x="141768" y="4031403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843FABA3-E9AA-B9CE-AA8E-2B8949600FB2}"/>
                    </a:ext>
                  </a:extLst>
                </p:cNvPr>
                <p:cNvSpPr txBox="1"/>
                <p:nvPr/>
              </p:nvSpPr>
              <p:spPr>
                <a:xfrm>
                  <a:off x="424845" y="1944187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D414A5EE-E2D7-7244-51BA-C69A2B3ACD9E}"/>
                    </a:ext>
                  </a:extLst>
                </p:cNvPr>
                <p:cNvSpPr txBox="1"/>
                <p:nvPr/>
              </p:nvSpPr>
              <p:spPr>
                <a:xfrm>
                  <a:off x="107370" y="2401388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F857F547-4A82-4334-7617-A514B6A744D9}"/>
                    </a:ext>
                  </a:extLst>
                </p:cNvPr>
                <p:cNvSpPr txBox="1"/>
                <p:nvPr/>
              </p:nvSpPr>
              <p:spPr>
                <a:xfrm>
                  <a:off x="19170" y="2882581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9C982910-167B-F2E6-9C02-588A94CF80A9}"/>
                    </a:ext>
                  </a:extLst>
                </p:cNvPr>
                <p:cNvSpPr txBox="1"/>
                <p:nvPr/>
              </p:nvSpPr>
              <p:spPr>
                <a:xfrm>
                  <a:off x="770788" y="4756556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F4E5BE59-836E-72F3-A92E-40EDE3DA84D1}"/>
                    </a:ext>
                  </a:extLst>
                </p:cNvPr>
                <p:cNvSpPr txBox="1"/>
                <p:nvPr/>
              </p:nvSpPr>
              <p:spPr>
                <a:xfrm>
                  <a:off x="1281058" y="4916154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A4056ED2-3E90-033F-FBE5-F024F328322B}"/>
                    </a:ext>
                  </a:extLst>
                </p:cNvPr>
                <p:cNvSpPr txBox="1"/>
                <p:nvPr/>
              </p:nvSpPr>
              <p:spPr>
                <a:xfrm>
                  <a:off x="1836514" y="4921122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123509B2-30CE-C0A1-25CC-DB87ADD7B080}"/>
                    </a:ext>
                  </a:extLst>
                </p:cNvPr>
                <p:cNvSpPr txBox="1"/>
                <p:nvPr/>
              </p:nvSpPr>
              <p:spPr>
                <a:xfrm>
                  <a:off x="2428515" y="4716224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1A31D451-DF18-B022-E3FA-0F7163E6A09E}"/>
                    </a:ext>
                  </a:extLst>
                </p:cNvPr>
                <p:cNvSpPr txBox="1"/>
                <p:nvPr/>
              </p:nvSpPr>
              <p:spPr>
                <a:xfrm>
                  <a:off x="2839969" y="4338262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</p:grp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860CE03-0027-F098-02FF-A68794CF1234}"/>
              </a:ext>
            </a:extLst>
          </p:cNvPr>
          <p:cNvGrpSpPr/>
          <p:nvPr/>
        </p:nvGrpSpPr>
        <p:grpSpPr>
          <a:xfrm>
            <a:off x="322713" y="3378497"/>
            <a:ext cx="8465363" cy="1667325"/>
            <a:chOff x="-840261" y="3918657"/>
            <a:chExt cx="8465363" cy="1667325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D585C5F-2CE5-2E37-441E-8DE2E505CBF2}"/>
                </a:ext>
              </a:extLst>
            </p:cNvPr>
            <p:cNvSpPr/>
            <p:nvPr/>
          </p:nvSpPr>
          <p:spPr>
            <a:xfrm>
              <a:off x="939727" y="3918657"/>
              <a:ext cx="679885" cy="638845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0013665-7336-5727-635F-A0489904DEDC}"/>
                </a:ext>
              </a:extLst>
            </p:cNvPr>
            <p:cNvSpPr/>
            <p:nvPr/>
          </p:nvSpPr>
          <p:spPr>
            <a:xfrm>
              <a:off x="1619611" y="4107722"/>
              <a:ext cx="6005491" cy="260714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352F3394-71A5-271D-4838-BC465076BF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6947" y="4276188"/>
              <a:ext cx="965741" cy="564446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40C5E76-11F8-8C72-9EB3-B9F89A058D69}"/>
                </a:ext>
              </a:extLst>
            </p:cNvPr>
            <p:cNvSpPr txBox="1"/>
            <p:nvPr/>
          </p:nvSpPr>
          <p:spPr>
            <a:xfrm>
              <a:off x="-840261" y="4939651"/>
              <a:ext cx="12897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5"/>
                  </a:solidFill>
                </a:rPr>
                <a:t>Positive ion</a:t>
              </a:r>
            </a:p>
            <a:p>
              <a:pPr algn="ctr"/>
              <a:r>
                <a:rPr lang="en-US" b="1" dirty="0">
                  <a:solidFill>
                    <a:schemeClr val="accent5"/>
                  </a:solidFill>
                </a:rPr>
                <a:t>source</a:t>
              </a:r>
              <a:endParaRPr lang="en-GB" b="1" dirty="0">
                <a:solidFill>
                  <a:schemeClr val="accent5"/>
                </a:solidFill>
              </a:endParaRPr>
            </a:p>
          </p:txBody>
        </p: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C9BC828-D976-137E-1E23-42CDC27F03EB}"/>
              </a:ext>
            </a:extLst>
          </p:cNvPr>
          <p:cNvCxnSpPr/>
          <p:nvPr/>
        </p:nvCxnSpPr>
        <p:spPr>
          <a:xfrm>
            <a:off x="2442643" y="3697919"/>
            <a:ext cx="6727989" cy="0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CA5485E-CA87-757A-083E-83166C30402B}"/>
              </a:ext>
            </a:extLst>
          </p:cNvPr>
          <p:cNvGrpSpPr/>
          <p:nvPr/>
        </p:nvGrpSpPr>
        <p:grpSpPr>
          <a:xfrm>
            <a:off x="8788078" y="917635"/>
            <a:ext cx="679955" cy="3160362"/>
            <a:chOff x="7625104" y="1457795"/>
            <a:chExt cx="679955" cy="3160362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80B6ECAD-7DF4-7C03-7D79-6219359A02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25104" y="1457795"/>
              <a:ext cx="0" cy="31603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E162D3D-3910-BAB7-A7C4-DB00E21839A1}"/>
                </a:ext>
              </a:extLst>
            </p:cNvPr>
            <p:cNvCxnSpPr>
              <a:cxnSpLocks/>
            </p:cNvCxnSpPr>
            <p:nvPr/>
          </p:nvCxnSpPr>
          <p:spPr>
            <a:xfrm>
              <a:off x="7625104" y="1761778"/>
              <a:ext cx="46245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6793B52-F4E3-9C24-AA15-50A720EB58A8}"/>
                </a:ext>
              </a:extLst>
            </p:cNvPr>
            <p:cNvCxnSpPr>
              <a:cxnSpLocks/>
            </p:cNvCxnSpPr>
            <p:nvPr/>
          </p:nvCxnSpPr>
          <p:spPr>
            <a:xfrm>
              <a:off x="8106791" y="1514149"/>
              <a:ext cx="0" cy="4952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C82CF705-9372-7AB3-0257-270F95406BD2}"/>
                </a:ext>
              </a:extLst>
            </p:cNvPr>
            <p:cNvCxnSpPr>
              <a:cxnSpLocks/>
            </p:cNvCxnSpPr>
            <p:nvPr/>
          </p:nvCxnSpPr>
          <p:spPr>
            <a:xfrm>
              <a:off x="8205925" y="1563511"/>
              <a:ext cx="0" cy="39653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FD3AA02-55EB-9625-FFD8-3F05AF5B13D4}"/>
                </a:ext>
              </a:extLst>
            </p:cNvPr>
            <p:cNvCxnSpPr>
              <a:cxnSpLocks/>
            </p:cNvCxnSpPr>
            <p:nvPr/>
          </p:nvCxnSpPr>
          <p:spPr>
            <a:xfrm>
              <a:off x="8305059" y="1619086"/>
              <a:ext cx="0" cy="2853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94847C78-F3C6-BDA6-9500-0C641DBDB624}"/>
              </a:ext>
            </a:extLst>
          </p:cNvPr>
          <p:cNvSpPr txBox="1"/>
          <p:nvPr/>
        </p:nvSpPr>
        <p:spPr>
          <a:xfrm>
            <a:off x="9157584" y="3513253"/>
            <a:ext cx="149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Particle beam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81" name="Slide Number Placeholder 80">
            <a:extLst>
              <a:ext uri="{FF2B5EF4-FFF2-40B4-BE49-F238E27FC236}">
                <a16:creationId xmlns:a16="http://schemas.microsoft.com/office/drawing/2014/main" id="{9D8574CC-E082-4723-D157-D39AD0407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11</a:t>
            </a:fld>
            <a:endParaRPr lang="en-GB"/>
          </a:p>
        </p:txBody>
      </p:sp>
      <p:sp>
        <p:nvSpPr>
          <p:cNvPr id="82" name="Content Placeholder 2">
            <a:extLst>
              <a:ext uri="{FF2B5EF4-FFF2-40B4-BE49-F238E27FC236}">
                <a16:creationId xmlns:a16="http://schemas.microsoft.com/office/drawing/2014/main" id="{3CF8B65A-D929-6989-E439-E9FD7BC2BCB9}"/>
              </a:ext>
            </a:extLst>
          </p:cNvPr>
          <p:cNvSpPr txBox="1">
            <a:spLocks/>
          </p:cNvSpPr>
          <p:nvPr/>
        </p:nvSpPr>
        <p:spPr>
          <a:xfrm>
            <a:off x="2442643" y="5415029"/>
            <a:ext cx="7375682" cy="98053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Ion source raised to Van de Graaf (</a:t>
            </a:r>
            <a:r>
              <a:rPr lang="en-US" sz="2800" dirty="0" err="1"/>
              <a:t>VdG</a:t>
            </a:r>
            <a:r>
              <a:rPr lang="en-US" sz="2800" dirty="0"/>
              <a:t>) potential</a:t>
            </a:r>
          </a:p>
          <a:p>
            <a:r>
              <a:rPr lang="en-US" sz="2800" dirty="0"/>
              <a:t>Ions accelerated towards ground</a:t>
            </a:r>
          </a:p>
        </p:txBody>
      </p:sp>
    </p:spTree>
    <p:extLst>
      <p:ext uri="{BB962C8B-B14F-4D97-AF65-F5344CB8AC3E}">
        <p14:creationId xmlns:p14="http://schemas.microsoft.com/office/powerpoint/2010/main" val="412420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10250-B9CE-CEF2-2FE9-E8EA4C8CF8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38195-ECE3-DCE5-21EC-F26682103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72"/>
            <a:ext cx="11449050" cy="720436"/>
          </a:xfrm>
        </p:spPr>
        <p:txBody>
          <a:bodyPr>
            <a:normAutofit/>
          </a:bodyPr>
          <a:lstStyle/>
          <a:p>
            <a:r>
              <a:rPr lang="en-US" dirty="0"/>
              <a:t>Tandem Van de Graaf Accelerator</a:t>
            </a:r>
            <a:endParaRPr lang="en-GB" dirty="0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CF7F5AE9-4EFD-B683-E858-6CD9B570CF9B}"/>
              </a:ext>
            </a:extLst>
          </p:cNvPr>
          <p:cNvSpPr/>
          <p:nvPr/>
        </p:nvSpPr>
        <p:spPr>
          <a:xfrm>
            <a:off x="4403904" y="1434586"/>
            <a:ext cx="2971800" cy="3106203"/>
          </a:xfrm>
          <a:prstGeom prst="arc">
            <a:avLst>
              <a:gd name="adj1" fmla="val 2388484"/>
              <a:gd name="adj2" fmla="val 197594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E55B241-6765-53E0-8650-D16E5967FC66}"/>
              </a:ext>
            </a:extLst>
          </p:cNvPr>
          <p:cNvSpPr/>
          <p:nvPr/>
        </p:nvSpPr>
        <p:spPr>
          <a:xfrm>
            <a:off x="5701355" y="2410572"/>
            <a:ext cx="4143375" cy="983672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B428C1B-7A06-979B-5B76-C121DCE307DE}"/>
              </a:ext>
            </a:extLst>
          </p:cNvPr>
          <p:cNvCxnSpPr>
            <a:cxnSpLocks/>
          </p:cNvCxnSpPr>
          <p:nvPr/>
        </p:nvCxnSpPr>
        <p:spPr>
          <a:xfrm>
            <a:off x="7485554" y="3516353"/>
            <a:ext cx="1392702" cy="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E83281-8BD1-C673-0A8B-2957E363FE6E}"/>
              </a:ext>
            </a:extLst>
          </p:cNvPr>
          <p:cNvCxnSpPr>
            <a:cxnSpLocks/>
          </p:cNvCxnSpPr>
          <p:nvPr/>
        </p:nvCxnSpPr>
        <p:spPr>
          <a:xfrm>
            <a:off x="7432079" y="2284524"/>
            <a:ext cx="1499653" cy="0"/>
          </a:xfrm>
          <a:prstGeom prst="straightConnector1">
            <a:avLst/>
          </a:prstGeom>
          <a:ln w="381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EC02531-6BA4-5148-F118-4606B957F9E1}"/>
              </a:ext>
            </a:extLst>
          </p:cNvPr>
          <p:cNvCxnSpPr>
            <a:cxnSpLocks/>
          </p:cNvCxnSpPr>
          <p:nvPr/>
        </p:nvCxnSpPr>
        <p:spPr>
          <a:xfrm flipV="1">
            <a:off x="9240846" y="1635812"/>
            <a:ext cx="814" cy="7112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05D4C324-684D-2150-EDCC-5DEAEF22A088}"/>
              </a:ext>
            </a:extLst>
          </p:cNvPr>
          <p:cNvSpPr/>
          <p:nvPr/>
        </p:nvSpPr>
        <p:spPr>
          <a:xfrm>
            <a:off x="8923027" y="1270052"/>
            <a:ext cx="640080" cy="4191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H. V.</a:t>
            </a:r>
            <a:endParaRPr lang="en-GB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ED9DBE9-DD02-3E48-5C5E-EA50D6CB3FBD}"/>
              </a:ext>
            </a:extLst>
          </p:cNvPr>
          <p:cNvGrpSpPr/>
          <p:nvPr/>
        </p:nvGrpSpPr>
        <p:grpSpPr>
          <a:xfrm>
            <a:off x="6228182" y="2303574"/>
            <a:ext cx="2917458" cy="461666"/>
            <a:chOff x="2107976" y="2745412"/>
            <a:chExt cx="2917458" cy="46166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DCA7A90-ABBB-1F72-C44D-F829FF1C2E9D}"/>
                </a:ext>
              </a:extLst>
            </p:cNvPr>
            <p:cNvSpPr txBox="1"/>
            <p:nvPr/>
          </p:nvSpPr>
          <p:spPr>
            <a:xfrm>
              <a:off x="2107976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DB57680-B988-5549-43E4-4A5001D79267}"/>
                </a:ext>
              </a:extLst>
            </p:cNvPr>
            <p:cNvSpPr txBox="1"/>
            <p:nvPr/>
          </p:nvSpPr>
          <p:spPr>
            <a:xfrm>
              <a:off x="2430339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371B28E-147D-87C4-E040-FBBE56502691}"/>
                </a:ext>
              </a:extLst>
            </p:cNvPr>
            <p:cNvSpPr txBox="1"/>
            <p:nvPr/>
          </p:nvSpPr>
          <p:spPr>
            <a:xfrm>
              <a:off x="2752702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D841F58-2AC7-6FAF-C064-DA4211A3513F}"/>
                </a:ext>
              </a:extLst>
            </p:cNvPr>
            <p:cNvSpPr txBox="1"/>
            <p:nvPr/>
          </p:nvSpPr>
          <p:spPr>
            <a:xfrm>
              <a:off x="3075065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EB0891F-07CD-E14E-7AEF-C6D3C6DAE1CD}"/>
                </a:ext>
              </a:extLst>
            </p:cNvPr>
            <p:cNvSpPr txBox="1"/>
            <p:nvPr/>
          </p:nvSpPr>
          <p:spPr>
            <a:xfrm>
              <a:off x="3397428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D862EC0-3B0B-CBE5-160E-F113AE88EC27}"/>
                </a:ext>
              </a:extLst>
            </p:cNvPr>
            <p:cNvSpPr txBox="1"/>
            <p:nvPr/>
          </p:nvSpPr>
          <p:spPr>
            <a:xfrm>
              <a:off x="3719791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A3B914F-F0E0-0FAB-A4B5-97C90E03F301}"/>
                </a:ext>
              </a:extLst>
            </p:cNvPr>
            <p:cNvSpPr txBox="1"/>
            <p:nvPr/>
          </p:nvSpPr>
          <p:spPr>
            <a:xfrm>
              <a:off x="4042154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A4E77E6-FCA7-A585-2D45-C594260577F2}"/>
                </a:ext>
              </a:extLst>
            </p:cNvPr>
            <p:cNvSpPr txBox="1"/>
            <p:nvPr/>
          </p:nvSpPr>
          <p:spPr>
            <a:xfrm>
              <a:off x="4364517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E56986F-A632-0110-3E0C-377D7D58BF48}"/>
                </a:ext>
              </a:extLst>
            </p:cNvPr>
            <p:cNvSpPr txBox="1"/>
            <p:nvPr/>
          </p:nvSpPr>
          <p:spPr>
            <a:xfrm>
              <a:off x="4686880" y="2745412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7CCC7B06-03AB-EF0C-A32D-1AEE0F37DBCD}"/>
              </a:ext>
            </a:extLst>
          </p:cNvPr>
          <p:cNvSpPr txBox="1"/>
          <p:nvPr/>
        </p:nvSpPr>
        <p:spPr>
          <a:xfrm>
            <a:off x="4544001" y="4008194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+</a:t>
            </a:r>
            <a:endParaRPr lang="en-GB" sz="2400" dirty="0">
              <a:solidFill>
                <a:schemeClr val="accent6"/>
              </a:solidFill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72148A1-4CF9-290D-2050-79F93FCAD035}"/>
              </a:ext>
            </a:extLst>
          </p:cNvPr>
          <p:cNvGrpSpPr/>
          <p:nvPr/>
        </p:nvGrpSpPr>
        <p:grpSpPr>
          <a:xfrm>
            <a:off x="4121877" y="1002790"/>
            <a:ext cx="3176852" cy="3938159"/>
            <a:chOff x="1671" y="1444628"/>
            <a:chExt cx="3176852" cy="3938159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1EAF565-8AE1-3012-4108-6483868180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2660" y="1944187"/>
              <a:ext cx="0" cy="84473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E8FB56C3-0CF7-43E7-CF53-46B89931445B}"/>
                </a:ext>
              </a:extLst>
            </p:cNvPr>
            <p:cNvGrpSpPr/>
            <p:nvPr/>
          </p:nvGrpSpPr>
          <p:grpSpPr>
            <a:xfrm>
              <a:off x="1671" y="1444628"/>
              <a:ext cx="3176852" cy="3938159"/>
              <a:chOff x="1671" y="1444628"/>
              <a:chExt cx="3176852" cy="3938159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878C987-A8E0-705E-BFF4-538589AACD38}"/>
                  </a:ext>
                </a:extLst>
              </p:cNvPr>
              <p:cNvSpPr txBox="1"/>
              <p:nvPr/>
            </p:nvSpPr>
            <p:spPr>
              <a:xfrm>
                <a:off x="2689512" y="1876424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E9AAB74-891E-A0CB-A952-800BFE93F952}"/>
                  </a:ext>
                </a:extLst>
              </p:cNvPr>
              <p:cNvSpPr txBox="1"/>
              <p:nvPr/>
            </p:nvSpPr>
            <p:spPr>
              <a:xfrm>
                <a:off x="770450" y="1620899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5E168B4-FF7F-C25F-448D-EC9DBE98B40C}"/>
                  </a:ext>
                </a:extLst>
              </p:cNvPr>
              <p:cNvSpPr txBox="1"/>
              <p:nvPr/>
            </p:nvSpPr>
            <p:spPr>
              <a:xfrm>
                <a:off x="1283700" y="1457795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CF53697-86B5-BA3A-A17B-AA36BB06D18C}"/>
                  </a:ext>
                </a:extLst>
              </p:cNvPr>
              <p:cNvSpPr txBox="1"/>
              <p:nvPr/>
            </p:nvSpPr>
            <p:spPr>
              <a:xfrm>
                <a:off x="1791062" y="1444628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5F83DC7-50AE-10F8-F5F8-31A948F1F6A2}"/>
                  </a:ext>
                </a:extLst>
              </p:cNvPr>
              <p:cNvSpPr txBox="1"/>
              <p:nvPr/>
            </p:nvSpPr>
            <p:spPr>
              <a:xfrm>
                <a:off x="2330149" y="1612874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57AA9E5-8E52-C084-0178-474232B792C0}"/>
                  </a:ext>
                </a:extLst>
              </p:cNvPr>
              <p:cNvSpPr txBox="1"/>
              <p:nvPr/>
            </p:nvSpPr>
            <p:spPr>
              <a:xfrm>
                <a:off x="1671" y="3456992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F76E061-2D38-8842-3CB1-243A9BC46E8B}"/>
                  </a:ext>
                </a:extLst>
              </p:cNvPr>
              <p:cNvSpPr txBox="1"/>
              <p:nvPr/>
            </p:nvSpPr>
            <p:spPr>
              <a:xfrm>
                <a:off x="424845" y="1944187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7BFF1D6-9A12-8BF0-4AB1-1F8F8300206D}"/>
                  </a:ext>
                </a:extLst>
              </p:cNvPr>
              <p:cNvSpPr txBox="1"/>
              <p:nvPr/>
            </p:nvSpPr>
            <p:spPr>
              <a:xfrm>
                <a:off x="107370" y="2401388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2A68B5C-7F03-8A9C-EF13-21D8254E48D4}"/>
                  </a:ext>
                </a:extLst>
              </p:cNvPr>
              <p:cNvSpPr txBox="1"/>
              <p:nvPr/>
            </p:nvSpPr>
            <p:spPr>
              <a:xfrm>
                <a:off x="19170" y="2882581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FC4F467-FD22-FC36-5000-52CAD60E002B}"/>
                  </a:ext>
                </a:extLst>
              </p:cNvPr>
              <p:cNvSpPr txBox="1"/>
              <p:nvPr/>
            </p:nvSpPr>
            <p:spPr>
              <a:xfrm>
                <a:off x="770788" y="4756556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B340C07-1201-4DFD-A63B-3F6CD585BA36}"/>
                  </a:ext>
                </a:extLst>
              </p:cNvPr>
              <p:cNvSpPr txBox="1"/>
              <p:nvPr/>
            </p:nvSpPr>
            <p:spPr>
              <a:xfrm>
                <a:off x="1281058" y="4916154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A92D047-3C50-A726-0064-6F69FA360630}"/>
                  </a:ext>
                </a:extLst>
              </p:cNvPr>
              <p:cNvSpPr txBox="1"/>
              <p:nvPr/>
            </p:nvSpPr>
            <p:spPr>
              <a:xfrm>
                <a:off x="1836514" y="4921122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AB28586-0FD9-6613-21C1-0F1711B5903B}"/>
                  </a:ext>
                </a:extLst>
              </p:cNvPr>
              <p:cNvSpPr txBox="1"/>
              <p:nvPr/>
            </p:nvSpPr>
            <p:spPr>
              <a:xfrm>
                <a:off x="2428515" y="4716224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F96E929-BD8E-E14E-73BE-6EAEE963745B}"/>
                  </a:ext>
                </a:extLst>
              </p:cNvPr>
              <p:cNvSpPr txBox="1"/>
              <p:nvPr/>
            </p:nvSpPr>
            <p:spPr>
              <a:xfrm>
                <a:off x="2839969" y="4338262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</p:grp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34826438-20B4-12CC-2CBE-404050D89DD4}"/>
              </a:ext>
            </a:extLst>
          </p:cNvPr>
          <p:cNvSpPr/>
          <p:nvPr/>
        </p:nvSpPr>
        <p:spPr>
          <a:xfrm>
            <a:off x="6450354" y="3651468"/>
            <a:ext cx="4314694" cy="260714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DA5654E-94D0-5E20-F16A-333CD2C384C1}"/>
              </a:ext>
            </a:extLst>
          </p:cNvPr>
          <p:cNvGrpSpPr/>
          <p:nvPr/>
        </p:nvGrpSpPr>
        <p:grpSpPr>
          <a:xfrm>
            <a:off x="16731" y="4136547"/>
            <a:ext cx="1383520" cy="1018971"/>
            <a:chOff x="16731" y="4136547"/>
            <a:chExt cx="1383520" cy="1018971"/>
          </a:xfrm>
        </p:grpSpPr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9B436362-C6E3-EB61-5908-39C34AA2AF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1963" y="4136547"/>
              <a:ext cx="159894" cy="471090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CA6EC84-3CF9-F6B2-3FD5-19A91F7C096C}"/>
                </a:ext>
              </a:extLst>
            </p:cNvPr>
            <p:cNvSpPr txBox="1"/>
            <p:nvPr/>
          </p:nvSpPr>
          <p:spPr>
            <a:xfrm>
              <a:off x="16731" y="4509187"/>
              <a:ext cx="13835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5"/>
                  </a:solidFill>
                </a:rPr>
                <a:t>Negative ion</a:t>
              </a:r>
            </a:p>
            <a:p>
              <a:pPr algn="ctr"/>
              <a:r>
                <a:rPr lang="en-US" b="1" dirty="0">
                  <a:solidFill>
                    <a:schemeClr val="accent5"/>
                  </a:solidFill>
                </a:rPr>
                <a:t>source</a:t>
              </a:r>
              <a:endParaRPr lang="en-GB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2438B64-2EB1-6BEC-1282-BE4E6690175B}"/>
              </a:ext>
            </a:extLst>
          </p:cNvPr>
          <p:cNvGrpSpPr/>
          <p:nvPr/>
        </p:nvGrpSpPr>
        <p:grpSpPr>
          <a:xfrm>
            <a:off x="10765049" y="1078664"/>
            <a:ext cx="679955" cy="3160362"/>
            <a:chOff x="7625104" y="1457795"/>
            <a:chExt cx="679955" cy="3160362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8C1146B-47E7-EBDD-BFB9-B01D006668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25104" y="1457795"/>
              <a:ext cx="0" cy="31603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D75A4B4-97EF-AB0D-8AFD-1813C0855B3F}"/>
                </a:ext>
              </a:extLst>
            </p:cNvPr>
            <p:cNvCxnSpPr>
              <a:cxnSpLocks/>
            </p:cNvCxnSpPr>
            <p:nvPr/>
          </p:nvCxnSpPr>
          <p:spPr>
            <a:xfrm>
              <a:off x="7625104" y="1761778"/>
              <a:ext cx="46245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D937081-8EBE-DB64-4335-C5A26CF3E91B}"/>
                </a:ext>
              </a:extLst>
            </p:cNvPr>
            <p:cNvCxnSpPr>
              <a:cxnSpLocks/>
            </p:cNvCxnSpPr>
            <p:nvPr/>
          </p:nvCxnSpPr>
          <p:spPr>
            <a:xfrm>
              <a:off x="8106791" y="1514149"/>
              <a:ext cx="0" cy="4952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122C263-6541-5BEE-115D-C675A933F97A}"/>
                </a:ext>
              </a:extLst>
            </p:cNvPr>
            <p:cNvCxnSpPr>
              <a:cxnSpLocks/>
            </p:cNvCxnSpPr>
            <p:nvPr/>
          </p:nvCxnSpPr>
          <p:spPr>
            <a:xfrm>
              <a:off x="8205925" y="1563511"/>
              <a:ext cx="0" cy="39653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2C5AE5E-115F-ADA1-CFF0-86E207A91588}"/>
                </a:ext>
              </a:extLst>
            </p:cNvPr>
            <p:cNvCxnSpPr>
              <a:cxnSpLocks/>
            </p:cNvCxnSpPr>
            <p:nvPr/>
          </p:nvCxnSpPr>
          <p:spPr>
            <a:xfrm>
              <a:off x="8305059" y="1619086"/>
              <a:ext cx="0" cy="2853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F4E36CB-5068-5FAD-74C5-21D35C1E8B3D}"/>
              </a:ext>
            </a:extLst>
          </p:cNvPr>
          <p:cNvGrpSpPr/>
          <p:nvPr/>
        </p:nvGrpSpPr>
        <p:grpSpPr>
          <a:xfrm>
            <a:off x="6080545" y="2794079"/>
            <a:ext cx="6132077" cy="1200329"/>
            <a:chOff x="6080545" y="2794079"/>
            <a:chExt cx="6132077" cy="1200329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29182AE-C428-E21B-96B8-FF14BFAD0CAB}"/>
                </a:ext>
              </a:extLst>
            </p:cNvPr>
            <p:cNvCxnSpPr>
              <a:cxnSpLocks/>
            </p:cNvCxnSpPr>
            <p:nvPr/>
          </p:nvCxnSpPr>
          <p:spPr>
            <a:xfrm>
              <a:off x="6080545" y="3780543"/>
              <a:ext cx="4946362" cy="2564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B565AB2-8F99-3FC3-F488-16CEA73C2FC5}"/>
                </a:ext>
              </a:extLst>
            </p:cNvPr>
            <p:cNvSpPr txBox="1"/>
            <p:nvPr/>
          </p:nvSpPr>
          <p:spPr>
            <a:xfrm>
              <a:off x="10732537" y="2794079"/>
              <a:ext cx="148008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4"/>
                  </a:solidFill>
                </a:rPr>
                <a:t>Positive particle</a:t>
              </a:r>
            </a:p>
            <a:p>
              <a:pPr algn="ctr"/>
              <a:r>
                <a:rPr lang="en-US" b="1" dirty="0">
                  <a:solidFill>
                    <a:schemeClr val="accent4"/>
                  </a:solidFill>
                </a:rPr>
                <a:t>beam(e.g. H</a:t>
              </a:r>
              <a:r>
                <a:rPr lang="en-US" b="1" baseline="30000" dirty="0">
                  <a:solidFill>
                    <a:schemeClr val="accent4"/>
                  </a:solidFill>
                </a:rPr>
                <a:t>+</a:t>
              </a:r>
              <a:r>
                <a:rPr lang="en-US" b="1" dirty="0">
                  <a:solidFill>
                    <a:schemeClr val="accent4"/>
                  </a:solidFill>
                </a:rPr>
                <a:t>)</a:t>
              </a:r>
              <a:endParaRPr lang="en-GB" b="1" dirty="0">
                <a:solidFill>
                  <a:schemeClr val="accent4"/>
                </a:solidFill>
              </a:endParaRPr>
            </a:p>
            <a:p>
              <a:pPr algn="ctr"/>
              <a:endParaRPr lang="en-GB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81" name="Slide Number Placeholder 80">
            <a:extLst>
              <a:ext uri="{FF2B5EF4-FFF2-40B4-BE49-F238E27FC236}">
                <a16:creationId xmlns:a16="http://schemas.microsoft.com/office/drawing/2014/main" id="{8385C431-DCD5-2B93-0BA8-7574340E0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12</a:t>
            </a:fld>
            <a:endParaRPr lang="en-GB"/>
          </a:p>
        </p:txBody>
      </p:sp>
      <p:sp>
        <p:nvSpPr>
          <p:cNvPr id="82" name="Content Placeholder 2">
            <a:extLst>
              <a:ext uri="{FF2B5EF4-FFF2-40B4-BE49-F238E27FC236}">
                <a16:creationId xmlns:a16="http://schemas.microsoft.com/office/drawing/2014/main" id="{EFD7D8A9-BE68-3ABC-8795-5031C23F7185}"/>
              </a:ext>
            </a:extLst>
          </p:cNvPr>
          <p:cNvSpPr txBox="1">
            <a:spLocks/>
          </p:cNvSpPr>
          <p:nvPr/>
        </p:nvSpPr>
        <p:spPr>
          <a:xfrm>
            <a:off x="337054" y="5314428"/>
            <a:ext cx="11713909" cy="145887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Negative ions accelerated from ground towards the </a:t>
            </a:r>
            <a:r>
              <a:rPr lang="en-US" sz="2800" dirty="0" err="1"/>
              <a:t>VdG</a:t>
            </a:r>
            <a:endParaRPr lang="en-US" sz="2800" dirty="0"/>
          </a:p>
          <a:p>
            <a:r>
              <a:rPr lang="en-US" sz="2800" dirty="0"/>
              <a:t>Excess electron(s) removed by a charge stripper</a:t>
            </a:r>
          </a:p>
          <a:p>
            <a:r>
              <a:rPr lang="en-US" sz="2800" dirty="0"/>
              <a:t>Positive ions accelerated from </a:t>
            </a:r>
            <a:r>
              <a:rPr lang="en-US" sz="2800" dirty="0" err="1"/>
              <a:t>VdG</a:t>
            </a:r>
            <a:r>
              <a:rPr lang="en-US" sz="2800" dirty="0"/>
              <a:t> towards ground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016A91C-7A4D-BC14-48EA-DFA6EE26CE8F}"/>
              </a:ext>
            </a:extLst>
          </p:cNvPr>
          <p:cNvGrpSpPr/>
          <p:nvPr/>
        </p:nvGrpSpPr>
        <p:grpSpPr>
          <a:xfrm>
            <a:off x="190168" y="1078664"/>
            <a:ext cx="5310091" cy="3160362"/>
            <a:chOff x="190168" y="1078664"/>
            <a:chExt cx="5310091" cy="316036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9E77275-9D56-F9DC-5D6F-24A0422A370D}"/>
                </a:ext>
              </a:extLst>
            </p:cNvPr>
            <p:cNvSpPr/>
            <p:nvPr/>
          </p:nvSpPr>
          <p:spPr>
            <a:xfrm>
              <a:off x="1548087" y="3651468"/>
              <a:ext cx="3952172" cy="260714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0FA161A-8028-2F87-EB9D-7B9C80EEF702}"/>
                </a:ext>
              </a:extLst>
            </p:cNvPr>
            <p:cNvGrpSpPr/>
            <p:nvPr/>
          </p:nvGrpSpPr>
          <p:grpSpPr>
            <a:xfrm flipH="1">
              <a:off x="190168" y="1078664"/>
              <a:ext cx="679955" cy="3160362"/>
              <a:chOff x="7625104" y="1457795"/>
              <a:chExt cx="679955" cy="3160362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5F7FDC40-A45B-E1AB-B17E-03631EA36CD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25104" y="1457795"/>
                <a:ext cx="0" cy="316036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B17F2B6A-C63A-0418-E01E-0C50D12E6C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104" y="1761778"/>
                <a:ext cx="462453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1B0BD13-02AA-1CC5-08B4-DE6CC76A06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06791" y="1514149"/>
                <a:ext cx="0" cy="49525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E5BE830-1D4D-539A-8C28-BF6FA05FAB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05925" y="1563511"/>
                <a:ext cx="0" cy="39653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63138276-AD3D-CBF9-9DEF-EC51BA079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05059" y="1619086"/>
                <a:ext cx="0" cy="28538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932212-DBF9-A047-000A-A7A661A49310}"/>
                </a:ext>
              </a:extLst>
            </p:cNvPr>
            <p:cNvSpPr/>
            <p:nvPr/>
          </p:nvSpPr>
          <p:spPr>
            <a:xfrm>
              <a:off x="867512" y="3462403"/>
              <a:ext cx="679885" cy="638845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068990-30EC-6673-6BDC-074C791E234F}"/>
              </a:ext>
            </a:extLst>
          </p:cNvPr>
          <p:cNvGrpSpPr/>
          <p:nvPr/>
        </p:nvGrpSpPr>
        <p:grpSpPr>
          <a:xfrm>
            <a:off x="5950597" y="3505104"/>
            <a:ext cx="2959947" cy="1277280"/>
            <a:chOff x="5950597" y="3505104"/>
            <a:chExt cx="2959947" cy="1277280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23563C-8D08-55CD-D433-225E9CA7F787}"/>
                </a:ext>
              </a:extLst>
            </p:cNvPr>
            <p:cNvCxnSpPr>
              <a:cxnSpLocks/>
            </p:cNvCxnSpPr>
            <p:nvPr/>
          </p:nvCxnSpPr>
          <p:spPr>
            <a:xfrm>
              <a:off x="5950597" y="3505104"/>
              <a:ext cx="0" cy="546982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42C94A2A-56FB-932E-6645-E7E6D0D43C8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28462" y="3934338"/>
              <a:ext cx="1303745" cy="57088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174E7ED-8786-AB2B-5CB7-20573319EB3A}"/>
                </a:ext>
              </a:extLst>
            </p:cNvPr>
            <p:cNvSpPr txBox="1"/>
            <p:nvPr/>
          </p:nvSpPr>
          <p:spPr>
            <a:xfrm>
              <a:off x="7262079" y="4413052"/>
              <a:ext cx="1648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3"/>
                  </a:solidFill>
                </a:rPr>
                <a:t>Charge stripper</a:t>
              </a:r>
              <a:endParaRPr lang="en-GB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8E5EC99-B65D-0BE9-E518-8AD30B5B786C}"/>
              </a:ext>
            </a:extLst>
          </p:cNvPr>
          <p:cNvGrpSpPr/>
          <p:nvPr/>
        </p:nvGrpSpPr>
        <p:grpSpPr>
          <a:xfrm>
            <a:off x="1388004" y="3777778"/>
            <a:ext cx="4501800" cy="1031528"/>
            <a:chOff x="1388004" y="3777778"/>
            <a:chExt cx="4501800" cy="1031528"/>
          </a:xfrm>
        </p:grpSpPr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204F201D-B53C-9437-3EF2-406F104FB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88004" y="3777778"/>
              <a:ext cx="4501800" cy="8094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9BE1C7A-F1B8-9C2F-47AC-89366209215F}"/>
                </a:ext>
              </a:extLst>
            </p:cNvPr>
            <p:cNvSpPr txBox="1"/>
            <p:nvPr/>
          </p:nvSpPr>
          <p:spPr>
            <a:xfrm>
              <a:off x="2378133" y="3885976"/>
              <a:ext cx="16018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4"/>
                  </a:solidFill>
                </a:rPr>
                <a:t>Negative particle</a:t>
              </a:r>
            </a:p>
            <a:p>
              <a:pPr algn="ctr"/>
              <a:r>
                <a:rPr lang="en-US" b="1" dirty="0">
                  <a:solidFill>
                    <a:schemeClr val="accent4"/>
                  </a:solidFill>
                </a:rPr>
                <a:t>beam (e.g. H</a:t>
              </a:r>
              <a:r>
                <a:rPr lang="en-US" b="1" baseline="30000" dirty="0">
                  <a:solidFill>
                    <a:schemeClr val="accent4"/>
                  </a:solidFill>
                </a:rPr>
                <a:t>-</a:t>
              </a:r>
              <a:r>
                <a:rPr lang="en-US" b="1" dirty="0">
                  <a:solidFill>
                    <a:schemeClr val="accent4"/>
                  </a:solidFill>
                </a:rPr>
                <a:t>)</a:t>
              </a:r>
              <a:endParaRPr lang="en-GB" b="1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827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A9A8EE-3A93-DA03-42EF-B46DD8CDE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9D64A-7B5F-A76F-7816-40535CF6F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72"/>
            <a:ext cx="11449050" cy="720436"/>
          </a:xfrm>
        </p:spPr>
        <p:txBody>
          <a:bodyPr>
            <a:normAutofit/>
          </a:bodyPr>
          <a:lstStyle/>
          <a:p>
            <a:r>
              <a:rPr lang="en-US" dirty="0"/>
              <a:t>The limits of Electrostatic Acceleration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EF9C4-226E-EA24-F5F7-D65008286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13</a:t>
            </a:fld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7B0B4F-2A05-4D35-7629-553A5C68BAB2}"/>
              </a:ext>
            </a:extLst>
          </p:cNvPr>
          <p:cNvGrpSpPr/>
          <p:nvPr/>
        </p:nvGrpSpPr>
        <p:grpSpPr>
          <a:xfrm>
            <a:off x="333526" y="1609404"/>
            <a:ext cx="4842473" cy="3639192"/>
            <a:chOff x="750093" y="1097195"/>
            <a:chExt cx="4842473" cy="363919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94D71D-AE20-26A9-13EC-879E9DD77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0093" y="1097195"/>
              <a:ext cx="4842473" cy="363919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9F55275-2E7A-ABBC-2357-58B14CEA0BCD}"/>
                </a:ext>
              </a:extLst>
            </p:cNvPr>
            <p:cNvSpPr txBox="1"/>
            <p:nvPr/>
          </p:nvSpPr>
          <p:spPr>
            <a:xfrm>
              <a:off x="1075029" y="4181551"/>
              <a:ext cx="3977033" cy="400110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6"/>
                  </a:solidFill>
                </a:rPr>
                <a:t>Western Michigan University:  6 MV</a:t>
              </a:r>
              <a:endParaRPr lang="en-GB" sz="20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CA3A65-8664-B4DC-1B17-A1C6961F33D5}"/>
              </a:ext>
            </a:extLst>
          </p:cNvPr>
          <p:cNvGrpSpPr/>
          <p:nvPr/>
        </p:nvGrpSpPr>
        <p:grpSpPr>
          <a:xfrm>
            <a:off x="6536548" y="2164239"/>
            <a:ext cx="5379868" cy="2929631"/>
            <a:chOff x="5921406" y="1451975"/>
            <a:chExt cx="5379868" cy="292963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0BAF526-D0E8-4C92-E272-3C7E5EF9C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8458" t="8431" r="3096" b="9550"/>
            <a:stretch/>
          </p:blipFill>
          <p:spPr>
            <a:xfrm>
              <a:off x="5921406" y="1451975"/>
              <a:ext cx="5379868" cy="292963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0DAE321-B1C3-5B46-E5B8-2D68C8EBF046}"/>
                </a:ext>
              </a:extLst>
            </p:cNvPr>
            <p:cNvSpPr txBox="1"/>
            <p:nvPr/>
          </p:nvSpPr>
          <p:spPr>
            <a:xfrm>
              <a:off x="6489578" y="1899340"/>
              <a:ext cx="4474344" cy="400110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Brookhaven National Laboratory: 15 MV</a:t>
              </a:r>
              <a:endParaRPr lang="en-GB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39F635-5854-D182-FEE7-93CD340952D7}"/>
              </a:ext>
            </a:extLst>
          </p:cNvPr>
          <p:cNvGrpSpPr/>
          <p:nvPr/>
        </p:nvGrpSpPr>
        <p:grpSpPr>
          <a:xfrm>
            <a:off x="3928985" y="1170631"/>
            <a:ext cx="3977033" cy="5309544"/>
            <a:chOff x="3928985" y="1170631"/>
            <a:chExt cx="3977033" cy="530954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38507E3-E63C-D825-F25B-003CFDE57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28985" y="1170631"/>
              <a:ext cx="3977033" cy="530954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D36288C-59CA-6AA1-CE37-3EBEFA76381B}"/>
                </a:ext>
              </a:extLst>
            </p:cNvPr>
            <p:cNvSpPr txBox="1"/>
            <p:nvPr/>
          </p:nvSpPr>
          <p:spPr>
            <a:xfrm>
              <a:off x="4083757" y="2967879"/>
              <a:ext cx="3667487" cy="400110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Daresbury Laboratory: 20-30 MV</a:t>
              </a:r>
              <a:endParaRPr lang="en-GB" sz="2000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899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C7DC0F-E9D6-756B-D5BB-A108D32BF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7A0D00-14F8-8A0F-E7CD-B9C9503CDE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51" t="29147" r="2300" b="28372"/>
          <a:stretch/>
        </p:blipFill>
        <p:spPr>
          <a:xfrm>
            <a:off x="1985187" y="2902995"/>
            <a:ext cx="8221627" cy="366297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22D26B6-ADD3-0E0A-A2DD-7AD6BFFB47F2}"/>
              </a:ext>
            </a:extLst>
          </p:cNvPr>
          <p:cNvSpPr txBox="1">
            <a:spLocks/>
          </p:cNvSpPr>
          <p:nvPr/>
        </p:nvSpPr>
        <p:spPr>
          <a:xfrm>
            <a:off x="502273" y="571523"/>
            <a:ext cx="11420648" cy="2440999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Several methods to generate high electrostatic voltage exist (Van de Graaf, Cockroft-Walton, </a:t>
            </a:r>
            <a:r>
              <a:rPr lang="en-US" sz="2800" dirty="0" err="1"/>
              <a:t>Pelletron</a:t>
            </a:r>
            <a:r>
              <a:rPr lang="en-US" sz="2800" dirty="0"/>
              <a:t>, …)</a:t>
            </a:r>
          </a:p>
          <a:p>
            <a:r>
              <a:rPr lang="en-US" sz="2800" dirty="0"/>
              <a:t>Limited by maximum field to the Mega-Volt scale, typically 10s – 100s kV</a:t>
            </a:r>
          </a:p>
          <a:p>
            <a:r>
              <a:rPr lang="en-US" sz="2800" dirty="0"/>
              <a:t>Need Tera-Volts for the LHC</a:t>
            </a:r>
          </a:p>
        </p:txBody>
      </p:sp>
    </p:spTree>
    <p:extLst>
      <p:ext uri="{BB962C8B-B14F-4D97-AF65-F5344CB8AC3E}">
        <p14:creationId xmlns:p14="http://schemas.microsoft.com/office/powerpoint/2010/main" val="165080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1E6EFA4B-C17F-4AF0-7CD3-470BA3A53C52}"/>
              </a:ext>
            </a:extLst>
          </p:cNvPr>
          <p:cNvCxnSpPr/>
          <p:nvPr/>
        </p:nvCxnSpPr>
        <p:spPr>
          <a:xfrm>
            <a:off x="443883" y="2414726"/>
            <a:ext cx="11398929" cy="0"/>
          </a:xfrm>
          <a:prstGeom prst="straightConnector1">
            <a:avLst/>
          </a:prstGeom>
          <a:ln w="7620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D78840E-40C9-7F52-CC64-C0CD15B22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DC to AC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7D5E-BD1F-DC9A-C558-8CB5627D4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15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2BC12DB-7475-6996-450A-F2E56CB443FB}"/>
              </a:ext>
            </a:extLst>
          </p:cNvPr>
          <p:cNvGrpSpPr/>
          <p:nvPr/>
        </p:nvGrpSpPr>
        <p:grpSpPr>
          <a:xfrm>
            <a:off x="683582" y="1417818"/>
            <a:ext cx="4074851" cy="3100913"/>
            <a:chOff x="683582" y="1417818"/>
            <a:chExt cx="4074851" cy="3100913"/>
          </a:xfrm>
        </p:grpSpPr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03C0DF22-C8D5-FD30-6DB1-0550FCEF24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7123" y="2778377"/>
              <a:ext cx="3186302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3103B30-652D-5B37-791D-0BCAF72F63CC}"/>
                </a:ext>
              </a:extLst>
            </p:cNvPr>
            <p:cNvGrpSpPr/>
            <p:nvPr/>
          </p:nvGrpSpPr>
          <p:grpSpPr>
            <a:xfrm>
              <a:off x="683582" y="1417818"/>
              <a:ext cx="4074851" cy="3100913"/>
              <a:chOff x="683582" y="1417818"/>
              <a:chExt cx="4074851" cy="3100913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D8EF9655-222A-3871-ABE1-639C6DB415B2}"/>
                  </a:ext>
                </a:extLst>
              </p:cNvPr>
              <p:cNvGrpSpPr/>
              <p:nvPr/>
            </p:nvGrpSpPr>
            <p:grpSpPr>
              <a:xfrm>
                <a:off x="683582" y="3361456"/>
                <a:ext cx="4074851" cy="1157275"/>
                <a:chOff x="683582" y="3361456"/>
                <a:chExt cx="4074851" cy="1157275"/>
              </a:xfrm>
            </p:grpSpPr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8510768A-8537-E352-9AEE-A47BA5CE3E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05473" y="3361456"/>
                  <a:ext cx="352372" cy="46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96E373C2-EC9B-52FA-D769-B5ED33AE274B}"/>
                    </a:ext>
                  </a:extLst>
                </p:cNvPr>
                <p:cNvGrpSpPr/>
                <p:nvPr/>
              </p:nvGrpSpPr>
              <p:grpSpPr>
                <a:xfrm flipH="1">
                  <a:off x="2669785" y="4153946"/>
                  <a:ext cx="101857" cy="364785"/>
                  <a:chOff x="5776451" y="3893574"/>
                  <a:chExt cx="132736" cy="629265"/>
                </a:xfrm>
              </p:grpSpPr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6C1EA160-FA89-388F-5590-87FF8F62AC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09187" y="3893574"/>
                    <a:ext cx="0" cy="62926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id="{26DEEC05-3375-C902-1612-BC4D4FA478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76451" y="3991896"/>
                    <a:ext cx="0" cy="43262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92A6B0E-5A5B-5706-2252-B163DB68D21C}"/>
                    </a:ext>
                  </a:extLst>
                </p:cNvPr>
                <p:cNvCxnSpPr/>
                <p:nvPr/>
              </p:nvCxnSpPr>
              <p:spPr>
                <a:xfrm>
                  <a:off x="2771642" y="4336338"/>
                  <a:ext cx="198620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204A22E4-DDD1-A502-5043-FB5D3EC287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58433" y="3361916"/>
                  <a:ext cx="0" cy="9744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FFB22CBE-5146-2A7C-C134-93944942C207}"/>
                    </a:ext>
                  </a:extLst>
                </p:cNvPr>
                <p:cNvCxnSpPr/>
                <p:nvPr/>
              </p:nvCxnSpPr>
              <p:spPr>
                <a:xfrm>
                  <a:off x="683582" y="4336338"/>
                  <a:ext cx="198620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6A62B382-2B37-8F70-9CFE-7AC2C779C3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0598" y="3361456"/>
                  <a:ext cx="352372" cy="46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7D7B353D-D7AF-445F-6F79-4B9F35200E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3582" y="3361916"/>
                  <a:ext cx="0" cy="9744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E0645C3-3567-35C0-FCD6-2FC0F3D528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12759" y="1986880"/>
                <a:ext cx="0" cy="1582994"/>
              </a:xfrm>
              <a:prstGeom prst="line">
                <a:avLst/>
              </a:prstGeom>
              <a:ln w="762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D429F99D-6DEA-14A8-8C15-63DCBB0D1B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6538" y="1986880"/>
                <a:ext cx="0" cy="1582994"/>
              </a:xfrm>
              <a:prstGeom prst="line">
                <a:avLst/>
              </a:prstGeom>
              <a:ln w="762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8AA1B09B-5CB3-AD0F-85AC-372C86763DCC}"/>
                  </a:ext>
                </a:extLst>
              </p:cNvPr>
              <p:cNvSpPr txBox="1"/>
              <p:nvPr/>
            </p:nvSpPr>
            <p:spPr>
              <a:xfrm>
                <a:off x="861824" y="1417818"/>
                <a:ext cx="3898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+</a:t>
                </a:r>
                <a:endParaRPr lang="en-GB" sz="3200" b="1" dirty="0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7ADEFFB0-B754-BD93-7C39-FD6F5863C0DD}"/>
                  </a:ext>
                </a:extLst>
              </p:cNvPr>
              <p:cNvSpPr txBox="1"/>
              <p:nvPr/>
            </p:nvSpPr>
            <p:spPr>
              <a:xfrm>
                <a:off x="4266330" y="1417818"/>
                <a:ext cx="3097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-</a:t>
                </a:r>
                <a:endParaRPr lang="en-GB" sz="3200" b="1" dirty="0"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DF00492-ECCE-84DB-4383-981E5B2F7325}"/>
              </a:ext>
            </a:extLst>
          </p:cNvPr>
          <p:cNvGrpSpPr/>
          <p:nvPr/>
        </p:nvGrpSpPr>
        <p:grpSpPr>
          <a:xfrm>
            <a:off x="7400688" y="1419292"/>
            <a:ext cx="4074851" cy="3099439"/>
            <a:chOff x="7400688" y="1419292"/>
            <a:chExt cx="4074851" cy="3099439"/>
          </a:xfrm>
        </p:grpSpPr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A5137584-57ED-4AC4-9A29-35A99262FE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49728" y="2778377"/>
              <a:ext cx="3186302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1911E7B-8F33-2412-F042-3CC66C6FB027}"/>
                </a:ext>
              </a:extLst>
            </p:cNvPr>
            <p:cNvGrpSpPr/>
            <p:nvPr/>
          </p:nvGrpSpPr>
          <p:grpSpPr>
            <a:xfrm>
              <a:off x="7400688" y="1419292"/>
              <a:ext cx="4074851" cy="3099439"/>
              <a:chOff x="7400688" y="1419292"/>
              <a:chExt cx="4074851" cy="3099439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56230E51-DFC9-365D-E268-7A34D6A9AAA0}"/>
                  </a:ext>
                </a:extLst>
              </p:cNvPr>
              <p:cNvGrpSpPr/>
              <p:nvPr/>
            </p:nvGrpSpPr>
            <p:grpSpPr>
              <a:xfrm>
                <a:off x="7400688" y="3361456"/>
                <a:ext cx="4074851" cy="1157275"/>
                <a:chOff x="7400688" y="3361456"/>
                <a:chExt cx="4074851" cy="1157275"/>
              </a:xfrm>
            </p:grpSpPr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7AF9D520-C8E6-D68B-8F6E-65453F45EB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122579" y="3361456"/>
                  <a:ext cx="352372" cy="46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F78A276F-25E5-99E5-256A-4D6FAEAD2F8C}"/>
                    </a:ext>
                  </a:extLst>
                </p:cNvPr>
                <p:cNvGrpSpPr/>
                <p:nvPr/>
              </p:nvGrpSpPr>
              <p:grpSpPr>
                <a:xfrm flipH="1">
                  <a:off x="9386891" y="4153946"/>
                  <a:ext cx="101857" cy="364785"/>
                  <a:chOff x="5776451" y="3893574"/>
                  <a:chExt cx="132736" cy="629265"/>
                </a:xfrm>
              </p:grpSpPr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46493789-D8B7-047E-3114-5ACA71CEE0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09187" y="3893574"/>
                    <a:ext cx="0" cy="62926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>
                    <a:extLst>
                      <a:ext uri="{FF2B5EF4-FFF2-40B4-BE49-F238E27FC236}">
                        <a16:creationId xmlns:a16="http://schemas.microsoft.com/office/drawing/2014/main" id="{17A5E347-EFAA-4058-5001-B879AB725B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76451" y="3991896"/>
                    <a:ext cx="0" cy="43262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5373E0DE-FAAD-06B7-4808-FC1BEE309067}"/>
                    </a:ext>
                  </a:extLst>
                </p:cNvPr>
                <p:cNvCxnSpPr/>
                <p:nvPr/>
              </p:nvCxnSpPr>
              <p:spPr>
                <a:xfrm>
                  <a:off x="9488748" y="4336338"/>
                  <a:ext cx="198620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CBF763AF-FCFD-1E3B-39FF-827B79D70A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475539" y="3361916"/>
                  <a:ext cx="0" cy="9744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7D097A4E-7794-A87E-28D0-9278DE28A8A9}"/>
                    </a:ext>
                  </a:extLst>
                </p:cNvPr>
                <p:cNvCxnSpPr/>
                <p:nvPr/>
              </p:nvCxnSpPr>
              <p:spPr>
                <a:xfrm>
                  <a:off x="7400688" y="4336338"/>
                  <a:ext cx="198620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1507E8D2-127B-17EA-F401-ED9E95301D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407704" y="3361456"/>
                  <a:ext cx="352372" cy="46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7DC09D47-EF60-4C5C-8744-B2B176C867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00688" y="3361916"/>
                  <a:ext cx="0" cy="9744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00E7F6FC-D7B0-52FF-0CD2-2239E9A0AF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25200" y="1986880"/>
                <a:ext cx="0" cy="1582994"/>
              </a:xfrm>
              <a:prstGeom prst="line">
                <a:avLst/>
              </a:prstGeom>
              <a:ln w="762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57F85F52-9AB9-3D33-BD37-7CC8AAE8BD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8980" y="1986880"/>
                <a:ext cx="0" cy="1582994"/>
              </a:xfrm>
              <a:prstGeom prst="line">
                <a:avLst/>
              </a:prstGeom>
              <a:ln w="762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DC07047A-13E8-231C-9439-25C53CCD9FAF}"/>
                  </a:ext>
                </a:extLst>
              </p:cNvPr>
              <p:cNvSpPr txBox="1"/>
              <p:nvPr/>
            </p:nvSpPr>
            <p:spPr>
              <a:xfrm>
                <a:off x="7574839" y="1419292"/>
                <a:ext cx="3898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+</a:t>
                </a:r>
                <a:endParaRPr lang="en-GB" sz="3200" b="1" dirty="0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9E111E8A-657E-E35C-F7E4-CF306A07878B}"/>
                  </a:ext>
                </a:extLst>
              </p:cNvPr>
              <p:cNvSpPr txBox="1"/>
              <p:nvPr/>
            </p:nvSpPr>
            <p:spPr>
              <a:xfrm>
                <a:off x="10979345" y="1419292"/>
                <a:ext cx="3097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-</a:t>
                </a:r>
                <a:endParaRPr lang="en-GB" sz="3200" b="1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A03CB06A-8CFF-16A5-D406-6C2A2D993052}"/>
                  </a:ext>
                </a:extLst>
              </p:cNvPr>
              <p:cNvSpPr txBox="1"/>
              <p:nvPr/>
            </p:nvSpPr>
            <p:spPr>
              <a:xfrm>
                <a:off x="1295725" y="1121059"/>
                <a:ext cx="295183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=+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𝑒𝑞𝑉</m:t>
                      </m:r>
                    </m:oMath>
                  </m:oMathPara>
                </a14:m>
                <a:endParaRPr lang="en-GB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A03CB06A-8CFF-16A5-D406-6C2A2D9930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725" y="1121059"/>
                <a:ext cx="2951834" cy="6771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9625F6B0-33B1-1D80-0DE4-25F18748F057}"/>
              </a:ext>
            </a:extLst>
          </p:cNvPr>
          <p:cNvGrpSpPr/>
          <p:nvPr/>
        </p:nvGrpSpPr>
        <p:grpSpPr>
          <a:xfrm>
            <a:off x="4511727" y="1121059"/>
            <a:ext cx="3186302" cy="1657318"/>
            <a:chOff x="4511727" y="1121059"/>
            <a:chExt cx="3186302" cy="1657318"/>
          </a:xfrm>
        </p:grpSpPr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ACE7F4E3-F25C-45CC-490C-EE5BFE7821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1727" y="2778377"/>
              <a:ext cx="3186302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0D92D2D-F0F6-9C28-1049-52E7D814A06E}"/>
                    </a:ext>
                  </a:extLst>
                </p:cNvPr>
                <p:cNvSpPr txBox="1"/>
                <p:nvPr/>
              </p:nvSpPr>
              <p:spPr>
                <a:xfrm>
                  <a:off x="4616106" y="1121059"/>
                  <a:ext cx="2951834" cy="6771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4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n-US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𝑒𝑞𝑉</m:t>
                        </m:r>
                      </m:oMath>
                    </m:oMathPara>
                  </a14:m>
                  <a:endParaRPr lang="en-GB" sz="4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0D92D2D-F0F6-9C28-1049-52E7D814A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16106" y="1121059"/>
                  <a:ext cx="2951834" cy="67710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040A04-EEAE-7E69-09ED-A3AE0F83CC43}"/>
                  </a:ext>
                </a:extLst>
              </p:cNvPr>
              <p:cNvSpPr txBox="1"/>
              <p:nvPr/>
            </p:nvSpPr>
            <p:spPr>
              <a:xfrm>
                <a:off x="7971588" y="1121059"/>
                <a:ext cx="295183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=+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𝑒𝑞𝑉</m:t>
                      </m:r>
                    </m:oMath>
                  </m:oMathPara>
                </a14:m>
                <a:endParaRPr lang="en-GB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040A04-EEAE-7E69-09ED-A3AE0F83CC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1588" y="1121059"/>
                <a:ext cx="2951834" cy="67710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Content Placeholder 2">
            <a:extLst>
              <a:ext uri="{FF2B5EF4-FFF2-40B4-BE49-F238E27FC236}">
                <a16:creationId xmlns:a16="http://schemas.microsoft.com/office/drawing/2014/main" id="{9656FB73-6267-8BA4-3884-A71FA514BCBF}"/>
              </a:ext>
            </a:extLst>
          </p:cNvPr>
          <p:cNvSpPr txBox="1">
            <a:spLocks/>
          </p:cNvSpPr>
          <p:nvPr/>
        </p:nvSpPr>
        <p:spPr>
          <a:xfrm>
            <a:off x="385676" y="4842527"/>
            <a:ext cx="11420648" cy="173875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Crossing multiple electrostatic gaps does not allow further acceleration</a:t>
            </a:r>
          </a:p>
          <a:p>
            <a:r>
              <a:rPr lang="en-US" sz="2800" dirty="0"/>
              <a:t>Electric field points in the “wrong” direction between the gaps</a:t>
            </a:r>
          </a:p>
          <a:p>
            <a:r>
              <a:rPr lang="en-US" sz="2800" dirty="0"/>
              <a:t>Need to change the direction of the electric field</a:t>
            </a:r>
          </a:p>
        </p:txBody>
      </p:sp>
    </p:spTree>
    <p:extLst>
      <p:ext uri="{BB962C8B-B14F-4D97-AF65-F5344CB8AC3E}">
        <p14:creationId xmlns:p14="http://schemas.microsoft.com/office/powerpoint/2010/main" val="1883508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5" grpId="0"/>
      <p:bldP spid="1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93008-4002-18A7-5F22-E72A115A2E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23A23-5528-FC3C-F3DD-76D5FEBD9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DC to AC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C23351-74CE-968B-DEA1-CB5E00C89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16</a:t>
            </a:fld>
            <a:endParaRPr lang="en-GB"/>
          </a:p>
        </p:txBody>
      </p:sp>
      <p:sp>
        <p:nvSpPr>
          <p:cNvPr id="106" name="Content Placeholder 2">
            <a:extLst>
              <a:ext uri="{FF2B5EF4-FFF2-40B4-BE49-F238E27FC236}">
                <a16:creationId xmlns:a16="http://schemas.microsoft.com/office/drawing/2014/main" id="{4DEAA33E-71FD-F9F9-0AEE-9B742B637281}"/>
              </a:ext>
            </a:extLst>
          </p:cNvPr>
          <p:cNvSpPr txBox="1">
            <a:spLocks/>
          </p:cNvSpPr>
          <p:nvPr/>
        </p:nvSpPr>
        <p:spPr>
          <a:xfrm>
            <a:off x="385676" y="4842527"/>
            <a:ext cx="11420648" cy="173875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Crossing multiple electrostatic gaps does not allow further acceleration</a:t>
            </a:r>
          </a:p>
          <a:p>
            <a:r>
              <a:rPr lang="en-US" sz="2800" dirty="0"/>
              <a:t>Electric field points in the “wrong” direction between the gaps</a:t>
            </a:r>
          </a:p>
          <a:p>
            <a:r>
              <a:rPr lang="en-US" sz="2800" dirty="0"/>
              <a:t>Need to change the direction of the electric field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CA8D71B-52A6-25C2-23D6-1E20E118D180}"/>
              </a:ext>
            </a:extLst>
          </p:cNvPr>
          <p:cNvGrpSpPr/>
          <p:nvPr/>
        </p:nvGrpSpPr>
        <p:grpSpPr>
          <a:xfrm>
            <a:off x="683582" y="1121059"/>
            <a:ext cx="10791957" cy="3397672"/>
            <a:chOff x="683582" y="1121059"/>
            <a:chExt cx="10791957" cy="339767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470085A-B349-8C30-033A-06F013A135A7}"/>
                </a:ext>
              </a:extLst>
            </p:cNvPr>
            <p:cNvGrpSpPr/>
            <p:nvPr/>
          </p:nvGrpSpPr>
          <p:grpSpPr>
            <a:xfrm>
              <a:off x="683582" y="3361456"/>
              <a:ext cx="4074851" cy="1157275"/>
              <a:chOff x="683582" y="3361456"/>
              <a:chExt cx="4074851" cy="1157275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CAE5F267-D896-44E4-586A-AA90129EDB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05473" y="3361456"/>
                <a:ext cx="352372" cy="4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2397299B-B181-1874-34DD-A510066D7785}"/>
                  </a:ext>
                </a:extLst>
              </p:cNvPr>
              <p:cNvGrpSpPr/>
              <p:nvPr/>
            </p:nvGrpSpPr>
            <p:grpSpPr>
              <a:xfrm flipH="1">
                <a:off x="2669785" y="4153946"/>
                <a:ext cx="101857" cy="364785"/>
                <a:chOff x="5776451" y="3893574"/>
                <a:chExt cx="132736" cy="629265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275DB29-B056-6CFD-1BCA-5917597762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9187" y="3893574"/>
                  <a:ext cx="0" cy="62926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5E164FDB-2204-58FF-A272-865A0EBEF1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76451" y="3991896"/>
                  <a:ext cx="0" cy="4326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6992CBD5-D3AC-09F6-6798-E2FCFEA59C2B}"/>
                  </a:ext>
                </a:extLst>
              </p:cNvPr>
              <p:cNvCxnSpPr/>
              <p:nvPr/>
            </p:nvCxnSpPr>
            <p:spPr>
              <a:xfrm>
                <a:off x="2771642" y="4336338"/>
                <a:ext cx="198620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8E7DD6E1-EECE-7AE0-3A06-F1787CF7EC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58433" y="3361916"/>
                <a:ext cx="0" cy="9744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A9CEFA8-75E2-2FB2-3A56-430B84626BF0}"/>
                  </a:ext>
                </a:extLst>
              </p:cNvPr>
              <p:cNvCxnSpPr/>
              <p:nvPr/>
            </p:nvCxnSpPr>
            <p:spPr>
              <a:xfrm>
                <a:off x="683582" y="4336338"/>
                <a:ext cx="198620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847A569-BF88-90EE-54D3-4A4F77EF20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0598" y="3361456"/>
                <a:ext cx="352372" cy="4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9710006-A50E-EDA6-8D93-FDB6EA3AA3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3582" y="3361916"/>
                <a:ext cx="0" cy="9744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592585E-5466-DFFD-31E8-337B436D1F19}"/>
                </a:ext>
              </a:extLst>
            </p:cNvPr>
            <p:cNvGrpSpPr/>
            <p:nvPr/>
          </p:nvGrpSpPr>
          <p:grpSpPr>
            <a:xfrm>
              <a:off x="7400688" y="3361456"/>
              <a:ext cx="4074851" cy="1157275"/>
              <a:chOff x="7400688" y="3361456"/>
              <a:chExt cx="4074851" cy="1157275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D4927263-5AE6-313E-01C3-719C79CAE7D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22579" y="3361456"/>
                <a:ext cx="352372" cy="4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27AE1108-7CCF-FB4C-1EBE-D77B42C57329}"/>
                  </a:ext>
                </a:extLst>
              </p:cNvPr>
              <p:cNvGrpSpPr/>
              <p:nvPr/>
            </p:nvGrpSpPr>
            <p:grpSpPr>
              <a:xfrm flipH="1">
                <a:off x="9386891" y="4153946"/>
                <a:ext cx="101857" cy="364785"/>
                <a:chOff x="5776451" y="3893574"/>
                <a:chExt cx="132736" cy="629265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AC084666-D4F8-E36E-6009-720CCBF63E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9187" y="3893574"/>
                  <a:ext cx="0" cy="62926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FB735CE3-FF52-E4E5-8399-5FFB958C3C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76451" y="3991896"/>
                  <a:ext cx="0" cy="4326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37A2D3-4FB9-A8D2-94F9-27B624D15CE5}"/>
                  </a:ext>
                </a:extLst>
              </p:cNvPr>
              <p:cNvCxnSpPr/>
              <p:nvPr/>
            </p:nvCxnSpPr>
            <p:spPr>
              <a:xfrm>
                <a:off x="9488748" y="4336338"/>
                <a:ext cx="198620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06AF10B-4DF8-15DF-1682-94A5DEAE69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75539" y="3361916"/>
                <a:ext cx="0" cy="9744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41D9563D-75AA-0B47-5A55-0D961DD4AB9F}"/>
                  </a:ext>
                </a:extLst>
              </p:cNvPr>
              <p:cNvCxnSpPr/>
              <p:nvPr/>
            </p:nvCxnSpPr>
            <p:spPr>
              <a:xfrm>
                <a:off x="7400688" y="4336338"/>
                <a:ext cx="198620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F9D248E-328F-C3AA-22BA-4617AF0DA4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407704" y="3361456"/>
                <a:ext cx="352372" cy="4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0ABA10A6-4ABB-C1D2-8AF7-CBFCCB8F75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00688" y="3361916"/>
                <a:ext cx="0" cy="9744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711D3E9-E549-A93E-6F4B-1F760958E616}"/>
                </a:ext>
              </a:extLst>
            </p:cNvPr>
            <p:cNvCxnSpPr>
              <a:cxnSpLocks/>
            </p:cNvCxnSpPr>
            <p:nvPr/>
          </p:nvCxnSpPr>
          <p:spPr>
            <a:xfrm>
              <a:off x="4412759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A65D48-2E27-A461-DA3D-B511919257F1}"/>
                </a:ext>
              </a:extLst>
            </p:cNvPr>
            <p:cNvCxnSpPr>
              <a:cxnSpLocks/>
            </p:cNvCxnSpPr>
            <p:nvPr/>
          </p:nvCxnSpPr>
          <p:spPr>
            <a:xfrm>
              <a:off x="1056538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0EBCCCD-F375-9A42-924F-6F4C8F8CD159}"/>
                </a:ext>
              </a:extLst>
            </p:cNvPr>
            <p:cNvCxnSpPr>
              <a:cxnSpLocks/>
            </p:cNvCxnSpPr>
            <p:nvPr/>
          </p:nvCxnSpPr>
          <p:spPr>
            <a:xfrm>
              <a:off x="11125200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3EA91E9-6283-EDE2-7724-10CC2D9AD64D}"/>
                </a:ext>
              </a:extLst>
            </p:cNvPr>
            <p:cNvCxnSpPr>
              <a:cxnSpLocks/>
            </p:cNvCxnSpPr>
            <p:nvPr/>
          </p:nvCxnSpPr>
          <p:spPr>
            <a:xfrm>
              <a:off x="7768980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72FFD83-723B-E7D8-8D56-B1DCA5FCCFED}"/>
                </a:ext>
              </a:extLst>
            </p:cNvPr>
            <p:cNvGrpSpPr/>
            <p:nvPr/>
          </p:nvGrpSpPr>
          <p:grpSpPr>
            <a:xfrm>
              <a:off x="1137123" y="2778377"/>
              <a:ext cx="9898907" cy="0"/>
              <a:chOff x="1137123" y="2778377"/>
              <a:chExt cx="9898907" cy="0"/>
            </a:xfrm>
          </p:grpSpPr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FBAD0C6A-5F19-61EB-9E1C-94090F9F99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37123" y="2778377"/>
                <a:ext cx="3186302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60D100D0-34B6-5528-808A-00A68822FD0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1727" y="2778377"/>
                <a:ext cx="3186302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07062488-A3DE-D187-2D75-6B579D666B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49728" y="2778377"/>
                <a:ext cx="3186302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59AB521-7E5F-29F0-1584-F0E97C250B30}"/>
                </a:ext>
              </a:extLst>
            </p:cNvPr>
            <p:cNvGrpSpPr/>
            <p:nvPr/>
          </p:nvGrpSpPr>
          <p:grpSpPr>
            <a:xfrm>
              <a:off x="1295725" y="1121059"/>
              <a:ext cx="9627697" cy="677108"/>
              <a:chOff x="1295725" y="1121059"/>
              <a:chExt cx="9627697" cy="67710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A679B71B-2976-4FBE-7B2B-22C7889946B1}"/>
                      </a:ext>
                    </a:extLst>
                  </p:cNvPr>
                  <p:cNvSpPr txBox="1"/>
                  <p:nvPr/>
                </p:nvSpPr>
                <p:spPr>
                  <a:xfrm>
                    <a:off x="1295725" y="1121059"/>
                    <a:ext cx="2951834" cy="67710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4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=+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𝑒𝑞𝑉</m:t>
                          </m:r>
                        </m:oMath>
                      </m:oMathPara>
                    </a14:m>
                    <a:endParaRPr lang="en-GB" sz="4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A679B71B-2976-4FBE-7B2B-22C7889946B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95725" y="1121059"/>
                    <a:ext cx="2951834" cy="677108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ED7FD453-B129-D2F5-D9FB-761B0B501B04}"/>
                      </a:ext>
                    </a:extLst>
                  </p:cNvPr>
                  <p:cNvSpPr txBox="1"/>
                  <p:nvPr/>
                </p:nvSpPr>
                <p:spPr>
                  <a:xfrm>
                    <a:off x="4616106" y="1121059"/>
                    <a:ext cx="2951834" cy="67710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4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𝑒𝑞𝑉</m:t>
                          </m:r>
                        </m:oMath>
                      </m:oMathPara>
                    </a14:m>
                    <a:endParaRPr lang="en-GB" sz="4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ED7FD453-B129-D2F5-D9FB-761B0B501B0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16106" y="1121059"/>
                    <a:ext cx="2951834" cy="677108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1EFC16ED-76AB-944E-BEB6-4A47DF2B59EC}"/>
                      </a:ext>
                    </a:extLst>
                  </p:cNvPr>
                  <p:cNvSpPr txBox="1"/>
                  <p:nvPr/>
                </p:nvSpPr>
                <p:spPr>
                  <a:xfrm>
                    <a:off x="7971588" y="1121059"/>
                    <a:ext cx="2951834" cy="67710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4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=+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𝑒𝑞𝑉</m:t>
                          </m:r>
                        </m:oMath>
                      </m:oMathPara>
                    </a14:m>
                    <a:endParaRPr lang="en-GB" sz="4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1EFC16ED-76AB-944E-BEB6-4A47DF2B59E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71588" y="1121059"/>
                    <a:ext cx="2951834" cy="67710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98D1B64-4F01-A49F-FE40-3DC2FFE3F195}"/>
                </a:ext>
              </a:extLst>
            </p:cNvPr>
            <p:cNvGrpSpPr/>
            <p:nvPr/>
          </p:nvGrpSpPr>
          <p:grpSpPr>
            <a:xfrm>
              <a:off x="1137123" y="2407651"/>
              <a:ext cx="9943936" cy="0"/>
              <a:chOff x="1137123" y="2407651"/>
              <a:chExt cx="9943936" cy="0"/>
            </a:xfrm>
          </p:grpSpPr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1722EF81-9276-9D03-62FB-BD29C5AF5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37123" y="2407651"/>
                <a:ext cx="3186302" cy="0"/>
              </a:xfrm>
              <a:prstGeom prst="straightConnector1">
                <a:avLst/>
              </a:prstGeom>
              <a:ln w="762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CEDC4515-E082-B152-DCB6-DE414BC00F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94757" y="2407651"/>
                <a:ext cx="3186302" cy="0"/>
              </a:xfrm>
              <a:prstGeom prst="straightConnector1">
                <a:avLst/>
              </a:prstGeom>
              <a:ln w="762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1C19126-D10B-338A-58FE-4D1316D938F4}"/>
                </a:ext>
              </a:extLst>
            </p:cNvPr>
            <p:cNvGrpSpPr/>
            <p:nvPr/>
          </p:nvGrpSpPr>
          <p:grpSpPr>
            <a:xfrm>
              <a:off x="861824" y="1417818"/>
              <a:ext cx="10427221" cy="586249"/>
              <a:chOff x="861824" y="1417818"/>
              <a:chExt cx="10427221" cy="586249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E4901A4-5E92-B395-CAD9-7703E2E901AF}"/>
                  </a:ext>
                </a:extLst>
              </p:cNvPr>
              <p:cNvSpPr txBox="1"/>
              <p:nvPr/>
            </p:nvSpPr>
            <p:spPr>
              <a:xfrm>
                <a:off x="861824" y="1417818"/>
                <a:ext cx="3898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+</a:t>
                </a:r>
                <a:endParaRPr lang="en-GB" sz="3200" b="1" dirty="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B5F4172-8888-9CDA-50DD-C9FF08D2E7DA}"/>
                  </a:ext>
                </a:extLst>
              </p:cNvPr>
              <p:cNvSpPr txBox="1"/>
              <p:nvPr/>
            </p:nvSpPr>
            <p:spPr>
              <a:xfrm>
                <a:off x="4266330" y="1417818"/>
                <a:ext cx="3097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-</a:t>
                </a:r>
                <a:endParaRPr lang="en-GB" sz="3200" b="1" dirty="0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3C8ADAA-D0DD-61CA-C794-13AC7474C0C7}"/>
                  </a:ext>
                </a:extLst>
              </p:cNvPr>
              <p:cNvSpPr txBox="1"/>
              <p:nvPr/>
            </p:nvSpPr>
            <p:spPr>
              <a:xfrm>
                <a:off x="7574839" y="1419292"/>
                <a:ext cx="3898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+</a:t>
                </a:r>
                <a:endParaRPr lang="en-GB" sz="3200" b="1" dirty="0"/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7FEB0E9-03E8-D513-8DCB-82812CF6FD49}"/>
                  </a:ext>
                </a:extLst>
              </p:cNvPr>
              <p:cNvSpPr txBox="1"/>
              <p:nvPr/>
            </p:nvSpPr>
            <p:spPr>
              <a:xfrm>
                <a:off x="10979345" y="1419292"/>
                <a:ext cx="3097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-</a:t>
                </a:r>
                <a:endParaRPr lang="en-GB" sz="3200" b="1" dirty="0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9D7ADDB-EC8F-41CE-44DD-5B586F04505A}"/>
              </a:ext>
            </a:extLst>
          </p:cNvPr>
          <p:cNvGrpSpPr/>
          <p:nvPr/>
        </p:nvGrpSpPr>
        <p:grpSpPr>
          <a:xfrm>
            <a:off x="-2143332" y="1121065"/>
            <a:ext cx="16555015" cy="3397666"/>
            <a:chOff x="-2143332" y="1121065"/>
            <a:chExt cx="16555015" cy="339766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E1A1E47-DB5C-60AA-3675-C0097CB773C8}"/>
                </a:ext>
              </a:extLst>
            </p:cNvPr>
            <p:cNvGrpSpPr/>
            <p:nvPr/>
          </p:nvGrpSpPr>
          <p:grpSpPr>
            <a:xfrm>
              <a:off x="-2143332" y="1121065"/>
              <a:ext cx="16555015" cy="3397666"/>
              <a:chOff x="-2143332" y="1121065"/>
              <a:chExt cx="16555015" cy="3397666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7F3D1514-DDFD-51E3-0BB9-821C4DDC5340}"/>
                  </a:ext>
                </a:extLst>
              </p:cNvPr>
              <p:cNvGrpSpPr/>
              <p:nvPr/>
            </p:nvGrpSpPr>
            <p:grpSpPr>
              <a:xfrm>
                <a:off x="7400688" y="3361456"/>
                <a:ext cx="4074851" cy="1157275"/>
                <a:chOff x="3441290" y="2250282"/>
                <a:chExt cx="5310186" cy="1996332"/>
              </a:xfrm>
            </p:grpSpPr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09FE61A8-675D-8DBF-5291-0E1A551F9A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91513" y="2250282"/>
                  <a:ext cx="459197" cy="7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64259E7A-7248-8D45-E040-CB85D6D2B2BC}"/>
                    </a:ext>
                  </a:extLst>
                </p:cNvPr>
                <p:cNvGrpSpPr/>
                <p:nvPr/>
              </p:nvGrpSpPr>
              <p:grpSpPr>
                <a:xfrm>
                  <a:off x="6029632" y="3617349"/>
                  <a:ext cx="132736" cy="629265"/>
                  <a:chOff x="5776451" y="3893574"/>
                  <a:chExt cx="132736" cy="629265"/>
                </a:xfrm>
              </p:grpSpPr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D0C4CEFA-2F6B-21D1-5324-3D9D7A07CD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09187" y="3893574"/>
                    <a:ext cx="0" cy="62926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>
                    <a:extLst>
                      <a:ext uri="{FF2B5EF4-FFF2-40B4-BE49-F238E27FC236}">
                        <a16:creationId xmlns:a16="http://schemas.microsoft.com/office/drawing/2014/main" id="{4DD8D3BC-DD96-1734-F5A0-9D730EBB5A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76451" y="3991896"/>
                    <a:ext cx="0" cy="43262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0A233199-DD5C-179F-7860-71BC4B488E2C}"/>
                    </a:ext>
                  </a:extLst>
                </p:cNvPr>
                <p:cNvCxnSpPr/>
                <p:nvPr/>
              </p:nvCxnSpPr>
              <p:spPr>
                <a:xfrm>
                  <a:off x="6162368" y="3931981"/>
                  <a:ext cx="258834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A11BD0DD-33DE-ADCC-AE97-299CFD1F8B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51476" y="2251075"/>
                  <a:ext cx="0" cy="168090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8EBB86A5-999C-E1B5-0505-6A630DFD0C66}"/>
                    </a:ext>
                  </a:extLst>
                </p:cNvPr>
                <p:cNvCxnSpPr/>
                <p:nvPr/>
              </p:nvCxnSpPr>
              <p:spPr>
                <a:xfrm>
                  <a:off x="3441290" y="3931981"/>
                  <a:ext cx="258834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47F8ED1E-95CA-F449-1BC4-E657F85B37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450433" y="2250282"/>
                  <a:ext cx="459197" cy="7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B10DF39C-A4F5-1774-0D6E-8F44DF178C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41290" y="2251075"/>
                  <a:ext cx="0" cy="168090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0E5F7D8-3F04-24AE-736E-EB3A5C543551}"/>
                  </a:ext>
                </a:extLst>
              </p:cNvPr>
              <p:cNvGrpSpPr/>
              <p:nvPr/>
            </p:nvGrpSpPr>
            <p:grpSpPr>
              <a:xfrm>
                <a:off x="683582" y="3361456"/>
                <a:ext cx="4074851" cy="1157275"/>
                <a:chOff x="3441290" y="2250282"/>
                <a:chExt cx="5310186" cy="1996332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15FEECA4-74A8-52B8-CA95-5BB625D72B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91513" y="2250282"/>
                  <a:ext cx="459197" cy="7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4E332752-DFFA-564B-E199-8E785B58A9FC}"/>
                    </a:ext>
                  </a:extLst>
                </p:cNvPr>
                <p:cNvGrpSpPr/>
                <p:nvPr/>
              </p:nvGrpSpPr>
              <p:grpSpPr>
                <a:xfrm>
                  <a:off x="6029632" y="3617349"/>
                  <a:ext cx="132736" cy="629265"/>
                  <a:chOff x="5776451" y="3893574"/>
                  <a:chExt cx="132736" cy="629265"/>
                </a:xfrm>
              </p:grpSpPr>
              <p:cxnSp>
                <p:nvCxnSpPr>
                  <p:cNvPr id="68" name="Straight Connector 67">
                    <a:extLst>
                      <a:ext uri="{FF2B5EF4-FFF2-40B4-BE49-F238E27FC236}">
                        <a16:creationId xmlns:a16="http://schemas.microsoft.com/office/drawing/2014/main" id="{1D922CF6-69E1-0DF6-1E2B-0BDA891944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09187" y="3893574"/>
                    <a:ext cx="0" cy="62926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>
                    <a:extLst>
                      <a:ext uri="{FF2B5EF4-FFF2-40B4-BE49-F238E27FC236}">
                        <a16:creationId xmlns:a16="http://schemas.microsoft.com/office/drawing/2014/main" id="{B371BCEF-7EB4-789A-7F88-F8B308DC4D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76451" y="3991896"/>
                    <a:ext cx="0" cy="43262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153E1604-CCD0-10B1-5C29-CD3763E4A6EE}"/>
                    </a:ext>
                  </a:extLst>
                </p:cNvPr>
                <p:cNvCxnSpPr/>
                <p:nvPr/>
              </p:nvCxnSpPr>
              <p:spPr>
                <a:xfrm>
                  <a:off x="6162368" y="3931981"/>
                  <a:ext cx="258834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2794924-AF62-BE85-943B-E896DF7ACD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51476" y="2251075"/>
                  <a:ext cx="0" cy="168090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3D2D127F-4BE3-AE37-6401-214EDD4E4710}"/>
                    </a:ext>
                  </a:extLst>
                </p:cNvPr>
                <p:cNvCxnSpPr/>
                <p:nvPr/>
              </p:nvCxnSpPr>
              <p:spPr>
                <a:xfrm>
                  <a:off x="3441290" y="3931981"/>
                  <a:ext cx="258834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A70C7429-FADA-F56A-F214-199287733B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450433" y="2250282"/>
                  <a:ext cx="459197" cy="7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E2091E3C-891B-D96A-D145-64E927EE4D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41290" y="2251075"/>
                  <a:ext cx="0" cy="168090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FA524F08-EDEF-D986-ECA5-796B03CCB752}"/>
                  </a:ext>
                </a:extLst>
              </p:cNvPr>
              <p:cNvGrpSpPr/>
              <p:nvPr/>
            </p:nvGrpSpPr>
            <p:grpSpPr>
              <a:xfrm>
                <a:off x="1137123" y="2778377"/>
                <a:ext cx="9898907" cy="0"/>
                <a:chOff x="1137123" y="2778377"/>
                <a:chExt cx="9898907" cy="0"/>
              </a:xfrm>
            </p:grpSpPr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087F1066-418D-5464-1F13-F3D4F789C5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37123" y="2778377"/>
                  <a:ext cx="3186302" cy="0"/>
                </a:xfrm>
                <a:prstGeom prst="straightConnector1">
                  <a:avLst/>
                </a:prstGeom>
                <a:ln w="57150">
                  <a:solidFill>
                    <a:schemeClr val="accent6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3F386575-15C1-97D5-5B66-0D39D7519B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1727" y="2778377"/>
                  <a:ext cx="3186302" cy="0"/>
                </a:xfrm>
                <a:prstGeom prst="straightConnector1">
                  <a:avLst/>
                </a:prstGeom>
                <a:ln w="57150">
                  <a:solidFill>
                    <a:schemeClr val="accent6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B9C6B0B5-FAF1-8073-075B-5D9A404188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49728" y="2778377"/>
                  <a:ext cx="3186302" cy="0"/>
                </a:xfrm>
                <a:prstGeom prst="straightConnector1">
                  <a:avLst/>
                </a:prstGeom>
                <a:ln w="57150">
                  <a:solidFill>
                    <a:schemeClr val="accent6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894E8E6-09AE-B8AB-1E72-9D527B36E208}"/>
                  </a:ext>
                </a:extLst>
              </p:cNvPr>
              <p:cNvGrpSpPr/>
              <p:nvPr/>
            </p:nvGrpSpPr>
            <p:grpSpPr>
              <a:xfrm>
                <a:off x="1295725" y="1121065"/>
                <a:ext cx="9627697" cy="677108"/>
                <a:chOff x="1295725" y="1121065"/>
                <a:chExt cx="9627697" cy="677108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" name="TextBox 46">
                      <a:extLst>
                        <a:ext uri="{FF2B5EF4-FFF2-40B4-BE49-F238E27FC236}">
                          <a16:creationId xmlns:a16="http://schemas.microsoft.com/office/drawing/2014/main" id="{91399FA2-A3E2-296E-853B-05E0ADA1E0F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95725" y="1121065"/>
                      <a:ext cx="2951834" cy="67710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sz="4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𝑒𝑞𝑉</m:t>
                            </m:r>
                          </m:oMath>
                        </m:oMathPara>
                      </a14:m>
                      <a:endParaRPr lang="en-GB" sz="4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7" name="TextBox 46">
                      <a:extLst>
                        <a:ext uri="{FF2B5EF4-FFF2-40B4-BE49-F238E27FC236}">
                          <a16:creationId xmlns:a16="http://schemas.microsoft.com/office/drawing/2014/main" id="{91399FA2-A3E2-296E-853B-05E0ADA1E0F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295725" y="1121065"/>
                      <a:ext cx="2951834" cy="677108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8" name="TextBox 47">
                      <a:extLst>
                        <a:ext uri="{FF2B5EF4-FFF2-40B4-BE49-F238E27FC236}">
                          <a16:creationId xmlns:a16="http://schemas.microsoft.com/office/drawing/2014/main" id="{56C2B23F-9470-FB7B-990D-FBAB0390D66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616106" y="1121065"/>
                      <a:ext cx="2951834" cy="67710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sz="4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=+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𝑒𝑞𝑉</m:t>
                            </m:r>
                          </m:oMath>
                        </m:oMathPara>
                      </a14:m>
                      <a:endParaRPr lang="en-GB" sz="4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8" name="TextBox 47">
                      <a:extLst>
                        <a:ext uri="{FF2B5EF4-FFF2-40B4-BE49-F238E27FC236}">
                          <a16:creationId xmlns:a16="http://schemas.microsoft.com/office/drawing/2014/main" id="{56C2B23F-9470-FB7B-990D-FBAB0390D66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16106" y="1121065"/>
                      <a:ext cx="2951834" cy="677108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TextBox 48">
                      <a:extLst>
                        <a:ext uri="{FF2B5EF4-FFF2-40B4-BE49-F238E27FC236}">
                          <a16:creationId xmlns:a16="http://schemas.microsoft.com/office/drawing/2014/main" id="{D8ECD382-EF42-A893-D585-7FF3BAF61BA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71588" y="1121065"/>
                      <a:ext cx="2951834" cy="67710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sz="4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𝑒𝑞𝑉</m:t>
                            </m:r>
                          </m:oMath>
                        </m:oMathPara>
                      </a14:m>
                      <a:endParaRPr lang="en-GB" sz="4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9" name="TextBox 48">
                      <a:extLst>
                        <a:ext uri="{FF2B5EF4-FFF2-40B4-BE49-F238E27FC236}">
                          <a16:creationId xmlns:a16="http://schemas.microsoft.com/office/drawing/2014/main" id="{D8ECD382-EF42-A893-D585-7FF3BAF61BA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971588" y="1121065"/>
                      <a:ext cx="2951834" cy="677108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652E0094-E9E4-3A91-D4A3-8EAB8DBD161D}"/>
                  </a:ext>
                </a:extLst>
              </p:cNvPr>
              <p:cNvGrpSpPr/>
              <p:nvPr/>
            </p:nvGrpSpPr>
            <p:grpSpPr>
              <a:xfrm>
                <a:off x="-2143332" y="2407651"/>
                <a:ext cx="16555015" cy="0"/>
                <a:chOff x="-2143332" y="2407651"/>
                <a:chExt cx="16555015" cy="0"/>
              </a:xfrm>
            </p:grpSpPr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56F1C8F6-16AB-8225-97BC-CE902CF32E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-2143332" y="2407651"/>
                  <a:ext cx="3186302" cy="0"/>
                </a:xfrm>
                <a:prstGeom prst="straightConnector1">
                  <a:avLst/>
                </a:prstGeom>
                <a:ln w="76200">
                  <a:solidFill>
                    <a:schemeClr val="accent4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54288C0F-9C3E-6B66-491F-76D22E77D2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11727" y="2407651"/>
                  <a:ext cx="3186302" cy="0"/>
                </a:xfrm>
                <a:prstGeom prst="straightConnector1">
                  <a:avLst/>
                </a:prstGeom>
                <a:ln w="76200">
                  <a:solidFill>
                    <a:schemeClr val="accent4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0AB38D40-997D-BDDA-D605-287B21C723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225381" y="2407651"/>
                  <a:ext cx="3186302" cy="0"/>
                </a:xfrm>
                <a:prstGeom prst="straightConnector1">
                  <a:avLst/>
                </a:prstGeom>
                <a:ln w="76200">
                  <a:solidFill>
                    <a:schemeClr val="accent4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41064563-2AF3-CB1B-30B9-8EAE8BC50914}"/>
                  </a:ext>
                </a:extLst>
              </p:cNvPr>
              <p:cNvGrpSpPr/>
              <p:nvPr/>
            </p:nvGrpSpPr>
            <p:grpSpPr>
              <a:xfrm>
                <a:off x="901899" y="1417818"/>
                <a:ext cx="10427222" cy="586249"/>
                <a:chOff x="901899" y="1417818"/>
                <a:chExt cx="10427222" cy="586249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43B5DF0-A153-45A3-0377-5793065AF2FB}"/>
                    </a:ext>
                  </a:extLst>
                </p:cNvPr>
                <p:cNvSpPr txBox="1"/>
                <p:nvPr/>
              </p:nvSpPr>
              <p:spPr>
                <a:xfrm>
                  <a:off x="901899" y="1417818"/>
                  <a:ext cx="30970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200" b="1" dirty="0"/>
                    <a:t>-</a:t>
                  </a:r>
                  <a:endParaRPr lang="en-GB" sz="3200" b="1" dirty="0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582C7AE-26C9-ABBB-8DBE-0FA0DD12E4ED}"/>
                    </a:ext>
                  </a:extLst>
                </p:cNvPr>
                <p:cNvSpPr txBox="1"/>
                <p:nvPr/>
              </p:nvSpPr>
              <p:spPr>
                <a:xfrm>
                  <a:off x="4226255" y="1417818"/>
                  <a:ext cx="38985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200" b="1" dirty="0"/>
                    <a:t>+</a:t>
                  </a:r>
                  <a:endParaRPr lang="en-GB" sz="3200" b="1" dirty="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2F06DB2-78F7-E902-3C5E-23740BEA942B}"/>
                    </a:ext>
                  </a:extLst>
                </p:cNvPr>
                <p:cNvSpPr txBox="1"/>
                <p:nvPr/>
              </p:nvSpPr>
              <p:spPr>
                <a:xfrm>
                  <a:off x="7614914" y="1419292"/>
                  <a:ext cx="30970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200" b="1" dirty="0"/>
                    <a:t>-</a:t>
                  </a:r>
                  <a:endParaRPr lang="en-GB" sz="3200" b="1" dirty="0"/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3DEABE3-3831-B2DE-315D-9053E758D20A}"/>
                    </a:ext>
                  </a:extLst>
                </p:cNvPr>
                <p:cNvSpPr txBox="1"/>
                <p:nvPr/>
              </p:nvSpPr>
              <p:spPr>
                <a:xfrm>
                  <a:off x="10939270" y="1419292"/>
                  <a:ext cx="38985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200" b="1" dirty="0"/>
                    <a:t>+</a:t>
                  </a:r>
                  <a:endParaRPr lang="en-GB" sz="3200" b="1" dirty="0"/>
                </a:p>
              </p:txBody>
            </p:sp>
          </p:grp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4734D03-69D1-7EE6-3777-8F01D47FC6A8}"/>
                </a:ext>
              </a:extLst>
            </p:cNvPr>
            <p:cNvCxnSpPr>
              <a:cxnSpLocks/>
            </p:cNvCxnSpPr>
            <p:nvPr/>
          </p:nvCxnSpPr>
          <p:spPr>
            <a:xfrm>
              <a:off x="11125200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88F49D2-F803-8C29-4317-E6ED7C65F3EE}"/>
                </a:ext>
              </a:extLst>
            </p:cNvPr>
            <p:cNvCxnSpPr>
              <a:cxnSpLocks/>
            </p:cNvCxnSpPr>
            <p:nvPr/>
          </p:nvCxnSpPr>
          <p:spPr>
            <a:xfrm>
              <a:off x="1056538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7FAE7DA-C5E9-301E-030B-017700D2B050}"/>
                </a:ext>
              </a:extLst>
            </p:cNvPr>
            <p:cNvCxnSpPr>
              <a:cxnSpLocks/>
            </p:cNvCxnSpPr>
            <p:nvPr/>
          </p:nvCxnSpPr>
          <p:spPr>
            <a:xfrm>
              <a:off x="7768980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87E402B-3E51-2FE6-7705-5B5E168ECED5}"/>
                </a:ext>
              </a:extLst>
            </p:cNvPr>
            <p:cNvCxnSpPr>
              <a:cxnSpLocks/>
            </p:cNvCxnSpPr>
            <p:nvPr/>
          </p:nvCxnSpPr>
          <p:spPr>
            <a:xfrm>
              <a:off x="4412759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06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B98DF-AA5E-4A96-2843-07AC926CA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Radiofrequency Acceleration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52B18B-EB7C-4EDB-0883-F81C708F2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17</a:t>
            </a:fld>
            <a:endParaRPr lang="en-GB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F9640ED-A5B9-62D2-6A72-14A85837F5BF}"/>
              </a:ext>
            </a:extLst>
          </p:cNvPr>
          <p:cNvGrpSpPr/>
          <p:nvPr/>
        </p:nvGrpSpPr>
        <p:grpSpPr>
          <a:xfrm>
            <a:off x="2071936" y="1242873"/>
            <a:ext cx="8048128" cy="2721012"/>
            <a:chOff x="2405853" y="1358283"/>
            <a:chExt cx="8048128" cy="272101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3F4A560-FD7A-9232-14B6-3E2214484166}"/>
                </a:ext>
              </a:extLst>
            </p:cNvPr>
            <p:cNvGrpSpPr/>
            <p:nvPr/>
          </p:nvGrpSpPr>
          <p:grpSpPr>
            <a:xfrm>
              <a:off x="2405853" y="1358283"/>
              <a:ext cx="2444533" cy="2721012"/>
              <a:chOff x="1686758" y="1358283"/>
              <a:chExt cx="2444533" cy="2721012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DB44331-D10D-FD17-7508-8A45A31D02BF}"/>
                  </a:ext>
                </a:extLst>
              </p:cNvPr>
              <p:cNvSpPr/>
              <p:nvPr/>
            </p:nvSpPr>
            <p:spPr>
              <a:xfrm>
                <a:off x="1686758" y="1358283"/>
                <a:ext cx="1372016" cy="1984159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90972142-8677-C6DC-C4DF-C78C136FED7F}"/>
                  </a:ext>
                </a:extLst>
              </p:cNvPr>
              <p:cNvGrpSpPr/>
              <p:nvPr/>
            </p:nvGrpSpPr>
            <p:grpSpPr>
              <a:xfrm>
                <a:off x="2521259" y="3213722"/>
                <a:ext cx="914400" cy="577049"/>
                <a:chOff x="6391922" y="4900479"/>
                <a:chExt cx="2191305" cy="577049"/>
              </a:xfrm>
            </p:grpSpPr>
            <p:cxnSp>
              <p:nvCxnSpPr>
                <p:cNvPr id="5" name="Straight Connector 4">
                  <a:extLst>
                    <a:ext uri="{FF2B5EF4-FFF2-40B4-BE49-F238E27FC236}">
                      <a16:creationId xmlns:a16="http://schemas.microsoft.com/office/drawing/2014/main" id="{523100B0-449B-DDCC-B74C-0262C804EF5A}"/>
                    </a:ext>
                  </a:extLst>
                </p:cNvPr>
                <p:cNvCxnSpPr/>
                <p:nvPr/>
              </p:nvCxnSpPr>
              <p:spPr>
                <a:xfrm flipV="1">
                  <a:off x="6391922" y="4900479"/>
                  <a:ext cx="0" cy="57704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id="{1A5FB00C-0BF9-B977-C8EA-32586BCA80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91922" y="5477528"/>
                  <a:ext cx="2191305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CE6CA10-9CAD-EC3A-A4F0-76504A3DC89B}"/>
                  </a:ext>
                </a:extLst>
              </p:cNvPr>
              <p:cNvGrpSpPr/>
              <p:nvPr/>
            </p:nvGrpSpPr>
            <p:grpSpPr>
              <a:xfrm>
                <a:off x="3435659" y="3502246"/>
                <a:ext cx="695632" cy="577049"/>
                <a:chOff x="8583227" y="5189003"/>
                <a:chExt cx="695632" cy="577049"/>
              </a:xfrm>
            </p:grpSpPr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id="{D82391D0-C05B-CFAA-B49D-447E0B44D620}"/>
                    </a:ext>
                  </a:extLst>
                </p:cNvPr>
                <p:cNvSpPr/>
                <p:nvPr/>
              </p:nvSpPr>
              <p:spPr>
                <a:xfrm>
                  <a:off x="8633641" y="5299967"/>
                  <a:ext cx="594804" cy="334904"/>
                </a:xfrm>
                <a:custGeom>
                  <a:avLst/>
                  <a:gdLst>
                    <a:gd name="connsiteX0" fmla="*/ 0 w 2237173"/>
                    <a:gd name="connsiteY0" fmla="*/ 131108 h 637135"/>
                    <a:gd name="connsiteX1" fmla="*/ 1429305 w 2237173"/>
                    <a:gd name="connsiteY1" fmla="*/ 33454 h 637135"/>
                    <a:gd name="connsiteX2" fmla="*/ 2237173 w 2237173"/>
                    <a:gd name="connsiteY2" fmla="*/ 637135 h 637135"/>
                    <a:gd name="connsiteX0" fmla="*/ 0 w 2237173"/>
                    <a:gd name="connsiteY0" fmla="*/ 0 h 506027"/>
                    <a:gd name="connsiteX1" fmla="*/ 2237173 w 2237173"/>
                    <a:gd name="connsiteY1" fmla="*/ 506027 h 506027"/>
                    <a:gd name="connsiteX0" fmla="*/ 0 w 2459115"/>
                    <a:gd name="connsiteY0" fmla="*/ 0 h 461639"/>
                    <a:gd name="connsiteX1" fmla="*/ 2459115 w 2459115"/>
                    <a:gd name="connsiteY1" fmla="*/ 461639 h 461639"/>
                    <a:gd name="connsiteX0" fmla="*/ 0 w 2459115"/>
                    <a:gd name="connsiteY0" fmla="*/ 0 h 736917"/>
                    <a:gd name="connsiteX1" fmla="*/ 2459115 w 2459115"/>
                    <a:gd name="connsiteY1" fmla="*/ 461639 h 736917"/>
                    <a:gd name="connsiteX0" fmla="*/ 0 w 2840854"/>
                    <a:gd name="connsiteY0" fmla="*/ 63591 h 654975"/>
                    <a:gd name="connsiteX1" fmla="*/ 2840854 w 2840854"/>
                    <a:gd name="connsiteY1" fmla="*/ 10325 h 654975"/>
                    <a:gd name="connsiteX0" fmla="*/ 0 w 2840854"/>
                    <a:gd name="connsiteY0" fmla="*/ 439924 h 852882"/>
                    <a:gd name="connsiteX1" fmla="*/ 2840854 w 2840854"/>
                    <a:gd name="connsiteY1" fmla="*/ 386658 h 852882"/>
                    <a:gd name="connsiteX0" fmla="*/ 0 w 2787588"/>
                    <a:gd name="connsiteY0" fmla="*/ 479560 h 887494"/>
                    <a:gd name="connsiteX1" fmla="*/ 2787588 w 2787588"/>
                    <a:gd name="connsiteY1" fmla="*/ 381906 h 887494"/>
                    <a:gd name="connsiteX0" fmla="*/ 0 w 2787588"/>
                    <a:gd name="connsiteY0" fmla="*/ 487499 h 864338"/>
                    <a:gd name="connsiteX1" fmla="*/ 2787588 w 2787588"/>
                    <a:gd name="connsiteY1" fmla="*/ 389845 h 864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787588" h="864338">
                      <a:moveTo>
                        <a:pt x="0" y="487499"/>
                      </a:moveTo>
                      <a:cubicBezTo>
                        <a:pt x="1396753" y="1839864"/>
                        <a:pt x="1408590" y="-989153"/>
                        <a:pt x="2787588" y="389845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60AAC977-00BC-C041-6FC5-FA070B23E24D}"/>
                    </a:ext>
                  </a:extLst>
                </p:cNvPr>
                <p:cNvSpPr/>
                <p:nvPr/>
              </p:nvSpPr>
              <p:spPr>
                <a:xfrm>
                  <a:off x="8583227" y="5189003"/>
                  <a:ext cx="695632" cy="57704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35502F4-AFA4-516F-D323-1267F063B7CC}"/>
                </a:ext>
              </a:extLst>
            </p:cNvPr>
            <p:cNvGrpSpPr/>
            <p:nvPr/>
          </p:nvGrpSpPr>
          <p:grpSpPr>
            <a:xfrm>
              <a:off x="8009448" y="1358283"/>
              <a:ext cx="2444533" cy="2721012"/>
              <a:chOff x="1686758" y="1358283"/>
              <a:chExt cx="2444533" cy="2721012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9EA6CFE-CAA8-7438-8637-A9A3386BCDFE}"/>
                  </a:ext>
                </a:extLst>
              </p:cNvPr>
              <p:cNvSpPr/>
              <p:nvPr/>
            </p:nvSpPr>
            <p:spPr>
              <a:xfrm>
                <a:off x="1686758" y="1358283"/>
                <a:ext cx="1372016" cy="1984159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B493876A-E88C-9C02-48B4-42E1C9D65154}"/>
                  </a:ext>
                </a:extLst>
              </p:cNvPr>
              <p:cNvGrpSpPr/>
              <p:nvPr/>
            </p:nvGrpSpPr>
            <p:grpSpPr>
              <a:xfrm>
                <a:off x="2521259" y="3213722"/>
                <a:ext cx="914400" cy="577049"/>
                <a:chOff x="6391922" y="4900479"/>
                <a:chExt cx="2191305" cy="577049"/>
              </a:xfrm>
            </p:grpSpPr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60596B28-4E22-1E9D-9E23-6D36233D94F6}"/>
                    </a:ext>
                  </a:extLst>
                </p:cNvPr>
                <p:cNvCxnSpPr/>
                <p:nvPr/>
              </p:nvCxnSpPr>
              <p:spPr>
                <a:xfrm flipV="1">
                  <a:off x="6391922" y="4900479"/>
                  <a:ext cx="0" cy="57704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352D94EE-A545-00D6-F088-2BA5729A70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91922" y="5477528"/>
                  <a:ext cx="2191305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142A2DFE-ACE5-5234-F332-78516E56BEA0}"/>
                  </a:ext>
                </a:extLst>
              </p:cNvPr>
              <p:cNvGrpSpPr/>
              <p:nvPr/>
            </p:nvGrpSpPr>
            <p:grpSpPr>
              <a:xfrm>
                <a:off x="3435659" y="3502246"/>
                <a:ext cx="695632" cy="577049"/>
                <a:chOff x="8583227" y="5189003"/>
                <a:chExt cx="695632" cy="577049"/>
              </a:xfrm>
            </p:grpSpPr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7975289D-92CF-F42E-3E60-3EE2DC9D3EA7}"/>
                    </a:ext>
                  </a:extLst>
                </p:cNvPr>
                <p:cNvSpPr/>
                <p:nvPr/>
              </p:nvSpPr>
              <p:spPr>
                <a:xfrm>
                  <a:off x="8633641" y="5299967"/>
                  <a:ext cx="594804" cy="334904"/>
                </a:xfrm>
                <a:custGeom>
                  <a:avLst/>
                  <a:gdLst>
                    <a:gd name="connsiteX0" fmla="*/ 0 w 2237173"/>
                    <a:gd name="connsiteY0" fmla="*/ 131108 h 637135"/>
                    <a:gd name="connsiteX1" fmla="*/ 1429305 w 2237173"/>
                    <a:gd name="connsiteY1" fmla="*/ 33454 h 637135"/>
                    <a:gd name="connsiteX2" fmla="*/ 2237173 w 2237173"/>
                    <a:gd name="connsiteY2" fmla="*/ 637135 h 637135"/>
                    <a:gd name="connsiteX0" fmla="*/ 0 w 2237173"/>
                    <a:gd name="connsiteY0" fmla="*/ 0 h 506027"/>
                    <a:gd name="connsiteX1" fmla="*/ 2237173 w 2237173"/>
                    <a:gd name="connsiteY1" fmla="*/ 506027 h 506027"/>
                    <a:gd name="connsiteX0" fmla="*/ 0 w 2459115"/>
                    <a:gd name="connsiteY0" fmla="*/ 0 h 461639"/>
                    <a:gd name="connsiteX1" fmla="*/ 2459115 w 2459115"/>
                    <a:gd name="connsiteY1" fmla="*/ 461639 h 461639"/>
                    <a:gd name="connsiteX0" fmla="*/ 0 w 2459115"/>
                    <a:gd name="connsiteY0" fmla="*/ 0 h 736917"/>
                    <a:gd name="connsiteX1" fmla="*/ 2459115 w 2459115"/>
                    <a:gd name="connsiteY1" fmla="*/ 461639 h 736917"/>
                    <a:gd name="connsiteX0" fmla="*/ 0 w 2840854"/>
                    <a:gd name="connsiteY0" fmla="*/ 63591 h 654975"/>
                    <a:gd name="connsiteX1" fmla="*/ 2840854 w 2840854"/>
                    <a:gd name="connsiteY1" fmla="*/ 10325 h 654975"/>
                    <a:gd name="connsiteX0" fmla="*/ 0 w 2840854"/>
                    <a:gd name="connsiteY0" fmla="*/ 439924 h 852882"/>
                    <a:gd name="connsiteX1" fmla="*/ 2840854 w 2840854"/>
                    <a:gd name="connsiteY1" fmla="*/ 386658 h 852882"/>
                    <a:gd name="connsiteX0" fmla="*/ 0 w 2787588"/>
                    <a:gd name="connsiteY0" fmla="*/ 479560 h 887494"/>
                    <a:gd name="connsiteX1" fmla="*/ 2787588 w 2787588"/>
                    <a:gd name="connsiteY1" fmla="*/ 381906 h 887494"/>
                    <a:gd name="connsiteX0" fmla="*/ 0 w 2787588"/>
                    <a:gd name="connsiteY0" fmla="*/ 487499 h 864338"/>
                    <a:gd name="connsiteX1" fmla="*/ 2787588 w 2787588"/>
                    <a:gd name="connsiteY1" fmla="*/ 389845 h 864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787588" h="864338">
                      <a:moveTo>
                        <a:pt x="0" y="487499"/>
                      </a:moveTo>
                      <a:cubicBezTo>
                        <a:pt x="1396753" y="1839864"/>
                        <a:pt x="1408590" y="-989153"/>
                        <a:pt x="2787588" y="389845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E6D6024D-A2C5-A802-11F2-C4FA9C6AB1C9}"/>
                    </a:ext>
                  </a:extLst>
                </p:cNvPr>
                <p:cNvSpPr/>
                <p:nvPr/>
              </p:nvSpPr>
              <p:spPr>
                <a:xfrm>
                  <a:off x="8583227" y="5189003"/>
                  <a:ext cx="695632" cy="57704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563E0456-92EB-4905-5B9D-50C3EAD89A2E}"/>
              </a:ext>
            </a:extLst>
          </p:cNvPr>
          <p:cNvSpPr txBox="1">
            <a:spLocks/>
          </p:cNvSpPr>
          <p:nvPr/>
        </p:nvSpPr>
        <p:spPr>
          <a:xfrm>
            <a:off x="385676" y="4121230"/>
            <a:ext cx="11420648" cy="2460056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Confine radio frequency (kHz – GHz) electromagnetic fields in a cavity</a:t>
            </a:r>
          </a:p>
          <a:p>
            <a:r>
              <a:rPr lang="en-US" sz="2800" dirty="0"/>
              <a:t>Pass bunched beams through either a line of cavities or the same cavity multiple times</a:t>
            </a:r>
          </a:p>
          <a:p>
            <a:r>
              <a:rPr lang="en-US" sz="2800" dirty="0"/>
              <a:t>Accumulate many small steps in energy, no need for extreme static fields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FDFD602-8FBB-FD0B-3F63-C1098B30737F}"/>
              </a:ext>
            </a:extLst>
          </p:cNvPr>
          <p:cNvGrpSpPr/>
          <p:nvPr/>
        </p:nvGrpSpPr>
        <p:grpSpPr>
          <a:xfrm>
            <a:off x="2129070" y="1855099"/>
            <a:ext cx="6862802" cy="784194"/>
            <a:chOff x="2129070" y="1855099"/>
            <a:chExt cx="6862802" cy="784194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2359541-127E-5D0C-8292-1D8CF87440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1855099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07F20DED-0978-94C2-31E3-FA5593FE7C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2637814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D08813C-498F-EA99-5F0C-1454339395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1856578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612D1CF8-F7B9-B4D4-A8BF-18D03096AE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2639293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351C80-7BFA-8CBD-AC51-33EF07A0821A}"/>
              </a:ext>
            </a:extLst>
          </p:cNvPr>
          <p:cNvGrpSpPr/>
          <p:nvPr/>
        </p:nvGrpSpPr>
        <p:grpSpPr>
          <a:xfrm flipH="1">
            <a:off x="2129070" y="1863996"/>
            <a:ext cx="6862802" cy="784194"/>
            <a:chOff x="2129070" y="1855099"/>
            <a:chExt cx="6862802" cy="784194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8B7C6FF-E721-7F8E-3EBF-2222EC9DA9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1855099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57F54EC-2895-62DA-408F-286C122B58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2637814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BB0652B-9FB5-C43B-7B74-4FA24E11D1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1856578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269F159-DAFA-03CF-1B6F-93C9C4A0BE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2639293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47F1AB-8D79-8FB3-B5EC-504E0403EC1D}"/>
              </a:ext>
            </a:extLst>
          </p:cNvPr>
          <p:cNvGrpSpPr/>
          <p:nvPr/>
        </p:nvGrpSpPr>
        <p:grpSpPr>
          <a:xfrm>
            <a:off x="2136330" y="1862359"/>
            <a:ext cx="6862802" cy="784194"/>
            <a:chOff x="2129070" y="1855099"/>
            <a:chExt cx="6862802" cy="784194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8AA3D2A-6C57-4337-901B-EE138AECF59E}"/>
                </a:ext>
              </a:extLst>
            </p:cNvPr>
            <p:cNvCxnSpPr>
              <a:cxnSpLocks/>
            </p:cNvCxnSpPr>
            <p:nvPr/>
          </p:nvCxnSpPr>
          <p:spPr>
            <a:xfrm>
              <a:off x="2174615" y="2283363"/>
              <a:ext cx="1149913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461E925-2180-98D7-17FD-3721925F3BB5}"/>
                </a:ext>
              </a:extLst>
            </p:cNvPr>
            <p:cNvCxnSpPr>
              <a:cxnSpLocks/>
            </p:cNvCxnSpPr>
            <p:nvPr/>
          </p:nvCxnSpPr>
          <p:spPr>
            <a:xfrm>
              <a:off x="7786031" y="2283363"/>
              <a:ext cx="1170678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9D4EE6F-DE02-E738-ED35-A00A62EC34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1855099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DEBC48D-D636-DF6A-733F-04CA3D9D09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2637814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CAAB1499-C59E-0D43-1EF6-97B5427E3E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1856578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E80A737-2298-DC46-E6CD-C5BCE572AE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2639293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F2DFD93-5D22-4792-9EDE-9D9695B3435F}"/>
              </a:ext>
            </a:extLst>
          </p:cNvPr>
          <p:cNvGrpSpPr/>
          <p:nvPr/>
        </p:nvGrpSpPr>
        <p:grpSpPr>
          <a:xfrm>
            <a:off x="273730" y="1855099"/>
            <a:ext cx="11367103" cy="784194"/>
            <a:chOff x="273730" y="1855099"/>
            <a:chExt cx="11367103" cy="784194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39CE4606-0DFB-A0E0-01BA-86A4816B064C}"/>
                </a:ext>
              </a:extLst>
            </p:cNvPr>
            <p:cNvCxnSpPr>
              <a:cxnSpLocks/>
            </p:cNvCxnSpPr>
            <p:nvPr/>
          </p:nvCxnSpPr>
          <p:spPr>
            <a:xfrm>
              <a:off x="5128336" y="2274390"/>
              <a:ext cx="1149913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CBEFB34-0935-E663-727A-948FDCD04728}"/>
                </a:ext>
              </a:extLst>
            </p:cNvPr>
            <p:cNvCxnSpPr>
              <a:cxnSpLocks/>
            </p:cNvCxnSpPr>
            <p:nvPr/>
          </p:nvCxnSpPr>
          <p:spPr>
            <a:xfrm>
              <a:off x="10470155" y="2274390"/>
              <a:ext cx="1170678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71FAD60D-C267-4B95-CB99-4D48008CDB83}"/>
                </a:ext>
              </a:extLst>
            </p:cNvPr>
            <p:cNvCxnSpPr>
              <a:cxnSpLocks/>
            </p:cNvCxnSpPr>
            <p:nvPr/>
          </p:nvCxnSpPr>
          <p:spPr>
            <a:xfrm>
              <a:off x="273730" y="2274390"/>
              <a:ext cx="1149913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3D5945D0-0FC2-2F69-F9D6-BCA5039211CD}"/>
                </a:ext>
              </a:extLst>
            </p:cNvPr>
            <p:cNvCxnSpPr>
              <a:cxnSpLocks/>
            </p:cNvCxnSpPr>
            <p:nvPr/>
          </p:nvCxnSpPr>
          <p:spPr>
            <a:xfrm>
              <a:off x="2129070" y="1855099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0CFF29A9-CFF9-F10E-3F7D-4565C5877325}"/>
                </a:ext>
              </a:extLst>
            </p:cNvPr>
            <p:cNvCxnSpPr>
              <a:cxnSpLocks/>
            </p:cNvCxnSpPr>
            <p:nvPr/>
          </p:nvCxnSpPr>
          <p:spPr>
            <a:xfrm>
              <a:off x="2129070" y="2637814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A54E218-ABAC-584C-77CA-26A4B1702FFA}"/>
                </a:ext>
              </a:extLst>
            </p:cNvPr>
            <p:cNvCxnSpPr>
              <a:cxnSpLocks/>
            </p:cNvCxnSpPr>
            <p:nvPr/>
          </p:nvCxnSpPr>
          <p:spPr>
            <a:xfrm>
              <a:off x="7750869" y="1856578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BA600E2B-F303-E39A-AA99-C35ECF21A4B1}"/>
                </a:ext>
              </a:extLst>
            </p:cNvPr>
            <p:cNvCxnSpPr>
              <a:cxnSpLocks/>
            </p:cNvCxnSpPr>
            <p:nvPr/>
          </p:nvCxnSpPr>
          <p:spPr>
            <a:xfrm>
              <a:off x="7750869" y="2639293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8717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778F4-8331-75DE-A305-12083FA3A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D60A3-4CA2-9654-A81D-1DC0113E1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Radiofrequency Acceleration</a:t>
            </a:r>
            <a:endParaRPr lang="en-GB" dirty="0"/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390E7F0E-9C85-C150-6D11-96CDBD5D5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18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71FE3FE-AF6B-17EF-C861-FD7CC48E3D63}"/>
              </a:ext>
            </a:extLst>
          </p:cNvPr>
          <p:cNvGrpSpPr/>
          <p:nvPr/>
        </p:nvGrpSpPr>
        <p:grpSpPr>
          <a:xfrm>
            <a:off x="2457225" y="4496351"/>
            <a:ext cx="8549828" cy="2162433"/>
            <a:chOff x="2457225" y="4496351"/>
            <a:chExt cx="8549828" cy="216243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A91C4EA-81B4-E54A-D117-4B2E42877355}"/>
                    </a:ext>
                  </a:extLst>
                </p:cNvPr>
                <p:cNvSpPr txBox="1"/>
                <p:nvPr/>
              </p:nvSpPr>
              <p:spPr>
                <a:xfrm>
                  <a:off x="3242741" y="4496351"/>
                  <a:ext cx="5887829" cy="10156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6600" b="0" i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6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6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m:rPr>
                            <m:sty m:val="p"/>
                          </m:rPr>
                          <a:rPr lang="en-US" sz="6600" b="0" i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A91C4EA-81B4-E54A-D117-4B2E428773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42741" y="4496351"/>
                  <a:ext cx="5887829" cy="101566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1CCBE0-CFC4-8135-88F1-5AF43018CB89}"/>
                </a:ext>
              </a:extLst>
            </p:cNvPr>
            <p:cNvSpPr txBox="1"/>
            <p:nvPr/>
          </p:nvSpPr>
          <p:spPr>
            <a:xfrm>
              <a:off x="2457225" y="5566177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3"/>
                  </a:solidFill>
                </a:rPr>
                <a:t>Change of energy</a:t>
              </a:r>
              <a:endParaRPr lang="en-GB" sz="3200" dirty="0">
                <a:solidFill>
                  <a:schemeClr val="accent3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8A35BC4-F395-7AE2-8D75-D623892CD872}"/>
                </a:ext>
              </a:extLst>
            </p:cNvPr>
            <p:cNvSpPr txBox="1"/>
            <p:nvPr/>
          </p:nvSpPr>
          <p:spPr>
            <a:xfrm>
              <a:off x="4654434" y="5797010"/>
              <a:ext cx="1958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5"/>
                  </a:solidFill>
                </a:rPr>
                <a:t>Charge</a:t>
              </a:r>
              <a:endParaRPr lang="en-GB" sz="3200" dirty="0">
                <a:solidFill>
                  <a:schemeClr val="accent5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6D9D2A7-761D-7212-A686-61E7C704FE86}"/>
                </a:ext>
              </a:extLst>
            </p:cNvPr>
            <p:cNvSpPr txBox="1"/>
            <p:nvPr/>
          </p:nvSpPr>
          <p:spPr>
            <a:xfrm>
              <a:off x="6851643" y="5550788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Potential difference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5A86142B-A936-83D8-2C8C-BF25FE709722}"/>
                    </a:ext>
                  </a:extLst>
                </p:cNvPr>
                <p:cNvSpPr txBox="1"/>
                <p:nvPr/>
              </p:nvSpPr>
              <p:spPr>
                <a:xfrm>
                  <a:off x="4220774" y="5550788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5A86142B-A936-83D8-2C8C-BF25FE7097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0774" y="5550788"/>
                  <a:ext cx="818810" cy="110799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6D28B9F-8E9D-EB07-22AB-09C09B39CFD0}"/>
                    </a:ext>
                  </a:extLst>
                </p:cNvPr>
                <p:cNvSpPr txBox="1"/>
                <p:nvPr/>
              </p:nvSpPr>
              <p:spPr>
                <a:xfrm>
                  <a:off x="6141758" y="5535399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6D28B9F-8E9D-EB07-22AB-09C09B39CF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41758" y="5535399"/>
                  <a:ext cx="818810" cy="11079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D119560-53B8-FEBB-7646-4483002F41A3}"/>
                </a:ext>
              </a:extLst>
            </p:cNvPr>
            <p:cNvSpPr txBox="1"/>
            <p:nvPr/>
          </p:nvSpPr>
          <p:spPr>
            <a:xfrm>
              <a:off x="9048854" y="5550788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Particle phase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ACE36E65-3826-E27E-0EC5-E4709E3D92B4}"/>
                    </a:ext>
                  </a:extLst>
                </p:cNvPr>
                <p:cNvSpPr txBox="1"/>
                <p:nvPr/>
              </p:nvSpPr>
              <p:spPr>
                <a:xfrm>
                  <a:off x="8605667" y="5535399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ACE36E65-3826-E27E-0EC5-E4709E3D92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5667" y="5535399"/>
                  <a:ext cx="818810" cy="11079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21D0D31-D49A-5E17-F37E-B52220C57BA7}"/>
              </a:ext>
            </a:extLst>
          </p:cNvPr>
          <p:cNvGrpSpPr/>
          <p:nvPr/>
        </p:nvGrpSpPr>
        <p:grpSpPr>
          <a:xfrm>
            <a:off x="207664" y="1193855"/>
            <a:ext cx="5741474" cy="3240336"/>
            <a:chOff x="207664" y="1193855"/>
            <a:chExt cx="5741474" cy="3240336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51E3D5E-911B-0802-E354-28CAFD153A5B}"/>
                </a:ext>
              </a:extLst>
            </p:cNvPr>
            <p:cNvSpPr/>
            <p:nvPr/>
          </p:nvSpPr>
          <p:spPr>
            <a:xfrm>
              <a:off x="723410" y="1238245"/>
              <a:ext cx="5059129" cy="2469644"/>
            </a:xfrm>
            <a:custGeom>
              <a:avLst/>
              <a:gdLst>
                <a:gd name="connsiteX0" fmla="*/ 0 w 2237173"/>
                <a:gd name="connsiteY0" fmla="*/ 131108 h 637135"/>
                <a:gd name="connsiteX1" fmla="*/ 1429305 w 2237173"/>
                <a:gd name="connsiteY1" fmla="*/ 33454 h 637135"/>
                <a:gd name="connsiteX2" fmla="*/ 2237173 w 2237173"/>
                <a:gd name="connsiteY2" fmla="*/ 637135 h 637135"/>
                <a:gd name="connsiteX0" fmla="*/ 0 w 2237173"/>
                <a:gd name="connsiteY0" fmla="*/ 0 h 506027"/>
                <a:gd name="connsiteX1" fmla="*/ 2237173 w 2237173"/>
                <a:gd name="connsiteY1" fmla="*/ 506027 h 506027"/>
                <a:gd name="connsiteX0" fmla="*/ 0 w 2459115"/>
                <a:gd name="connsiteY0" fmla="*/ 0 h 461639"/>
                <a:gd name="connsiteX1" fmla="*/ 2459115 w 2459115"/>
                <a:gd name="connsiteY1" fmla="*/ 461639 h 461639"/>
                <a:gd name="connsiteX0" fmla="*/ 0 w 2459115"/>
                <a:gd name="connsiteY0" fmla="*/ 0 h 736917"/>
                <a:gd name="connsiteX1" fmla="*/ 2459115 w 2459115"/>
                <a:gd name="connsiteY1" fmla="*/ 461639 h 736917"/>
                <a:gd name="connsiteX0" fmla="*/ 0 w 2840854"/>
                <a:gd name="connsiteY0" fmla="*/ 63591 h 654975"/>
                <a:gd name="connsiteX1" fmla="*/ 2840854 w 2840854"/>
                <a:gd name="connsiteY1" fmla="*/ 10325 h 654975"/>
                <a:gd name="connsiteX0" fmla="*/ 0 w 2840854"/>
                <a:gd name="connsiteY0" fmla="*/ 439924 h 852882"/>
                <a:gd name="connsiteX1" fmla="*/ 2840854 w 2840854"/>
                <a:gd name="connsiteY1" fmla="*/ 386658 h 852882"/>
                <a:gd name="connsiteX0" fmla="*/ 0 w 2787588"/>
                <a:gd name="connsiteY0" fmla="*/ 479560 h 887494"/>
                <a:gd name="connsiteX1" fmla="*/ 2787588 w 2787588"/>
                <a:gd name="connsiteY1" fmla="*/ 381906 h 887494"/>
                <a:gd name="connsiteX0" fmla="*/ 0 w 2787588"/>
                <a:gd name="connsiteY0" fmla="*/ 487499 h 864338"/>
                <a:gd name="connsiteX1" fmla="*/ 2787588 w 2787588"/>
                <a:gd name="connsiteY1" fmla="*/ 389845 h 86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87588" h="864338">
                  <a:moveTo>
                    <a:pt x="0" y="487499"/>
                  </a:moveTo>
                  <a:cubicBezTo>
                    <a:pt x="1396753" y="1839864"/>
                    <a:pt x="1408590" y="-989153"/>
                    <a:pt x="2787588" y="389845"/>
                  </a:cubicBezTo>
                </a:path>
              </a:pathLst>
            </a:custGeom>
            <a:noFill/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310DC1B-87FA-16D6-E5C3-BA929347CAFE}"/>
                </a:ext>
              </a:extLst>
            </p:cNvPr>
            <p:cNvGrpSpPr/>
            <p:nvPr/>
          </p:nvGrpSpPr>
          <p:grpSpPr>
            <a:xfrm>
              <a:off x="207664" y="1193855"/>
              <a:ext cx="5741474" cy="3240336"/>
              <a:chOff x="207664" y="1193855"/>
              <a:chExt cx="5741474" cy="3240336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9B391265-8551-12EB-A454-36DFEDEAAE5A}"/>
                  </a:ext>
                </a:extLst>
              </p:cNvPr>
              <p:cNvCxnSpPr/>
              <p:nvPr/>
            </p:nvCxnSpPr>
            <p:spPr>
              <a:xfrm>
                <a:off x="723410" y="3991405"/>
                <a:ext cx="522572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11B96A93-2B50-C176-179E-D3582D123D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9231" y="1202337"/>
                <a:ext cx="0" cy="27890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CCF91D3-00E4-58F4-FAFF-E1648AA49089}"/>
                  </a:ext>
                </a:extLst>
              </p:cNvPr>
              <p:cNvSpPr txBox="1"/>
              <p:nvPr/>
            </p:nvSpPr>
            <p:spPr>
              <a:xfrm>
                <a:off x="723280" y="3972526"/>
                <a:ext cx="522572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/>
                  <a:t>Phase</a:t>
                </a:r>
                <a:endParaRPr lang="en-GB" sz="2400" dirty="0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8E0E4E2-9787-A170-C9C8-59BF8459507C}"/>
                  </a:ext>
                </a:extLst>
              </p:cNvPr>
              <p:cNvSpPr txBox="1"/>
              <p:nvPr/>
            </p:nvSpPr>
            <p:spPr>
              <a:xfrm rot="16200000">
                <a:off x="-960278" y="2361797"/>
                <a:ext cx="279755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/>
                  <a:t>Amplitude</a:t>
                </a:r>
                <a:endParaRPr lang="en-GB" sz="2400" dirty="0"/>
              </a:p>
            </p:txBody>
          </p:sp>
        </p:grpSp>
      </p:grpSp>
      <p:sp>
        <p:nvSpPr>
          <p:cNvPr id="67" name="Content Placeholder 2">
            <a:extLst>
              <a:ext uri="{FF2B5EF4-FFF2-40B4-BE49-F238E27FC236}">
                <a16:creationId xmlns:a16="http://schemas.microsoft.com/office/drawing/2014/main" id="{BE6EA64E-23EB-33E5-F5A3-4E38F5CB8CF7}"/>
              </a:ext>
            </a:extLst>
          </p:cNvPr>
          <p:cNvSpPr txBox="1">
            <a:spLocks/>
          </p:cNvSpPr>
          <p:nvPr/>
        </p:nvSpPr>
        <p:spPr>
          <a:xfrm>
            <a:off x="6242863" y="1124916"/>
            <a:ext cx="5839545" cy="3494709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The voltage experienced depends on the phase (time) of arrival at the cavity</a:t>
            </a:r>
          </a:p>
          <a:p>
            <a:r>
              <a:rPr lang="en-US" sz="2800" dirty="0"/>
              <a:t>Particles must cross at the phase that gives the correct voltage</a:t>
            </a:r>
          </a:p>
          <a:p>
            <a:r>
              <a:rPr lang="en-US" sz="2800" dirty="0"/>
              <a:t>Requires precise </a:t>
            </a:r>
            <a:r>
              <a:rPr lang="en-US" sz="2800" dirty="0" err="1"/>
              <a:t>synchronisation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DC7302A7-6344-5FC4-232A-F98D04B9788A}"/>
              </a:ext>
            </a:extLst>
          </p:cNvPr>
          <p:cNvSpPr/>
          <p:nvPr/>
        </p:nvSpPr>
        <p:spPr>
          <a:xfrm>
            <a:off x="3550678" y="1598807"/>
            <a:ext cx="337351" cy="3373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8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8D2ECE-E8E0-0EC9-24BB-666B6513A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557DB2-C101-A0BA-1A35-34A105333A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168" t="7249" r="1185" b="11198"/>
          <a:stretch/>
        </p:blipFill>
        <p:spPr>
          <a:xfrm>
            <a:off x="3614691" y="497150"/>
            <a:ext cx="4962618" cy="559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38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DED5F9-7405-F92A-3D47-1814FC6D2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16" y="2223196"/>
            <a:ext cx="4875731" cy="36467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0C6A06-C700-489A-05EF-499C8F733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638" y="744021"/>
            <a:ext cx="5095547" cy="38710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AAD58A-9421-D5E0-0937-119C904C7AB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61" t="18876" b="17453"/>
          <a:stretch/>
        </p:blipFill>
        <p:spPr>
          <a:xfrm>
            <a:off x="6651274" y="1359394"/>
            <a:ext cx="5194279" cy="33596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39B4A5-3B16-5801-0B7A-2467C8B652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4514" y="2222217"/>
            <a:ext cx="6713519" cy="44803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2132B8-3747-8CE6-080B-1596D508A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Particle Accelerator?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B312502-4D07-9545-DC4D-2F13575A1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87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50624-5AEE-DA92-8EE1-628BB9810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Light Tour of relativity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88FE4F-D606-E49A-1F7E-7A3F46D9B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20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CC579B5-2915-B7EF-A2E0-C3115AA6596F}"/>
              </a:ext>
            </a:extLst>
          </p:cNvPr>
          <p:cNvGrpSpPr/>
          <p:nvPr/>
        </p:nvGrpSpPr>
        <p:grpSpPr>
          <a:xfrm>
            <a:off x="5132773" y="544677"/>
            <a:ext cx="1926454" cy="2215991"/>
            <a:chOff x="2041864" y="1370587"/>
            <a:chExt cx="1926454" cy="221599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59DF10D-1A8F-7B9C-2A0F-F623AA1F0CBB}"/>
                </a:ext>
              </a:extLst>
            </p:cNvPr>
            <p:cNvGrpSpPr/>
            <p:nvPr/>
          </p:nvGrpSpPr>
          <p:grpSpPr>
            <a:xfrm>
              <a:off x="2041864" y="1660124"/>
              <a:ext cx="1926454" cy="1926454"/>
              <a:chOff x="2041864" y="1660124"/>
              <a:chExt cx="1926454" cy="1926454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ABF293AE-505A-D494-E3C8-A67EEBE797B1}"/>
                  </a:ext>
                </a:extLst>
              </p:cNvPr>
              <p:cNvSpPr/>
              <p:nvPr/>
            </p:nvSpPr>
            <p:spPr>
              <a:xfrm>
                <a:off x="2041864" y="1660124"/>
                <a:ext cx="1926454" cy="192645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CD9FB733-3806-C218-5186-B3D2C3EDF971}"/>
                  </a:ext>
                </a:extLst>
              </p:cNvPr>
              <p:cNvSpPr/>
              <p:nvPr/>
            </p:nvSpPr>
            <p:spPr>
              <a:xfrm>
                <a:off x="2219048" y="1837308"/>
                <a:ext cx="1572087" cy="157208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ADD4395-FDCF-8534-F85B-1EDD613DBA07}"/>
                </a:ext>
              </a:extLst>
            </p:cNvPr>
            <p:cNvSpPr txBox="1"/>
            <p:nvPr/>
          </p:nvSpPr>
          <p:spPr>
            <a:xfrm>
              <a:off x="2340377" y="1370587"/>
              <a:ext cx="1151328" cy="2215991"/>
            </a:xfrm>
            <a:prstGeom prst="rect">
              <a:avLst/>
            </a:prstGeom>
            <a:noFill/>
          </p:spPr>
          <p:txBody>
            <a:bodyPr wrap="square" rtlCol="0" anchor="t" anchorCtr="0">
              <a:spAutoFit/>
            </a:bodyPr>
            <a:lstStyle/>
            <a:p>
              <a:pPr algn="ctr"/>
              <a:r>
                <a:rPr lang="en-US" sz="13800" dirty="0">
                  <a:solidFill>
                    <a:schemeClr val="bg1"/>
                  </a:solidFill>
                </a:rPr>
                <a:t>c</a:t>
              </a:r>
              <a:endParaRPr lang="en-GB" sz="9600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7B438D3-7A5F-4935-E974-965A65087D02}"/>
                  </a:ext>
                </a:extLst>
              </p:cNvPr>
              <p:cNvSpPr txBox="1"/>
              <p:nvPr/>
            </p:nvSpPr>
            <p:spPr>
              <a:xfrm>
                <a:off x="1764845" y="679727"/>
                <a:ext cx="2462918" cy="16755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0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sz="6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6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6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7B438D3-7A5F-4935-E974-965A65087D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4845" y="679727"/>
                <a:ext cx="2462918" cy="16755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840CE4-2236-199A-2DAA-153333E43F30}"/>
                  </a:ext>
                </a:extLst>
              </p:cNvPr>
              <p:cNvSpPr txBox="1"/>
              <p:nvPr/>
            </p:nvSpPr>
            <p:spPr>
              <a:xfrm>
                <a:off x="7472759" y="410294"/>
                <a:ext cx="4719241" cy="22144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0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6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6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6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6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6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6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600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US" sz="6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GB" sz="6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840CE4-2236-199A-2DAA-153333E43F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759" y="410294"/>
                <a:ext cx="4719241" cy="22144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E79CB249-2BF0-9759-9D52-D49E6E10B118}"/>
              </a:ext>
            </a:extLst>
          </p:cNvPr>
          <p:cNvSpPr txBox="1"/>
          <p:nvPr/>
        </p:nvSpPr>
        <p:spPr>
          <a:xfrm>
            <a:off x="512447" y="2547472"/>
            <a:ext cx="4708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When this approaches 1</a:t>
            </a:r>
            <a:endParaRPr lang="en-GB" sz="3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4732C3-861E-6753-763B-2734B3FC4AE1}"/>
              </a:ext>
            </a:extLst>
          </p:cNvPr>
          <p:cNvSpPr txBox="1"/>
          <p:nvPr/>
        </p:nvSpPr>
        <p:spPr>
          <a:xfrm>
            <a:off x="7472759" y="2547472"/>
            <a:ext cx="4619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This approaches infinity</a:t>
            </a:r>
            <a:endParaRPr lang="en-GB" sz="3600" dirty="0"/>
          </a:p>
        </p:txBody>
      </p:sp>
      <p:pic>
        <p:nvPicPr>
          <p:cNvPr id="14" name="Picture 13" descr="A graph with a line drawn on it&#10;&#10;Description automatically generated">
            <a:extLst>
              <a:ext uri="{FF2B5EF4-FFF2-40B4-BE49-F238E27FC236}">
                <a16:creationId xmlns:a16="http://schemas.microsoft.com/office/drawing/2014/main" id="{C1EAC3F9-064F-B255-0961-6BBE0AF9FE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2466099"/>
            <a:ext cx="5852172" cy="438912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3E7D085-C99E-674B-AA06-E399DB8BF28F}"/>
              </a:ext>
            </a:extLst>
          </p:cNvPr>
          <p:cNvGrpSpPr/>
          <p:nvPr/>
        </p:nvGrpSpPr>
        <p:grpSpPr>
          <a:xfrm>
            <a:off x="983226" y="4886632"/>
            <a:ext cx="4651671" cy="1061127"/>
            <a:chOff x="983226" y="4886632"/>
            <a:chExt cx="4651671" cy="106112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922F796-E402-2F49-B2C4-A547FF3782AC}"/>
                </a:ext>
              </a:extLst>
            </p:cNvPr>
            <p:cNvSpPr/>
            <p:nvPr/>
          </p:nvSpPr>
          <p:spPr>
            <a:xfrm>
              <a:off x="4227763" y="5721617"/>
              <a:ext cx="1407134" cy="22614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9601207-EFB0-47B2-8E7F-E19E5BAC238F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1986116" y="5427406"/>
              <a:ext cx="2241647" cy="40728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82E96CB-CF52-8BB4-C993-D898E54122C5}"/>
                </a:ext>
              </a:extLst>
            </p:cNvPr>
            <p:cNvSpPr txBox="1"/>
            <p:nvPr/>
          </p:nvSpPr>
          <p:spPr>
            <a:xfrm>
              <a:off x="983226" y="4886632"/>
              <a:ext cx="16760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1"/>
                  </a:solidFill>
                </a:rPr>
                <a:t>Newton</a:t>
              </a:r>
              <a:endParaRPr lang="en-GB" sz="36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EA3F3B-CC36-B6E3-C0F6-A0E8FE658C74}"/>
              </a:ext>
            </a:extLst>
          </p:cNvPr>
          <p:cNvGrpSpPr/>
          <p:nvPr/>
        </p:nvGrpSpPr>
        <p:grpSpPr>
          <a:xfrm>
            <a:off x="5634897" y="2635362"/>
            <a:ext cx="6029139" cy="3312397"/>
            <a:chOff x="5634897" y="2635362"/>
            <a:chExt cx="6029139" cy="331239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08CC89D-B1B6-87E0-98BF-3AB535B0B739}"/>
                </a:ext>
              </a:extLst>
            </p:cNvPr>
            <p:cNvSpPr/>
            <p:nvPr/>
          </p:nvSpPr>
          <p:spPr>
            <a:xfrm>
              <a:off x="5634897" y="2635362"/>
              <a:ext cx="3105980" cy="3312397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3"/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DFF3A49-C0DA-5490-1574-57D1805E4C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40877" y="4367140"/>
              <a:ext cx="1344159" cy="451635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EDC7C75-1D31-895B-E1B5-08ECF6DFAE9B}"/>
                </a:ext>
              </a:extLst>
            </p:cNvPr>
            <p:cNvSpPr txBox="1"/>
            <p:nvPr/>
          </p:nvSpPr>
          <p:spPr>
            <a:xfrm>
              <a:off x="10003517" y="4495610"/>
              <a:ext cx="166051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3"/>
                  </a:solidFill>
                </a:rPr>
                <a:t>Einstein</a:t>
              </a:r>
              <a:endParaRPr lang="en-GB" sz="3600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95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EE696-9E24-6DE1-D7D2-F6B25A4DF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on Acceleration and Energy Gain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E98D57-4B00-E8A3-F25D-A1DCCEFD9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21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07CC0F-D170-CBA2-2B03-6E29DA372ACE}"/>
              </a:ext>
            </a:extLst>
          </p:cNvPr>
          <p:cNvGrpSpPr/>
          <p:nvPr/>
        </p:nvGrpSpPr>
        <p:grpSpPr>
          <a:xfrm>
            <a:off x="1661452" y="819087"/>
            <a:ext cx="8869095" cy="1676116"/>
            <a:chOff x="1661452" y="819087"/>
            <a:chExt cx="8869095" cy="167611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431CC075-A0E0-515C-2BEF-E4B5228EA100}"/>
                    </a:ext>
                  </a:extLst>
                </p:cNvPr>
                <p:cNvSpPr txBox="1"/>
                <p:nvPr/>
              </p:nvSpPr>
              <p:spPr>
                <a:xfrm>
                  <a:off x="3240763" y="819087"/>
                  <a:ext cx="5710474" cy="10156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6600" b="0" i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6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6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m:rPr>
                            <m:sty m:val="p"/>
                          </m:rPr>
                          <a:rPr lang="en-US" sz="6600" b="0" i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431CC075-A0E0-515C-2BEF-E4B5228EA1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40763" y="819087"/>
                  <a:ext cx="5710474" cy="101566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328BC47-7BBC-9DA9-95B6-0A724ACA90C5}"/>
                </a:ext>
              </a:extLst>
            </p:cNvPr>
            <p:cNvSpPr txBox="1"/>
            <p:nvPr/>
          </p:nvSpPr>
          <p:spPr>
            <a:xfrm>
              <a:off x="1661452" y="1910428"/>
              <a:ext cx="886909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The electric field adds kinetic energy to the particles</a:t>
              </a:r>
              <a:endParaRPr lang="en-GB" sz="32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2EDF0EF-EA1D-0828-F0C2-F959EFEB93EF}"/>
              </a:ext>
            </a:extLst>
          </p:cNvPr>
          <p:cNvGrpSpPr/>
          <p:nvPr/>
        </p:nvGrpSpPr>
        <p:grpSpPr>
          <a:xfrm>
            <a:off x="1010962" y="1297858"/>
            <a:ext cx="3432671" cy="2911027"/>
            <a:chOff x="1010962" y="1297858"/>
            <a:chExt cx="3432671" cy="29110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1D9F9B5-03C7-D8BD-1ACF-06B81230D5B3}"/>
                    </a:ext>
                  </a:extLst>
                </p:cNvPr>
                <p:cNvSpPr txBox="1"/>
                <p:nvPr/>
              </p:nvSpPr>
              <p:spPr>
                <a:xfrm>
                  <a:off x="1010962" y="2848897"/>
                  <a:ext cx="3432671" cy="13599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4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𝐾𝐸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sz="44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1D9F9B5-03C7-D8BD-1ACF-06B81230D5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0962" y="2848897"/>
                  <a:ext cx="3432671" cy="135998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D579B7E-03F6-EC02-0EFA-B45D17CB4A32}"/>
                </a:ext>
              </a:extLst>
            </p:cNvPr>
            <p:cNvSpPr/>
            <p:nvPr/>
          </p:nvSpPr>
          <p:spPr>
            <a:xfrm>
              <a:off x="1216986" y="1297858"/>
              <a:ext cx="1870342" cy="2045110"/>
            </a:xfrm>
            <a:custGeom>
              <a:avLst/>
              <a:gdLst>
                <a:gd name="connsiteX0" fmla="*/ 1803908 w 1803908"/>
                <a:gd name="connsiteY0" fmla="*/ 0 h 1897626"/>
                <a:gd name="connsiteX1" fmla="*/ 122592 w 1803908"/>
                <a:gd name="connsiteY1" fmla="*/ 835742 h 1897626"/>
                <a:gd name="connsiteX2" fmla="*/ 260244 w 1803908"/>
                <a:gd name="connsiteY2" fmla="*/ 1897626 h 1897626"/>
                <a:gd name="connsiteX0" fmla="*/ 1543664 w 1543664"/>
                <a:gd name="connsiteY0" fmla="*/ 0 h 1897626"/>
                <a:gd name="connsiteX1" fmla="*/ 0 w 1543664"/>
                <a:gd name="connsiteY1" fmla="*/ 1897626 h 1897626"/>
                <a:gd name="connsiteX0" fmla="*/ 1673353 w 1673353"/>
                <a:gd name="connsiteY0" fmla="*/ 0 h 1897626"/>
                <a:gd name="connsiteX1" fmla="*/ 129689 w 1673353"/>
                <a:gd name="connsiteY1" fmla="*/ 1897626 h 1897626"/>
                <a:gd name="connsiteX0" fmla="*/ 1870342 w 1870342"/>
                <a:gd name="connsiteY0" fmla="*/ 0 h 1897626"/>
                <a:gd name="connsiteX1" fmla="*/ 326678 w 1870342"/>
                <a:gd name="connsiteY1" fmla="*/ 1897626 h 189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70342" h="1897626">
                  <a:moveTo>
                    <a:pt x="1870342" y="0"/>
                  </a:moveTo>
                  <a:cubicBezTo>
                    <a:pt x="-207542" y="3277"/>
                    <a:pt x="-269812" y="802968"/>
                    <a:pt x="326678" y="1897626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60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7D82E49-CD8D-C6C5-4AA1-0FEE2E75D537}"/>
              </a:ext>
            </a:extLst>
          </p:cNvPr>
          <p:cNvGrpSpPr/>
          <p:nvPr/>
        </p:nvGrpSpPr>
        <p:grpSpPr>
          <a:xfrm>
            <a:off x="1537928" y="4118583"/>
            <a:ext cx="1926454" cy="2215991"/>
            <a:chOff x="2041864" y="1370587"/>
            <a:chExt cx="1926454" cy="221599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EEC20EE-7040-0B1C-063A-22B4C8BED592}"/>
                </a:ext>
              </a:extLst>
            </p:cNvPr>
            <p:cNvGrpSpPr/>
            <p:nvPr/>
          </p:nvGrpSpPr>
          <p:grpSpPr>
            <a:xfrm>
              <a:off x="2041864" y="1660124"/>
              <a:ext cx="1926454" cy="1926454"/>
              <a:chOff x="2041864" y="1660124"/>
              <a:chExt cx="1926454" cy="1926454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12F650A-98A5-F2B3-4183-F96C22AA4262}"/>
                  </a:ext>
                </a:extLst>
              </p:cNvPr>
              <p:cNvSpPr/>
              <p:nvPr/>
            </p:nvSpPr>
            <p:spPr>
              <a:xfrm>
                <a:off x="2041864" y="1660124"/>
                <a:ext cx="1926454" cy="192645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90E61DE-F0F2-64D9-6C8E-85069319316B}"/>
                  </a:ext>
                </a:extLst>
              </p:cNvPr>
              <p:cNvSpPr/>
              <p:nvPr/>
            </p:nvSpPr>
            <p:spPr>
              <a:xfrm>
                <a:off x="2219048" y="1837308"/>
                <a:ext cx="1572087" cy="157208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F2A463C-EB62-246E-1327-C6A709E2FCC1}"/>
                </a:ext>
              </a:extLst>
            </p:cNvPr>
            <p:cNvSpPr txBox="1"/>
            <p:nvPr/>
          </p:nvSpPr>
          <p:spPr>
            <a:xfrm>
              <a:off x="2340377" y="1370587"/>
              <a:ext cx="1151328" cy="2215991"/>
            </a:xfrm>
            <a:prstGeom prst="rect">
              <a:avLst/>
            </a:prstGeom>
            <a:noFill/>
          </p:spPr>
          <p:txBody>
            <a:bodyPr wrap="square" rtlCol="0" anchor="t" anchorCtr="0">
              <a:spAutoFit/>
            </a:bodyPr>
            <a:lstStyle/>
            <a:p>
              <a:pPr algn="ctr"/>
              <a:r>
                <a:rPr lang="en-US" sz="13800" dirty="0">
                  <a:solidFill>
                    <a:schemeClr val="bg1"/>
                  </a:solidFill>
                </a:rPr>
                <a:t>c</a:t>
              </a:r>
              <a:endParaRPr lang="en-GB" sz="9600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DFFB578-61D3-48F7-9C6F-5FCF0426F905}"/>
                  </a:ext>
                </a:extLst>
              </p:cNvPr>
              <p:cNvSpPr txBox="1"/>
              <p:nvPr/>
            </p:nvSpPr>
            <p:spPr>
              <a:xfrm>
                <a:off x="7050084" y="3144170"/>
                <a:ext cx="4866332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𝐾𝐸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US" sz="44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−1)</m:t>
                      </m:r>
                      <m:sSub>
                        <m:sSub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4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DFFB578-61D3-48F7-9C6F-5FCF0426F9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0084" y="3144170"/>
                <a:ext cx="4866332" cy="76944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3B2064A7-26F1-3079-BD25-F40BB5DB9EF7}"/>
              </a:ext>
            </a:extLst>
          </p:cNvPr>
          <p:cNvGrpSpPr/>
          <p:nvPr/>
        </p:nvGrpSpPr>
        <p:grpSpPr>
          <a:xfrm>
            <a:off x="4375259" y="3258017"/>
            <a:ext cx="2743200" cy="1501624"/>
            <a:chOff x="4375259" y="3258017"/>
            <a:chExt cx="2743200" cy="150162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53AC1B9-84FE-10D7-8083-C2EB4C3E9449}"/>
                </a:ext>
              </a:extLst>
            </p:cNvPr>
            <p:cNvSpPr txBox="1"/>
            <p:nvPr/>
          </p:nvSpPr>
          <p:spPr>
            <a:xfrm>
              <a:off x="4375259" y="3682423"/>
              <a:ext cx="2743200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/>
                <a:t>From Newton to Einstein</a:t>
              </a:r>
              <a:endParaRPr lang="en-GB" sz="3200" dirty="0"/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97AF1B1A-2394-4595-C780-FB1B2F37E325}"/>
                </a:ext>
              </a:extLst>
            </p:cNvPr>
            <p:cNvSpPr/>
            <p:nvPr/>
          </p:nvSpPr>
          <p:spPr>
            <a:xfrm>
              <a:off x="4443633" y="3258017"/>
              <a:ext cx="2606451" cy="617471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B801D7-D88C-B685-D479-627D7330B2E8}"/>
              </a:ext>
            </a:extLst>
          </p:cNvPr>
          <p:cNvGrpSpPr/>
          <p:nvPr/>
        </p:nvGrpSpPr>
        <p:grpSpPr>
          <a:xfrm>
            <a:off x="2515748" y="1144221"/>
            <a:ext cx="9400668" cy="5638437"/>
            <a:chOff x="2515748" y="1216791"/>
            <a:chExt cx="9400668" cy="5638437"/>
          </a:xfrm>
        </p:grpSpPr>
        <p:pic>
          <p:nvPicPr>
            <p:cNvPr id="21" name="Picture 20" descr="A graph of a curve&#10;&#10;Description automatically generated">
              <a:extLst>
                <a:ext uri="{FF2B5EF4-FFF2-40B4-BE49-F238E27FC236}">
                  <a16:creationId xmlns:a16="http://schemas.microsoft.com/office/drawing/2014/main" id="{D631AD12-EF86-DE94-CA80-E4C8032F4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748" y="1216791"/>
              <a:ext cx="7517916" cy="5638437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EA4EC23-6484-C316-AC25-93ED8BD603ED}"/>
                </a:ext>
              </a:extLst>
            </p:cNvPr>
            <p:cNvSpPr/>
            <p:nvPr/>
          </p:nvSpPr>
          <p:spPr>
            <a:xfrm>
              <a:off x="3903003" y="4408120"/>
              <a:ext cx="223899" cy="1378164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1A0613E-DFDA-1C10-B9F8-992575C58E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01074" y="5049020"/>
              <a:ext cx="1704697" cy="12937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BE96C05-7A9B-240B-EAC5-CB1E65A65C63}"/>
                </a:ext>
              </a:extLst>
            </p:cNvPr>
            <p:cNvSpPr txBox="1"/>
            <p:nvPr/>
          </p:nvSpPr>
          <p:spPr>
            <a:xfrm>
              <a:off x="5842500" y="4833753"/>
              <a:ext cx="16760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1"/>
                  </a:solidFill>
                </a:rPr>
                <a:t>Newton</a:t>
              </a:r>
              <a:endParaRPr lang="en-GB" sz="3600" dirty="0">
                <a:solidFill>
                  <a:schemeClr val="accent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5C8EBDC-4C13-A2D7-22C5-8D0CA9CF16EE}"/>
                </a:ext>
              </a:extLst>
            </p:cNvPr>
            <p:cNvSpPr/>
            <p:nvPr/>
          </p:nvSpPr>
          <p:spPr>
            <a:xfrm>
              <a:off x="3903003" y="1474839"/>
              <a:ext cx="5736202" cy="2914755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3"/>
                </a:solidFill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EE2A5EC-2485-A610-FA4E-EB3FDB7FDD9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12418" y="4465272"/>
              <a:ext cx="1143141" cy="63193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086DAE3-A7A7-F651-C3A0-E15C90AEDDAF}"/>
                </a:ext>
              </a:extLst>
            </p:cNvPr>
            <p:cNvSpPr txBox="1"/>
            <p:nvPr/>
          </p:nvSpPr>
          <p:spPr>
            <a:xfrm>
              <a:off x="10255897" y="5048181"/>
              <a:ext cx="166051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3"/>
                  </a:solidFill>
                </a:rPr>
                <a:t>Einstein</a:t>
              </a:r>
              <a:endParaRPr lang="en-GB" sz="3600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693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81302-4FEE-EF7F-7A53-75BB4CC18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of Speed vs Change of Energy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8B3345-88FA-D2EA-87D3-E137A1742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22</a:t>
            </a:fld>
            <a:endParaRPr lang="en-GB"/>
          </a:p>
        </p:txBody>
      </p:sp>
      <p:pic>
        <p:nvPicPr>
          <p:cNvPr id="4" name="Picture 3" descr="A graph of a curve&#10;&#10;Description automatically generated">
            <a:extLst>
              <a:ext uri="{FF2B5EF4-FFF2-40B4-BE49-F238E27FC236}">
                <a16:creationId xmlns:a16="http://schemas.microsoft.com/office/drawing/2014/main" id="{BB0EEA94-BE59-7816-0C77-3FE6CFDBA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5" y="1205079"/>
            <a:ext cx="6525887" cy="4894415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B3C5CB5-A9BD-8359-C5D1-EE72F0B311CC}"/>
              </a:ext>
            </a:extLst>
          </p:cNvPr>
          <p:cNvSpPr txBox="1">
            <a:spLocks/>
          </p:cNvSpPr>
          <p:nvPr/>
        </p:nvSpPr>
        <p:spPr>
          <a:xfrm>
            <a:off x="6579052" y="1491208"/>
            <a:ext cx="5362631" cy="432215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At high energy, speed is almost constant</a:t>
            </a:r>
          </a:p>
          <a:p>
            <a:r>
              <a:rPr lang="en-US" sz="2800" dirty="0"/>
              <a:t>At low energy, increased kinetic energy means increased speed</a:t>
            </a:r>
          </a:p>
          <a:p>
            <a:r>
              <a:rPr lang="en-US" sz="2800" dirty="0"/>
              <a:t>Light particles (electrons) become relativistic very quickly</a:t>
            </a:r>
          </a:p>
          <a:p>
            <a:r>
              <a:rPr lang="en-US" sz="2800" dirty="0"/>
              <a:t>Heavier particles (protons) require a lot more energy to become relativistic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F6487A-066E-0855-F537-A8ECA1CC4AFC}"/>
              </a:ext>
            </a:extLst>
          </p:cNvPr>
          <p:cNvCxnSpPr>
            <a:cxnSpLocks/>
          </p:cNvCxnSpPr>
          <p:nvPr/>
        </p:nvCxnSpPr>
        <p:spPr>
          <a:xfrm flipH="1">
            <a:off x="1414130" y="2991668"/>
            <a:ext cx="5389793" cy="1495272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A49D357-2699-F524-62EB-52F3D5F13D1A}"/>
              </a:ext>
            </a:extLst>
          </p:cNvPr>
          <p:cNvCxnSpPr>
            <a:cxnSpLocks/>
          </p:cNvCxnSpPr>
          <p:nvPr/>
        </p:nvCxnSpPr>
        <p:spPr>
          <a:xfrm flipH="1" flipV="1">
            <a:off x="5801032" y="1637414"/>
            <a:ext cx="1002891" cy="38803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73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49DA3-FDA0-BDA9-D8E0-4DD5855E0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3627-1218-71DD-5E0A-6457B9E4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72"/>
            <a:ext cx="12192000" cy="720436"/>
          </a:xfrm>
        </p:spPr>
        <p:txBody>
          <a:bodyPr>
            <a:normAutofit/>
          </a:bodyPr>
          <a:lstStyle/>
          <a:p>
            <a:r>
              <a:rPr lang="en-US" dirty="0"/>
              <a:t>Change of Speed vs Change of Energy – Increasing Mass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730F85-B69E-CC21-972A-10B367B5D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23</a:t>
            </a:fld>
            <a:endParaRPr lang="en-GB"/>
          </a:p>
        </p:txBody>
      </p:sp>
      <p:pic>
        <p:nvPicPr>
          <p:cNvPr id="25" name="Picture 24" descr="A graph of a curve&#10;&#10;AI-generated content may be incorrect.">
            <a:extLst>
              <a:ext uri="{FF2B5EF4-FFF2-40B4-BE49-F238E27FC236}">
                <a16:creationId xmlns:a16="http://schemas.microsoft.com/office/drawing/2014/main" id="{EEB702AF-EDCE-89A9-A747-7862793B53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24" y="761308"/>
            <a:ext cx="7924800" cy="5943600"/>
          </a:xfrm>
          <a:prstGeom prst="rect">
            <a:avLst/>
          </a:prstGeom>
        </p:spPr>
      </p:pic>
      <p:pic>
        <p:nvPicPr>
          <p:cNvPr id="29" name="Picture 28" descr="A graph of a diagram&#10;&#10;AI-generated content may be incorrect.">
            <a:extLst>
              <a:ext uri="{FF2B5EF4-FFF2-40B4-BE49-F238E27FC236}">
                <a16:creationId xmlns:a16="http://schemas.microsoft.com/office/drawing/2014/main" id="{1299EB32-2D32-0B49-DEF0-4D71D1A68E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24" y="761308"/>
            <a:ext cx="7924800" cy="5943600"/>
          </a:xfrm>
          <a:prstGeom prst="rect">
            <a:avLst/>
          </a:prstGeom>
        </p:spPr>
      </p:pic>
      <p:pic>
        <p:nvPicPr>
          <p:cNvPr id="31" name="Picture 30" descr="A graph of a diagram&#10;&#10;AI-generated content may be incorrect.">
            <a:extLst>
              <a:ext uri="{FF2B5EF4-FFF2-40B4-BE49-F238E27FC236}">
                <a16:creationId xmlns:a16="http://schemas.microsoft.com/office/drawing/2014/main" id="{34FB8F15-8320-77BC-D7F6-13811C4F0E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24" y="761308"/>
            <a:ext cx="7924800" cy="5943600"/>
          </a:xfrm>
          <a:prstGeom prst="rect">
            <a:avLst/>
          </a:prstGeom>
        </p:spPr>
      </p:pic>
      <p:pic>
        <p:nvPicPr>
          <p:cNvPr id="16" name="Picture 15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210E38AD-F0E6-F8D7-AC68-41C35E6D97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791" y="761808"/>
            <a:ext cx="7923467" cy="594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7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F305C-7094-1B43-61BE-0FEADA54A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02D68488-A1C7-5E79-AB2A-D2FE83F6A1D8}"/>
              </a:ext>
            </a:extLst>
          </p:cNvPr>
          <p:cNvGrpSpPr/>
          <p:nvPr/>
        </p:nvGrpSpPr>
        <p:grpSpPr>
          <a:xfrm>
            <a:off x="9009345" y="1180762"/>
            <a:ext cx="1610032" cy="861172"/>
            <a:chOff x="9009345" y="1180762"/>
            <a:chExt cx="1610032" cy="86117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1BD3448-C981-0FF9-E07B-32F12435BAA4}"/>
                </a:ext>
              </a:extLst>
            </p:cNvPr>
            <p:cNvCxnSpPr/>
            <p:nvPr/>
          </p:nvCxnSpPr>
          <p:spPr>
            <a:xfrm flipV="1">
              <a:off x="9009345" y="1464885"/>
              <a:ext cx="0" cy="57704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B612DB9-60F1-56FD-E904-7D6EF62C0AA4}"/>
                </a:ext>
              </a:extLst>
            </p:cNvPr>
            <p:cNvCxnSpPr>
              <a:cxnSpLocks/>
            </p:cNvCxnSpPr>
            <p:nvPr/>
          </p:nvCxnSpPr>
          <p:spPr>
            <a:xfrm>
              <a:off x="9009345" y="1469287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E5DCD0C-02E9-76EA-A112-EBA7B6B879FA}"/>
                </a:ext>
              </a:extLst>
            </p:cNvPr>
            <p:cNvSpPr/>
            <p:nvPr/>
          </p:nvSpPr>
          <p:spPr>
            <a:xfrm>
              <a:off x="9974159" y="1291726"/>
              <a:ext cx="594804" cy="334904"/>
            </a:xfrm>
            <a:custGeom>
              <a:avLst/>
              <a:gdLst>
                <a:gd name="connsiteX0" fmla="*/ 0 w 2237173"/>
                <a:gd name="connsiteY0" fmla="*/ 131108 h 637135"/>
                <a:gd name="connsiteX1" fmla="*/ 1429305 w 2237173"/>
                <a:gd name="connsiteY1" fmla="*/ 33454 h 637135"/>
                <a:gd name="connsiteX2" fmla="*/ 2237173 w 2237173"/>
                <a:gd name="connsiteY2" fmla="*/ 637135 h 637135"/>
                <a:gd name="connsiteX0" fmla="*/ 0 w 2237173"/>
                <a:gd name="connsiteY0" fmla="*/ 0 h 506027"/>
                <a:gd name="connsiteX1" fmla="*/ 2237173 w 2237173"/>
                <a:gd name="connsiteY1" fmla="*/ 506027 h 506027"/>
                <a:gd name="connsiteX0" fmla="*/ 0 w 2459115"/>
                <a:gd name="connsiteY0" fmla="*/ 0 h 461639"/>
                <a:gd name="connsiteX1" fmla="*/ 2459115 w 2459115"/>
                <a:gd name="connsiteY1" fmla="*/ 461639 h 461639"/>
                <a:gd name="connsiteX0" fmla="*/ 0 w 2459115"/>
                <a:gd name="connsiteY0" fmla="*/ 0 h 736917"/>
                <a:gd name="connsiteX1" fmla="*/ 2459115 w 2459115"/>
                <a:gd name="connsiteY1" fmla="*/ 461639 h 736917"/>
                <a:gd name="connsiteX0" fmla="*/ 0 w 2840854"/>
                <a:gd name="connsiteY0" fmla="*/ 63591 h 654975"/>
                <a:gd name="connsiteX1" fmla="*/ 2840854 w 2840854"/>
                <a:gd name="connsiteY1" fmla="*/ 10325 h 654975"/>
                <a:gd name="connsiteX0" fmla="*/ 0 w 2840854"/>
                <a:gd name="connsiteY0" fmla="*/ 439924 h 852882"/>
                <a:gd name="connsiteX1" fmla="*/ 2840854 w 2840854"/>
                <a:gd name="connsiteY1" fmla="*/ 386658 h 852882"/>
                <a:gd name="connsiteX0" fmla="*/ 0 w 2787588"/>
                <a:gd name="connsiteY0" fmla="*/ 479560 h 887494"/>
                <a:gd name="connsiteX1" fmla="*/ 2787588 w 2787588"/>
                <a:gd name="connsiteY1" fmla="*/ 381906 h 887494"/>
                <a:gd name="connsiteX0" fmla="*/ 0 w 2787588"/>
                <a:gd name="connsiteY0" fmla="*/ 487499 h 864338"/>
                <a:gd name="connsiteX1" fmla="*/ 2787588 w 2787588"/>
                <a:gd name="connsiteY1" fmla="*/ 389845 h 86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87588" h="864338">
                  <a:moveTo>
                    <a:pt x="0" y="487499"/>
                  </a:moveTo>
                  <a:cubicBezTo>
                    <a:pt x="1396753" y="1839864"/>
                    <a:pt x="1408590" y="-989153"/>
                    <a:pt x="2787588" y="38984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244FEB9-F689-B066-2BED-B14DE95406C0}"/>
                </a:ext>
              </a:extLst>
            </p:cNvPr>
            <p:cNvSpPr/>
            <p:nvPr/>
          </p:nvSpPr>
          <p:spPr>
            <a:xfrm>
              <a:off x="9923745" y="1180762"/>
              <a:ext cx="695632" cy="57704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AF7210F-4394-E05D-DECC-A04294D2E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Drift Tube </a:t>
            </a:r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DCE2E-6CB8-BD2C-1341-268F9910E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24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0FFCEDD-01A0-DAAF-2272-0FD25EAA38B7}"/>
              </a:ext>
            </a:extLst>
          </p:cNvPr>
          <p:cNvGrpSpPr/>
          <p:nvPr/>
        </p:nvGrpSpPr>
        <p:grpSpPr>
          <a:xfrm>
            <a:off x="708314" y="1963882"/>
            <a:ext cx="10775372" cy="2930236"/>
            <a:chOff x="1070264" y="1974273"/>
            <a:chExt cx="10775372" cy="29302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27E2D36-A307-E785-A3C4-3CFD88E9CF79}"/>
                </a:ext>
              </a:extLst>
            </p:cNvPr>
            <p:cNvGrpSpPr/>
            <p:nvPr/>
          </p:nvGrpSpPr>
          <p:grpSpPr>
            <a:xfrm>
              <a:off x="1735282" y="2696441"/>
              <a:ext cx="9362209" cy="1485900"/>
              <a:chOff x="1059873" y="2670463"/>
              <a:chExt cx="9362209" cy="1485900"/>
            </a:xfrm>
          </p:grpSpPr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5DC58F3B-8730-5F5D-73F2-B05FCEC7F206}"/>
                  </a:ext>
                </a:extLst>
              </p:cNvPr>
              <p:cNvSpPr/>
              <p:nvPr/>
            </p:nvSpPr>
            <p:spPr>
              <a:xfrm>
                <a:off x="1059873" y="2670463"/>
                <a:ext cx="748145" cy="1485900"/>
              </a:xfrm>
              <a:prstGeom prst="round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9CD4ED04-7E3C-9F68-4E58-951C6805F8DE}"/>
                  </a:ext>
                </a:extLst>
              </p:cNvPr>
              <p:cNvSpPr/>
              <p:nvPr/>
            </p:nvSpPr>
            <p:spPr>
              <a:xfrm>
                <a:off x="2490356" y="2670463"/>
                <a:ext cx="1458189" cy="1485900"/>
              </a:xfrm>
              <a:prstGeom prst="round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98C500CC-434E-48F1-A4F9-5B54EAB17A3D}"/>
                  </a:ext>
                </a:extLst>
              </p:cNvPr>
              <p:cNvSpPr/>
              <p:nvPr/>
            </p:nvSpPr>
            <p:spPr>
              <a:xfrm>
                <a:off x="4637811" y="2670463"/>
                <a:ext cx="2168234" cy="1485900"/>
              </a:xfrm>
              <a:prstGeom prst="round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8A7FADC7-8AEE-3917-BA35-64A594DCD169}"/>
                  </a:ext>
                </a:extLst>
              </p:cNvPr>
              <p:cNvSpPr/>
              <p:nvPr/>
            </p:nvSpPr>
            <p:spPr>
              <a:xfrm>
                <a:off x="7533410" y="2670463"/>
                <a:ext cx="2888672" cy="1485900"/>
              </a:xfrm>
              <a:prstGeom prst="round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0B4F807-288A-42BB-BD12-351455869F76}"/>
                </a:ext>
              </a:extLst>
            </p:cNvPr>
            <p:cNvSpPr/>
            <p:nvPr/>
          </p:nvSpPr>
          <p:spPr>
            <a:xfrm>
              <a:off x="1070264" y="1974273"/>
              <a:ext cx="10775372" cy="2930236"/>
            </a:xfrm>
            <a:prstGeom prst="round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8A143C0-6A9B-62AE-1BB2-4521588CF618}"/>
                </a:ext>
              </a:extLst>
            </p:cNvPr>
            <p:cNvSpPr/>
            <p:nvPr/>
          </p:nvSpPr>
          <p:spPr>
            <a:xfrm>
              <a:off x="1735282" y="3288723"/>
              <a:ext cx="748145" cy="301337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A124319-AE22-00B2-858E-0FED82E1C9E5}"/>
                </a:ext>
              </a:extLst>
            </p:cNvPr>
            <p:cNvSpPr/>
            <p:nvPr/>
          </p:nvSpPr>
          <p:spPr>
            <a:xfrm>
              <a:off x="3172693" y="3288723"/>
              <a:ext cx="1458189" cy="301337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3A34F4B-4F45-785A-8873-C69816B1A811}"/>
                </a:ext>
              </a:extLst>
            </p:cNvPr>
            <p:cNvSpPr/>
            <p:nvPr/>
          </p:nvSpPr>
          <p:spPr>
            <a:xfrm>
              <a:off x="5306292" y="3288723"/>
              <a:ext cx="2175162" cy="301337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935D75-8E60-C8CB-69AE-71D3B079DBFD}"/>
                </a:ext>
              </a:extLst>
            </p:cNvPr>
            <p:cNvSpPr/>
            <p:nvPr/>
          </p:nvSpPr>
          <p:spPr>
            <a:xfrm>
              <a:off x="8208821" y="3288723"/>
              <a:ext cx="2888670" cy="301337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1A99804-AA7E-ADB2-7285-E563D4F72CFF}"/>
              </a:ext>
            </a:extLst>
          </p:cNvPr>
          <p:cNvGrpSpPr/>
          <p:nvPr/>
        </p:nvGrpSpPr>
        <p:grpSpPr>
          <a:xfrm>
            <a:off x="2119742" y="649433"/>
            <a:ext cx="5687293" cy="2041812"/>
            <a:chOff x="2119742" y="649433"/>
            <a:chExt cx="5687293" cy="2041812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E44A494-7E1B-F054-0C07-4573FD996C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19742" y="1180762"/>
              <a:ext cx="3899186" cy="150528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588EFEC8-4A08-43E1-2655-49F170E33A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01390" y="1180762"/>
              <a:ext cx="1817538" cy="149489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B90DFC83-335A-8EED-8BD1-C2D80F2B95FC}"/>
                </a:ext>
              </a:extLst>
            </p:cNvPr>
            <p:cNvCxnSpPr>
              <a:cxnSpLocks/>
            </p:cNvCxnSpPr>
            <p:nvPr/>
          </p:nvCxnSpPr>
          <p:spPr>
            <a:xfrm>
              <a:off x="6030188" y="1180762"/>
              <a:ext cx="131626" cy="149489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1EA48286-34CD-4040-3A76-7C14824F3B9A}"/>
                </a:ext>
              </a:extLst>
            </p:cNvPr>
            <p:cNvCxnSpPr>
              <a:cxnSpLocks/>
            </p:cNvCxnSpPr>
            <p:nvPr/>
          </p:nvCxnSpPr>
          <p:spPr>
            <a:xfrm>
              <a:off x="6033652" y="1180762"/>
              <a:ext cx="1773383" cy="151048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7054847-4ED0-8AC0-4283-FF86418238D6}"/>
                </a:ext>
              </a:extLst>
            </p:cNvPr>
            <p:cNvSpPr txBox="1"/>
            <p:nvPr/>
          </p:nvSpPr>
          <p:spPr>
            <a:xfrm>
              <a:off x="5110159" y="649433"/>
              <a:ext cx="21820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Drift tubes</a:t>
              </a:r>
              <a:endParaRPr lang="en-GB" sz="36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04DFC69-F23B-D23D-A3A0-A2AD99AD6D0F}"/>
              </a:ext>
            </a:extLst>
          </p:cNvPr>
          <p:cNvGrpSpPr/>
          <p:nvPr/>
        </p:nvGrpSpPr>
        <p:grpSpPr>
          <a:xfrm>
            <a:off x="734955" y="2994907"/>
            <a:ext cx="10645349" cy="910936"/>
            <a:chOff x="734955" y="2994907"/>
            <a:chExt cx="10645349" cy="910936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303A325-3429-8180-2F63-131CD1C6F8AE}"/>
                </a:ext>
              </a:extLst>
            </p:cNvPr>
            <p:cNvGrpSpPr/>
            <p:nvPr/>
          </p:nvGrpSpPr>
          <p:grpSpPr>
            <a:xfrm flipH="1">
              <a:off x="2163705" y="2994907"/>
              <a:ext cx="565638" cy="910936"/>
              <a:chOff x="2205269" y="2998099"/>
              <a:chExt cx="565638" cy="910936"/>
            </a:xfrm>
          </p:grpSpPr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F7A09EA-4440-A80B-7CEA-ED97FD2ED1C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BE5CAEEF-DCEA-C2F9-BA9F-A44E3C48DF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20DEC21-5A42-8BD1-90C0-C2AB2E29C6D4}"/>
                </a:ext>
              </a:extLst>
            </p:cNvPr>
            <p:cNvGrpSpPr/>
            <p:nvPr/>
          </p:nvGrpSpPr>
          <p:grpSpPr>
            <a:xfrm flipH="1">
              <a:off x="4301832" y="2994907"/>
              <a:ext cx="565638" cy="910936"/>
              <a:chOff x="2205269" y="2998099"/>
              <a:chExt cx="565638" cy="910936"/>
            </a:xfrm>
          </p:grpSpPr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BCECE9A8-518A-337A-2486-BAE8BD6EF7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B83FA2E7-7F4D-82E7-11E8-F820F443C8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1FF0B49-4E8C-E9FB-01C1-807D8B33D254}"/>
                </a:ext>
              </a:extLst>
            </p:cNvPr>
            <p:cNvGrpSpPr/>
            <p:nvPr/>
          </p:nvGrpSpPr>
          <p:grpSpPr>
            <a:xfrm flipH="1">
              <a:off x="7185977" y="2994907"/>
              <a:ext cx="565638" cy="910936"/>
              <a:chOff x="2205269" y="2998099"/>
              <a:chExt cx="565638" cy="910936"/>
            </a:xfrm>
          </p:grpSpPr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76AC62CD-777E-735C-2CA2-54B1AB219E6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19ACDE06-7388-CD91-EF7A-E5D22AFF50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A0231B4-E75B-E32E-EB70-2BF44D165FA8}"/>
                </a:ext>
              </a:extLst>
            </p:cNvPr>
            <p:cNvGrpSpPr/>
            <p:nvPr/>
          </p:nvGrpSpPr>
          <p:grpSpPr>
            <a:xfrm flipH="1">
              <a:off x="10814666" y="2994907"/>
              <a:ext cx="565638" cy="910936"/>
              <a:chOff x="2205269" y="2998099"/>
              <a:chExt cx="565638" cy="910936"/>
            </a:xfrm>
          </p:grpSpPr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D06DF9B6-F95C-2008-EA7F-AF47BFB119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8254B56E-3444-9160-A669-07C5EF3BA5C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60143DF-62D2-27D0-834E-91AA08A18AC3}"/>
                </a:ext>
              </a:extLst>
            </p:cNvPr>
            <p:cNvGrpSpPr/>
            <p:nvPr/>
          </p:nvGrpSpPr>
          <p:grpSpPr>
            <a:xfrm flipH="1">
              <a:off x="734955" y="2994907"/>
              <a:ext cx="565638" cy="910936"/>
              <a:chOff x="2205269" y="2998099"/>
              <a:chExt cx="565638" cy="910936"/>
            </a:xfrm>
          </p:grpSpPr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24683198-3415-1D2A-FD26-663689DB7D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7918049F-C9D2-3471-5C12-2E59BBE130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98F75555-77C4-2C66-0E4A-66788FC7CB0D}"/>
                </a:ext>
              </a:extLst>
            </p:cNvPr>
            <p:cNvCxnSpPr>
              <a:cxnSpLocks/>
            </p:cNvCxnSpPr>
            <p:nvPr/>
          </p:nvCxnSpPr>
          <p:spPr>
            <a:xfrm>
              <a:off x="1482446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199765C5-5ECA-9CB5-6186-67A0027F2449}"/>
                </a:ext>
              </a:extLst>
            </p:cNvPr>
            <p:cNvCxnSpPr>
              <a:cxnSpLocks/>
            </p:cNvCxnSpPr>
            <p:nvPr/>
          </p:nvCxnSpPr>
          <p:spPr>
            <a:xfrm>
              <a:off x="3214264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15645D45-B900-A3C3-AC26-247F0DE0E7DF}"/>
                </a:ext>
              </a:extLst>
            </p:cNvPr>
            <p:cNvCxnSpPr>
              <a:cxnSpLocks/>
            </p:cNvCxnSpPr>
            <p:nvPr/>
          </p:nvCxnSpPr>
          <p:spPr>
            <a:xfrm>
              <a:off x="5839696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238CA387-9618-B0A2-D935-B5C280A06016}"/>
                </a:ext>
              </a:extLst>
            </p:cNvPr>
            <p:cNvCxnSpPr>
              <a:cxnSpLocks/>
            </p:cNvCxnSpPr>
            <p:nvPr/>
          </p:nvCxnSpPr>
          <p:spPr>
            <a:xfrm>
              <a:off x="9087132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00E480-2733-3268-E47C-E956DE23B670}"/>
              </a:ext>
            </a:extLst>
          </p:cNvPr>
          <p:cNvSpPr txBox="1">
            <a:spLocks/>
          </p:cNvSpPr>
          <p:nvPr/>
        </p:nvSpPr>
        <p:spPr>
          <a:xfrm>
            <a:off x="204819" y="4912125"/>
            <a:ext cx="11650738" cy="1769229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Beam is accelerated in the gaps between the drift tubes</a:t>
            </a:r>
          </a:p>
          <a:p>
            <a:r>
              <a:rPr lang="en-US" sz="2800" dirty="0"/>
              <a:t>And shielded from the field in the “wrong” direction in the drift tubes</a:t>
            </a:r>
          </a:p>
          <a:p>
            <a:r>
              <a:rPr lang="en-US" sz="2800" dirty="0"/>
              <a:t>The drift tubes get longer because the particles get faster (low energy)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93C9D4-844D-9B40-70D7-2C2A7697679C}"/>
              </a:ext>
            </a:extLst>
          </p:cNvPr>
          <p:cNvGrpSpPr/>
          <p:nvPr/>
        </p:nvGrpSpPr>
        <p:grpSpPr>
          <a:xfrm>
            <a:off x="765467" y="2994907"/>
            <a:ext cx="10656401" cy="910936"/>
            <a:chOff x="765467" y="2994907"/>
            <a:chExt cx="10656401" cy="91093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4544CA6-B1A2-6865-2007-FAEE540066C8}"/>
                </a:ext>
              </a:extLst>
            </p:cNvPr>
            <p:cNvGrpSpPr/>
            <p:nvPr/>
          </p:nvGrpSpPr>
          <p:grpSpPr>
            <a:xfrm>
              <a:off x="2205269" y="2994907"/>
              <a:ext cx="565638" cy="910936"/>
              <a:chOff x="2205269" y="2998099"/>
              <a:chExt cx="565638" cy="910936"/>
            </a:xfrm>
          </p:grpSpPr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9971082A-1B61-EF86-7C34-C1B05D5736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9A0FE83F-358A-E586-6444-841909BF66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BB57F4D-B4B2-894E-3E93-8F00C5922EC9}"/>
                </a:ext>
              </a:extLst>
            </p:cNvPr>
            <p:cNvGrpSpPr/>
            <p:nvPr/>
          </p:nvGrpSpPr>
          <p:grpSpPr>
            <a:xfrm>
              <a:off x="4343396" y="2994907"/>
              <a:ext cx="565638" cy="910936"/>
              <a:chOff x="2205269" y="2998099"/>
              <a:chExt cx="565638" cy="910936"/>
            </a:xfrm>
          </p:grpSpPr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D48865C9-C446-9518-D7CD-045404C5BD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7EA93356-5096-C099-14AF-205A247F65B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51661EF-322F-FCF2-44E0-3B340339FC80}"/>
                </a:ext>
              </a:extLst>
            </p:cNvPr>
            <p:cNvGrpSpPr/>
            <p:nvPr/>
          </p:nvGrpSpPr>
          <p:grpSpPr>
            <a:xfrm>
              <a:off x="7227541" y="2994907"/>
              <a:ext cx="565638" cy="910936"/>
              <a:chOff x="2205269" y="2998099"/>
              <a:chExt cx="565638" cy="910936"/>
            </a:xfrm>
          </p:grpSpPr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D84CE1A2-FC9C-29C2-A89E-91C8784A2F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D3D238D1-ABB5-0EBA-2D3B-BE565B8523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206E889-41F0-22D0-9089-42A948D08653}"/>
                </a:ext>
              </a:extLst>
            </p:cNvPr>
            <p:cNvGrpSpPr/>
            <p:nvPr/>
          </p:nvGrpSpPr>
          <p:grpSpPr>
            <a:xfrm>
              <a:off x="10856230" y="2994907"/>
              <a:ext cx="565638" cy="910936"/>
              <a:chOff x="2205269" y="2998099"/>
              <a:chExt cx="565638" cy="910936"/>
            </a:xfrm>
          </p:grpSpPr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F6E8D957-E54D-17B6-64EE-DF562374B3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AF175035-43D9-6B2E-4BBB-CC8299E480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569FFA1-EA35-D647-7FC8-4DF5F526A370}"/>
                </a:ext>
              </a:extLst>
            </p:cNvPr>
            <p:cNvGrpSpPr/>
            <p:nvPr/>
          </p:nvGrpSpPr>
          <p:grpSpPr>
            <a:xfrm>
              <a:off x="776519" y="2994907"/>
              <a:ext cx="565638" cy="910936"/>
              <a:chOff x="2205269" y="2998099"/>
              <a:chExt cx="565638" cy="910936"/>
            </a:xfrm>
          </p:grpSpPr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41FA2F6C-D203-4689-3B7F-8DAD7385CE9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0E5D98FF-7F8D-BC11-1BCC-865671C46E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90B9150-7C24-D59C-B554-00F50FAF11DA}"/>
                </a:ext>
              </a:extLst>
            </p:cNvPr>
            <p:cNvCxnSpPr>
              <a:cxnSpLocks/>
            </p:cNvCxnSpPr>
            <p:nvPr/>
          </p:nvCxnSpPr>
          <p:spPr>
            <a:xfrm>
              <a:off x="765467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4EAB4248-BA3B-C8B2-BC9F-20E414BDACAF}"/>
                </a:ext>
              </a:extLst>
            </p:cNvPr>
            <p:cNvCxnSpPr>
              <a:cxnSpLocks/>
            </p:cNvCxnSpPr>
            <p:nvPr/>
          </p:nvCxnSpPr>
          <p:spPr>
            <a:xfrm>
              <a:off x="2258292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2B599912-E0FD-DA32-CC91-4C0B7330148B}"/>
                </a:ext>
              </a:extLst>
            </p:cNvPr>
            <p:cNvCxnSpPr>
              <a:cxnSpLocks/>
            </p:cNvCxnSpPr>
            <p:nvPr/>
          </p:nvCxnSpPr>
          <p:spPr>
            <a:xfrm>
              <a:off x="4343396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1E8C1D9-2B91-402D-A26B-DB2C60D1619A}"/>
                </a:ext>
              </a:extLst>
            </p:cNvPr>
            <p:cNvCxnSpPr>
              <a:cxnSpLocks/>
            </p:cNvCxnSpPr>
            <p:nvPr/>
          </p:nvCxnSpPr>
          <p:spPr>
            <a:xfrm>
              <a:off x="7227153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6DB7928-F79F-BD65-D6E3-7DA0A243CCE7}"/>
                </a:ext>
              </a:extLst>
            </p:cNvPr>
            <p:cNvCxnSpPr>
              <a:cxnSpLocks/>
            </p:cNvCxnSpPr>
            <p:nvPr/>
          </p:nvCxnSpPr>
          <p:spPr>
            <a:xfrm>
              <a:off x="10856230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62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87A446-29AD-3B13-DA55-B575B10B1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25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664AB6C-7ED7-65C7-14D0-537C3878C5D1}"/>
              </a:ext>
            </a:extLst>
          </p:cNvPr>
          <p:cNvGrpSpPr/>
          <p:nvPr/>
        </p:nvGrpSpPr>
        <p:grpSpPr>
          <a:xfrm>
            <a:off x="2675004" y="398192"/>
            <a:ext cx="8096250" cy="5061833"/>
            <a:chOff x="2047875" y="886529"/>
            <a:chExt cx="8096250" cy="50618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C94D5EC-8160-C803-2483-04657DB63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47875" y="909637"/>
              <a:ext cx="8096250" cy="503872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E81AAD9-3A0A-06D4-9C18-FDCF946FEFD7}"/>
                </a:ext>
              </a:extLst>
            </p:cNvPr>
            <p:cNvSpPr txBox="1"/>
            <p:nvPr/>
          </p:nvSpPr>
          <p:spPr>
            <a:xfrm>
              <a:off x="2047875" y="886529"/>
              <a:ext cx="3214342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err="1">
                  <a:solidFill>
                    <a:schemeClr val="bg2"/>
                  </a:solidFill>
                </a:rPr>
                <a:t>Widerøe</a:t>
              </a:r>
              <a:r>
                <a:rPr lang="en-US" sz="3200" b="1" dirty="0">
                  <a:solidFill>
                    <a:schemeClr val="bg2"/>
                  </a:solidFill>
                </a:rPr>
                <a:t> </a:t>
              </a:r>
              <a:r>
                <a:rPr lang="en-US" sz="3200" b="1" dirty="0" err="1">
                  <a:solidFill>
                    <a:schemeClr val="bg2"/>
                  </a:solidFill>
                </a:rPr>
                <a:t>Linac</a:t>
              </a:r>
              <a:endParaRPr lang="en-US" sz="3200" b="1" dirty="0">
                <a:solidFill>
                  <a:schemeClr val="bg2"/>
                </a:solidFill>
              </a:endParaRPr>
            </a:p>
            <a:p>
              <a:pPr algn="ctr"/>
              <a:r>
                <a:rPr lang="en-US" sz="3200" b="1" dirty="0">
                  <a:solidFill>
                    <a:schemeClr val="bg2"/>
                  </a:solidFill>
                </a:rPr>
                <a:t>(PhD Thesis 1927)</a:t>
              </a:r>
              <a:endParaRPr lang="en-GB" sz="32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5682870-1009-8CCC-23C4-911D8DAEB633}"/>
              </a:ext>
            </a:extLst>
          </p:cNvPr>
          <p:cNvGrpSpPr/>
          <p:nvPr/>
        </p:nvGrpSpPr>
        <p:grpSpPr>
          <a:xfrm>
            <a:off x="4422182" y="1959588"/>
            <a:ext cx="2396197" cy="982950"/>
            <a:chOff x="3795053" y="2447925"/>
            <a:chExt cx="2396197" cy="98295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D2B25F9-174A-5C54-5343-319FFCCCB1BA}"/>
                </a:ext>
              </a:extLst>
            </p:cNvPr>
            <p:cNvGrpSpPr/>
            <p:nvPr/>
          </p:nvGrpSpPr>
          <p:grpSpPr>
            <a:xfrm>
              <a:off x="4410075" y="2447925"/>
              <a:ext cx="1781175" cy="495300"/>
              <a:chOff x="4410075" y="2447925"/>
              <a:chExt cx="1781175" cy="495300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6E9E40C7-4E07-761E-F302-0015B70F56FF}"/>
                  </a:ext>
                </a:extLst>
              </p:cNvPr>
              <p:cNvCxnSpPr/>
              <p:nvPr/>
            </p:nvCxnSpPr>
            <p:spPr>
              <a:xfrm flipV="1">
                <a:off x="4410075" y="2447925"/>
                <a:ext cx="409575" cy="495300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FF092592-4D04-C6EA-3CE3-157EBB6955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10075" y="2447925"/>
                <a:ext cx="1781175" cy="495300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716247-A043-D1EF-D0FA-B7B77C388E02}"/>
                </a:ext>
              </a:extLst>
            </p:cNvPr>
            <p:cNvSpPr txBox="1"/>
            <p:nvPr/>
          </p:nvSpPr>
          <p:spPr>
            <a:xfrm>
              <a:off x="3795053" y="2846100"/>
              <a:ext cx="10290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6"/>
                  </a:solidFill>
                </a:rPr>
                <a:t>Gaps</a:t>
              </a:r>
              <a:endParaRPr lang="en-GB" sz="32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AC9E856-500C-CB0E-135D-6CC90047F092}"/>
              </a:ext>
            </a:extLst>
          </p:cNvPr>
          <p:cNvGrpSpPr/>
          <p:nvPr/>
        </p:nvGrpSpPr>
        <p:grpSpPr>
          <a:xfrm>
            <a:off x="6171836" y="1997201"/>
            <a:ext cx="2443774" cy="1510595"/>
            <a:chOff x="5544707" y="2485538"/>
            <a:chExt cx="2443774" cy="151059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3D3FACA-5662-B0DB-F00E-78C7BFC79822}"/>
                </a:ext>
              </a:extLst>
            </p:cNvPr>
            <p:cNvGrpSpPr/>
            <p:nvPr/>
          </p:nvGrpSpPr>
          <p:grpSpPr>
            <a:xfrm>
              <a:off x="5544707" y="2485538"/>
              <a:ext cx="1034468" cy="1019662"/>
              <a:chOff x="4819650" y="2447925"/>
              <a:chExt cx="1034468" cy="848212"/>
            </a:xfrm>
          </p:grpSpPr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818D6989-016D-3D5C-C5B6-E6520FB1BC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819650" y="2447925"/>
                <a:ext cx="1034468" cy="848212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03C023A0-6CB8-7446-38FD-99BE8EA1D5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700257" y="2447925"/>
                <a:ext cx="153861" cy="848212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547683A-A0B3-FBA1-A0FA-4AA6F97CF62C}"/>
                </a:ext>
              </a:extLst>
            </p:cNvPr>
            <p:cNvSpPr txBox="1"/>
            <p:nvPr/>
          </p:nvSpPr>
          <p:spPr>
            <a:xfrm>
              <a:off x="5981200" y="3411358"/>
              <a:ext cx="20072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3"/>
                  </a:solidFill>
                </a:rPr>
                <a:t>Drift tubes</a:t>
              </a:r>
              <a:endParaRPr lang="en-GB" sz="32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9EE25C-BA36-766B-C800-E08D7FB075F4}"/>
              </a:ext>
            </a:extLst>
          </p:cNvPr>
          <p:cNvGrpSpPr/>
          <p:nvPr/>
        </p:nvGrpSpPr>
        <p:grpSpPr>
          <a:xfrm>
            <a:off x="219896" y="1317238"/>
            <a:ext cx="3962868" cy="5374299"/>
            <a:chOff x="3494844" y="117087"/>
            <a:chExt cx="4884235" cy="662382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3FA635F-D5DD-94C0-1645-C07F658CB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202" t="1952" r="2194" b="1463"/>
            <a:stretch/>
          </p:blipFill>
          <p:spPr>
            <a:xfrm>
              <a:off x="3494844" y="117087"/>
              <a:ext cx="4884235" cy="662382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D19F556-BCD7-0794-3971-1DA6329E45F1}"/>
                </a:ext>
              </a:extLst>
            </p:cNvPr>
            <p:cNvSpPr txBox="1"/>
            <p:nvPr/>
          </p:nvSpPr>
          <p:spPr>
            <a:xfrm>
              <a:off x="3668486" y="117087"/>
              <a:ext cx="316945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/>
                <a:t>CERN: Linac4</a:t>
              </a:r>
              <a:endParaRPr lang="en-GB" sz="44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0BAB980-C270-7410-44D6-4DFEF5D593AF}"/>
              </a:ext>
            </a:extLst>
          </p:cNvPr>
          <p:cNvGrpSpPr/>
          <p:nvPr/>
        </p:nvGrpSpPr>
        <p:grpSpPr>
          <a:xfrm>
            <a:off x="5198115" y="1630361"/>
            <a:ext cx="6769466" cy="5038726"/>
            <a:chOff x="3966118" y="487084"/>
            <a:chExt cx="8051644" cy="599309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830E112-C89F-86A8-9C53-C351ADFF7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66118" y="487084"/>
              <a:ext cx="7990788" cy="599309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03190BB-2502-5FE8-83B5-64620E8BFF7B}"/>
                </a:ext>
              </a:extLst>
            </p:cNvPr>
            <p:cNvSpPr txBox="1"/>
            <p:nvPr/>
          </p:nvSpPr>
          <p:spPr>
            <a:xfrm>
              <a:off x="8342163" y="487084"/>
              <a:ext cx="3675599" cy="915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GSI: UNILAC</a:t>
              </a:r>
              <a:endParaRPr lang="en-GB" sz="4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2294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28E891-FBAF-BB62-0427-49AFD081F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26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E0E7517-47E1-6674-2DC2-67C626A05493}"/>
              </a:ext>
            </a:extLst>
          </p:cNvPr>
          <p:cNvGrpSpPr/>
          <p:nvPr/>
        </p:nvGrpSpPr>
        <p:grpSpPr>
          <a:xfrm flipV="1">
            <a:off x="5468040" y="178384"/>
            <a:ext cx="2444533" cy="2721012"/>
            <a:chOff x="1686758" y="1358283"/>
            <a:chExt cx="2444533" cy="272101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D48C7CD-8CEE-DCEF-C5AA-CD41DF96B398}"/>
                </a:ext>
              </a:extLst>
            </p:cNvPr>
            <p:cNvSpPr/>
            <p:nvPr/>
          </p:nvSpPr>
          <p:spPr>
            <a:xfrm>
              <a:off x="1686758" y="1358283"/>
              <a:ext cx="1372016" cy="1984159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7A1FB27-5940-5317-8D51-FE5EFA825DCA}"/>
                </a:ext>
              </a:extLst>
            </p:cNvPr>
            <p:cNvGrpSpPr/>
            <p:nvPr/>
          </p:nvGrpSpPr>
          <p:grpSpPr>
            <a:xfrm>
              <a:off x="2521259" y="3213722"/>
              <a:ext cx="914400" cy="577049"/>
              <a:chOff x="6391922" y="4900479"/>
              <a:chExt cx="2191305" cy="577049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2B6AA0C-D9AC-C8E1-26C6-4ED883AD3939}"/>
                  </a:ext>
                </a:extLst>
              </p:cNvPr>
              <p:cNvCxnSpPr/>
              <p:nvPr/>
            </p:nvCxnSpPr>
            <p:spPr>
              <a:xfrm flipV="1">
                <a:off x="6391922" y="4900479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DE90445-B960-401D-2DA5-A91C4F807B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91922" y="5477528"/>
                <a:ext cx="219130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9ABBB66-3D98-85A4-691F-0D146852E3AC}"/>
                </a:ext>
              </a:extLst>
            </p:cNvPr>
            <p:cNvGrpSpPr/>
            <p:nvPr/>
          </p:nvGrpSpPr>
          <p:grpSpPr>
            <a:xfrm>
              <a:off x="3435659" y="3502246"/>
              <a:ext cx="695632" cy="577049"/>
              <a:chOff x="8583227" y="5189003"/>
              <a:chExt cx="695632" cy="577049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5265F657-D98C-BC76-D771-42F0705F918F}"/>
                  </a:ext>
                </a:extLst>
              </p:cNvPr>
              <p:cNvSpPr/>
              <p:nvPr/>
            </p:nvSpPr>
            <p:spPr>
              <a:xfrm>
                <a:off x="8633641" y="5299967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933296F2-62D7-0BBF-EC7E-BC407963A72D}"/>
                  </a:ext>
                </a:extLst>
              </p:cNvPr>
              <p:cNvSpPr/>
              <p:nvPr/>
            </p:nvSpPr>
            <p:spPr>
              <a:xfrm>
                <a:off x="8583227" y="5189003"/>
                <a:ext cx="695632" cy="57704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9D84A7F-05B0-316A-1DBD-63E5930EA494}"/>
              </a:ext>
            </a:extLst>
          </p:cNvPr>
          <p:cNvGrpSpPr/>
          <p:nvPr/>
        </p:nvGrpSpPr>
        <p:grpSpPr>
          <a:xfrm>
            <a:off x="3824806" y="1970559"/>
            <a:ext cx="4719762" cy="4128903"/>
            <a:chOff x="3824806" y="1970559"/>
            <a:chExt cx="4719762" cy="412890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D4E1A39-1650-F7F2-577F-D587A5576B2F}"/>
                </a:ext>
              </a:extLst>
            </p:cNvPr>
            <p:cNvGrpSpPr/>
            <p:nvPr/>
          </p:nvGrpSpPr>
          <p:grpSpPr>
            <a:xfrm>
              <a:off x="5681845" y="1970559"/>
              <a:ext cx="857704" cy="4128903"/>
              <a:chOff x="5680364" y="2022515"/>
              <a:chExt cx="857704" cy="3920836"/>
            </a:xfrm>
          </p:grpSpPr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67C9075B-B9DD-1A38-1628-097A30D11816}"/>
                  </a:ext>
                </a:extLst>
              </p:cNvPr>
              <p:cNvCxnSpPr/>
              <p:nvPr/>
            </p:nvCxnSpPr>
            <p:spPr>
              <a:xfrm>
                <a:off x="5680364" y="2022515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E1C41E15-4284-8ED9-5B89-A3B55C0845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88323" y="5943351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0ECC4AF-0C30-78BB-C758-CD872F7AF066}"/>
                </a:ext>
              </a:extLst>
            </p:cNvPr>
            <p:cNvGrpSpPr/>
            <p:nvPr/>
          </p:nvGrpSpPr>
          <p:grpSpPr>
            <a:xfrm rot="5400000">
              <a:off x="5764129" y="1613806"/>
              <a:ext cx="857704" cy="4634346"/>
              <a:chOff x="5680364" y="2022515"/>
              <a:chExt cx="857704" cy="3920836"/>
            </a:xfrm>
          </p:grpSpPr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69C42665-54E9-FBB2-5735-8BDFD20A8C36}"/>
                  </a:ext>
                </a:extLst>
              </p:cNvPr>
              <p:cNvCxnSpPr/>
              <p:nvPr/>
            </p:nvCxnSpPr>
            <p:spPr>
              <a:xfrm>
                <a:off x="5680364" y="2022515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3B71902F-885D-3917-265D-2E54093DA1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88323" y="5943351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72C0C12A-66CA-5B3B-2740-BCC2D93B4976}"/>
                </a:ext>
              </a:extLst>
            </p:cNvPr>
            <p:cNvGrpSpPr/>
            <p:nvPr/>
          </p:nvGrpSpPr>
          <p:grpSpPr>
            <a:xfrm rot="2856641">
              <a:off x="5703283" y="1628919"/>
              <a:ext cx="857704" cy="4564981"/>
              <a:chOff x="5680364" y="2022515"/>
              <a:chExt cx="857704" cy="3920836"/>
            </a:xfrm>
          </p:grpSpPr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8F5FF70E-2B98-7A88-2D8E-856929CD4991}"/>
                  </a:ext>
                </a:extLst>
              </p:cNvPr>
              <p:cNvCxnSpPr/>
              <p:nvPr/>
            </p:nvCxnSpPr>
            <p:spPr>
              <a:xfrm>
                <a:off x="5680364" y="2022515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D6AE52C0-2B58-932B-9E28-025DC54547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88323" y="5943351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D90851B-B2DE-2121-F0C0-E99C8C0A30F1}"/>
                </a:ext>
              </a:extLst>
            </p:cNvPr>
            <p:cNvGrpSpPr/>
            <p:nvPr/>
          </p:nvGrpSpPr>
          <p:grpSpPr>
            <a:xfrm rot="8009074">
              <a:off x="5755835" y="1641273"/>
              <a:ext cx="857704" cy="4719762"/>
              <a:chOff x="5680364" y="2022515"/>
              <a:chExt cx="857704" cy="3920836"/>
            </a:xfrm>
          </p:grpSpPr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266A1860-0129-7D09-0ACF-634D5E66349B}"/>
                  </a:ext>
                </a:extLst>
              </p:cNvPr>
              <p:cNvCxnSpPr/>
              <p:nvPr/>
            </p:nvCxnSpPr>
            <p:spPr>
              <a:xfrm>
                <a:off x="5680364" y="2022515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F294B4F2-A4B9-18FA-7783-C36D3B418B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88323" y="5943351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882B935-9F35-A738-2717-474369E29D68}"/>
              </a:ext>
            </a:extLst>
          </p:cNvPr>
          <p:cNvSpPr txBox="1"/>
          <p:nvPr/>
        </p:nvSpPr>
        <p:spPr>
          <a:xfrm>
            <a:off x="111523" y="2274838"/>
            <a:ext cx="33770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Instead of going in a straight line and using lots of accelerating gaps</a:t>
            </a:r>
            <a:endParaRPr lang="en-GB" sz="3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738A26D-7C74-8CDB-AAD7-0E4A925221B0}"/>
              </a:ext>
            </a:extLst>
          </p:cNvPr>
          <p:cNvSpPr txBox="1"/>
          <p:nvPr/>
        </p:nvSpPr>
        <p:spPr>
          <a:xfrm>
            <a:off x="8703435" y="2551837"/>
            <a:ext cx="33770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Go in a circle and use the same gap lots of times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229249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E1833A-9638-CFF2-30D5-3203D21AC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27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258EA0-0D68-18EE-3117-2912C068A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586" y="583142"/>
            <a:ext cx="9868829" cy="569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161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778B0A-57BA-28F6-016E-EA6A0995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28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7D3C34-37B1-BA20-4F6B-887D43B9B1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380" t="12273" r="16459" b="23181"/>
          <a:stretch/>
        </p:blipFill>
        <p:spPr>
          <a:xfrm>
            <a:off x="170289" y="1060025"/>
            <a:ext cx="4551218" cy="4426527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2EC4D1FE-044A-761D-0199-028092D4D20C}"/>
              </a:ext>
            </a:extLst>
          </p:cNvPr>
          <p:cNvGrpSpPr/>
          <p:nvPr/>
        </p:nvGrpSpPr>
        <p:grpSpPr>
          <a:xfrm>
            <a:off x="2118139" y="2158527"/>
            <a:ext cx="2736903" cy="1114761"/>
            <a:chOff x="2767185" y="2457834"/>
            <a:chExt cx="2736903" cy="111476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EAC14A8-1BF6-7E0B-AB18-1BDE4CA88F53}"/>
                </a:ext>
              </a:extLst>
            </p:cNvPr>
            <p:cNvSpPr txBox="1"/>
            <p:nvPr/>
          </p:nvSpPr>
          <p:spPr>
            <a:xfrm>
              <a:off x="2767185" y="2457834"/>
              <a:ext cx="273690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solidFill>
                    <a:schemeClr val="accent1"/>
                  </a:solidFill>
                </a:rPr>
                <a:t>I</a:t>
              </a:r>
              <a:r>
                <a:rPr lang="en-US" sz="4000" dirty="0">
                  <a:solidFill>
                    <a:schemeClr val="accent1"/>
                  </a:solidFill>
                </a:rPr>
                <a:t>ndex = </a:t>
              </a:r>
              <a:r>
                <a:rPr lang="en-US" sz="4000" dirty="0" err="1">
                  <a:solidFill>
                    <a:schemeClr val="accent1"/>
                  </a:solidFill>
                </a:rPr>
                <a:t>f</a:t>
              </a:r>
              <a:r>
                <a:rPr lang="en-US" sz="4000" b="1" dirty="0" err="1">
                  <a:solidFill>
                    <a:schemeClr val="accent1"/>
                  </a:solidFill>
                </a:rPr>
                <a:t>I</a:t>
              </a:r>
              <a:r>
                <a:rPr lang="en-US" sz="4000" dirty="0" err="1">
                  <a:solidFill>
                    <a:schemeClr val="accent1"/>
                  </a:solidFill>
                </a:rPr>
                <a:t>eld</a:t>
              </a:r>
              <a:endParaRPr lang="en-GB" sz="4000" dirty="0">
                <a:solidFill>
                  <a:schemeClr val="accent1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61A5428-F6F7-CBA7-8B22-73720FBDB0C7}"/>
                </a:ext>
              </a:extLst>
            </p:cNvPr>
            <p:cNvCxnSpPr/>
            <p:nvPr/>
          </p:nvCxnSpPr>
          <p:spPr>
            <a:xfrm flipV="1">
              <a:off x="3200400" y="3165720"/>
              <a:ext cx="1662545" cy="40687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DEBC6B3-7CCC-9F5F-13E0-5417238AB2A4}"/>
              </a:ext>
            </a:extLst>
          </p:cNvPr>
          <p:cNvGrpSpPr/>
          <p:nvPr/>
        </p:nvGrpSpPr>
        <p:grpSpPr>
          <a:xfrm>
            <a:off x="2551354" y="4085657"/>
            <a:ext cx="3887747" cy="1516786"/>
            <a:chOff x="3200400" y="4384964"/>
            <a:chExt cx="3887747" cy="1516786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0A44B3A-4DA2-1515-B225-A32A32DFD55E}"/>
                </a:ext>
              </a:extLst>
            </p:cNvPr>
            <p:cNvCxnSpPr>
              <a:cxnSpLocks/>
            </p:cNvCxnSpPr>
            <p:nvPr/>
          </p:nvCxnSpPr>
          <p:spPr>
            <a:xfrm>
              <a:off x="3200400" y="4384964"/>
              <a:ext cx="1745673" cy="924791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4041635-D6E4-03FF-FAA8-112880B004E8}"/>
                </a:ext>
              </a:extLst>
            </p:cNvPr>
            <p:cNvSpPr txBox="1"/>
            <p:nvPr/>
          </p:nvSpPr>
          <p:spPr>
            <a:xfrm>
              <a:off x="3295377" y="5193864"/>
              <a:ext cx="379277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err="1">
                  <a:solidFill>
                    <a:schemeClr val="accent3"/>
                  </a:solidFill>
                </a:rPr>
                <a:t>se</a:t>
              </a:r>
              <a:r>
                <a:rPr lang="en-US" sz="4000" b="1" dirty="0" err="1">
                  <a:solidFill>
                    <a:schemeClr val="accent3"/>
                  </a:solidFill>
                </a:rPr>
                <a:t>C</a:t>
              </a:r>
              <a:r>
                <a:rPr lang="en-US" sz="4000" dirty="0" err="1">
                  <a:solidFill>
                    <a:schemeClr val="accent3"/>
                  </a:solidFill>
                </a:rPr>
                <a:t>ond</a:t>
              </a:r>
              <a:r>
                <a:rPr lang="en-US" sz="4000" dirty="0">
                  <a:solidFill>
                    <a:schemeClr val="accent3"/>
                  </a:solidFill>
                </a:rPr>
                <a:t> = </a:t>
              </a:r>
              <a:r>
                <a:rPr lang="en-US" sz="4000" b="1" dirty="0">
                  <a:solidFill>
                    <a:schemeClr val="accent3"/>
                  </a:solidFill>
                </a:rPr>
                <a:t>C</a:t>
              </a:r>
              <a:r>
                <a:rPr lang="en-US" sz="4000" dirty="0">
                  <a:solidFill>
                    <a:schemeClr val="accent3"/>
                  </a:solidFill>
                </a:rPr>
                <a:t>urrent</a:t>
              </a:r>
              <a:endParaRPr lang="en-GB" sz="4000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D1EA594-7FAB-F42E-CEAE-4634FD553AA2}"/>
              </a:ext>
            </a:extLst>
          </p:cNvPr>
          <p:cNvGrpSpPr/>
          <p:nvPr/>
        </p:nvGrpSpPr>
        <p:grpSpPr>
          <a:xfrm>
            <a:off x="1705596" y="859826"/>
            <a:ext cx="3191010" cy="1885403"/>
            <a:chOff x="2354642" y="1159133"/>
            <a:chExt cx="3191010" cy="1885403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43932F7-70C6-EE46-E026-22F1657351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54642" y="1644775"/>
              <a:ext cx="305431" cy="1399761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A81FEBE-419C-16F4-BE0A-815A288CA5B4}"/>
                </a:ext>
              </a:extLst>
            </p:cNvPr>
            <p:cNvSpPr txBox="1"/>
            <p:nvPr/>
          </p:nvSpPr>
          <p:spPr>
            <a:xfrm>
              <a:off x="2547780" y="1159133"/>
              <a:ext cx="299787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err="1">
                  <a:solidFill>
                    <a:schemeClr val="accent6"/>
                  </a:solidFill>
                </a:rPr>
                <a:t>F</a:t>
              </a:r>
              <a:r>
                <a:rPr lang="en-US" sz="4000" dirty="0" err="1">
                  <a:solidFill>
                    <a:schemeClr val="accent6"/>
                  </a:solidFill>
                </a:rPr>
                <a:t>umb</a:t>
              </a:r>
              <a:r>
                <a:rPr lang="en-US" sz="4000" dirty="0">
                  <a:solidFill>
                    <a:schemeClr val="accent6"/>
                  </a:solidFill>
                </a:rPr>
                <a:t> = </a:t>
              </a:r>
              <a:r>
                <a:rPr lang="en-US" sz="4000" b="1" dirty="0">
                  <a:solidFill>
                    <a:schemeClr val="accent6"/>
                  </a:solidFill>
                </a:rPr>
                <a:t>F</a:t>
              </a:r>
              <a:r>
                <a:rPr lang="en-US" sz="4000" dirty="0">
                  <a:solidFill>
                    <a:schemeClr val="accent6"/>
                  </a:solidFill>
                </a:rPr>
                <a:t>orce</a:t>
              </a:r>
              <a:endParaRPr lang="en-GB" sz="40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3DE912C-F27E-6C2D-37AA-3E90C1B92175}"/>
              </a:ext>
            </a:extLst>
          </p:cNvPr>
          <p:cNvGrpSpPr/>
          <p:nvPr/>
        </p:nvGrpSpPr>
        <p:grpSpPr>
          <a:xfrm>
            <a:off x="6449952" y="761543"/>
            <a:ext cx="5020351" cy="2511745"/>
            <a:chOff x="6826899" y="308076"/>
            <a:chExt cx="5020351" cy="25117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700B768-4570-48FD-7441-A07D3773F262}"/>
                </a:ext>
              </a:extLst>
            </p:cNvPr>
            <p:cNvGrpSpPr/>
            <p:nvPr/>
          </p:nvGrpSpPr>
          <p:grpSpPr>
            <a:xfrm rot="3588446">
              <a:off x="8432294" y="-1311"/>
              <a:ext cx="1215737" cy="4426528"/>
              <a:chOff x="8499761" y="577078"/>
              <a:chExt cx="1215737" cy="6086152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1ABA15C8-AB49-175C-5D63-B85ABD497570}"/>
                  </a:ext>
                </a:extLst>
              </p:cNvPr>
              <p:cNvGrpSpPr/>
              <p:nvPr/>
            </p:nvGrpSpPr>
            <p:grpSpPr>
              <a:xfrm>
                <a:off x="8499761" y="577078"/>
                <a:ext cx="1215737" cy="2822705"/>
                <a:chOff x="7512627" y="577078"/>
                <a:chExt cx="1215737" cy="2822705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F6F156D0-083E-21CD-3E13-349EFB4D7F52}"/>
                    </a:ext>
                  </a:extLst>
                </p:cNvPr>
                <p:cNvSpPr/>
                <p:nvPr/>
              </p:nvSpPr>
              <p:spPr>
                <a:xfrm>
                  <a:off x="7512627" y="577078"/>
                  <a:ext cx="1215737" cy="176645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6BD0B1C4-1A8B-80E3-5266-EC49D804D1D2}"/>
                    </a:ext>
                  </a:extLst>
                </p:cNvPr>
                <p:cNvSpPr/>
                <p:nvPr/>
              </p:nvSpPr>
              <p:spPr>
                <a:xfrm>
                  <a:off x="7512627" y="2349390"/>
                  <a:ext cx="1215737" cy="831272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DFF74A4A-105C-6ACD-30C1-182D3F762E6F}"/>
                    </a:ext>
                  </a:extLst>
                </p:cNvPr>
                <p:cNvSpPr txBox="1"/>
                <p:nvPr/>
              </p:nvSpPr>
              <p:spPr>
                <a:xfrm>
                  <a:off x="7804543" y="2130272"/>
                  <a:ext cx="631904" cy="12695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400" dirty="0">
                      <a:solidFill>
                        <a:schemeClr val="bg1"/>
                      </a:solidFill>
                    </a:rPr>
                    <a:t>N</a:t>
                  </a:r>
                  <a:endParaRPr lang="en-GB" sz="60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4A725009-8C87-9AAD-54E6-159022A98D02}"/>
                  </a:ext>
                </a:extLst>
              </p:cNvPr>
              <p:cNvGrpSpPr/>
              <p:nvPr/>
            </p:nvGrpSpPr>
            <p:grpSpPr>
              <a:xfrm flipV="1">
                <a:off x="8499761" y="3846384"/>
                <a:ext cx="1215737" cy="2816846"/>
                <a:chOff x="7512627" y="582935"/>
                <a:chExt cx="1215737" cy="2816846"/>
              </a:xfrm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41F7DC2-7D5D-D273-5A03-C795CB65A335}"/>
                    </a:ext>
                  </a:extLst>
                </p:cNvPr>
                <p:cNvSpPr/>
                <p:nvPr/>
              </p:nvSpPr>
              <p:spPr>
                <a:xfrm>
                  <a:off x="7512627" y="582935"/>
                  <a:ext cx="1215737" cy="176645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159484BF-1ADB-5F9E-E6A5-82FCAC738BD5}"/>
                    </a:ext>
                  </a:extLst>
                </p:cNvPr>
                <p:cNvSpPr/>
                <p:nvPr/>
              </p:nvSpPr>
              <p:spPr>
                <a:xfrm>
                  <a:off x="7512627" y="2349390"/>
                  <a:ext cx="1215737" cy="831272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C1306AD-ADB3-8D99-221D-3AC5B6FA04E1}"/>
                    </a:ext>
                  </a:extLst>
                </p:cNvPr>
                <p:cNvSpPr txBox="1"/>
                <p:nvPr/>
              </p:nvSpPr>
              <p:spPr>
                <a:xfrm flipV="1">
                  <a:off x="7798132" y="2130270"/>
                  <a:ext cx="502061" cy="12695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400" dirty="0">
                      <a:solidFill>
                        <a:schemeClr val="bg1"/>
                      </a:solidFill>
                    </a:rPr>
                    <a:t>S</a:t>
                  </a:r>
                  <a:endParaRPr lang="en-GB" sz="60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286573B-263B-0EA6-F96A-2A755AF6AC04}"/>
                </a:ext>
              </a:extLst>
            </p:cNvPr>
            <p:cNvCxnSpPr/>
            <p:nvPr/>
          </p:nvCxnSpPr>
          <p:spPr>
            <a:xfrm>
              <a:off x="7674961" y="308076"/>
              <a:ext cx="945572" cy="1413164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8D04D94-6EA2-B23F-51DD-14C94F498D19}"/>
                </a:ext>
              </a:extLst>
            </p:cNvPr>
            <p:cNvSpPr/>
            <p:nvPr/>
          </p:nvSpPr>
          <p:spPr>
            <a:xfrm>
              <a:off x="8686171" y="1842919"/>
              <a:ext cx="1174172" cy="883228"/>
            </a:xfrm>
            <a:custGeom>
              <a:avLst/>
              <a:gdLst>
                <a:gd name="connsiteX0" fmla="*/ 0 w 1174172"/>
                <a:gd name="connsiteY0" fmla="*/ 0 h 883228"/>
                <a:gd name="connsiteX1" fmla="*/ 1174172 w 1174172"/>
                <a:gd name="connsiteY1" fmla="*/ 883228 h 883228"/>
                <a:gd name="connsiteX2" fmla="*/ 1174172 w 1174172"/>
                <a:gd name="connsiteY2" fmla="*/ 883228 h 883228"/>
                <a:gd name="connsiteX0" fmla="*/ 0 w 1174172"/>
                <a:gd name="connsiteY0" fmla="*/ 0 h 883228"/>
                <a:gd name="connsiteX1" fmla="*/ 1174172 w 1174172"/>
                <a:gd name="connsiteY1" fmla="*/ 883228 h 883228"/>
                <a:gd name="connsiteX2" fmla="*/ 1174172 w 1174172"/>
                <a:gd name="connsiteY2" fmla="*/ 883228 h 883228"/>
                <a:gd name="connsiteX0" fmla="*/ 0 w 1174172"/>
                <a:gd name="connsiteY0" fmla="*/ 0 h 883228"/>
                <a:gd name="connsiteX1" fmla="*/ 1174172 w 1174172"/>
                <a:gd name="connsiteY1" fmla="*/ 883228 h 883228"/>
                <a:gd name="connsiteX2" fmla="*/ 1174172 w 1174172"/>
                <a:gd name="connsiteY2" fmla="*/ 883228 h 883228"/>
                <a:gd name="connsiteX0" fmla="*/ 0 w 1174172"/>
                <a:gd name="connsiteY0" fmla="*/ 0 h 883228"/>
                <a:gd name="connsiteX1" fmla="*/ 1174172 w 1174172"/>
                <a:gd name="connsiteY1" fmla="*/ 883228 h 883228"/>
                <a:gd name="connsiteX2" fmla="*/ 1174172 w 1174172"/>
                <a:gd name="connsiteY2" fmla="*/ 883228 h 883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74172" h="883228">
                  <a:moveTo>
                    <a:pt x="0" y="0"/>
                  </a:moveTo>
                  <a:cubicBezTo>
                    <a:pt x="287481" y="387927"/>
                    <a:pt x="668481" y="879764"/>
                    <a:pt x="1174172" y="883228"/>
                  </a:cubicBezTo>
                  <a:lnTo>
                    <a:pt x="1174172" y="883228"/>
                  </a:lnTo>
                </a:path>
              </a:pathLst>
            </a:custGeom>
            <a:noFill/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5AB6C5F-E08C-588E-9FA0-2E04B8B9524F}"/>
                </a:ext>
              </a:extLst>
            </p:cNvPr>
            <p:cNvCxnSpPr>
              <a:cxnSpLocks/>
            </p:cNvCxnSpPr>
            <p:nvPr/>
          </p:nvCxnSpPr>
          <p:spPr>
            <a:xfrm>
              <a:off x="9984650" y="2747919"/>
              <a:ext cx="1862600" cy="42419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DFD26F0-5D07-4CE5-A9A8-A99F6B65191E}"/>
              </a:ext>
            </a:extLst>
          </p:cNvPr>
          <p:cNvGrpSpPr/>
          <p:nvPr/>
        </p:nvGrpSpPr>
        <p:grpSpPr>
          <a:xfrm>
            <a:off x="5776274" y="4551227"/>
            <a:ext cx="6454124" cy="1997791"/>
            <a:chOff x="3353192" y="4645305"/>
            <a:chExt cx="6454124" cy="19977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A8CC4183-3AA8-A5F5-A907-74EF42E4D6A5}"/>
                    </a:ext>
                  </a:extLst>
                </p:cNvPr>
                <p:cNvSpPr txBox="1"/>
                <p:nvPr/>
              </p:nvSpPr>
              <p:spPr>
                <a:xfrm>
                  <a:off x="4338268" y="4645305"/>
                  <a:ext cx="4158894" cy="11277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6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6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sz="6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60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acc>
                          <m:accPr>
                            <m:chr m:val="⃗"/>
                            <m:ctrlPr>
                              <a:rPr lang="en-US" sz="6000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6000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en-US" sz="60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sz="60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6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GB" sz="6000" b="1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A8CC4183-3AA8-A5F5-A907-74EF42E4D6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8268" y="4645305"/>
                  <a:ext cx="4158894" cy="112774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51F0890-940C-98A1-D949-28B058BB32C9}"/>
                </a:ext>
              </a:extLst>
            </p:cNvPr>
            <p:cNvSpPr txBox="1"/>
            <p:nvPr/>
          </p:nvSpPr>
          <p:spPr>
            <a:xfrm>
              <a:off x="3353192" y="5550489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Force applied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066C926-C5DD-BC84-2F45-A2D5D4081A5C}"/>
                </a:ext>
              </a:extLst>
            </p:cNvPr>
            <p:cNvSpPr txBox="1"/>
            <p:nvPr/>
          </p:nvSpPr>
          <p:spPr>
            <a:xfrm>
              <a:off x="7849117" y="5550489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1"/>
                  </a:solidFill>
                </a:rPr>
                <a:t>Magnetic field</a:t>
              </a:r>
              <a:endParaRPr lang="en-GB" sz="3200" dirty="0">
                <a:solidFill>
                  <a:schemeClr val="accent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BD9DEEE-18D3-7CEC-CA3F-A7256B54C160}"/>
                    </a:ext>
                  </a:extLst>
                </p:cNvPr>
                <p:cNvSpPr txBox="1"/>
                <p:nvPr/>
              </p:nvSpPr>
              <p:spPr>
                <a:xfrm>
                  <a:off x="5093332" y="5535100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BD9DEEE-18D3-7CEC-CA3F-A7256B54C1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3332" y="5535100"/>
                  <a:ext cx="818810" cy="11079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23AA3FE-3B70-8AAF-0912-FDB386727502}"/>
                    </a:ext>
                  </a:extLst>
                </p:cNvPr>
                <p:cNvSpPr txBox="1"/>
                <p:nvPr/>
              </p:nvSpPr>
              <p:spPr>
                <a:xfrm>
                  <a:off x="7248366" y="5535100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23AA3FE-3B70-8AAF-0912-FDB3867275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8366" y="5535100"/>
                  <a:ext cx="818810" cy="11079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A38059A-538C-258A-2CB6-4FA40957C0CE}"/>
                </a:ext>
              </a:extLst>
            </p:cNvPr>
            <p:cNvSpPr txBox="1"/>
            <p:nvPr/>
          </p:nvSpPr>
          <p:spPr>
            <a:xfrm>
              <a:off x="5533793" y="5796711"/>
              <a:ext cx="1958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3"/>
                  </a:solidFill>
                </a:rPr>
                <a:t>Current</a:t>
              </a:r>
              <a:endParaRPr lang="en-GB" sz="3200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868D72E-B254-603D-EFF5-130029BA0472}"/>
              </a:ext>
            </a:extLst>
          </p:cNvPr>
          <p:cNvSpPr txBox="1">
            <a:spLocks/>
          </p:cNvSpPr>
          <p:nvPr/>
        </p:nvSpPr>
        <p:spPr>
          <a:xfrm>
            <a:off x="0" y="2772"/>
            <a:ext cx="10131425" cy="72043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Bending Magnets - Dipoles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1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36A0D-BABD-D0BE-E2DA-98867936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Cyclotron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4C740B-81EB-A701-6957-4CA7BFEDC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29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1FDF140-7D81-9A55-2227-004B6EEE473D}"/>
              </a:ext>
            </a:extLst>
          </p:cNvPr>
          <p:cNvGrpSpPr/>
          <p:nvPr/>
        </p:nvGrpSpPr>
        <p:grpSpPr>
          <a:xfrm>
            <a:off x="7118741" y="129128"/>
            <a:ext cx="1610032" cy="865573"/>
            <a:chOff x="6302541" y="178384"/>
            <a:chExt cx="1610032" cy="86557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245FB4-03D2-05A3-3D1C-D1BCDDBFADA2}"/>
                </a:ext>
              </a:extLst>
            </p:cNvPr>
            <p:cNvCxnSpPr/>
            <p:nvPr/>
          </p:nvCxnSpPr>
          <p:spPr>
            <a:xfrm>
              <a:off x="6302541" y="466908"/>
              <a:ext cx="0" cy="57704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EF5814B-7BF1-5BD0-693C-E47DB2A769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2541" y="46690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70CFB4F-BF2D-4926-B43B-B9F92A528DAE}"/>
                </a:ext>
              </a:extLst>
            </p:cNvPr>
            <p:cNvSpPr/>
            <p:nvPr/>
          </p:nvSpPr>
          <p:spPr>
            <a:xfrm flipV="1">
              <a:off x="7267355" y="309565"/>
              <a:ext cx="594804" cy="334904"/>
            </a:xfrm>
            <a:custGeom>
              <a:avLst/>
              <a:gdLst>
                <a:gd name="connsiteX0" fmla="*/ 0 w 2237173"/>
                <a:gd name="connsiteY0" fmla="*/ 131108 h 637135"/>
                <a:gd name="connsiteX1" fmla="*/ 1429305 w 2237173"/>
                <a:gd name="connsiteY1" fmla="*/ 33454 h 637135"/>
                <a:gd name="connsiteX2" fmla="*/ 2237173 w 2237173"/>
                <a:gd name="connsiteY2" fmla="*/ 637135 h 637135"/>
                <a:gd name="connsiteX0" fmla="*/ 0 w 2237173"/>
                <a:gd name="connsiteY0" fmla="*/ 0 h 506027"/>
                <a:gd name="connsiteX1" fmla="*/ 2237173 w 2237173"/>
                <a:gd name="connsiteY1" fmla="*/ 506027 h 506027"/>
                <a:gd name="connsiteX0" fmla="*/ 0 w 2459115"/>
                <a:gd name="connsiteY0" fmla="*/ 0 h 461639"/>
                <a:gd name="connsiteX1" fmla="*/ 2459115 w 2459115"/>
                <a:gd name="connsiteY1" fmla="*/ 461639 h 461639"/>
                <a:gd name="connsiteX0" fmla="*/ 0 w 2459115"/>
                <a:gd name="connsiteY0" fmla="*/ 0 h 736917"/>
                <a:gd name="connsiteX1" fmla="*/ 2459115 w 2459115"/>
                <a:gd name="connsiteY1" fmla="*/ 461639 h 736917"/>
                <a:gd name="connsiteX0" fmla="*/ 0 w 2840854"/>
                <a:gd name="connsiteY0" fmla="*/ 63591 h 654975"/>
                <a:gd name="connsiteX1" fmla="*/ 2840854 w 2840854"/>
                <a:gd name="connsiteY1" fmla="*/ 10325 h 654975"/>
                <a:gd name="connsiteX0" fmla="*/ 0 w 2840854"/>
                <a:gd name="connsiteY0" fmla="*/ 439924 h 852882"/>
                <a:gd name="connsiteX1" fmla="*/ 2840854 w 2840854"/>
                <a:gd name="connsiteY1" fmla="*/ 386658 h 852882"/>
                <a:gd name="connsiteX0" fmla="*/ 0 w 2787588"/>
                <a:gd name="connsiteY0" fmla="*/ 479560 h 887494"/>
                <a:gd name="connsiteX1" fmla="*/ 2787588 w 2787588"/>
                <a:gd name="connsiteY1" fmla="*/ 381906 h 887494"/>
                <a:gd name="connsiteX0" fmla="*/ 0 w 2787588"/>
                <a:gd name="connsiteY0" fmla="*/ 487499 h 864338"/>
                <a:gd name="connsiteX1" fmla="*/ 2787588 w 2787588"/>
                <a:gd name="connsiteY1" fmla="*/ 389845 h 86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87588" h="864338">
                  <a:moveTo>
                    <a:pt x="0" y="487499"/>
                  </a:moveTo>
                  <a:cubicBezTo>
                    <a:pt x="1396753" y="1839864"/>
                    <a:pt x="1408590" y="-989153"/>
                    <a:pt x="2787588" y="38984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12961A9-8152-38E6-6962-680D1D8816AC}"/>
                </a:ext>
              </a:extLst>
            </p:cNvPr>
            <p:cNvSpPr/>
            <p:nvPr/>
          </p:nvSpPr>
          <p:spPr>
            <a:xfrm flipV="1">
              <a:off x="7216941" y="178384"/>
              <a:ext cx="695632" cy="57704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876EB85-F503-152A-AEB2-45CC3DC04F2D}"/>
              </a:ext>
            </a:extLst>
          </p:cNvPr>
          <p:cNvGrpSpPr/>
          <p:nvPr/>
        </p:nvGrpSpPr>
        <p:grpSpPr>
          <a:xfrm>
            <a:off x="4359321" y="825016"/>
            <a:ext cx="5552023" cy="5275150"/>
            <a:chOff x="457201" y="1494558"/>
            <a:chExt cx="4927023" cy="4021283"/>
          </a:xfrm>
        </p:grpSpPr>
        <p:sp>
          <p:nvSpPr>
            <p:cNvPr id="24" name="Partial Circle 23">
              <a:extLst>
                <a:ext uri="{FF2B5EF4-FFF2-40B4-BE49-F238E27FC236}">
                  <a16:creationId xmlns:a16="http://schemas.microsoft.com/office/drawing/2014/main" id="{51F888B3-031B-8259-7385-7AE2E42D4C67}"/>
                </a:ext>
              </a:extLst>
            </p:cNvPr>
            <p:cNvSpPr/>
            <p:nvPr/>
          </p:nvSpPr>
          <p:spPr>
            <a:xfrm rot="5400000">
              <a:off x="792307" y="1159452"/>
              <a:ext cx="4021283" cy="4691495"/>
            </a:xfrm>
            <a:prstGeom prst="pie">
              <a:avLst>
                <a:gd name="adj1" fmla="val 16747"/>
                <a:gd name="adj2" fmla="val 10786675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5" name="Partial Circle 24">
              <a:extLst>
                <a:ext uri="{FF2B5EF4-FFF2-40B4-BE49-F238E27FC236}">
                  <a16:creationId xmlns:a16="http://schemas.microsoft.com/office/drawing/2014/main" id="{A47EEF2F-6ACC-818A-FD2C-A34AE46EEA47}"/>
                </a:ext>
              </a:extLst>
            </p:cNvPr>
            <p:cNvSpPr/>
            <p:nvPr/>
          </p:nvSpPr>
          <p:spPr>
            <a:xfrm rot="16200000" flipH="1">
              <a:off x="1027835" y="1159452"/>
              <a:ext cx="4021283" cy="4691495"/>
            </a:xfrm>
            <a:prstGeom prst="pie">
              <a:avLst>
                <a:gd name="adj1" fmla="val 16747"/>
                <a:gd name="adj2" fmla="val 10786675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D871A4FA-325A-FD9E-7157-E9D5F007EEE4}"/>
              </a:ext>
            </a:extLst>
          </p:cNvPr>
          <p:cNvSpPr/>
          <p:nvPr/>
        </p:nvSpPr>
        <p:spPr>
          <a:xfrm>
            <a:off x="7051905" y="825015"/>
            <a:ext cx="166853" cy="527515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D93E6892-07E2-05AE-FA00-3325B33CDFF3}"/>
              </a:ext>
            </a:extLst>
          </p:cNvPr>
          <p:cNvSpPr/>
          <p:nvPr/>
        </p:nvSpPr>
        <p:spPr>
          <a:xfrm>
            <a:off x="6758880" y="3127432"/>
            <a:ext cx="976342" cy="845191"/>
          </a:xfrm>
          <a:prstGeom prst="arc">
            <a:avLst>
              <a:gd name="adj1" fmla="val 16879995"/>
              <a:gd name="adj2" fmla="val 4796351"/>
            </a:avLst>
          </a:prstGeom>
          <a:ln w="3810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FCA22815-7765-5699-F4A7-00EDACA57C0F}"/>
              </a:ext>
            </a:extLst>
          </p:cNvPr>
          <p:cNvSpPr/>
          <p:nvPr/>
        </p:nvSpPr>
        <p:spPr>
          <a:xfrm rot="10800000">
            <a:off x="6253713" y="2719404"/>
            <a:ext cx="1199774" cy="1277501"/>
          </a:xfrm>
          <a:prstGeom prst="arc">
            <a:avLst>
              <a:gd name="adj1" fmla="val 16200000"/>
              <a:gd name="adj2" fmla="val 5594989"/>
            </a:avLst>
          </a:prstGeom>
          <a:ln w="3810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B76B6F20-F49D-7CE2-D9D1-6A36A9B662AC}"/>
              </a:ext>
            </a:extLst>
          </p:cNvPr>
          <p:cNvSpPr/>
          <p:nvPr/>
        </p:nvSpPr>
        <p:spPr>
          <a:xfrm>
            <a:off x="6467438" y="2699972"/>
            <a:ext cx="1792371" cy="1738959"/>
          </a:xfrm>
          <a:prstGeom prst="arc">
            <a:avLst>
              <a:gd name="adj1" fmla="val 16200000"/>
              <a:gd name="adj2" fmla="val 5594989"/>
            </a:avLst>
          </a:prstGeom>
          <a:ln w="3810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6CEAC46-6CAB-BE54-90E9-364CA87064B4}"/>
              </a:ext>
            </a:extLst>
          </p:cNvPr>
          <p:cNvGrpSpPr/>
          <p:nvPr/>
        </p:nvGrpSpPr>
        <p:grpSpPr>
          <a:xfrm>
            <a:off x="4696443" y="1091204"/>
            <a:ext cx="5533963" cy="4615512"/>
            <a:chOff x="4696443" y="1091204"/>
            <a:chExt cx="5533963" cy="4615512"/>
          </a:xfrm>
        </p:grpSpPr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CB32B701-2846-57EA-0985-5A1F2700F421}"/>
                </a:ext>
              </a:extLst>
            </p:cNvPr>
            <p:cNvSpPr/>
            <p:nvPr/>
          </p:nvSpPr>
          <p:spPr>
            <a:xfrm rot="10800000">
              <a:off x="5772826" y="2209376"/>
              <a:ext cx="2095965" cy="221012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DDA3B89-3DCC-1A21-510D-1C2142D7C23F}"/>
                </a:ext>
              </a:extLst>
            </p:cNvPr>
            <p:cNvGrpSpPr/>
            <p:nvPr/>
          </p:nvGrpSpPr>
          <p:grpSpPr>
            <a:xfrm>
              <a:off x="4696443" y="1091204"/>
              <a:ext cx="5533963" cy="4615512"/>
              <a:chOff x="4696443" y="1091204"/>
              <a:chExt cx="5533963" cy="4615512"/>
            </a:xfrm>
          </p:grpSpPr>
          <p:sp>
            <p:nvSpPr>
              <p:cNvPr id="15" name="Arc 14">
                <a:extLst>
                  <a:ext uri="{FF2B5EF4-FFF2-40B4-BE49-F238E27FC236}">
                    <a16:creationId xmlns:a16="http://schemas.microsoft.com/office/drawing/2014/main" id="{C6B7AB42-C326-1486-C74E-37B2D13EC6B4}"/>
                  </a:ext>
                </a:extLst>
              </p:cNvPr>
              <p:cNvSpPr/>
              <p:nvPr/>
            </p:nvSpPr>
            <p:spPr>
              <a:xfrm>
                <a:off x="5962263" y="2189947"/>
                <a:ext cx="2797872" cy="2802730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49B0DBDA-3160-1FC0-DFA6-33D41B0242B2}"/>
                  </a:ext>
                </a:extLst>
              </p:cNvPr>
              <p:cNvSpPr/>
              <p:nvPr/>
            </p:nvSpPr>
            <p:spPr>
              <a:xfrm rot="10800000">
                <a:off x="5335659" y="1684775"/>
                <a:ext cx="2924163" cy="3266614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4014F1BA-3B79-5274-B3BB-5EFDD0BA2DAB}"/>
                  </a:ext>
                </a:extLst>
              </p:cNvPr>
              <p:cNvSpPr/>
              <p:nvPr/>
            </p:nvSpPr>
            <p:spPr>
              <a:xfrm>
                <a:off x="5554256" y="1680704"/>
                <a:ext cx="3726999" cy="3661707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B8382335-E324-D27F-7509-2D9158F5ACDD}"/>
                  </a:ext>
                </a:extLst>
              </p:cNvPr>
              <p:cNvSpPr/>
              <p:nvPr/>
            </p:nvSpPr>
            <p:spPr>
              <a:xfrm rot="10800000">
                <a:off x="4957307" y="1276077"/>
                <a:ext cx="3726999" cy="4066333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7E267890-D8FE-7300-21BE-93F4CB4CA56D}"/>
                  </a:ext>
                </a:extLst>
              </p:cNvPr>
              <p:cNvSpPr/>
              <p:nvPr/>
            </p:nvSpPr>
            <p:spPr>
              <a:xfrm>
                <a:off x="5232725" y="1299686"/>
                <a:ext cx="4314312" cy="4407030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2BD112D0-6299-C130-2363-D783DC0FE242}"/>
                  </a:ext>
                </a:extLst>
              </p:cNvPr>
              <p:cNvSpPr/>
              <p:nvPr/>
            </p:nvSpPr>
            <p:spPr>
              <a:xfrm rot="10800000">
                <a:off x="4696443" y="1091204"/>
                <a:ext cx="4314312" cy="4615512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CCB4F242-0F43-A4D7-2AAD-1E9826A182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70501" y="1091204"/>
                <a:ext cx="2859905" cy="9630"/>
              </a:xfrm>
              <a:prstGeom prst="straightConnector1">
                <a:avLst/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880FA35-3E79-B27C-E0A0-C25F7B1D85A6}"/>
              </a:ext>
            </a:extLst>
          </p:cNvPr>
          <p:cNvGrpSpPr/>
          <p:nvPr/>
        </p:nvGrpSpPr>
        <p:grpSpPr>
          <a:xfrm>
            <a:off x="9773045" y="3598199"/>
            <a:ext cx="2418955" cy="1077218"/>
            <a:chOff x="8574182" y="3853835"/>
            <a:chExt cx="2418955" cy="1077218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0F6B99E-7A19-D2F2-9597-B817356C9C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74182" y="4042611"/>
              <a:ext cx="1224457" cy="9635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923DAD9-13E6-8D5A-6AD4-D50A50628065}"/>
                </a:ext>
              </a:extLst>
            </p:cNvPr>
            <p:cNvSpPr txBox="1"/>
            <p:nvPr/>
          </p:nvSpPr>
          <p:spPr>
            <a:xfrm>
              <a:off x="9282989" y="3853835"/>
              <a:ext cx="171014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Dee</a:t>
              </a:r>
            </a:p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(magnet)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B6CD1B5-5A46-B82A-284E-143FAC2720D4}"/>
              </a:ext>
            </a:extLst>
          </p:cNvPr>
          <p:cNvGrpSpPr/>
          <p:nvPr/>
        </p:nvGrpSpPr>
        <p:grpSpPr>
          <a:xfrm>
            <a:off x="2916914" y="5494375"/>
            <a:ext cx="2697630" cy="1077218"/>
            <a:chOff x="713450" y="4400640"/>
            <a:chExt cx="2697630" cy="1077218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3DEB303-4362-29AF-B2E3-E9E3BE7A40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6446" y="4447465"/>
              <a:ext cx="1444634" cy="24710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514A565-3EEA-3A99-D158-EF1DEEBF00E9}"/>
                </a:ext>
              </a:extLst>
            </p:cNvPr>
            <p:cNvSpPr txBox="1"/>
            <p:nvPr/>
          </p:nvSpPr>
          <p:spPr>
            <a:xfrm>
              <a:off x="713450" y="4400640"/>
              <a:ext cx="171014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Dee</a:t>
              </a:r>
            </a:p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(magnet)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0431A95-AC22-6387-19F4-5D1AF27927BE}"/>
              </a:ext>
            </a:extLst>
          </p:cNvPr>
          <p:cNvGrpSpPr/>
          <p:nvPr/>
        </p:nvGrpSpPr>
        <p:grpSpPr>
          <a:xfrm>
            <a:off x="7135331" y="5847578"/>
            <a:ext cx="3787508" cy="632597"/>
            <a:chOff x="5936468" y="6103214"/>
            <a:chExt cx="3787508" cy="632597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D050514-4431-6363-C43A-DA97B0895AC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36468" y="6103214"/>
              <a:ext cx="2116942" cy="38373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53AA888-04C1-8D42-D6D0-3DA61C52922F}"/>
                </a:ext>
              </a:extLst>
            </p:cNvPr>
            <p:cNvSpPr txBox="1"/>
            <p:nvPr/>
          </p:nvSpPr>
          <p:spPr>
            <a:xfrm>
              <a:off x="8020048" y="6151036"/>
              <a:ext cx="17039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RF Cavity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7C3692F7-F1D7-BEC4-D2B1-925665677AF6}"/>
              </a:ext>
            </a:extLst>
          </p:cNvPr>
          <p:cNvSpPr txBox="1">
            <a:spLocks/>
          </p:cNvSpPr>
          <p:nvPr/>
        </p:nvSpPr>
        <p:spPr>
          <a:xfrm>
            <a:off x="-55753" y="1676765"/>
            <a:ext cx="4351521" cy="548547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Moving charge follows a curved path in the Dee</a:t>
            </a:r>
          </a:p>
          <a:p>
            <a:r>
              <a:rPr lang="en-US" sz="2800" dirty="0"/>
              <a:t>On each crossing of the gap, energy and path radius increase</a:t>
            </a:r>
          </a:p>
          <a:p>
            <a:r>
              <a:rPr lang="en-US" sz="2800" dirty="0"/>
              <a:t>Increased path length and increased speed cancel out, fixed time between crossings</a:t>
            </a:r>
          </a:p>
        </p:txBody>
      </p:sp>
    </p:spTree>
    <p:extLst>
      <p:ext uri="{BB962C8B-B14F-4D97-AF65-F5344CB8AC3E}">
        <p14:creationId xmlns:p14="http://schemas.microsoft.com/office/powerpoint/2010/main" val="207302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6AC77-DFFD-31F1-2D60-29F97CCB1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According to Wikipedia: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0B163-AAB7-EC91-3B41-D218CD62B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5400" dirty="0"/>
              <a:t>A particle accelerator is a machine that uses </a:t>
            </a:r>
            <a:r>
              <a:rPr lang="en-GB" sz="5400" dirty="0">
                <a:solidFill>
                  <a:schemeClr val="accent6"/>
                </a:solidFill>
              </a:rPr>
              <a:t>electromagnetic fields </a:t>
            </a:r>
            <a:r>
              <a:rPr lang="en-GB" sz="5400" dirty="0"/>
              <a:t>to propel</a:t>
            </a:r>
            <a:r>
              <a:rPr lang="en-GB" sz="5400" dirty="0">
                <a:solidFill>
                  <a:schemeClr val="accent5"/>
                </a:solidFill>
              </a:rPr>
              <a:t> charged particles </a:t>
            </a:r>
            <a:r>
              <a:rPr lang="en-GB" sz="5400" dirty="0"/>
              <a:t>to very high speeds and energies to contain them in </a:t>
            </a:r>
            <a:r>
              <a:rPr lang="en-GB" sz="5400" dirty="0">
                <a:solidFill>
                  <a:schemeClr val="accent4"/>
                </a:solidFill>
              </a:rPr>
              <a:t>well-defined beams</a:t>
            </a:r>
            <a:r>
              <a:rPr lang="en-GB" sz="5400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70DB0-F6A5-EECE-5F2A-1E8B6F6EC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425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4372B-BEB4-6DB9-8FD3-A4AC87126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B26B1-5C3A-9F84-62C6-117DD38B3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Cyclotron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C132AE-CA3E-3C1E-A4DF-38A65E63C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30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8125C1-A0BD-3542-D276-A9CBE470506F}"/>
              </a:ext>
            </a:extLst>
          </p:cNvPr>
          <p:cNvGrpSpPr/>
          <p:nvPr/>
        </p:nvGrpSpPr>
        <p:grpSpPr>
          <a:xfrm>
            <a:off x="9223663" y="355355"/>
            <a:ext cx="1610032" cy="865573"/>
            <a:chOff x="6302541" y="178384"/>
            <a:chExt cx="1610032" cy="86557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2080F8F-C3A4-C676-1311-6CF3AED91A45}"/>
                </a:ext>
              </a:extLst>
            </p:cNvPr>
            <p:cNvCxnSpPr/>
            <p:nvPr/>
          </p:nvCxnSpPr>
          <p:spPr>
            <a:xfrm>
              <a:off x="6302541" y="466908"/>
              <a:ext cx="0" cy="57704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065D3D8-2FE9-6B6D-EFB5-D35665E47B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2541" y="46690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A9388F0-1727-A1CE-B92B-179DACEB839D}"/>
                </a:ext>
              </a:extLst>
            </p:cNvPr>
            <p:cNvSpPr/>
            <p:nvPr/>
          </p:nvSpPr>
          <p:spPr>
            <a:xfrm flipV="1">
              <a:off x="7267355" y="309565"/>
              <a:ext cx="594804" cy="334904"/>
            </a:xfrm>
            <a:custGeom>
              <a:avLst/>
              <a:gdLst>
                <a:gd name="connsiteX0" fmla="*/ 0 w 2237173"/>
                <a:gd name="connsiteY0" fmla="*/ 131108 h 637135"/>
                <a:gd name="connsiteX1" fmla="*/ 1429305 w 2237173"/>
                <a:gd name="connsiteY1" fmla="*/ 33454 h 637135"/>
                <a:gd name="connsiteX2" fmla="*/ 2237173 w 2237173"/>
                <a:gd name="connsiteY2" fmla="*/ 637135 h 637135"/>
                <a:gd name="connsiteX0" fmla="*/ 0 w 2237173"/>
                <a:gd name="connsiteY0" fmla="*/ 0 h 506027"/>
                <a:gd name="connsiteX1" fmla="*/ 2237173 w 2237173"/>
                <a:gd name="connsiteY1" fmla="*/ 506027 h 506027"/>
                <a:gd name="connsiteX0" fmla="*/ 0 w 2459115"/>
                <a:gd name="connsiteY0" fmla="*/ 0 h 461639"/>
                <a:gd name="connsiteX1" fmla="*/ 2459115 w 2459115"/>
                <a:gd name="connsiteY1" fmla="*/ 461639 h 461639"/>
                <a:gd name="connsiteX0" fmla="*/ 0 w 2459115"/>
                <a:gd name="connsiteY0" fmla="*/ 0 h 736917"/>
                <a:gd name="connsiteX1" fmla="*/ 2459115 w 2459115"/>
                <a:gd name="connsiteY1" fmla="*/ 461639 h 736917"/>
                <a:gd name="connsiteX0" fmla="*/ 0 w 2840854"/>
                <a:gd name="connsiteY0" fmla="*/ 63591 h 654975"/>
                <a:gd name="connsiteX1" fmla="*/ 2840854 w 2840854"/>
                <a:gd name="connsiteY1" fmla="*/ 10325 h 654975"/>
                <a:gd name="connsiteX0" fmla="*/ 0 w 2840854"/>
                <a:gd name="connsiteY0" fmla="*/ 439924 h 852882"/>
                <a:gd name="connsiteX1" fmla="*/ 2840854 w 2840854"/>
                <a:gd name="connsiteY1" fmla="*/ 386658 h 852882"/>
                <a:gd name="connsiteX0" fmla="*/ 0 w 2787588"/>
                <a:gd name="connsiteY0" fmla="*/ 479560 h 887494"/>
                <a:gd name="connsiteX1" fmla="*/ 2787588 w 2787588"/>
                <a:gd name="connsiteY1" fmla="*/ 381906 h 887494"/>
                <a:gd name="connsiteX0" fmla="*/ 0 w 2787588"/>
                <a:gd name="connsiteY0" fmla="*/ 487499 h 864338"/>
                <a:gd name="connsiteX1" fmla="*/ 2787588 w 2787588"/>
                <a:gd name="connsiteY1" fmla="*/ 389845 h 86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87588" h="864338">
                  <a:moveTo>
                    <a:pt x="0" y="487499"/>
                  </a:moveTo>
                  <a:cubicBezTo>
                    <a:pt x="1396753" y="1839864"/>
                    <a:pt x="1408590" y="-989153"/>
                    <a:pt x="2787588" y="38984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5296D9A-AE99-6345-F1BA-AF01E148B36C}"/>
                </a:ext>
              </a:extLst>
            </p:cNvPr>
            <p:cNvSpPr/>
            <p:nvPr/>
          </p:nvSpPr>
          <p:spPr>
            <a:xfrm flipV="1">
              <a:off x="7216941" y="178384"/>
              <a:ext cx="695632" cy="57704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90ED32D-67A0-4AEE-D57A-D7AC01B4CB9F}"/>
              </a:ext>
            </a:extLst>
          </p:cNvPr>
          <p:cNvGrpSpPr/>
          <p:nvPr/>
        </p:nvGrpSpPr>
        <p:grpSpPr>
          <a:xfrm>
            <a:off x="7252856" y="1142996"/>
            <a:ext cx="4186445" cy="3761508"/>
            <a:chOff x="4145975" y="1111823"/>
            <a:chExt cx="4186445" cy="376150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9129941-F01D-FB1F-A734-94EECCECA08D}"/>
                </a:ext>
              </a:extLst>
            </p:cNvPr>
            <p:cNvGrpSpPr/>
            <p:nvPr/>
          </p:nvGrpSpPr>
          <p:grpSpPr>
            <a:xfrm>
              <a:off x="4145975" y="1111823"/>
              <a:ext cx="3958934" cy="3761508"/>
              <a:chOff x="457201" y="1494557"/>
              <a:chExt cx="4927023" cy="4021284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D321A715-8116-3768-51C0-8F0AAB1CEDB1}"/>
                  </a:ext>
                </a:extLst>
              </p:cNvPr>
              <p:cNvGrpSpPr/>
              <p:nvPr/>
            </p:nvGrpSpPr>
            <p:grpSpPr>
              <a:xfrm>
                <a:off x="457201" y="1494558"/>
                <a:ext cx="4927023" cy="4021283"/>
                <a:chOff x="457201" y="1494558"/>
                <a:chExt cx="4927023" cy="4021283"/>
              </a:xfrm>
            </p:grpSpPr>
            <p:sp>
              <p:nvSpPr>
                <p:cNvPr id="24" name="Partial Circle 23">
                  <a:extLst>
                    <a:ext uri="{FF2B5EF4-FFF2-40B4-BE49-F238E27FC236}">
                      <a16:creationId xmlns:a16="http://schemas.microsoft.com/office/drawing/2014/main" id="{A544DE97-7D97-5D72-E04D-2AB9723E0CBF}"/>
                    </a:ext>
                  </a:extLst>
                </p:cNvPr>
                <p:cNvSpPr/>
                <p:nvPr/>
              </p:nvSpPr>
              <p:spPr>
                <a:xfrm rot="5400000">
                  <a:off x="792307" y="1159452"/>
                  <a:ext cx="4021283" cy="4691495"/>
                </a:xfrm>
                <a:prstGeom prst="pie">
                  <a:avLst>
                    <a:gd name="adj1" fmla="val 16747"/>
                    <a:gd name="adj2" fmla="val 10786675"/>
                  </a:avLst>
                </a:prstGeom>
                <a:solidFill>
                  <a:schemeClr val="tx2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Partial Circle 24">
                  <a:extLst>
                    <a:ext uri="{FF2B5EF4-FFF2-40B4-BE49-F238E27FC236}">
                      <a16:creationId xmlns:a16="http://schemas.microsoft.com/office/drawing/2014/main" id="{DAA777DC-07E8-8C2A-5343-EEEA40A4390A}"/>
                    </a:ext>
                  </a:extLst>
                </p:cNvPr>
                <p:cNvSpPr/>
                <p:nvPr/>
              </p:nvSpPr>
              <p:spPr>
                <a:xfrm rot="16200000" flipH="1">
                  <a:off x="1027835" y="1159452"/>
                  <a:ext cx="4021283" cy="4691495"/>
                </a:xfrm>
                <a:prstGeom prst="pie">
                  <a:avLst>
                    <a:gd name="adj1" fmla="val 16747"/>
                    <a:gd name="adj2" fmla="val 10786675"/>
                  </a:avLst>
                </a:prstGeom>
                <a:solidFill>
                  <a:schemeClr val="tx2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53F1ADB8-ECF4-02B3-A0A9-3D8987DFCF8A}"/>
                  </a:ext>
                </a:extLst>
              </p:cNvPr>
              <p:cNvSpPr/>
              <p:nvPr/>
            </p:nvSpPr>
            <p:spPr>
              <a:xfrm>
                <a:off x="2846677" y="1494557"/>
                <a:ext cx="148070" cy="4021283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CB5BC790-392E-09B8-3014-D2A2C002B09F}"/>
                </a:ext>
              </a:extLst>
            </p:cNvPr>
            <p:cNvSpPr/>
            <p:nvPr/>
          </p:nvSpPr>
          <p:spPr>
            <a:xfrm>
              <a:off x="5857008" y="2753588"/>
              <a:ext cx="696192" cy="602673"/>
            </a:xfrm>
            <a:prstGeom prst="arc">
              <a:avLst>
                <a:gd name="adj1" fmla="val 16200000"/>
                <a:gd name="adj2" fmla="val 4796351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C93787C1-CD5E-1413-BE8D-3C3098858C71}"/>
                </a:ext>
              </a:extLst>
            </p:cNvPr>
            <p:cNvSpPr/>
            <p:nvPr/>
          </p:nvSpPr>
          <p:spPr>
            <a:xfrm rot="10800000">
              <a:off x="5496793" y="2462639"/>
              <a:ext cx="855513" cy="91093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277A44D9-8961-94ED-6592-3CA5CDF2680B}"/>
                </a:ext>
              </a:extLst>
            </p:cNvPr>
            <p:cNvSpPr/>
            <p:nvPr/>
          </p:nvSpPr>
          <p:spPr>
            <a:xfrm>
              <a:off x="5649192" y="2448783"/>
              <a:ext cx="1278071" cy="1239985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24C042E0-1F74-CD65-E041-8D524D474233}"/>
                </a:ext>
              </a:extLst>
            </p:cNvPr>
            <p:cNvSpPr/>
            <p:nvPr/>
          </p:nvSpPr>
          <p:spPr>
            <a:xfrm rot="10800000">
              <a:off x="5153891" y="2098958"/>
              <a:ext cx="1494552" cy="157595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E783483D-6FED-78A0-C039-699A9A1EC625}"/>
                </a:ext>
              </a:extLst>
            </p:cNvPr>
            <p:cNvSpPr/>
            <p:nvPr/>
          </p:nvSpPr>
          <p:spPr>
            <a:xfrm>
              <a:off x="5288971" y="2085104"/>
              <a:ext cx="1995055" cy="1998519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99089A63-CA12-5C64-C9B4-662B5D43ED71}"/>
                </a:ext>
              </a:extLst>
            </p:cNvPr>
            <p:cNvSpPr/>
            <p:nvPr/>
          </p:nvSpPr>
          <p:spPr>
            <a:xfrm rot="10800000">
              <a:off x="4842164" y="1724885"/>
              <a:ext cx="2085108" cy="232929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6E6B99E6-8EF5-C7A2-8ACB-B6E34646FC16}"/>
                </a:ext>
              </a:extLst>
            </p:cNvPr>
            <p:cNvSpPr/>
            <p:nvPr/>
          </p:nvSpPr>
          <p:spPr>
            <a:xfrm>
              <a:off x="4998037" y="1721982"/>
              <a:ext cx="2657580" cy="2611023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34195FA8-B99B-2C0D-2547-60590FAD65C9}"/>
                </a:ext>
              </a:extLst>
            </p:cNvPr>
            <p:cNvSpPr/>
            <p:nvPr/>
          </p:nvSpPr>
          <p:spPr>
            <a:xfrm rot="10800000">
              <a:off x="4572376" y="1433458"/>
              <a:ext cx="2657580" cy="2899546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DDCEA86F-6433-909A-F164-EC4F2443C7DD}"/>
                </a:ext>
              </a:extLst>
            </p:cNvPr>
            <p:cNvSpPr/>
            <p:nvPr/>
          </p:nvSpPr>
          <p:spPr>
            <a:xfrm>
              <a:off x="4768766" y="1450293"/>
              <a:ext cx="3076370" cy="3142484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E071BA06-5AB4-95F5-469D-B1995C7304B1}"/>
                </a:ext>
              </a:extLst>
            </p:cNvPr>
            <p:cNvSpPr/>
            <p:nvPr/>
          </p:nvSpPr>
          <p:spPr>
            <a:xfrm rot="10800000">
              <a:off x="4386364" y="1301632"/>
              <a:ext cx="3076370" cy="3291145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C1F7A79-903A-5B71-8B94-A329B036B3C7}"/>
                </a:ext>
              </a:extLst>
            </p:cNvPr>
            <p:cNvCxnSpPr>
              <a:cxnSpLocks/>
            </p:cNvCxnSpPr>
            <p:nvPr/>
          </p:nvCxnSpPr>
          <p:spPr>
            <a:xfrm>
              <a:off x="6293132" y="1301632"/>
              <a:ext cx="2039288" cy="6867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75DA0B1-ABF2-6785-1CA1-AECA3EE634B9}"/>
              </a:ext>
            </a:extLst>
          </p:cNvPr>
          <p:cNvCxnSpPr>
            <a:cxnSpLocks/>
          </p:cNvCxnSpPr>
          <p:nvPr/>
        </p:nvCxnSpPr>
        <p:spPr>
          <a:xfrm flipH="1" flipV="1">
            <a:off x="10229067" y="4577292"/>
            <a:ext cx="589035" cy="4796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72D398D-1321-C794-A36C-9AC8F30FE926}"/>
              </a:ext>
            </a:extLst>
          </p:cNvPr>
          <p:cNvSpPr txBox="1"/>
          <p:nvPr/>
        </p:nvSpPr>
        <p:spPr>
          <a:xfrm>
            <a:off x="10356715" y="4658925"/>
            <a:ext cx="17101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Dee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(magnet)</a:t>
            </a:r>
            <a:endParaRPr lang="en-GB" sz="3200" dirty="0">
              <a:solidFill>
                <a:schemeClr val="accent6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BDE6B6D-228A-CB62-1F54-0D25A28B23F9}"/>
              </a:ext>
            </a:extLst>
          </p:cNvPr>
          <p:cNvCxnSpPr>
            <a:cxnSpLocks/>
          </p:cNvCxnSpPr>
          <p:nvPr/>
        </p:nvCxnSpPr>
        <p:spPr>
          <a:xfrm flipV="1">
            <a:off x="7906514" y="4692705"/>
            <a:ext cx="697160" cy="73929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E9BB13C-1361-C762-C420-658771B9DED1}"/>
              </a:ext>
            </a:extLst>
          </p:cNvPr>
          <p:cNvSpPr txBox="1"/>
          <p:nvPr/>
        </p:nvSpPr>
        <p:spPr>
          <a:xfrm>
            <a:off x="6573306" y="4999980"/>
            <a:ext cx="17101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Dee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(magnet)</a:t>
            </a:r>
            <a:endParaRPr lang="en-GB" sz="3200" dirty="0">
              <a:solidFill>
                <a:schemeClr val="accent6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48B2124-C73C-CBA5-E1BB-91E878F9E0BA}"/>
              </a:ext>
            </a:extLst>
          </p:cNvPr>
          <p:cNvCxnSpPr>
            <a:cxnSpLocks/>
          </p:cNvCxnSpPr>
          <p:nvPr/>
        </p:nvCxnSpPr>
        <p:spPr>
          <a:xfrm flipH="1" flipV="1">
            <a:off x="9227429" y="4824845"/>
            <a:ext cx="28145" cy="9525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927A6EA-438A-1E98-96F0-00088AE8552B}"/>
              </a:ext>
            </a:extLst>
          </p:cNvPr>
          <p:cNvSpPr txBox="1"/>
          <p:nvPr/>
        </p:nvSpPr>
        <p:spPr>
          <a:xfrm>
            <a:off x="8474984" y="5736143"/>
            <a:ext cx="1703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RF Cavity</a:t>
            </a:r>
            <a:endParaRPr lang="en-GB" sz="3200" dirty="0">
              <a:solidFill>
                <a:schemeClr val="accent6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AEA1E78-307F-576B-DC1B-BFD7EAE7E4A6}"/>
              </a:ext>
            </a:extLst>
          </p:cNvPr>
          <p:cNvGrpSpPr/>
          <p:nvPr/>
        </p:nvGrpSpPr>
        <p:grpSpPr>
          <a:xfrm>
            <a:off x="128157" y="821612"/>
            <a:ext cx="5820370" cy="2988549"/>
            <a:chOff x="128157" y="821612"/>
            <a:chExt cx="5820370" cy="29885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ECE11D1-6DDD-D483-91FF-8C8B7B99159C}"/>
                    </a:ext>
                  </a:extLst>
                </p:cNvPr>
                <p:cNvSpPr txBox="1"/>
                <p:nvPr/>
              </p:nvSpPr>
              <p:spPr>
                <a:xfrm>
                  <a:off x="1855163" y="821612"/>
                  <a:ext cx="2981457" cy="14752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48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8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48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48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US" sz="4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8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48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num>
                          <m:den>
                            <m:r>
                              <a:rPr lang="en-US" sz="4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48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4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oMath>
                    </m:oMathPara>
                  </a14:m>
                  <a:endParaRPr lang="en-GB" sz="4800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ECE11D1-6DDD-D483-91FF-8C8B7B9915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5163" y="821612"/>
                  <a:ext cx="2981457" cy="147521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C49674F-0840-9262-F142-CB572B2AE002}"/>
                </a:ext>
              </a:extLst>
            </p:cNvPr>
            <p:cNvSpPr txBox="1"/>
            <p:nvPr/>
          </p:nvSpPr>
          <p:spPr>
            <a:xfrm>
              <a:off x="128157" y="2638482"/>
              <a:ext cx="16729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6"/>
                  </a:solidFill>
                </a:rPr>
                <a:t>Cyclotron frequency</a:t>
              </a:r>
              <a:endParaRPr lang="en-GB" sz="28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9DB3BFF-0F52-F9A4-0344-EB8984DE22C9}"/>
                    </a:ext>
                  </a:extLst>
                </p:cNvPr>
                <p:cNvSpPr txBox="1"/>
                <p:nvPr/>
              </p:nvSpPr>
              <p:spPr>
                <a:xfrm>
                  <a:off x="1530857" y="2684449"/>
                  <a:ext cx="1305275" cy="8309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sz="4800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9DB3BFF-0F52-F9A4-0344-EB8984DE22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0857" y="2684449"/>
                  <a:ext cx="1305275" cy="83099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F71A5EA-5561-DE98-FE40-A637B2D2EAE5}"/>
                </a:ext>
              </a:extLst>
            </p:cNvPr>
            <p:cNvSpPr txBox="1"/>
            <p:nvPr/>
          </p:nvSpPr>
          <p:spPr>
            <a:xfrm>
              <a:off x="2734580" y="2470130"/>
              <a:ext cx="11994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accent4"/>
                  </a:solidFill>
                </a:rPr>
                <a:t>Charge</a:t>
              </a:r>
              <a:endParaRPr lang="en-GB" sz="2800" dirty="0">
                <a:solidFill>
                  <a:schemeClr val="accent4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4EE9E26-00F4-9F5C-0A01-962C3CF2E455}"/>
                    </a:ext>
                  </a:extLst>
                </p:cNvPr>
                <p:cNvSpPr txBox="1"/>
                <p:nvPr/>
              </p:nvSpPr>
              <p:spPr>
                <a:xfrm>
                  <a:off x="3750037" y="2438957"/>
                  <a:ext cx="619768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3600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4EE9E26-00F4-9F5C-0A01-962C3CF2E4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0037" y="2438957"/>
                  <a:ext cx="619768" cy="6463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00D22C3-CC5C-DE68-963E-ADA8AD2290FE}"/>
                </a:ext>
              </a:extLst>
            </p:cNvPr>
            <p:cNvSpPr txBox="1"/>
            <p:nvPr/>
          </p:nvSpPr>
          <p:spPr>
            <a:xfrm>
              <a:off x="3990328" y="2254686"/>
              <a:ext cx="195819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</a:rPr>
                <a:t>Magnetic field</a:t>
              </a:r>
              <a:endParaRPr lang="en-GB" sz="2800" dirty="0">
                <a:solidFill>
                  <a:schemeClr val="accent1"/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D2F3809-0905-DFC2-ADCD-F26C85DA227E}"/>
                </a:ext>
              </a:extLst>
            </p:cNvPr>
            <p:cNvCxnSpPr>
              <a:cxnSpLocks/>
            </p:cNvCxnSpPr>
            <p:nvPr/>
          </p:nvCxnSpPr>
          <p:spPr>
            <a:xfrm>
              <a:off x="2732222" y="3131121"/>
              <a:ext cx="2899840" cy="186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E3DCDEE-933C-D3BB-159A-AB57050B8CD3}"/>
                    </a:ext>
                  </a:extLst>
                </p:cNvPr>
                <p:cNvSpPr txBox="1"/>
                <p:nvPr/>
              </p:nvSpPr>
              <p:spPr>
                <a:xfrm>
                  <a:off x="2912053" y="3218356"/>
                  <a:ext cx="619768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E3DCDEE-933C-D3BB-159A-AB57050B8C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2053" y="3218356"/>
                  <a:ext cx="619768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1DD5812-3409-3A76-2E68-F5C9EC2F9359}"/>
                    </a:ext>
                  </a:extLst>
                </p:cNvPr>
                <p:cNvSpPr txBox="1"/>
                <p:nvPr/>
              </p:nvSpPr>
              <p:spPr>
                <a:xfrm>
                  <a:off x="3756953" y="3163830"/>
                  <a:ext cx="619768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3600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1DD5812-3409-3A76-2E68-F5C9EC2F93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6953" y="3163830"/>
                  <a:ext cx="619768" cy="64633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1FB092E-8F5D-DDB9-6845-1C534493EF0E}"/>
                </a:ext>
              </a:extLst>
            </p:cNvPr>
            <p:cNvSpPr txBox="1"/>
            <p:nvPr/>
          </p:nvSpPr>
          <p:spPr>
            <a:xfrm>
              <a:off x="3974194" y="3218356"/>
              <a:ext cx="19581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5"/>
                  </a:solidFill>
                </a:rPr>
                <a:t>Mass</a:t>
              </a:r>
              <a:endParaRPr lang="en-GB" sz="2800" dirty="0">
                <a:solidFill>
                  <a:schemeClr val="accent5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0B29E15E-8C79-5475-5A68-299F2E5744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4819" y="4080163"/>
                <a:ext cx="6373297" cy="2601192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8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6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dirty="0"/>
                  <a:t>Particle revolution frequency (cyclotron frequency) </a:t>
                </a:r>
                <a:r>
                  <a:rPr lang="en-US" sz="2800" b="1" dirty="0"/>
                  <a:t>independent of radius</a:t>
                </a:r>
              </a:p>
              <a:p>
                <a:r>
                  <a:rPr lang="en-US" sz="2800" dirty="0"/>
                  <a:t>Excite the RF cavity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sz="2800" b="0" dirty="0">
                  <a:solidFill>
                    <a:schemeClr val="accent6"/>
                  </a:solidFill>
                </a:endParaRPr>
              </a:p>
              <a:p>
                <a:r>
                  <a:rPr lang="en-US" sz="2800" dirty="0"/>
                  <a:t>Increment the particle energy at each crossing of the cavity</a:t>
                </a:r>
              </a:p>
            </p:txBody>
          </p:sp>
        </mc:Choice>
        <mc:Fallback xmlns=""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0B29E15E-8C79-5475-5A68-299F2E574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819" y="4080163"/>
                <a:ext cx="6373297" cy="2601192"/>
              </a:xfrm>
              <a:prstGeom prst="rect">
                <a:avLst/>
              </a:prstGeom>
              <a:blipFill>
                <a:blip r:embed="rId7"/>
                <a:stretch>
                  <a:fillRect l="-1722" t="-2108" b="-18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676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BC953-FD4B-4443-1883-DF88B9DB8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B477E-0D3B-ABAF-DACE-2A15E41B8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Cyclotron - Limits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A896ED-6EA8-5196-C256-CB916684D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31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B0E4797-400E-F511-D0BF-3C6FBF306848}"/>
              </a:ext>
            </a:extLst>
          </p:cNvPr>
          <p:cNvGrpSpPr/>
          <p:nvPr/>
        </p:nvGrpSpPr>
        <p:grpSpPr>
          <a:xfrm>
            <a:off x="9223663" y="355355"/>
            <a:ext cx="1610032" cy="865573"/>
            <a:chOff x="6302541" y="178384"/>
            <a:chExt cx="1610032" cy="86557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98DE08A-2D04-717B-97C2-91D15916C517}"/>
                </a:ext>
              </a:extLst>
            </p:cNvPr>
            <p:cNvCxnSpPr/>
            <p:nvPr/>
          </p:nvCxnSpPr>
          <p:spPr>
            <a:xfrm>
              <a:off x="6302541" y="466908"/>
              <a:ext cx="0" cy="57704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B63B238-E0D3-ECDB-4A84-86A9476222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2541" y="46690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9732B90-D39A-2C06-07FD-976B15AF8A93}"/>
                </a:ext>
              </a:extLst>
            </p:cNvPr>
            <p:cNvSpPr/>
            <p:nvPr/>
          </p:nvSpPr>
          <p:spPr>
            <a:xfrm flipV="1">
              <a:off x="7267355" y="309565"/>
              <a:ext cx="594804" cy="334904"/>
            </a:xfrm>
            <a:custGeom>
              <a:avLst/>
              <a:gdLst>
                <a:gd name="connsiteX0" fmla="*/ 0 w 2237173"/>
                <a:gd name="connsiteY0" fmla="*/ 131108 h 637135"/>
                <a:gd name="connsiteX1" fmla="*/ 1429305 w 2237173"/>
                <a:gd name="connsiteY1" fmla="*/ 33454 h 637135"/>
                <a:gd name="connsiteX2" fmla="*/ 2237173 w 2237173"/>
                <a:gd name="connsiteY2" fmla="*/ 637135 h 637135"/>
                <a:gd name="connsiteX0" fmla="*/ 0 w 2237173"/>
                <a:gd name="connsiteY0" fmla="*/ 0 h 506027"/>
                <a:gd name="connsiteX1" fmla="*/ 2237173 w 2237173"/>
                <a:gd name="connsiteY1" fmla="*/ 506027 h 506027"/>
                <a:gd name="connsiteX0" fmla="*/ 0 w 2459115"/>
                <a:gd name="connsiteY0" fmla="*/ 0 h 461639"/>
                <a:gd name="connsiteX1" fmla="*/ 2459115 w 2459115"/>
                <a:gd name="connsiteY1" fmla="*/ 461639 h 461639"/>
                <a:gd name="connsiteX0" fmla="*/ 0 w 2459115"/>
                <a:gd name="connsiteY0" fmla="*/ 0 h 736917"/>
                <a:gd name="connsiteX1" fmla="*/ 2459115 w 2459115"/>
                <a:gd name="connsiteY1" fmla="*/ 461639 h 736917"/>
                <a:gd name="connsiteX0" fmla="*/ 0 w 2840854"/>
                <a:gd name="connsiteY0" fmla="*/ 63591 h 654975"/>
                <a:gd name="connsiteX1" fmla="*/ 2840854 w 2840854"/>
                <a:gd name="connsiteY1" fmla="*/ 10325 h 654975"/>
                <a:gd name="connsiteX0" fmla="*/ 0 w 2840854"/>
                <a:gd name="connsiteY0" fmla="*/ 439924 h 852882"/>
                <a:gd name="connsiteX1" fmla="*/ 2840854 w 2840854"/>
                <a:gd name="connsiteY1" fmla="*/ 386658 h 852882"/>
                <a:gd name="connsiteX0" fmla="*/ 0 w 2787588"/>
                <a:gd name="connsiteY0" fmla="*/ 479560 h 887494"/>
                <a:gd name="connsiteX1" fmla="*/ 2787588 w 2787588"/>
                <a:gd name="connsiteY1" fmla="*/ 381906 h 887494"/>
                <a:gd name="connsiteX0" fmla="*/ 0 w 2787588"/>
                <a:gd name="connsiteY0" fmla="*/ 487499 h 864338"/>
                <a:gd name="connsiteX1" fmla="*/ 2787588 w 2787588"/>
                <a:gd name="connsiteY1" fmla="*/ 389845 h 86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87588" h="864338">
                  <a:moveTo>
                    <a:pt x="0" y="487499"/>
                  </a:moveTo>
                  <a:cubicBezTo>
                    <a:pt x="1396753" y="1839864"/>
                    <a:pt x="1408590" y="-989153"/>
                    <a:pt x="2787588" y="38984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8797265-4BA0-1EDD-BE01-ACC1BAACBA72}"/>
                </a:ext>
              </a:extLst>
            </p:cNvPr>
            <p:cNvSpPr/>
            <p:nvPr/>
          </p:nvSpPr>
          <p:spPr>
            <a:xfrm flipV="1">
              <a:off x="7216941" y="178384"/>
              <a:ext cx="695632" cy="57704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A222630-A0B0-C67F-CB9B-D5099284B612}"/>
              </a:ext>
            </a:extLst>
          </p:cNvPr>
          <p:cNvGrpSpPr/>
          <p:nvPr/>
        </p:nvGrpSpPr>
        <p:grpSpPr>
          <a:xfrm>
            <a:off x="7252856" y="1142996"/>
            <a:ext cx="4186445" cy="3761508"/>
            <a:chOff x="4145975" y="1111823"/>
            <a:chExt cx="4186445" cy="376150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54CA739-3D5D-5435-E5C6-DBFE50024256}"/>
                </a:ext>
              </a:extLst>
            </p:cNvPr>
            <p:cNvGrpSpPr/>
            <p:nvPr/>
          </p:nvGrpSpPr>
          <p:grpSpPr>
            <a:xfrm>
              <a:off x="4145975" y="1111823"/>
              <a:ext cx="3958934" cy="3761508"/>
              <a:chOff x="457201" y="1494557"/>
              <a:chExt cx="4927023" cy="4021284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AA281CE5-FA8C-DE0B-D367-0CEBBCEE462E}"/>
                  </a:ext>
                </a:extLst>
              </p:cNvPr>
              <p:cNvGrpSpPr/>
              <p:nvPr/>
            </p:nvGrpSpPr>
            <p:grpSpPr>
              <a:xfrm>
                <a:off x="457201" y="1494558"/>
                <a:ext cx="4927023" cy="4021283"/>
                <a:chOff x="457201" y="1494558"/>
                <a:chExt cx="4927023" cy="4021283"/>
              </a:xfrm>
            </p:grpSpPr>
            <p:sp>
              <p:nvSpPr>
                <p:cNvPr id="24" name="Partial Circle 23">
                  <a:extLst>
                    <a:ext uri="{FF2B5EF4-FFF2-40B4-BE49-F238E27FC236}">
                      <a16:creationId xmlns:a16="http://schemas.microsoft.com/office/drawing/2014/main" id="{0B0F3764-C976-8F6A-483D-0A2AA7EAB571}"/>
                    </a:ext>
                  </a:extLst>
                </p:cNvPr>
                <p:cNvSpPr/>
                <p:nvPr/>
              </p:nvSpPr>
              <p:spPr>
                <a:xfrm rot="5400000">
                  <a:off x="792307" y="1159452"/>
                  <a:ext cx="4021283" cy="4691495"/>
                </a:xfrm>
                <a:prstGeom prst="pie">
                  <a:avLst>
                    <a:gd name="adj1" fmla="val 16747"/>
                    <a:gd name="adj2" fmla="val 10786675"/>
                  </a:avLst>
                </a:prstGeom>
                <a:solidFill>
                  <a:schemeClr val="tx2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Partial Circle 24">
                  <a:extLst>
                    <a:ext uri="{FF2B5EF4-FFF2-40B4-BE49-F238E27FC236}">
                      <a16:creationId xmlns:a16="http://schemas.microsoft.com/office/drawing/2014/main" id="{0016BEEC-61C5-CDF9-1B77-0ED40CD8D717}"/>
                    </a:ext>
                  </a:extLst>
                </p:cNvPr>
                <p:cNvSpPr/>
                <p:nvPr/>
              </p:nvSpPr>
              <p:spPr>
                <a:xfrm rot="16200000" flipH="1">
                  <a:off x="1027835" y="1159452"/>
                  <a:ext cx="4021283" cy="4691495"/>
                </a:xfrm>
                <a:prstGeom prst="pie">
                  <a:avLst>
                    <a:gd name="adj1" fmla="val 16747"/>
                    <a:gd name="adj2" fmla="val 10786675"/>
                  </a:avLst>
                </a:prstGeom>
                <a:solidFill>
                  <a:schemeClr val="tx2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53ED575-9A63-3F05-C51A-C7FF78593DAF}"/>
                  </a:ext>
                </a:extLst>
              </p:cNvPr>
              <p:cNvSpPr/>
              <p:nvPr/>
            </p:nvSpPr>
            <p:spPr>
              <a:xfrm>
                <a:off x="2846677" y="1494557"/>
                <a:ext cx="148070" cy="4021283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D69E5B99-F39D-9691-2FBB-F5253BCBA183}"/>
                </a:ext>
              </a:extLst>
            </p:cNvPr>
            <p:cNvSpPr/>
            <p:nvPr/>
          </p:nvSpPr>
          <p:spPr>
            <a:xfrm>
              <a:off x="5857008" y="2753588"/>
              <a:ext cx="696192" cy="602673"/>
            </a:xfrm>
            <a:prstGeom prst="arc">
              <a:avLst>
                <a:gd name="adj1" fmla="val 16200000"/>
                <a:gd name="adj2" fmla="val 4796351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08A2E0D0-16E7-EFC7-F42C-7F0839659AB5}"/>
                </a:ext>
              </a:extLst>
            </p:cNvPr>
            <p:cNvSpPr/>
            <p:nvPr/>
          </p:nvSpPr>
          <p:spPr>
            <a:xfrm rot="10800000">
              <a:off x="5496793" y="2462639"/>
              <a:ext cx="855513" cy="91093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324B2288-45D0-5EDF-3FCD-C8E40FC32740}"/>
                </a:ext>
              </a:extLst>
            </p:cNvPr>
            <p:cNvSpPr/>
            <p:nvPr/>
          </p:nvSpPr>
          <p:spPr>
            <a:xfrm>
              <a:off x="5649192" y="2448783"/>
              <a:ext cx="1278071" cy="1239985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E34E64CD-E617-30A1-ACBD-60F16E866676}"/>
                </a:ext>
              </a:extLst>
            </p:cNvPr>
            <p:cNvSpPr/>
            <p:nvPr/>
          </p:nvSpPr>
          <p:spPr>
            <a:xfrm rot="10800000">
              <a:off x="5153891" y="2098958"/>
              <a:ext cx="1494552" cy="157595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283D3FA2-B527-0A19-BE85-50A80A5C087C}"/>
                </a:ext>
              </a:extLst>
            </p:cNvPr>
            <p:cNvSpPr/>
            <p:nvPr/>
          </p:nvSpPr>
          <p:spPr>
            <a:xfrm>
              <a:off x="5288971" y="2085104"/>
              <a:ext cx="1995055" cy="1998519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840AF85A-2A13-9FEA-2AD5-706913EF8D0D}"/>
                </a:ext>
              </a:extLst>
            </p:cNvPr>
            <p:cNvSpPr/>
            <p:nvPr/>
          </p:nvSpPr>
          <p:spPr>
            <a:xfrm rot="10800000">
              <a:off x="4842164" y="1724885"/>
              <a:ext cx="2085108" cy="232929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349ECA4A-06A8-1ED5-47A6-9722AF862083}"/>
                </a:ext>
              </a:extLst>
            </p:cNvPr>
            <p:cNvSpPr/>
            <p:nvPr/>
          </p:nvSpPr>
          <p:spPr>
            <a:xfrm>
              <a:off x="4998037" y="1721982"/>
              <a:ext cx="2657580" cy="2611023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7FC72F1E-A384-A5A4-C5CE-9C6DEEC775F2}"/>
                </a:ext>
              </a:extLst>
            </p:cNvPr>
            <p:cNvSpPr/>
            <p:nvPr/>
          </p:nvSpPr>
          <p:spPr>
            <a:xfrm rot="10800000">
              <a:off x="4572376" y="1433458"/>
              <a:ext cx="2657580" cy="2899546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E2FECBD0-9C16-7099-8129-8F979A0C8739}"/>
                </a:ext>
              </a:extLst>
            </p:cNvPr>
            <p:cNvSpPr/>
            <p:nvPr/>
          </p:nvSpPr>
          <p:spPr>
            <a:xfrm>
              <a:off x="4768766" y="1450293"/>
              <a:ext cx="3076370" cy="3142484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51B0C82A-84D8-B0A8-89AC-0F5F68D0F3F6}"/>
                </a:ext>
              </a:extLst>
            </p:cNvPr>
            <p:cNvSpPr/>
            <p:nvPr/>
          </p:nvSpPr>
          <p:spPr>
            <a:xfrm rot="10800000">
              <a:off x="4386364" y="1301632"/>
              <a:ext cx="3076370" cy="3291145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8308F56-0773-BF23-D483-9D64E8B43E6F}"/>
                </a:ext>
              </a:extLst>
            </p:cNvPr>
            <p:cNvCxnSpPr>
              <a:cxnSpLocks/>
            </p:cNvCxnSpPr>
            <p:nvPr/>
          </p:nvCxnSpPr>
          <p:spPr>
            <a:xfrm>
              <a:off x="6293132" y="1301632"/>
              <a:ext cx="2039288" cy="6867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224DFFA-ACF7-C4C0-FD7C-C0F93AF994CB}"/>
              </a:ext>
            </a:extLst>
          </p:cNvPr>
          <p:cNvCxnSpPr>
            <a:cxnSpLocks/>
          </p:cNvCxnSpPr>
          <p:nvPr/>
        </p:nvCxnSpPr>
        <p:spPr>
          <a:xfrm flipH="1" flipV="1">
            <a:off x="10229067" y="4577292"/>
            <a:ext cx="589035" cy="4796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6C8B9DB-8EA6-9AF3-2EFA-1FA9A0FDD824}"/>
              </a:ext>
            </a:extLst>
          </p:cNvPr>
          <p:cNvSpPr txBox="1"/>
          <p:nvPr/>
        </p:nvSpPr>
        <p:spPr>
          <a:xfrm>
            <a:off x="10356715" y="4658925"/>
            <a:ext cx="17101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Dee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(magnet)</a:t>
            </a:r>
            <a:endParaRPr lang="en-GB" sz="3200" dirty="0">
              <a:solidFill>
                <a:schemeClr val="accent6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96D6786-BAB1-3A48-1D22-B667F76A199D}"/>
              </a:ext>
            </a:extLst>
          </p:cNvPr>
          <p:cNvCxnSpPr>
            <a:cxnSpLocks/>
          </p:cNvCxnSpPr>
          <p:nvPr/>
        </p:nvCxnSpPr>
        <p:spPr>
          <a:xfrm flipV="1">
            <a:off x="7906514" y="4692705"/>
            <a:ext cx="697160" cy="73929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99B2D0B-61FA-4954-4B73-58B51D47FA66}"/>
              </a:ext>
            </a:extLst>
          </p:cNvPr>
          <p:cNvSpPr txBox="1"/>
          <p:nvPr/>
        </p:nvSpPr>
        <p:spPr>
          <a:xfrm>
            <a:off x="6573306" y="4999980"/>
            <a:ext cx="17101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Dee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(magnet)</a:t>
            </a:r>
            <a:endParaRPr lang="en-GB" sz="3200" dirty="0">
              <a:solidFill>
                <a:schemeClr val="accent6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F8BD8B8-875D-34DE-C363-4CBCE25B7859}"/>
              </a:ext>
            </a:extLst>
          </p:cNvPr>
          <p:cNvCxnSpPr>
            <a:cxnSpLocks/>
          </p:cNvCxnSpPr>
          <p:nvPr/>
        </p:nvCxnSpPr>
        <p:spPr>
          <a:xfrm flipH="1" flipV="1">
            <a:off x="9227429" y="4824845"/>
            <a:ext cx="28145" cy="9525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3D96F1B-1A0F-FBAA-0317-65E82417A036}"/>
              </a:ext>
            </a:extLst>
          </p:cNvPr>
          <p:cNvSpPr txBox="1"/>
          <p:nvPr/>
        </p:nvSpPr>
        <p:spPr>
          <a:xfrm>
            <a:off x="8474984" y="5736143"/>
            <a:ext cx="1703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RF Cavity</a:t>
            </a:r>
            <a:endParaRPr lang="en-GB" sz="3200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D711E2A-8C19-D3C6-559C-25237A178E18}"/>
                  </a:ext>
                </a:extLst>
              </p:cNvPr>
              <p:cNvSpPr txBox="1"/>
              <p:nvPr/>
            </p:nvSpPr>
            <p:spPr>
              <a:xfrm>
                <a:off x="1855163" y="821612"/>
                <a:ext cx="3305264" cy="15909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48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4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4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4800" b="0" i="1" smtClean="0">
                              <a:latin typeface="Cambria Math" panose="02040503050406030204" pitchFamily="18" charset="0"/>
                            </a:rPr>
                            <m:t>𝜋𝛾</m:t>
                          </m:r>
                          <m:r>
                            <a:rPr lang="en-US" sz="48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4800" dirty="0"/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D711E2A-8C19-D3C6-559C-25237A178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5163" y="821612"/>
                <a:ext cx="3305264" cy="159094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68FEF280-7958-2565-7790-24DA1F9E2537}"/>
              </a:ext>
            </a:extLst>
          </p:cNvPr>
          <p:cNvSpPr txBox="1"/>
          <p:nvPr/>
        </p:nvSpPr>
        <p:spPr>
          <a:xfrm>
            <a:off x="128157" y="2638482"/>
            <a:ext cx="1672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6"/>
                </a:solidFill>
              </a:rPr>
              <a:t>Cyclotron frequency</a:t>
            </a:r>
            <a:endParaRPr lang="en-GB" sz="2800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B552D55-1CF0-A473-193C-F122E30A7744}"/>
                  </a:ext>
                </a:extLst>
              </p:cNvPr>
              <p:cNvSpPr txBox="1"/>
              <p:nvPr/>
            </p:nvSpPr>
            <p:spPr>
              <a:xfrm>
                <a:off x="1530857" y="2684449"/>
                <a:ext cx="1305275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48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B552D55-1CF0-A473-193C-F122E30A7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0857" y="2684449"/>
                <a:ext cx="1305275" cy="8309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CA052166-8334-27CB-0240-DAD1B597FE56}"/>
              </a:ext>
            </a:extLst>
          </p:cNvPr>
          <p:cNvSpPr txBox="1"/>
          <p:nvPr/>
        </p:nvSpPr>
        <p:spPr>
          <a:xfrm>
            <a:off x="2734580" y="2470130"/>
            <a:ext cx="1199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</a:rPr>
              <a:t>Charge</a:t>
            </a:r>
            <a:endParaRPr lang="en-GB" sz="2800" dirty="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CBBDE14-16A9-BA65-A46A-870C370A192B}"/>
                  </a:ext>
                </a:extLst>
              </p:cNvPr>
              <p:cNvSpPr txBox="1"/>
              <p:nvPr/>
            </p:nvSpPr>
            <p:spPr>
              <a:xfrm>
                <a:off x="3750037" y="2438957"/>
                <a:ext cx="61976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CBBDE14-16A9-BA65-A46A-870C370A19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0037" y="2438957"/>
                <a:ext cx="619768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444A9A48-D54A-C90F-312F-D8E2E70C6F72}"/>
              </a:ext>
            </a:extLst>
          </p:cNvPr>
          <p:cNvSpPr txBox="1"/>
          <p:nvPr/>
        </p:nvSpPr>
        <p:spPr>
          <a:xfrm>
            <a:off x="3990328" y="2254686"/>
            <a:ext cx="19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1"/>
                </a:solidFill>
              </a:rPr>
              <a:t>Magnetic field</a:t>
            </a:r>
            <a:endParaRPr lang="en-GB" sz="2800" dirty="0">
              <a:solidFill>
                <a:schemeClr val="accent1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F499A60-B1D1-A028-6E0F-86CEA61E7B3A}"/>
              </a:ext>
            </a:extLst>
          </p:cNvPr>
          <p:cNvCxnSpPr>
            <a:cxnSpLocks/>
          </p:cNvCxnSpPr>
          <p:nvPr/>
        </p:nvCxnSpPr>
        <p:spPr>
          <a:xfrm>
            <a:off x="2732222" y="3131121"/>
            <a:ext cx="2899840" cy="186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B1F24E5-8EF7-7C48-4ED5-5200634533D4}"/>
                  </a:ext>
                </a:extLst>
              </p:cNvPr>
              <p:cNvSpPr txBox="1"/>
              <p:nvPr/>
            </p:nvSpPr>
            <p:spPr>
              <a:xfrm>
                <a:off x="2392503" y="3312175"/>
                <a:ext cx="61976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B1F24E5-8EF7-7C48-4ED5-520063453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2503" y="3312175"/>
                <a:ext cx="619768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001F493-061F-461F-93D0-F39CBB7E31B9}"/>
                  </a:ext>
                </a:extLst>
              </p:cNvPr>
              <p:cNvSpPr txBox="1"/>
              <p:nvPr/>
            </p:nvSpPr>
            <p:spPr>
              <a:xfrm>
                <a:off x="2783755" y="3250620"/>
                <a:ext cx="61976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001F493-061F-461F-93D0-F39CBB7E31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755" y="3250620"/>
                <a:ext cx="619768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C6D6E774-B9B1-1B36-1D9E-58A4DE7FBD36}"/>
              </a:ext>
            </a:extLst>
          </p:cNvPr>
          <p:cNvSpPr txBox="1"/>
          <p:nvPr/>
        </p:nvSpPr>
        <p:spPr>
          <a:xfrm>
            <a:off x="5046558" y="3312175"/>
            <a:ext cx="1176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5"/>
                </a:solidFill>
              </a:rPr>
              <a:t>Mass</a:t>
            </a:r>
            <a:endParaRPr lang="en-GB" sz="2800" dirty="0">
              <a:solidFill>
                <a:schemeClr val="accent5"/>
              </a:solidFill>
            </a:endParaRPr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7A418117-FBA7-C6ED-4344-E921B865EF17}"/>
              </a:ext>
            </a:extLst>
          </p:cNvPr>
          <p:cNvSpPr txBox="1">
            <a:spLocks/>
          </p:cNvSpPr>
          <p:nvPr/>
        </p:nvSpPr>
        <p:spPr>
          <a:xfrm>
            <a:off x="125137" y="3997800"/>
            <a:ext cx="6798948" cy="285742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As the energy increases, relativity starts to matter</a:t>
            </a:r>
          </a:p>
          <a:p>
            <a:r>
              <a:rPr lang="en-US" sz="2800" dirty="0"/>
              <a:t>By a few tens of MeV, protons become a too relativistic and the frequency drops</a:t>
            </a:r>
          </a:p>
          <a:p>
            <a:r>
              <a:rPr lang="en-US" sz="2800" dirty="0"/>
              <a:t>Lose synchronism, acceleration stops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329A1BD-A92C-7219-75D7-9D4B56E4E6A7}"/>
                  </a:ext>
                </a:extLst>
              </p:cNvPr>
              <p:cNvSpPr txBox="1"/>
              <p:nvPr/>
            </p:nvSpPr>
            <p:spPr>
              <a:xfrm>
                <a:off x="4738434" y="3250620"/>
                <a:ext cx="61976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329A1BD-A92C-7219-75D7-9D4B56E4E6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8434" y="3250620"/>
                <a:ext cx="619768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90750DED-12A3-0912-BBFC-9D39CD4D1000}"/>
              </a:ext>
            </a:extLst>
          </p:cNvPr>
          <p:cNvSpPr txBox="1"/>
          <p:nvPr/>
        </p:nvSpPr>
        <p:spPr>
          <a:xfrm>
            <a:off x="3091879" y="3096732"/>
            <a:ext cx="19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</a:rPr>
              <a:t>Relativistic gamma</a:t>
            </a:r>
            <a:endParaRPr lang="en-GB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77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91EA07-358B-BC8A-65A6-7FB490355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32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9BD3F15-F94B-1E63-9FCB-B30D13A2FD68}"/>
              </a:ext>
            </a:extLst>
          </p:cNvPr>
          <p:cNvGrpSpPr/>
          <p:nvPr/>
        </p:nvGrpSpPr>
        <p:grpSpPr>
          <a:xfrm>
            <a:off x="678840" y="694352"/>
            <a:ext cx="4833308" cy="3671816"/>
            <a:chOff x="678840" y="599102"/>
            <a:chExt cx="4833308" cy="367181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0212488-1B19-DAD4-056C-785FDA4FDB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840" y="599102"/>
              <a:ext cx="4833308" cy="367181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D4770FD-D9F0-355F-FFA5-7C9562D60F1A}"/>
                </a:ext>
              </a:extLst>
            </p:cNvPr>
            <p:cNvSpPr txBox="1"/>
            <p:nvPr/>
          </p:nvSpPr>
          <p:spPr>
            <a:xfrm>
              <a:off x="1878775" y="715489"/>
              <a:ext cx="2604303" cy="954107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1"/>
                  </a:solidFill>
                </a:rPr>
                <a:t>4-inch Cyclotron</a:t>
              </a:r>
            </a:p>
            <a:p>
              <a:pPr algn="ctr"/>
              <a:r>
                <a:rPr lang="en-US" sz="2800" b="1" dirty="0">
                  <a:solidFill>
                    <a:schemeClr val="accent1"/>
                  </a:solidFill>
                </a:rPr>
                <a:t>80 keV protons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972A9EF-3D50-E2C1-F92C-5F7F89AED5CB}"/>
              </a:ext>
            </a:extLst>
          </p:cNvPr>
          <p:cNvGrpSpPr/>
          <p:nvPr/>
        </p:nvGrpSpPr>
        <p:grpSpPr>
          <a:xfrm>
            <a:off x="3497407" y="1717221"/>
            <a:ext cx="4833308" cy="3779349"/>
            <a:chOff x="3497407" y="1669596"/>
            <a:chExt cx="4833308" cy="377934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6C5B010-0A1C-963C-CE7B-EAC4B95FB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7407" y="1669596"/>
              <a:ext cx="4833308" cy="377934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E7DC186-E5D0-7FE6-860C-7F5B77E308A9}"/>
                </a:ext>
              </a:extLst>
            </p:cNvPr>
            <p:cNvSpPr txBox="1"/>
            <p:nvPr/>
          </p:nvSpPr>
          <p:spPr>
            <a:xfrm>
              <a:off x="4797305" y="1823853"/>
              <a:ext cx="2787045" cy="954107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/>
                  </a:solidFill>
                </a:rPr>
                <a:t>11-inch Cyclotron</a:t>
              </a:r>
            </a:p>
            <a:p>
              <a:pPr algn="ctr"/>
              <a:r>
                <a:rPr lang="en-US" sz="2800" b="1" dirty="0">
                  <a:solidFill>
                    <a:schemeClr val="accent2"/>
                  </a:solidFill>
                </a:rPr>
                <a:t>1.2 MeV protons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14F2B0B-D912-6FD2-7BDD-124E99CA9887}"/>
              </a:ext>
            </a:extLst>
          </p:cNvPr>
          <p:cNvGrpSpPr/>
          <p:nvPr/>
        </p:nvGrpSpPr>
        <p:grpSpPr>
          <a:xfrm>
            <a:off x="5367747" y="2777960"/>
            <a:ext cx="5925935" cy="3974955"/>
            <a:chOff x="5367747" y="2777960"/>
            <a:chExt cx="5925935" cy="397495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55E1851-9E07-A50E-2D99-5CA8E3AA19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67747" y="2777960"/>
              <a:ext cx="5925935" cy="397495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16C6CE3-C2D4-2EA2-81F8-488E2712BC19}"/>
                </a:ext>
              </a:extLst>
            </p:cNvPr>
            <p:cNvSpPr txBox="1"/>
            <p:nvPr/>
          </p:nvSpPr>
          <p:spPr>
            <a:xfrm>
              <a:off x="8007680" y="2869872"/>
              <a:ext cx="2988767" cy="954107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60-inch Cyclotron</a:t>
              </a:r>
            </a:p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16 MeV deuterium</a:t>
              </a:r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814A4653-E797-8208-8571-C33B6A2A4B87}"/>
              </a:ext>
            </a:extLst>
          </p:cNvPr>
          <p:cNvSpPr txBox="1">
            <a:spLocks/>
          </p:cNvSpPr>
          <p:nvPr/>
        </p:nvSpPr>
        <p:spPr>
          <a:xfrm>
            <a:off x="0" y="2772"/>
            <a:ext cx="10131425" cy="72043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Some Lawrence (et al) Cyclotrons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872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CBAC8-214B-0E3B-7E40-FE9C8F841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Fancy Cyclotrons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DAEB6F-B580-39DD-61A5-D029A846E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33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4220B7E-5470-2812-E7B1-DFB5F7DD9DB8}"/>
              </a:ext>
            </a:extLst>
          </p:cNvPr>
          <p:cNvSpPr txBox="1">
            <a:spLocks/>
          </p:cNvSpPr>
          <p:nvPr/>
        </p:nvSpPr>
        <p:spPr>
          <a:xfrm>
            <a:off x="125137" y="5051229"/>
            <a:ext cx="5970863" cy="169385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Synchrocyclotrons:</a:t>
            </a:r>
          </a:p>
          <a:p>
            <a:r>
              <a:rPr lang="en-US" sz="2800" dirty="0"/>
              <a:t>Adapt the RF frequency to compensate for relativistic effects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A9DB59-7DE4-BCE3-9C29-9A93ED015934}"/>
              </a:ext>
            </a:extLst>
          </p:cNvPr>
          <p:cNvSpPr txBox="1">
            <a:spLocks/>
          </p:cNvSpPr>
          <p:nvPr/>
        </p:nvSpPr>
        <p:spPr>
          <a:xfrm>
            <a:off x="6221137" y="5051229"/>
            <a:ext cx="5970863" cy="169385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Sector cyclotrons:</a:t>
            </a:r>
          </a:p>
          <a:p>
            <a:r>
              <a:rPr lang="en-US" sz="2800" dirty="0"/>
              <a:t>Non-uniform magnetic field reshapes the orbit to maintain frequency for longer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296F7E2-C4D5-93C9-AEB6-C6282F94243A}"/>
              </a:ext>
            </a:extLst>
          </p:cNvPr>
          <p:cNvGrpSpPr/>
          <p:nvPr/>
        </p:nvGrpSpPr>
        <p:grpSpPr>
          <a:xfrm>
            <a:off x="197444" y="773370"/>
            <a:ext cx="5451966" cy="4227696"/>
            <a:chOff x="197444" y="773370"/>
            <a:chExt cx="5451966" cy="422769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82547F6-D104-550D-F2E5-FBAF3F6AC2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444" y="773370"/>
              <a:ext cx="5451966" cy="422769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54A8482-CA25-B24D-2C00-986036706BEB}"/>
                </a:ext>
              </a:extLst>
            </p:cNvPr>
            <p:cNvSpPr txBox="1"/>
            <p:nvPr/>
          </p:nvSpPr>
          <p:spPr>
            <a:xfrm>
              <a:off x="561109" y="1018309"/>
              <a:ext cx="2473754" cy="830997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bg2"/>
                  </a:solidFill>
                </a:rPr>
                <a:t>CERN (1957-1990)</a:t>
              </a:r>
            </a:p>
            <a:p>
              <a:r>
                <a:rPr lang="en-GB" sz="2400" b="1" dirty="0">
                  <a:solidFill>
                    <a:schemeClr val="bg2"/>
                  </a:solidFill>
                </a:rPr>
                <a:t>600 MeV protons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A8440D3-75EE-96BF-03EB-867842691A24}"/>
              </a:ext>
            </a:extLst>
          </p:cNvPr>
          <p:cNvGrpSpPr/>
          <p:nvPr/>
        </p:nvGrpSpPr>
        <p:grpSpPr>
          <a:xfrm>
            <a:off x="6422922" y="773370"/>
            <a:ext cx="5571635" cy="4227696"/>
            <a:chOff x="6422922" y="773370"/>
            <a:chExt cx="5571635" cy="422769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636F03A-A053-2231-E931-E402B9DCE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2922" y="773370"/>
              <a:ext cx="5571635" cy="422769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4476852-E6E0-BCA9-5D86-786958818C3B}"/>
                </a:ext>
              </a:extLst>
            </p:cNvPr>
            <p:cNvSpPr txBox="1"/>
            <p:nvPr/>
          </p:nvSpPr>
          <p:spPr>
            <a:xfrm>
              <a:off x="8762924" y="3831536"/>
              <a:ext cx="3153492" cy="830997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6"/>
                  </a:solidFill>
                </a:rPr>
                <a:t>TRIUMF (1974-Present)</a:t>
              </a:r>
            </a:p>
            <a:p>
              <a:r>
                <a:rPr lang="en-GB" sz="2400" b="1" dirty="0">
                  <a:solidFill>
                    <a:schemeClr val="accent6"/>
                  </a:solidFill>
                </a:rPr>
                <a:t>520 MeV protons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3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DE362B-F063-B5C1-C6C7-02F5F929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E6CFD3-8045-13BD-740C-C47367F18F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45" t="5139" r="5800" b="1666"/>
          <a:stretch/>
        </p:blipFill>
        <p:spPr>
          <a:xfrm>
            <a:off x="3629026" y="-6338"/>
            <a:ext cx="4933949" cy="688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3670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E55875-35F9-D67D-84C5-F64FF2142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F1A9D-A4AF-5874-F35E-608C3F6B4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the Cyclotron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87BE1C-117A-D060-67D6-67652FDB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35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A357E0-9947-0CC5-7708-0114495136C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2771" y="1265237"/>
            <a:ext cx="11568223" cy="5214937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Classical cyclotrons are limited to around 20 MeV</a:t>
            </a:r>
          </a:p>
          <a:p>
            <a:r>
              <a:rPr lang="en-US" sz="2800" dirty="0"/>
              <a:t>With further developments, energies pushing 1 GeV can be reached</a:t>
            </a:r>
          </a:p>
          <a:p>
            <a:r>
              <a:rPr lang="en-US" sz="2800" dirty="0"/>
              <a:t>Need an accelerator that can operate through to the ultra-relativistic regime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/>
              <a:t>Synchrotrons:</a:t>
            </a:r>
          </a:p>
          <a:p>
            <a:r>
              <a:rPr lang="en-US" sz="2800" dirty="0"/>
              <a:t>Constant orbital radius</a:t>
            </a:r>
          </a:p>
          <a:p>
            <a:r>
              <a:rPr lang="en-US" sz="2800" dirty="0"/>
              <a:t>Magnetic field varies with time</a:t>
            </a:r>
          </a:p>
          <a:p>
            <a:r>
              <a:rPr lang="en-US" sz="2800" dirty="0"/>
              <a:t>RF frequency changes synchronously with the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4186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4190E-F21F-BACE-5AE9-7B4777540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53113-3AF4-9BEE-4E96-18EECF555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Magnetic Field And Momentum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5425F9-C003-7085-639C-0D2D51204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36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75BA02E-0E69-D3A2-B922-6D37D84B6072}"/>
              </a:ext>
            </a:extLst>
          </p:cNvPr>
          <p:cNvGrpSpPr/>
          <p:nvPr/>
        </p:nvGrpSpPr>
        <p:grpSpPr>
          <a:xfrm>
            <a:off x="3534410" y="705314"/>
            <a:ext cx="6742204" cy="5840953"/>
            <a:chOff x="3534410" y="705314"/>
            <a:chExt cx="6742204" cy="584095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87DC158-4AE8-8A5E-2D91-2DCF28C5CCA3}"/>
                </a:ext>
              </a:extLst>
            </p:cNvPr>
            <p:cNvSpPr/>
            <p:nvPr/>
          </p:nvSpPr>
          <p:spPr>
            <a:xfrm rot="19269734">
              <a:off x="4100006" y="1610982"/>
              <a:ext cx="2670218" cy="95539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2369CA32-5D08-706E-58CC-470BAE7A4B81}"/>
                </a:ext>
              </a:extLst>
            </p:cNvPr>
            <p:cNvSpPr/>
            <p:nvPr/>
          </p:nvSpPr>
          <p:spPr>
            <a:xfrm>
              <a:off x="4206734" y="1331763"/>
              <a:ext cx="6069880" cy="5214504"/>
            </a:xfrm>
            <a:prstGeom prst="arc">
              <a:avLst>
                <a:gd name="adj1" fmla="val 11973547"/>
                <a:gd name="adj2" fmla="val 15286630"/>
              </a:avLst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3104CC6-AF07-C557-981E-33EE98F81E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98386" y="2991649"/>
              <a:ext cx="628145" cy="1767387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7F90DC4-04D8-CFDA-7E0E-C74DED349F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19013" y="705314"/>
              <a:ext cx="3221182" cy="687062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56BD316-4C20-82CD-C8A0-E569C6CD5300}"/>
                </a:ext>
              </a:extLst>
            </p:cNvPr>
            <p:cNvSpPr txBox="1"/>
            <p:nvPr/>
          </p:nvSpPr>
          <p:spPr>
            <a:xfrm>
              <a:off x="3534410" y="879318"/>
              <a:ext cx="1581651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Magnetic</a:t>
              </a:r>
            </a:p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field</a:t>
              </a:r>
            </a:p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(B)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40C824F-DF68-C75A-9C2E-2A098C58AAEB}"/>
              </a:ext>
            </a:extLst>
          </p:cNvPr>
          <p:cNvGrpSpPr/>
          <p:nvPr/>
        </p:nvGrpSpPr>
        <p:grpSpPr>
          <a:xfrm>
            <a:off x="842004" y="4359467"/>
            <a:ext cx="10830070" cy="2296774"/>
            <a:chOff x="842004" y="4359467"/>
            <a:chExt cx="10830070" cy="229677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68DA9AF7-1241-E384-A13A-4B0913CDE50C}"/>
                    </a:ext>
                  </a:extLst>
                </p:cNvPr>
                <p:cNvSpPr txBox="1"/>
                <p:nvPr/>
              </p:nvSpPr>
              <p:spPr>
                <a:xfrm>
                  <a:off x="4258643" y="4359467"/>
                  <a:ext cx="3576941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0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6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6000" b="0" i="1" smtClean="0">
                            <a:latin typeface="Cambria Math" panose="02040503050406030204" pitchFamily="18" charset="0"/>
                          </a:rPr>
                          <m:t>𝑐𝑞𝐵</m:t>
                        </m:r>
                        <m:r>
                          <a:rPr lang="en-US" sz="6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oMath>
                    </m:oMathPara>
                  </a14:m>
                  <a:endParaRPr lang="en-GB" sz="6000" b="1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68DA9AF7-1241-E384-A13A-4B0913CDE5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58643" y="4359467"/>
                  <a:ext cx="3576941" cy="101566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0ED86E8-AC41-1EE1-31F4-6E3B59070061}"/>
                </a:ext>
              </a:extLst>
            </p:cNvPr>
            <p:cNvSpPr txBox="1"/>
            <p:nvPr/>
          </p:nvSpPr>
          <p:spPr>
            <a:xfrm>
              <a:off x="842004" y="5809856"/>
              <a:ext cx="22229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3"/>
                  </a:solidFill>
                </a:rPr>
                <a:t>Momentum</a:t>
              </a:r>
              <a:endParaRPr lang="en-GB" sz="3200" dirty="0">
                <a:solidFill>
                  <a:schemeClr val="accent3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5E12578-0FE6-8723-1824-E2AA55826BA8}"/>
                </a:ext>
              </a:extLst>
            </p:cNvPr>
            <p:cNvSpPr txBox="1"/>
            <p:nvPr/>
          </p:nvSpPr>
          <p:spPr>
            <a:xfrm>
              <a:off x="5199225" y="5809856"/>
              <a:ext cx="1958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5"/>
                  </a:solidFill>
                </a:rPr>
                <a:t>Charge</a:t>
              </a:r>
              <a:endParaRPr lang="en-GB" sz="3200" dirty="0">
                <a:solidFill>
                  <a:schemeClr val="accent5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1EBD1CE-4786-755A-9E1F-2C167D0B5E48}"/>
                </a:ext>
              </a:extLst>
            </p:cNvPr>
            <p:cNvSpPr txBox="1"/>
            <p:nvPr/>
          </p:nvSpPr>
          <p:spPr>
            <a:xfrm>
              <a:off x="7456548" y="5563634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Magnetic field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CA72F30-9852-7C62-2C0E-1DEF4ED9F272}"/>
                    </a:ext>
                  </a:extLst>
                </p:cNvPr>
                <p:cNvSpPr txBox="1"/>
                <p:nvPr/>
              </p:nvSpPr>
              <p:spPr>
                <a:xfrm>
                  <a:off x="2843203" y="5548245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CA72F30-9852-7C62-2C0E-1DEF4ED9F2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3203" y="5548245"/>
                  <a:ext cx="818810" cy="110799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9B4BD428-E48F-9EC6-5AE3-E1E982560CAE}"/>
                    </a:ext>
                  </a:extLst>
                </p:cNvPr>
                <p:cNvSpPr txBox="1"/>
                <p:nvPr/>
              </p:nvSpPr>
              <p:spPr>
                <a:xfrm>
                  <a:off x="6821381" y="5548245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9B4BD428-E48F-9EC6-5AE3-E1E982560C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21381" y="5548245"/>
                  <a:ext cx="818810" cy="11079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BDD535C-BB87-0830-CE77-4758D1FD6F59}"/>
                </a:ext>
              </a:extLst>
            </p:cNvPr>
            <p:cNvSpPr txBox="1"/>
            <p:nvPr/>
          </p:nvSpPr>
          <p:spPr>
            <a:xfrm>
              <a:off x="9713875" y="5563634"/>
              <a:ext cx="1958199" cy="10772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1"/>
                  </a:solidFill>
                </a:rPr>
                <a:t>Bending radius</a:t>
              </a:r>
              <a:endParaRPr lang="en-GB" sz="3200" dirty="0">
                <a:solidFill>
                  <a:schemeClr val="accent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985E69CB-A66D-4D3C-3581-356493D3BC69}"/>
                    </a:ext>
                  </a:extLst>
                </p:cNvPr>
                <p:cNvSpPr txBox="1"/>
                <p:nvPr/>
              </p:nvSpPr>
              <p:spPr>
                <a:xfrm>
                  <a:off x="9212054" y="5548245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985E69CB-A66D-4D3C-3581-356493D3BC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2054" y="5548245"/>
                  <a:ext cx="818810" cy="11079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614B02D4-5EC7-B6BF-E70B-8532B1E3097C}"/>
                    </a:ext>
                  </a:extLst>
                </p:cNvPr>
                <p:cNvSpPr txBox="1"/>
                <p:nvPr/>
              </p:nvSpPr>
              <p:spPr>
                <a:xfrm>
                  <a:off x="4735508" y="5548245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614B02D4-5EC7-B6BF-E70B-8532B1E309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35508" y="5548245"/>
                  <a:ext cx="818810" cy="110799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18400A8-39E3-86C8-24C4-C965F7520306}"/>
                </a:ext>
              </a:extLst>
            </p:cNvPr>
            <p:cNvSpPr txBox="1"/>
            <p:nvPr/>
          </p:nvSpPr>
          <p:spPr>
            <a:xfrm>
              <a:off x="3402170" y="5563634"/>
              <a:ext cx="149793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/>
                <a:t>Speed of light</a:t>
              </a:r>
              <a:endParaRPr lang="en-GB" sz="32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A4972A0-7EF5-CBEA-8A50-6D2C3ECF6DF9}"/>
              </a:ext>
            </a:extLst>
          </p:cNvPr>
          <p:cNvGrpSpPr/>
          <p:nvPr/>
        </p:nvGrpSpPr>
        <p:grpSpPr>
          <a:xfrm>
            <a:off x="4436056" y="1400213"/>
            <a:ext cx="3701542" cy="2524274"/>
            <a:chOff x="4436056" y="1400213"/>
            <a:chExt cx="3701542" cy="2524274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4D4A2A3-D79D-C9B7-D9AB-B9F8EA8491B9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>
              <a:off x="6550810" y="1400213"/>
              <a:ext cx="690864" cy="2524274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32F0E24-ED51-720A-C881-ED544CB606AB}"/>
                </a:ext>
              </a:extLst>
            </p:cNvPr>
            <p:cNvCxnSpPr>
              <a:cxnSpLocks/>
            </p:cNvCxnSpPr>
            <p:nvPr/>
          </p:nvCxnSpPr>
          <p:spPr>
            <a:xfrm>
              <a:off x="4436056" y="2958806"/>
              <a:ext cx="2805618" cy="965681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4EF8BDFF-3FDE-27EF-CED1-6F65EE4DA58D}"/>
                    </a:ext>
                  </a:extLst>
                </p:cNvPr>
                <p:cNvSpPr txBox="1"/>
                <p:nvPr/>
              </p:nvSpPr>
              <p:spPr>
                <a:xfrm>
                  <a:off x="6734650" y="1902254"/>
                  <a:ext cx="1402948" cy="13849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800" b="1" dirty="0">
                      <a:solidFill>
                        <a:schemeClr val="accent1"/>
                      </a:solidFill>
                    </a:rPr>
                    <a:t>Bending</a:t>
                  </a:r>
                </a:p>
                <a:p>
                  <a:pPr algn="ctr"/>
                  <a:r>
                    <a:rPr lang="en-US" sz="2800" b="1" dirty="0">
                      <a:solidFill>
                        <a:schemeClr val="accent1"/>
                      </a:solidFill>
                    </a:rPr>
                    <a:t>radius</a:t>
                  </a:r>
                </a:p>
                <a:p>
                  <a:pPr algn="ctr"/>
                  <a:r>
                    <a:rPr lang="en-US" sz="2800" b="1" dirty="0">
                      <a:solidFill>
                        <a:schemeClr val="accent1"/>
                      </a:solidFill>
                    </a:rPr>
                    <a:t>(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𝝆</m:t>
                      </m:r>
                    </m:oMath>
                  </a14:m>
                  <a:r>
                    <a:rPr lang="en-US" sz="2800" b="1" dirty="0">
                      <a:solidFill>
                        <a:schemeClr val="accent1"/>
                      </a:solidFill>
                    </a:rPr>
                    <a:t>)</a:t>
                  </a:r>
                  <a:endParaRPr lang="en-GB" sz="2800" b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4EF8BDFF-3FDE-27EF-CED1-6F65EE4DA5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4650" y="1902254"/>
                  <a:ext cx="1402948" cy="1384995"/>
                </a:xfrm>
                <a:prstGeom prst="rect">
                  <a:avLst/>
                </a:prstGeom>
                <a:blipFill>
                  <a:blip r:embed="rId7"/>
                  <a:stretch>
                    <a:fillRect l="-8696" t="-3965" r="-7826" b="-118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0346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59AC8-4B2D-A1FB-D5CB-C96A53090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Synchrotron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49F2A2-2818-7A51-98A2-09E127C96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37</a:t>
            </a:fld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096B203-4859-55CC-FBC0-B780AA0AA1B6}"/>
              </a:ext>
            </a:extLst>
          </p:cNvPr>
          <p:cNvGrpSpPr/>
          <p:nvPr/>
        </p:nvGrpSpPr>
        <p:grpSpPr>
          <a:xfrm>
            <a:off x="1591541" y="1882634"/>
            <a:ext cx="8998527" cy="4684421"/>
            <a:chOff x="1591541" y="1882634"/>
            <a:chExt cx="8998527" cy="468442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FBA8A99-F536-812F-B676-C154A60C44A8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23DD985-964D-FCB0-764A-EA91A140F16D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026D809-A85D-E294-3785-83B86E978C4F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513544-1DE2-AF17-C3DF-9067BDD9DA7E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CFEE4F0-08FA-9E09-0B8A-16A58E538484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CE7644-F3DA-CA3E-7C72-8913E0A20319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E6C7284-EB37-0B34-8D51-A96C99363DCC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E33223A-1E88-02D6-C6D2-4EDD58CE8BAE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C6EE863-D33B-F7E6-5A49-A3F6AB042855}"/>
              </a:ext>
            </a:extLst>
          </p:cNvPr>
          <p:cNvSpPr txBox="1"/>
          <p:nvPr/>
        </p:nvSpPr>
        <p:spPr>
          <a:xfrm>
            <a:off x="3146886" y="3028066"/>
            <a:ext cx="6355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Create a ring of dipoles to define the path for a given energy/momentum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6603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74F36-EE5B-C2D9-72C4-C9634634A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3A4DA-A0D9-C4E2-E339-916B36258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Synchrotron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73D0AB-4E9D-E11B-1ED1-F3D434230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38</a:t>
            </a:fld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2BCD7D9-1C83-9133-ABCF-CB8D20D4BF69}"/>
              </a:ext>
            </a:extLst>
          </p:cNvPr>
          <p:cNvGrpSpPr/>
          <p:nvPr/>
        </p:nvGrpSpPr>
        <p:grpSpPr>
          <a:xfrm>
            <a:off x="1591541" y="1024664"/>
            <a:ext cx="8998527" cy="5542391"/>
            <a:chOff x="1591541" y="1024664"/>
            <a:chExt cx="8998527" cy="554239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8634DE0-21D4-50EC-EC43-111A0FEBA81D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4AD5C95-6BE0-656E-699D-2D339FB8F7CA}"/>
                </a:ext>
              </a:extLst>
            </p:cNvPr>
            <p:cNvGrpSpPr/>
            <p:nvPr/>
          </p:nvGrpSpPr>
          <p:grpSpPr>
            <a:xfrm flipH="1" flipV="1">
              <a:off x="5341292" y="1024664"/>
              <a:ext cx="1059507" cy="1282119"/>
              <a:chOff x="7675531" y="1242873"/>
              <a:chExt cx="2509566" cy="2765846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E23BDFA-86B4-265F-BC1D-F18ECF9D2481}"/>
                  </a:ext>
                </a:extLst>
              </p:cNvPr>
              <p:cNvSpPr/>
              <p:nvPr/>
            </p:nvSpPr>
            <p:spPr>
              <a:xfrm>
                <a:off x="7675531" y="1242873"/>
                <a:ext cx="1372016" cy="198415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B6BEC26A-65C8-DB90-F3B0-330EC81A93DD}"/>
                  </a:ext>
                </a:extLst>
              </p:cNvPr>
              <p:cNvCxnSpPr/>
              <p:nvPr/>
            </p:nvCxnSpPr>
            <p:spPr>
              <a:xfrm flipV="1">
                <a:off x="8510032" y="3098312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8DA4A5FE-2507-45B3-0AB1-F842F131A3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0032" y="3675361"/>
                <a:ext cx="91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6A1E04D8-D67E-F44B-D122-3BCFE5F6C599}"/>
                  </a:ext>
                </a:extLst>
              </p:cNvPr>
              <p:cNvSpPr/>
              <p:nvPr/>
            </p:nvSpPr>
            <p:spPr>
              <a:xfrm>
                <a:off x="9474846" y="3497800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29FA8933-809F-7618-A8C4-762C6A41C611}"/>
                  </a:ext>
                </a:extLst>
              </p:cNvPr>
              <p:cNvSpPr/>
              <p:nvPr/>
            </p:nvSpPr>
            <p:spPr>
              <a:xfrm>
                <a:off x="9350598" y="3271866"/>
                <a:ext cx="834499" cy="736853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4B35F2D-5E2F-6F24-BD14-E3AE6EDD2B43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004232-734B-249E-C524-C432BA7F66C2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C0E7307-9CB9-4833-98D5-382D465D6DEE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7AB5EA-8970-8740-312E-58C0D981DB17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45BCDAD-BFB2-AAD6-FFA7-367A29B07688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DB90E0-FAE1-F3AE-0340-2E3BA8A226CA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4CF2DDE-E2D7-2A67-548C-51A6BBDADC9A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51F55A4-7711-5C41-FA39-35F59E1FDF45}"/>
              </a:ext>
            </a:extLst>
          </p:cNvPr>
          <p:cNvSpPr txBox="1"/>
          <p:nvPr/>
        </p:nvSpPr>
        <p:spPr>
          <a:xfrm>
            <a:off x="3146886" y="2791109"/>
            <a:ext cx="63554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momentum defines the speed, add one or more RF cavities with a frequency at an integer multiple of the revolution frequency.</a:t>
            </a:r>
          </a:p>
          <a:p>
            <a:r>
              <a:rPr lang="en-US" sz="2800" dirty="0"/>
              <a:t>Increase magnetic field and RF frequency synchronously:  </a:t>
            </a:r>
            <a:r>
              <a:rPr lang="en-US" sz="2800" b="1" dirty="0"/>
              <a:t>Synchrotron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21281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AD5DB3-5107-96A2-7890-3617E05A8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39</a:t>
            </a:fld>
            <a:endParaRPr lang="en-GB"/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98708F2D-BF34-AB6D-E12D-513687EDAF58}"/>
              </a:ext>
            </a:extLst>
          </p:cNvPr>
          <p:cNvSpPr txBox="1">
            <a:spLocks/>
          </p:cNvSpPr>
          <p:nvPr/>
        </p:nvSpPr>
        <p:spPr>
          <a:xfrm>
            <a:off x="804802" y="923007"/>
            <a:ext cx="9739373" cy="161456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Particle beams are never perfectly laminar</a:t>
            </a:r>
          </a:p>
          <a:p>
            <a:r>
              <a:rPr lang="en-US" sz="2800" dirty="0"/>
              <a:t>Like-charges repel each other</a:t>
            </a:r>
          </a:p>
          <a:p>
            <a:r>
              <a:rPr lang="en-US" sz="2800" dirty="0"/>
              <a:t>Lenses are used to focus the beam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08BB9D54-2C7B-7F94-A9BF-9BF33765A9C6}"/>
              </a:ext>
            </a:extLst>
          </p:cNvPr>
          <p:cNvSpPr txBox="1">
            <a:spLocks/>
          </p:cNvSpPr>
          <p:nvPr/>
        </p:nvSpPr>
        <p:spPr>
          <a:xfrm>
            <a:off x="0" y="2772"/>
            <a:ext cx="10131425" cy="72043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Focusing</a:t>
            </a:r>
            <a:endParaRPr lang="en-GB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AB84586-249E-ABFE-F283-FB74393F17D5}"/>
              </a:ext>
            </a:extLst>
          </p:cNvPr>
          <p:cNvGrpSpPr/>
          <p:nvPr/>
        </p:nvGrpSpPr>
        <p:grpSpPr>
          <a:xfrm>
            <a:off x="3079459" y="3039580"/>
            <a:ext cx="2693822" cy="3018769"/>
            <a:chOff x="2158527" y="2897198"/>
            <a:chExt cx="2693822" cy="3018769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9DB0F64-7F29-1D78-FF4B-225982A733D1}"/>
                </a:ext>
              </a:extLst>
            </p:cNvPr>
            <p:cNvGrpSpPr/>
            <p:nvPr/>
          </p:nvGrpSpPr>
          <p:grpSpPr>
            <a:xfrm>
              <a:off x="2440601" y="4164899"/>
              <a:ext cx="2411748" cy="432223"/>
              <a:chOff x="1758318" y="4431139"/>
              <a:chExt cx="2411748" cy="432223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788E1AA-68BC-9B44-102C-D35A6CEAB2ED}"/>
                  </a:ext>
                </a:extLst>
              </p:cNvPr>
              <p:cNvSpPr/>
              <p:nvPr/>
            </p:nvSpPr>
            <p:spPr>
              <a:xfrm>
                <a:off x="1758318" y="4431139"/>
                <a:ext cx="432223" cy="43222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9B70F2A8-37B9-AA66-D2A0-CB22438A9B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0009" y="4647250"/>
                <a:ext cx="209005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2861F1F-C549-A351-60A2-5023233B42DB}"/>
                </a:ext>
              </a:extLst>
            </p:cNvPr>
            <p:cNvGrpSpPr/>
            <p:nvPr/>
          </p:nvGrpSpPr>
          <p:grpSpPr>
            <a:xfrm rot="1420781">
              <a:off x="2294372" y="5483744"/>
              <a:ext cx="2411748" cy="432223"/>
              <a:chOff x="1758318" y="4431139"/>
              <a:chExt cx="2411748" cy="432223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4AAB25FA-3D9C-652A-187A-7E28B4ADE649}"/>
                  </a:ext>
                </a:extLst>
              </p:cNvPr>
              <p:cNvSpPr/>
              <p:nvPr/>
            </p:nvSpPr>
            <p:spPr>
              <a:xfrm>
                <a:off x="1758318" y="4431139"/>
                <a:ext cx="432223" cy="43222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C68BE251-3BF4-6B70-698C-BA4F6A13F8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0009" y="4647250"/>
                <a:ext cx="209005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7C9ED56-FC77-28AC-ABE8-8E4249E9C4B2}"/>
                </a:ext>
              </a:extLst>
            </p:cNvPr>
            <p:cNvGrpSpPr/>
            <p:nvPr/>
          </p:nvGrpSpPr>
          <p:grpSpPr>
            <a:xfrm rot="672803">
              <a:off x="2158527" y="4793043"/>
              <a:ext cx="2411748" cy="432223"/>
              <a:chOff x="1758318" y="4431139"/>
              <a:chExt cx="2411748" cy="432223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3B3E5EB-6116-5886-000F-1AB9B79C4C5E}"/>
                  </a:ext>
                </a:extLst>
              </p:cNvPr>
              <p:cNvSpPr/>
              <p:nvPr/>
            </p:nvSpPr>
            <p:spPr>
              <a:xfrm>
                <a:off x="1758318" y="4431139"/>
                <a:ext cx="432223" cy="43222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771FBF67-5976-584B-9366-2E961008BE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0009" y="4647250"/>
                <a:ext cx="209005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5D4B0C4-00AF-1A8B-4E53-5096CC4FB0E7}"/>
                </a:ext>
              </a:extLst>
            </p:cNvPr>
            <p:cNvGrpSpPr/>
            <p:nvPr/>
          </p:nvGrpSpPr>
          <p:grpSpPr>
            <a:xfrm rot="20468554">
              <a:off x="2323275" y="2897198"/>
              <a:ext cx="2411748" cy="432223"/>
              <a:chOff x="1758318" y="4431139"/>
              <a:chExt cx="2411748" cy="432223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627AA405-BEAE-B1C5-2B0F-7C2E93E1B668}"/>
                  </a:ext>
                </a:extLst>
              </p:cNvPr>
              <p:cNvSpPr/>
              <p:nvPr/>
            </p:nvSpPr>
            <p:spPr>
              <a:xfrm>
                <a:off x="1758318" y="4431139"/>
                <a:ext cx="432223" cy="43222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62301FDE-83E4-708F-637C-FF1F1FBEED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0009" y="4647250"/>
                <a:ext cx="209005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FE531A3-7C15-9828-3485-2A3B98A93333}"/>
                </a:ext>
              </a:extLst>
            </p:cNvPr>
            <p:cNvGrpSpPr/>
            <p:nvPr/>
          </p:nvGrpSpPr>
          <p:grpSpPr>
            <a:xfrm rot="21228942">
              <a:off x="2200253" y="3641245"/>
              <a:ext cx="2411748" cy="432223"/>
              <a:chOff x="1758318" y="4431139"/>
              <a:chExt cx="2411748" cy="432223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F49FF2FF-8264-A4BB-9B08-CC9331B544CB}"/>
                  </a:ext>
                </a:extLst>
              </p:cNvPr>
              <p:cNvSpPr/>
              <p:nvPr/>
            </p:nvSpPr>
            <p:spPr>
              <a:xfrm>
                <a:off x="1758318" y="4431139"/>
                <a:ext cx="432223" cy="43222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75B9BF67-B7B8-8567-7849-BD7977D528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0009" y="4647250"/>
                <a:ext cx="209005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EF5D2EAA-C435-CE3A-A1A1-5013750E5D8B}"/>
              </a:ext>
            </a:extLst>
          </p:cNvPr>
          <p:cNvSpPr/>
          <p:nvPr/>
        </p:nvSpPr>
        <p:spPr>
          <a:xfrm>
            <a:off x="5811288" y="2559390"/>
            <a:ext cx="569423" cy="414596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43DDA1D-D762-5EC3-A6B4-85F34F43402E}"/>
              </a:ext>
            </a:extLst>
          </p:cNvPr>
          <p:cNvGrpSpPr/>
          <p:nvPr/>
        </p:nvGrpSpPr>
        <p:grpSpPr>
          <a:xfrm>
            <a:off x="6418718" y="2822218"/>
            <a:ext cx="3465344" cy="3600384"/>
            <a:chOff x="6418718" y="2822218"/>
            <a:chExt cx="3465344" cy="3600384"/>
          </a:xfrm>
        </p:grpSpPr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45BDF505-C1D8-15E1-1117-49AE35FB8BFA}"/>
                </a:ext>
              </a:extLst>
            </p:cNvPr>
            <p:cNvCxnSpPr>
              <a:cxnSpLocks/>
            </p:cNvCxnSpPr>
            <p:nvPr/>
          </p:nvCxnSpPr>
          <p:spPr>
            <a:xfrm>
              <a:off x="6418718" y="2822218"/>
              <a:ext cx="3465344" cy="170117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5AC94DB9-338C-5E99-39DA-AB4C2F19149C}"/>
                </a:ext>
              </a:extLst>
            </p:cNvPr>
            <p:cNvCxnSpPr>
              <a:cxnSpLocks/>
            </p:cNvCxnSpPr>
            <p:nvPr/>
          </p:nvCxnSpPr>
          <p:spPr>
            <a:xfrm>
              <a:off x="6489570" y="3868227"/>
              <a:ext cx="3369265" cy="65516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4C7E764C-D9F7-52F4-A4FB-E6F82824D0E9}"/>
                </a:ext>
              </a:extLst>
            </p:cNvPr>
            <p:cNvCxnSpPr>
              <a:cxnSpLocks/>
            </p:cNvCxnSpPr>
            <p:nvPr/>
          </p:nvCxnSpPr>
          <p:spPr>
            <a:xfrm>
              <a:off x="6489570" y="4493418"/>
              <a:ext cx="3369265" cy="2997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A49D6845-75DD-BD73-5255-16E1AF37D2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9570" y="4544107"/>
              <a:ext cx="3394492" cy="102529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3B868C0C-64F4-4C39-06D3-58DC2A7C94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9570" y="4523392"/>
              <a:ext cx="3394492" cy="189921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1816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32925C-7679-DC1D-F4D1-CEAB64630BD5}"/>
              </a:ext>
            </a:extLst>
          </p:cNvPr>
          <p:cNvGrpSpPr/>
          <p:nvPr/>
        </p:nvGrpSpPr>
        <p:grpSpPr>
          <a:xfrm>
            <a:off x="3239949" y="2142588"/>
            <a:ext cx="5619966" cy="4252340"/>
            <a:chOff x="3239949" y="2142588"/>
            <a:chExt cx="5619966" cy="425234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95C776E-47F0-1489-287B-E3B1910A7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9949" y="2191565"/>
              <a:ext cx="5619966" cy="4203363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F6F1DED-54C6-B4AE-C498-CB6E15FD213E}"/>
                </a:ext>
              </a:extLst>
            </p:cNvPr>
            <p:cNvSpPr txBox="1"/>
            <p:nvPr/>
          </p:nvSpPr>
          <p:spPr>
            <a:xfrm>
              <a:off x="7383987" y="2142588"/>
              <a:ext cx="14614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2"/>
                  </a:solidFill>
                </a:rPr>
                <a:t>Maltese cross</a:t>
              </a:r>
              <a:endParaRPr lang="en-GB" sz="28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E0788DE-8D22-D58F-3242-90C31E179E0D}"/>
              </a:ext>
            </a:extLst>
          </p:cNvPr>
          <p:cNvGrpSpPr/>
          <p:nvPr/>
        </p:nvGrpSpPr>
        <p:grpSpPr>
          <a:xfrm>
            <a:off x="5237029" y="3970648"/>
            <a:ext cx="2285429" cy="1158231"/>
            <a:chOff x="5237029" y="3970648"/>
            <a:chExt cx="2285429" cy="1158231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890910D0-56A2-7693-42CA-21A0C76FBD67}"/>
                </a:ext>
              </a:extLst>
            </p:cNvPr>
            <p:cNvCxnSpPr>
              <a:cxnSpLocks/>
            </p:cNvCxnSpPr>
            <p:nvPr/>
          </p:nvCxnSpPr>
          <p:spPr>
            <a:xfrm>
              <a:off x="5237029" y="4290140"/>
              <a:ext cx="2190846" cy="838739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A857F4C-EA46-A69D-EF07-E2F92236A003}"/>
                </a:ext>
              </a:extLst>
            </p:cNvPr>
            <p:cNvSpPr txBox="1"/>
            <p:nvPr/>
          </p:nvSpPr>
          <p:spPr>
            <a:xfrm>
              <a:off x="5502567" y="3970648"/>
              <a:ext cx="20198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</a:rPr>
                <a:t>Electric field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F603338-8824-123B-EB18-20772BDDDADA}"/>
              </a:ext>
            </a:extLst>
          </p:cNvPr>
          <p:cNvGrpSpPr/>
          <p:nvPr/>
        </p:nvGrpSpPr>
        <p:grpSpPr>
          <a:xfrm>
            <a:off x="3958241" y="4317150"/>
            <a:ext cx="3365166" cy="1286796"/>
            <a:chOff x="3958241" y="4317150"/>
            <a:chExt cx="3365166" cy="1286796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03AD664-2978-AA88-4F3D-88D14A6C386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10361" y="4317150"/>
              <a:ext cx="3213046" cy="869611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2E39C83-D86F-C730-3DE7-D7613ED1DD44}"/>
                </a:ext>
              </a:extLst>
            </p:cNvPr>
            <p:cNvSpPr txBox="1"/>
            <p:nvPr/>
          </p:nvSpPr>
          <p:spPr>
            <a:xfrm>
              <a:off x="3958241" y="4649839"/>
              <a:ext cx="263190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4"/>
                  </a:solidFill>
                </a:rPr>
                <a:t>Cathode ray</a:t>
              </a:r>
            </a:p>
            <a:p>
              <a:r>
                <a:rPr lang="en-US" sz="2800" b="1" dirty="0">
                  <a:solidFill>
                    <a:schemeClr val="accent4"/>
                  </a:solidFill>
                </a:rPr>
                <a:t>(electron beam)</a:t>
              </a:r>
              <a:endParaRPr lang="en-GB" sz="28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41B3846-5152-EAA5-D525-8420EFDDBB19}"/>
              </a:ext>
            </a:extLst>
          </p:cNvPr>
          <p:cNvSpPr txBox="1">
            <a:spLocks/>
          </p:cNvSpPr>
          <p:nvPr/>
        </p:nvSpPr>
        <p:spPr>
          <a:xfrm>
            <a:off x="1030288" y="122266"/>
            <a:ext cx="10131425" cy="2226377"/>
          </a:xfrm>
          <a:prstGeom prst="rect">
            <a:avLst/>
          </a:prstGeom>
          <a:ln>
            <a:noFill/>
          </a:ln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600" dirty="0"/>
              <a:t>A particle accelerator is a machine that uses </a:t>
            </a:r>
            <a:r>
              <a:rPr lang="en-GB" sz="3600" dirty="0">
                <a:solidFill>
                  <a:schemeClr val="accent6"/>
                </a:solidFill>
              </a:rPr>
              <a:t>electromagnetic fields </a:t>
            </a:r>
            <a:r>
              <a:rPr lang="en-GB" sz="3600" dirty="0"/>
              <a:t>to propel</a:t>
            </a:r>
            <a:r>
              <a:rPr lang="en-GB" sz="3600" dirty="0">
                <a:solidFill>
                  <a:schemeClr val="accent5"/>
                </a:solidFill>
              </a:rPr>
              <a:t> charged particles </a:t>
            </a:r>
            <a:r>
              <a:rPr lang="en-GB" sz="3600" dirty="0"/>
              <a:t>to very high speeds and energies to contain them in </a:t>
            </a:r>
            <a:r>
              <a:rPr lang="en-GB" sz="3600" dirty="0">
                <a:solidFill>
                  <a:schemeClr val="accent4"/>
                </a:solidFill>
              </a:rPr>
              <a:t>well-defined beams</a:t>
            </a:r>
            <a:r>
              <a:rPr lang="en-GB" sz="3600" dirty="0"/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E515D5E-8441-49FA-92D2-D5AAF2CCC079}"/>
              </a:ext>
            </a:extLst>
          </p:cNvPr>
          <p:cNvGrpSpPr/>
          <p:nvPr/>
        </p:nvGrpSpPr>
        <p:grpSpPr>
          <a:xfrm>
            <a:off x="7341467" y="4828493"/>
            <a:ext cx="2683818" cy="533620"/>
            <a:chOff x="7341467" y="4828493"/>
            <a:chExt cx="2683818" cy="53362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3383AF7-547B-12A1-5799-CC93DDB2F667}"/>
                </a:ext>
              </a:extLst>
            </p:cNvPr>
            <p:cNvSpPr/>
            <p:nvPr/>
          </p:nvSpPr>
          <p:spPr>
            <a:xfrm>
              <a:off x="7341467" y="5050656"/>
              <a:ext cx="275574" cy="311457"/>
            </a:xfrm>
            <a:prstGeom prst="ellipse">
              <a:avLst/>
            </a:prstGeom>
            <a:noFill/>
            <a:ln w="5715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E0BC139-320E-3F21-B113-2BDC9A1D5D29}"/>
                </a:ext>
              </a:extLst>
            </p:cNvPr>
            <p:cNvSpPr txBox="1"/>
            <p:nvPr/>
          </p:nvSpPr>
          <p:spPr>
            <a:xfrm>
              <a:off x="7548132" y="4828493"/>
              <a:ext cx="24771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5"/>
                  </a:solidFill>
                </a:rPr>
                <a:t>Electron source</a:t>
              </a:r>
              <a:endParaRPr lang="en-GB" sz="28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994A31A-4D2F-F5F4-4B81-4E045257A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39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550FF-C488-02C6-FA1B-FDCC1F2EE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 Magnets - Quadrupoles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821416-31E0-82AC-AED6-D424DA85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40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ACA396D-85FC-535F-35E2-E4CFA7544931}"/>
              </a:ext>
            </a:extLst>
          </p:cNvPr>
          <p:cNvGrpSpPr/>
          <p:nvPr/>
        </p:nvGrpSpPr>
        <p:grpSpPr>
          <a:xfrm>
            <a:off x="796449" y="1197661"/>
            <a:ext cx="4061865" cy="3420000"/>
            <a:chOff x="1048401" y="1747722"/>
            <a:chExt cx="4486589" cy="377760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60EBB71-701D-F3C7-78C9-724E6839E432}"/>
                </a:ext>
              </a:extLst>
            </p:cNvPr>
            <p:cNvGrpSpPr/>
            <p:nvPr/>
          </p:nvGrpSpPr>
          <p:grpSpPr>
            <a:xfrm>
              <a:off x="1048401" y="1756064"/>
              <a:ext cx="2169318" cy="3769267"/>
              <a:chOff x="1048401" y="1756064"/>
              <a:chExt cx="2169318" cy="3769267"/>
            </a:xfrm>
          </p:grpSpPr>
          <p:sp>
            <p:nvSpPr>
              <p:cNvPr id="26" name="Flowchart: Delay 25">
                <a:extLst>
                  <a:ext uri="{FF2B5EF4-FFF2-40B4-BE49-F238E27FC236}">
                    <a16:creationId xmlns:a16="http://schemas.microsoft.com/office/drawing/2014/main" id="{A23F38B6-4525-A04E-299D-BEE6EC7C52A6}"/>
                  </a:ext>
                </a:extLst>
              </p:cNvPr>
              <p:cNvSpPr/>
              <p:nvPr/>
            </p:nvSpPr>
            <p:spPr>
              <a:xfrm rot="2687526">
                <a:off x="1049483" y="1756064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Flowchart: Delay 26">
                <a:extLst>
                  <a:ext uri="{FF2B5EF4-FFF2-40B4-BE49-F238E27FC236}">
                    <a16:creationId xmlns:a16="http://schemas.microsoft.com/office/drawing/2014/main" id="{B3172886-85F5-EB90-47CB-787F0AB9D228}"/>
                  </a:ext>
                </a:extLst>
              </p:cNvPr>
              <p:cNvSpPr/>
              <p:nvPr/>
            </p:nvSpPr>
            <p:spPr>
              <a:xfrm rot="-2700000">
                <a:off x="1048401" y="4205686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226B71B-41CA-8CB9-D402-5D75F8F626BB}"/>
                </a:ext>
              </a:extLst>
            </p:cNvPr>
            <p:cNvGrpSpPr/>
            <p:nvPr/>
          </p:nvGrpSpPr>
          <p:grpSpPr>
            <a:xfrm flipH="1">
              <a:off x="3365672" y="1747722"/>
              <a:ext cx="2169318" cy="3769267"/>
              <a:chOff x="1048401" y="1756064"/>
              <a:chExt cx="2169318" cy="3769267"/>
            </a:xfrm>
          </p:grpSpPr>
          <p:sp>
            <p:nvSpPr>
              <p:cNvPr id="24" name="Flowchart: Delay 23">
                <a:extLst>
                  <a:ext uri="{FF2B5EF4-FFF2-40B4-BE49-F238E27FC236}">
                    <a16:creationId xmlns:a16="http://schemas.microsoft.com/office/drawing/2014/main" id="{C3FCEC4E-1EB8-F9B6-3A05-5213F1572DE7}"/>
                  </a:ext>
                </a:extLst>
              </p:cNvPr>
              <p:cNvSpPr/>
              <p:nvPr/>
            </p:nvSpPr>
            <p:spPr>
              <a:xfrm rot="2687526">
                <a:off x="1049483" y="1756064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Flowchart: Delay 24">
                <a:extLst>
                  <a:ext uri="{FF2B5EF4-FFF2-40B4-BE49-F238E27FC236}">
                    <a16:creationId xmlns:a16="http://schemas.microsoft.com/office/drawing/2014/main" id="{C975FE21-ABDD-A00A-D79C-9DA8B5129BB3}"/>
                  </a:ext>
                </a:extLst>
              </p:cNvPr>
              <p:cNvSpPr/>
              <p:nvPr/>
            </p:nvSpPr>
            <p:spPr>
              <a:xfrm rot="-2700000">
                <a:off x="1048401" y="4205686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292984B-D2C4-DBA9-7355-3A2262CF19AB}"/>
                </a:ext>
              </a:extLst>
            </p:cNvPr>
            <p:cNvSpPr txBox="1"/>
            <p:nvPr/>
          </p:nvSpPr>
          <p:spPr>
            <a:xfrm>
              <a:off x="2058580" y="230231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866D8C5-217F-4750-6323-C56D272C60AE}"/>
                </a:ext>
              </a:extLst>
            </p:cNvPr>
            <p:cNvSpPr txBox="1"/>
            <p:nvPr/>
          </p:nvSpPr>
          <p:spPr>
            <a:xfrm>
              <a:off x="3652011" y="4083687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A847C34-D69D-6917-A068-64537E4A84C8}"/>
                </a:ext>
              </a:extLst>
            </p:cNvPr>
            <p:cNvSpPr txBox="1"/>
            <p:nvPr/>
          </p:nvSpPr>
          <p:spPr>
            <a:xfrm>
              <a:off x="2056415" y="405465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252C0D8-25D0-66E5-47CC-BB05F1292DF5}"/>
                </a:ext>
              </a:extLst>
            </p:cNvPr>
            <p:cNvSpPr txBox="1"/>
            <p:nvPr/>
          </p:nvSpPr>
          <p:spPr>
            <a:xfrm>
              <a:off x="3652011" y="230231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439F09D-69C2-93B4-77A9-D5385BF75301}"/>
              </a:ext>
            </a:extLst>
          </p:cNvPr>
          <p:cNvGrpSpPr/>
          <p:nvPr/>
        </p:nvGrpSpPr>
        <p:grpSpPr>
          <a:xfrm>
            <a:off x="1481830" y="1578771"/>
            <a:ext cx="2702307" cy="2667968"/>
            <a:chOff x="1582993" y="1919603"/>
            <a:chExt cx="2984870" cy="2946941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DCB35DA-E1C3-8728-066D-20290815838C}"/>
                </a:ext>
              </a:extLst>
            </p:cNvPr>
            <p:cNvCxnSpPr>
              <a:cxnSpLocks/>
            </p:cNvCxnSpPr>
            <p:nvPr/>
          </p:nvCxnSpPr>
          <p:spPr>
            <a:xfrm>
              <a:off x="1582993" y="3387447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6598E4F-D19B-FD7F-7181-80098B396E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7321" y="3387447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2DDE223-8876-7696-96B4-7EA22F2E8AD0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2498969" y="2489874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9CE5273-F449-8407-5331-F093962431C5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498969" y="4296273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DC03C02-9394-1F3E-1D4D-731DAA61DC95}"/>
                </a:ext>
              </a:extLst>
            </p:cNvPr>
            <p:cNvSpPr/>
            <p:nvPr/>
          </p:nvSpPr>
          <p:spPr>
            <a:xfrm>
              <a:off x="2708960" y="3077731"/>
              <a:ext cx="720560" cy="619432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29D0-79F2-0A5E-A0C6-438C88D41DE7}"/>
              </a:ext>
            </a:extLst>
          </p:cNvPr>
          <p:cNvGrpSpPr/>
          <p:nvPr/>
        </p:nvGrpSpPr>
        <p:grpSpPr>
          <a:xfrm>
            <a:off x="7218914" y="1186246"/>
            <a:ext cx="4061864" cy="3420000"/>
            <a:chOff x="1048401" y="1747722"/>
            <a:chExt cx="4486589" cy="37776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0129971-D2AF-66C9-74DB-3178C1FDDC0B}"/>
                </a:ext>
              </a:extLst>
            </p:cNvPr>
            <p:cNvGrpSpPr/>
            <p:nvPr/>
          </p:nvGrpSpPr>
          <p:grpSpPr>
            <a:xfrm>
              <a:off x="1048401" y="1756064"/>
              <a:ext cx="2169318" cy="3769267"/>
              <a:chOff x="1048401" y="1756064"/>
              <a:chExt cx="2169318" cy="3769267"/>
            </a:xfrm>
          </p:grpSpPr>
          <p:sp>
            <p:nvSpPr>
              <p:cNvPr id="6" name="Flowchart: Delay 5">
                <a:extLst>
                  <a:ext uri="{FF2B5EF4-FFF2-40B4-BE49-F238E27FC236}">
                    <a16:creationId xmlns:a16="http://schemas.microsoft.com/office/drawing/2014/main" id="{DBFBA335-BB2A-5553-F02A-B62C37BAC5C9}"/>
                  </a:ext>
                </a:extLst>
              </p:cNvPr>
              <p:cNvSpPr/>
              <p:nvPr/>
            </p:nvSpPr>
            <p:spPr>
              <a:xfrm rot="2687526">
                <a:off x="1049483" y="1756064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" name="Flowchart: Delay 6">
                <a:extLst>
                  <a:ext uri="{FF2B5EF4-FFF2-40B4-BE49-F238E27FC236}">
                    <a16:creationId xmlns:a16="http://schemas.microsoft.com/office/drawing/2014/main" id="{EA6BD5E7-C776-7D06-E889-5FF0896B2553}"/>
                  </a:ext>
                </a:extLst>
              </p:cNvPr>
              <p:cNvSpPr/>
              <p:nvPr/>
            </p:nvSpPr>
            <p:spPr>
              <a:xfrm rot="-2700000">
                <a:off x="1048401" y="4205686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54DCF03-E269-61CC-C172-A0EB879A72D8}"/>
                </a:ext>
              </a:extLst>
            </p:cNvPr>
            <p:cNvGrpSpPr/>
            <p:nvPr/>
          </p:nvGrpSpPr>
          <p:grpSpPr>
            <a:xfrm flipH="1">
              <a:off x="3365672" y="1747722"/>
              <a:ext cx="2169318" cy="3769267"/>
              <a:chOff x="1048401" y="1756064"/>
              <a:chExt cx="2169318" cy="3769267"/>
            </a:xfrm>
          </p:grpSpPr>
          <p:sp>
            <p:nvSpPr>
              <p:cNvPr id="10" name="Flowchart: Delay 9">
                <a:extLst>
                  <a:ext uri="{FF2B5EF4-FFF2-40B4-BE49-F238E27FC236}">
                    <a16:creationId xmlns:a16="http://schemas.microsoft.com/office/drawing/2014/main" id="{2F5CF7AA-6F57-8029-FCD1-B46F7A8523BE}"/>
                  </a:ext>
                </a:extLst>
              </p:cNvPr>
              <p:cNvSpPr/>
              <p:nvPr/>
            </p:nvSpPr>
            <p:spPr>
              <a:xfrm rot="2687526">
                <a:off x="1049483" y="1756064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Flowchart: Delay 10">
                <a:extLst>
                  <a:ext uri="{FF2B5EF4-FFF2-40B4-BE49-F238E27FC236}">
                    <a16:creationId xmlns:a16="http://schemas.microsoft.com/office/drawing/2014/main" id="{B6B25B2A-7D18-AA8E-4A72-DC77C849A06E}"/>
                  </a:ext>
                </a:extLst>
              </p:cNvPr>
              <p:cNvSpPr/>
              <p:nvPr/>
            </p:nvSpPr>
            <p:spPr>
              <a:xfrm rot="-2700000">
                <a:off x="1048401" y="4205686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FE8FA6-6F0D-8214-C6BA-12BE22FE3BC0}"/>
                </a:ext>
              </a:extLst>
            </p:cNvPr>
            <p:cNvSpPr txBox="1"/>
            <p:nvPr/>
          </p:nvSpPr>
          <p:spPr>
            <a:xfrm>
              <a:off x="2058580" y="230231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7A2F3A0-4DD1-44A2-8DD7-EE302F44C0BE}"/>
                </a:ext>
              </a:extLst>
            </p:cNvPr>
            <p:cNvSpPr txBox="1"/>
            <p:nvPr/>
          </p:nvSpPr>
          <p:spPr>
            <a:xfrm>
              <a:off x="3652011" y="4083687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0CE8578-4913-0493-E9D6-A2E8CE01A300}"/>
                </a:ext>
              </a:extLst>
            </p:cNvPr>
            <p:cNvSpPr txBox="1"/>
            <p:nvPr/>
          </p:nvSpPr>
          <p:spPr>
            <a:xfrm>
              <a:off x="2056415" y="405465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5B8E876-4F7A-20B3-A576-5CB5E0D311CF}"/>
                </a:ext>
              </a:extLst>
            </p:cNvPr>
            <p:cNvSpPr txBox="1"/>
            <p:nvPr/>
          </p:nvSpPr>
          <p:spPr>
            <a:xfrm>
              <a:off x="3652011" y="230231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E311559-D00B-2DB3-B760-88428BB3C3E8}"/>
              </a:ext>
            </a:extLst>
          </p:cNvPr>
          <p:cNvGrpSpPr/>
          <p:nvPr/>
        </p:nvGrpSpPr>
        <p:grpSpPr>
          <a:xfrm>
            <a:off x="7947864" y="1613897"/>
            <a:ext cx="2737911" cy="2614560"/>
            <a:chOff x="1563329" y="1949099"/>
            <a:chExt cx="3024198" cy="2887949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AC579215-132C-8C8E-84F4-E58FC6B623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63329" y="3387447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F4992236-B41E-97E1-BD94-3C6421127761}"/>
                </a:ext>
              </a:extLst>
            </p:cNvPr>
            <p:cNvCxnSpPr>
              <a:cxnSpLocks/>
            </p:cNvCxnSpPr>
            <p:nvPr/>
          </p:nvCxnSpPr>
          <p:spPr>
            <a:xfrm>
              <a:off x="3446985" y="3387447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77B957A9-C60F-426A-CDAF-DA22ED0AEAA5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498969" y="2519370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8AA2BF24-D5D3-F02D-64F7-0B54C4A00281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2498969" y="4266777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6AF814D-92AD-6444-2F67-F7A882F3F926}"/>
                </a:ext>
              </a:extLst>
            </p:cNvPr>
            <p:cNvSpPr/>
            <p:nvPr/>
          </p:nvSpPr>
          <p:spPr>
            <a:xfrm>
              <a:off x="2708960" y="3077731"/>
              <a:ext cx="720560" cy="619432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788CE13F-6443-690F-FFF7-DA8C37951B33}"/>
              </a:ext>
            </a:extLst>
          </p:cNvPr>
          <p:cNvSpPr txBox="1">
            <a:spLocks/>
          </p:cNvSpPr>
          <p:nvPr/>
        </p:nvSpPr>
        <p:spPr>
          <a:xfrm>
            <a:off x="126806" y="5168322"/>
            <a:ext cx="5970863" cy="1697070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Focusing quadrupole:</a:t>
            </a:r>
          </a:p>
          <a:p>
            <a:r>
              <a:rPr lang="en-US" sz="2800" dirty="0"/>
              <a:t>Focuses in the horizontal plane</a:t>
            </a:r>
          </a:p>
          <a:p>
            <a:r>
              <a:rPr lang="en-US" sz="2800" dirty="0"/>
              <a:t>Defocuses in the vertical plane</a:t>
            </a:r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95EAE0C3-9CC1-76B0-6D45-36D68D3D3FBD}"/>
              </a:ext>
            </a:extLst>
          </p:cNvPr>
          <p:cNvSpPr txBox="1">
            <a:spLocks/>
          </p:cNvSpPr>
          <p:nvPr/>
        </p:nvSpPr>
        <p:spPr>
          <a:xfrm>
            <a:off x="6218804" y="5123316"/>
            <a:ext cx="5970863" cy="1697070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Defocusing quadrupole:</a:t>
            </a:r>
          </a:p>
          <a:p>
            <a:r>
              <a:rPr lang="en-US" sz="2800" dirty="0"/>
              <a:t>Defocuses in the horizontal plane</a:t>
            </a:r>
          </a:p>
          <a:p>
            <a:r>
              <a:rPr lang="en-US" sz="2800" dirty="0"/>
              <a:t>Focuses in the vertical plane</a:t>
            </a:r>
          </a:p>
        </p:txBody>
      </p:sp>
    </p:spTree>
    <p:extLst>
      <p:ext uri="{BB962C8B-B14F-4D97-AF65-F5344CB8AC3E}">
        <p14:creationId xmlns:p14="http://schemas.microsoft.com/office/powerpoint/2010/main" val="360629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D919F-CD6D-1BF6-6646-AF94771EB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 Channel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8DC2B2-9DA2-0E06-1390-4CAA845EC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41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2DD3202-E439-D887-1475-074F3AB35305}"/>
              </a:ext>
            </a:extLst>
          </p:cNvPr>
          <p:cNvGrpSpPr/>
          <p:nvPr/>
        </p:nvGrpSpPr>
        <p:grpSpPr>
          <a:xfrm>
            <a:off x="294967" y="2379401"/>
            <a:ext cx="11208776" cy="1763262"/>
            <a:chOff x="294967" y="2379401"/>
            <a:chExt cx="11208776" cy="176326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95EC8B-7D91-0C5A-9C75-F380188432A9}"/>
                </a:ext>
              </a:extLst>
            </p:cNvPr>
            <p:cNvSpPr txBox="1"/>
            <p:nvPr/>
          </p:nvSpPr>
          <p:spPr>
            <a:xfrm>
              <a:off x="294967" y="2969466"/>
              <a:ext cx="19012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Horizontal</a:t>
              </a:r>
              <a:endParaRPr lang="en-GB" sz="320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E573F11-C875-E97B-387E-ACC1AA546978}"/>
                </a:ext>
              </a:extLst>
            </p:cNvPr>
            <p:cNvSpPr/>
            <p:nvPr/>
          </p:nvSpPr>
          <p:spPr>
            <a:xfrm>
              <a:off x="2654711" y="2379401"/>
              <a:ext cx="8849032" cy="720437"/>
            </a:xfrm>
            <a:custGeom>
              <a:avLst/>
              <a:gdLst>
                <a:gd name="connsiteX0" fmla="*/ 0 w 8858865"/>
                <a:gd name="connsiteY0" fmla="*/ 206490 h 668618"/>
                <a:gd name="connsiteX1" fmla="*/ 1474839 w 8858865"/>
                <a:gd name="connsiteY1" fmla="*/ 589948 h 668618"/>
                <a:gd name="connsiteX2" fmla="*/ 3106994 w 8858865"/>
                <a:gd name="connsiteY2" fmla="*/ 108167 h 668618"/>
                <a:gd name="connsiteX3" fmla="*/ 4562168 w 8858865"/>
                <a:gd name="connsiteY3" fmla="*/ 609612 h 668618"/>
                <a:gd name="connsiteX4" fmla="*/ 6007510 w 8858865"/>
                <a:gd name="connsiteY4" fmla="*/ 19677 h 668618"/>
                <a:gd name="connsiteX5" fmla="*/ 7462684 w 8858865"/>
                <a:gd name="connsiteY5" fmla="*/ 668606 h 668618"/>
                <a:gd name="connsiteX6" fmla="*/ 8858865 w 8858865"/>
                <a:gd name="connsiteY6" fmla="*/ 12 h 668618"/>
                <a:gd name="connsiteX0" fmla="*/ 0 w 8839200"/>
                <a:gd name="connsiteY0" fmla="*/ 108168 h 668618"/>
                <a:gd name="connsiteX1" fmla="*/ 1455174 w 8839200"/>
                <a:gd name="connsiteY1" fmla="*/ 589948 h 668618"/>
                <a:gd name="connsiteX2" fmla="*/ 3087329 w 8839200"/>
                <a:gd name="connsiteY2" fmla="*/ 108167 h 668618"/>
                <a:gd name="connsiteX3" fmla="*/ 4542503 w 8839200"/>
                <a:gd name="connsiteY3" fmla="*/ 609612 h 668618"/>
                <a:gd name="connsiteX4" fmla="*/ 5987845 w 8839200"/>
                <a:gd name="connsiteY4" fmla="*/ 19677 h 668618"/>
                <a:gd name="connsiteX5" fmla="*/ 7443019 w 8839200"/>
                <a:gd name="connsiteY5" fmla="*/ 668606 h 668618"/>
                <a:gd name="connsiteX6" fmla="*/ 8839200 w 8839200"/>
                <a:gd name="connsiteY6" fmla="*/ 12 h 668618"/>
                <a:gd name="connsiteX0" fmla="*/ 0 w 8839200"/>
                <a:gd name="connsiteY0" fmla="*/ 108168 h 806258"/>
                <a:gd name="connsiteX1" fmla="*/ 1504335 w 8839200"/>
                <a:gd name="connsiteY1" fmla="*/ 806258 h 806258"/>
                <a:gd name="connsiteX2" fmla="*/ 3087329 w 8839200"/>
                <a:gd name="connsiteY2" fmla="*/ 108167 h 806258"/>
                <a:gd name="connsiteX3" fmla="*/ 4542503 w 8839200"/>
                <a:gd name="connsiteY3" fmla="*/ 609612 h 806258"/>
                <a:gd name="connsiteX4" fmla="*/ 5987845 w 8839200"/>
                <a:gd name="connsiteY4" fmla="*/ 19677 h 806258"/>
                <a:gd name="connsiteX5" fmla="*/ 7443019 w 8839200"/>
                <a:gd name="connsiteY5" fmla="*/ 668606 h 806258"/>
                <a:gd name="connsiteX6" fmla="*/ 8839200 w 8839200"/>
                <a:gd name="connsiteY6" fmla="*/ 12 h 806258"/>
                <a:gd name="connsiteX0" fmla="*/ 0 w 8839200"/>
                <a:gd name="connsiteY0" fmla="*/ 108168 h 816313"/>
                <a:gd name="connsiteX1" fmla="*/ 1504335 w 8839200"/>
                <a:gd name="connsiteY1" fmla="*/ 806258 h 816313"/>
                <a:gd name="connsiteX2" fmla="*/ 3087329 w 8839200"/>
                <a:gd name="connsiteY2" fmla="*/ 108167 h 816313"/>
                <a:gd name="connsiteX3" fmla="*/ 4532670 w 8839200"/>
                <a:gd name="connsiteY3" fmla="*/ 816090 h 816313"/>
                <a:gd name="connsiteX4" fmla="*/ 5987845 w 8839200"/>
                <a:gd name="connsiteY4" fmla="*/ 19677 h 816313"/>
                <a:gd name="connsiteX5" fmla="*/ 7443019 w 8839200"/>
                <a:gd name="connsiteY5" fmla="*/ 668606 h 816313"/>
                <a:gd name="connsiteX6" fmla="*/ 8839200 w 8839200"/>
                <a:gd name="connsiteY6" fmla="*/ 12 h 816313"/>
                <a:gd name="connsiteX0" fmla="*/ 0 w 8839200"/>
                <a:gd name="connsiteY0" fmla="*/ 108167 h 816312"/>
                <a:gd name="connsiteX1" fmla="*/ 1504335 w 8839200"/>
                <a:gd name="connsiteY1" fmla="*/ 806257 h 816312"/>
                <a:gd name="connsiteX2" fmla="*/ 3087329 w 8839200"/>
                <a:gd name="connsiteY2" fmla="*/ 108166 h 816312"/>
                <a:gd name="connsiteX3" fmla="*/ 4532670 w 8839200"/>
                <a:gd name="connsiteY3" fmla="*/ 816089 h 816312"/>
                <a:gd name="connsiteX4" fmla="*/ 5987845 w 8839200"/>
                <a:gd name="connsiteY4" fmla="*/ 19676 h 816312"/>
                <a:gd name="connsiteX5" fmla="*/ 7462683 w 8839200"/>
                <a:gd name="connsiteY5" fmla="*/ 786592 h 816312"/>
                <a:gd name="connsiteX6" fmla="*/ 8839200 w 8839200"/>
                <a:gd name="connsiteY6" fmla="*/ 11 h 816312"/>
                <a:gd name="connsiteX0" fmla="*/ 0 w 8839200"/>
                <a:gd name="connsiteY0" fmla="*/ 108167 h 816133"/>
                <a:gd name="connsiteX1" fmla="*/ 1504335 w 8839200"/>
                <a:gd name="connsiteY1" fmla="*/ 806257 h 816133"/>
                <a:gd name="connsiteX2" fmla="*/ 3087329 w 8839200"/>
                <a:gd name="connsiteY2" fmla="*/ 108166 h 816133"/>
                <a:gd name="connsiteX3" fmla="*/ 4532670 w 8839200"/>
                <a:gd name="connsiteY3" fmla="*/ 816089 h 816133"/>
                <a:gd name="connsiteX4" fmla="*/ 5987845 w 8839200"/>
                <a:gd name="connsiteY4" fmla="*/ 68837 h 816133"/>
                <a:gd name="connsiteX5" fmla="*/ 7462683 w 8839200"/>
                <a:gd name="connsiteY5" fmla="*/ 786592 h 816133"/>
                <a:gd name="connsiteX6" fmla="*/ 8839200 w 8839200"/>
                <a:gd name="connsiteY6" fmla="*/ 11 h 816133"/>
                <a:gd name="connsiteX0" fmla="*/ 0 w 8849032"/>
                <a:gd name="connsiteY0" fmla="*/ 49174 h 757140"/>
                <a:gd name="connsiteX1" fmla="*/ 1504335 w 8849032"/>
                <a:gd name="connsiteY1" fmla="*/ 747264 h 757140"/>
                <a:gd name="connsiteX2" fmla="*/ 3087329 w 8849032"/>
                <a:gd name="connsiteY2" fmla="*/ 49173 h 757140"/>
                <a:gd name="connsiteX3" fmla="*/ 4532670 w 8849032"/>
                <a:gd name="connsiteY3" fmla="*/ 757096 h 757140"/>
                <a:gd name="connsiteX4" fmla="*/ 5987845 w 8849032"/>
                <a:gd name="connsiteY4" fmla="*/ 9844 h 757140"/>
                <a:gd name="connsiteX5" fmla="*/ 7462683 w 8849032"/>
                <a:gd name="connsiteY5" fmla="*/ 727599 h 757140"/>
                <a:gd name="connsiteX6" fmla="*/ 8849032 w 8849032"/>
                <a:gd name="connsiteY6" fmla="*/ 12 h 75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49032" h="757140">
                  <a:moveTo>
                    <a:pt x="0" y="49174"/>
                  </a:moveTo>
                  <a:cubicBezTo>
                    <a:pt x="478503" y="249096"/>
                    <a:pt x="989780" y="747264"/>
                    <a:pt x="1504335" y="747264"/>
                  </a:cubicBezTo>
                  <a:cubicBezTo>
                    <a:pt x="2018890" y="747264"/>
                    <a:pt x="2582607" y="47534"/>
                    <a:pt x="3087329" y="49173"/>
                  </a:cubicBezTo>
                  <a:cubicBezTo>
                    <a:pt x="3592051" y="50812"/>
                    <a:pt x="4049251" y="763651"/>
                    <a:pt x="4532670" y="757096"/>
                  </a:cubicBezTo>
                  <a:cubicBezTo>
                    <a:pt x="5016089" y="750541"/>
                    <a:pt x="5499510" y="14760"/>
                    <a:pt x="5987845" y="9844"/>
                  </a:cubicBezTo>
                  <a:cubicBezTo>
                    <a:pt x="6476180" y="4928"/>
                    <a:pt x="6987457" y="730877"/>
                    <a:pt x="7462683" y="727599"/>
                  </a:cubicBezTo>
                  <a:cubicBezTo>
                    <a:pt x="7937909" y="724322"/>
                    <a:pt x="8480322" y="-3265"/>
                    <a:pt x="8849032" y="12"/>
                  </a:cubicBez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790A411-9958-59F5-D3E1-BF592F9ECD56}"/>
                </a:ext>
              </a:extLst>
            </p:cNvPr>
            <p:cNvSpPr/>
            <p:nvPr/>
          </p:nvSpPr>
          <p:spPr>
            <a:xfrm flipV="1">
              <a:off x="2646988" y="3422226"/>
              <a:ext cx="8849032" cy="720437"/>
            </a:xfrm>
            <a:custGeom>
              <a:avLst/>
              <a:gdLst>
                <a:gd name="connsiteX0" fmla="*/ 0 w 8858865"/>
                <a:gd name="connsiteY0" fmla="*/ 206490 h 668618"/>
                <a:gd name="connsiteX1" fmla="*/ 1474839 w 8858865"/>
                <a:gd name="connsiteY1" fmla="*/ 589948 h 668618"/>
                <a:gd name="connsiteX2" fmla="*/ 3106994 w 8858865"/>
                <a:gd name="connsiteY2" fmla="*/ 108167 h 668618"/>
                <a:gd name="connsiteX3" fmla="*/ 4562168 w 8858865"/>
                <a:gd name="connsiteY3" fmla="*/ 609612 h 668618"/>
                <a:gd name="connsiteX4" fmla="*/ 6007510 w 8858865"/>
                <a:gd name="connsiteY4" fmla="*/ 19677 h 668618"/>
                <a:gd name="connsiteX5" fmla="*/ 7462684 w 8858865"/>
                <a:gd name="connsiteY5" fmla="*/ 668606 h 668618"/>
                <a:gd name="connsiteX6" fmla="*/ 8858865 w 8858865"/>
                <a:gd name="connsiteY6" fmla="*/ 12 h 668618"/>
                <a:gd name="connsiteX0" fmla="*/ 0 w 8839200"/>
                <a:gd name="connsiteY0" fmla="*/ 108168 h 668618"/>
                <a:gd name="connsiteX1" fmla="*/ 1455174 w 8839200"/>
                <a:gd name="connsiteY1" fmla="*/ 589948 h 668618"/>
                <a:gd name="connsiteX2" fmla="*/ 3087329 w 8839200"/>
                <a:gd name="connsiteY2" fmla="*/ 108167 h 668618"/>
                <a:gd name="connsiteX3" fmla="*/ 4542503 w 8839200"/>
                <a:gd name="connsiteY3" fmla="*/ 609612 h 668618"/>
                <a:gd name="connsiteX4" fmla="*/ 5987845 w 8839200"/>
                <a:gd name="connsiteY4" fmla="*/ 19677 h 668618"/>
                <a:gd name="connsiteX5" fmla="*/ 7443019 w 8839200"/>
                <a:gd name="connsiteY5" fmla="*/ 668606 h 668618"/>
                <a:gd name="connsiteX6" fmla="*/ 8839200 w 8839200"/>
                <a:gd name="connsiteY6" fmla="*/ 12 h 668618"/>
                <a:gd name="connsiteX0" fmla="*/ 0 w 8839200"/>
                <a:gd name="connsiteY0" fmla="*/ 108168 h 806258"/>
                <a:gd name="connsiteX1" fmla="*/ 1504335 w 8839200"/>
                <a:gd name="connsiteY1" fmla="*/ 806258 h 806258"/>
                <a:gd name="connsiteX2" fmla="*/ 3087329 w 8839200"/>
                <a:gd name="connsiteY2" fmla="*/ 108167 h 806258"/>
                <a:gd name="connsiteX3" fmla="*/ 4542503 w 8839200"/>
                <a:gd name="connsiteY3" fmla="*/ 609612 h 806258"/>
                <a:gd name="connsiteX4" fmla="*/ 5987845 w 8839200"/>
                <a:gd name="connsiteY4" fmla="*/ 19677 h 806258"/>
                <a:gd name="connsiteX5" fmla="*/ 7443019 w 8839200"/>
                <a:gd name="connsiteY5" fmla="*/ 668606 h 806258"/>
                <a:gd name="connsiteX6" fmla="*/ 8839200 w 8839200"/>
                <a:gd name="connsiteY6" fmla="*/ 12 h 806258"/>
                <a:gd name="connsiteX0" fmla="*/ 0 w 8839200"/>
                <a:gd name="connsiteY0" fmla="*/ 108168 h 816313"/>
                <a:gd name="connsiteX1" fmla="*/ 1504335 w 8839200"/>
                <a:gd name="connsiteY1" fmla="*/ 806258 h 816313"/>
                <a:gd name="connsiteX2" fmla="*/ 3087329 w 8839200"/>
                <a:gd name="connsiteY2" fmla="*/ 108167 h 816313"/>
                <a:gd name="connsiteX3" fmla="*/ 4532670 w 8839200"/>
                <a:gd name="connsiteY3" fmla="*/ 816090 h 816313"/>
                <a:gd name="connsiteX4" fmla="*/ 5987845 w 8839200"/>
                <a:gd name="connsiteY4" fmla="*/ 19677 h 816313"/>
                <a:gd name="connsiteX5" fmla="*/ 7443019 w 8839200"/>
                <a:gd name="connsiteY5" fmla="*/ 668606 h 816313"/>
                <a:gd name="connsiteX6" fmla="*/ 8839200 w 8839200"/>
                <a:gd name="connsiteY6" fmla="*/ 12 h 816313"/>
                <a:gd name="connsiteX0" fmla="*/ 0 w 8839200"/>
                <a:gd name="connsiteY0" fmla="*/ 108167 h 816312"/>
                <a:gd name="connsiteX1" fmla="*/ 1504335 w 8839200"/>
                <a:gd name="connsiteY1" fmla="*/ 806257 h 816312"/>
                <a:gd name="connsiteX2" fmla="*/ 3087329 w 8839200"/>
                <a:gd name="connsiteY2" fmla="*/ 108166 h 816312"/>
                <a:gd name="connsiteX3" fmla="*/ 4532670 w 8839200"/>
                <a:gd name="connsiteY3" fmla="*/ 816089 h 816312"/>
                <a:gd name="connsiteX4" fmla="*/ 5987845 w 8839200"/>
                <a:gd name="connsiteY4" fmla="*/ 19676 h 816312"/>
                <a:gd name="connsiteX5" fmla="*/ 7462683 w 8839200"/>
                <a:gd name="connsiteY5" fmla="*/ 786592 h 816312"/>
                <a:gd name="connsiteX6" fmla="*/ 8839200 w 8839200"/>
                <a:gd name="connsiteY6" fmla="*/ 11 h 816312"/>
                <a:gd name="connsiteX0" fmla="*/ 0 w 8839200"/>
                <a:gd name="connsiteY0" fmla="*/ 108167 h 816133"/>
                <a:gd name="connsiteX1" fmla="*/ 1504335 w 8839200"/>
                <a:gd name="connsiteY1" fmla="*/ 806257 h 816133"/>
                <a:gd name="connsiteX2" fmla="*/ 3087329 w 8839200"/>
                <a:gd name="connsiteY2" fmla="*/ 108166 h 816133"/>
                <a:gd name="connsiteX3" fmla="*/ 4532670 w 8839200"/>
                <a:gd name="connsiteY3" fmla="*/ 816089 h 816133"/>
                <a:gd name="connsiteX4" fmla="*/ 5987845 w 8839200"/>
                <a:gd name="connsiteY4" fmla="*/ 68837 h 816133"/>
                <a:gd name="connsiteX5" fmla="*/ 7462683 w 8839200"/>
                <a:gd name="connsiteY5" fmla="*/ 786592 h 816133"/>
                <a:gd name="connsiteX6" fmla="*/ 8839200 w 8839200"/>
                <a:gd name="connsiteY6" fmla="*/ 11 h 816133"/>
                <a:gd name="connsiteX0" fmla="*/ 0 w 8849032"/>
                <a:gd name="connsiteY0" fmla="*/ 49174 h 757140"/>
                <a:gd name="connsiteX1" fmla="*/ 1504335 w 8849032"/>
                <a:gd name="connsiteY1" fmla="*/ 747264 h 757140"/>
                <a:gd name="connsiteX2" fmla="*/ 3087329 w 8849032"/>
                <a:gd name="connsiteY2" fmla="*/ 49173 h 757140"/>
                <a:gd name="connsiteX3" fmla="*/ 4532670 w 8849032"/>
                <a:gd name="connsiteY3" fmla="*/ 757096 h 757140"/>
                <a:gd name="connsiteX4" fmla="*/ 5987845 w 8849032"/>
                <a:gd name="connsiteY4" fmla="*/ 9844 h 757140"/>
                <a:gd name="connsiteX5" fmla="*/ 7462683 w 8849032"/>
                <a:gd name="connsiteY5" fmla="*/ 727599 h 757140"/>
                <a:gd name="connsiteX6" fmla="*/ 8849032 w 8849032"/>
                <a:gd name="connsiteY6" fmla="*/ 12 h 75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49032" h="757140">
                  <a:moveTo>
                    <a:pt x="0" y="49174"/>
                  </a:moveTo>
                  <a:cubicBezTo>
                    <a:pt x="478503" y="249096"/>
                    <a:pt x="989780" y="747264"/>
                    <a:pt x="1504335" y="747264"/>
                  </a:cubicBezTo>
                  <a:cubicBezTo>
                    <a:pt x="2018890" y="747264"/>
                    <a:pt x="2582607" y="47534"/>
                    <a:pt x="3087329" y="49173"/>
                  </a:cubicBezTo>
                  <a:cubicBezTo>
                    <a:pt x="3592051" y="50812"/>
                    <a:pt x="4049251" y="763651"/>
                    <a:pt x="4532670" y="757096"/>
                  </a:cubicBezTo>
                  <a:cubicBezTo>
                    <a:pt x="5016089" y="750541"/>
                    <a:pt x="5499510" y="14760"/>
                    <a:pt x="5987845" y="9844"/>
                  </a:cubicBezTo>
                  <a:cubicBezTo>
                    <a:pt x="6476180" y="4928"/>
                    <a:pt x="6987457" y="730877"/>
                    <a:pt x="7462683" y="727599"/>
                  </a:cubicBezTo>
                  <a:cubicBezTo>
                    <a:pt x="7937909" y="724322"/>
                    <a:pt x="8480322" y="-3265"/>
                    <a:pt x="8849032" y="12"/>
                  </a:cubicBez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EFB0C20-1AF5-1657-BB1C-4898B111F6C7}"/>
              </a:ext>
            </a:extLst>
          </p:cNvPr>
          <p:cNvGrpSpPr/>
          <p:nvPr/>
        </p:nvGrpSpPr>
        <p:grpSpPr>
          <a:xfrm>
            <a:off x="302690" y="4837204"/>
            <a:ext cx="11208776" cy="1763262"/>
            <a:chOff x="302690" y="4837204"/>
            <a:chExt cx="11208776" cy="176326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22A107C-D83B-4848-3B58-B1DFE27A2B1B}"/>
                </a:ext>
              </a:extLst>
            </p:cNvPr>
            <p:cNvSpPr txBox="1"/>
            <p:nvPr/>
          </p:nvSpPr>
          <p:spPr>
            <a:xfrm>
              <a:off x="302690" y="5427269"/>
              <a:ext cx="14368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Vertical</a:t>
              </a:r>
              <a:endParaRPr lang="en-GB" sz="320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3E646C0-E05B-540B-F659-D2435287E5B7}"/>
                </a:ext>
              </a:extLst>
            </p:cNvPr>
            <p:cNvSpPr/>
            <p:nvPr/>
          </p:nvSpPr>
          <p:spPr>
            <a:xfrm flipV="1">
              <a:off x="2662434" y="4837204"/>
              <a:ext cx="8849032" cy="720437"/>
            </a:xfrm>
            <a:custGeom>
              <a:avLst/>
              <a:gdLst>
                <a:gd name="connsiteX0" fmla="*/ 0 w 8858865"/>
                <a:gd name="connsiteY0" fmla="*/ 206490 h 668618"/>
                <a:gd name="connsiteX1" fmla="*/ 1474839 w 8858865"/>
                <a:gd name="connsiteY1" fmla="*/ 589948 h 668618"/>
                <a:gd name="connsiteX2" fmla="*/ 3106994 w 8858865"/>
                <a:gd name="connsiteY2" fmla="*/ 108167 h 668618"/>
                <a:gd name="connsiteX3" fmla="*/ 4562168 w 8858865"/>
                <a:gd name="connsiteY3" fmla="*/ 609612 h 668618"/>
                <a:gd name="connsiteX4" fmla="*/ 6007510 w 8858865"/>
                <a:gd name="connsiteY4" fmla="*/ 19677 h 668618"/>
                <a:gd name="connsiteX5" fmla="*/ 7462684 w 8858865"/>
                <a:gd name="connsiteY5" fmla="*/ 668606 h 668618"/>
                <a:gd name="connsiteX6" fmla="*/ 8858865 w 8858865"/>
                <a:gd name="connsiteY6" fmla="*/ 12 h 668618"/>
                <a:gd name="connsiteX0" fmla="*/ 0 w 8839200"/>
                <a:gd name="connsiteY0" fmla="*/ 108168 h 668618"/>
                <a:gd name="connsiteX1" fmla="*/ 1455174 w 8839200"/>
                <a:gd name="connsiteY1" fmla="*/ 589948 h 668618"/>
                <a:gd name="connsiteX2" fmla="*/ 3087329 w 8839200"/>
                <a:gd name="connsiteY2" fmla="*/ 108167 h 668618"/>
                <a:gd name="connsiteX3" fmla="*/ 4542503 w 8839200"/>
                <a:gd name="connsiteY3" fmla="*/ 609612 h 668618"/>
                <a:gd name="connsiteX4" fmla="*/ 5987845 w 8839200"/>
                <a:gd name="connsiteY4" fmla="*/ 19677 h 668618"/>
                <a:gd name="connsiteX5" fmla="*/ 7443019 w 8839200"/>
                <a:gd name="connsiteY5" fmla="*/ 668606 h 668618"/>
                <a:gd name="connsiteX6" fmla="*/ 8839200 w 8839200"/>
                <a:gd name="connsiteY6" fmla="*/ 12 h 668618"/>
                <a:gd name="connsiteX0" fmla="*/ 0 w 8839200"/>
                <a:gd name="connsiteY0" fmla="*/ 108168 h 806258"/>
                <a:gd name="connsiteX1" fmla="*/ 1504335 w 8839200"/>
                <a:gd name="connsiteY1" fmla="*/ 806258 h 806258"/>
                <a:gd name="connsiteX2" fmla="*/ 3087329 w 8839200"/>
                <a:gd name="connsiteY2" fmla="*/ 108167 h 806258"/>
                <a:gd name="connsiteX3" fmla="*/ 4542503 w 8839200"/>
                <a:gd name="connsiteY3" fmla="*/ 609612 h 806258"/>
                <a:gd name="connsiteX4" fmla="*/ 5987845 w 8839200"/>
                <a:gd name="connsiteY4" fmla="*/ 19677 h 806258"/>
                <a:gd name="connsiteX5" fmla="*/ 7443019 w 8839200"/>
                <a:gd name="connsiteY5" fmla="*/ 668606 h 806258"/>
                <a:gd name="connsiteX6" fmla="*/ 8839200 w 8839200"/>
                <a:gd name="connsiteY6" fmla="*/ 12 h 806258"/>
                <a:gd name="connsiteX0" fmla="*/ 0 w 8839200"/>
                <a:gd name="connsiteY0" fmla="*/ 108168 h 816313"/>
                <a:gd name="connsiteX1" fmla="*/ 1504335 w 8839200"/>
                <a:gd name="connsiteY1" fmla="*/ 806258 h 816313"/>
                <a:gd name="connsiteX2" fmla="*/ 3087329 w 8839200"/>
                <a:gd name="connsiteY2" fmla="*/ 108167 h 816313"/>
                <a:gd name="connsiteX3" fmla="*/ 4532670 w 8839200"/>
                <a:gd name="connsiteY3" fmla="*/ 816090 h 816313"/>
                <a:gd name="connsiteX4" fmla="*/ 5987845 w 8839200"/>
                <a:gd name="connsiteY4" fmla="*/ 19677 h 816313"/>
                <a:gd name="connsiteX5" fmla="*/ 7443019 w 8839200"/>
                <a:gd name="connsiteY5" fmla="*/ 668606 h 816313"/>
                <a:gd name="connsiteX6" fmla="*/ 8839200 w 8839200"/>
                <a:gd name="connsiteY6" fmla="*/ 12 h 816313"/>
                <a:gd name="connsiteX0" fmla="*/ 0 w 8839200"/>
                <a:gd name="connsiteY0" fmla="*/ 108167 h 816312"/>
                <a:gd name="connsiteX1" fmla="*/ 1504335 w 8839200"/>
                <a:gd name="connsiteY1" fmla="*/ 806257 h 816312"/>
                <a:gd name="connsiteX2" fmla="*/ 3087329 w 8839200"/>
                <a:gd name="connsiteY2" fmla="*/ 108166 h 816312"/>
                <a:gd name="connsiteX3" fmla="*/ 4532670 w 8839200"/>
                <a:gd name="connsiteY3" fmla="*/ 816089 h 816312"/>
                <a:gd name="connsiteX4" fmla="*/ 5987845 w 8839200"/>
                <a:gd name="connsiteY4" fmla="*/ 19676 h 816312"/>
                <a:gd name="connsiteX5" fmla="*/ 7462683 w 8839200"/>
                <a:gd name="connsiteY5" fmla="*/ 786592 h 816312"/>
                <a:gd name="connsiteX6" fmla="*/ 8839200 w 8839200"/>
                <a:gd name="connsiteY6" fmla="*/ 11 h 816312"/>
                <a:gd name="connsiteX0" fmla="*/ 0 w 8839200"/>
                <a:gd name="connsiteY0" fmla="*/ 108167 h 816133"/>
                <a:gd name="connsiteX1" fmla="*/ 1504335 w 8839200"/>
                <a:gd name="connsiteY1" fmla="*/ 806257 h 816133"/>
                <a:gd name="connsiteX2" fmla="*/ 3087329 w 8839200"/>
                <a:gd name="connsiteY2" fmla="*/ 108166 h 816133"/>
                <a:gd name="connsiteX3" fmla="*/ 4532670 w 8839200"/>
                <a:gd name="connsiteY3" fmla="*/ 816089 h 816133"/>
                <a:gd name="connsiteX4" fmla="*/ 5987845 w 8839200"/>
                <a:gd name="connsiteY4" fmla="*/ 68837 h 816133"/>
                <a:gd name="connsiteX5" fmla="*/ 7462683 w 8839200"/>
                <a:gd name="connsiteY5" fmla="*/ 786592 h 816133"/>
                <a:gd name="connsiteX6" fmla="*/ 8839200 w 8839200"/>
                <a:gd name="connsiteY6" fmla="*/ 11 h 816133"/>
                <a:gd name="connsiteX0" fmla="*/ 0 w 8849032"/>
                <a:gd name="connsiteY0" fmla="*/ 49174 h 757140"/>
                <a:gd name="connsiteX1" fmla="*/ 1504335 w 8849032"/>
                <a:gd name="connsiteY1" fmla="*/ 747264 h 757140"/>
                <a:gd name="connsiteX2" fmla="*/ 3087329 w 8849032"/>
                <a:gd name="connsiteY2" fmla="*/ 49173 h 757140"/>
                <a:gd name="connsiteX3" fmla="*/ 4532670 w 8849032"/>
                <a:gd name="connsiteY3" fmla="*/ 757096 h 757140"/>
                <a:gd name="connsiteX4" fmla="*/ 5987845 w 8849032"/>
                <a:gd name="connsiteY4" fmla="*/ 9844 h 757140"/>
                <a:gd name="connsiteX5" fmla="*/ 7462683 w 8849032"/>
                <a:gd name="connsiteY5" fmla="*/ 727599 h 757140"/>
                <a:gd name="connsiteX6" fmla="*/ 8849032 w 8849032"/>
                <a:gd name="connsiteY6" fmla="*/ 12 h 75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49032" h="757140">
                  <a:moveTo>
                    <a:pt x="0" y="49174"/>
                  </a:moveTo>
                  <a:cubicBezTo>
                    <a:pt x="478503" y="249096"/>
                    <a:pt x="989780" y="747264"/>
                    <a:pt x="1504335" y="747264"/>
                  </a:cubicBezTo>
                  <a:cubicBezTo>
                    <a:pt x="2018890" y="747264"/>
                    <a:pt x="2582607" y="47534"/>
                    <a:pt x="3087329" y="49173"/>
                  </a:cubicBezTo>
                  <a:cubicBezTo>
                    <a:pt x="3592051" y="50812"/>
                    <a:pt x="4049251" y="763651"/>
                    <a:pt x="4532670" y="757096"/>
                  </a:cubicBezTo>
                  <a:cubicBezTo>
                    <a:pt x="5016089" y="750541"/>
                    <a:pt x="5499510" y="14760"/>
                    <a:pt x="5987845" y="9844"/>
                  </a:cubicBezTo>
                  <a:cubicBezTo>
                    <a:pt x="6476180" y="4928"/>
                    <a:pt x="6987457" y="730877"/>
                    <a:pt x="7462683" y="727599"/>
                  </a:cubicBezTo>
                  <a:cubicBezTo>
                    <a:pt x="7937909" y="724322"/>
                    <a:pt x="8480322" y="-3265"/>
                    <a:pt x="8849032" y="12"/>
                  </a:cubicBez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5CCFC05-B016-410C-FE1E-11E6A847B56D}"/>
                </a:ext>
              </a:extLst>
            </p:cNvPr>
            <p:cNvSpPr/>
            <p:nvPr/>
          </p:nvSpPr>
          <p:spPr>
            <a:xfrm>
              <a:off x="2654711" y="5880029"/>
              <a:ext cx="8849032" cy="720437"/>
            </a:xfrm>
            <a:custGeom>
              <a:avLst/>
              <a:gdLst>
                <a:gd name="connsiteX0" fmla="*/ 0 w 8858865"/>
                <a:gd name="connsiteY0" fmla="*/ 206490 h 668618"/>
                <a:gd name="connsiteX1" fmla="*/ 1474839 w 8858865"/>
                <a:gd name="connsiteY1" fmla="*/ 589948 h 668618"/>
                <a:gd name="connsiteX2" fmla="*/ 3106994 w 8858865"/>
                <a:gd name="connsiteY2" fmla="*/ 108167 h 668618"/>
                <a:gd name="connsiteX3" fmla="*/ 4562168 w 8858865"/>
                <a:gd name="connsiteY3" fmla="*/ 609612 h 668618"/>
                <a:gd name="connsiteX4" fmla="*/ 6007510 w 8858865"/>
                <a:gd name="connsiteY4" fmla="*/ 19677 h 668618"/>
                <a:gd name="connsiteX5" fmla="*/ 7462684 w 8858865"/>
                <a:gd name="connsiteY5" fmla="*/ 668606 h 668618"/>
                <a:gd name="connsiteX6" fmla="*/ 8858865 w 8858865"/>
                <a:gd name="connsiteY6" fmla="*/ 12 h 668618"/>
                <a:gd name="connsiteX0" fmla="*/ 0 w 8839200"/>
                <a:gd name="connsiteY0" fmla="*/ 108168 h 668618"/>
                <a:gd name="connsiteX1" fmla="*/ 1455174 w 8839200"/>
                <a:gd name="connsiteY1" fmla="*/ 589948 h 668618"/>
                <a:gd name="connsiteX2" fmla="*/ 3087329 w 8839200"/>
                <a:gd name="connsiteY2" fmla="*/ 108167 h 668618"/>
                <a:gd name="connsiteX3" fmla="*/ 4542503 w 8839200"/>
                <a:gd name="connsiteY3" fmla="*/ 609612 h 668618"/>
                <a:gd name="connsiteX4" fmla="*/ 5987845 w 8839200"/>
                <a:gd name="connsiteY4" fmla="*/ 19677 h 668618"/>
                <a:gd name="connsiteX5" fmla="*/ 7443019 w 8839200"/>
                <a:gd name="connsiteY5" fmla="*/ 668606 h 668618"/>
                <a:gd name="connsiteX6" fmla="*/ 8839200 w 8839200"/>
                <a:gd name="connsiteY6" fmla="*/ 12 h 668618"/>
                <a:gd name="connsiteX0" fmla="*/ 0 w 8839200"/>
                <a:gd name="connsiteY0" fmla="*/ 108168 h 806258"/>
                <a:gd name="connsiteX1" fmla="*/ 1504335 w 8839200"/>
                <a:gd name="connsiteY1" fmla="*/ 806258 h 806258"/>
                <a:gd name="connsiteX2" fmla="*/ 3087329 w 8839200"/>
                <a:gd name="connsiteY2" fmla="*/ 108167 h 806258"/>
                <a:gd name="connsiteX3" fmla="*/ 4542503 w 8839200"/>
                <a:gd name="connsiteY3" fmla="*/ 609612 h 806258"/>
                <a:gd name="connsiteX4" fmla="*/ 5987845 w 8839200"/>
                <a:gd name="connsiteY4" fmla="*/ 19677 h 806258"/>
                <a:gd name="connsiteX5" fmla="*/ 7443019 w 8839200"/>
                <a:gd name="connsiteY5" fmla="*/ 668606 h 806258"/>
                <a:gd name="connsiteX6" fmla="*/ 8839200 w 8839200"/>
                <a:gd name="connsiteY6" fmla="*/ 12 h 806258"/>
                <a:gd name="connsiteX0" fmla="*/ 0 w 8839200"/>
                <a:gd name="connsiteY0" fmla="*/ 108168 h 816313"/>
                <a:gd name="connsiteX1" fmla="*/ 1504335 w 8839200"/>
                <a:gd name="connsiteY1" fmla="*/ 806258 h 816313"/>
                <a:gd name="connsiteX2" fmla="*/ 3087329 w 8839200"/>
                <a:gd name="connsiteY2" fmla="*/ 108167 h 816313"/>
                <a:gd name="connsiteX3" fmla="*/ 4532670 w 8839200"/>
                <a:gd name="connsiteY3" fmla="*/ 816090 h 816313"/>
                <a:gd name="connsiteX4" fmla="*/ 5987845 w 8839200"/>
                <a:gd name="connsiteY4" fmla="*/ 19677 h 816313"/>
                <a:gd name="connsiteX5" fmla="*/ 7443019 w 8839200"/>
                <a:gd name="connsiteY5" fmla="*/ 668606 h 816313"/>
                <a:gd name="connsiteX6" fmla="*/ 8839200 w 8839200"/>
                <a:gd name="connsiteY6" fmla="*/ 12 h 816313"/>
                <a:gd name="connsiteX0" fmla="*/ 0 w 8839200"/>
                <a:gd name="connsiteY0" fmla="*/ 108167 h 816312"/>
                <a:gd name="connsiteX1" fmla="*/ 1504335 w 8839200"/>
                <a:gd name="connsiteY1" fmla="*/ 806257 h 816312"/>
                <a:gd name="connsiteX2" fmla="*/ 3087329 w 8839200"/>
                <a:gd name="connsiteY2" fmla="*/ 108166 h 816312"/>
                <a:gd name="connsiteX3" fmla="*/ 4532670 w 8839200"/>
                <a:gd name="connsiteY3" fmla="*/ 816089 h 816312"/>
                <a:gd name="connsiteX4" fmla="*/ 5987845 w 8839200"/>
                <a:gd name="connsiteY4" fmla="*/ 19676 h 816312"/>
                <a:gd name="connsiteX5" fmla="*/ 7462683 w 8839200"/>
                <a:gd name="connsiteY5" fmla="*/ 786592 h 816312"/>
                <a:gd name="connsiteX6" fmla="*/ 8839200 w 8839200"/>
                <a:gd name="connsiteY6" fmla="*/ 11 h 816312"/>
                <a:gd name="connsiteX0" fmla="*/ 0 w 8839200"/>
                <a:gd name="connsiteY0" fmla="*/ 108167 h 816133"/>
                <a:gd name="connsiteX1" fmla="*/ 1504335 w 8839200"/>
                <a:gd name="connsiteY1" fmla="*/ 806257 h 816133"/>
                <a:gd name="connsiteX2" fmla="*/ 3087329 w 8839200"/>
                <a:gd name="connsiteY2" fmla="*/ 108166 h 816133"/>
                <a:gd name="connsiteX3" fmla="*/ 4532670 w 8839200"/>
                <a:gd name="connsiteY3" fmla="*/ 816089 h 816133"/>
                <a:gd name="connsiteX4" fmla="*/ 5987845 w 8839200"/>
                <a:gd name="connsiteY4" fmla="*/ 68837 h 816133"/>
                <a:gd name="connsiteX5" fmla="*/ 7462683 w 8839200"/>
                <a:gd name="connsiteY5" fmla="*/ 786592 h 816133"/>
                <a:gd name="connsiteX6" fmla="*/ 8839200 w 8839200"/>
                <a:gd name="connsiteY6" fmla="*/ 11 h 816133"/>
                <a:gd name="connsiteX0" fmla="*/ 0 w 8849032"/>
                <a:gd name="connsiteY0" fmla="*/ 49174 h 757140"/>
                <a:gd name="connsiteX1" fmla="*/ 1504335 w 8849032"/>
                <a:gd name="connsiteY1" fmla="*/ 747264 h 757140"/>
                <a:gd name="connsiteX2" fmla="*/ 3087329 w 8849032"/>
                <a:gd name="connsiteY2" fmla="*/ 49173 h 757140"/>
                <a:gd name="connsiteX3" fmla="*/ 4532670 w 8849032"/>
                <a:gd name="connsiteY3" fmla="*/ 757096 h 757140"/>
                <a:gd name="connsiteX4" fmla="*/ 5987845 w 8849032"/>
                <a:gd name="connsiteY4" fmla="*/ 9844 h 757140"/>
                <a:gd name="connsiteX5" fmla="*/ 7462683 w 8849032"/>
                <a:gd name="connsiteY5" fmla="*/ 727599 h 757140"/>
                <a:gd name="connsiteX6" fmla="*/ 8849032 w 8849032"/>
                <a:gd name="connsiteY6" fmla="*/ 12 h 75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49032" h="757140">
                  <a:moveTo>
                    <a:pt x="0" y="49174"/>
                  </a:moveTo>
                  <a:cubicBezTo>
                    <a:pt x="478503" y="249096"/>
                    <a:pt x="989780" y="747264"/>
                    <a:pt x="1504335" y="747264"/>
                  </a:cubicBezTo>
                  <a:cubicBezTo>
                    <a:pt x="2018890" y="747264"/>
                    <a:pt x="2582607" y="47534"/>
                    <a:pt x="3087329" y="49173"/>
                  </a:cubicBezTo>
                  <a:cubicBezTo>
                    <a:pt x="3592051" y="50812"/>
                    <a:pt x="4049251" y="763651"/>
                    <a:pt x="4532670" y="757096"/>
                  </a:cubicBezTo>
                  <a:cubicBezTo>
                    <a:pt x="5016089" y="750541"/>
                    <a:pt x="5499510" y="14760"/>
                    <a:pt x="5987845" y="9844"/>
                  </a:cubicBezTo>
                  <a:cubicBezTo>
                    <a:pt x="6476180" y="4928"/>
                    <a:pt x="6987457" y="730877"/>
                    <a:pt x="7462683" y="727599"/>
                  </a:cubicBezTo>
                  <a:cubicBezTo>
                    <a:pt x="7937909" y="724322"/>
                    <a:pt x="8480322" y="-3265"/>
                    <a:pt x="8849032" y="12"/>
                  </a:cubicBez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CF310BA-C163-A4A3-E5BC-E673EF4846B3}"/>
              </a:ext>
            </a:extLst>
          </p:cNvPr>
          <p:cNvSpPr/>
          <p:nvPr/>
        </p:nvSpPr>
        <p:spPr>
          <a:xfrm flipH="1" flipV="1">
            <a:off x="1279298" y="923339"/>
            <a:ext cx="410" cy="363"/>
          </a:xfrm>
          <a:custGeom>
            <a:avLst/>
            <a:gdLst>
              <a:gd name="connsiteX0" fmla="*/ 183 w 410"/>
              <a:gd name="connsiteY0" fmla="*/ 363 h 363"/>
              <a:gd name="connsiteX1" fmla="*/ 0 w 410"/>
              <a:gd name="connsiteY1" fmla="*/ 70 h 363"/>
              <a:gd name="connsiteX2" fmla="*/ 410 w 410"/>
              <a:gd name="connsiteY2" fmla="*/ 0 h 363"/>
              <a:gd name="connsiteX3" fmla="*/ 183 w 410"/>
              <a:gd name="connsiteY3" fmla="*/ 363 h 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0" h="363">
                <a:moveTo>
                  <a:pt x="183" y="363"/>
                </a:moveTo>
                <a:lnTo>
                  <a:pt x="0" y="70"/>
                </a:lnTo>
                <a:lnTo>
                  <a:pt x="410" y="0"/>
                </a:lnTo>
                <a:lnTo>
                  <a:pt x="183" y="363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C3D7211-5224-EA0D-1EF8-990131090194}"/>
              </a:ext>
            </a:extLst>
          </p:cNvPr>
          <p:cNvSpPr/>
          <p:nvPr/>
        </p:nvSpPr>
        <p:spPr>
          <a:xfrm flipH="1" flipV="1">
            <a:off x="1279525" y="923339"/>
            <a:ext cx="946" cy="293"/>
          </a:xfrm>
          <a:custGeom>
            <a:avLst/>
            <a:gdLst>
              <a:gd name="connsiteX0" fmla="*/ 946 w 946"/>
              <a:gd name="connsiteY0" fmla="*/ 293 h 293"/>
              <a:gd name="connsiteX1" fmla="*/ 0 w 946"/>
              <a:gd name="connsiteY1" fmla="*/ 130 h 293"/>
              <a:gd name="connsiteX2" fmla="*/ 763 w 946"/>
              <a:gd name="connsiteY2" fmla="*/ 0 h 293"/>
              <a:gd name="connsiteX3" fmla="*/ 946 w 946"/>
              <a:gd name="connsiteY3" fmla="*/ 293 h 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6" h="293">
                <a:moveTo>
                  <a:pt x="946" y="293"/>
                </a:moveTo>
                <a:lnTo>
                  <a:pt x="0" y="130"/>
                </a:lnTo>
                <a:lnTo>
                  <a:pt x="763" y="0"/>
                </a:lnTo>
                <a:lnTo>
                  <a:pt x="946" y="293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F7359B5-03C6-7C75-7241-EFE40E305E03}"/>
              </a:ext>
            </a:extLst>
          </p:cNvPr>
          <p:cNvSpPr/>
          <p:nvPr/>
        </p:nvSpPr>
        <p:spPr>
          <a:xfrm flipH="1" flipV="1">
            <a:off x="1010414" y="923339"/>
            <a:ext cx="269111" cy="456709"/>
          </a:xfrm>
          <a:custGeom>
            <a:avLst/>
            <a:gdLst>
              <a:gd name="connsiteX0" fmla="*/ 0 w 269111"/>
              <a:gd name="connsiteY0" fmla="*/ 456709 h 456709"/>
              <a:gd name="connsiteX1" fmla="*/ 227 w 269111"/>
              <a:gd name="connsiteY1" fmla="*/ 456346 h 456709"/>
              <a:gd name="connsiteX2" fmla="*/ 52748 w 269111"/>
              <a:gd name="connsiteY2" fmla="*/ 447382 h 456709"/>
              <a:gd name="connsiteX3" fmla="*/ 263743 w 269111"/>
              <a:gd name="connsiteY3" fmla="*/ 90149 h 456709"/>
              <a:gd name="connsiteX4" fmla="*/ 269111 w 269111"/>
              <a:gd name="connsiteY4" fmla="*/ 0 h 456709"/>
              <a:gd name="connsiteX5" fmla="*/ 263781 w 269111"/>
              <a:gd name="connsiteY5" fmla="*/ 90149 h 456709"/>
              <a:gd name="connsiteX6" fmla="*/ 0 w 269111"/>
              <a:gd name="connsiteY6" fmla="*/ 456709 h 456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9111" h="456709">
                <a:moveTo>
                  <a:pt x="0" y="456709"/>
                </a:moveTo>
                <a:lnTo>
                  <a:pt x="227" y="456346"/>
                </a:lnTo>
                <a:lnTo>
                  <a:pt x="52748" y="447382"/>
                </a:lnTo>
                <a:cubicBezTo>
                  <a:pt x="158655" y="410690"/>
                  <a:pt x="242071" y="269459"/>
                  <a:pt x="263743" y="90149"/>
                </a:cubicBezTo>
                <a:lnTo>
                  <a:pt x="269111" y="0"/>
                </a:lnTo>
                <a:lnTo>
                  <a:pt x="263781" y="90149"/>
                </a:lnTo>
                <a:cubicBezTo>
                  <a:pt x="238674" y="299344"/>
                  <a:pt x="130115" y="456709"/>
                  <a:pt x="0" y="456709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500C2DB-03A3-ACF2-6550-C64A7FCAE78F}"/>
              </a:ext>
            </a:extLst>
          </p:cNvPr>
          <p:cNvSpPr/>
          <p:nvPr/>
        </p:nvSpPr>
        <p:spPr>
          <a:xfrm flipH="1" flipV="1">
            <a:off x="1280470" y="923338"/>
            <a:ext cx="272104" cy="918162"/>
          </a:xfrm>
          <a:custGeom>
            <a:avLst/>
            <a:gdLst>
              <a:gd name="connsiteX0" fmla="*/ 271151 w 272104"/>
              <a:gd name="connsiteY0" fmla="*/ 918162 h 918162"/>
              <a:gd name="connsiteX1" fmla="*/ 0 w 272104"/>
              <a:gd name="connsiteY1" fmla="*/ 459081 h 918162"/>
              <a:gd name="connsiteX2" fmla="*/ 271151 w 272104"/>
              <a:gd name="connsiteY2" fmla="*/ 0 h 918162"/>
              <a:gd name="connsiteX3" fmla="*/ 272104 w 272104"/>
              <a:gd name="connsiteY3" fmla="*/ 163 h 918162"/>
              <a:gd name="connsiteX4" fmla="*/ 218787 w 272104"/>
              <a:gd name="connsiteY4" fmla="*/ 9327 h 918162"/>
              <a:gd name="connsiteX5" fmla="*/ 3799 w 272104"/>
              <a:gd name="connsiteY5" fmla="*/ 459081 h 918162"/>
              <a:gd name="connsiteX6" fmla="*/ 218787 w 272104"/>
              <a:gd name="connsiteY6" fmla="*/ 908835 h 918162"/>
              <a:gd name="connsiteX7" fmla="*/ 272104 w 272104"/>
              <a:gd name="connsiteY7" fmla="*/ 917999 h 918162"/>
              <a:gd name="connsiteX8" fmla="*/ 271151 w 272104"/>
              <a:gd name="connsiteY8" fmla="*/ 918162 h 918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2104" h="918162">
                <a:moveTo>
                  <a:pt x="271151" y="918162"/>
                </a:moveTo>
                <a:cubicBezTo>
                  <a:pt x="121398" y="918162"/>
                  <a:pt x="0" y="712624"/>
                  <a:pt x="0" y="459081"/>
                </a:cubicBezTo>
                <a:cubicBezTo>
                  <a:pt x="0" y="205538"/>
                  <a:pt x="121398" y="0"/>
                  <a:pt x="271151" y="0"/>
                </a:cubicBezTo>
                <a:lnTo>
                  <a:pt x="272104" y="163"/>
                </a:lnTo>
                <a:lnTo>
                  <a:pt x="218787" y="9327"/>
                </a:lnTo>
                <a:cubicBezTo>
                  <a:pt x="96094" y="52135"/>
                  <a:pt x="3799" y="237231"/>
                  <a:pt x="3799" y="459081"/>
                </a:cubicBezTo>
                <a:cubicBezTo>
                  <a:pt x="3799" y="680931"/>
                  <a:pt x="96094" y="866027"/>
                  <a:pt x="218787" y="908835"/>
                </a:cubicBezTo>
                <a:lnTo>
                  <a:pt x="272104" y="917999"/>
                </a:lnTo>
                <a:lnTo>
                  <a:pt x="271151" y="918162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D4FB88CA-2DC2-B18A-AA1B-495CF66F0A86}"/>
              </a:ext>
            </a:extLst>
          </p:cNvPr>
          <p:cNvSpPr/>
          <p:nvPr/>
        </p:nvSpPr>
        <p:spPr>
          <a:xfrm flipH="1" flipV="1">
            <a:off x="1010273" y="1380047"/>
            <a:ext cx="141" cy="4744"/>
          </a:xfrm>
          <a:custGeom>
            <a:avLst/>
            <a:gdLst>
              <a:gd name="connsiteX0" fmla="*/ 0 w 141"/>
              <a:gd name="connsiteY0" fmla="*/ 4744 h 4744"/>
              <a:gd name="connsiteX1" fmla="*/ 140 w 141"/>
              <a:gd name="connsiteY1" fmla="*/ 2372 h 4744"/>
              <a:gd name="connsiteX2" fmla="*/ 0 w 141"/>
              <a:gd name="connsiteY2" fmla="*/ 0 h 4744"/>
              <a:gd name="connsiteX3" fmla="*/ 141 w 141"/>
              <a:gd name="connsiteY3" fmla="*/ 2372 h 4744"/>
              <a:gd name="connsiteX4" fmla="*/ 0 w 141"/>
              <a:gd name="connsiteY4" fmla="*/ 4744 h 4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" h="4744">
                <a:moveTo>
                  <a:pt x="0" y="4744"/>
                </a:moveTo>
                <a:lnTo>
                  <a:pt x="140" y="2372"/>
                </a:lnTo>
                <a:lnTo>
                  <a:pt x="0" y="0"/>
                </a:lnTo>
                <a:lnTo>
                  <a:pt x="141" y="2372"/>
                </a:lnTo>
                <a:lnTo>
                  <a:pt x="0" y="4744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D230D13-C2D8-D365-9C86-69CD1048BB38}"/>
              </a:ext>
            </a:extLst>
          </p:cNvPr>
          <p:cNvGrpSpPr/>
          <p:nvPr/>
        </p:nvGrpSpPr>
        <p:grpSpPr>
          <a:xfrm>
            <a:off x="2332234" y="1052120"/>
            <a:ext cx="9520968" cy="1086027"/>
            <a:chOff x="2501540" y="1730218"/>
            <a:chExt cx="9351662" cy="1086027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FA3DD73-D9E5-34B7-539C-4754C4EEC506}"/>
                </a:ext>
              </a:extLst>
            </p:cNvPr>
            <p:cNvSpPr/>
            <p:nvPr/>
          </p:nvSpPr>
          <p:spPr>
            <a:xfrm flipH="1">
              <a:off x="3789092" y="1735006"/>
              <a:ext cx="907598" cy="1076451"/>
            </a:xfrm>
            <a:custGeom>
              <a:avLst/>
              <a:gdLst>
                <a:gd name="connsiteX0" fmla="*/ 462658 w 462658"/>
                <a:gd name="connsiteY0" fmla="*/ 0 h 912832"/>
                <a:gd name="connsiteX1" fmla="*/ 233902 w 462658"/>
                <a:gd name="connsiteY1" fmla="*/ 0 h 912832"/>
                <a:gd name="connsiteX2" fmla="*/ 228756 w 462658"/>
                <a:gd name="connsiteY2" fmla="*/ 0 h 912832"/>
                <a:gd name="connsiteX3" fmla="*/ 0 w 462658"/>
                <a:gd name="connsiteY3" fmla="*/ 0 h 912832"/>
                <a:gd name="connsiteX4" fmla="*/ 55679 w 462658"/>
                <a:gd name="connsiteY4" fmla="*/ 88934 h 912832"/>
                <a:gd name="connsiteX5" fmla="*/ 134376 w 462658"/>
                <a:gd name="connsiteY5" fmla="*/ 456416 h 912832"/>
                <a:gd name="connsiteX6" fmla="*/ 55679 w 462658"/>
                <a:gd name="connsiteY6" fmla="*/ 823898 h 912832"/>
                <a:gd name="connsiteX7" fmla="*/ 0 w 462658"/>
                <a:gd name="connsiteY7" fmla="*/ 912832 h 912832"/>
                <a:gd name="connsiteX8" fmla="*/ 228756 w 462658"/>
                <a:gd name="connsiteY8" fmla="*/ 912832 h 912832"/>
                <a:gd name="connsiteX9" fmla="*/ 233902 w 462658"/>
                <a:gd name="connsiteY9" fmla="*/ 912832 h 912832"/>
                <a:gd name="connsiteX10" fmla="*/ 462658 w 462658"/>
                <a:gd name="connsiteY10" fmla="*/ 912832 h 912832"/>
                <a:gd name="connsiteX11" fmla="*/ 406979 w 462658"/>
                <a:gd name="connsiteY11" fmla="*/ 823898 h 912832"/>
                <a:gd name="connsiteX12" fmla="*/ 328282 w 462658"/>
                <a:gd name="connsiteY12" fmla="*/ 456416 h 912832"/>
                <a:gd name="connsiteX13" fmla="*/ 406979 w 462658"/>
                <a:gd name="connsiteY13" fmla="*/ 88934 h 91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2658" h="912832">
                  <a:moveTo>
                    <a:pt x="462658" y="0"/>
                  </a:moveTo>
                  <a:lnTo>
                    <a:pt x="233902" y="0"/>
                  </a:lnTo>
                  <a:lnTo>
                    <a:pt x="228756" y="0"/>
                  </a:lnTo>
                  <a:lnTo>
                    <a:pt x="0" y="0"/>
                  </a:lnTo>
                  <a:lnTo>
                    <a:pt x="55679" y="88934"/>
                  </a:lnTo>
                  <a:cubicBezTo>
                    <a:pt x="105971" y="190700"/>
                    <a:pt x="134376" y="320526"/>
                    <a:pt x="134376" y="456416"/>
                  </a:cubicBezTo>
                  <a:cubicBezTo>
                    <a:pt x="134376" y="592306"/>
                    <a:pt x="105971" y="722132"/>
                    <a:pt x="55679" y="823898"/>
                  </a:cubicBezTo>
                  <a:lnTo>
                    <a:pt x="0" y="912832"/>
                  </a:lnTo>
                  <a:lnTo>
                    <a:pt x="228756" y="912832"/>
                  </a:lnTo>
                  <a:lnTo>
                    <a:pt x="233902" y="912832"/>
                  </a:lnTo>
                  <a:lnTo>
                    <a:pt x="462658" y="912832"/>
                  </a:lnTo>
                  <a:lnTo>
                    <a:pt x="406979" y="823898"/>
                  </a:lnTo>
                  <a:cubicBezTo>
                    <a:pt x="356687" y="722132"/>
                    <a:pt x="328282" y="592306"/>
                    <a:pt x="328282" y="456416"/>
                  </a:cubicBezTo>
                  <a:cubicBezTo>
                    <a:pt x="328282" y="320526"/>
                    <a:pt x="356687" y="190700"/>
                    <a:pt x="406979" y="889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D</a:t>
              </a:r>
              <a:endParaRPr lang="en-GB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A500069-5485-487C-77D0-47305F4FB007}"/>
                </a:ext>
              </a:extLst>
            </p:cNvPr>
            <p:cNvSpPr/>
            <p:nvPr/>
          </p:nvSpPr>
          <p:spPr>
            <a:xfrm flipH="1">
              <a:off x="2501540" y="1730218"/>
              <a:ext cx="548222" cy="1086027"/>
            </a:xfrm>
            <a:custGeom>
              <a:avLst/>
              <a:gdLst>
                <a:gd name="connsiteX0" fmla="*/ 135861 w 272088"/>
                <a:gd name="connsiteY0" fmla="*/ 917576 h 917576"/>
                <a:gd name="connsiteX1" fmla="*/ 78697 w 272088"/>
                <a:gd name="connsiteY1" fmla="*/ 826270 h 917576"/>
                <a:gd name="connsiteX2" fmla="*/ 0 w 272088"/>
                <a:gd name="connsiteY2" fmla="*/ 458788 h 917576"/>
                <a:gd name="connsiteX3" fmla="*/ 78697 w 272088"/>
                <a:gd name="connsiteY3" fmla="*/ 91306 h 917576"/>
                <a:gd name="connsiteX4" fmla="*/ 135861 w 272088"/>
                <a:gd name="connsiteY4" fmla="*/ 0 h 917576"/>
                <a:gd name="connsiteX5" fmla="*/ 136271 w 272088"/>
                <a:gd name="connsiteY5" fmla="*/ 70 h 917576"/>
                <a:gd name="connsiteX6" fmla="*/ 193391 w 272088"/>
                <a:gd name="connsiteY6" fmla="*/ 91306 h 917576"/>
                <a:gd name="connsiteX7" fmla="*/ 272088 w 272088"/>
                <a:gd name="connsiteY7" fmla="*/ 458788 h 917576"/>
                <a:gd name="connsiteX8" fmla="*/ 193391 w 272088"/>
                <a:gd name="connsiteY8" fmla="*/ 826270 h 917576"/>
                <a:gd name="connsiteX9" fmla="*/ 136271 w 272088"/>
                <a:gd name="connsiteY9" fmla="*/ 917506 h 917576"/>
                <a:gd name="connsiteX10" fmla="*/ 135861 w 272088"/>
                <a:gd name="connsiteY10" fmla="*/ 917576 h 9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2088" h="917576">
                  <a:moveTo>
                    <a:pt x="135861" y="917576"/>
                  </a:moveTo>
                  <a:lnTo>
                    <a:pt x="78697" y="826270"/>
                  </a:lnTo>
                  <a:cubicBezTo>
                    <a:pt x="28405" y="724504"/>
                    <a:pt x="0" y="594678"/>
                    <a:pt x="0" y="458788"/>
                  </a:cubicBezTo>
                  <a:cubicBezTo>
                    <a:pt x="0" y="322898"/>
                    <a:pt x="28405" y="193072"/>
                    <a:pt x="78697" y="91306"/>
                  </a:cubicBezTo>
                  <a:lnTo>
                    <a:pt x="135861" y="0"/>
                  </a:lnTo>
                  <a:lnTo>
                    <a:pt x="136271" y="70"/>
                  </a:lnTo>
                  <a:lnTo>
                    <a:pt x="193391" y="91306"/>
                  </a:lnTo>
                  <a:cubicBezTo>
                    <a:pt x="243683" y="193072"/>
                    <a:pt x="272088" y="322898"/>
                    <a:pt x="272088" y="458788"/>
                  </a:cubicBezTo>
                  <a:cubicBezTo>
                    <a:pt x="272088" y="594678"/>
                    <a:pt x="243683" y="724504"/>
                    <a:pt x="193391" y="826270"/>
                  </a:cubicBezTo>
                  <a:lnTo>
                    <a:pt x="136271" y="917506"/>
                  </a:lnTo>
                  <a:lnTo>
                    <a:pt x="135861" y="9175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F</a:t>
              </a:r>
              <a:endParaRPr lang="en-GB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A09F651-FCB3-94F4-E08B-AD5FAF986286}"/>
                </a:ext>
              </a:extLst>
            </p:cNvPr>
            <p:cNvSpPr/>
            <p:nvPr/>
          </p:nvSpPr>
          <p:spPr>
            <a:xfrm flipH="1">
              <a:off x="6723572" y="1735006"/>
              <a:ext cx="907598" cy="1076451"/>
            </a:xfrm>
            <a:custGeom>
              <a:avLst/>
              <a:gdLst>
                <a:gd name="connsiteX0" fmla="*/ 462658 w 462658"/>
                <a:gd name="connsiteY0" fmla="*/ 0 h 912832"/>
                <a:gd name="connsiteX1" fmla="*/ 233902 w 462658"/>
                <a:gd name="connsiteY1" fmla="*/ 0 h 912832"/>
                <a:gd name="connsiteX2" fmla="*/ 228756 w 462658"/>
                <a:gd name="connsiteY2" fmla="*/ 0 h 912832"/>
                <a:gd name="connsiteX3" fmla="*/ 0 w 462658"/>
                <a:gd name="connsiteY3" fmla="*/ 0 h 912832"/>
                <a:gd name="connsiteX4" fmla="*/ 55679 w 462658"/>
                <a:gd name="connsiteY4" fmla="*/ 88934 h 912832"/>
                <a:gd name="connsiteX5" fmla="*/ 134376 w 462658"/>
                <a:gd name="connsiteY5" fmla="*/ 456416 h 912832"/>
                <a:gd name="connsiteX6" fmla="*/ 55679 w 462658"/>
                <a:gd name="connsiteY6" fmla="*/ 823898 h 912832"/>
                <a:gd name="connsiteX7" fmla="*/ 0 w 462658"/>
                <a:gd name="connsiteY7" fmla="*/ 912832 h 912832"/>
                <a:gd name="connsiteX8" fmla="*/ 228756 w 462658"/>
                <a:gd name="connsiteY8" fmla="*/ 912832 h 912832"/>
                <a:gd name="connsiteX9" fmla="*/ 233902 w 462658"/>
                <a:gd name="connsiteY9" fmla="*/ 912832 h 912832"/>
                <a:gd name="connsiteX10" fmla="*/ 462658 w 462658"/>
                <a:gd name="connsiteY10" fmla="*/ 912832 h 912832"/>
                <a:gd name="connsiteX11" fmla="*/ 406979 w 462658"/>
                <a:gd name="connsiteY11" fmla="*/ 823898 h 912832"/>
                <a:gd name="connsiteX12" fmla="*/ 328282 w 462658"/>
                <a:gd name="connsiteY12" fmla="*/ 456416 h 912832"/>
                <a:gd name="connsiteX13" fmla="*/ 406979 w 462658"/>
                <a:gd name="connsiteY13" fmla="*/ 88934 h 91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2658" h="912832">
                  <a:moveTo>
                    <a:pt x="462658" y="0"/>
                  </a:moveTo>
                  <a:lnTo>
                    <a:pt x="233902" y="0"/>
                  </a:lnTo>
                  <a:lnTo>
                    <a:pt x="228756" y="0"/>
                  </a:lnTo>
                  <a:lnTo>
                    <a:pt x="0" y="0"/>
                  </a:lnTo>
                  <a:lnTo>
                    <a:pt x="55679" y="88934"/>
                  </a:lnTo>
                  <a:cubicBezTo>
                    <a:pt x="105971" y="190700"/>
                    <a:pt x="134376" y="320526"/>
                    <a:pt x="134376" y="456416"/>
                  </a:cubicBezTo>
                  <a:cubicBezTo>
                    <a:pt x="134376" y="592306"/>
                    <a:pt x="105971" y="722132"/>
                    <a:pt x="55679" y="823898"/>
                  </a:cubicBezTo>
                  <a:lnTo>
                    <a:pt x="0" y="912832"/>
                  </a:lnTo>
                  <a:lnTo>
                    <a:pt x="228756" y="912832"/>
                  </a:lnTo>
                  <a:lnTo>
                    <a:pt x="233902" y="912832"/>
                  </a:lnTo>
                  <a:lnTo>
                    <a:pt x="462658" y="912832"/>
                  </a:lnTo>
                  <a:lnTo>
                    <a:pt x="406979" y="823898"/>
                  </a:lnTo>
                  <a:cubicBezTo>
                    <a:pt x="356687" y="722132"/>
                    <a:pt x="328282" y="592306"/>
                    <a:pt x="328282" y="456416"/>
                  </a:cubicBezTo>
                  <a:cubicBezTo>
                    <a:pt x="328282" y="320526"/>
                    <a:pt x="356687" y="190700"/>
                    <a:pt x="406979" y="889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D</a:t>
              </a:r>
              <a:endParaRPr lang="en-GB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F62C0CD-1F04-691B-CD84-41FC830EC8C6}"/>
                </a:ext>
              </a:extLst>
            </p:cNvPr>
            <p:cNvSpPr/>
            <p:nvPr/>
          </p:nvSpPr>
          <p:spPr>
            <a:xfrm flipH="1">
              <a:off x="9658052" y="1735006"/>
              <a:ext cx="907598" cy="1076451"/>
            </a:xfrm>
            <a:custGeom>
              <a:avLst/>
              <a:gdLst>
                <a:gd name="connsiteX0" fmla="*/ 462658 w 462658"/>
                <a:gd name="connsiteY0" fmla="*/ 0 h 912832"/>
                <a:gd name="connsiteX1" fmla="*/ 233902 w 462658"/>
                <a:gd name="connsiteY1" fmla="*/ 0 h 912832"/>
                <a:gd name="connsiteX2" fmla="*/ 228756 w 462658"/>
                <a:gd name="connsiteY2" fmla="*/ 0 h 912832"/>
                <a:gd name="connsiteX3" fmla="*/ 0 w 462658"/>
                <a:gd name="connsiteY3" fmla="*/ 0 h 912832"/>
                <a:gd name="connsiteX4" fmla="*/ 55679 w 462658"/>
                <a:gd name="connsiteY4" fmla="*/ 88934 h 912832"/>
                <a:gd name="connsiteX5" fmla="*/ 134376 w 462658"/>
                <a:gd name="connsiteY5" fmla="*/ 456416 h 912832"/>
                <a:gd name="connsiteX6" fmla="*/ 55679 w 462658"/>
                <a:gd name="connsiteY6" fmla="*/ 823898 h 912832"/>
                <a:gd name="connsiteX7" fmla="*/ 0 w 462658"/>
                <a:gd name="connsiteY7" fmla="*/ 912832 h 912832"/>
                <a:gd name="connsiteX8" fmla="*/ 228756 w 462658"/>
                <a:gd name="connsiteY8" fmla="*/ 912832 h 912832"/>
                <a:gd name="connsiteX9" fmla="*/ 233902 w 462658"/>
                <a:gd name="connsiteY9" fmla="*/ 912832 h 912832"/>
                <a:gd name="connsiteX10" fmla="*/ 462658 w 462658"/>
                <a:gd name="connsiteY10" fmla="*/ 912832 h 912832"/>
                <a:gd name="connsiteX11" fmla="*/ 406979 w 462658"/>
                <a:gd name="connsiteY11" fmla="*/ 823898 h 912832"/>
                <a:gd name="connsiteX12" fmla="*/ 328282 w 462658"/>
                <a:gd name="connsiteY12" fmla="*/ 456416 h 912832"/>
                <a:gd name="connsiteX13" fmla="*/ 406979 w 462658"/>
                <a:gd name="connsiteY13" fmla="*/ 88934 h 91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2658" h="912832">
                  <a:moveTo>
                    <a:pt x="462658" y="0"/>
                  </a:moveTo>
                  <a:lnTo>
                    <a:pt x="233902" y="0"/>
                  </a:lnTo>
                  <a:lnTo>
                    <a:pt x="228756" y="0"/>
                  </a:lnTo>
                  <a:lnTo>
                    <a:pt x="0" y="0"/>
                  </a:lnTo>
                  <a:lnTo>
                    <a:pt x="55679" y="88934"/>
                  </a:lnTo>
                  <a:cubicBezTo>
                    <a:pt x="105971" y="190700"/>
                    <a:pt x="134376" y="320526"/>
                    <a:pt x="134376" y="456416"/>
                  </a:cubicBezTo>
                  <a:cubicBezTo>
                    <a:pt x="134376" y="592306"/>
                    <a:pt x="105971" y="722132"/>
                    <a:pt x="55679" y="823898"/>
                  </a:cubicBezTo>
                  <a:lnTo>
                    <a:pt x="0" y="912832"/>
                  </a:lnTo>
                  <a:lnTo>
                    <a:pt x="228756" y="912832"/>
                  </a:lnTo>
                  <a:lnTo>
                    <a:pt x="233902" y="912832"/>
                  </a:lnTo>
                  <a:lnTo>
                    <a:pt x="462658" y="912832"/>
                  </a:lnTo>
                  <a:lnTo>
                    <a:pt x="406979" y="823898"/>
                  </a:lnTo>
                  <a:cubicBezTo>
                    <a:pt x="356687" y="722132"/>
                    <a:pt x="328282" y="592306"/>
                    <a:pt x="328282" y="456416"/>
                  </a:cubicBezTo>
                  <a:cubicBezTo>
                    <a:pt x="328282" y="320526"/>
                    <a:pt x="356687" y="190700"/>
                    <a:pt x="406979" y="889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D</a:t>
              </a:r>
              <a:endParaRPr lang="en-GB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7FF1F34-0E03-75EF-DE77-39063CB794D5}"/>
                </a:ext>
              </a:extLst>
            </p:cNvPr>
            <p:cNvSpPr/>
            <p:nvPr/>
          </p:nvSpPr>
          <p:spPr>
            <a:xfrm flipH="1">
              <a:off x="5436020" y="1730218"/>
              <a:ext cx="548222" cy="1086027"/>
            </a:xfrm>
            <a:custGeom>
              <a:avLst/>
              <a:gdLst>
                <a:gd name="connsiteX0" fmla="*/ 135861 w 272088"/>
                <a:gd name="connsiteY0" fmla="*/ 917576 h 917576"/>
                <a:gd name="connsiteX1" fmla="*/ 78697 w 272088"/>
                <a:gd name="connsiteY1" fmla="*/ 826270 h 917576"/>
                <a:gd name="connsiteX2" fmla="*/ 0 w 272088"/>
                <a:gd name="connsiteY2" fmla="*/ 458788 h 917576"/>
                <a:gd name="connsiteX3" fmla="*/ 78697 w 272088"/>
                <a:gd name="connsiteY3" fmla="*/ 91306 h 917576"/>
                <a:gd name="connsiteX4" fmla="*/ 135861 w 272088"/>
                <a:gd name="connsiteY4" fmla="*/ 0 h 917576"/>
                <a:gd name="connsiteX5" fmla="*/ 136271 w 272088"/>
                <a:gd name="connsiteY5" fmla="*/ 70 h 917576"/>
                <a:gd name="connsiteX6" fmla="*/ 193391 w 272088"/>
                <a:gd name="connsiteY6" fmla="*/ 91306 h 917576"/>
                <a:gd name="connsiteX7" fmla="*/ 272088 w 272088"/>
                <a:gd name="connsiteY7" fmla="*/ 458788 h 917576"/>
                <a:gd name="connsiteX8" fmla="*/ 193391 w 272088"/>
                <a:gd name="connsiteY8" fmla="*/ 826270 h 917576"/>
                <a:gd name="connsiteX9" fmla="*/ 136271 w 272088"/>
                <a:gd name="connsiteY9" fmla="*/ 917506 h 917576"/>
                <a:gd name="connsiteX10" fmla="*/ 135861 w 272088"/>
                <a:gd name="connsiteY10" fmla="*/ 917576 h 9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2088" h="917576">
                  <a:moveTo>
                    <a:pt x="135861" y="917576"/>
                  </a:moveTo>
                  <a:lnTo>
                    <a:pt x="78697" y="826270"/>
                  </a:lnTo>
                  <a:cubicBezTo>
                    <a:pt x="28405" y="724504"/>
                    <a:pt x="0" y="594678"/>
                    <a:pt x="0" y="458788"/>
                  </a:cubicBezTo>
                  <a:cubicBezTo>
                    <a:pt x="0" y="322898"/>
                    <a:pt x="28405" y="193072"/>
                    <a:pt x="78697" y="91306"/>
                  </a:cubicBezTo>
                  <a:lnTo>
                    <a:pt x="135861" y="0"/>
                  </a:lnTo>
                  <a:lnTo>
                    <a:pt x="136271" y="70"/>
                  </a:lnTo>
                  <a:lnTo>
                    <a:pt x="193391" y="91306"/>
                  </a:lnTo>
                  <a:cubicBezTo>
                    <a:pt x="243683" y="193072"/>
                    <a:pt x="272088" y="322898"/>
                    <a:pt x="272088" y="458788"/>
                  </a:cubicBezTo>
                  <a:cubicBezTo>
                    <a:pt x="272088" y="594678"/>
                    <a:pt x="243683" y="724504"/>
                    <a:pt x="193391" y="826270"/>
                  </a:cubicBezTo>
                  <a:lnTo>
                    <a:pt x="136271" y="917506"/>
                  </a:lnTo>
                  <a:lnTo>
                    <a:pt x="135861" y="9175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F</a:t>
              </a:r>
              <a:endParaRPr lang="en-GB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A0B5057-3430-9B3F-4E80-342A5F613E15}"/>
                </a:ext>
              </a:extLst>
            </p:cNvPr>
            <p:cNvSpPr/>
            <p:nvPr/>
          </p:nvSpPr>
          <p:spPr>
            <a:xfrm flipH="1">
              <a:off x="8370500" y="1730218"/>
              <a:ext cx="548222" cy="1086027"/>
            </a:xfrm>
            <a:custGeom>
              <a:avLst/>
              <a:gdLst>
                <a:gd name="connsiteX0" fmla="*/ 135861 w 272088"/>
                <a:gd name="connsiteY0" fmla="*/ 917576 h 917576"/>
                <a:gd name="connsiteX1" fmla="*/ 78697 w 272088"/>
                <a:gd name="connsiteY1" fmla="*/ 826270 h 917576"/>
                <a:gd name="connsiteX2" fmla="*/ 0 w 272088"/>
                <a:gd name="connsiteY2" fmla="*/ 458788 h 917576"/>
                <a:gd name="connsiteX3" fmla="*/ 78697 w 272088"/>
                <a:gd name="connsiteY3" fmla="*/ 91306 h 917576"/>
                <a:gd name="connsiteX4" fmla="*/ 135861 w 272088"/>
                <a:gd name="connsiteY4" fmla="*/ 0 h 917576"/>
                <a:gd name="connsiteX5" fmla="*/ 136271 w 272088"/>
                <a:gd name="connsiteY5" fmla="*/ 70 h 917576"/>
                <a:gd name="connsiteX6" fmla="*/ 193391 w 272088"/>
                <a:gd name="connsiteY6" fmla="*/ 91306 h 917576"/>
                <a:gd name="connsiteX7" fmla="*/ 272088 w 272088"/>
                <a:gd name="connsiteY7" fmla="*/ 458788 h 917576"/>
                <a:gd name="connsiteX8" fmla="*/ 193391 w 272088"/>
                <a:gd name="connsiteY8" fmla="*/ 826270 h 917576"/>
                <a:gd name="connsiteX9" fmla="*/ 136271 w 272088"/>
                <a:gd name="connsiteY9" fmla="*/ 917506 h 917576"/>
                <a:gd name="connsiteX10" fmla="*/ 135861 w 272088"/>
                <a:gd name="connsiteY10" fmla="*/ 917576 h 9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2088" h="917576">
                  <a:moveTo>
                    <a:pt x="135861" y="917576"/>
                  </a:moveTo>
                  <a:lnTo>
                    <a:pt x="78697" y="826270"/>
                  </a:lnTo>
                  <a:cubicBezTo>
                    <a:pt x="28405" y="724504"/>
                    <a:pt x="0" y="594678"/>
                    <a:pt x="0" y="458788"/>
                  </a:cubicBezTo>
                  <a:cubicBezTo>
                    <a:pt x="0" y="322898"/>
                    <a:pt x="28405" y="193072"/>
                    <a:pt x="78697" y="91306"/>
                  </a:cubicBezTo>
                  <a:lnTo>
                    <a:pt x="135861" y="0"/>
                  </a:lnTo>
                  <a:lnTo>
                    <a:pt x="136271" y="70"/>
                  </a:lnTo>
                  <a:lnTo>
                    <a:pt x="193391" y="91306"/>
                  </a:lnTo>
                  <a:cubicBezTo>
                    <a:pt x="243683" y="193072"/>
                    <a:pt x="272088" y="322898"/>
                    <a:pt x="272088" y="458788"/>
                  </a:cubicBezTo>
                  <a:cubicBezTo>
                    <a:pt x="272088" y="594678"/>
                    <a:pt x="243683" y="724504"/>
                    <a:pt x="193391" y="826270"/>
                  </a:cubicBezTo>
                  <a:lnTo>
                    <a:pt x="136271" y="917506"/>
                  </a:lnTo>
                  <a:lnTo>
                    <a:pt x="135861" y="9175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F</a:t>
              </a:r>
              <a:endParaRPr lang="en-GB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E1D112C-0233-9940-D40C-F8BC4C5EFA2B}"/>
                </a:ext>
              </a:extLst>
            </p:cNvPr>
            <p:cNvSpPr/>
            <p:nvPr/>
          </p:nvSpPr>
          <p:spPr>
            <a:xfrm flipH="1">
              <a:off x="11304980" y="1730218"/>
              <a:ext cx="548222" cy="1086027"/>
            </a:xfrm>
            <a:custGeom>
              <a:avLst/>
              <a:gdLst>
                <a:gd name="connsiteX0" fmla="*/ 135861 w 272088"/>
                <a:gd name="connsiteY0" fmla="*/ 917576 h 917576"/>
                <a:gd name="connsiteX1" fmla="*/ 78697 w 272088"/>
                <a:gd name="connsiteY1" fmla="*/ 826270 h 917576"/>
                <a:gd name="connsiteX2" fmla="*/ 0 w 272088"/>
                <a:gd name="connsiteY2" fmla="*/ 458788 h 917576"/>
                <a:gd name="connsiteX3" fmla="*/ 78697 w 272088"/>
                <a:gd name="connsiteY3" fmla="*/ 91306 h 917576"/>
                <a:gd name="connsiteX4" fmla="*/ 135861 w 272088"/>
                <a:gd name="connsiteY4" fmla="*/ 0 h 917576"/>
                <a:gd name="connsiteX5" fmla="*/ 136271 w 272088"/>
                <a:gd name="connsiteY5" fmla="*/ 70 h 917576"/>
                <a:gd name="connsiteX6" fmla="*/ 193391 w 272088"/>
                <a:gd name="connsiteY6" fmla="*/ 91306 h 917576"/>
                <a:gd name="connsiteX7" fmla="*/ 272088 w 272088"/>
                <a:gd name="connsiteY7" fmla="*/ 458788 h 917576"/>
                <a:gd name="connsiteX8" fmla="*/ 193391 w 272088"/>
                <a:gd name="connsiteY8" fmla="*/ 826270 h 917576"/>
                <a:gd name="connsiteX9" fmla="*/ 136271 w 272088"/>
                <a:gd name="connsiteY9" fmla="*/ 917506 h 917576"/>
                <a:gd name="connsiteX10" fmla="*/ 135861 w 272088"/>
                <a:gd name="connsiteY10" fmla="*/ 917576 h 9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2088" h="917576">
                  <a:moveTo>
                    <a:pt x="135861" y="917576"/>
                  </a:moveTo>
                  <a:lnTo>
                    <a:pt x="78697" y="826270"/>
                  </a:lnTo>
                  <a:cubicBezTo>
                    <a:pt x="28405" y="724504"/>
                    <a:pt x="0" y="594678"/>
                    <a:pt x="0" y="458788"/>
                  </a:cubicBezTo>
                  <a:cubicBezTo>
                    <a:pt x="0" y="322898"/>
                    <a:pt x="28405" y="193072"/>
                    <a:pt x="78697" y="91306"/>
                  </a:cubicBezTo>
                  <a:lnTo>
                    <a:pt x="135861" y="0"/>
                  </a:lnTo>
                  <a:lnTo>
                    <a:pt x="136271" y="70"/>
                  </a:lnTo>
                  <a:lnTo>
                    <a:pt x="193391" y="91306"/>
                  </a:lnTo>
                  <a:cubicBezTo>
                    <a:pt x="243683" y="193072"/>
                    <a:pt x="272088" y="322898"/>
                    <a:pt x="272088" y="458788"/>
                  </a:cubicBezTo>
                  <a:cubicBezTo>
                    <a:pt x="272088" y="594678"/>
                    <a:pt x="243683" y="724504"/>
                    <a:pt x="193391" y="826270"/>
                  </a:cubicBezTo>
                  <a:lnTo>
                    <a:pt x="136271" y="917506"/>
                  </a:lnTo>
                  <a:lnTo>
                    <a:pt x="135861" y="9175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F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39230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59774B-A42A-EF5F-A11C-B0412EDD5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42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AB7AE3-D6AA-B9F9-9B4E-D8BE36308738}"/>
              </a:ext>
            </a:extLst>
          </p:cNvPr>
          <p:cNvGrpSpPr/>
          <p:nvPr/>
        </p:nvGrpSpPr>
        <p:grpSpPr>
          <a:xfrm>
            <a:off x="1596736" y="533051"/>
            <a:ext cx="8998527" cy="5542391"/>
            <a:chOff x="1591541" y="1024664"/>
            <a:chExt cx="8998527" cy="5542391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2546BE4-B109-EF75-1A6B-8DDA0E0B960F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C4940C8-A862-C5D1-CB02-216D088001CF}"/>
                </a:ext>
              </a:extLst>
            </p:cNvPr>
            <p:cNvGrpSpPr/>
            <p:nvPr/>
          </p:nvGrpSpPr>
          <p:grpSpPr>
            <a:xfrm flipH="1" flipV="1">
              <a:off x="5341292" y="1024664"/>
              <a:ext cx="1059507" cy="1282119"/>
              <a:chOff x="7675531" y="1242873"/>
              <a:chExt cx="2509566" cy="276584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4B6C323-7ADC-5BA5-F8F0-CC32583A352F}"/>
                  </a:ext>
                </a:extLst>
              </p:cNvPr>
              <p:cNvSpPr/>
              <p:nvPr/>
            </p:nvSpPr>
            <p:spPr>
              <a:xfrm>
                <a:off x="7675531" y="1242873"/>
                <a:ext cx="1372016" cy="198415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9EC6851-2AC0-6017-9ACF-12125FF05619}"/>
                  </a:ext>
                </a:extLst>
              </p:cNvPr>
              <p:cNvCxnSpPr/>
              <p:nvPr/>
            </p:nvCxnSpPr>
            <p:spPr>
              <a:xfrm flipV="1">
                <a:off x="8510032" y="3098312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A4232B8-8903-B70D-C4CE-21CD9E26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0032" y="3675361"/>
                <a:ext cx="91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1CD39AF-1D79-2E59-9665-47D29E7464DF}"/>
                  </a:ext>
                </a:extLst>
              </p:cNvPr>
              <p:cNvSpPr/>
              <p:nvPr/>
            </p:nvSpPr>
            <p:spPr>
              <a:xfrm>
                <a:off x="9474846" y="3497800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4C2AF02-7801-8267-DBBF-F41917CD12E1}"/>
                  </a:ext>
                </a:extLst>
              </p:cNvPr>
              <p:cNvSpPr/>
              <p:nvPr/>
            </p:nvSpPr>
            <p:spPr>
              <a:xfrm>
                <a:off x="9350598" y="3271866"/>
                <a:ext cx="834499" cy="736853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38DB18-5AE3-A8DC-C942-50A08D876379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FEA55DD-3528-7466-32C9-6E8A55D46327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EB56E9-7DBC-B930-FCF2-2850450932FA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459841A-03D4-0BFC-588F-5A382F3C48A3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90846B5-FE54-6666-7D99-69F02BDCD4F2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72467C3-FF8A-F9DA-6506-B5C14821E6C8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569025D-E779-9019-A6F0-0EF1F84313E3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43BB8218-697F-5549-4FF0-8ED2DBF86062}"/>
              </a:ext>
            </a:extLst>
          </p:cNvPr>
          <p:cNvSpPr/>
          <p:nvPr/>
        </p:nvSpPr>
        <p:spPr>
          <a:xfrm rot="19089747">
            <a:off x="2230329" y="186899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FB2895-BC30-3215-6AD7-99F1867D6232}"/>
              </a:ext>
            </a:extLst>
          </p:cNvPr>
          <p:cNvSpPr/>
          <p:nvPr/>
        </p:nvSpPr>
        <p:spPr>
          <a:xfrm rot="13768132">
            <a:off x="2166978" y="4162738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74812EA-C0EC-ED54-4141-AE1242B37BAB}"/>
              </a:ext>
            </a:extLst>
          </p:cNvPr>
          <p:cNvSpPr/>
          <p:nvPr/>
        </p:nvSpPr>
        <p:spPr>
          <a:xfrm rot="2510253" flipH="1">
            <a:off x="9651863" y="184357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9FAB29B-CD96-5B4B-9514-B71C97E34028}"/>
              </a:ext>
            </a:extLst>
          </p:cNvPr>
          <p:cNvSpPr/>
          <p:nvPr/>
        </p:nvSpPr>
        <p:spPr>
          <a:xfrm rot="7831868" flipH="1">
            <a:off x="9818039" y="410746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8135483-09A6-A2C6-113F-04CB59444D79}"/>
              </a:ext>
            </a:extLst>
          </p:cNvPr>
          <p:cNvSpPr/>
          <p:nvPr/>
        </p:nvSpPr>
        <p:spPr>
          <a:xfrm rot="650438" flipH="1">
            <a:off x="7018759" y="912222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56D755F-BE62-A005-378F-F2AF3ABCCB7F}"/>
              </a:ext>
            </a:extLst>
          </p:cNvPr>
          <p:cNvSpPr/>
          <p:nvPr/>
        </p:nvSpPr>
        <p:spPr>
          <a:xfrm rot="21118088" flipH="1">
            <a:off x="4808079" y="969006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95BFBA3-033D-C087-5D73-1347B61E7069}"/>
              </a:ext>
            </a:extLst>
          </p:cNvPr>
          <p:cNvSpPr/>
          <p:nvPr/>
        </p:nvSpPr>
        <p:spPr>
          <a:xfrm rot="20949562" flipH="1" flipV="1">
            <a:off x="7365782" y="5190239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2CBB211-9778-4FA6-93F7-15825F045682}"/>
              </a:ext>
            </a:extLst>
          </p:cNvPr>
          <p:cNvSpPr/>
          <p:nvPr/>
        </p:nvSpPr>
        <p:spPr>
          <a:xfrm rot="481912" flipH="1" flipV="1">
            <a:off x="4495958" y="515834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EEE350A-E385-A882-2496-980511032797}"/>
              </a:ext>
            </a:extLst>
          </p:cNvPr>
          <p:cNvSpPr txBox="1">
            <a:spLocks/>
          </p:cNvSpPr>
          <p:nvPr/>
        </p:nvSpPr>
        <p:spPr>
          <a:xfrm>
            <a:off x="3420562" y="3146643"/>
            <a:ext cx="5970863" cy="10086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Add quadrupoles around the ring to keep the beam focused</a:t>
            </a:r>
          </a:p>
        </p:txBody>
      </p:sp>
    </p:spTree>
    <p:extLst>
      <p:ext uri="{BB962C8B-B14F-4D97-AF65-F5344CB8AC3E}">
        <p14:creationId xmlns:p14="http://schemas.microsoft.com/office/powerpoint/2010/main" val="35425485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B7E33C-5FB0-723E-7A81-B7E080FCC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92B552-B0AE-C674-1B5E-F2246F573A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388" b="32712"/>
          <a:stretch/>
        </p:blipFill>
        <p:spPr>
          <a:xfrm>
            <a:off x="1626748" y="1022557"/>
            <a:ext cx="8938503" cy="481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1346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F5502-7D0E-3A2E-BBE1-5E331D881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Dispersion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69DE17-ABC8-F1DB-26B9-523309B0D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44</a:t>
            </a:fld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4B82050-87EB-99AD-4BDB-DB7BC5BD297C}"/>
              </a:ext>
            </a:extLst>
          </p:cNvPr>
          <p:cNvGrpSpPr/>
          <p:nvPr/>
        </p:nvGrpSpPr>
        <p:grpSpPr>
          <a:xfrm>
            <a:off x="7507309" y="2517766"/>
            <a:ext cx="2440559" cy="1326440"/>
            <a:chOff x="7507309" y="2517766"/>
            <a:chExt cx="2440559" cy="132644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3B1B43-4142-4302-73F1-428794768D83}"/>
                </a:ext>
              </a:extLst>
            </p:cNvPr>
            <p:cNvCxnSpPr>
              <a:cxnSpLocks/>
            </p:cNvCxnSpPr>
            <p:nvPr/>
          </p:nvCxnSpPr>
          <p:spPr>
            <a:xfrm>
              <a:off x="7507309" y="3030228"/>
              <a:ext cx="1144322" cy="813978"/>
            </a:xfrm>
            <a:prstGeom prst="line">
              <a:avLst/>
            </a:prstGeom>
            <a:ln w="76200">
              <a:solidFill>
                <a:schemeClr val="accent6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094736B-7F8C-87A2-4C3F-FFCC50010225}"/>
                </a:ext>
              </a:extLst>
            </p:cNvPr>
            <p:cNvCxnSpPr>
              <a:cxnSpLocks/>
            </p:cNvCxnSpPr>
            <p:nvPr/>
          </p:nvCxnSpPr>
          <p:spPr>
            <a:xfrm>
              <a:off x="7507309" y="2789069"/>
              <a:ext cx="1883250" cy="501555"/>
            </a:xfrm>
            <a:prstGeom prst="line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E22D060-0B13-5ECE-4FA7-5F1C789B6002}"/>
                </a:ext>
              </a:extLst>
            </p:cNvPr>
            <p:cNvCxnSpPr>
              <a:cxnSpLocks/>
            </p:cNvCxnSpPr>
            <p:nvPr/>
          </p:nvCxnSpPr>
          <p:spPr>
            <a:xfrm>
              <a:off x="7507309" y="2517766"/>
              <a:ext cx="2440559" cy="255582"/>
            </a:xfrm>
            <a:prstGeom prst="line">
              <a:avLst/>
            </a:prstGeom>
            <a:ln w="76200">
              <a:solidFill>
                <a:schemeClr val="accent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97F7571-6055-09D0-5E6E-C48BA773737D}"/>
              </a:ext>
            </a:extLst>
          </p:cNvPr>
          <p:cNvSpPr txBox="1"/>
          <p:nvPr/>
        </p:nvSpPr>
        <p:spPr>
          <a:xfrm>
            <a:off x="612217" y="4534232"/>
            <a:ext cx="112204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 particles have a range of energies (momenta)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For a given magnetic field, high momentum particles bend less than low momentum particles, causing the beam to spread out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342899-7B26-7AA1-49CD-236201560A28}"/>
              </a:ext>
            </a:extLst>
          </p:cNvPr>
          <p:cNvCxnSpPr>
            <a:cxnSpLocks/>
          </p:cNvCxnSpPr>
          <p:nvPr/>
        </p:nvCxnSpPr>
        <p:spPr>
          <a:xfrm>
            <a:off x="7507309" y="2801930"/>
            <a:ext cx="1869925" cy="501554"/>
          </a:xfrm>
          <a:prstGeom prst="line">
            <a:avLst/>
          </a:prstGeom>
          <a:ln w="762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E953C35-07B4-10E8-33F1-DEA2AC39CF24}"/>
              </a:ext>
            </a:extLst>
          </p:cNvPr>
          <p:cNvSpPr/>
          <p:nvPr/>
        </p:nvSpPr>
        <p:spPr>
          <a:xfrm>
            <a:off x="4837091" y="2299562"/>
            <a:ext cx="2670218" cy="9553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Dipole</a:t>
            </a:r>
            <a:endParaRPr lang="en-GB" sz="36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D15AE1-C3D4-0D9F-68AB-D85B8D5DB735}"/>
              </a:ext>
            </a:extLst>
          </p:cNvPr>
          <p:cNvCxnSpPr>
            <a:cxnSpLocks/>
          </p:cNvCxnSpPr>
          <p:nvPr/>
        </p:nvCxnSpPr>
        <p:spPr>
          <a:xfrm flipV="1">
            <a:off x="2967166" y="2801930"/>
            <a:ext cx="1869925" cy="501554"/>
          </a:xfrm>
          <a:prstGeom prst="line">
            <a:avLst/>
          </a:prstGeom>
          <a:ln w="762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24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C154E-8FEE-DBC6-EC17-E604D94EE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65D54-CE6B-3A46-0EFC-5FCBBF04B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Chromaticity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F6DE2D-D35B-7CAF-F6DA-53D043480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45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DBC276B-90A4-06A0-E433-DE69158A3A1B}"/>
              </a:ext>
            </a:extLst>
          </p:cNvPr>
          <p:cNvCxnSpPr/>
          <p:nvPr/>
        </p:nvCxnSpPr>
        <p:spPr>
          <a:xfrm>
            <a:off x="2104103" y="3716593"/>
            <a:ext cx="2865909" cy="0"/>
          </a:xfrm>
          <a:prstGeom prst="line">
            <a:avLst/>
          </a:prstGeom>
          <a:ln w="762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8B6AC5-8633-9D5E-E5C9-372F6A8E5D29}"/>
              </a:ext>
            </a:extLst>
          </p:cNvPr>
          <p:cNvCxnSpPr/>
          <p:nvPr/>
        </p:nvCxnSpPr>
        <p:spPr>
          <a:xfrm>
            <a:off x="2104102" y="1351936"/>
            <a:ext cx="2865909" cy="0"/>
          </a:xfrm>
          <a:prstGeom prst="line">
            <a:avLst/>
          </a:prstGeom>
          <a:ln w="762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CD9BEE48-7328-C0E5-4F72-BF286EEC6CCA}"/>
              </a:ext>
            </a:extLst>
          </p:cNvPr>
          <p:cNvGrpSpPr/>
          <p:nvPr/>
        </p:nvGrpSpPr>
        <p:grpSpPr>
          <a:xfrm>
            <a:off x="5619134" y="1386348"/>
            <a:ext cx="4980040" cy="2315498"/>
            <a:chOff x="5619134" y="1386348"/>
            <a:chExt cx="4980040" cy="231549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4A14A09-8132-225C-F7F7-C64980EC38CB}"/>
                </a:ext>
              </a:extLst>
            </p:cNvPr>
            <p:cNvCxnSpPr>
              <a:cxnSpLocks/>
            </p:cNvCxnSpPr>
            <p:nvPr/>
          </p:nvCxnSpPr>
          <p:spPr>
            <a:xfrm>
              <a:off x="5619134" y="1386348"/>
              <a:ext cx="2109021" cy="1157749"/>
            </a:xfrm>
            <a:prstGeom prst="line">
              <a:avLst/>
            </a:prstGeom>
            <a:ln w="76200">
              <a:solidFill>
                <a:schemeClr val="accent6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6B51139-4F85-2812-8062-92156E15A22D}"/>
                </a:ext>
              </a:extLst>
            </p:cNvPr>
            <p:cNvCxnSpPr>
              <a:cxnSpLocks/>
            </p:cNvCxnSpPr>
            <p:nvPr/>
          </p:nvCxnSpPr>
          <p:spPr>
            <a:xfrm>
              <a:off x="5619134" y="1386348"/>
              <a:ext cx="3574027" cy="1157748"/>
            </a:xfrm>
            <a:prstGeom prst="line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AD4BFAA-4D8B-62F1-FAF8-257D37B847A2}"/>
                </a:ext>
              </a:extLst>
            </p:cNvPr>
            <p:cNvCxnSpPr>
              <a:cxnSpLocks/>
            </p:cNvCxnSpPr>
            <p:nvPr/>
          </p:nvCxnSpPr>
          <p:spPr>
            <a:xfrm>
              <a:off x="5619134" y="1386348"/>
              <a:ext cx="4980040" cy="1157748"/>
            </a:xfrm>
            <a:prstGeom prst="line">
              <a:avLst/>
            </a:prstGeom>
            <a:ln w="76200">
              <a:solidFill>
                <a:schemeClr val="accent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BD97FD3-A108-7528-D9D6-278CF5EF8F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19134" y="2544097"/>
              <a:ext cx="2109021" cy="1157749"/>
            </a:xfrm>
            <a:prstGeom prst="line">
              <a:avLst/>
            </a:prstGeom>
            <a:ln w="76200">
              <a:solidFill>
                <a:schemeClr val="accent6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A7BAE93-3CA0-0E4E-7BC9-ED617FE69D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19134" y="2544097"/>
              <a:ext cx="3574027" cy="1157748"/>
            </a:xfrm>
            <a:prstGeom prst="line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2F09DBF-855E-1F08-BE57-F9268B7BC1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19134" y="2544097"/>
              <a:ext cx="4980040" cy="1157748"/>
            </a:xfrm>
            <a:prstGeom prst="line">
              <a:avLst/>
            </a:prstGeom>
            <a:ln w="76200">
              <a:solidFill>
                <a:schemeClr val="accent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3628788-2517-5C38-784A-69B7D4AAA3C2}"/>
              </a:ext>
            </a:extLst>
          </p:cNvPr>
          <p:cNvSpPr txBox="1"/>
          <p:nvPr/>
        </p:nvSpPr>
        <p:spPr>
          <a:xfrm>
            <a:off x="561975" y="4831309"/>
            <a:ext cx="112204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High energy particles are focused less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Low energy particles are focused more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For correct focusing, another magnet is added</a:t>
            </a:r>
            <a:endParaRPr lang="en-GB" sz="32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BA87560-3912-F66D-B8C9-9F323F22C5B0}"/>
              </a:ext>
            </a:extLst>
          </p:cNvPr>
          <p:cNvGrpSpPr/>
          <p:nvPr/>
        </p:nvGrpSpPr>
        <p:grpSpPr>
          <a:xfrm>
            <a:off x="5619134" y="1386348"/>
            <a:ext cx="3574027" cy="2330245"/>
            <a:chOff x="5619134" y="1386348"/>
            <a:chExt cx="3574027" cy="2330245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FAA3D3-619C-C1CC-74A1-48558724BD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19134" y="2544096"/>
              <a:ext cx="3574027" cy="1172497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08E68FB-D3E7-AAE4-5F2C-024F4CF493DF}"/>
                </a:ext>
              </a:extLst>
            </p:cNvPr>
            <p:cNvCxnSpPr>
              <a:cxnSpLocks/>
            </p:cNvCxnSpPr>
            <p:nvPr/>
          </p:nvCxnSpPr>
          <p:spPr>
            <a:xfrm>
              <a:off x="5619134" y="1386348"/>
              <a:ext cx="3574027" cy="1157748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230E73B-C7BF-6EBD-140D-7C04B6245944}"/>
              </a:ext>
            </a:extLst>
          </p:cNvPr>
          <p:cNvSpPr/>
          <p:nvPr/>
        </p:nvSpPr>
        <p:spPr>
          <a:xfrm flipH="1">
            <a:off x="4970010" y="982601"/>
            <a:ext cx="626963" cy="3050920"/>
          </a:xfrm>
          <a:custGeom>
            <a:avLst/>
            <a:gdLst>
              <a:gd name="connsiteX0" fmla="*/ 135861 w 272088"/>
              <a:gd name="connsiteY0" fmla="*/ 917576 h 917576"/>
              <a:gd name="connsiteX1" fmla="*/ 78697 w 272088"/>
              <a:gd name="connsiteY1" fmla="*/ 826270 h 917576"/>
              <a:gd name="connsiteX2" fmla="*/ 0 w 272088"/>
              <a:gd name="connsiteY2" fmla="*/ 458788 h 917576"/>
              <a:gd name="connsiteX3" fmla="*/ 78697 w 272088"/>
              <a:gd name="connsiteY3" fmla="*/ 91306 h 917576"/>
              <a:gd name="connsiteX4" fmla="*/ 135861 w 272088"/>
              <a:gd name="connsiteY4" fmla="*/ 0 h 917576"/>
              <a:gd name="connsiteX5" fmla="*/ 136271 w 272088"/>
              <a:gd name="connsiteY5" fmla="*/ 70 h 917576"/>
              <a:gd name="connsiteX6" fmla="*/ 193391 w 272088"/>
              <a:gd name="connsiteY6" fmla="*/ 91306 h 917576"/>
              <a:gd name="connsiteX7" fmla="*/ 272088 w 272088"/>
              <a:gd name="connsiteY7" fmla="*/ 458788 h 917576"/>
              <a:gd name="connsiteX8" fmla="*/ 193391 w 272088"/>
              <a:gd name="connsiteY8" fmla="*/ 826270 h 917576"/>
              <a:gd name="connsiteX9" fmla="*/ 136271 w 272088"/>
              <a:gd name="connsiteY9" fmla="*/ 917506 h 917576"/>
              <a:gd name="connsiteX10" fmla="*/ 135861 w 272088"/>
              <a:gd name="connsiteY10" fmla="*/ 917576 h 917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2088" h="917576">
                <a:moveTo>
                  <a:pt x="135861" y="917576"/>
                </a:moveTo>
                <a:lnTo>
                  <a:pt x="78697" y="826270"/>
                </a:lnTo>
                <a:cubicBezTo>
                  <a:pt x="28405" y="724504"/>
                  <a:pt x="0" y="594678"/>
                  <a:pt x="0" y="458788"/>
                </a:cubicBezTo>
                <a:cubicBezTo>
                  <a:pt x="0" y="322898"/>
                  <a:pt x="28405" y="193072"/>
                  <a:pt x="78697" y="91306"/>
                </a:cubicBezTo>
                <a:lnTo>
                  <a:pt x="135861" y="0"/>
                </a:lnTo>
                <a:lnTo>
                  <a:pt x="136271" y="70"/>
                </a:lnTo>
                <a:lnTo>
                  <a:pt x="193391" y="91306"/>
                </a:lnTo>
                <a:cubicBezTo>
                  <a:pt x="243683" y="193072"/>
                  <a:pt x="272088" y="322898"/>
                  <a:pt x="272088" y="458788"/>
                </a:cubicBezTo>
                <a:cubicBezTo>
                  <a:pt x="272088" y="594678"/>
                  <a:pt x="243683" y="724504"/>
                  <a:pt x="193391" y="826270"/>
                </a:cubicBezTo>
                <a:lnTo>
                  <a:pt x="136271" y="917506"/>
                </a:lnTo>
                <a:lnTo>
                  <a:pt x="135861" y="9175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4000" dirty="0"/>
              <a:t>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86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38F78-C218-AC6A-E319-C8C5066EA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956384-B7E3-84A8-E609-9F0D2E2D584C}"/>
              </a:ext>
            </a:extLst>
          </p:cNvPr>
          <p:cNvSpPr/>
          <p:nvPr/>
        </p:nvSpPr>
        <p:spPr>
          <a:xfrm flipH="1">
            <a:off x="2073136" y="3451898"/>
            <a:ext cx="924029" cy="2022299"/>
          </a:xfrm>
          <a:custGeom>
            <a:avLst/>
            <a:gdLst>
              <a:gd name="connsiteX0" fmla="*/ 462658 w 462658"/>
              <a:gd name="connsiteY0" fmla="*/ 0 h 912832"/>
              <a:gd name="connsiteX1" fmla="*/ 233902 w 462658"/>
              <a:gd name="connsiteY1" fmla="*/ 0 h 912832"/>
              <a:gd name="connsiteX2" fmla="*/ 228756 w 462658"/>
              <a:gd name="connsiteY2" fmla="*/ 0 h 912832"/>
              <a:gd name="connsiteX3" fmla="*/ 0 w 462658"/>
              <a:gd name="connsiteY3" fmla="*/ 0 h 912832"/>
              <a:gd name="connsiteX4" fmla="*/ 55679 w 462658"/>
              <a:gd name="connsiteY4" fmla="*/ 88934 h 912832"/>
              <a:gd name="connsiteX5" fmla="*/ 134376 w 462658"/>
              <a:gd name="connsiteY5" fmla="*/ 456416 h 912832"/>
              <a:gd name="connsiteX6" fmla="*/ 55679 w 462658"/>
              <a:gd name="connsiteY6" fmla="*/ 823898 h 912832"/>
              <a:gd name="connsiteX7" fmla="*/ 0 w 462658"/>
              <a:gd name="connsiteY7" fmla="*/ 912832 h 912832"/>
              <a:gd name="connsiteX8" fmla="*/ 228756 w 462658"/>
              <a:gd name="connsiteY8" fmla="*/ 912832 h 912832"/>
              <a:gd name="connsiteX9" fmla="*/ 233902 w 462658"/>
              <a:gd name="connsiteY9" fmla="*/ 912832 h 912832"/>
              <a:gd name="connsiteX10" fmla="*/ 462658 w 462658"/>
              <a:gd name="connsiteY10" fmla="*/ 912832 h 912832"/>
              <a:gd name="connsiteX11" fmla="*/ 406979 w 462658"/>
              <a:gd name="connsiteY11" fmla="*/ 823898 h 912832"/>
              <a:gd name="connsiteX12" fmla="*/ 328282 w 462658"/>
              <a:gd name="connsiteY12" fmla="*/ 456416 h 912832"/>
              <a:gd name="connsiteX13" fmla="*/ 406979 w 462658"/>
              <a:gd name="connsiteY13" fmla="*/ 88934 h 912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2658" h="912832">
                <a:moveTo>
                  <a:pt x="462658" y="0"/>
                </a:moveTo>
                <a:lnTo>
                  <a:pt x="233902" y="0"/>
                </a:lnTo>
                <a:lnTo>
                  <a:pt x="228756" y="0"/>
                </a:lnTo>
                <a:lnTo>
                  <a:pt x="0" y="0"/>
                </a:lnTo>
                <a:lnTo>
                  <a:pt x="55679" y="88934"/>
                </a:lnTo>
                <a:cubicBezTo>
                  <a:pt x="105971" y="190700"/>
                  <a:pt x="134376" y="320526"/>
                  <a:pt x="134376" y="456416"/>
                </a:cubicBezTo>
                <a:cubicBezTo>
                  <a:pt x="134376" y="592306"/>
                  <a:pt x="105971" y="722132"/>
                  <a:pt x="55679" y="823898"/>
                </a:cubicBezTo>
                <a:lnTo>
                  <a:pt x="0" y="912832"/>
                </a:lnTo>
                <a:lnTo>
                  <a:pt x="228756" y="912832"/>
                </a:lnTo>
                <a:lnTo>
                  <a:pt x="233902" y="912832"/>
                </a:lnTo>
                <a:lnTo>
                  <a:pt x="462658" y="912832"/>
                </a:lnTo>
                <a:lnTo>
                  <a:pt x="406979" y="823898"/>
                </a:lnTo>
                <a:cubicBezTo>
                  <a:pt x="356687" y="722132"/>
                  <a:pt x="328282" y="592306"/>
                  <a:pt x="328282" y="456416"/>
                </a:cubicBezTo>
                <a:cubicBezTo>
                  <a:pt x="328282" y="320526"/>
                  <a:pt x="356687" y="190700"/>
                  <a:pt x="406979" y="8893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4000" dirty="0"/>
              <a:t>D</a:t>
            </a:r>
            <a:endParaRPr lang="en-GB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2A785C2-63FA-6E07-293E-0F03D9737F07}"/>
              </a:ext>
            </a:extLst>
          </p:cNvPr>
          <p:cNvSpPr/>
          <p:nvPr/>
        </p:nvSpPr>
        <p:spPr>
          <a:xfrm flipH="1">
            <a:off x="2211719" y="1349540"/>
            <a:ext cx="626963" cy="2099687"/>
          </a:xfrm>
          <a:custGeom>
            <a:avLst/>
            <a:gdLst>
              <a:gd name="connsiteX0" fmla="*/ 135861 w 272088"/>
              <a:gd name="connsiteY0" fmla="*/ 917576 h 917576"/>
              <a:gd name="connsiteX1" fmla="*/ 78697 w 272088"/>
              <a:gd name="connsiteY1" fmla="*/ 826270 h 917576"/>
              <a:gd name="connsiteX2" fmla="*/ 0 w 272088"/>
              <a:gd name="connsiteY2" fmla="*/ 458788 h 917576"/>
              <a:gd name="connsiteX3" fmla="*/ 78697 w 272088"/>
              <a:gd name="connsiteY3" fmla="*/ 91306 h 917576"/>
              <a:gd name="connsiteX4" fmla="*/ 135861 w 272088"/>
              <a:gd name="connsiteY4" fmla="*/ 0 h 917576"/>
              <a:gd name="connsiteX5" fmla="*/ 136271 w 272088"/>
              <a:gd name="connsiteY5" fmla="*/ 70 h 917576"/>
              <a:gd name="connsiteX6" fmla="*/ 193391 w 272088"/>
              <a:gd name="connsiteY6" fmla="*/ 91306 h 917576"/>
              <a:gd name="connsiteX7" fmla="*/ 272088 w 272088"/>
              <a:gd name="connsiteY7" fmla="*/ 458788 h 917576"/>
              <a:gd name="connsiteX8" fmla="*/ 193391 w 272088"/>
              <a:gd name="connsiteY8" fmla="*/ 826270 h 917576"/>
              <a:gd name="connsiteX9" fmla="*/ 136271 w 272088"/>
              <a:gd name="connsiteY9" fmla="*/ 917506 h 917576"/>
              <a:gd name="connsiteX10" fmla="*/ 135861 w 272088"/>
              <a:gd name="connsiteY10" fmla="*/ 917576 h 917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2088" h="917576">
                <a:moveTo>
                  <a:pt x="135861" y="917576"/>
                </a:moveTo>
                <a:lnTo>
                  <a:pt x="78697" y="826270"/>
                </a:lnTo>
                <a:cubicBezTo>
                  <a:pt x="28405" y="724504"/>
                  <a:pt x="0" y="594678"/>
                  <a:pt x="0" y="458788"/>
                </a:cubicBezTo>
                <a:cubicBezTo>
                  <a:pt x="0" y="322898"/>
                  <a:pt x="28405" y="193072"/>
                  <a:pt x="78697" y="91306"/>
                </a:cubicBezTo>
                <a:lnTo>
                  <a:pt x="135861" y="0"/>
                </a:lnTo>
                <a:lnTo>
                  <a:pt x="136271" y="70"/>
                </a:lnTo>
                <a:lnTo>
                  <a:pt x="193391" y="91306"/>
                </a:lnTo>
                <a:cubicBezTo>
                  <a:pt x="243683" y="193072"/>
                  <a:pt x="272088" y="322898"/>
                  <a:pt x="272088" y="458788"/>
                </a:cubicBezTo>
                <a:cubicBezTo>
                  <a:pt x="272088" y="594678"/>
                  <a:pt x="243683" y="724504"/>
                  <a:pt x="193391" y="826270"/>
                </a:cubicBezTo>
                <a:lnTo>
                  <a:pt x="136271" y="917506"/>
                </a:lnTo>
                <a:lnTo>
                  <a:pt x="135861" y="9175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4000" dirty="0"/>
              <a:t>F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0AF725-64D4-EB71-A911-429EBC938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Chromaticity Correction - </a:t>
            </a:r>
            <a:r>
              <a:rPr lang="en-US" dirty="0" err="1"/>
              <a:t>Sextupole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AD9F72-E1F0-3633-A0C0-317BF8277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46</a:t>
            </a:fld>
            <a:endParaRPr lang="en-GB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14AAAA7-AC98-55BE-99C5-1ADDB89D7AF7}"/>
              </a:ext>
            </a:extLst>
          </p:cNvPr>
          <p:cNvGrpSpPr/>
          <p:nvPr/>
        </p:nvGrpSpPr>
        <p:grpSpPr>
          <a:xfrm>
            <a:off x="7397649" y="1093387"/>
            <a:ext cx="4351339" cy="4587934"/>
            <a:chOff x="7395802" y="2232808"/>
            <a:chExt cx="4351339" cy="4587934"/>
          </a:xfrm>
        </p:grpSpPr>
        <p:sp>
          <p:nvSpPr>
            <p:cNvPr id="32" name="Flowchart: Delay 31">
              <a:extLst>
                <a:ext uri="{FF2B5EF4-FFF2-40B4-BE49-F238E27FC236}">
                  <a16:creationId xmlns:a16="http://schemas.microsoft.com/office/drawing/2014/main" id="{A9DA9762-E27F-E5E0-D486-94E013A54014}"/>
                </a:ext>
              </a:extLst>
            </p:cNvPr>
            <p:cNvSpPr/>
            <p:nvPr/>
          </p:nvSpPr>
          <p:spPr>
            <a:xfrm rot="5400000">
              <a:off x="8682733" y="2586303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Flowchart: Delay 32">
              <a:extLst>
                <a:ext uri="{FF2B5EF4-FFF2-40B4-BE49-F238E27FC236}">
                  <a16:creationId xmlns:a16="http://schemas.microsoft.com/office/drawing/2014/main" id="{E2A41857-F617-7895-CF5F-D8FAFFBCE35D}"/>
                </a:ext>
              </a:extLst>
            </p:cNvPr>
            <p:cNvSpPr/>
            <p:nvPr/>
          </p:nvSpPr>
          <p:spPr>
            <a:xfrm rot="-5400000">
              <a:off x="8682733" y="5367810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lowchart: Delay 29">
              <a:extLst>
                <a:ext uri="{FF2B5EF4-FFF2-40B4-BE49-F238E27FC236}">
                  <a16:creationId xmlns:a16="http://schemas.microsoft.com/office/drawing/2014/main" id="{AB684BFE-CA3F-03B1-AEA7-FC79B741AB7C}"/>
                </a:ext>
              </a:extLst>
            </p:cNvPr>
            <p:cNvSpPr/>
            <p:nvPr/>
          </p:nvSpPr>
          <p:spPr>
            <a:xfrm rot="-1800000" flipH="1">
              <a:off x="9940714" y="3255089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lowchart: Delay 30">
              <a:extLst>
                <a:ext uri="{FF2B5EF4-FFF2-40B4-BE49-F238E27FC236}">
                  <a16:creationId xmlns:a16="http://schemas.microsoft.com/office/drawing/2014/main" id="{0DBB94F3-9717-5974-BF34-A0BB83746A84}"/>
                </a:ext>
              </a:extLst>
            </p:cNvPr>
            <p:cNvSpPr/>
            <p:nvPr/>
          </p:nvSpPr>
          <p:spPr>
            <a:xfrm rot="1800000" flipH="1">
              <a:off x="9940714" y="4668215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ABAE570-417F-0F08-E8FC-D0CF2CA55F9D}"/>
                </a:ext>
              </a:extLst>
            </p:cNvPr>
            <p:cNvSpPr txBox="1"/>
            <p:nvPr/>
          </p:nvSpPr>
          <p:spPr>
            <a:xfrm>
              <a:off x="9226007" y="3156123"/>
              <a:ext cx="727188" cy="76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E6F7FE4-E42C-91F1-4AF2-29FD0BA18B3C}"/>
                </a:ext>
              </a:extLst>
            </p:cNvPr>
            <p:cNvSpPr txBox="1"/>
            <p:nvPr/>
          </p:nvSpPr>
          <p:spPr>
            <a:xfrm>
              <a:off x="10066403" y="4551031"/>
              <a:ext cx="727188" cy="76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0866B01-C3A1-CA9C-2981-F2109B9A491A}"/>
                </a:ext>
              </a:extLst>
            </p:cNvPr>
            <p:cNvSpPr txBox="1"/>
            <p:nvPr/>
          </p:nvSpPr>
          <p:spPr>
            <a:xfrm>
              <a:off x="9212301" y="5083315"/>
              <a:ext cx="7271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D51B029-4C96-8F38-A1A4-7FAD25B94543}"/>
                </a:ext>
              </a:extLst>
            </p:cNvPr>
            <p:cNvSpPr txBox="1"/>
            <p:nvPr/>
          </p:nvSpPr>
          <p:spPr>
            <a:xfrm>
              <a:off x="10108870" y="3578087"/>
              <a:ext cx="727188" cy="76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  <p:sp>
          <p:nvSpPr>
            <p:cNvPr id="43" name="Flowchart: Delay 42">
              <a:extLst>
                <a:ext uri="{FF2B5EF4-FFF2-40B4-BE49-F238E27FC236}">
                  <a16:creationId xmlns:a16="http://schemas.microsoft.com/office/drawing/2014/main" id="{AD47E105-7AF1-6CC1-BB95-EA1DBB7549E5}"/>
                </a:ext>
              </a:extLst>
            </p:cNvPr>
            <p:cNvSpPr/>
            <p:nvPr/>
          </p:nvSpPr>
          <p:spPr>
            <a:xfrm rot="1800000">
              <a:off x="7395802" y="3255089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Flowchart: Delay 43">
              <a:extLst>
                <a:ext uri="{FF2B5EF4-FFF2-40B4-BE49-F238E27FC236}">
                  <a16:creationId xmlns:a16="http://schemas.microsoft.com/office/drawing/2014/main" id="{73F72B85-F099-8C0E-D45B-DCE408318D4D}"/>
                </a:ext>
              </a:extLst>
            </p:cNvPr>
            <p:cNvSpPr/>
            <p:nvPr/>
          </p:nvSpPr>
          <p:spPr>
            <a:xfrm rot="19800000">
              <a:off x="7395802" y="4668215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361A80E-A541-8D00-6946-C60496BC3FCF}"/>
                </a:ext>
              </a:extLst>
            </p:cNvPr>
            <p:cNvSpPr txBox="1"/>
            <p:nvPr/>
          </p:nvSpPr>
          <p:spPr>
            <a:xfrm>
              <a:off x="8281839" y="4546119"/>
              <a:ext cx="7271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0EEF708-BFAC-748B-71FC-D943491A1436}"/>
                </a:ext>
              </a:extLst>
            </p:cNvPr>
            <p:cNvSpPr txBox="1"/>
            <p:nvPr/>
          </p:nvSpPr>
          <p:spPr>
            <a:xfrm>
              <a:off x="8324306" y="3573175"/>
              <a:ext cx="7271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FE3F998-055A-0753-78CA-7A786ED72F28}"/>
              </a:ext>
            </a:extLst>
          </p:cNvPr>
          <p:cNvGrpSpPr/>
          <p:nvPr/>
        </p:nvGrpSpPr>
        <p:grpSpPr>
          <a:xfrm>
            <a:off x="173715" y="1681427"/>
            <a:ext cx="1987594" cy="3281748"/>
            <a:chOff x="173715" y="1681427"/>
            <a:chExt cx="1987594" cy="328174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E24DD96-4CC8-706D-B8CA-55FFE88FA484}"/>
                </a:ext>
              </a:extLst>
            </p:cNvPr>
            <p:cNvCxnSpPr>
              <a:cxnSpLocks/>
            </p:cNvCxnSpPr>
            <p:nvPr/>
          </p:nvCxnSpPr>
          <p:spPr>
            <a:xfrm>
              <a:off x="173715" y="4963175"/>
              <a:ext cx="1987594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DCF4D15-47DF-C84A-396E-07359C0E2F37}"/>
                </a:ext>
              </a:extLst>
            </p:cNvPr>
            <p:cNvCxnSpPr>
              <a:cxnSpLocks/>
            </p:cNvCxnSpPr>
            <p:nvPr/>
          </p:nvCxnSpPr>
          <p:spPr>
            <a:xfrm>
              <a:off x="173715" y="3869259"/>
              <a:ext cx="1987594" cy="0"/>
            </a:xfrm>
            <a:prstGeom prst="line">
              <a:avLst/>
            </a:prstGeom>
            <a:ln w="76200">
              <a:solidFill>
                <a:srgbClr val="FFFF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0EA496B-68FE-3B33-7E8B-7AE7C5FBF74B}"/>
                </a:ext>
              </a:extLst>
            </p:cNvPr>
            <p:cNvCxnSpPr>
              <a:cxnSpLocks/>
            </p:cNvCxnSpPr>
            <p:nvPr/>
          </p:nvCxnSpPr>
          <p:spPr>
            <a:xfrm>
              <a:off x="173715" y="2775343"/>
              <a:ext cx="1987594" cy="0"/>
            </a:xfrm>
            <a:prstGeom prst="line">
              <a:avLst/>
            </a:prstGeom>
            <a:ln w="762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60F320C-E9F4-BE34-C552-3A4FA88B165B}"/>
                </a:ext>
              </a:extLst>
            </p:cNvPr>
            <p:cNvCxnSpPr>
              <a:cxnSpLocks/>
            </p:cNvCxnSpPr>
            <p:nvPr/>
          </p:nvCxnSpPr>
          <p:spPr>
            <a:xfrm>
              <a:off x="173715" y="1681427"/>
              <a:ext cx="1987594" cy="0"/>
            </a:xfrm>
            <a:prstGeom prst="line">
              <a:avLst/>
            </a:prstGeom>
            <a:ln w="762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AA518FF-659D-3087-A832-42994A986540}"/>
              </a:ext>
            </a:extLst>
          </p:cNvPr>
          <p:cNvGrpSpPr/>
          <p:nvPr/>
        </p:nvGrpSpPr>
        <p:grpSpPr>
          <a:xfrm>
            <a:off x="9546601" y="2096997"/>
            <a:ext cx="2616870" cy="4235019"/>
            <a:chOff x="9546601" y="2096997"/>
            <a:chExt cx="2616870" cy="4235019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A860D50-8619-1457-7080-EB5F20FBE6F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59110" y="4662215"/>
              <a:ext cx="173620" cy="1210303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CA8EE6F-1653-EA93-4012-66A8A5CB6E9B}"/>
                </a:ext>
              </a:extLst>
            </p:cNvPr>
            <p:cNvSpPr/>
            <p:nvPr/>
          </p:nvSpPr>
          <p:spPr>
            <a:xfrm>
              <a:off x="9936570" y="2096997"/>
              <a:ext cx="1017757" cy="258416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A5F6261-B6A8-4EF2-DC03-58F8C52DE37F}"/>
                </a:ext>
              </a:extLst>
            </p:cNvPr>
            <p:cNvSpPr txBox="1"/>
            <p:nvPr/>
          </p:nvSpPr>
          <p:spPr>
            <a:xfrm>
              <a:off x="9546601" y="5808796"/>
              <a:ext cx="26168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This side focuses</a:t>
              </a:r>
              <a:endParaRPr lang="en-GB" sz="2800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7FEFAB6-2536-D14F-8CC2-D01F5F36D203}"/>
              </a:ext>
            </a:extLst>
          </p:cNvPr>
          <p:cNvGrpSpPr/>
          <p:nvPr/>
        </p:nvGrpSpPr>
        <p:grpSpPr>
          <a:xfrm>
            <a:off x="7291523" y="2124303"/>
            <a:ext cx="2980816" cy="4685986"/>
            <a:chOff x="7291523" y="2124303"/>
            <a:chExt cx="2980816" cy="4685986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7A0AC3E5-9C43-1A0B-8C48-A27B4419AD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07292" y="4689521"/>
              <a:ext cx="159940" cy="1642495"/>
            </a:xfrm>
            <a:prstGeom prst="straightConnector1">
              <a:avLst/>
            </a:prstGeom>
            <a:ln w="571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B4E42F9-3E96-4C39-332C-4509D4673675}"/>
                </a:ext>
              </a:extLst>
            </p:cNvPr>
            <p:cNvSpPr/>
            <p:nvPr/>
          </p:nvSpPr>
          <p:spPr>
            <a:xfrm>
              <a:off x="8244692" y="2124303"/>
              <a:ext cx="1017757" cy="2584165"/>
            </a:xfrm>
            <a:prstGeom prst="ellipse">
              <a:avLst/>
            </a:prstGeom>
            <a:noFill/>
            <a:ln w="5715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B6BE056-C2D4-881F-2019-5976C2D2EBC3}"/>
                </a:ext>
              </a:extLst>
            </p:cNvPr>
            <p:cNvSpPr txBox="1"/>
            <p:nvPr/>
          </p:nvSpPr>
          <p:spPr>
            <a:xfrm>
              <a:off x="7291523" y="6287069"/>
              <a:ext cx="2980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This side defocuses</a:t>
              </a:r>
              <a:endParaRPr lang="en-GB" sz="2800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FBA3478-4AF3-AB22-2899-81FFADE9FBE1}"/>
              </a:ext>
            </a:extLst>
          </p:cNvPr>
          <p:cNvGrpSpPr/>
          <p:nvPr/>
        </p:nvGrpSpPr>
        <p:grpSpPr>
          <a:xfrm>
            <a:off x="2921139" y="1715239"/>
            <a:ext cx="1096679" cy="3552127"/>
            <a:chOff x="2921139" y="1715239"/>
            <a:chExt cx="1096679" cy="3552127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2286C6B-2736-7659-F911-829A4C040044}"/>
                </a:ext>
              </a:extLst>
            </p:cNvPr>
            <p:cNvCxnSpPr>
              <a:cxnSpLocks/>
            </p:cNvCxnSpPr>
            <p:nvPr/>
          </p:nvCxnSpPr>
          <p:spPr>
            <a:xfrm>
              <a:off x="2921139" y="4926232"/>
              <a:ext cx="1096679" cy="341134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0EFB18D-5222-5718-E527-833A44479BCF}"/>
                </a:ext>
              </a:extLst>
            </p:cNvPr>
            <p:cNvCxnSpPr>
              <a:cxnSpLocks/>
            </p:cNvCxnSpPr>
            <p:nvPr/>
          </p:nvCxnSpPr>
          <p:spPr>
            <a:xfrm>
              <a:off x="2931842" y="3898797"/>
              <a:ext cx="962992" cy="80493"/>
            </a:xfrm>
            <a:prstGeom prst="line">
              <a:avLst/>
            </a:prstGeom>
            <a:ln w="76200">
              <a:solidFill>
                <a:srgbClr val="FFFF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4ECB888-0068-F702-ADD8-6FEAE6120702}"/>
                </a:ext>
              </a:extLst>
            </p:cNvPr>
            <p:cNvCxnSpPr>
              <a:cxnSpLocks/>
            </p:cNvCxnSpPr>
            <p:nvPr/>
          </p:nvCxnSpPr>
          <p:spPr>
            <a:xfrm>
              <a:off x="2941253" y="2748178"/>
              <a:ext cx="892512" cy="75116"/>
            </a:xfrm>
            <a:prstGeom prst="line">
              <a:avLst/>
            </a:prstGeom>
            <a:ln w="762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5AD4E4DA-DD7A-6F86-E1F1-60CAAA594BA8}"/>
                </a:ext>
              </a:extLst>
            </p:cNvPr>
            <p:cNvCxnSpPr>
              <a:cxnSpLocks/>
            </p:cNvCxnSpPr>
            <p:nvPr/>
          </p:nvCxnSpPr>
          <p:spPr>
            <a:xfrm>
              <a:off x="2941962" y="1715239"/>
              <a:ext cx="955783" cy="395248"/>
            </a:xfrm>
            <a:prstGeom prst="line">
              <a:avLst/>
            </a:prstGeom>
            <a:ln w="762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F0611E3-65C7-C45D-BCF1-9C029E7557A0}"/>
              </a:ext>
            </a:extLst>
          </p:cNvPr>
          <p:cNvCxnSpPr>
            <a:cxnSpLocks/>
          </p:cNvCxnSpPr>
          <p:nvPr/>
        </p:nvCxnSpPr>
        <p:spPr>
          <a:xfrm flipV="1">
            <a:off x="4420909" y="3406698"/>
            <a:ext cx="1640820" cy="1833690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72634CF-679A-B32F-9890-D065584A4758}"/>
              </a:ext>
            </a:extLst>
          </p:cNvPr>
          <p:cNvCxnSpPr>
            <a:cxnSpLocks/>
          </p:cNvCxnSpPr>
          <p:nvPr/>
        </p:nvCxnSpPr>
        <p:spPr>
          <a:xfrm flipV="1">
            <a:off x="4608864" y="3429000"/>
            <a:ext cx="1452865" cy="593936"/>
          </a:xfrm>
          <a:prstGeom prst="line">
            <a:avLst/>
          </a:prstGeom>
          <a:ln w="7620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28FE15D-86B1-6BC5-F47E-708976CB666F}"/>
              </a:ext>
            </a:extLst>
          </p:cNvPr>
          <p:cNvCxnSpPr>
            <a:cxnSpLocks/>
          </p:cNvCxnSpPr>
          <p:nvPr/>
        </p:nvCxnSpPr>
        <p:spPr>
          <a:xfrm>
            <a:off x="4580430" y="2918176"/>
            <a:ext cx="1515570" cy="498209"/>
          </a:xfrm>
          <a:prstGeom prst="line">
            <a:avLst/>
          </a:prstGeom>
          <a:ln w="762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8312F77-CEB8-D263-EA7B-4903A214C940}"/>
              </a:ext>
            </a:extLst>
          </p:cNvPr>
          <p:cNvCxnSpPr>
            <a:cxnSpLocks/>
          </p:cNvCxnSpPr>
          <p:nvPr/>
        </p:nvCxnSpPr>
        <p:spPr>
          <a:xfrm>
            <a:off x="4505526" y="2189046"/>
            <a:ext cx="1590474" cy="1260181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>
            <a:extLst>
              <a:ext uri="{FF2B5EF4-FFF2-40B4-BE49-F238E27FC236}">
                <a16:creationId xmlns:a16="http://schemas.microsoft.com/office/drawing/2014/main" id="{4E76A68F-40BF-138E-8AB6-DE283C948EA5}"/>
              </a:ext>
            </a:extLst>
          </p:cNvPr>
          <p:cNvSpPr/>
          <p:nvPr/>
        </p:nvSpPr>
        <p:spPr>
          <a:xfrm flipH="1" flipV="1">
            <a:off x="2237275" y="1399255"/>
            <a:ext cx="569986" cy="40650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119D53E-1655-AAFE-40D9-2051E4AF9CC7}"/>
              </a:ext>
            </a:extLst>
          </p:cNvPr>
          <p:cNvSpPr/>
          <p:nvPr/>
        </p:nvSpPr>
        <p:spPr>
          <a:xfrm flipH="1">
            <a:off x="3878562" y="1329313"/>
            <a:ext cx="626963" cy="4218047"/>
          </a:xfrm>
          <a:custGeom>
            <a:avLst/>
            <a:gdLst>
              <a:gd name="connsiteX0" fmla="*/ 135861 w 272088"/>
              <a:gd name="connsiteY0" fmla="*/ 917576 h 917576"/>
              <a:gd name="connsiteX1" fmla="*/ 78697 w 272088"/>
              <a:gd name="connsiteY1" fmla="*/ 826270 h 917576"/>
              <a:gd name="connsiteX2" fmla="*/ 0 w 272088"/>
              <a:gd name="connsiteY2" fmla="*/ 458788 h 917576"/>
              <a:gd name="connsiteX3" fmla="*/ 78697 w 272088"/>
              <a:gd name="connsiteY3" fmla="*/ 91306 h 917576"/>
              <a:gd name="connsiteX4" fmla="*/ 135861 w 272088"/>
              <a:gd name="connsiteY4" fmla="*/ 0 h 917576"/>
              <a:gd name="connsiteX5" fmla="*/ 136271 w 272088"/>
              <a:gd name="connsiteY5" fmla="*/ 70 h 917576"/>
              <a:gd name="connsiteX6" fmla="*/ 193391 w 272088"/>
              <a:gd name="connsiteY6" fmla="*/ 91306 h 917576"/>
              <a:gd name="connsiteX7" fmla="*/ 272088 w 272088"/>
              <a:gd name="connsiteY7" fmla="*/ 458788 h 917576"/>
              <a:gd name="connsiteX8" fmla="*/ 193391 w 272088"/>
              <a:gd name="connsiteY8" fmla="*/ 826270 h 917576"/>
              <a:gd name="connsiteX9" fmla="*/ 136271 w 272088"/>
              <a:gd name="connsiteY9" fmla="*/ 917506 h 917576"/>
              <a:gd name="connsiteX10" fmla="*/ 135861 w 272088"/>
              <a:gd name="connsiteY10" fmla="*/ 917576 h 917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2088" h="917576">
                <a:moveTo>
                  <a:pt x="135861" y="917576"/>
                </a:moveTo>
                <a:lnTo>
                  <a:pt x="78697" y="826270"/>
                </a:lnTo>
                <a:cubicBezTo>
                  <a:pt x="28405" y="724504"/>
                  <a:pt x="0" y="594678"/>
                  <a:pt x="0" y="458788"/>
                </a:cubicBezTo>
                <a:cubicBezTo>
                  <a:pt x="0" y="322898"/>
                  <a:pt x="28405" y="193072"/>
                  <a:pt x="78697" y="91306"/>
                </a:cubicBezTo>
                <a:lnTo>
                  <a:pt x="135861" y="0"/>
                </a:lnTo>
                <a:lnTo>
                  <a:pt x="136271" y="70"/>
                </a:lnTo>
                <a:lnTo>
                  <a:pt x="193391" y="91306"/>
                </a:lnTo>
                <a:cubicBezTo>
                  <a:pt x="243683" y="193072"/>
                  <a:pt x="272088" y="322898"/>
                  <a:pt x="272088" y="458788"/>
                </a:cubicBezTo>
                <a:cubicBezTo>
                  <a:pt x="272088" y="594678"/>
                  <a:pt x="243683" y="724504"/>
                  <a:pt x="193391" y="826270"/>
                </a:cubicBezTo>
                <a:lnTo>
                  <a:pt x="136271" y="917506"/>
                </a:lnTo>
                <a:lnTo>
                  <a:pt x="135861" y="9175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4000" dirty="0"/>
              <a:t>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70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19DA04-7E50-2133-B924-9D111183F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6030DA-C0A9-0C36-7BDB-C3D36EEBB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47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2A4D0FA-3A0B-0B74-EBD5-1853EB4B9D42}"/>
              </a:ext>
            </a:extLst>
          </p:cNvPr>
          <p:cNvGrpSpPr/>
          <p:nvPr/>
        </p:nvGrpSpPr>
        <p:grpSpPr>
          <a:xfrm>
            <a:off x="1596736" y="533051"/>
            <a:ext cx="8998527" cy="5542391"/>
            <a:chOff x="1591541" y="1024664"/>
            <a:chExt cx="8998527" cy="5542391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4EB3C81-5B71-BCCC-ABD9-03E62716ED42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B60EB28-4077-4B28-516C-2AE6ACF230E5}"/>
                </a:ext>
              </a:extLst>
            </p:cNvPr>
            <p:cNvGrpSpPr/>
            <p:nvPr/>
          </p:nvGrpSpPr>
          <p:grpSpPr>
            <a:xfrm flipH="1" flipV="1">
              <a:off x="5341292" y="1024664"/>
              <a:ext cx="1059507" cy="1282119"/>
              <a:chOff x="7675531" y="1242873"/>
              <a:chExt cx="2509566" cy="276584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93E5EA1-E1EB-B422-1028-8260DBAD0D38}"/>
                  </a:ext>
                </a:extLst>
              </p:cNvPr>
              <p:cNvSpPr/>
              <p:nvPr/>
            </p:nvSpPr>
            <p:spPr>
              <a:xfrm>
                <a:off x="7675531" y="1242873"/>
                <a:ext cx="1372016" cy="198415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6B16749-11B1-9266-1A3D-9FF8B45919E3}"/>
                  </a:ext>
                </a:extLst>
              </p:cNvPr>
              <p:cNvCxnSpPr/>
              <p:nvPr/>
            </p:nvCxnSpPr>
            <p:spPr>
              <a:xfrm flipV="1">
                <a:off x="8510032" y="3098312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D3273C3-99A3-C497-43E7-8F2B0965FF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0032" y="3675361"/>
                <a:ext cx="91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87DFB24-B858-608E-2C11-3F879D8C16A0}"/>
                  </a:ext>
                </a:extLst>
              </p:cNvPr>
              <p:cNvSpPr/>
              <p:nvPr/>
            </p:nvSpPr>
            <p:spPr>
              <a:xfrm>
                <a:off x="9474846" y="3497800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9DDDE5D3-B965-DC77-7824-960F1300EDF5}"/>
                  </a:ext>
                </a:extLst>
              </p:cNvPr>
              <p:cNvSpPr/>
              <p:nvPr/>
            </p:nvSpPr>
            <p:spPr>
              <a:xfrm>
                <a:off x="9350598" y="3271866"/>
                <a:ext cx="834499" cy="736853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5AFB97B-9C8E-3607-12DA-73E54886BC87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6F2D4C-D0D9-0831-6C21-B43D0FE3327F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3B60947-DE1B-7FD1-2B6D-F6E7E8EAF5CD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857627D-9E17-EFEC-BDF6-BBA29E45069B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0AFC8DE-6FBD-3B06-5E92-016D7C943799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6173F5-D350-081A-9932-B4D28D3594DA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0E09043-5C84-E0BA-95AD-79C555F1B7E8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CBBBB1D3-BD8E-81E5-0A4C-93406D94B643}"/>
              </a:ext>
            </a:extLst>
          </p:cNvPr>
          <p:cNvSpPr/>
          <p:nvPr/>
        </p:nvSpPr>
        <p:spPr>
          <a:xfrm rot="19089747">
            <a:off x="2230329" y="186899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03BC71A-4986-D6C1-33BE-A5A4F54BD9B4}"/>
              </a:ext>
            </a:extLst>
          </p:cNvPr>
          <p:cNvSpPr/>
          <p:nvPr/>
        </p:nvSpPr>
        <p:spPr>
          <a:xfrm rot="13768132">
            <a:off x="2166978" y="4162738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E641757-00FF-681B-D161-B6B5712EA197}"/>
              </a:ext>
            </a:extLst>
          </p:cNvPr>
          <p:cNvSpPr/>
          <p:nvPr/>
        </p:nvSpPr>
        <p:spPr>
          <a:xfrm rot="2510253" flipH="1">
            <a:off x="9651863" y="184357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1812815-C465-42FA-9860-C59D97E7D618}"/>
              </a:ext>
            </a:extLst>
          </p:cNvPr>
          <p:cNvSpPr/>
          <p:nvPr/>
        </p:nvSpPr>
        <p:spPr>
          <a:xfrm rot="7831868" flipH="1">
            <a:off x="9818039" y="410746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801DC9F-F3D9-57A7-C2D6-B82F3F148785}"/>
              </a:ext>
            </a:extLst>
          </p:cNvPr>
          <p:cNvSpPr/>
          <p:nvPr/>
        </p:nvSpPr>
        <p:spPr>
          <a:xfrm rot="650438" flipH="1">
            <a:off x="7018759" y="912222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5964411-BED1-5677-41C0-9D37E6FBFF28}"/>
              </a:ext>
            </a:extLst>
          </p:cNvPr>
          <p:cNvSpPr/>
          <p:nvPr/>
        </p:nvSpPr>
        <p:spPr>
          <a:xfrm rot="21118088" flipH="1">
            <a:off x="4808079" y="969006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33BBE8A-11F3-A009-B38C-8C8308757835}"/>
              </a:ext>
            </a:extLst>
          </p:cNvPr>
          <p:cNvSpPr/>
          <p:nvPr/>
        </p:nvSpPr>
        <p:spPr>
          <a:xfrm rot="20949562" flipH="1" flipV="1">
            <a:off x="7365782" y="5190239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05CD71-ED94-6545-674F-EB4B236E82FA}"/>
              </a:ext>
            </a:extLst>
          </p:cNvPr>
          <p:cNvSpPr/>
          <p:nvPr/>
        </p:nvSpPr>
        <p:spPr>
          <a:xfrm rot="481912" flipH="1" flipV="1">
            <a:off x="4495958" y="515834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85690D4-1262-A241-4BFB-EC2EB9116417}"/>
              </a:ext>
            </a:extLst>
          </p:cNvPr>
          <p:cNvSpPr txBox="1">
            <a:spLocks/>
          </p:cNvSpPr>
          <p:nvPr/>
        </p:nvSpPr>
        <p:spPr>
          <a:xfrm>
            <a:off x="2816156" y="3146643"/>
            <a:ext cx="6575269" cy="10086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Add </a:t>
            </a:r>
            <a:r>
              <a:rPr lang="en-US" sz="2800" dirty="0" err="1"/>
              <a:t>sextupoles</a:t>
            </a:r>
            <a:r>
              <a:rPr lang="en-US" sz="2800" dirty="0"/>
              <a:t> to correct for chromaticity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2F2154E-0994-508B-B2F6-8C9DBA8CC5D3}"/>
              </a:ext>
            </a:extLst>
          </p:cNvPr>
          <p:cNvSpPr/>
          <p:nvPr/>
        </p:nvSpPr>
        <p:spPr>
          <a:xfrm rot="18135010">
            <a:off x="10145915" y="3780095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895CEF2-7FB2-7E86-35AB-B68792E09050}"/>
              </a:ext>
            </a:extLst>
          </p:cNvPr>
          <p:cNvSpPr/>
          <p:nvPr/>
        </p:nvSpPr>
        <p:spPr>
          <a:xfrm rot="478302">
            <a:off x="4995305" y="5124017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03AC5A-5D16-4A73-67A3-C66342E349CB}"/>
              </a:ext>
            </a:extLst>
          </p:cNvPr>
          <p:cNvSpPr/>
          <p:nvPr/>
        </p:nvSpPr>
        <p:spPr>
          <a:xfrm rot="10800000">
            <a:off x="6634100" y="763880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5CC63E3-658F-ABDC-B571-25D8D1C331B6}"/>
              </a:ext>
            </a:extLst>
          </p:cNvPr>
          <p:cNvSpPr/>
          <p:nvPr/>
        </p:nvSpPr>
        <p:spPr>
          <a:xfrm rot="7361406">
            <a:off x="2082517" y="2065222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236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7E6F2-4CB5-70C4-FB2D-3AE4215E6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Instrumentation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79BFCB-DBFE-B6E8-48AF-1782FB7F2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48</a:t>
            </a:fld>
            <a:endParaRPr lang="en-GB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A929752-FB18-4D37-49C4-8439725689C1}"/>
              </a:ext>
            </a:extLst>
          </p:cNvPr>
          <p:cNvGrpSpPr/>
          <p:nvPr/>
        </p:nvGrpSpPr>
        <p:grpSpPr>
          <a:xfrm>
            <a:off x="640795" y="981113"/>
            <a:ext cx="5750077" cy="2830373"/>
            <a:chOff x="640795" y="981113"/>
            <a:chExt cx="5750077" cy="283037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30D97B2-A5F3-9E69-672D-E1067A872643}"/>
                </a:ext>
              </a:extLst>
            </p:cNvPr>
            <p:cNvGrpSpPr/>
            <p:nvPr/>
          </p:nvGrpSpPr>
          <p:grpSpPr>
            <a:xfrm>
              <a:off x="640795" y="981113"/>
              <a:ext cx="2830373" cy="2830373"/>
              <a:chOff x="1786015" y="723661"/>
              <a:chExt cx="3576098" cy="357609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C940EB17-A1EE-95AF-30EA-05742D2D4225}"/>
                  </a:ext>
                </a:extLst>
              </p:cNvPr>
              <p:cNvGrpSpPr/>
              <p:nvPr/>
            </p:nvGrpSpPr>
            <p:grpSpPr>
              <a:xfrm>
                <a:off x="1786015" y="2145631"/>
                <a:ext cx="3576098" cy="732157"/>
                <a:chOff x="1786015" y="1993231"/>
                <a:chExt cx="3576098" cy="732157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CB5C9AF6-40C6-1001-0E70-9CEC038D99A5}"/>
                    </a:ext>
                  </a:extLst>
                </p:cNvPr>
                <p:cNvGrpSpPr/>
                <p:nvPr/>
              </p:nvGrpSpPr>
              <p:grpSpPr>
                <a:xfrm>
                  <a:off x="4660901" y="1993231"/>
                  <a:ext cx="701212" cy="732157"/>
                  <a:chOff x="4660901" y="1993231"/>
                  <a:chExt cx="701212" cy="732157"/>
                </a:xfrm>
              </p:grpSpPr>
              <p:cxnSp>
                <p:nvCxnSpPr>
                  <p:cNvPr id="10" name="Straight Connector 9">
                    <a:extLst>
                      <a:ext uri="{FF2B5EF4-FFF2-40B4-BE49-F238E27FC236}">
                        <a16:creationId xmlns:a16="http://schemas.microsoft.com/office/drawing/2014/main" id="{FAF8B88E-61FE-5BB5-F4FC-CE0C57E33B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4294823" y="2359310"/>
                    <a:ext cx="73215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>
                    <a:extLst>
                      <a:ext uri="{FF2B5EF4-FFF2-40B4-BE49-F238E27FC236}">
                        <a16:creationId xmlns:a16="http://schemas.microsoft.com/office/drawing/2014/main" id="{69E26BF6-2FE6-CE10-B968-64F69D724F0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660901" y="2361460"/>
                    <a:ext cx="70121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41FB2D61-152E-DC3A-D1BF-494EA887227E}"/>
                    </a:ext>
                  </a:extLst>
                </p:cNvPr>
                <p:cNvGrpSpPr/>
                <p:nvPr/>
              </p:nvGrpSpPr>
              <p:grpSpPr>
                <a:xfrm flipH="1">
                  <a:off x="1786015" y="1993231"/>
                  <a:ext cx="701212" cy="732157"/>
                  <a:chOff x="4660901" y="1993231"/>
                  <a:chExt cx="701212" cy="732157"/>
                </a:xfrm>
              </p:grpSpPr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4AC65100-9934-8D51-0422-DAB9752C30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4294823" y="2359310"/>
                    <a:ext cx="73215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DA226DF0-24C0-4CC1-10DB-F6B1C966D3C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660901" y="2361460"/>
                    <a:ext cx="70121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0638872-F56B-05B3-51C7-272CE779B650}"/>
                  </a:ext>
                </a:extLst>
              </p:cNvPr>
              <p:cNvGrpSpPr/>
              <p:nvPr/>
            </p:nvGrpSpPr>
            <p:grpSpPr>
              <a:xfrm rot="5400000">
                <a:off x="1786015" y="2145631"/>
                <a:ext cx="3576098" cy="732157"/>
                <a:chOff x="1786015" y="1993231"/>
                <a:chExt cx="3576098" cy="732157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861BAD01-EB9F-211A-5010-B73088A50D9C}"/>
                    </a:ext>
                  </a:extLst>
                </p:cNvPr>
                <p:cNvGrpSpPr/>
                <p:nvPr/>
              </p:nvGrpSpPr>
              <p:grpSpPr>
                <a:xfrm>
                  <a:off x="4660901" y="1993231"/>
                  <a:ext cx="701212" cy="732157"/>
                  <a:chOff x="4660901" y="1993231"/>
                  <a:chExt cx="701212" cy="732157"/>
                </a:xfrm>
              </p:grpSpPr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466264AA-041A-5F4E-C3D4-004822C2B1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4294823" y="2359310"/>
                    <a:ext cx="73215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052B7A74-0977-2849-6B8A-308EC14ECF7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660901" y="2361460"/>
                    <a:ext cx="70121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DABBF6B5-BC3C-93CD-5B17-FD7950221C31}"/>
                    </a:ext>
                  </a:extLst>
                </p:cNvPr>
                <p:cNvGrpSpPr/>
                <p:nvPr/>
              </p:nvGrpSpPr>
              <p:grpSpPr>
                <a:xfrm flipH="1">
                  <a:off x="1786015" y="1993231"/>
                  <a:ext cx="701212" cy="732157"/>
                  <a:chOff x="4660901" y="1993231"/>
                  <a:chExt cx="701212" cy="732157"/>
                </a:xfrm>
              </p:grpSpPr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F94C3138-1A2F-6407-24C1-1CD13DF4E4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4294823" y="2359310"/>
                    <a:ext cx="73215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A46A043F-A47B-C1A7-DB7D-9349C6ACCB1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660901" y="2361460"/>
                    <a:ext cx="70121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6C72130-3783-E35A-503D-94B79A22D5CC}"/>
                </a:ext>
              </a:extLst>
            </p:cNvPr>
            <p:cNvSpPr/>
            <p:nvPr/>
          </p:nvSpPr>
          <p:spPr>
            <a:xfrm>
              <a:off x="2077374" y="2396299"/>
              <a:ext cx="554985" cy="55498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28FAE46-06E5-F368-25A7-AD1BDB43118A}"/>
                </a:ext>
              </a:extLst>
            </p:cNvPr>
            <p:cNvSpPr txBox="1"/>
            <p:nvPr/>
          </p:nvSpPr>
          <p:spPr>
            <a:xfrm>
              <a:off x="3186033" y="1203714"/>
              <a:ext cx="320483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Beam Position Monitors: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/>
                <a:t>Measure the beam’s horizontal/vertical offset 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26D4C7E-4890-30ED-3246-5D50F5FD49E9}"/>
                </a:ext>
              </a:extLst>
            </p:cNvPr>
            <p:cNvSpPr/>
            <p:nvPr/>
          </p:nvSpPr>
          <p:spPr>
            <a:xfrm>
              <a:off x="1043929" y="1374260"/>
              <a:ext cx="2024105" cy="2044078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9D25D03-30B8-C160-3D3C-3F41F30DB915}"/>
              </a:ext>
            </a:extLst>
          </p:cNvPr>
          <p:cNvGrpSpPr/>
          <p:nvPr/>
        </p:nvGrpSpPr>
        <p:grpSpPr>
          <a:xfrm>
            <a:off x="6343094" y="1258607"/>
            <a:ext cx="4407764" cy="2911874"/>
            <a:chOff x="6343094" y="1258607"/>
            <a:chExt cx="4407764" cy="2911874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743B178-5A97-340B-ADCB-AF6C1C44E5B4}"/>
                </a:ext>
              </a:extLst>
            </p:cNvPr>
            <p:cNvCxnSpPr/>
            <p:nvPr/>
          </p:nvCxnSpPr>
          <p:spPr>
            <a:xfrm>
              <a:off x="7519386" y="1260629"/>
              <a:ext cx="3231472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EDFA01F-CAA1-2BAD-596E-67C0DF3F0D8C}"/>
                </a:ext>
              </a:extLst>
            </p:cNvPr>
            <p:cNvCxnSpPr/>
            <p:nvPr/>
          </p:nvCxnSpPr>
          <p:spPr>
            <a:xfrm>
              <a:off x="7519386" y="2687518"/>
              <a:ext cx="3231472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066FDC6C-B027-6807-4F74-53EB4EDB37C3}"/>
                </a:ext>
              </a:extLst>
            </p:cNvPr>
            <p:cNvCxnSpPr/>
            <p:nvPr/>
          </p:nvCxnSpPr>
          <p:spPr>
            <a:xfrm>
              <a:off x="7519386" y="1988598"/>
              <a:ext cx="2929631" cy="0"/>
            </a:xfrm>
            <a:prstGeom prst="straightConnector1">
              <a:avLst/>
            </a:prstGeom>
            <a:ln w="206375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2499929-72A0-5EBA-8F75-F710EFDE8DA9}"/>
                </a:ext>
              </a:extLst>
            </p:cNvPr>
            <p:cNvCxnSpPr>
              <a:cxnSpLocks/>
            </p:cNvCxnSpPr>
            <p:nvPr/>
          </p:nvCxnSpPr>
          <p:spPr>
            <a:xfrm>
              <a:off x="7519386" y="2040726"/>
              <a:ext cx="1201448" cy="633065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E5D3C32F-D44C-1E3A-7861-165D9A294B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47825" y="1258607"/>
              <a:ext cx="1401192" cy="65215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5CEE5AB-085A-1E85-1B04-5797D93682DC}"/>
                </a:ext>
              </a:extLst>
            </p:cNvPr>
            <p:cNvCxnSpPr/>
            <p:nvPr/>
          </p:nvCxnSpPr>
          <p:spPr>
            <a:xfrm>
              <a:off x="9047825" y="2831977"/>
              <a:ext cx="1703033" cy="266330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917F066-0706-5803-D3B1-5035D426854D}"/>
                </a:ext>
              </a:extLst>
            </p:cNvPr>
            <p:cNvCxnSpPr>
              <a:cxnSpLocks/>
            </p:cNvCxnSpPr>
            <p:nvPr/>
          </p:nvCxnSpPr>
          <p:spPr>
            <a:xfrm>
              <a:off x="9200225" y="2984377"/>
              <a:ext cx="1035728" cy="444623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CCC9F8EC-CE63-49BA-67CE-D8E27EC8349F}"/>
                </a:ext>
              </a:extLst>
            </p:cNvPr>
            <p:cNvCxnSpPr>
              <a:cxnSpLocks/>
            </p:cNvCxnSpPr>
            <p:nvPr/>
          </p:nvCxnSpPr>
          <p:spPr>
            <a:xfrm>
              <a:off x="8984201" y="2984377"/>
              <a:ext cx="1074199" cy="775317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F93F1DE-7140-6FA8-A82D-62CE9EFBAB03}"/>
                </a:ext>
              </a:extLst>
            </p:cNvPr>
            <p:cNvSpPr/>
            <p:nvPr/>
          </p:nvSpPr>
          <p:spPr>
            <a:xfrm>
              <a:off x="9562280" y="2831977"/>
              <a:ext cx="337056" cy="133850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819BF40-E897-B814-6EBF-2624D5D55051}"/>
                </a:ext>
              </a:extLst>
            </p:cNvPr>
            <p:cNvSpPr txBox="1"/>
            <p:nvPr/>
          </p:nvSpPr>
          <p:spPr>
            <a:xfrm>
              <a:off x="6343094" y="3135090"/>
              <a:ext cx="320483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Beam Loss Monitors: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 err="1"/>
                <a:t>Localise</a:t>
              </a:r>
              <a:r>
                <a:rPr lang="en-US" sz="2000" dirty="0"/>
                <a:t> and quantify lost beam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318BF0C-6125-7053-A2E4-A3639E15C3AF}"/>
              </a:ext>
            </a:extLst>
          </p:cNvPr>
          <p:cNvGrpSpPr/>
          <p:nvPr/>
        </p:nvGrpSpPr>
        <p:grpSpPr>
          <a:xfrm>
            <a:off x="1854610" y="4251134"/>
            <a:ext cx="8853598" cy="2251673"/>
            <a:chOff x="1854610" y="4251134"/>
            <a:chExt cx="8853598" cy="2251673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51C4AC5B-0C78-AAED-8510-132B0F4CD37F}"/>
                </a:ext>
              </a:extLst>
            </p:cNvPr>
            <p:cNvSpPr/>
            <p:nvPr/>
          </p:nvSpPr>
          <p:spPr>
            <a:xfrm>
              <a:off x="1854610" y="4916754"/>
              <a:ext cx="4129179" cy="12145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ight Brace 54">
              <a:extLst>
                <a:ext uri="{FF2B5EF4-FFF2-40B4-BE49-F238E27FC236}">
                  <a16:creationId xmlns:a16="http://schemas.microsoft.com/office/drawing/2014/main" id="{8B9712ED-10F4-C295-25B7-C832CDD4CCD0}"/>
                </a:ext>
              </a:extLst>
            </p:cNvPr>
            <p:cNvSpPr/>
            <p:nvPr/>
          </p:nvSpPr>
          <p:spPr>
            <a:xfrm rot="19816070">
              <a:off x="2833544" y="4733713"/>
              <a:ext cx="747251" cy="1362071"/>
            </a:xfrm>
            <a:prstGeom prst="rightBrace">
              <a:avLst>
                <a:gd name="adj1" fmla="val 45569"/>
                <a:gd name="adj2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ight Brace 55">
              <a:extLst>
                <a:ext uri="{FF2B5EF4-FFF2-40B4-BE49-F238E27FC236}">
                  <a16:creationId xmlns:a16="http://schemas.microsoft.com/office/drawing/2014/main" id="{96A675BA-A1C0-2A5C-3E71-296E15069F39}"/>
                </a:ext>
              </a:extLst>
            </p:cNvPr>
            <p:cNvSpPr/>
            <p:nvPr/>
          </p:nvSpPr>
          <p:spPr>
            <a:xfrm rot="2377742">
              <a:off x="4864935" y="5140736"/>
              <a:ext cx="747251" cy="1362071"/>
            </a:xfrm>
            <a:prstGeom prst="rightBrace">
              <a:avLst>
                <a:gd name="adj1" fmla="val 45569"/>
                <a:gd name="adj2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ight Brace 56">
              <a:extLst>
                <a:ext uri="{FF2B5EF4-FFF2-40B4-BE49-F238E27FC236}">
                  <a16:creationId xmlns:a16="http://schemas.microsoft.com/office/drawing/2014/main" id="{E54BC78E-82EA-B805-91EF-C951B97BDB0C}"/>
                </a:ext>
              </a:extLst>
            </p:cNvPr>
            <p:cNvSpPr/>
            <p:nvPr/>
          </p:nvSpPr>
          <p:spPr>
            <a:xfrm rot="16419678">
              <a:off x="3514709" y="2616315"/>
              <a:ext cx="1007562" cy="4277199"/>
            </a:xfrm>
            <a:prstGeom prst="rightBrace">
              <a:avLst>
                <a:gd name="adj1" fmla="val 106127"/>
                <a:gd name="adj2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B30FD8D-5084-0FEE-93E3-83EDC24FC8B3}"/>
                </a:ext>
              </a:extLst>
            </p:cNvPr>
            <p:cNvSpPr txBox="1"/>
            <p:nvPr/>
          </p:nvSpPr>
          <p:spPr>
            <a:xfrm>
              <a:off x="6390872" y="5083323"/>
              <a:ext cx="43173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Beam profile measurement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/>
                <a:t>Measure the beam distribution in 3D</a:t>
              </a:r>
              <a:endParaRPr lang="en-GB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548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CE367-D3E9-101B-F193-B55C94325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D948EB-7EEF-D5FD-5444-6D59C59F6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49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E37A8FC-D585-D943-A557-43F88E70B083}"/>
              </a:ext>
            </a:extLst>
          </p:cNvPr>
          <p:cNvGrpSpPr/>
          <p:nvPr/>
        </p:nvGrpSpPr>
        <p:grpSpPr>
          <a:xfrm>
            <a:off x="1596736" y="533051"/>
            <a:ext cx="8998527" cy="5542391"/>
            <a:chOff x="1591541" y="1024664"/>
            <a:chExt cx="8998527" cy="5542391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21B44CF-9002-A732-D7AB-97307667D68C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F0FB811-3A74-3F66-0E18-40508074475C}"/>
                </a:ext>
              </a:extLst>
            </p:cNvPr>
            <p:cNvGrpSpPr/>
            <p:nvPr/>
          </p:nvGrpSpPr>
          <p:grpSpPr>
            <a:xfrm flipH="1" flipV="1">
              <a:off x="5341292" y="1024664"/>
              <a:ext cx="1059507" cy="1282119"/>
              <a:chOff x="7675531" y="1242873"/>
              <a:chExt cx="2509566" cy="276584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60FE4D8-7D8A-154C-DAB0-B0589C76864B}"/>
                  </a:ext>
                </a:extLst>
              </p:cNvPr>
              <p:cNvSpPr/>
              <p:nvPr/>
            </p:nvSpPr>
            <p:spPr>
              <a:xfrm>
                <a:off x="7675531" y="1242873"/>
                <a:ext cx="1372016" cy="198415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A49FBDA-B4B0-C940-10A2-74B4EE43E0FC}"/>
                  </a:ext>
                </a:extLst>
              </p:cNvPr>
              <p:cNvCxnSpPr/>
              <p:nvPr/>
            </p:nvCxnSpPr>
            <p:spPr>
              <a:xfrm flipV="1">
                <a:off x="8510032" y="3098312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3A1936F-E4C7-9D80-23F4-4C01FC511B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0032" y="3675361"/>
                <a:ext cx="91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4749EA7-2C21-C77B-DFD6-22BCE6FDEC1F}"/>
                  </a:ext>
                </a:extLst>
              </p:cNvPr>
              <p:cNvSpPr/>
              <p:nvPr/>
            </p:nvSpPr>
            <p:spPr>
              <a:xfrm>
                <a:off x="9474846" y="3497800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0F66BF02-E6AE-35AA-C74C-5308B5CED25C}"/>
                  </a:ext>
                </a:extLst>
              </p:cNvPr>
              <p:cNvSpPr/>
              <p:nvPr/>
            </p:nvSpPr>
            <p:spPr>
              <a:xfrm>
                <a:off x="9350598" y="3271866"/>
                <a:ext cx="834499" cy="736853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81FEE7D-F34E-C8AF-1A37-D3BD7412DC04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7062A43-FF06-F6AD-73B5-24017A2C7235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7417CA5-A0F7-089A-B69D-C2D2AAA09689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ACD7E34-F9AC-94A3-DB75-FE5A15339CB7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EA9A115-65D7-C439-17A1-C7919CD9A9B7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70BDC0-7AA2-4159-A01B-59F5137A667B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B226EBD-9C99-43A5-D516-C9D8796F1CDD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9ED55E25-A902-6E52-DC83-157F371EF168}"/>
              </a:ext>
            </a:extLst>
          </p:cNvPr>
          <p:cNvSpPr/>
          <p:nvPr/>
        </p:nvSpPr>
        <p:spPr>
          <a:xfrm rot="19089747">
            <a:off x="2230329" y="186899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ABBECB-CCD4-3538-8016-4710D1836D49}"/>
              </a:ext>
            </a:extLst>
          </p:cNvPr>
          <p:cNvSpPr/>
          <p:nvPr/>
        </p:nvSpPr>
        <p:spPr>
          <a:xfrm rot="13768132">
            <a:off x="2166978" y="4162738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FBB59C0-BF91-5A45-1ACD-D493C6157CED}"/>
              </a:ext>
            </a:extLst>
          </p:cNvPr>
          <p:cNvSpPr/>
          <p:nvPr/>
        </p:nvSpPr>
        <p:spPr>
          <a:xfrm rot="2510253" flipH="1">
            <a:off x="9651863" y="184357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1D269C-F8CA-074B-BD2F-C4D0AECD36F6}"/>
              </a:ext>
            </a:extLst>
          </p:cNvPr>
          <p:cNvSpPr/>
          <p:nvPr/>
        </p:nvSpPr>
        <p:spPr>
          <a:xfrm rot="7831868" flipH="1">
            <a:off x="9818039" y="410746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08C8FD3-4B31-5387-2ECE-5DD90F5F9D05}"/>
              </a:ext>
            </a:extLst>
          </p:cNvPr>
          <p:cNvSpPr/>
          <p:nvPr/>
        </p:nvSpPr>
        <p:spPr>
          <a:xfrm rot="650438" flipH="1">
            <a:off x="7018759" y="912222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322832B-9F41-A6B9-FFDE-714EE063A27C}"/>
              </a:ext>
            </a:extLst>
          </p:cNvPr>
          <p:cNvSpPr/>
          <p:nvPr/>
        </p:nvSpPr>
        <p:spPr>
          <a:xfrm rot="21118088" flipH="1">
            <a:off x="4808079" y="969006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9B5CB73-F095-CDB4-441D-A65BAAEA9091}"/>
              </a:ext>
            </a:extLst>
          </p:cNvPr>
          <p:cNvSpPr/>
          <p:nvPr/>
        </p:nvSpPr>
        <p:spPr>
          <a:xfrm rot="20949562" flipH="1" flipV="1">
            <a:off x="7365782" y="5190239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65652F-1ADA-59D8-852A-4F8842D7D0AB}"/>
              </a:ext>
            </a:extLst>
          </p:cNvPr>
          <p:cNvSpPr/>
          <p:nvPr/>
        </p:nvSpPr>
        <p:spPr>
          <a:xfrm rot="481912" flipH="1" flipV="1">
            <a:off x="4495958" y="515834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2ACC5216-6800-7544-2F10-392047820126}"/>
              </a:ext>
            </a:extLst>
          </p:cNvPr>
          <p:cNvSpPr txBox="1">
            <a:spLocks/>
          </p:cNvSpPr>
          <p:nvPr/>
        </p:nvSpPr>
        <p:spPr>
          <a:xfrm>
            <a:off x="2816156" y="3146643"/>
            <a:ext cx="6575269" cy="10086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Add beam instrumentation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98B31A1-7849-1579-BEB8-72029CB3B6FD}"/>
              </a:ext>
            </a:extLst>
          </p:cNvPr>
          <p:cNvSpPr/>
          <p:nvPr/>
        </p:nvSpPr>
        <p:spPr>
          <a:xfrm rot="18135010">
            <a:off x="10145915" y="3780095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4EB1B6B-0956-0280-8FD1-B195A5FD3C20}"/>
              </a:ext>
            </a:extLst>
          </p:cNvPr>
          <p:cNvSpPr/>
          <p:nvPr/>
        </p:nvSpPr>
        <p:spPr>
          <a:xfrm rot="478302">
            <a:off x="4995305" y="5124017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36C1705-73EB-05D7-96E9-CDCA33CB2A84}"/>
              </a:ext>
            </a:extLst>
          </p:cNvPr>
          <p:cNvSpPr/>
          <p:nvPr/>
        </p:nvSpPr>
        <p:spPr>
          <a:xfrm rot="10800000">
            <a:off x="6634100" y="763880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89656E7-BD00-3975-CB2D-9463E0092BB0}"/>
              </a:ext>
            </a:extLst>
          </p:cNvPr>
          <p:cNvSpPr/>
          <p:nvPr/>
        </p:nvSpPr>
        <p:spPr>
          <a:xfrm rot="7361406">
            <a:off x="2082517" y="2065222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D8ABFF-B878-B158-D3E2-EB4E057D870D}"/>
              </a:ext>
            </a:extLst>
          </p:cNvPr>
          <p:cNvSpPr/>
          <p:nvPr/>
        </p:nvSpPr>
        <p:spPr>
          <a:xfrm rot="853887">
            <a:off x="7640013" y="1081769"/>
            <a:ext cx="216326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A1DE5CE-B3CB-8E36-40E5-A3D2B273143C}"/>
              </a:ext>
            </a:extLst>
          </p:cNvPr>
          <p:cNvSpPr/>
          <p:nvPr/>
        </p:nvSpPr>
        <p:spPr>
          <a:xfrm rot="3641905">
            <a:off x="1939988" y="3982296"/>
            <a:ext cx="250350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C0F29A-EEF0-D983-3BD3-B3E67C127D41}"/>
              </a:ext>
            </a:extLst>
          </p:cNvPr>
          <p:cNvSpPr/>
          <p:nvPr/>
        </p:nvSpPr>
        <p:spPr>
          <a:xfrm rot="20426152">
            <a:off x="7907457" y="5098362"/>
            <a:ext cx="250350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542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6C2E29-821E-FBD1-D8DA-A6521B100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75F446-ACF2-E5A9-A7F5-0BF7D0A774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61" t="18876" b="17453"/>
          <a:stretch/>
        </p:blipFill>
        <p:spPr>
          <a:xfrm>
            <a:off x="2432717" y="2105978"/>
            <a:ext cx="6928640" cy="448142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3D510B9-C896-F1A9-78A0-DD91C977B155}"/>
              </a:ext>
            </a:extLst>
          </p:cNvPr>
          <p:cNvSpPr/>
          <p:nvPr/>
        </p:nvSpPr>
        <p:spPr>
          <a:xfrm>
            <a:off x="2885243" y="2183907"/>
            <a:ext cx="6214369" cy="4261281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05856F-76EB-40BA-3FED-68412B83CC37}"/>
              </a:ext>
            </a:extLst>
          </p:cNvPr>
          <p:cNvGrpSpPr/>
          <p:nvPr/>
        </p:nvGrpSpPr>
        <p:grpSpPr>
          <a:xfrm>
            <a:off x="4447795" y="2209176"/>
            <a:ext cx="3240000" cy="3757516"/>
            <a:chOff x="4447795" y="2209176"/>
            <a:chExt cx="3240000" cy="3757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45692D01-4F84-89A3-A7A3-6BC6B8479CEA}"/>
                </a:ext>
              </a:extLst>
            </p:cNvPr>
            <p:cNvGrpSpPr/>
            <p:nvPr/>
          </p:nvGrpSpPr>
          <p:grpSpPr>
            <a:xfrm>
              <a:off x="4447795" y="2726692"/>
              <a:ext cx="3240000" cy="3240000"/>
              <a:chOff x="3905117" y="1793214"/>
              <a:chExt cx="3240000" cy="3240000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19EE5870-BF1D-31F1-C25A-48973A6E4860}"/>
                  </a:ext>
                </a:extLst>
              </p:cNvPr>
              <p:cNvGrpSpPr/>
              <p:nvPr/>
            </p:nvGrpSpPr>
            <p:grpSpPr>
              <a:xfrm>
                <a:off x="3905117" y="1793214"/>
                <a:ext cx="3240000" cy="3240000"/>
                <a:chOff x="3905117" y="1793214"/>
                <a:chExt cx="3240000" cy="3240000"/>
              </a:xfrm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F4561B2A-1396-36D6-574D-BEEFAD0D5130}"/>
                    </a:ext>
                  </a:extLst>
                </p:cNvPr>
                <p:cNvSpPr/>
                <p:nvPr/>
              </p:nvSpPr>
              <p:spPr>
                <a:xfrm>
                  <a:off x="3905117" y="1793214"/>
                  <a:ext cx="3240000" cy="324000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2"/>
                    </a:solidFill>
                  </a:endParaRPr>
                </a:p>
              </p:txBody>
            </p:sp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AFFF6B17-9984-1E13-1F1C-C895AE82A1A5}"/>
                    </a:ext>
                  </a:extLst>
                </p:cNvPr>
                <p:cNvGrpSpPr/>
                <p:nvPr/>
              </p:nvGrpSpPr>
              <p:grpSpPr>
                <a:xfrm>
                  <a:off x="4001447" y="1889544"/>
                  <a:ext cx="3047341" cy="3047341"/>
                  <a:chOff x="5328168" y="2112479"/>
                  <a:chExt cx="3047341" cy="3047341"/>
                </a:xfrm>
              </p:grpSpPr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FD9627D5-8760-712D-688E-B09304FB5A66}"/>
                      </a:ext>
                    </a:extLst>
                  </p:cNvPr>
                  <p:cNvGrpSpPr/>
                  <p:nvPr/>
                </p:nvGrpSpPr>
                <p:grpSpPr>
                  <a:xfrm>
                    <a:off x="5328168" y="2112479"/>
                    <a:ext cx="3047341" cy="3047341"/>
                    <a:chOff x="4366745" y="2825318"/>
                    <a:chExt cx="3047341" cy="3047341"/>
                  </a:xfrm>
                </p:grpSpPr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87DA1003-0C75-E3E7-328F-DF75F18943F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15208" y="2825318"/>
                      <a:ext cx="550416" cy="3047341"/>
                      <a:chOff x="5462808" y="2825318"/>
                      <a:chExt cx="550416" cy="3047341"/>
                    </a:xfrm>
                  </p:grpSpPr>
                  <p:grpSp>
                    <p:nvGrpSpPr>
                      <p:cNvPr id="16" name="Group 15">
                        <a:extLst>
                          <a:ext uri="{FF2B5EF4-FFF2-40B4-BE49-F238E27FC236}">
                            <a16:creationId xmlns:a16="http://schemas.microsoft.com/office/drawing/2014/main" id="{0094B08A-D871-CCDA-497F-46CC4572DF7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62809" y="2825318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11" name="Oval 10">
                          <a:extLst>
                            <a:ext uri="{FF2B5EF4-FFF2-40B4-BE49-F238E27FC236}">
                              <a16:creationId xmlns:a16="http://schemas.microsoft.com/office/drawing/2014/main" id="{F9A73EEF-2610-9E76-6D85-8DBDA1876E3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2" name="Rectangle 11">
                          <a:extLst>
                            <a:ext uri="{FF2B5EF4-FFF2-40B4-BE49-F238E27FC236}">
                              <a16:creationId xmlns:a16="http://schemas.microsoft.com/office/drawing/2014/main" id="{AD0BB206-AAAE-460A-CF5D-FC28C23FC4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18" name="Group 17">
                        <a:extLst>
                          <a:ext uri="{FF2B5EF4-FFF2-40B4-BE49-F238E27FC236}">
                            <a16:creationId xmlns:a16="http://schemas.microsoft.com/office/drawing/2014/main" id="{D034AB72-202A-C4F4-896A-DB53013F6635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V="1">
                        <a:off x="5462808" y="4877539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19" name="Oval 18">
                          <a:extLst>
                            <a:ext uri="{FF2B5EF4-FFF2-40B4-BE49-F238E27FC236}">
                              <a16:creationId xmlns:a16="http://schemas.microsoft.com/office/drawing/2014/main" id="{203BEC2D-545D-1FD8-F2E3-8638D6A427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0" name="Rectangle 19">
                          <a:extLst>
                            <a:ext uri="{FF2B5EF4-FFF2-40B4-BE49-F238E27FC236}">
                              <a16:creationId xmlns:a16="http://schemas.microsoft.com/office/drawing/2014/main" id="{6403D8DE-89D1-9B39-3B45-3A24BF2CAAC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C4811B39-C7DF-47D2-67FF-7227BE2118E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615208" y="2825318"/>
                      <a:ext cx="550416" cy="3047341"/>
                      <a:chOff x="5462808" y="2825318"/>
                      <a:chExt cx="550416" cy="3047341"/>
                    </a:xfrm>
                  </p:grpSpPr>
                  <p:grpSp>
                    <p:nvGrpSpPr>
                      <p:cNvPr id="29" name="Group 28">
                        <a:extLst>
                          <a:ext uri="{FF2B5EF4-FFF2-40B4-BE49-F238E27FC236}">
                            <a16:creationId xmlns:a16="http://schemas.microsoft.com/office/drawing/2014/main" id="{D1725990-329B-1899-3DF4-3BCA3E00EA8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62809" y="2825318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33" name="Oval 32">
                          <a:extLst>
                            <a:ext uri="{FF2B5EF4-FFF2-40B4-BE49-F238E27FC236}">
                              <a16:creationId xmlns:a16="http://schemas.microsoft.com/office/drawing/2014/main" id="{E2EE9BD4-955A-55F0-F5BE-019DD8E2AD6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4" name="Rectangle 33">
                          <a:extLst>
                            <a:ext uri="{FF2B5EF4-FFF2-40B4-BE49-F238E27FC236}">
                              <a16:creationId xmlns:a16="http://schemas.microsoft.com/office/drawing/2014/main" id="{63410592-E834-784A-1F6A-B34D5C984D9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30" name="Group 29">
                        <a:extLst>
                          <a:ext uri="{FF2B5EF4-FFF2-40B4-BE49-F238E27FC236}">
                            <a16:creationId xmlns:a16="http://schemas.microsoft.com/office/drawing/2014/main" id="{02D11691-8590-AD13-B053-5BE2DBC6A39A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V="1">
                        <a:off x="5462808" y="4877539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31" name="Oval 30">
                          <a:extLst>
                            <a:ext uri="{FF2B5EF4-FFF2-40B4-BE49-F238E27FC236}">
                              <a16:creationId xmlns:a16="http://schemas.microsoft.com/office/drawing/2014/main" id="{C99EA73A-3B6E-9160-AD3C-8FD6B0587C0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2" name="Rectangle 31">
                          <a:extLst>
                            <a:ext uri="{FF2B5EF4-FFF2-40B4-BE49-F238E27FC236}">
                              <a16:creationId xmlns:a16="http://schemas.microsoft.com/office/drawing/2014/main" id="{6673E867-0FC7-6A3E-015B-3B325FEE87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</p:grpSp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id="{01BE82D1-F6E3-DC27-78A3-15377A574D44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5328168" y="2112479"/>
                    <a:ext cx="3047341" cy="3047341"/>
                    <a:chOff x="4366745" y="2825318"/>
                    <a:chExt cx="3047341" cy="3047341"/>
                  </a:xfrm>
                </p:grpSpPr>
                <p:grpSp>
                  <p:nvGrpSpPr>
                    <p:cNvPr id="37" name="Group 36">
                      <a:extLst>
                        <a:ext uri="{FF2B5EF4-FFF2-40B4-BE49-F238E27FC236}">
                          <a16:creationId xmlns:a16="http://schemas.microsoft.com/office/drawing/2014/main" id="{BA4044CF-0033-98E2-5BDB-124298C874D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15208" y="2825318"/>
                      <a:ext cx="550416" cy="3047341"/>
                      <a:chOff x="5462808" y="2825318"/>
                      <a:chExt cx="550416" cy="3047341"/>
                    </a:xfrm>
                  </p:grpSpPr>
                  <p:grpSp>
                    <p:nvGrpSpPr>
                      <p:cNvPr id="45" name="Group 44">
                        <a:extLst>
                          <a:ext uri="{FF2B5EF4-FFF2-40B4-BE49-F238E27FC236}">
                            <a16:creationId xmlns:a16="http://schemas.microsoft.com/office/drawing/2014/main" id="{6A74A12B-242C-AA5F-DAFA-099D549CB65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62809" y="2825318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49" name="Oval 48">
                          <a:extLst>
                            <a:ext uri="{FF2B5EF4-FFF2-40B4-BE49-F238E27FC236}">
                              <a16:creationId xmlns:a16="http://schemas.microsoft.com/office/drawing/2014/main" id="{312A1E0B-D010-3E1F-CDD2-2B374FC95C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0" name="Rectangle 49">
                          <a:extLst>
                            <a:ext uri="{FF2B5EF4-FFF2-40B4-BE49-F238E27FC236}">
                              <a16:creationId xmlns:a16="http://schemas.microsoft.com/office/drawing/2014/main" id="{97CB9016-5EDF-7B25-9789-A2CC1C814C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46" name="Group 45">
                        <a:extLst>
                          <a:ext uri="{FF2B5EF4-FFF2-40B4-BE49-F238E27FC236}">
                            <a16:creationId xmlns:a16="http://schemas.microsoft.com/office/drawing/2014/main" id="{810EFDC9-6C37-FA91-7579-9993E7615F24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V="1">
                        <a:off x="5462808" y="4877539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47" name="Oval 46">
                          <a:extLst>
                            <a:ext uri="{FF2B5EF4-FFF2-40B4-BE49-F238E27FC236}">
                              <a16:creationId xmlns:a16="http://schemas.microsoft.com/office/drawing/2014/main" id="{4835A03E-6814-FFB9-BC52-95C68080C1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8" name="Rectangle 47">
                          <a:extLst>
                            <a:ext uri="{FF2B5EF4-FFF2-40B4-BE49-F238E27FC236}">
                              <a16:creationId xmlns:a16="http://schemas.microsoft.com/office/drawing/2014/main" id="{A72CDBF8-99A9-AB65-11F4-E3A135D4BC3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38" name="Group 37">
                      <a:extLst>
                        <a:ext uri="{FF2B5EF4-FFF2-40B4-BE49-F238E27FC236}">
                          <a16:creationId xmlns:a16="http://schemas.microsoft.com/office/drawing/2014/main" id="{1399E6DE-359D-5CEB-BB33-5F5A5EC785A7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615208" y="2825318"/>
                      <a:ext cx="550416" cy="3047341"/>
                      <a:chOff x="5462808" y="2825318"/>
                      <a:chExt cx="550416" cy="3047341"/>
                    </a:xfrm>
                  </p:grpSpPr>
                  <p:grpSp>
                    <p:nvGrpSpPr>
                      <p:cNvPr id="39" name="Group 38">
                        <a:extLst>
                          <a:ext uri="{FF2B5EF4-FFF2-40B4-BE49-F238E27FC236}">
                            <a16:creationId xmlns:a16="http://schemas.microsoft.com/office/drawing/2014/main" id="{FB439C94-9D90-400E-8E70-EBD7A56F530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62809" y="2825318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43" name="Oval 42">
                          <a:extLst>
                            <a:ext uri="{FF2B5EF4-FFF2-40B4-BE49-F238E27FC236}">
                              <a16:creationId xmlns:a16="http://schemas.microsoft.com/office/drawing/2014/main" id="{4942F44D-2A6E-21EC-5750-5417854B913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4" name="Rectangle 43">
                          <a:extLst>
                            <a:ext uri="{FF2B5EF4-FFF2-40B4-BE49-F238E27FC236}">
                              <a16:creationId xmlns:a16="http://schemas.microsoft.com/office/drawing/2014/main" id="{B9715DFF-5DE8-AEE3-A3F2-1D5D2A0B95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40" name="Group 39">
                        <a:extLst>
                          <a:ext uri="{FF2B5EF4-FFF2-40B4-BE49-F238E27FC236}">
                            <a16:creationId xmlns:a16="http://schemas.microsoft.com/office/drawing/2014/main" id="{2B174C74-96DB-8426-D07C-C8A16CB4A45D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V="1">
                        <a:off x="5462808" y="4877539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41" name="Oval 40">
                          <a:extLst>
                            <a:ext uri="{FF2B5EF4-FFF2-40B4-BE49-F238E27FC236}">
                              <a16:creationId xmlns:a16="http://schemas.microsoft.com/office/drawing/2014/main" id="{9C061830-2B7F-06B1-AE7F-BF8CD1C487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2" name="Rectangle 41">
                          <a:extLst>
                            <a:ext uri="{FF2B5EF4-FFF2-40B4-BE49-F238E27FC236}">
                              <a16:creationId xmlns:a16="http://schemas.microsoft.com/office/drawing/2014/main" id="{75F95DBA-6209-012D-0002-8274D46C81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</p:grpSp>
            </p:grp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2B2D69BC-694B-6B34-872C-C8323FF48A93}"/>
                    </a:ext>
                  </a:extLst>
                </p:cNvPr>
                <p:cNvSpPr/>
                <p:nvPr/>
              </p:nvSpPr>
              <p:spPr>
                <a:xfrm>
                  <a:off x="4931117" y="2819214"/>
                  <a:ext cx="1188000" cy="118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C94EC65-D3C2-C094-75EC-5345320AB8E3}"/>
                  </a:ext>
                </a:extLst>
              </p:cNvPr>
              <p:cNvSpPr/>
              <p:nvPr/>
            </p:nvSpPr>
            <p:spPr>
              <a:xfrm>
                <a:off x="5215905" y="3112576"/>
                <a:ext cx="618425" cy="601276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3A5918-7B8C-CFE6-596A-01C4806161C5}"/>
                </a:ext>
              </a:extLst>
            </p:cNvPr>
            <p:cNvSpPr txBox="1"/>
            <p:nvPr/>
          </p:nvSpPr>
          <p:spPr>
            <a:xfrm>
              <a:off x="5164503" y="2209176"/>
              <a:ext cx="18514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2"/>
                  </a:solidFill>
                </a:rPr>
                <a:t>Magnetron</a:t>
              </a:r>
              <a:endParaRPr lang="en-GB" sz="28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9A3C15B-D012-86CC-B5C5-A3A9E180B438}"/>
              </a:ext>
            </a:extLst>
          </p:cNvPr>
          <p:cNvGrpSpPr/>
          <p:nvPr/>
        </p:nvGrpSpPr>
        <p:grpSpPr>
          <a:xfrm>
            <a:off x="3286906" y="3670986"/>
            <a:ext cx="2805422" cy="650292"/>
            <a:chOff x="3286906" y="3670986"/>
            <a:chExt cx="2805422" cy="650292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3E8C6A96-1EEC-AE1E-6DDD-0E9CA2FD9789}"/>
                </a:ext>
              </a:extLst>
            </p:cNvPr>
            <p:cNvCxnSpPr>
              <a:cxnSpLocks/>
            </p:cNvCxnSpPr>
            <p:nvPr/>
          </p:nvCxnSpPr>
          <p:spPr>
            <a:xfrm>
              <a:off x="5316664" y="4045315"/>
              <a:ext cx="775664" cy="275963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3B35FA3-703A-58EA-F035-A707FB5EEDA2}"/>
                </a:ext>
              </a:extLst>
            </p:cNvPr>
            <p:cNvSpPr txBox="1"/>
            <p:nvPr/>
          </p:nvSpPr>
          <p:spPr>
            <a:xfrm>
              <a:off x="3286906" y="3670986"/>
              <a:ext cx="21812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</a:rPr>
                <a:t>Electric field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36616D1-99F1-5D56-128A-F13E6BE9B655}"/>
              </a:ext>
            </a:extLst>
          </p:cNvPr>
          <p:cNvSpPr txBox="1">
            <a:spLocks/>
          </p:cNvSpPr>
          <p:nvPr/>
        </p:nvSpPr>
        <p:spPr>
          <a:xfrm>
            <a:off x="1030288" y="122266"/>
            <a:ext cx="10131425" cy="2226377"/>
          </a:xfrm>
          <a:prstGeom prst="rect">
            <a:avLst/>
          </a:prstGeom>
          <a:ln>
            <a:noFill/>
          </a:ln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600" dirty="0"/>
              <a:t>A particle accelerator is a machine that uses </a:t>
            </a:r>
            <a:r>
              <a:rPr lang="en-GB" sz="3600" dirty="0">
                <a:solidFill>
                  <a:schemeClr val="accent6"/>
                </a:solidFill>
              </a:rPr>
              <a:t>electromagnetic fields </a:t>
            </a:r>
            <a:r>
              <a:rPr lang="en-GB" sz="3600" dirty="0"/>
              <a:t>to propel</a:t>
            </a:r>
            <a:r>
              <a:rPr lang="en-GB" sz="3600" dirty="0">
                <a:solidFill>
                  <a:schemeClr val="accent5"/>
                </a:solidFill>
              </a:rPr>
              <a:t> charged particles </a:t>
            </a:r>
            <a:r>
              <a:rPr lang="en-GB" sz="3600" dirty="0"/>
              <a:t>to very high speeds and energies to contain them in </a:t>
            </a:r>
            <a:r>
              <a:rPr lang="en-GB" sz="3600" dirty="0">
                <a:solidFill>
                  <a:schemeClr val="accent4"/>
                </a:solidFill>
              </a:rPr>
              <a:t>well-defined beams</a:t>
            </a:r>
            <a:r>
              <a:rPr lang="en-GB" sz="3600" dirty="0"/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2FD419E-CF0A-091D-63BE-066C98DEB296}"/>
              </a:ext>
            </a:extLst>
          </p:cNvPr>
          <p:cNvGrpSpPr/>
          <p:nvPr/>
        </p:nvGrpSpPr>
        <p:grpSpPr>
          <a:xfrm>
            <a:off x="5778181" y="4046793"/>
            <a:ext cx="2943872" cy="884611"/>
            <a:chOff x="5778181" y="4046793"/>
            <a:chExt cx="2943872" cy="884611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2350415-19CD-FD71-32B9-FA3E93E78A58}"/>
                </a:ext>
              </a:extLst>
            </p:cNvPr>
            <p:cNvSpPr/>
            <p:nvPr/>
          </p:nvSpPr>
          <p:spPr>
            <a:xfrm>
              <a:off x="5778181" y="4046793"/>
              <a:ext cx="607402" cy="601276"/>
            </a:xfrm>
            <a:prstGeom prst="ellipse">
              <a:avLst/>
            </a:prstGeom>
            <a:noFill/>
            <a:ln w="5715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6F3466-4E71-8809-D347-07E1FCDA8EE6}"/>
                </a:ext>
              </a:extLst>
            </p:cNvPr>
            <p:cNvSpPr txBox="1"/>
            <p:nvPr/>
          </p:nvSpPr>
          <p:spPr>
            <a:xfrm>
              <a:off x="6244900" y="4408184"/>
              <a:ext cx="24771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5"/>
                  </a:solidFill>
                </a:rPr>
                <a:t>Electron source</a:t>
              </a:r>
              <a:endParaRPr lang="en-GB" sz="2800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B980EFC-4E69-729F-241C-5D0452AC7BD1}"/>
              </a:ext>
            </a:extLst>
          </p:cNvPr>
          <p:cNvGrpSpPr/>
          <p:nvPr/>
        </p:nvGrpSpPr>
        <p:grpSpPr>
          <a:xfrm>
            <a:off x="4272606" y="3986165"/>
            <a:ext cx="2499200" cy="1569447"/>
            <a:chOff x="4272606" y="3986165"/>
            <a:chExt cx="2499200" cy="156944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D430761-245B-44F9-8F85-122FC0EBDB17}"/>
                </a:ext>
              </a:extLst>
            </p:cNvPr>
            <p:cNvSpPr txBox="1"/>
            <p:nvPr/>
          </p:nvSpPr>
          <p:spPr>
            <a:xfrm>
              <a:off x="4272606" y="4601505"/>
              <a:ext cx="197229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4"/>
                  </a:solidFill>
                </a:rPr>
                <a:t>Electron beam</a:t>
              </a:r>
              <a:endParaRPr lang="en-GB" sz="2800" b="1" dirty="0">
                <a:solidFill>
                  <a:schemeClr val="accent4"/>
                </a:solidFill>
              </a:endParaRPr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3E925FAB-EFDF-5ACB-A5DB-EE47DFA7C466}"/>
                </a:ext>
              </a:extLst>
            </p:cNvPr>
            <p:cNvSpPr/>
            <p:nvPr/>
          </p:nvSpPr>
          <p:spPr>
            <a:xfrm>
              <a:off x="5631264" y="3986165"/>
              <a:ext cx="1140542" cy="885984"/>
            </a:xfrm>
            <a:prstGeom prst="arc">
              <a:avLst>
                <a:gd name="adj1" fmla="val 4120196"/>
                <a:gd name="adj2" fmla="val 13724637"/>
              </a:avLst>
            </a:prstGeom>
            <a:ln w="38100">
              <a:solidFill>
                <a:schemeClr val="accent4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66C1DB4-DD81-74B1-E79D-6B737DE75D02}"/>
              </a:ext>
            </a:extLst>
          </p:cNvPr>
          <p:cNvGrpSpPr/>
          <p:nvPr/>
        </p:nvGrpSpPr>
        <p:grpSpPr>
          <a:xfrm>
            <a:off x="7465071" y="3358548"/>
            <a:ext cx="1746664" cy="1377915"/>
            <a:chOff x="7465071" y="3358548"/>
            <a:chExt cx="1746664" cy="1377915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9439274-DA49-C35B-85AD-EA9A0082F9A8}"/>
                </a:ext>
              </a:extLst>
            </p:cNvPr>
            <p:cNvSpPr/>
            <p:nvPr/>
          </p:nvSpPr>
          <p:spPr>
            <a:xfrm>
              <a:off x="7588969" y="3358548"/>
              <a:ext cx="498070" cy="49510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E4A3EDA-40D7-A060-24DA-D70E66A1193E}"/>
                </a:ext>
              </a:extLst>
            </p:cNvPr>
            <p:cNvCxnSpPr>
              <a:stCxn id="24" idx="1"/>
              <a:endCxn id="24" idx="5"/>
            </p:cNvCxnSpPr>
            <p:nvPr/>
          </p:nvCxnSpPr>
          <p:spPr>
            <a:xfrm>
              <a:off x="7661910" y="3431054"/>
              <a:ext cx="352188" cy="350093"/>
            </a:xfrm>
            <a:prstGeom prst="line">
              <a:avLst/>
            </a:prstGeom>
            <a:ln w="381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36FD5E3-B9CF-3F4B-9164-2C9931A9735B}"/>
                </a:ext>
              </a:extLst>
            </p:cNvPr>
            <p:cNvCxnSpPr>
              <a:cxnSpLocks/>
              <a:stCxn id="24" idx="7"/>
              <a:endCxn id="24" idx="3"/>
            </p:cNvCxnSpPr>
            <p:nvPr/>
          </p:nvCxnSpPr>
          <p:spPr>
            <a:xfrm flipH="1">
              <a:off x="7661910" y="3431054"/>
              <a:ext cx="352188" cy="350093"/>
            </a:xfrm>
            <a:prstGeom prst="line">
              <a:avLst/>
            </a:prstGeom>
            <a:ln w="381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C69FD00-99D8-405A-5702-67AB7F7B73A0}"/>
                </a:ext>
              </a:extLst>
            </p:cNvPr>
            <p:cNvSpPr txBox="1"/>
            <p:nvPr/>
          </p:nvSpPr>
          <p:spPr>
            <a:xfrm>
              <a:off x="7465071" y="3782356"/>
              <a:ext cx="17466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Magnetic field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61" name="Slide Number Placeholder 60">
            <a:extLst>
              <a:ext uri="{FF2B5EF4-FFF2-40B4-BE49-F238E27FC236}">
                <a16:creationId xmlns:a16="http://schemas.microsoft.com/office/drawing/2014/main" id="{4867E4B7-5697-8BD9-CE37-F1069D032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70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ECD56-D476-7EF6-5D99-E71E38807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B2562-1ED4-6B41-B9EA-E42842AA5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60C6C1-4305-1BCC-AF62-848E31E2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50</a:t>
            </a:fld>
            <a:endParaRPr lang="en-GB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BCEFCBD-13D4-589B-CB44-B61F8E7A49CF}"/>
              </a:ext>
            </a:extLst>
          </p:cNvPr>
          <p:cNvGrpSpPr/>
          <p:nvPr/>
        </p:nvGrpSpPr>
        <p:grpSpPr>
          <a:xfrm>
            <a:off x="1446308" y="1950844"/>
            <a:ext cx="8448675" cy="3282796"/>
            <a:chOff x="7519386" y="1260629"/>
            <a:chExt cx="3231472" cy="142688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9ADD771-2D82-48E2-9EC0-0C4F779499B0}"/>
                </a:ext>
              </a:extLst>
            </p:cNvPr>
            <p:cNvCxnSpPr>
              <a:cxnSpLocks/>
            </p:cNvCxnSpPr>
            <p:nvPr/>
          </p:nvCxnSpPr>
          <p:spPr>
            <a:xfrm>
              <a:off x="7519386" y="1260629"/>
              <a:ext cx="3231472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3C22A07-C833-4054-4F5C-3381CA4AD348}"/>
                </a:ext>
              </a:extLst>
            </p:cNvPr>
            <p:cNvCxnSpPr>
              <a:cxnSpLocks/>
            </p:cNvCxnSpPr>
            <p:nvPr/>
          </p:nvCxnSpPr>
          <p:spPr>
            <a:xfrm>
              <a:off x="7519386" y="2687518"/>
              <a:ext cx="3231472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BFBA4AB-F69B-E665-54C3-05606EFC2F6B}"/>
              </a:ext>
            </a:extLst>
          </p:cNvPr>
          <p:cNvGrpSpPr/>
          <p:nvPr/>
        </p:nvGrpSpPr>
        <p:grpSpPr>
          <a:xfrm>
            <a:off x="2308320" y="2489008"/>
            <a:ext cx="3382963" cy="2198378"/>
            <a:chOff x="3243262" y="2722717"/>
            <a:chExt cx="3382963" cy="2198378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63B4107-9A41-F6BE-E5C6-17448F773719}"/>
                </a:ext>
              </a:extLst>
            </p:cNvPr>
            <p:cNvGrpSpPr/>
            <p:nvPr/>
          </p:nvGrpSpPr>
          <p:grpSpPr>
            <a:xfrm>
              <a:off x="4343400" y="3019425"/>
              <a:ext cx="2200275" cy="400050"/>
              <a:chOff x="4343400" y="3019425"/>
              <a:chExt cx="2200275" cy="400050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D00921D7-E211-B2A2-12AE-21BF6F58E726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E0C94602-DFE3-88DA-FE77-777960B74285}"/>
                  </a:ext>
                </a:extLst>
              </p:cNvPr>
              <p:cNvCxnSpPr>
                <a:stCxn id="46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CA69DDE-8025-048B-3379-E7C5A0A58E8E}"/>
                </a:ext>
              </a:extLst>
            </p:cNvPr>
            <p:cNvGrpSpPr/>
            <p:nvPr/>
          </p:nvGrpSpPr>
          <p:grpSpPr>
            <a:xfrm>
              <a:off x="3643312" y="3257550"/>
              <a:ext cx="2200275" cy="400050"/>
              <a:chOff x="4343400" y="3019425"/>
              <a:chExt cx="2200275" cy="400050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157133DC-4093-5602-6206-071D880A24E9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E135699D-1F6A-F2FC-CC6B-0A473AFE879B}"/>
                  </a:ext>
                </a:extLst>
              </p:cNvPr>
              <p:cNvCxnSpPr>
                <a:stCxn id="54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F32C2A9-3F14-B42E-68AB-1C7916EDD24B}"/>
                </a:ext>
              </a:extLst>
            </p:cNvPr>
            <p:cNvGrpSpPr/>
            <p:nvPr/>
          </p:nvGrpSpPr>
          <p:grpSpPr>
            <a:xfrm>
              <a:off x="4425950" y="3494242"/>
              <a:ext cx="2200275" cy="400050"/>
              <a:chOff x="4343400" y="3019425"/>
              <a:chExt cx="2200275" cy="400050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AE3C8CA-FBE1-E107-CD98-CE68D4574D0D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A0AE7E49-AA84-1CCB-78BB-C2206AD4E8E6}"/>
                  </a:ext>
                </a:extLst>
              </p:cNvPr>
              <p:cNvCxnSpPr>
                <a:stCxn id="64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63E3E8F-EA06-B6D3-F70B-9E05090FFB48}"/>
                </a:ext>
              </a:extLst>
            </p:cNvPr>
            <p:cNvGrpSpPr/>
            <p:nvPr/>
          </p:nvGrpSpPr>
          <p:grpSpPr>
            <a:xfrm>
              <a:off x="4005262" y="3730470"/>
              <a:ext cx="2200275" cy="400050"/>
              <a:chOff x="4343400" y="3019425"/>
              <a:chExt cx="2200275" cy="40005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2AAB3D7-A997-D4DF-93C1-3AEFEF633580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C169E704-CF72-FE70-F8F3-86B733BF18B1}"/>
                  </a:ext>
                </a:extLst>
              </p:cNvPr>
              <p:cNvCxnSpPr>
                <a:stCxn id="67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9244E3F6-047B-77F6-CE73-10483F55C14A}"/>
                </a:ext>
              </a:extLst>
            </p:cNvPr>
            <p:cNvGrpSpPr/>
            <p:nvPr/>
          </p:nvGrpSpPr>
          <p:grpSpPr>
            <a:xfrm>
              <a:off x="3629024" y="4521045"/>
              <a:ext cx="2200275" cy="400050"/>
              <a:chOff x="4343400" y="3019425"/>
              <a:chExt cx="2200275" cy="400050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86B3E4D-0354-EB22-94AE-E2BB0B0F6C3B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2CB2D7E8-FAA1-0A5B-9BDE-C82553BB9796}"/>
                  </a:ext>
                </a:extLst>
              </p:cNvPr>
              <p:cNvCxnSpPr>
                <a:stCxn id="70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5B55693-D638-8B7E-310E-30D26CDAF114}"/>
                </a:ext>
              </a:extLst>
            </p:cNvPr>
            <p:cNvGrpSpPr/>
            <p:nvPr/>
          </p:nvGrpSpPr>
          <p:grpSpPr>
            <a:xfrm>
              <a:off x="3305174" y="2722717"/>
              <a:ext cx="2200275" cy="400050"/>
              <a:chOff x="4343400" y="3019425"/>
              <a:chExt cx="2200275" cy="400050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CFD665B1-74EC-FE09-BDF7-96120F7F6F8C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96E7479E-BD30-528A-D74F-69D259A4CF45}"/>
                  </a:ext>
                </a:extLst>
              </p:cNvPr>
              <p:cNvCxnSpPr>
                <a:stCxn id="73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47EA702-AF25-78A8-1874-52C8A03B95B2}"/>
                </a:ext>
              </a:extLst>
            </p:cNvPr>
            <p:cNvGrpSpPr/>
            <p:nvPr/>
          </p:nvGrpSpPr>
          <p:grpSpPr>
            <a:xfrm>
              <a:off x="4252912" y="4255778"/>
              <a:ext cx="2200275" cy="400050"/>
              <a:chOff x="4343400" y="3019425"/>
              <a:chExt cx="2200275" cy="400050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087FAE-77EC-88B1-49F2-BBA1FE04471C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76D2BA27-9606-96AA-6F8A-B2626703B1F1}"/>
                  </a:ext>
                </a:extLst>
              </p:cNvPr>
              <p:cNvCxnSpPr>
                <a:stCxn id="76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F77CB19F-F15C-ECF2-F709-DAEAB465AAE0}"/>
                </a:ext>
              </a:extLst>
            </p:cNvPr>
            <p:cNvGrpSpPr/>
            <p:nvPr/>
          </p:nvGrpSpPr>
          <p:grpSpPr>
            <a:xfrm>
              <a:off x="3243262" y="4027178"/>
              <a:ext cx="2200275" cy="400050"/>
              <a:chOff x="4343400" y="3019425"/>
              <a:chExt cx="2200275" cy="400050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7B89BD2-0DB5-B19A-05ED-A8CD4532F5D3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F6BDC11A-0FE4-7AD4-C56C-26620B0E0AEC}"/>
                  </a:ext>
                </a:extLst>
              </p:cNvPr>
              <p:cNvCxnSpPr>
                <a:stCxn id="79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706B522-C25B-D1D8-4EA5-D2E89B46332D}"/>
              </a:ext>
            </a:extLst>
          </p:cNvPr>
          <p:cNvGrpSpPr/>
          <p:nvPr/>
        </p:nvGrpSpPr>
        <p:grpSpPr>
          <a:xfrm>
            <a:off x="4257773" y="2136699"/>
            <a:ext cx="5711826" cy="2911086"/>
            <a:chOff x="3719512" y="2257886"/>
            <a:chExt cx="5711826" cy="2911086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021A3AA6-D6CB-FA5B-7059-1B6398ED27AA}"/>
                </a:ext>
              </a:extLst>
            </p:cNvPr>
            <p:cNvSpPr/>
            <p:nvPr/>
          </p:nvSpPr>
          <p:spPr>
            <a:xfrm>
              <a:off x="5762625" y="3370418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0BE740B0-F4AA-BEC5-BB4C-C434D9A538E4}"/>
                </a:ext>
              </a:extLst>
            </p:cNvPr>
            <p:cNvSpPr/>
            <p:nvPr/>
          </p:nvSpPr>
          <p:spPr>
            <a:xfrm>
              <a:off x="5114925" y="2564840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E2BB95B0-674A-8B5C-63A8-6BB2E9BF49E5}"/>
                </a:ext>
              </a:extLst>
            </p:cNvPr>
            <p:cNvSpPr/>
            <p:nvPr/>
          </p:nvSpPr>
          <p:spPr>
            <a:xfrm>
              <a:off x="4695825" y="3684283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EFD94D75-216A-B1DD-C7AE-2D3AA5AA0899}"/>
                </a:ext>
              </a:extLst>
            </p:cNvPr>
            <p:cNvSpPr/>
            <p:nvPr/>
          </p:nvSpPr>
          <p:spPr>
            <a:xfrm>
              <a:off x="3719512" y="4768926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DFE4934E-7EE7-7635-77DD-C753FED5E18D}"/>
                </a:ext>
              </a:extLst>
            </p:cNvPr>
            <p:cNvSpPr/>
            <p:nvPr/>
          </p:nvSpPr>
          <p:spPr>
            <a:xfrm>
              <a:off x="6129337" y="2257886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5E15D3D1-C888-2475-39FA-56C45599FE92}"/>
                </a:ext>
              </a:extLst>
            </p:cNvPr>
            <p:cNvSpPr/>
            <p:nvPr/>
          </p:nvSpPr>
          <p:spPr>
            <a:xfrm>
              <a:off x="3988593" y="2699397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22BA8840-A431-C29D-B115-AADD9621B722}"/>
                </a:ext>
              </a:extLst>
            </p:cNvPr>
            <p:cNvSpPr/>
            <p:nvPr/>
          </p:nvSpPr>
          <p:spPr>
            <a:xfrm>
              <a:off x="4952997" y="4463726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3672E716-B360-929E-24FB-31EE1804FDFF}"/>
                </a:ext>
              </a:extLst>
            </p:cNvPr>
            <p:cNvSpPr/>
            <p:nvPr/>
          </p:nvSpPr>
          <p:spPr>
            <a:xfrm>
              <a:off x="7256463" y="3533777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51CC350-EBDF-484D-EFBC-65B1ACDA531D}"/>
                </a:ext>
              </a:extLst>
            </p:cNvPr>
            <p:cNvSpPr/>
            <p:nvPr/>
          </p:nvSpPr>
          <p:spPr>
            <a:xfrm>
              <a:off x="5929312" y="4682973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3DD6E94A-6F09-5C95-CAAC-C4A53B93912A}"/>
                </a:ext>
              </a:extLst>
            </p:cNvPr>
            <p:cNvSpPr/>
            <p:nvPr/>
          </p:nvSpPr>
          <p:spPr>
            <a:xfrm>
              <a:off x="7377112" y="4458423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12FF0716-40EA-D8CA-62FE-FB7C06149AC6}"/>
                </a:ext>
              </a:extLst>
            </p:cNvPr>
            <p:cNvSpPr/>
            <p:nvPr/>
          </p:nvSpPr>
          <p:spPr>
            <a:xfrm>
              <a:off x="7680325" y="2401976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61F251C-8069-6A43-099A-6F08BB158D4D}"/>
                </a:ext>
              </a:extLst>
            </p:cNvPr>
            <p:cNvSpPr/>
            <p:nvPr/>
          </p:nvSpPr>
          <p:spPr>
            <a:xfrm>
              <a:off x="9031288" y="2569615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20B8A746-3295-453A-4A8D-B104BA4979E0}"/>
              </a:ext>
            </a:extLst>
          </p:cNvPr>
          <p:cNvGrpSpPr/>
          <p:nvPr/>
        </p:nvGrpSpPr>
        <p:grpSpPr>
          <a:xfrm>
            <a:off x="4504630" y="1539492"/>
            <a:ext cx="5264944" cy="3722723"/>
            <a:chOff x="4410872" y="1649377"/>
            <a:chExt cx="5264944" cy="3722723"/>
          </a:xfrm>
        </p:grpSpPr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BE568407-ADC8-DFE5-B2A3-2E5C2CBE2074}"/>
                </a:ext>
              </a:extLst>
            </p:cNvPr>
            <p:cNvCxnSpPr/>
            <p:nvPr/>
          </p:nvCxnSpPr>
          <p:spPr>
            <a:xfrm flipV="1">
              <a:off x="4410872" y="1649377"/>
              <a:ext cx="1428750" cy="113431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119B4B9E-A9D6-D005-39D3-5103EEE859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14975" y="3070874"/>
              <a:ext cx="4160841" cy="181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A4ADCB4D-5BD9-E015-9930-C9B9EA3181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00599" y="3308850"/>
              <a:ext cx="4160841" cy="181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8B07E1DC-E265-5CD7-80E0-242273223E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07128" y="2927812"/>
              <a:ext cx="1708150" cy="62898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A65BBDB7-2A18-7391-0281-67A30A7E7E8D}"/>
                </a:ext>
              </a:extLst>
            </p:cNvPr>
            <p:cNvCxnSpPr>
              <a:cxnSpLocks/>
            </p:cNvCxnSpPr>
            <p:nvPr/>
          </p:nvCxnSpPr>
          <p:spPr>
            <a:xfrm>
              <a:off x="5185568" y="3792868"/>
              <a:ext cx="1023144" cy="157923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D49BDC38-3A73-28F1-8DBD-212AE06632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10872" y="4080660"/>
              <a:ext cx="4160841" cy="181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4B21C89C-4010-2AD8-B540-C475242C64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3218" y="4308844"/>
              <a:ext cx="4160841" cy="181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6C5CC522-2FAA-C6A5-D364-40B0AFC40B7D}"/>
                </a:ext>
              </a:extLst>
            </p:cNvPr>
            <p:cNvCxnSpPr>
              <a:cxnSpLocks/>
            </p:cNvCxnSpPr>
            <p:nvPr/>
          </p:nvCxnSpPr>
          <p:spPr>
            <a:xfrm>
              <a:off x="5415764" y="4593121"/>
              <a:ext cx="1689894" cy="34852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C79D2980-46AD-5B93-4D10-5B6CD52EEBA2}"/>
                </a:ext>
              </a:extLst>
            </p:cNvPr>
            <p:cNvCxnSpPr>
              <a:cxnSpLocks/>
            </p:cNvCxnSpPr>
            <p:nvPr/>
          </p:nvCxnSpPr>
          <p:spPr>
            <a:xfrm>
              <a:off x="5586508" y="3546283"/>
              <a:ext cx="609603" cy="7746"/>
            </a:xfrm>
            <a:prstGeom prst="line">
              <a:avLst/>
            </a:prstGeom>
            <a:ln w="381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A429BBB-6AD2-97A3-1E01-3D2CA4245A65}"/>
                </a:ext>
              </a:extLst>
            </p:cNvPr>
            <p:cNvCxnSpPr>
              <a:cxnSpLocks/>
            </p:cNvCxnSpPr>
            <p:nvPr/>
          </p:nvCxnSpPr>
          <p:spPr>
            <a:xfrm>
              <a:off x="4803382" y="4570332"/>
              <a:ext cx="609603" cy="7746"/>
            </a:xfrm>
            <a:prstGeom prst="line">
              <a:avLst/>
            </a:prstGeom>
            <a:ln w="381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116" name="Picture 115">
            <a:extLst>
              <a:ext uri="{FF2B5EF4-FFF2-40B4-BE49-F238E27FC236}">
                <a16:creationId xmlns:a16="http://schemas.microsoft.com/office/drawing/2014/main" id="{139FA3E4-C023-097D-DA8C-0A557E725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0086" y="4550809"/>
            <a:ext cx="1768659" cy="2073457"/>
          </a:xfrm>
          <a:prstGeom prst="rect">
            <a:avLst/>
          </a:prstGeom>
        </p:spPr>
      </p:pic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DF5A742-0DB1-280B-228C-37CFD0309B8B}"/>
              </a:ext>
            </a:extLst>
          </p:cNvPr>
          <p:cNvGrpSpPr/>
          <p:nvPr/>
        </p:nvGrpSpPr>
        <p:grpSpPr>
          <a:xfrm>
            <a:off x="9182100" y="5233639"/>
            <a:ext cx="1768659" cy="881410"/>
            <a:chOff x="9182100" y="5233639"/>
            <a:chExt cx="1768659" cy="881410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6F64281B-5582-FC07-4621-73366E73C08F}"/>
                </a:ext>
              </a:extLst>
            </p:cNvPr>
            <p:cNvSpPr/>
            <p:nvPr/>
          </p:nvSpPr>
          <p:spPr>
            <a:xfrm>
              <a:off x="9182100" y="5845618"/>
              <a:ext cx="1768659" cy="2694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E33E0645-4280-1613-64B4-36253FB173DF}"/>
                </a:ext>
              </a:extLst>
            </p:cNvPr>
            <p:cNvSpPr/>
            <p:nvPr/>
          </p:nvSpPr>
          <p:spPr>
            <a:xfrm rot="16200000">
              <a:off x="8876111" y="5539628"/>
              <a:ext cx="881409" cy="2694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5676D2B8-1047-5ABD-985F-09E80B2EACBF}"/>
              </a:ext>
            </a:extLst>
          </p:cNvPr>
          <p:cNvGrpSpPr/>
          <p:nvPr/>
        </p:nvGrpSpPr>
        <p:grpSpPr>
          <a:xfrm>
            <a:off x="5880700" y="2259109"/>
            <a:ext cx="3791247" cy="2813334"/>
            <a:chOff x="5880700" y="2259109"/>
            <a:chExt cx="3791247" cy="2813334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B4D7C1CA-A659-BE41-C17A-C5A0E57EAFF4}"/>
                </a:ext>
              </a:extLst>
            </p:cNvPr>
            <p:cNvSpPr/>
            <p:nvPr/>
          </p:nvSpPr>
          <p:spPr>
            <a:xfrm>
              <a:off x="7182347" y="2259109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0187F4F9-7914-E5BF-2799-ECC56158F679}"/>
                </a:ext>
              </a:extLst>
            </p:cNvPr>
            <p:cNvSpPr/>
            <p:nvPr/>
          </p:nvSpPr>
          <p:spPr>
            <a:xfrm>
              <a:off x="9271897" y="3681888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3C601973-B72B-4A3F-590F-D9E28A05A106}"/>
                </a:ext>
              </a:extLst>
            </p:cNvPr>
            <p:cNvSpPr/>
            <p:nvPr/>
          </p:nvSpPr>
          <p:spPr>
            <a:xfrm>
              <a:off x="5880700" y="4672397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503E8934-D164-D2A4-F568-6FE99869DF5A}"/>
              </a:ext>
            </a:extLst>
          </p:cNvPr>
          <p:cNvGrpSpPr/>
          <p:nvPr/>
        </p:nvGrpSpPr>
        <p:grpSpPr>
          <a:xfrm>
            <a:off x="4504630" y="2647471"/>
            <a:ext cx="5347494" cy="1810123"/>
            <a:chOff x="4504630" y="2647471"/>
            <a:chExt cx="5347494" cy="1810123"/>
          </a:xfrm>
        </p:grpSpPr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602BE8CA-D1CC-AB7F-1481-9844D58F7527}"/>
                </a:ext>
              </a:extLst>
            </p:cNvPr>
            <p:cNvGrpSpPr/>
            <p:nvPr/>
          </p:nvGrpSpPr>
          <p:grpSpPr>
            <a:xfrm>
              <a:off x="4504630" y="2954028"/>
              <a:ext cx="5264944" cy="1256075"/>
              <a:chOff x="4410872" y="3070874"/>
              <a:chExt cx="5264944" cy="1256075"/>
            </a:xfrm>
          </p:grpSpPr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C8AA7064-73A1-0C22-7B8C-A1C4F039C1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14975" y="3070874"/>
                <a:ext cx="4160841" cy="18105"/>
              </a:xfrm>
              <a:prstGeom prst="straightConnector1">
                <a:avLst/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0EDED83B-8D3D-EDCA-0FBB-40E323360B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00599" y="3308850"/>
                <a:ext cx="4160841" cy="18105"/>
              </a:xfrm>
              <a:prstGeom prst="straightConnector1">
                <a:avLst/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>
                <a:extLst>
                  <a:ext uri="{FF2B5EF4-FFF2-40B4-BE49-F238E27FC236}">
                    <a16:creationId xmlns:a16="http://schemas.microsoft.com/office/drawing/2014/main" id="{90F778DA-90D6-F4B9-8FE4-785AC11482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10872" y="4080660"/>
                <a:ext cx="4160841" cy="18105"/>
              </a:xfrm>
              <a:prstGeom prst="straightConnector1">
                <a:avLst/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>
                <a:extLst>
                  <a:ext uri="{FF2B5EF4-FFF2-40B4-BE49-F238E27FC236}">
                    <a16:creationId xmlns:a16="http://schemas.microsoft.com/office/drawing/2014/main" id="{6E491324-E4CB-7979-1B7B-0E493EE457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3218" y="4308844"/>
                <a:ext cx="4160841" cy="18105"/>
              </a:xfrm>
              <a:prstGeom prst="straightConnector1">
                <a:avLst/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CFF43A4D-A297-B6F7-BEFA-0C6A95C17D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94356" y="4439489"/>
              <a:ext cx="4160841" cy="18105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8DD7DBEF-24ED-76E8-8722-F667699715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79326" y="3657191"/>
              <a:ext cx="4160841" cy="18105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C49ACFDB-2F3D-A8BD-51E3-700784FFBB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91283" y="3428403"/>
              <a:ext cx="4160841" cy="18105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C77B675F-A2CE-8943-CF28-33BDB4938A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6379" y="2647471"/>
              <a:ext cx="4160841" cy="18105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877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F2CB65-088D-9172-C2E9-C6C73CC42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5C64FD-B345-7C35-1AF7-9EA5B1961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51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5CBF8C-4C1D-9DAB-659E-9CD2F4215F34}"/>
              </a:ext>
            </a:extLst>
          </p:cNvPr>
          <p:cNvGrpSpPr/>
          <p:nvPr/>
        </p:nvGrpSpPr>
        <p:grpSpPr>
          <a:xfrm>
            <a:off x="1596736" y="533051"/>
            <a:ext cx="8998527" cy="5542391"/>
            <a:chOff x="1591541" y="1024664"/>
            <a:chExt cx="8998527" cy="5542391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E1E6AD6-1705-9D9A-200F-79400C31CF6C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372A685-9AC0-EB6F-FF00-45245F6AE1DC}"/>
                </a:ext>
              </a:extLst>
            </p:cNvPr>
            <p:cNvGrpSpPr/>
            <p:nvPr/>
          </p:nvGrpSpPr>
          <p:grpSpPr>
            <a:xfrm flipH="1" flipV="1">
              <a:off x="5341292" y="1024664"/>
              <a:ext cx="1059507" cy="1282119"/>
              <a:chOff x="7675531" y="1242873"/>
              <a:chExt cx="2509566" cy="276584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8F75666-E2A6-7951-D87A-D7D2EEFA85F6}"/>
                  </a:ext>
                </a:extLst>
              </p:cNvPr>
              <p:cNvSpPr/>
              <p:nvPr/>
            </p:nvSpPr>
            <p:spPr>
              <a:xfrm>
                <a:off x="7675531" y="1242873"/>
                <a:ext cx="1372016" cy="198415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DE325F9-0C3F-C55F-B38B-5655E6D6B391}"/>
                  </a:ext>
                </a:extLst>
              </p:cNvPr>
              <p:cNvCxnSpPr/>
              <p:nvPr/>
            </p:nvCxnSpPr>
            <p:spPr>
              <a:xfrm flipV="1">
                <a:off x="8510032" y="3098312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D2DE176D-0429-725D-E278-C8CB00C808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0032" y="3675361"/>
                <a:ext cx="91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0BA75182-9B3F-73E7-DCAD-D30F158DDF46}"/>
                  </a:ext>
                </a:extLst>
              </p:cNvPr>
              <p:cNvSpPr/>
              <p:nvPr/>
            </p:nvSpPr>
            <p:spPr>
              <a:xfrm>
                <a:off x="9474846" y="3497800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3F410B82-B313-CCA6-710F-F8EF36C95F0C}"/>
                  </a:ext>
                </a:extLst>
              </p:cNvPr>
              <p:cNvSpPr/>
              <p:nvPr/>
            </p:nvSpPr>
            <p:spPr>
              <a:xfrm>
                <a:off x="9350598" y="3271866"/>
                <a:ext cx="834499" cy="736853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1AA6589-804F-26E6-6586-CB8E0408801E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6EB5FD4-2CFA-A027-8558-D03CDE19F00B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70F33B-4E37-58C1-5D74-32E2DE8F9C50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8F2EE4-25D4-8816-1190-2181E7123F17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8C13E3-9DF7-F693-B41D-F6BE793E5318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06AC9A4-EFAC-8304-6D39-F2609D6C18B0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33BB802-E9E1-5FBF-CA18-083C168CD1AE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177E5B76-C565-5664-ED38-DCCD744D1437}"/>
              </a:ext>
            </a:extLst>
          </p:cNvPr>
          <p:cNvSpPr/>
          <p:nvPr/>
        </p:nvSpPr>
        <p:spPr>
          <a:xfrm rot="19089747">
            <a:off x="2230329" y="186899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F64E794-EF0D-9E06-E862-028A7CCE4D3A}"/>
              </a:ext>
            </a:extLst>
          </p:cNvPr>
          <p:cNvSpPr/>
          <p:nvPr/>
        </p:nvSpPr>
        <p:spPr>
          <a:xfrm rot="13768132">
            <a:off x="2166978" y="4162738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5D01A8B-7162-D6F1-DE2F-026EECCCDD6A}"/>
              </a:ext>
            </a:extLst>
          </p:cNvPr>
          <p:cNvSpPr/>
          <p:nvPr/>
        </p:nvSpPr>
        <p:spPr>
          <a:xfrm rot="2510253" flipH="1">
            <a:off x="9651863" y="184357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CF6592-60AA-C9D6-8555-AFCAD67D08AA}"/>
              </a:ext>
            </a:extLst>
          </p:cNvPr>
          <p:cNvSpPr/>
          <p:nvPr/>
        </p:nvSpPr>
        <p:spPr>
          <a:xfrm rot="7831868" flipH="1">
            <a:off x="9818039" y="410746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AE3D32F-3F2C-CF80-A510-0AB7458C2F3E}"/>
              </a:ext>
            </a:extLst>
          </p:cNvPr>
          <p:cNvSpPr/>
          <p:nvPr/>
        </p:nvSpPr>
        <p:spPr>
          <a:xfrm rot="650438" flipH="1">
            <a:off x="7018759" y="912222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E9FDB72-07EF-21E5-7E03-CD0F4C9AAC14}"/>
              </a:ext>
            </a:extLst>
          </p:cNvPr>
          <p:cNvSpPr/>
          <p:nvPr/>
        </p:nvSpPr>
        <p:spPr>
          <a:xfrm rot="21118088" flipH="1">
            <a:off x="4808079" y="969006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CC976FF-2D8E-8F9D-32B2-95EE0D5F3D06}"/>
              </a:ext>
            </a:extLst>
          </p:cNvPr>
          <p:cNvSpPr/>
          <p:nvPr/>
        </p:nvSpPr>
        <p:spPr>
          <a:xfrm rot="20949562" flipH="1" flipV="1">
            <a:off x="7365782" y="5190239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9E579B3-58E0-2727-6672-45188C323BC9}"/>
              </a:ext>
            </a:extLst>
          </p:cNvPr>
          <p:cNvSpPr/>
          <p:nvPr/>
        </p:nvSpPr>
        <p:spPr>
          <a:xfrm rot="481912" flipH="1" flipV="1">
            <a:off x="4495958" y="515834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D53A1835-DD36-97CB-48BA-A22CDDE6FB6A}"/>
              </a:ext>
            </a:extLst>
          </p:cNvPr>
          <p:cNvSpPr txBox="1">
            <a:spLocks/>
          </p:cNvSpPr>
          <p:nvPr/>
        </p:nvSpPr>
        <p:spPr>
          <a:xfrm>
            <a:off x="2816156" y="3146643"/>
            <a:ext cx="6575269" cy="10086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Add vacuum systems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3DF3333-7383-C07B-3A4A-1A4BDFFBEC75}"/>
              </a:ext>
            </a:extLst>
          </p:cNvPr>
          <p:cNvSpPr/>
          <p:nvPr/>
        </p:nvSpPr>
        <p:spPr>
          <a:xfrm rot="18135010">
            <a:off x="10145915" y="3780095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36C8714-BB3A-8A22-F2AB-5E148C70DE14}"/>
              </a:ext>
            </a:extLst>
          </p:cNvPr>
          <p:cNvSpPr/>
          <p:nvPr/>
        </p:nvSpPr>
        <p:spPr>
          <a:xfrm rot="478302">
            <a:off x="4995305" y="5124017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B04784-20DF-5285-BA4E-99A767C0F296}"/>
              </a:ext>
            </a:extLst>
          </p:cNvPr>
          <p:cNvSpPr/>
          <p:nvPr/>
        </p:nvSpPr>
        <p:spPr>
          <a:xfrm rot="10800000">
            <a:off x="6634100" y="763880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E627F1A-366E-24B2-0FBC-DD22406A58CF}"/>
              </a:ext>
            </a:extLst>
          </p:cNvPr>
          <p:cNvSpPr/>
          <p:nvPr/>
        </p:nvSpPr>
        <p:spPr>
          <a:xfrm rot="7361406">
            <a:off x="2082517" y="2065222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69B5F43-050F-6C47-7EC0-272AD068E562}"/>
              </a:ext>
            </a:extLst>
          </p:cNvPr>
          <p:cNvSpPr/>
          <p:nvPr/>
        </p:nvSpPr>
        <p:spPr>
          <a:xfrm rot="853887">
            <a:off x="7640013" y="1081769"/>
            <a:ext cx="216326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C98E4AD-4999-C802-8B32-A4CEEF3E3360}"/>
              </a:ext>
            </a:extLst>
          </p:cNvPr>
          <p:cNvSpPr/>
          <p:nvPr/>
        </p:nvSpPr>
        <p:spPr>
          <a:xfrm rot="3641905">
            <a:off x="1939988" y="3982296"/>
            <a:ext cx="250350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FF28D7A-F8CD-1CA3-238D-59CE43FE970E}"/>
              </a:ext>
            </a:extLst>
          </p:cNvPr>
          <p:cNvSpPr/>
          <p:nvPr/>
        </p:nvSpPr>
        <p:spPr>
          <a:xfrm rot="20426152">
            <a:off x="7907457" y="5098362"/>
            <a:ext cx="250350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Up 33">
            <a:extLst>
              <a:ext uri="{FF2B5EF4-FFF2-40B4-BE49-F238E27FC236}">
                <a16:creationId xmlns:a16="http://schemas.microsoft.com/office/drawing/2014/main" id="{16B4EC6A-FAA4-A5EE-ED03-325EFB9CE483}"/>
              </a:ext>
            </a:extLst>
          </p:cNvPr>
          <p:cNvSpPr/>
          <p:nvPr/>
        </p:nvSpPr>
        <p:spPr>
          <a:xfrm rot="20751617">
            <a:off x="4179291" y="793453"/>
            <a:ext cx="265766" cy="748466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Up 34">
            <a:extLst>
              <a:ext uri="{FF2B5EF4-FFF2-40B4-BE49-F238E27FC236}">
                <a16:creationId xmlns:a16="http://schemas.microsoft.com/office/drawing/2014/main" id="{AB89E7A3-85D8-5001-6754-AD82D156130E}"/>
              </a:ext>
            </a:extLst>
          </p:cNvPr>
          <p:cNvSpPr/>
          <p:nvPr/>
        </p:nvSpPr>
        <p:spPr>
          <a:xfrm rot="1891179">
            <a:off x="9503649" y="1486816"/>
            <a:ext cx="265766" cy="748466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Up 35">
            <a:extLst>
              <a:ext uri="{FF2B5EF4-FFF2-40B4-BE49-F238E27FC236}">
                <a16:creationId xmlns:a16="http://schemas.microsoft.com/office/drawing/2014/main" id="{25A409DE-0C9D-0220-326E-1D0881E4AC2F}"/>
              </a:ext>
            </a:extLst>
          </p:cNvPr>
          <p:cNvSpPr/>
          <p:nvPr/>
        </p:nvSpPr>
        <p:spPr>
          <a:xfrm rot="10154644">
            <a:off x="6977490" y="5771765"/>
            <a:ext cx="265766" cy="748466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Up 36">
            <a:extLst>
              <a:ext uri="{FF2B5EF4-FFF2-40B4-BE49-F238E27FC236}">
                <a16:creationId xmlns:a16="http://schemas.microsoft.com/office/drawing/2014/main" id="{AB778183-61D7-4CD2-4B6E-4DE503598135}"/>
              </a:ext>
            </a:extLst>
          </p:cNvPr>
          <p:cNvSpPr/>
          <p:nvPr/>
        </p:nvSpPr>
        <p:spPr>
          <a:xfrm rot="12980588">
            <a:off x="2233029" y="4849210"/>
            <a:ext cx="265766" cy="748466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27497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96624-1163-CAC9-22FA-352DE0573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Anything Else?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4A7D4-04EA-E1FD-742A-F43928467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723208"/>
            <a:ext cx="10131425" cy="5972867"/>
          </a:xfrm>
        </p:spPr>
        <p:txBody>
          <a:bodyPr>
            <a:normAutofit/>
          </a:bodyPr>
          <a:lstStyle/>
          <a:p>
            <a:r>
              <a:rPr lang="en-US" sz="2800" dirty="0"/>
              <a:t>Injection and extraction systems</a:t>
            </a:r>
          </a:p>
          <a:p>
            <a:pPr lvl="1"/>
            <a:r>
              <a:rPr lang="en-US" sz="2400" dirty="0"/>
              <a:t>Fast pulsing magnets to get beam in and out of the accelerator</a:t>
            </a:r>
          </a:p>
          <a:p>
            <a:r>
              <a:rPr lang="en-US" sz="2800" dirty="0"/>
              <a:t>Collimators</a:t>
            </a:r>
          </a:p>
          <a:p>
            <a:pPr lvl="1"/>
            <a:r>
              <a:rPr lang="en-US" sz="2400" dirty="0"/>
              <a:t>Absorb lost beam in a controlled way at predefined locations</a:t>
            </a:r>
          </a:p>
          <a:p>
            <a:r>
              <a:rPr lang="en-US" sz="2800" dirty="0"/>
              <a:t>Higher order magnets</a:t>
            </a:r>
          </a:p>
          <a:p>
            <a:pPr lvl="1"/>
            <a:r>
              <a:rPr lang="en-US" sz="2400" dirty="0"/>
              <a:t>Correct additional errors and influence more beam parameters</a:t>
            </a:r>
          </a:p>
          <a:p>
            <a:r>
              <a:rPr lang="en-US" sz="2800" dirty="0"/>
              <a:t>Additional RF systems</a:t>
            </a:r>
          </a:p>
          <a:p>
            <a:pPr lvl="1"/>
            <a:r>
              <a:rPr lang="en-US" sz="2400" dirty="0"/>
              <a:t>Manipulate the longitudinal beam parameters</a:t>
            </a:r>
          </a:p>
          <a:p>
            <a:r>
              <a:rPr lang="en-US" sz="2800" dirty="0"/>
              <a:t>Feedbacks</a:t>
            </a:r>
          </a:p>
          <a:p>
            <a:pPr lvl="1"/>
            <a:r>
              <a:rPr lang="en-US" sz="2400" dirty="0"/>
              <a:t>Identify and correct errors that might degrade the beam</a:t>
            </a:r>
          </a:p>
          <a:p>
            <a:r>
              <a:rPr lang="en-US" sz="2800" dirty="0"/>
              <a:t>…..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8B6C64-774A-7FD0-C0A3-FC16DF97D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77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8FA32A-DF16-2E19-71D3-DAAE5F035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53</a:t>
            </a:fld>
            <a:endParaRPr lang="en-GB"/>
          </a:p>
        </p:txBody>
      </p:sp>
      <p:pic>
        <p:nvPicPr>
          <p:cNvPr id="6" name="Picture 5" descr="A diagram of a complex&#10;&#10;AI-generated content may be incorrect.">
            <a:extLst>
              <a:ext uri="{FF2B5EF4-FFF2-40B4-BE49-F238E27FC236}">
                <a16:creationId xmlns:a16="http://schemas.microsoft.com/office/drawing/2014/main" id="{3A8759F0-18B7-46DD-89A3-78B00B7A76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895" y="0"/>
            <a:ext cx="8426212" cy="68580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FB2F15C-0F9C-1B5B-CB3E-9A503FA98B95}"/>
              </a:ext>
            </a:extLst>
          </p:cNvPr>
          <p:cNvCxnSpPr>
            <a:cxnSpLocks/>
          </p:cNvCxnSpPr>
          <p:nvPr/>
        </p:nvCxnSpPr>
        <p:spPr>
          <a:xfrm flipV="1">
            <a:off x="3657600" y="4305670"/>
            <a:ext cx="1899821" cy="559293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D8F2C4F-B7BA-987D-1163-58B853A25AEB}"/>
              </a:ext>
            </a:extLst>
          </p:cNvPr>
          <p:cNvCxnSpPr>
            <a:cxnSpLocks/>
          </p:cNvCxnSpPr>
          <p:nvPr/>
        </p:nvCxnSpPr>
        <p:spPr>
          <a:xfrm flipV="1">
            <a:off x="3657600" y="4714043"/>
            <a:ext cx="1899821" cy="15092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338E85D-84DE-2A25-BAEF-885A4E1995D3}"/>
              </a:ext>
            </a:extLst>
          </p:cNvPr>
          <p:cNvSpPr txBox="1"/>
          <p:nvPr/>
        </p:nvSpPr>
        <p:spPr>
          <a:xfrm>
            <a:off x="2636665" y="4714043"/>
            <a:ext cx="1088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chemeClr val="accent3"/>
                </a:solidFill>
              </a:rPr>
              <a:t>Linacs</a:t>
            </a:r>
            <a:endParaRPr lang="en-GB" sz="2800" b="1" dirty="0">
              <a:solidFill>
                <a:schemeClr val="accent3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3DC9617-5154-E408-3606-58586E47C0A9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4057248" y="3976173"/>
            <a:ext cx="1921862" cy="26161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1CB7CC1-6006-7AE7-0A2D-96159A0E363B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4057248" y="3976173"/>
            <a:ext cx="1775381" cy="73787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E991947-450F-A602-EBEC-D531E6E60B5A}"/>
              </a:ext>
            </a:extLst>
          </p:cNvPr>
          <p:cNvSpPr txBox="1"/>
          <p:nvPr/>
        </p:nvSpPr>
        <p:spPr>
          <a:xfrm>
            <a:off x="1909865" y="3714563"/>
            <a:ext cx="214738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Synchrotrons</a:t>
            </a:r>
            <a:endParaRPr lang="en-GB" sz="2800" b="1" dirty="0">
              <a:solidFill>
                <a:schemeClr val="accent1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9521B5C-25E0-469C-41F2-C2870E62D678}"/>
              </a:ext>
            </a:extLst>
          </p:cNvPr>
          <p:cNvCxnSpPr>
            <a:cxnSpLocks/>
          </p:cNvCxnSpPr>
          <p:nvPr/>
        </p:nvCxnSpPr>
        <p:spPr>
          <a:xfrm flipV="1">
            <a:off x="3657600" y="4840656"/>
            <a:ext cx="4643021" cy="3832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E6C9FEC-4D33-AC8F-5A46-74766027DD12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4057248" y="3849560"/>
            <a:ext cx="1727602" cy="126613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FC357F0-94D6-2721-185B-3AF80BF8B5A2}"/>
              </a:ext>
            </a:extLst>
          </p:cNvPr>
          <p:cNvCxnSpPr>
            <a:cxnSpLocks/>
          </p:cNvCxnSpPr>
          <p:nvPr/>
        </p:nvCxnSpPr>
        <p:spPr>
          <a:xfrm flipV="1">
            <a:off x="4081137" y="3759093"/>
            <a:ext cx="799546" cy="21708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020F5EA-344E-12CB-CD38-FF23F2E3AD3F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4057248" y="3613034"/>
            <a:ext cx="686202" cy="363139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F2094DE-FB48-3373-5547-790987947F84}"/>
              </a:ext>
            </a:extLst>
          </p:cNvPr>
          <p:cNvCxnSpPr>
            <a:cxnSpLocks/>
          </p:cNvCxnSpPr>
          <p:nvPr/>
        </p:nvCxnSpPr>
        <p:spPr>
          <a:xfrm flipV="1">
            <a:off x="4057248" y="3008440"/>
            <a:ext cx="887690" cy="965303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F302637-91F0-B7F5-8A4C-920770917C57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4057248" y="2800350"/>
            <a:ext cx="145818" cy="1175823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F3EF641-7522-8D0E-CB33-D23D1C5441E7}"/>
              </a:ext>
            </a:extLst>
          </p:cNvPr>
          <p:cNvCxnSpPr>
            <a:cxnSpLocks/>
          </p:cNvCxnSpPr>
          <p:nvPr/>
        </p:nvCxnSpPr>
        <p:spPr>
          <a:xfrm flipV="1">
            <a:off x="3657600" y="3912866"/>
            <a:ext cx="4006850" cy="95357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51CF523-408E-943C-1A18-552185191DBA}"/>
              </a:ext>
            </a:extLst>
          </p:cNvPr>
          <p:cNvCxnSpPr>
            <a:cxnSpLocks/>
            <a:stCxn id="52" idx="2"/>
          </p:cNvCxnSpPr>
          <p:nvPr/>
        </p:nvCxnSpPr>
        <p:spPr>
          <a:xfrm>
            <a:off x="8867775" y="1597102"/>
            <a:ext cx="57150" cy="90797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E6B12911-9C78-4FFE-8CC9-9CC620925884}"/>
              </a:ext>
            </a:extLst>
          </p:cNvPr>
          <p:cNvSpPr txBox="1"/>
          <p:nvPr/>
        </p:nvSpPr>
        <p:spPr>
          <a:xfrm>
            <a:off x="7366860" y="642995"/>
            <a:ext cx="3001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Plasma Wakefield Accelerator</a:t>
            </a:r>
            <a:endParaRPr lang="en-GB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50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0" grpId="0"/>
      <p:bldP spid="20" grpId="1"/>
      <p:bldP spid="5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BCA9FB-5413-BB98-BECB-0A8EB6FC3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E2289C-337B-42DD-AAFC-991079B3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54</a:t>
            </a:fld>
            <a:endParaRPr lang="en-GB"/>
          </a:p>
        </p:txBody>
      </p:sp>
      <p:pic>
        <p:nvPicPr>
          <p:cNvPr id="5" name="Picture 4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D6753A86-7B13-E13C-9E75-0D06F1896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12" y="914074"/>
            <a:ext cx="5981700" cy="304297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96A4CE4-D6D6-264E-7C4D-1D489CD906D5}"/>
              </a:ext>
            </a:extLst>
          </p:cNvPr>
          <p:cNvGrpSpPr/>
          <p:nvPr/>
        </p:nvGrpSpPr>
        <p:grpSpPr>
          <a:xfrm>
            <a:off x="4902562" y="711583"/>
            <a:ext cx="5392999" cy="1118890"/>
            <a:chOff x="5314950" y="1062335"/>
            <a:chExt cx="5392999" cy="1118890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B61D927-010E-26CE-D6DB-B5BD92D129ED}"/>
                </a:ext>
              </a:extLst>
            </p:cNvPr>
            <p:cNvCxnSpPr/>
            <p:nvPr/>
          </p:nvCxnSpPr>
          <p:spPr>
            <a:xfrm flipH="1">
              <a:off x="5314950" y="1524000"/>
              <a:ext cx="2505075" cy="657225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223D82E-5C6B-03F6-F4CA-F1E21CA624BF}"/>
                </a:ext>
              </a:extLst>
            </p:cNvPr>
            <p:cNvSpPr txBox="1"/>
            <p:nvPr/>
          </p:nvSpPr>
          <p:spPr>
            <a:xfrm>
              <a:off x="7883586" y="1062335"/>
              <a:ext cx="28243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High voltage platform: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H</a:t>
              </a:r>
              <a:r>
                <a:rPr lang="en-US" baseline="30000" dirty="0"/>
                <a:t>-</a:t>
              </a:r>
              <a:r>
                <a:rPr lang="en-US" dirty="0"/>
                <a:t> ion source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Electrostatic acceleration</a:t>
              </a:r>
              <a:endParaRPr lang="en-GB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15A0DE8-5EE6-2784-6259-7797D1E559E6}"/>
              </a:ext>
            </a:extLst>
          </p:cNvPr>
          <p:cNvGrpSpPr/>
          <p:nvPr/>
        </p:nvGrpSpPr>
        <p:grpSpPr>
          <a:xfrm>
            <a:off x="100405" y="2764171"/>
            <a:ext cx="3736914" cy="2570412"/>
            <a:chOff x="512793" y="3114923"/>
            <a:chExt cx="3736914" cy="2570412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077464F-4843-6B14-089D-B3646A2A36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4000" y="3114923"/>
              <a:ext cx="504825" cy="1734491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2A77096-1A80-9EA2-4A04-6437BC0094E3}"/>
                </a:ext>
              </a:extLst>
            </p:cNvPr>
            <p:cNvSpPr txBox="1"/>
            <p:nvPr/>
          </p:nvSpPr>
          <p:spPr>
            <a:xfrm>
              <a:off x="512793" y="4762005"/>
              <a:ext cx="37369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Radiofrequency Quadrupole (RFQ):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Structure that both accelerates and focuses at the same time</a:t>
              </a:r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E8FF1C0-BE5E-0EBA-499E-90EE1529DE64}"/>
              </a:ext>
            </a:extLst>
          </p:cNvPr>
          <p:cNvGrpSpPr/>
          <p:nvPr/>
        </p:nvGrpSpPr>
        <p:grpSpPr>
          <a:xfrm>
            <a:off x="2511787" y="1976028"/>
            <a:ext cx="9163050" cy="4505325"/>
            <a:chOff x="1484051" y="1414462"/>
            <a:chExt cx="9163050" cy="4505325"/>
          </a:xfrm>
        </p:grpSpPr>
        <p:pic>
          <p:nvPicPr>
            <p:cNvPr id="14" name="Picture 13" descr="A large machine with wires&#10;&#10;AI-generated content may be incorrect.">
              <a:extLst>
                <a:ext uri="{FF2B5EF4-FFF2-40B4-BE49-F238E27FC236}">
                  <a16:creationId xmlns:a16="http://schemas.microsoft.com/office/drawing/2014/main" id="{55AB6B69-EB54-E224-5EC3-1C5BE66F2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4051" y="1414462"/>
              <a:ext cx="9163050" cy="4505325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634FA12-BB7B-0AA6-4F51-9EACE5B58CF0}"/>
                </a:ext>
              </a:extLst>
            </p:cNvPr>
            <p:cNvSpPr txBox="1"/>
            <p:nvPr/>
          </p:nvSpPr>
          <p:spPr>
            <a:xfrm>
              <a:off x="2936806" y="1825466"/>
              <a:ext cx="4635500" cy="707886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chemeClr val="accent1"/>
                  </a:solidFill>
                </a:rPr>
                <a:t>Drift Tube </a:t>
              </a:r>
              <a:r>
                <a:rPr lang="en-US" sz="4000" dirty="0" err="1">
                  <a:solidFill>
                    <a:schemeClr val="accent1"/>
                  </a:solidFill>
                </a:rPr>
                <a:t>Linac</a:t>
              </a:r>
              <a:r>
                <a:rPr lang="en-US" sz="4000" dirty="0">
                  <a:solidFill>
                    <a:schemeClr val="accent1"/>
                  </a:solidFill>
                </a:rPr>
                <a:t> (DTL)</a:t>
              </a:r>
              <a:endParaRPr lang="en-GB" sz="40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665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03618-21F6-119A-FA4C-F94E6DA6A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Booster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4BBEB4-85FA-2512-3500-FDEC70BF3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55</a:t>
            </a:fld>
            <a:endParaRPr lang="en-GB"/>
          </a:p>
        </p:txBody>
      </p:sp>
      <p:pic>
        <p:nvPicPr>
          <p:cNvPr id="5" name="Picture 4" descr="A large green machine in a factory&#10;&#10;AI-generated content may be incorrect.">
            <a:extLst>
              <a:ext uri="{FF2B5EF4-FFF2-40B4-BE49-F238E27FC236}">
                <a16:creationId xmlns:a16="http://schemas.microsoft.com/office/drawing/2014/main" id="{67903CD5-2631-75C4-8FE3-F2B094BC2B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49" y="786193"/>
            <a:ext cx="7830043" cy="569398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88219D26-6EA7-EAE1-9378-688DEE2E7E9A}"/>
              </a:ext>
            </a:extLst>
          </p:cNvPr>
          <p:cNvGrpSpPr/>
          <p:nvPr/>
        </p:nvGrpSpPr>
        <p:grpSpPr>
          <a:xfrm>
            <a:off x="2690258" y="2095500"/>
            <a:ext cx="2986642" cy="3162300"/>
            <a:chOff x="2690258" y="2095500"/>
            <a:chExt cx="2986642" cy="316230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E1B2527-0576-2FC9-0F2B-60085F1AE51A}"/>
                </a:ext>
              </a:extLst>
            </p:cNvPr>
            <p:cNvGrpSpPr/>
            <p:nvPr/>
          </p:nvGrpSpPr>
          <p:grpSpPr>
            <a:xfrm>
              <a:off x="2809875" y="2095500"/>
              <a:ext cx="2867025" cy="3162300"/>
              <a:chOff x="2809875" y="2095500"/>
              <a:chExt cx="2867025" cy="3162300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189C9548-FA1C-1BB2-3C04-1EDAAC7FBA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9875" y="2095500"/>
                <a:ext cx="2790825" cy="295275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AAF53AFD-3E1D-3E77-C472-788A11E3D2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2750" y="3171825"/>
                <a:ext cx="2724150" cy="123825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0392617F-475A-5C5A-81A0-C727EF395A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95600" y="3829050"/>
                <a:ext cx="2705100" cy="495300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D5B89911-2CC0-BC72-EDBF-D71005A11C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72045" y="4528757"/>
                <a:ext cx="2409580" cy="729043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B852720-22A9-20EC-8D66-7AD8208AC530}"/>
                </a:ext>
              </a:extLst>
            </p:cNvPr>
            <p:cNvSpPr txBox="1"/>
            <p:nvPr/>
          </p:nvSpPr>
          <p:spPr>
            <a:xfrm>
              <a:off x="2690258" y="2481461"/>
              <a:ext cx="29199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H</a:t>
              </a:r>
              <a:r>
                <a:rPr lang="en-US" sz="3600" baseline="30000" dirty="0"/>
                <a:t>-</a:t>
              </a:r>
              <a:r>
                <a:rPr lang="en-US" sz="3600" dirty="0"/>
                <a:t> from Linac4</a:t>
              </a:r>
              <a:endParaRPr lang="en-GB" sz="3600" dirty="0"/>
            </a:p>
          </p:txBody>
        </p:sp>
      </p:grpSp>
      <p:pic>
        <p:nvPicPr>
          <p:cNvPr id="19" name="Picture 18" descr="A close-up of a machine&#10;&#10;AI-generated content may be incorrect.">
            <a:extLst>
              <a:ext uri="{FF2B5EF4-FFF2-40B4-BE49-F238E27FC236}">
                <a16:creationId xmlns:a16="http://schemas.microsoft.com/office/drawing/2014/main" id="{22FDA832-51CC-7CA9-B0F9-05FEBFD8F5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758" y="662368"/>
            <a:ext cx="6735889" cy="594468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grpSp>
        <p:nvGrpSpPr>
          <p:cNvPr id="71" name="Group 70">
            <a:extLst>
              <a:ext uri="{FF2B5EF4-FFF2-40B4-BE49-F238E27FC236}">
                <a16:creationId xmlns:a16="http://schemas.microsoft.com/office/drawing/2014/main" id="{5B180196-30AB-6A23-19B0-C4487BED5CEA}"/>
              </a:ext>
            </a:extLst>
          </p:cNvPr>
          <p:cNvGrpSpPr/>
          <p:nvPr/>
        </p:nvGrpSpPr>
        <p:grpSpPr>
          <a:xfrm>
            <a:off x="6218689" y="1178689"/>
            <a:ext cx="2956142" cy="3620697"/>
            <a:chOff x="6037714" y="1302514"/>
            <a:chExt cx="2956142" cy="3620697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1EA2D85-7F54-E1A7-0B59-0EC4929DC7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61649" y="1938718"/>
              <a:ext cx="2705100" cy="41584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E1444F6-CB5E-AB49-A2F6-4C757DB9A3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72185" y="2683170"/>
              <a:ext cx="2694564" cy="557217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EE671CA-6775-C84B-C620-EB9940C744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37714" y="3592892"/>
              <a:ext cx="2729035" cy="668859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2B95237-5276-9A4E-E088-BF2BFB9726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61649" y="4261751"/>
              <a:ext cx="2705100" cy="66146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3C356F9-E0ED-6377-69C3-C08E6B0F1C80}"/>
                </a:ext>
              </a:extLst>
            </p:cNvPr>
            <p:cNvSpPr txBox="1"/>
            <p:nvPr/>
          </p:nvSpPr>
          <p:spPr>
            <a:xfrm>
              <a:off x="8427675" y="1302514"/>
              <a:ext cx="566181" cy="646331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H</a:t>
              </a:r>
              <a:r>
                <a:rPr lang="en-US" sz="3600" baseline="30000" dirty="0"/>
                <a:t>-</a:t>
              </a:r>
              <a:endParaRPr lang="en-GB" sz="3600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25F6573-9E72-6D0C-08D1-55E47E98492D}"/>
              </a:ext>
            </a:extLst>
          </p:cNvPr>
          <p:cNvGrpSpPr/>
          <p:nvPr/>
        </p:nvGrpSpPr>
        <p:grpSpPr>
          <a:xfrm>
            <a:off x="3096540" y="2177514"/>
            <a:ext cx="6202107" cy="2639564"/>
            <a:chOff x="2915565" y="2301339"/>
            <a:chExt cx="6202107" cy="2639564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DB80B93-7B55-A87E-4E1C-DC5529479C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0509" y="4905520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99F10738-0E60-25B4-6AB2-7EC2EE4B9B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66782" y="4244059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5AF98CDD-41B0-1458-58E6-6AEDB3CDBF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71459" y="3201758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AAE256B-161C-182F-9448-CB71654203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15565" y="2310864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E9F04A71-6514-8D45-EBFC-EE1CBCF352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33759" y="4895995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0DF32FD-DB06-4B3C-D6F4-89363F765D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10032" y="4234534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90740C39-9AAB-4BAE-6B4D-1CD6C327DC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14709" y="3192233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0ABD822A-998E-3DD3-A8C0-C16A4EB373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58815" y="2301339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ABB533-458C-A9B7-F91C-E271555E7452}"/>
                </a:ext>
              </a:extLst>
            </p:cNvPr>
            <p:cNvSpPr txBox="1"/>
            <p:nvPr/>
          </p:nvSpPr>
          <p:spPr>
            <a:xfrm>
              <a:off x="3856973" y="2468990"/>
              <a:ext cx="625492" cy="646331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6"/>
                  </a:solidFill>
                </a:rPr>
                <a:t>H</a:t>
              </a:r>
              <a:r>
                <a:rPr lang="en-US" sz="3600" baseline="30000" dirty="0">
                  <a:solidFill>
                    <a:schemeClr val="accent6"/>
                  </a:solidFill>
                </a:rPr>
                <a:t>+</a:t>
              </a:r>
              <a:endParaRPr lang="en-GB" sz="36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6248806-70B0-41F5-1593-34C0C61E7E24}"/>
              </a:ext>
            </a:extLst>
          </p:cNvPr>
          <p:cNvGrpSpPr/>
          <p:nvPr/>
        </p:nvGrpSpPr>
        <p:grpSpPr>
          <a:xfrm>
            <a:off x="5204398" y="1210353"/>
            <a:ext cx="2222596" cy="3935714"/>
            <a:chOff x="5023423" y="1334178"/>
            <a:chExt cx="2222596" cy="393571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A2EFB30-BD0A-2985-C32B-DE8069A27955}"/>
                </a:ext>
              </a:extLst>
            </p:cNvPr>
            <p:cNvSpPr txBox="1"/>
            <p:nvPr/>
          </p:nvSpPr>
          <p:spPr>
            <a:xfrm>
              <a:off x="5023423" y="1334178"/>
              <a:ext cx="2222596" cy="461665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3"/>
                  </a:solidFill>
                </a:rPr>
                <a:t>Charge strippers</a:t>
              </a:r>
              <a:endParaRPr lang="en-GB" sz="2400" dirty="0">
                <a:solidFill>
                  <a:schemeClr val="accent3"/>
                </a:solidFill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7D567AD-4537-EF4F-0B52-3F1BCE16546D}"/>
                </a:ext>
              </a:extLst>
            </p:cNvPr>
            <p:cNvCxnSpPr/>
            <p:nvPr/>
          </p:nvCxnSpPr>
          <p:spPr>
            <a:xfrm>
              <a:off x="6049707" y="1995864"/>
              <a:ext cx="0" cy="600075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1D23038-D10A-C6B7-C5D5-8E1257A6D84B}"/>
                </a:ext>
              </a:extLst>
            </p:cNvPr>
            <p:cNvCxnSpPr/>
            <p:nvPr/>
          </p:nvCxnSpPr>
          <p:spPr>
            <a:xfrm>
              <a:off x="6068757" y="2905501"/>
              <a:ext cx="0" cy="600075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4A805D5-ECF9-72A5-38AE-AD7519608CDE}"/>
                </a:ext>
              </a:extLst>
            </p:cNvPr>
            <p:cNvCxnSpPr/>
            <p:nvPr/>
          </p:nvCxnSpPr>
          <p:spPr>
            <a:xfrm>
              <a:off x="6068757" y="3872289"/>
              <a:ext cx="0" cy="600075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265AE38-789F-8B60-4688-49A8D821A3A9}"/>
                </a:ext>
              </a:extLst>
            </p:cNvPr>
            <p:cNvCxnSpPr/>
            <p:nvPr/>
          </p:nvCxnSpPr>
          <p:spPr>
            <a:xfrm>
              <a:off x="6068757" y="4669817"/>
              <a:ext cx="0" cy="600075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0" name="Picture 59" descr="A large green box with wires and boxes&#10;&#10;AI-generated content may be incorrect.">
            <a:extLst>
              <a:ext uri="{FF2B5EF4-FFF2-40B4-BE49-F238E27FC236}">
                <a16:creationId xmlns:a16="http://schemas.microsoft.com/office/drawing/2014/main" id="{1ACA6701-72AB-DA27-0956-F8D56BD07B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1" b="11464"/>
          <a:stretch/>
        </p:blipFill>
        <p:spPr>
          <a:xfrm>
            <a:off x="3576573" y="918600"/>
            <a:ext cx="8284832" cy="562321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00369A9E-1FFF-8E9D-4D0E-586B4D51ADBC}"/>
              </a:ext>
            </a:extLst>
          </p:cNvPr>
          <p:cNvSpPr txBox="1"/>
          <p:nvPr/>
        </p:nvSpPr>
        <p:spPr>
          <a:xfrm>
            <a:off x="8009346" y="1201974"/>
            <a:ext cx="1433406" cy="646331"/>
          </a:xfrm>
          <a:prstGeom prst="rect">
            <a:avLst/>
          </a:prstGeom>
          <a:solidFill>
            <a:schemeClr val="bg2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</a:rPr>
              <a:t>Dipole</a:t>
            </a:r>
            <a:endParaRPr lang="en-GB" sz="3600" b="1" dirty="0">
              <a:solidFill>
                <a:schemeClr val="accent4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7464C6-7BDE-9F8E-E947-13AEEB9AA481}"/>
              </a:ext>
            </a:extLst>
          </p:cNvPr>
          <p:cNvSpPr txBox="1"/>
          <p:nvPr/>
        </p:nvSpPr>
        <p:spPr>
          <a:xfrm>
            <a:off x="4888501" y="4439527"/>
            <a:ext cx="2481770" cy="646331"/>
          </a:xfrm>
          <a:prstGeom prst="rect">
            <a:avLst/>
          </a:prstGeom>
          <a:solidFill>
            <a:schemeClr val="bg2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</a:rPr>
              <a:t>Quadrupole</a:t>
            </a:r>
            <a:endParaRPr lang="en-GB" sz="3600" b="1" dirty="0">
              <a:solidFill>
                <a:schemeClr val="accent5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6E30422-F1C2-EFED-353B-FAA352DD6D2A}"/>
              </a:ext>
            </a:extLst>
          </p:cNvPr>
          <p:cNvSpPr txBox="1"/>
          <p:nvPr/>
        </p:nvSpPr>
        <p:spPr>
          <a:xfrm>
            <a:off x="3650310" y="1334450"/>
            <a:ext cx="2091406" cy="646331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Sextupole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9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2A123-4B76-2306-5797-C156CEEE8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Energy Ion Ring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9F748-D653-AA21-D98C-2B1CE9C53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2445F6-BFF0-1DB5-636D-A5577BAFAA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161" t="26374" r="3808"/>
          <a:stretch/>
        </p:blipFill>
        <p:spPr>
          <a:xfrm>
            <a:off x="892523" y="640216"/>
            <a:ext cx="10346978" cy="610348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FC502E5D-DBAC-DC9B-BA67-5CE4ED55F4CF}"/>
              </a:ext>
            </a:extLst>
          </p:cNvPr>
          <p:cNvGrpSpPr/>
          <p:nvPr/>
        </p:nvGrpSpPr>
        <p:grpSpPr>
          <a:xfrm>
            <a:off x="1724025" y="678893"/>
            <a:ext cx="9077776" cy="5765640"/>
            <a:chOff x="1724025" y="678893"/>
            <a:chExt cx="9077776" cy="576564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C67602A-611D-42E7-05E4-506970577816}"/>
                </a:ext>
              </a:extLst>
            </p:cNvPr>
            <p:cNvSpPr txBox="1"/>
            <p:nvPr/>
          </p:nvSpPr>
          <p:spPr>
            <a:xfrm>
              <a:off x="5752144" y="5736647"/>
              <a:ext cx="1571264" cy="707886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solidFill>
                    <a:schemeClr val="accent5"/>
                  </a:solidFill>
                </a:rPr>
                <a:t>Dipole</a:t>
              </a:r>
              <a:endParaRPr lang="en-GB" sz="4000" b="1" dirty="0">
                <a:solidFill>
                  <a:schemeClr val="accent5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2A5C183-2673-0FE1-DF6D-6C7147F75F40}"/>
                </a:ext>
              </a:extLst>
            </p:cNvPr>
            <p:cNvSpPr txBox="1"/>
            <p:nvPr/>
          </p:nvSpPr>
          <p:spPr>
            <a:xfrm>
              <a:off x="1724025" y="986670"/>
              <a:ext cx="805029" cy="369332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5"/>
                  </a:solidFill>
                </a:rPr>
                <a:t>Dipole</a:t>
              </a:r>
              <a:endParaRPr lang="en-GB" b="1" dirty="0">
                <a:solidFill>
                  <a:schemeClr val="accent5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4F9BA39-F9E1-3517-6992-4F51075442C0}"/>
                </a:ext>
              </a:extLst>
            </p:cNvPr>
            <p:cNvSpPr txBox="1"/>
            <p:nvPr/>
          </p:nvSpPr>
          <p:spPr>
            <a:xfrm>
              <a:off x="5867400" y="678893"/>
              <a:ext cx="670376" cy="307777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5"/>
                  </a:solidFill>
                </a:rPr>
                <a:t>Dipole</a:t>
              </a:r>
              <a:endParaRPr lang="en-GB" sz="1400" b="1" dirty="0">
                <a:solidFill>
                  <a:schemeClr val="accent5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6E4C8BA-A93F-CEE1-648A-9772DE2AAA20}"/>
                </a:ext>
              </a:extLst>
            </p:cNvPr>
            <p:cNvSpPr txBox="1"/>
            <p:nvPr/>
          </p:nvSpPr>
          <p:spPr>
            <a:xfrm>
              <a:off x="10131425" y="863559"/>
              <a:ext cx="670376" cy="307777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5"/>
                  </a:solidFill>
                </a:rPr>
                <a:t>Dipole</a:t>
              </a:r>
              <a:endParaRPr lang="en-GB" sz="1400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81F9250-98E6-03D3-469A-7FB16458B985}"/>
              </a:ext>
            </a:extLst>
          </p:cNvPr>
          <p:cNvGrpSpPr/>
          <p:nvPr/>
        </p:nvGrpSpPr>
        <p:grpSpPr>
          <a:xfrm>
            <a:off x="1151569" y="832781"/>
            <a:ext cx="8699776" cy="3120787"/>
            <a:chOff x="1151569" y="832781"/>
            <a:chExt cx="8699776" cy="312078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6B34F5B-CD23-056D-1D80-DF9F643C9A26}"/>
                </a:ext>
              </a:extLst>
            </p:cNvPr>
            <p:cNvSpPr txBox="1"/>
            <p:nvPr/>
          </p:nvSpPr>
          <p:spPr>
            <a:xfrm>
              <a:off x="1151569" y="3430348"/>
              <a:ext cx="2111475" cy="523220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/>
                  </a:solidFill>
                </a:rPr>
                <a:t>Quadrupoles</a:t>
              </a:r>
              <a:endParaRPr lang="en-GB" sz="2800" b="1" dirty="0">
                <a:solidFill>
                  <a:schemeClr val="accent2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967FB2F-0EE1-7892-41DD-424A4AA7A104}"/>
                </a:ext>
              </a:extLst>
            </p:cNvPr>
            <p:cNvSpPr txBox="1"/>
            <p:nvPr/>
          </p:nvSpPr>
          <p:spPr>
            <a:xfrm>
              <a:off x="7739870" y="2907128"/>
              <a:ext cx="2111475" cy="523220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/>
                  </a:solidFill>
                </a:rPr>
                <a:t>Quadrupoles</a:t>
              </a:r>
              <a:endParaRPr lang="en-GB" sz="2800" b="1" dirty="0">
                <a:solidFill>
                  <a:schemeClr val="accent2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81F0662-AA60-9B80-10C8-2216654D6EA8}"/>
                </a:ext>
              </a:extLst>
            </p:cNvPr>
            <p:cNvSpPr txBox="1"/>
            <p:nvPr/>
          </p:nvSpPr>
          <p:spPr>
            <a:xfrm>
              <a:off x="2791111" y="986670"/>
              <a:ext cx="938077" cy="261610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accent2"/>
                  </a:solidFill>
                </a:rPr>
                <a:t>Quadrupoles</a:t>
              </a:r>
              <a:endParaRPr lang="en-GB" sz="1100" b="1" dirty="0">
                <a:solidFill>
                  <a:schemeClr val="accent2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C5BC177-A03E-AB47-DA85-1DA4BEBABEBB}"/>
                </a:ext>
              </a:extLst>
            </p:cNvPr>
            <p:cNvSpPr txBox="1"/>
            <p:nvPr/>
          </p:nvSpPr>
          <p:spPr>
            <a:xfrm>
              <a:off x="4621711" y="875608"/>
              <a:ext cx="938077" cy="261610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schemeClr val="accent2"/>
                  </a:solidFill>
                </a:rPr>
                <a:t>Quadrupoles</a:t>
              </a:r>
              <a:endParaRPr lang="en-GB" sz="1050" b="1" dirty="0">
                <a:solidFill>
                  <a:schemeClr val="accent2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DDA4C32-0E7F-A0FB-20BA-5F4E4B1B551B}"/>
                </a:ext>
              </a:extLst>
            </p:cNvPr>
            <p:cNvSpPr txBox="1"/>
            <p:nvPr/>
          </p:nvSpPr>
          <p:spPr>
            <a:xfrm>
              <a:off x="8387382" y="832781"/>
              <a:ext cx="1013419" cy="276999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/>
                  </a:solidFill>
                </a:rPr>
                <a:t>Quadrupoles</a:t>
              </a:r>
              <a:endParaRPr lang="en-GB" sz="12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E6A484C-CD8F-3D6A-918C-C1E20564B2F0}"/>
              </a:ext>
            </a:extLst>
          </p:cNvPr>
          <p:cNvSpPr txBox="1"/>
          <p:nvPr/>
        </p:nvSpPr>
        <p:spPr>
          <a:xfrm>
            <a:off x="3729188" y="1471714"/>
            <a:ext cx="1399742" cy="307777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Injection system</a:t>
            </a:r>
            <a:endParaRPr lang="en-GB" sz="1400" b="1" dirty="0">
              <a:solidFill>
                <a:schemeClr val="accent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0EEA79-3EBA-498D-C0EB-BFED9C506F3D}"/>
              </a:ext>
            </a:extLst>
          </p:cNvPr>
          <p:cNvSpPr txBox="1"/>
          <p:nvPr/>
        </p:nvSpPr>
        <p:spPr>
          <a:xfrm>
            <a:off x="8631171" y="1982643"/>
            <a:ext cx="2440348" cy="461665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</a:rPr>
              <a:t>Extraction system</a:t>
            </a:r>
            <a:endParaRPr lang="en-GB" sz="2400" b="1" dirty="0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5C6F5A-E3B8-65E4-0B1F-FA3D46ADF0F3}"/>
              </a:ext>
            </a:extLst>
          </p:cNvPr>
          <p:cNvSpPr txBox="1"/>
          <p:nvPr/>
        </p:nvSpPr>
        <p:spPr>
          <a:xfrm>
            <a:off x="7323408" y="1351894"/>
            <a:ext cx="1100301" cy="338554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RF Cavities</a:t>
            </a:r>
            <a:endParaRPr lang="en-GB" sz="1600" b="1" dirty="0">
              <a:solidFill>
                <a:schemeClr val="accent3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4A42E0-F927-8583-6BB1-CE950095BA86}"/>
              </a:ext>
            </a:extLst>
          </p:cNvPr>
          <p:cNvSpPr txBox="1"/>
          <p:nvPr/>
        </p:nvSpPr>
        <p:spPr>
          <a:xfrm>
            <a:off x="1035309" y="2444308"/>
            <a:ext cx="2224840" cy="461665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Electron cooling</a:t>
            </a:r>
            <a:endParaRPr lang="en-GB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95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F4B67-8F2C-2A64-1437-9D726A958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Synchrotron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E96C85-9AE4-BA51-5C0E-6A7CB1516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57</a:t>
            </a:fld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D5D1C8D-DE89-D04E-6873-C48D854A977B}"/>
              </a:ext>
            </a:extLst>
          </p:cNvPr>
          <p:cNvGrpSpPr/>
          <p:nvPr/>
        </p:nvGrpSpPr>
        <p:grpSpPr>
          <a:xfrm>
            <a:off x="136223" y="1123187"/>
            <a:ext cx="7739063" cy="5037335"/>
            <a:chOff x="204787" y="1253630"/>
            <a:chExt cx="7739063" cy="5037335"/>
          </a:xfrm>
        </p:grpSpPr>
        <p:pic>
          <p:nvPicPr>
            <p:cNvPr id="5" name="Picture 4" descr="A large machine with many metal parts&#10;&#10;AI-generated content may be incorrect.">
              <a:extLst>
                <a:ext uri="{FF2B5EF4-FFF2-40B4-BE49-F238E27FC236}">
                  <a16:creationId xmlns:a16="http://schemas.microsoft.com/office/drawing/2014/main" id="{A5EB127F-D581-566C-C2B7-9874F437EA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787" y="1253630"/>
              <a:ext cx="7739063" cy="5037335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3B69FE6-6BDB-AEAB-D6B2-6A3E2CD7F1AB}"/>
                </a:ext>
              </a:extLst>
            </p:cNvPr>
            <p:cNvSpPr txBox="1"/>
            <p:nvPr/>
          </p:nvSpPr>
          <p:spPr>
            <a:xfrm>
              <a:off x="409575" y="4401643"/>
              <a:ext cx="4780476" cy="954107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Combined function magnet:</a:t>
              </a:r>
              <a:br>
                <a:rPr lang="en-US" sz="2800" dirty="0"/>
              </a:br>
              <a:r>
                <a:rPr lang="en-US" sz="2800" dirty="0"/>
                <a:t>Both a dipole and a quadrupole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49EAD4F-5171-F648-A165-F648389116DC}"/>
              </a:ext>
            </a:extLst>
          </p:cNvPr>
          <p:cNvGrpSpPr/>
          <p:nvPr/>
        </p:nvGrpSpPr>
        <p:grpSpPr>
          <a:xfrm>
            <a:off x="778045" y="742724"/>
            <a:ext cx="5684315" cy="4705350"/>
            <a:chOff x="517887" y="723208"/>
            <a:chExt cx="5684315" cy="4705350"/>
          </a:xfrm>
        </p:grpSpPr>
        <p:pic>
          <p:nvPicPr>
            <p:cNvPr id="10" name="Picture 9" descr="A red and blue machine&#10;&#10;AI-generated content may be incorrect.">
              <a:extLst>
                <a:ext uri="{FF2B5EF4-FFF2-40B4-BE49-F238E27FC236}">
                  <a16:creationId xmlns:a16="http://schemas.microsoft.com/office/drawing/2014/main" id="{1BEE01F1-4936-7AE4-074F-1A1373CE3A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887" y="723208"/>
              <a:ext cx="5684315" cy="470535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561D9E8-023E-56E0-0B2D-9779BCC26B81}"/>
                </a:ext>
              </a:extLst>
            </p:cNvPr>
            <p:cNvSpPr txBox="1"/>
            <p:nvPr/>
          </p:nvSpPr>
          <p:spPr>
            <a:xfrm>
              <a:off x="771525" y="737793"/>
              <a:ext cx="4618572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Variable frequency (~10MHz)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995E5E7-36D3-A744-2825-C21217991845}"/>
              </a:ext>
            </a:extLst>
          </p:cNvPr>
          <p:cNvGrpSpPr/>
          <p:nvPr/>
        </p:nvGrpSpPr>
        <p:grpSpPr>
          <a:xfrm>
            <a:off x="4696085" y="596690"/>
            <a:ext cx="4152900" cy="3838575"/>
            <a:chOff x="3762375" y="1644155"/>
            <a:chExt cx="4152900" cy="3838575"/>
          </a:xfrm>
        </p:grpSpPr>
        <p:pic>
          <p:nvPicPr>
            <p:cNvPr id="18" name="Picture 17" descr="A machine with red tubes&#10;&#10;AI-generated content may be incorrect.">
              <a:extLst>
                <a:ext uri="{FF2B5EF4-FFF2-40B4-BE49-F238E27FC236}">
                  <a16:creationId xmlns:a16="http://schemas.microsoft.com/office/drawing/2014/main" id="{C0D2690B-2945-55B2-4CFE-D1063399F9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2375" y="1644155"/>
              <a:ext cx="4152900" cy="3838575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F4B5BDE-01BE-D52E-2C4F-D4D2B62C7903}"/>
                </a:ext>
              </a:extLst>
            </p:cNvPr>
            <p:cNvSpPr txBox="1"/>
            <p:nvPr/>
          </p:nvSpPr>
          <p:spPr>
            <a:xfrm>
              <a:off x="3906345" y="1950711"/>
              <a:ext cx="1932260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20 MHz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DCEDE58-89ED-CCBF-4F92-D71703EF537F}"/>
              </a:ext>
            </a:extLst>
          </p:cNvPr>
          <p:cNvGrpSpPr/>
          <p:nvPr/>
        </p:nvGrpSpPr>
        <p:grpSpPr>
          <a:xfrm>
            <a:off x="7000624" y="881887"/>
            <a:ext cx="2784112" cy="4705351"/>
            <a:chOff x="6205161" y="679776"/>
            <a:chExt cx="2784112" cy="4705351"/>
          </a:xfrm>
        </p:grpSpPr>
        <p:pic>
          <p:nvPicPr>
            <p:cNvPr id="8" name="Picture 7" descr="A large machine in a factory&#10;&#10;AI-generated content may be incorrect.">
              <a:extLst>
                <a:ext uri="{FF2B5EF4-FFF2-40B4-BE49-F238E27FC236}">
                  <a16:creationId xmlns:a16="http://schemas.microsoft.com/office/drawing/2014/main" id="{C23C58A5-88FF-B60A-0CBA-C07BE3CC9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5161" y="679776"/>
              <a:ext cx="2784112" cy="4705351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5294685-9655-4BB7-C884-434ADBB334F2}"/>
                </a:ext>
              </a:extLst>
            </p:cNvPr>
            <p:cNvSpPr txBox="1"/>
            <p:nvPr/>
          </p:nvSpPr>
          <p:spPr>
            <a:xfrm>
              <a:off x="6266444" y="1610817"/>
              <a:ext cx="1932260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40 MHz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EE5971D-90F5-B402-9340-10E95AAEA9C9}"/>
              </a:ext>
            </a:extLst>
          </p:cNvPr>
          <p:cNvGrpSpPr/>
          <p:nvPr/>
        </p:nvGrpSpPr>
        <p:grpSpPr>
          <a:xfrm>
            <a:off x="9519105" y="308603"/>
            <a:ext cx="2274221" cy="4983509"/>
            <a:chOff x="8993854" y="210642"/>
            <a:chExt cx="2274221" cy="4983509"/>
          </a:xfrm>
        </p:grpSpPr>
        <p:pic>
          <p:nvPicPr>
            <p:cNvPr id="12" name="Picture 11" descr="Close-up of a machine in a factory&#10;&#10;AI-generated content may be incorrect.">
              <a:extLst>
                <a:ext uri="{FF2B5EF4-FFF2-40B4-BE49-F238E27FC236}">
                  <a16:creationId xmlns:a16="http://schemas.microsoft.com/office/drawing/2014/main" id="{59E5FC13-8CE6-84E2-CA8A-F1E49902F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3854" y="210642"/>
              <a:ext cx="2274221" cy="4983509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5680B5A-39FE-1727-0ABE-A71D5018920E}"/>
                </a:ext>
              </a:extLst>
            </p:cNvPr>
            <p:cNvSpPr txBox="1"/>
            <p:nvPr/>
          </p:nvSpPr>
          <p:spPr>
            <a:xfrm>
              <a:off x="9136892" y="606911"/>
              <a:ext cx="1932260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80 MHz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614C59E-75FF-AA97-573C-BE58872E9207}"/>
              </a:ext>
            </a:extLst>
          </p:cNvPr>
          <p:cNvGrpSpPr/>
          <p:nvPr/>
        </p:nvGrpSpPr>
        <p:grpSpPr>
          <a:xfrm>
            <a:off x="1088751" y="3493344"/>
            <a:ext cx="4905829" cy="3200400"/>
            <a:chOff x="965175" y="3755550"/>
            <a:chExt cx="4905829" cy="3200400"/>
          </a:xfrm>
        </p:grpSpPr>
        <p:pic>
          <p:nvPicPr>
            <p:cNvPr id="14" name="Picture 13" descr="A machine with red and white tape&#10;&#10;AI-generated content may be incorrect.">
              <a:extLst>
                <a:ext uri="{FF2B5EF4-FFF2-40B4-BE49-F238E27FC236}">
                  <a16:creationId xmlns:a16="http://schemas.microsoft.com/office/drawing/2014/main" id="{153F4DD9-FD56-9CD5-E8DA-72C5274C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175" y="3755550"/>
              <a:ext cx="4905829" cy="320040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70FA5C3-BECD-DB80-77ED-3790A7DA5C59}"/>
                </a:ext>
              </a:extLst>
            </p:cNvPr>
            <p:cNvSpPr txBox="1"/>
            <p:nvPr/>
          </p:nvSpPr>
          <p:spPr>
            <a:xfrm>
              <a:off x="1252494" y="4005664"/>
              <a:ext cx="2087751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200 MHz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2DFE6C3-32B1-A564-6AA7-056D898C4620}"/>
              </a:ext>
            </a:extLst>
          </p:cNvPr>
          <p:cNvGrpSpPr/>
          <p:nvPr/>
        </p:nvGrpSpPr>
        <p:grpSpPr>
          <a:xfrm>
            <a:off x="7595314" y="3898165"/>
            <a:ext cx="3783050" cy="2799457"/>
            <a:chOff x="7596027" y="3956021"/>
            <a:chExt cx="3783050" cy="2799457"/>
          </a:xfrm>
        </p:grpSpPr>
        <p:pic>
          <p:nvPicPr>
            <p:cNvPr id="16" name="Picture 15" descr="A large metal box with a yellow sign&#10;&#10;AI-generated content may be incorrect.">
              <a:extLst>
                <a:ext uri="{FF2B5EF4-FFF2-40B4-BE49-F238E27FC236}">
                  <a16:creationId xmlns:a16="http://schemas.microsoft.com/office/drawing/2014/main" id="{6BA0B07C-EED6-4A61-D2D3-CA66CA37F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6027" y="3956021"/>
              <a:ext cx="3783050" cy="2799457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BD2BA98-3A00-BC7D-6CDD-B2110A1CFF08}"/>
                </a:ext>
              </a:extLst>
            </p:cNvPr>
            <p:cNvSpPr txBox="1"/>
            <p:nvPr/>
          </p:nvSpPr>
          <p:spPr>
            <a:xfrm>
              <a:off x="8198704" y="5596052"/>
              <a:ext cx="2999026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Multi-frequency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119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machine in a factory&#10;&#10;AI-generated content may be incorrect.">
            <a:extLst>
              <a:ext uri="{FF2B5EF4-FFF2-40B4-BE49-F238E27FC236}">
                <a16:creationId xmlns:a16="http://schemas.microsoft.com/office/drawing/2014/main" id="{9E946986-2FC2-6629-E254-8BB1B64E7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17" y="975691"/>
            <a:ext cx="7468883" cy="319059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A900BB-7702-7548-894A-512F7DBC012A}"/>
              </a:ext>
            </a:extLst>
          </p:cNvPr>
          <p:cNvSpPr txBox="1"/>
          <p:nvPr/>
        </p:nvSpPr>
        <p:spPr>
          <a:xfrm>
            <a:off x="411189" y="1676904"/>
            <a:ext cx="1141386" cy="523220"/>
          </a:xfrm>
          <a:prstGeom prst="rect">
            <a:avLst/>
          </a:prstGeom>
          <a:solidFill>
            <a:schemeClr val="tx1">
              <a:alpha val="7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6"/>
                </a:solidFill>
              </a:rPr>
              <a:t>Dipole</a:t>
            </a:r>
            <a:endParaRPr lang="en-GB" sz="2800" dirty="0">
              <a:solidFill>
                <a:schemeClr val="accent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CAD1B9-F45F-E8DA-93B7-ECB01992F525}"/>
              </a:ext>
            </a:extLst>
          </p:cNvPr>
          <p:cNvSpPr txBox="1"/>
          <p:nvPr/>
        </p:nvSpPr>
        <p:spPr>
          <a:xfrm>
            <a:off x="3395624" y="1235572"/>
            <a:ext cx="1633576" cy="523220"/>
          </a:xfrm>
          <a:prstGeom prst="rect">
            <a:avLst/>
          </a:prstGeom>
          <a:solidFill>
            <a:schemeClr val="bg2">
              <a:alpha val="7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chemeClr val="tx2"/>
                </a:solidFill>
              </a:rPr>
              <a:t>Sextupole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AA30D9-CF74-2A4E-482F-5AB37C2932D9}"/>
              </a:ext>
            </a:extLst>
          </p:cNvPr>
          <p:cNvSpPr txBox="1"/>
          <p:nvPr/>
        </p:nvSpPr>
        <p:spPr>
          <a:xfrm>
            <a:off x="5619750" y="3086142"/>
            <a:ext cx="1950423" cy="523220"/>
          </a:xfrm>
          <a:prstGeom prst="rect">
            <a:avLst/>
          </a:prstGeom>
          <a:solidFill>
            <a:schemeClr val="tx1">
              <a:alpha val="7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Quadrupole</a:t>
            </a:r>
            <a:endParaRPr lang="en-GB" sz="2800" dirty="0">
              <a:solidFill>
                <a:schemeClr val="bg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DC6813-60C9-656E-5904-A88F2522E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 Proton Synchrotron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63FF82-69BD-DCAB-57DC-DA18A0BF7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58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667882B-6E3E-903D-6650-DC2914649AE7}"/>
              </a:ext>
            </a:extLst>
          </p:cNvPr>
          <p:cNvGrpSpPr/>
          <p:nvPr/>
        </p:nvGrpSpPr>
        <p:grpSpPr>
          <a:xfrm>
            <a:off x="2090696" y="908368"/>
            <a:ext cx="6024282" cy="5760719"/>
            <a:chOff x="2567755" y="719456"/>
            <a:chExt cx="6024282" cy="5760719"/>
          </a:xfrm>
        </p:grpSpPr>
        <p:pic>
          <p:nvPicPr>
            <p:cNvPr id="5" name="Picture 4" descr="A large machine in a factory&#10;&#10;AI-generated content may be incorrect.">
              <a:extLst>
                <a:ext uri="{FF2B5EF4-FFF2-40B4-BE49-F238E27FC236}">
                  <a16:creationId xmlns:a16="http://schemas.microsoft.com/office/drawing/2014/main" id="{B1B226C7-1D83-C536-E300-6878370CDD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7755" y="719456"/>
              <a:ext cx="6024282" cy="5760719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914100A-B1B9-3AA5-0925-8CF9FE62ADE6}"/>
                </a:ext>
              </a:extLst>
            </p:cNvPr>
            <p:cNvSpPr txBox="1"/>
            <p:nvPr/>
          </p:nvSpPr>
          <p:spPr>
            <a:xfrm>
              <a:off x="2762865" y="4369121"/>
              <a:ext cx="3096040" cy="954107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200 MHz Cavity</a:t>
              </a:r>
            </a:p>
            <a:p>
              <a:r>
                <a:rPr lang="en-US" sz="2000" dirty="0"/>
                <a:t>(Travelling Wave Structure)</a:t>
              </a:r>
              <a:endParaRPr lang="en-GB" sz="20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70518D7-9A41-651C-D743-B8785ADC0DF9}"/>
              </a:ext>
            </a:extLst>
          </p:cNvPr>
          <p:cNvGrpSpPr/>
          <p:nvPr/>
        </p:nvGrpSpPr>
        <p:grpSpPr>
          <a:xfrm>
            <a:off x="5619750" y="1128090"/>
            <a:ext cx="6431747" cy="5162853"/>
            <a:chOff x="4712138" y="975690"/>
            <a:chExt cx="6431747" cy="5162853"/>
          </a:xfrm>
        </p:grpSpPr>
        <p:pic>
          <p:nvPicPr>
            <p:cNvPr id="7" name="Picture 6" descr="Large white rectangular objects in a room&#10;&#10;AI-generated content may be incorrect.">
              <a:extLst>
                <a:ext uri="{FF2B5EF4-FFF2-40B4-BE49-F238E27FC236}">
                  <a16:creationId xmlns:a16="http://schemas.microsoft.com/office/drawing/2014/main" id="{0EBEB373-0DD2-DB2D-0891-35A1EC0C7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2138" y="975690"/>
              <a:ext cx="6431747" cy="5162853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B2B8202-B8AD-F6A5-2E88-EC40362D4F77}"/>
                </a:ext>
              </a:extLst>
            </p:cNvPr>
            <p:cNvSpPr txBox="1"/>
            <p:nvPr/>
          </p:nvSpPr>
          <p:spPr>
            <a:xfrm>
              <a:off x="5493848" y="1201338"/>
              <a:ext cx="2454518" cy="646331"/>
            </a:xfrm>
            <a:prstGeom prst="rect">
              <a:avLst/>
            </a:prstGeom>
            <a:solidFill>
              <a:schemeClr val="accent6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bg2"/>
                  </a:solidFill>
                </a:rPr>
                <a:t>Beam dump</a:t>
              </a:r>
              <a:endParaRPr lang="en-GB" sz="200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018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2868F-0516-2553-8816-20C650E5E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Hadron Collider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301148-A35C-6877-0582-43DADA78F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59</a:t>
            </a:fld>
            <a:endParaRPr lang="en-GB"/>
          </a:p>
        </p:txBody>
      </p:sp>
      <p:pic>
        <p:nvPicPr>
          <p:cNvPr id="5" name="Picture 4" descr="A large blue tube in a factory&#10;&#10;AI-generated content may be incorrect.">
            <a:extLst>
              <a:ext uri="{FF2B5EF4-FFF2-40B4-BE49-F238E27FC236}">
                <a16:creationId xmlns:a16="http://schemas.microsoft.com/office/drawing/2014/main" id="{E51FF325-E89C-F850-9237-59061E61F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10" y="736624"/>
            <a:ext cx="7856385" cy="574355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2A04C4-5BB7-4BD6-BDDF-6F48EC0374C3}"/>
              </a:ext>
            </a:extLst>
          </p:cNvPr>
          <p:cNvSpPr txBox="1"/>
          <p:nvPr/>
        </p:nvSpPr>
        <p:spPr>
          <a:xfrm>
            <a:off x="2415248" y="1504335"/>
            <a:ext cx="1800493" cy="830997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Dipole</a:t>
            </a:r>
            <a:endParaRPr lang="en-GB" sz="4800" dirty="0">
              <a:solidFill>
                <a:schemeClr val="accent2"/>
              </a:solidFill>
            </a:endParaRPr>
          </a:p>
        </p:txBody>
      </p:sp>
      <p:pic>
        <p:nvPicPr>
          <p:cNvPr id="8" name="Picture 7" descr="A large orange cylinder with a flag on it&#10;&#10;AI-generated content may be incorrect.">
            <a:extLst>
              <a:ext uri="{FF2B5EF4-FFF2-40B4-BE49-F238E27FC236}">
                <a16:creationId xmlns:a16="http://schemas.microsoft.com/office/drawing/2014/main" id="{63E03635-B352-E2E8-80AB-5460957EF9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395" y="1328373"/>
            <a:ext cx="10251438" cy="456005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51752A-3633-9425-CFAD-2002E0F835F1}"/>
              </a:ext>
            </a:extLst>
          </p:cNvPr>
          <p:cNvSpPr txBox="1"/>
          <p:nvPr/>
        </p:nvSpPr>
        <p:spPr>
          <a:xfrm>
            <a:off x="1611930" y="2016109"/>
            <a:ext cx="3175869" cy="830997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6"/>
                </a:solidFill>
              </a:rPr>
              <a:t>Quadrupole</a:t>
            </a:r>
            <a:endParaRPr lang="en-GB" sz="4800" dirty="0">
              <a:solidFill>
                <a:schemeClr val="accent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804F6A-BCC1-68B2-0A01-F0B461F912C2}"/>
              </a:ext>
            </a:extLst>
          </p:cNvPr>
          <p:cNvSpPr txBox="1"/>
          <p:nvPr/>
        </p:nvSpPr>
        <p:spPr>
          <a:xfrm>
            <a:off x="5386238" y="4587244"/>
            <a:ext cx="4862613" cy="830997"/>
          </a:xfrm>
          <a:prstGeom prst="rect">
            <a:avLst/>
          </a:prstGeom>
          <a:solidFill>
            <a:schemeClr val="accent3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5"/>
                </a:solidFill>
              </a:rPr>
              <a:t>Beam loss monitor</a:t>
            </a:r>
            <a:endParaRPr lang="en-GB" sz="4800" dirty="0">
              <a:solidFill>
                <a:schemeClr val="accent5"/>
              </a:solidFill>
            </a:endParaRPr>
          </a:p>
        </p:txBody>
      </p:sp>
      <p:pic>
        <p:nvPicPr>
          <p:cNvPr id="12" name="Picture 11" descr="A large machine with many wires&#10;&#10;AI-generated content may be incorrect.">
            <a:extLst>
              <a:ext uri="{FF2B5EF4-FFF2-40B4-BE49-F238E27FC236}">
                <a16:creationId xmlns:a16="http://schemas.microsoft.com/office/drawing/2014/main" id="{1373DD13-DD1E-F65B-498C-B1F1400E5A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370" y="969576"/>
            <a:ext cx="6743700" cy="522922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3E4FD36-311D-BC19-D43E-29A2A64462A9}"/>
              </a:ext>
            </a:extLst>
          </p:cNvPr>
          <p:cNvSpPr txBox="1"/>
          <p:nvPr/>
        </p:nvSpPr>
        <p:spPr>
          <a:xfrm>
            <a:off x="4199885" y="4852811"/>
            <a:ext cx="5293932" cy="830997"/>
          </a:xfrm>
          <a:prstGeom prst="rect">
            <a:avLst/>
          </a:prstGeom>
          <a:solidFill>
            <a:schemeClr val="accent2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</a:rPr>
              <a:t>400 MHz RF cavities</a:t>
            </a:r>
            <a:endParaRPr lang="en-GB" sz="4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1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B26F3-1591-1AFE-B301-BBC0F532C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D02FA8A-E240-1DDA-DBFC-6863B1979478}"/>
              </a:ext>
            </a:extLst>
          </p:cNvPr>
          <p:cNvGrpSpPr/>
          <p:nvPr/>
        </p:nvGrpSpPr>
        <p:grpSpPr>
          <a:xfrm>
            <a:off x="3402801" y="2114100"/>
            <a:ext cx="5947388" cy="4588540"/>
            <a:chOff x="3402801" y="2114100"/>
            <a:chExt cx="5947388" cy="458854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8008DD5-40C0-F9D5-F994-2E75F605F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44343" y="2216028"/>
              <a:ext cx="5905846" cy="448661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818CACB-65F5-88B7-5B81-8F74396E5BEB}"/>
                </a:ext>
              </a:extLst>
            </p:cNvPr>
            <p:cNvSpPr txBox="1"/>
            <p:nvPr/>
          </p:nvSpPr>
          <p:spPr>
            <a:xfrm>
              <a:off x="3402801" y="2114100"/>
              <a:ext cx="16056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2"/>
                  </a:solidFill>
                </a:rPr>
                <a:t>Cyclotron</a:t>
              </a:r>
              <a:endParaRPr lang="en-GB" sz="2800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C12A375-E8E6-4A6F-76CE-C65B204B7889}"/>
              </a:ext>
            </a:extLst>
          </p:cNvPr>
          <p:cNvSpPr txBox="1">
            <a:spLocks/>
          </p:cNvSpPr>
          <p:nvPr/>
        </p:nvSpPr>
        <p:spPr>
          <a:xfrm>
            <a:off x="1030288" y="122266"/>
            <a:ext cx="10131425" cy="2226377"/>
          </a:xfrm>
          <a:prstGeom prst="rect">
            <a:avLst/>
          </a:prstGeom>
          <a:ln>
            <a:noFill/>
          </a:ln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600" dirty="0"/>
              <a:t>A particle accelerator is a machine that uses </a:t>
            </a:r>
            <a:r>
              <a:rPr lang="en-GB" sz="3600" dirty="0">
                <a:solidFill>
                  <a:schemeClr val="accent6"/>
                </a:solidFill>
              </a:rPr>
              <a:t>electromagnetic fields </a:t>
            </a:r>
            <a:r>
              <a:rPr lang="en-GB" sz="3600" dirty="0"/>
              <a:t>to propel</a:t>
            </a:r>
            <a:r>
              <a:rPr lang="en-GB" sz="3600" dirty="0">
                <a:solidFill>
                  <a:schemeClr val="accent5"/>
                </a:solidFill>
              </a:rPr>
              <a:t> charged particles </a:t>
            </a:r>
            <a:r>
              <a:rPr lang="en-GB" sz="3600" dirty="0"/>
              <a:t>to very high speeds and energies to contain them in </a:t>
            </a:r>
            <a:r>
              <a:rPr lang="en-GB" sz="3600" dirty="0">
                <a:solidFill>
                  <a:schemeClr val="accent4"/>
                </a:solidFill>
              </a:rPr>
              <a:t>well-defined beams</a:t>
            </a:r>
            <a:r>
              <a:rPr lang="en-GB" sz="36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3B4D12-F123-B7DB-5918-E47E8791EC80}"/>
              </a:ext>
            </a:extLst>
          </p:cNvPr>
          <p:cNvSpPr txBox="1"/>
          <p:nvPr/>
        </p:nvSpPr>
        <p:spPr>
          <a:xfrm>
            <a:off x="5106052" y="2197022"/>
            <a:ext cx="1979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</a:rPr>
              <a:t>Hydrogen</a:t>
            </a:r>
            <a:endParaRPr lang="en-GB" sz="2800" b="1" dirty="0">
              <a:solidFill>
                <a:schemeClr val="accent5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22F5980-DC21-CC21-D5BF-A795EDC1ADFE}"/>
              </a:ext>
            </a:extLst>
          </p:cNvPr>
          <p:cNvGrpSpPr/>
          <p:nvPr/>
        </p:nvGrpSpPr>
        <p:grpSpPr>
          <a:xfrm>
            <a:off x="6563032" y="3488298"/>
            <a:ext cx="2611821" cy="1373622"/>
            <a:chOff x="6563032" y="3488298"/>
            <a:chExt cx="2611821" cy="137362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BA5F85-F67B-1652-1FDA-E1AB1A54DA6F}"/>
                </a:ext>
              </a:extLst>
            </p:cNvPr>
            <p:cNvSpPr txBox="1"/>
            <p:nvPr/>
          </p:nvSpPr>
          <p:spPr>
            <a:xfrm>
              <a:off x="7202559" y="3488298"/>
              <a:ext cx="197229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4"/>
                  </a:solidFill>
                </a:rPr>
                <a:t>Proton beam</a:t>
              </a:r>
              <a:endParaRPr lang="en-GB" sz="2800" b="1" dirty="0">
                <a:solidFill>
                  <a:schemeClr val="accent4"/>
                </a:solidFill>
              </a:endParaRPr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7FB759F7-8154-56B4-72F0-57C866F5FD10}"/>
                </a:ext>
              </a:extLst>
            </p:cNvPr>
            <p:cNvSpPr/>
            <p:nvPr/>
          </p:nvSpPr>
          <p:spPr>
            <a:xfrm flipV="1">
              <a:off x="6563032" y="3969809"/>
              <a:ext cx="1071380" cy="892111"/>
            </a:xfrm>
            <a:prstGeom prst="arc">
              <a:avLst>
                <a:gd name="adj1" fmla="val 20442343"/>
                <a:gd name="adj2" fmla="val 6555149"/>
              </a:avLst>
            </a:prstGeom>
            <a:ln w="38100">
              <a:solidFill>
                <a:schemeClr val="accent4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9B54216-445B-088E-565B-8143A27ED1BD}"/>
              </a:ext>
            </a:extLst>
          </p:cNvPr>
          <p:cNvGrpSpPr/>
          <p:nvPr/>
        </p:nvGrpSpPr>
        <p:grpSpPr>
          <a:xfrm>
            <a:off x="3261769" y="2529147"/>
            <a:ext cx="6238765" cy="2696738"/>
            <a:chOff x="3261769" y="2529147"/>
            <a:chExt cx="6238765" cy="269673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31420BC-BA24-8E89-471E-063CDEAD54D3}"/>
                </a:ext>
              </a:extLst>
            </p:cNvPr>
            <p:cNvSpPr txBox="1"/>
            <p:nvPr/>
          </p:nvSpPr>
          <p:spPr>
            <a:xfrm>
              <a:off x="6876877" y="2529147"/>
              <a:ext cx="262365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</a:rPr>
                <a:t>Electromagnetic field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0BC2A68-B00F-0677-46C9-715646ACEE67}"/>
                </a:ext>
              </a:extLst>
            </p:cNvPr>
            <p:cNvSpPr txBox="1"/>
            <p:nvPr/>
          </p:nvSpPr>
          <p:spPr>
            <a:xfrm>
              <a:off x="3261769" y="4395822"/>
              <a:ext cx="17466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Magnet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2F57511-DC31-F79A-8FCE-C024DCC7C5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7639" y="4320478"/>
              <a:ext cx="1170038" cy="310516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E455C46-9CA7-D323-EDF8-D1392F61B2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6930" y="3571111"/>
              <a:ext cx="712906" cy="1654774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FB0C576-8887-EC96-EDCC-1B0623435CD9}"/>
              </a:ext>
            </a:extLst>
          </p:cNvPr>
          <p:cNvGrpSpPr/>
          <p:nvPr/>
        </p:nvGrpSpPr>
        <p:grpSpPr>
          <a:xfrm>
            <a:off x="6814768" y="4423399"/>
            <a:ext cx="2294415" cy="2117285"/>
            <a:chOff x="6814768" y="4423399"/>
            <a:chExt cx="2294415" cy="2117285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54C0D07-A806-3340-BCC3-8E1F4BE0B33B}"/>
                </a:ext>
              </a:extLst>
            </p:cNvPr>
            <p:cNvSpPr txBox="1"/>
            <p:nvPr/>
          </p:nvSpPr>
          <p:spPr>
            <a:xfrm>
              <a:off x="7703574" y="5586577"/>
              <a:ext cx="140560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5"/>
                  </a:solidFill>
                </a:rPr>
                <a:t>Proton source</a:t>
              </a:r>
              <a:endParaRPr lang="en-GB" sz="2800" b="1" dirty="0">
                <a:solidFill>
                  <a:schemeClr val="accent5"/>
                </a:solidFill>
              </a:endParaRP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9CCA92D4-C528-3D35-4169-7168BD110746}"/>
                </a:ext>
              </a:extLst>
            </p:cNvPr>
            <p:cNvCxnSpPr>
              <a:cxnSpLocks/>
            </p:cNvCxnSpPr>
            <p:nvPr/>
          </p:nvCxnSpPr>
          <p:spPr>
            <a:xfrm>
              <a:off x="6814768" y="4423399"/>
              <a:ext cx="1071380" cy="1328472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Slide Number Placeholder 66">
            <a:extLst>
              <a:ext uri="{FF2B5EF4-FFF2-40B4-BE49-F238E27FC236}">
                <a16:creationId xmlns:a16="http://schemas.microsoft.com/office/drawing/2014/main" id="{BF408FF6-FC34-2FF4-F1F7-57A8426D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58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BA0A18-84C0-384F-22F5-A9C582834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Industrial Applications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4BC276-C803-EAA6-2C82-DAD54921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60</a:t>
            </a:fld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BE6DDF-0396-AA02-4FC4-2BF36168729E}"/>
              </a:ext>
            </a:extLst>
          </p:cNvPr>
          <p:cNvGrpSpPr/>
          <p:nvPr/>
        </p:nvGrpSpPr>
        <p:grpSpPr>
          <a:xfrm>
            <a:off x="5944241" y="611000"/>
            <a:ext cx="5972175" cy="6097387"/>
            <a:chOff x="5944241" y="611000"/>
            <a:chExt cx="5972175" cy="6097387"/>
          </a:xfrm>
        </p:grpSpPr>
        <p:pic>
          <p:nvPicPr>
            <p:cNvPr id="7" name="Picture 6" descr="A pie chart of different types of light&#10;&#10;AI-generated content may be incorrect.">
              <a:extLst>
                <a:ext uri="{FF2B5EF4-FFF2-40B4-BE49-F238E27FC236}">
                  <a16:creationId xmlns:a16="http://schemas.microsoft.com/office/drawing/2014/main" id="{933558A7-6942-8A0B-4F49-71A65DB1F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4241" y="611000"/>
              <a:ext cx="5972175" cy="54864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3271BF-0B2C-E182-115F-2180EE8C5D39}"/>
                </a:ext>
              </a:extLst>
            </p:cNvPr>
            <p:cNvSpPr txBox="1"/>
            <p:nvPr/>
          </p:nvSpPr>
          <p:spPr>
            <a:xfrm>
              <a:off x="5944241" y="6123612"/>
              <a:ext cx="59721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The future of Industrial Accelerators and Applications, B. Doyle et al, Reviews of Accelerator Science and Technology Vol. 10 (2019)</a:t>
              </a:r>
              <a:endParaRPr lang="en-GB" sz="1600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0A7BA96-0F07-C093-369A-AC0F98F32D22}"/>
              </a:ext>
            </a:extLst>
          </p:cNvPr>
          <p:cNvSpPr txBox="1">
            <a:spLocks/>
          </p:cNvSpPr>
          <p:nvPr/>
        </p:nvSpPr>
        <p:spPr>
          <a:xfrm>
            <a:off x="177665" y="1918942"/>
            <a:ext cx="5588911" cy="302011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Many thousands of accelerators in the world</a:t>
            </a:r>
          </a:p>
          <a:p>
            <a:r>
              <a:rPr lang="en-US" sz="2800" dirty="0"/>
              <a:t>The vast majority are used in industry and medicine</a:t>
            </a:r>
          </a:p>
          <a:p>
            <a:r>
              <a:rPr lang="en-US" sz="2800" dirty="0"/>
              <a:t>The underlying physics and engineering requirements are universal, the rest is a matter of context</a:t>
            </a:r>
          </a:p>
        </p:txBody>
      </p:sp>
    </p:spTree>
    <p:extLst>
      <p:ext uri="{BB962C8B-B14F-4D97-AF65-F5344CB8AC3E}">
        <p14:creationId xmlns:p14="http://schemas.microsoft.com/office/powerpoint/2010/main" val="381488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FCB89-4D82-26CC-51E8-B0FADED6F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E36BAF-A782-11D3-985A-E27B1AC88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61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20FCA8-815E-ADCB-2D95-D3B8758E07C8}"/>
              </a:ext>
            </a:extLst>
          </p:cNvPr>
          <p:cNvSpPr txBox="1"/>
          <p:nvPr/>
        </p:nvSpPr>
        <p:spPr>
          <a:xfrm>
            <a:off x="2215697" y="152112"/>
            <a:ext cx="134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Linear</a:t>
            </a:r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C32EDF-D7F9-28E1-0B46-F09CD0991C62}"/>
              </a:ext>
            </a:extLst>
          </p:cNvPr>
          <p:cNvSpPr/>
          <p:nvPr/>
        </p:nvSpPr>
        <p:spPr>
          <a:xfrm>
            <a:off x="828676" y="800101"/>
            <a:ext cx="4362449" cy="2840037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948F7D-1958-4B05-19CB-8AF35A4DACB4}"/>
              </a:ext>
            </a:extLst>
          </p:cNvPr>
          <p:cNvSpPr/>
          <p:nvPr/>
        </p:nvSpPr>
        <p:spPr>
          <a:xfrm>
            <a:off x="828675" y="3640138"/>
            <a:ext cx="4362449" cy="2840037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EAEC4A-6F22-A171-5E73-D65976D3F3BC}"/>
              </a:ext>
            </a:extLst>
          </p:cNvPr>
          <p:cNvSpPr txBox="1"/>
          <p:nvPr/>
        </p:nvSpPr>
        <p:spPr>
          <a:xfrm>
            <a:off x="7641999" y="152112"/>
            <a:ext cx="17086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Circular</a:t>
            </a:r>
            <a:endParaRPr lang="en-GB" sz="3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F42043-4F0B-DC56-D12E-02E7C6946238}"/>
              </a:ext>
            </a:extLst>
          </p:cNvPr>
          <p:cNvSpPr/>
          <p:nvPr/>
        </p:nvSpPr>
        <p:spPr>
          <a:xfrm>
            <a:off x="5191124" y="800101"/>
            <a:ext cx="6762753" cy="2840037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597207-470E-F468-CC85-F5B1DEAF945C}"/>
              </a:ext>
            </a:extLst>
          </p:cNvPr>
          <p:cNvSpPr/>
          <p:nvPr/>
        </p:nvSpPr>
        <p:spPr>
          <a:xfrm>
            <a:off x="5191123" y="3640138"/>
            <a:ext cx="6762753" cy="2840037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BF410B-2805-A450-B728-1E1724C6A962}"/>
              </a:ext>
            </a:extLst>
          </p:cNvPr>
          <p:cNvSpPr txBox="1"/>
          <p:nvPr/>
        </p:nvSpPr>
        <p:spPr>
          <a:xfrm>
            <a:off x="92869" y="1927732"/>
            <a:ext cx="657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DC</a:t>
            </a:r>
            <a:endParaRPr lang="en-GB" sz="3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776EDA-8B3C-EED3-8C34-41974779C8C0}"/>
              </a:ext>
            </a:extLst>
          </p:cNvPr>
          <p:cNvSpPr txBox="1"/>
          <p:nvPr/>
        </p:nvSpPr>
        <p:spPr>
          <a:xfrm>
            <a:off x="92869" y="4767769"/>
            <a:ext cx="657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AC</a:t>
            </a:r>
            <a:endParaRPr lang="en-GB" sz="3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61B78D-DFBD-FCBF-D311-7C85F7568B2B}"/>
              </a:ext>
            </a:extLst>
          </p:cNvPr>
          <p:cNvSpPr txBox="1"/>
          <p:nvPr/>
        </p:nvSpPr>
        <p:spPr>
          <a:xfrm>
            <a:off x="942975" y="1384882"/>
            <a:ext cx="41695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Very flexible (no need for synchronism)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Energy limited by electric field strength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A8741B6-AEC7-7D6B-51CA-B6E3925A580F}"/>
              </a:ext>
            </a:extLst>
          </p:cNvPr>
          <p:cNvGrpSpPr/>
          <p:nvPr/>
        </p:nvGrpSpPr>
        <p:grpSpPr>
          <a:xfrm>
            <a:off x="5269707" y="846356"/>
            <a:ext cx="6627018" cy="2730568"/>
            <a:chOff x="6819900" y="1257300"/>
            <a:chExt cx="4810125" cy="1962150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5ED1276-1280-40EC-AB95-D05F831577E6}"/>
                </a:ext>
              </a:extLst>
            </p:cNvPr>
            <p:cNvCxnSpPr>
              <a:cxnSpLocks/>
            </p:cNvCxnSpPr>
            <p:nvPr/>
          </p:nvCxnSpPr>
          <p:spPr>
            <a:xfrm>
              <a:off x="6819900" y="1257300"/>
              <a:ext cx="4810125" cy="1962150"/>
            </a:xfrm>
            <a:prstGeom prst="line">
              <a:avLst/>
            </a:prstGeom>
            <a:ln w="762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042B4D2-A06C-6FA0-A6EF-6F3B59CC66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9900" y="1257300"/>
              <a:ext cx="4810125" cy="1962150"/>
            </a:xfrm>
            <a:prstGeom prst="line">
              <a:avLst/>
            </a:prstGeom>
            <a:ln w="762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A80B643-8BCA-F54C-C47B-F15670F96C01}"/>
                  </a:ext>
                </a:extLst>
              </p:cNvPr>
              <p:cNvSpPr txBox="1"/>
              <p:nvPr/>
            </p:nvSpPr>
            <p:spPr>
              <a:xfrm>
                <a:off x="942975" y="4043944"/>
                <a:ext cx="4086225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Cavity design depends 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400" dirty="0"/>
                  <a:t>, varies along the </a:t>
                </a:r>
                <a:r>
                  <a:rPr lang="en-US" sz="2400" dirty="0" err="1"/>
                  <a:t>linac</a:t>
                </a: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Increasing energy requires more RF cavities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Very fast acceleration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A80B643-8BCA-F54C-C47B-F15670F96C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975" y="4043944"/>
                <a:ext cx="4086225" cy="1938992"/>
              </a:xfrm>
              <a:prstGeom prst="rect">
                <a:avLst/>
              </a:prstGeom>
              <a:blipFill>
                <a:blip r:embed="rId2"/>
                <a:stretch>
                  <a:fillRect l="-2090" t="-2516" r="-746" b="-6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A6747CFE-A5A4-9955-7C9D-E4A2CC516136}"/>
              </a:ext>
            </a:extLst>
          </p:cNvPr>
          <p:cNvSpPr txBox="1"/>
          <p:nvPr/>
        </p:nvSpPr>
        <p:spPr>
          <a:xfrm>
            <a:off x="5381626" y="4109681"/>
            <a:ext cx="32099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Fixed frequency and field (usually)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Large magnets and vacuum vessels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Energy limited by relativity and size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30465F-3E47-81FF-0366-46DB2A145200}"/>
              </a:ext>
            </a:extLst>
          </p:cNvPr>
          <p:cNvSpPr txBox="1"/>
          <p:nvPr/>
        </p:nvSpPr>
        <p:spPr>
          <a:xfrm>
            <a:off x="6045974" y="3640138"/>
            <a:ext cx="1881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Cyclotron</a:t>
            </a:r>
            <a:endParaRPr lang="en-GB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D05F98-88C1-8953-7574-C23C2D01B04C}"/>
              </a:ext>
            </a:extLst>
          </p:cNvPr>
          <p:cNvSpPr txBox="1"/>
          <p:nvPr/>
        </p:nvSpPr>
        <p:spPr>
          <a:xfrm>
            <a:off x="9202871" y="3640138"/>
            <a:ext cx="2368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Synchrotron</a:t>
            </a:r>
            <a:endParaRPr lang="en-GB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CA7C5F-A694-F600-8602-D4A9B31BF3D1}"/>
              </a:ext>
            </a:extLst>
          </p:cNvPr>
          <p:cNvSpPr txBox="1"/>
          <p:nvPr/>
        </p:nvSpPr>
        <p:spPr>
          <a:xfrm>
            <a:off x="8782052" y="4166830"/>
            <a:ext cx="32099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Magnetic field and RF frequency ramp synchronously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Energy limited by magnet strength and ring size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924030-A01A-D598-4060-CF9C674741CD}"/>
              </a:ext>
            </a:extLst>
          </p:cNvPr>
          <p:cNvCxnSpPr>
            <a:stCxn id="13" idx="0"/>
            <a:endCxn id="13" idx="2"/>
          </p:cNvCxnSpPr>
          <p:nvPr/>
        </p:nvCxnSpPr>
        <p:spPr>
          <a:xfrm>
            <a:off x="8572500" y="3640138"/>
            <a:ext cx="0" cy="2840037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13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3" grpId="0"/>
      <p:bldP spid="2" grpId="0"/>
      <p:bldP spid="7" grpId="0"/>
      <p:bldP spid="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7F0F2-792B-C93C-2695-8C06CA93F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types of accelerator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7E1F5-E6C4-EFC0-235F-DB07E3708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790576"/>
            <a:ext cx="11458575" cy="5800724"/>
          </a:xfrm>
        </p:spPr>
        <p:txBody>
          <a:bodyPr>
            <a:normAutofit/>
          </a:bodyPr>
          <a:lstStyle/>
          <a:p>
            <a:r>
              <a:rPr lang="en-US" sz="3200" dirty="0" err="1"/>
              <a:t>Betatron</a:t>
            </a:r>
            <a:r>
              <a:rPr lang="en-US" sz="3200" dirty="0"/>
              <a:t>:  Magnetic field for steering and accelerating</a:t>
            </a:r>
            <a:br>
              <a:rPr lang="en-US" sz="3200" dirty="0"/>
            </a:br>
            <a:r>
              <a:rPr lang="en-US" sz="1500" dirty="0"/>
              <a:t> </a:t>
            </a:r>
            <a:endParaRPr lang="en-US" sz="3200" dirty="0"/>
          </a:p>
          <a:p>
            <a:r>
              <a:rPr lang="en-US" sz="3200" dirty="0"/>
              <a:t>Plasma </a:t>
            </a:r>
            <a:r>
              <a:rPr lang="en-US" sz="3200" dirty="0" err="1"/>
              <a:t>wakefield</a:t>
            </a:r>
            <a:r>
              <a:rPr lang="en-US" sz="3200" dirty="0"/>
              <a:t>:  Particles accelerated in bubbles of plasma</a:t>
            </a:r>
            <a:br>
              <a:rPr lang="en-US" sz="3200" dirty="0"/>
            </a:br>
            <a:r>
              <a:rPr lang="en-US" sz="1500" dirty="0"/>
              <a:t> </a:t>
            </a:r>
            <a:endParaRPr lang="en-US" sz="3200" dirty="0"/>
          </a:p>
          <a:p>
            <a:r>
              <a:rPr lang="en-US" sz="3200" dirty="0"/>
              <a:t>Induction:  Magnetic induction accelerates the beam</a:t>
            </a:r>
            <a:br>
              <a:rPr lang="en-US" sz="3200" dirty="0"/>
            </a:br>
            <a:r>
              <a:rPr lang="en-US" sz="1500" dirty="0"/>
              <a:t> </a:t>
            </a:r>
            <a:endParaRPr lang="en-US" sz="3200" dirty="0"/>
          </a:p>
          <a:p>
            <a:r>
              <a:rPr lang="en-GB" sz="3200" dirty="0"/>
              <a:t>Laser radiation pressure:  High powered laser pushes particles</a:t>
            </a:r>
            <a:br>
              <a:rPr lang="en-GB" sz="3200" dirty="0"/>
            </a:br>
            <a:r>
              <a:rPr lang="en-GB" sz="1500" dirty="0"/>
              <a:t> </a:t>
            </a:r>
            <a:endParaRPr lang="en-GB" sz="3200" dirty="0"/>
          </a:p>
          <a:p>
            <a:r>
              <a:rPr lang="en-GB" sz="3200" dirty="0"/>
              <a:t>Fixed field accelerator:  Best bits of cyclotrons and synchrotrons</a:t>
            </a:r>
            <a:br>
              <a:rPr lang="en-GB" sz="3200" dirty="0"/>
            </a:br>
            <a:r>
              <a:rPr lang="en-GB" sz="1500" dirty="0"/>
              <a:t> </a:t>
            </a:r>
          </a:p>
          <a:p>
            <a:r>
              <a:rPr lang="en-GB" sz="3200" dirty="0"/>
              <a:t>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24217-6712-388B-D49A-1E756DDE4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49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2C9E2F-20CF-DA58-7D2C-3D6AC4520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75A927-9A04-EA57-48F3-C35E497EF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619124"/>
            <a:ext cx="11419368" cy="6236103"/>
          </a:xfrm>
        </p:spPr>
        <p:txBody>
          <a:bodyPr>
            <a:normAutofit/>
          </a:bodyPr>
          <a:lstStyle/>
          <a:p>
            <a:pPr>
              <a:spcAft>
                <a:spcPts val="2000"/>
              </a:spcAft>
            </a:pPr>
            <a:r>
              <a:rPr lang="en-US" sz="2800" dirty="0"/>
              <a:t>Particle accelerators can be small (fit in a microwave), very </a:t>
            </a:r>
            <a:r>
              <a:rPr lang="en-US" sz="2800" b="1" dirty="0" err="1"/>
              <a:t>very</a:t>
            </a:r>
            <a:r>
              <a:rPr lang="en-US" sz="2800" dirty="0"/>
              <a:t> large (27 km) and anything in between</a:t>
            </a:r>
          </a:p>
          <a:p>
            <a:pPr>
              <a:spcAft>
                <a:spcPts val="2000"/>
              </a:spcAft>
            </a:pPr>
            <a:r>
              <a:rPr lang="en-US" sz="2800" dirty="0"/>
              <a:t>Electric fields add energy to the beam, magnetic fields steer and focus the beam (with exceptions)</a:t>
            </a:r>
          </a:p>
          <a:p>
            <a:pPr>
              <a:spcAft>
                <a:spcPts val="2000"/>
              </a:spcAft>
            </a:pPr>
            <a:r>
              <a:rPr lang="en-US" sz="2800" dirty="0"/>
              <a:t>Electrostatic accelerators can accelerate “anything” but are limited to a few MV, typically 10s-100s kV</a:t>
            </a:r>
          </a:p>
          <a:p>
            <a:pPr>
              <a:spcAft>
                <a:spcPts val="2000"/>
              </a:spcAft>
            </a:pPr>
            <a:r>
              <a:rPr lang="en-GB" sz="2800" dirty="0"/>
              <a:t>Radiofrequency cavities allow many sequential energy increments in linear or circular accelerators</a:t>
            </a:r>
          </a:p>
          <a:p>
            <a:pPr>
              <a:spcAft>
                <a:spcPts val="2000"/>
              </a:spcAft>
            </a:pPr>
            <a:r>
              <a:rPr lang="en-GB" sz="2800" dirty="0"/>
              <a:t>Only a small fraction of accelerators are used for fundamental research, most are tools for industry and medicine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50C5C9-7C5B-B251-E249-04CC69E6E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74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B9A11-59F3-F3D8-3CB0-6841432FA1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78E38AC-7FD2-792A-7816-108F8C8E15DF}"/>
              </a:ext>
            </a:extLst>
          </p:cNvPr>
          <p:cNvGrpSpPr/>
          <p:nvPr/>
        </p:nvGrpSpPr>
        <p:grpSpPr>
          <a:xfrm>
            <a:off x="2739241" y="2197022"/>
            <a:ext cx="6713519" cy="4480341"/>
            <a:chOff x="2739241" y="2197022"/>
            <a:chExt cx="6713519" cy="448034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92EC564-EEE3-0CD0-2449-68FD5D4C8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9241" y="2197022"/>
              <a:ext cx="6713519" cy="448034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FCF2CA-7CF7-FD08-8F58-B291DF327026}"/>
                </a:ext>
              </a:extLst>
            </p:cNvPr>
            <p:cNvSpPr txBox="1"/>
            <p:nvPr/>
          </p:nvSpPr>
          <p:spPr>
            <a:xfrm>
              <a:off x="3979090" y="5720614"/>
              <a:ext cx="218672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2"/>
                  </a:solidFill>
                </a:rPr>
                <a:t>Large Hadron Collider</a:t>
              </a:r>
              <a:endParaRPr lang="en-GB" sz="2800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B2BC57E-0A44-CF00-21E7-FD11FFE80BB8}"/>
              </a:ext>
            </a:extLst>
          </p:cNvPr>
          <p:cNvSpPr txBox="1">
            <a:spLocks/>
          </p:cNvSpPr>
          <p:nvPr/>
        </p:nvSpPr>
        <p:spPr>
          <a:xfrm>
            <a:off x="1030288" y="122266"/>
            <a:ext cx="10131425" cy="2226377"/>
          </a:xfrm>
          <a:prstGeom prst="rect">
            <a:avLst/>
          </a:prstGeom>
          <a:ln>
            <a:noFill/>
          </a:ln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600" dirty="0"/>
              <a:t>A particle accelerator is a machine that uses </a:t>
            </a:r>
            <a:r>
              <a:rPr lang="en-GB" sz="3600" dirty="0">
                <a:solidFill>
                  <a:schemeClr val="accent6"/>
                </a:solidFill>
              </a:rPr>
              <a:t>electromagnetic fields </a:t>
            </a:r>
            <a:r>
              <a:rPr lang="en-GB" sz="3600" dirty="0"/>
              <a:t>to propel</a:t>
            </a:r>
            <a:r>
              <a:rPr lang="en-GB" sz="3600" dirty="0">
                <a:solidFill>
                  <a:schemeClr val="accent5"/>
                </a:solidFill>
              </a:rPr>
              <a:t> charged particles </a:t>
            </a:r>
            <a:r>
              <a:rPr lang="en-GB" sz="3600" dirty="0"/>
              <a:t>to very high speeds and energies to contain them in </a:t>
            </a:r>
            <a:r>
              <a:rPr lang="en-GB" sz="3600" dirty="0">
                <a:solidFill>
                  <a:schemeClr val="accent4"/>
                </a:solidFill>
              </a:rPr>
              <a:t>well-defined beams</a:t>
            </a:r>
            <a:r>
              <a:rPr lang="en-GB" sz="3600" dirty="0"/>
              <a:t>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AFBB01-3715-4C67-1446-0C0235FF82F1}"/>
              </a:ext>
            </a:extLst>
          </p:cNvPr>
          <p:cNvGrpSpPr/>
          <p:nvPr/>
        </p:nvGrpSpPr>
        <p:grpSpPr>
          <a:xfrm>
            <a:off x="3500284" y="4026308"/>
            <a:ext cx="6104875" cy="1060619"/>
            <a:chOff x="3500284" y="4026308"/>
            <a:chExt cx="6104875" cy="106061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7403AA9-49AA-3412-F694-EE8D2016719A}"/>
                </a:ext>
              </a:extLst>
            </p:cNvPr>
            <p:cNvSpPr txBox="1"/>
            <p:nvPr/>
          </p:nvSpPr>
          <p:spPr>
            <a:xfrm>
              <a:off x="7582584" y="4132820"/>
              <a:ext cx="197229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4"/>
                  </a:solidFill>
                </a:rPr>
                <a:t>Proton/ion beams</a:t>
              </a:r>
              <a:endParaRPr lang="en-GB" sz="2800" b="1" dirty="0">
                <a:solidFill>
                  <a:schemeClr val="accent4"/>
                </a:solidFill>
              </a:endParaRPr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07073195-C947-217E-D988-924E13683EA7}"/>
                </a:ext>
              </a:extLst>
            </p:cNvPr>
            <p:cNvSpPr/>
            <p:nvPr/>
          </p:nvSpPr>
          <p:spPr>
            <a:xfrm flipV="1">
              <a:off x="3500284" y="4090218"/>
              <a:ext cx="5952475" cy="302962"/>
            </a:xfrm>
            <a:prstGeom prst="arc">
              <a:avLst>
                <a:gd name="adj1" fmla="val 80652"/>
                <a:gd name="adj2" fmla="val 10615965"/>
              </a:avLst>
            </a:prstGeom>
            <a:ln w="38100">
              <a:solidFill>
                <a:schemeClr val="accent4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A678140C-CD4A-6203-D384-9AF4E3637166}"/>
                </a:ext>
              </a:extLst>
            </p:cNvPr>
            <p:cNvSpPr/>
            <p:nvPr/>
          </p:nvSpPr>
          <p:spPr>
            <a:xfrm flipV="1">
              <a:off x="3652684" y="4026308"/>
              <a:ext cx="5952475" cy="302962"/>
            </a:xfrm>
            <a:prstGeom prst="arc">
              <a:avLst>
                <a:gd name="adj1" fmla="val 80652"/>
                <a:gd name="adj2" fmla="val 10615965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3AB9BB8-E12A-CD82-80FE-1EA054A6EC6E}"/>
              </a:ext>
            </a:extLst>
          </p:cNvPr>
          <p:cNvGrpSpPr/>
          <p:nvPr/>
        </p:nvGrpSpPr>
        <p:grpSpPr>
          <a:xfrm>
            <a:off x="3786227" y="4201145"/>
            <a:ext cx="3419206" cy="1369886"/>
            <a:chOff x="3786227" y="4201145"/>
            <a:chExt cx="3419206" cy="1369886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BF191A1-14AC-2E6F-EA42-3A6C5DF4F555}"/>
                </a:ext>
              </a:extLst>
            </p:cNvPr>
            <p:cNvSpPr txBox="1"/>
            <p:nvPr/>
          </p:nvSpPr>
          <p:spPr>
            <a:xfrm>
              <a:off x="3786227" y="5047811"/>
              <a:ext cx="17466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Magnets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E919648-B705-C487-C3A6-BC2B5A355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95190" y="4281934"/>
              <a:ext cx="2010243" cy="763235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A0AFFF6-9CD2-7783-C1D6-6BB2A886E3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95191" y="4273816"/>
              <a:ext cx="213778" cy="771353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4DCADFC-767B-BA85-FAE8-23E5B6F717F0}"/>
                </a:ext>
              </a:extLst>
            </p:cNvPr>
            <p:cNvCxnSpPr>
              <a:cxnSpLocks/>
            </p:cNvCxnSpPr>
            <p:nvPr/>
          </p:nvCxnSpPr>
          <p:spPr>
            <a:xfrm>
              <a:off x="5072450" y="4279292"/>
              <a:ext cx="130321" cy="765877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6EDBCDF-F354-38A2-48FF-C916B2296292}"/>
                </a:ext>
              </a:extLst>
            </p:cNvPr>
            <p:cNvCxnSpPr>
              <a:cxnSpLocks/>
            </p:cNvCxnSpPr>
            <p:nvPr/>
          </p:nvCxnSpPr>
          <p:spPr>
            <a:xfrm>
              <a:off x="4659559" y="4201145"/>
              <a:ext cx="543212" cy="844024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64FCE898-0064-1AC9-8BDF-2834D94A2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62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948B8-A35F-ED7C-6786-3F3FF5DD2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90518-DD8D-A6DF-AD82-33EDC8B03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264779"/>
            <a:ext cx="10690122" cy="4526422"/>
          </a:xfrm>
        </p:spPr>
        <p:txBody>
          <a:bodyPr>
            <a:normAutofit/>
          </a:bodyPr>
          <a:lstStyle/>
          <a:p>
            <a:r>
              <a:rPr lang="en-US" sz="3200" dirty="0"/>
              <a:t>Can be almost any size</a:t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Use electromagnetic fields to manipulate beams of charged particles</a:t>
            </a:r>
          </a:p>
          <a:p>
            <a:endParaRPr lang="en-US" sz="3200" dirty="0"/>
          </a:p>
          <a:p>
            <a:r>
              <a:rPr lang="en-US" sz="3200" dirty="0"/>
              <a:t>Range from household appliances to multi-national research facilities, and everything in between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87244-E511-1BC3-3E55-A99080635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93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AF4B3-7592-AC63-F182-BACE64C3D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Electrostatic Acceleration</a:t>
            </a:r>
            <a:endParaRPr lang="en-GB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FA31F42-FCF7-525F-AB7C-F3014F6ED84D}"/>
              </a:ext>
            </a:extLst>
          </p:cNvPr>
          <p:cNvGrpSpPr/>
          <p:nvPr/>
        </p:nvGrpSpPr>
        <p:grpSpPr>
          <a:xfrm>
            <a:off x="3441290" y="1706802"/>
            <a:ext cx="5310186" cy="1550107"/>
            <a:chOff x="3441290" y="2250282"/>
            <a:chExt cx="5310186" cy="1996332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F6F7CF3-9A0A-202B-BF0D-594702B35B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91513" y="2250282"/>
              <a:ext cx="459197" cy="79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2C8696B-A995-87ED-476B-0B5593FC05AE}"/>
                </a:ext>
              </a:extLst>
            </p:cNvPr>
            <p:cNvGrpSpPr/>
            <p:nvPr/>
          </p:nvGrpSpPr>
          <p:grpSpPr>
            <a:xfrm>
              <a:off x="6029632" y="3617349"/>
              <a:ext cx="132736" cy="629265"/>
              <a:chOff x="5776451" y="3893574"/>
              <a:chExt cx="132736" cy="629265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442F56FB-7188-E91B-1F63-DA1E71E9FD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09187" y="3893574"/>
                <a:ext cx="0" cy="62926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44AD022-4B95-0170-11AD-FDE3C8947F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76451" y="3991896"/>
                <a:ext cx="0" cy="4326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59495F1-C235-D892-C70B-E52CA9BDA6F9}"/>
                </a:ext>
              </a:extLst>
            </p:cNvPr>
            <p:cNvCxnSpPr/>
            <p:nvPr/>
          </p:nvCxnSpPr>
          <p:spPr>
            <a:xfrm>
              <a:off x="6162368" y="3931981"/>
              <a:ext cx="258834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C5F4520-D008-0D79-D1BC-C0AF82A9A53F}"/>
                </a:ext>
              </a:extLst>
            </p:cNvPr>
            <p:cNvCxnSpPr>
              <a:cxnSpLocks/>
            </p:cNvCxnSpPr>
            <p:nvPr/>
          </p:nvCxnSpPr>
          <p:spPr>
            <a:xfrm>
              <a:off x="8751476" y="2251075"/>
              <a:ext cx="0" cy="16809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15F167F-A78F-4E2C-46CC-4C1BC89905F9}"/>
                </a:ext>
              </a:extLst>
            </p:cNvPr>
            <p:cNvCxnSpPr/>
            <p:nvPr/>
          </p:nvCxnSpPr>
          <p:spPr>
            <a:xfrm>
              <a:off x="3441290" y="3931981"/>
              <a:ext cx="258834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DAA2558-7AFF-4478-964B-C6A99505CB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50433" y="2250282"/>
              <a:ext cx="459197" cy="79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0DCB4AE-4A00-446F-65E0-4E7DAC469538}"/>
                </a:ext>
              </a:extLst>
            </p:cNvPr>
            <p:cNvCxnSpPr>
              <a:cxnSpLocks/>
            </p:cNvCxnSpPr>
            <p:nvPr/>
          </p:nvCxnSpPr>
          <p:spPr>
            <a:xfrm>
              <a:off x="3441290" y="2251075"/>
              <a:ext cx="0" cy="16809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96E5CC-70F4-6153-92B2-98294EE20BAF}"/>
              </a:ext>
            </a:extLst>
          </p:cNvPr>
          <p:cNvGrpSpPr/>
          <p:nvPr/>
        </p:nvGrpSpPr>
        <p:grpSpPr>
          <a:xfrm>
            <a:off x="3932903" y="930437"/>
            <a:ext cx="4340942" cy="1582994"/>
            <a:chOff x="3932903" y="1473917"/>
            <a:chExt cx="4340942" cy="158299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3AC009C-9F28-5C63-A9C7-56C2EA12EA0F}"/>
                </a:ext>
              </a:extLst>
            </p:cNvPr>
            <p:cNvCxnSpPr/>
            <p:nvPr/>
          </p:nvCxnSpPr>
          <p:spPr>
            <a:xfrm>
              <a:off x="8273845" y="1473917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D767024C-CF5C-AAF2-F01F-318193ED03F8}"/>
                </a:ext>
              </a:extLst>
            </p:cNvPr>
            <p:cNvCxnSpPr/>
            <p:nvPr/>
          </p:nvCxnSpPr>
          <p:spPr>
            <a:xfrm>
              <a:off x="3932903" y="1473917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06E983B-F6AF-DFA3-E087-0A770A99E072}"/>
              </a:ext>
            </a:extLst>
          </p:cNvPr>
          <p:cNvGrpSpPr/>
          <p:nvPr/>
        </p:nvGrpSpPr>
        <p:grpSpPr>
          <a:xfrm>
            <a:off x="3567895" y="821775"/>
            <a:ext cx="5071280" cy="638628"/>
            <a:chOff x="2596344" y="1858609"/>
            <a:chExt cx="6602344" cy="63862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3CDF1C-9174-F842-A62F-572CE89A4391}"/>
                </a:ext>
              </a:extLst>
            </p:cNvPr>
            <p:cNvSpPr txBox="1"/>
            <p:nvPr/>
          </p:nvSpPr>
          <p:spPr>
            <a:xfrm>
              <a:off x="2596344" y="1858609"/>
              <a:ext cx="3097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-</a:t>
              </a:r>
              <a:endParaRPr lang="en-GB" sz="3200" b="1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BB14830-56A5-8460-92C4-436567B0F5B5}"/>
                </a:ext>
              </a:extLst>
            </p:cNvPr>
            <p:cNvSpPr txBox="1"/>
            <p:nvPr/>
          </p:nvSpPr>
          <p:spPr>
            <a:xfrm>
              <a:off x="8808838" y="1912462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+</a:t>
              </a:r>
              <a:endParaRPr lang="en-GB" sz="3200" b="1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885860D-1249-22E8-52CB-74BABA12F2B7}"/>
              </a:ext>
            </a:extLst>
          </p:cNvPr>
          <p:cNvGrpSpPr/>
          <p:nvPr/>
        </p:nvGrpSpPr>
        <p:grpSpPr>
          <a:xfrm>
            <a:off x="3985961" y="609409"/>
            <a:ext cx="3957889" cy="1006331"/>
            <a:chOff x="3985961" y="609409"/>
            <a:chExt cx="3957889" cy="100633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890BA23-7DFA-E6FC-CACC-AE1370628F33}"/>
                </a:ext>
              </a:extLst>
            </p:cNvPr>
            <p:cNvGrpSpPr/>
            <p:nvPr/>
          </p:nvGrpSpPr>
          <p:grpSpPr>
            <a:xfrm>
              <a:off x="3985961" y="609409"/>
              <a:ext cx="2159502" cy="1006331"/>
              <a:chOff x="3985961" y="948699"/>
              <a:chExt cx="2159502" cy="1006331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10B44D49-D7B0-35F3-985C-725945345A67}"/>
                  </a:ext>
                </a:extLst>
              </p:cNvPr>
              <p:cNvSpPr/>
              <p:nvPr/>
            </p:nvSpPr>
            <p:spPr>
              <a:xfrm>
                <a:off x="3991719" y="1595030"/>
                <a:ext cx="360000" cy="360000"/>
              </a:xfrm>
              <a:prstGeom prst="ellipse">
                <a:avLst/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A36DD1F-A49A-2D24-1F8F-72C530BFA128}"/>
                  </a:ext>
                </a:extLst>
              </p:cNvPr>
              <p:cNvSpPr txBox="1"/>
              <p:nvPr/>
            </p:nvSpPr>
            <p:spPr>
              <a:xfrm>
                <a:off x="3985961" y="948699"/>
                <a:ext cx="21595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3"/>
                    </a:solidFill>
                  </a:rPr>
                  <a:t>Negative particle:</a:t>
                </a:r>
              </a:p>
              <a:p>
                <a:r>
                  <a:rPr lang="en-US" dirty="0">
                    <a:solidFill>
                      <a:schemeClr val="accent3"/>
                    </a:solidFill>
                  </a:rPr>
                  <a:t>e</a:t>
                </a:r>
                <a:r>
                  <a:rPr lang="en-US" baseline="30000" dirty="0">
                    <a:solidFill>
                      <a:schemeClr val="accent3"/>
                    </a:solidFill>
                  </a:rPr>
                  <a:t>-</a:t>
                </a:r>
                <a:r>
                  <a:rPr lang="en-US" dirty="0">
                    <a:solidFill>
                      <a:schemeClr val="accent3"/>
                    </a:solidFill>
                  </a:rPr>
                  <a:t>, H</a:t>
                </a:r>
                <a:r>
                  <a:rPr lang="en-US" baseline="30000" dirty="0">
                    <a:solidFill>
                      <a:schemeClr val="accent3"/>
                    </a:solidFill>
                  </a:rPr>
                  <a:t>-</a:t>
                </a:r>
                <a:r>
                  <a:rPr lang="en-US" dirty="0">
                    <a:solidFill>
                      <a:schemeClr val="accent3"/>
                    </a:solidFill>
                  </a:rPr>
                  <a:t>, anti-proton, …</a:t>
                </a:r>
                <a:endParaRPr lang="en-GB" dirty="0">
                  <a:solidFill>
                    <a:schemeClr val="accent3"/>
                  </a:solidFill>
                </a:endParaRPr>
              </a:p>
            </p:txBody>
          </p:sp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1930A616-39EB-D6F1-1819-3EC7F10A91F4}"/>
                </a:ext>
              </a:extLst>
            </p:cNvPr>
            <p:cNvCxnSpPr>
              <a:cxnSpLocks/>
              <a:stCxn id="25" idx="6"/>
            </p:cNvCxnSpPr>
            <p:nvPr/>
          </p:nvCxnSpPr>
          <p:spPr>
            <a:xfrm>
              <a:off x="4351719" y="1435740"/>
              <a:ext cx="3592131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0D3440B-DDE5-2233-2E19-206191C94A30}"/>
              </a:ext>
            </a:extLst>
          </p:cNvPr>
          <p:cNvGrpSpPr/>
          <p:nvPr/>
        </p:nvGrpSpPr>
        <p:grpSpPr>
          <a:xfrm>
            <a:off x="4171719" y="1741716"/>
            <a:ext cx="4027663" cy="942918"/>
            <a:chOff x="4171719" y="1741716"/>
            <a:chExt cx="4027663" cy="942918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61B80CC8-DE39-41C6-F0EA-706A674CD380}"/>
                </a:ext>
              </a:extLst>
            </p:cNvPr>
            <p:cNvGrpSpPr/>
            <p:nvPr/>
          </p:nvGrpSpPr>
          <p:grpSpPr>
            <a:xfrm>
              <a:off x="6382969" y="1741716"/>
              <a:ext cx="1816413" cy="942918"/>
              <a:chOff x="6382969" y="2551528"/>
              <a:chExt cx="1816413" cy="94291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B59D5293-0D1B-A6AE-E5C2-249B82497DAE}"/>
                  </a:ext>
                </a:extLst>
              </p:cNvPr>
              <p:cNvSpPr/>
              <p:nvPr/>
            </p:nvSpPr>
            <p:spPr>
              <a:xfrm>
                <a:off x="7839382" y="2551528"/>
                <a:ext cx="360000" cy="360000"/>
              </a:xfrm>
              <a:prstGeom prst="ellipse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7CE20EC-32DF-EE5F-E646-CC0B1619808A}"/>
                  </a:ext>
                </a:extLst>
              </p:cNvPr>
              <p:cNvSpPr txBox="1"/>
              <p:nvPr/>
            </p:nvSpPr>
            <p:spPr>
              <a:xfrm>
                <a:off x="6382969" y="2848115"/>
                <a:ext cx="173432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/>
                    </a:solidFill>
                  </a:rPr>
                  <a:t>Positive particle:</a:t>
                </a:r>
              </a:p>
              <a:p>
                <a:r>
                  <a:rPr lang="en-US" dirty="0">
                    <a:solidFill>
                      <a:schemeClr val="accent6"/>
                    </a:solidFill>
                  </a:rPr>
                  <a:t>e</a:t>
                </a:r>
                <a:r>
                  <a:rPr lang="en-US" baseline="30000" dirty="0">
                    <a:solidFill>
                      <a:schemeClr val="accent6"/>
                    </a:solidFill>
                  </a:rPr>
                  <a:t>+</a:t>
                </a:r>
                <a:r>
                  <a:rPr lang="en-US" dirty="0">
                    <a:solidFill>
                      <a:schemeClr val="accent6"/>
                    </a:solidFill>
                  </a:rPr>
                  <a:t>, H</a:t>
                </a:r>
                <a:r>
                  <a:rPr lang="en-US" baseline="30000" dirty="0">
                    <a:solidFill>
                      <a:schemeClr val="accent6"/>
                    </a:solidFill>
                  </a:rPr>
                  <a:t>+</a:t>
                </a:r>
                <a:r>
                  <a:rPr lang="en-US" dirty="0">
                    <a:solidFill>
                      <a:schemeClr val="accent6"/>
                    </a:solidFill>
                  </a:rPr>
                  <a:t>, Pb</a:t>
                </a:r>
                <a:r>
                  <a:rPr lang="en-US" baseline="30000" dirty="0">
                    <a:solidFill>
                      <a:schemeClr val="accent6"/>
                    </a:solidFill>
                  </a:rPr>
                  <a:t>82+</a:t>
                </a:r>
                <a:r>
                  <a:rPr lang="en-US" dirty="0">
                    <a:solidFill>
                      <a:schemeClr val="accent6"/>
                    </a:solidFill>
                  </a:rPr>
                  <a:t>, …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F7B199B-92D2-EE1F-861A-9FBA346D3D66}"/>
                </a:ext>
              </a:extLst>
            </p:cNvPr>
            <p:cNvCxnSpPr>
              <a:stCxn id="26" idx="2"/>
            </p:cNvCxnSpPr>
            <p:nvPr/>
          </p:nvCxnSpPr>
          <p:spPr>
            <a:xfrm flipH="1">
              <a:off x="4171719" y="1921716"/>
              <a:ext cx="3667663" cy="0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53B42343-CA19-A8CA-0DF4-84427E8C4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372577"/>
            <a:ext cx="12100255" cy="1429634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A charged particle in an electric field will experience a force, and therefore accelerate</a:t>
            </a:r>
          </a:p>
          <a:p>
            <a:r>
              <a:rPr lang="en-US" sz="2800" dirty="0"/>
              <a:t>An electron crossing a potential difference of 1 Volt gains 1 electron-Volt (eV) of energy (1.6x10</a:t>
            </a:r>
            <a:r>
              <a:rPr lang="en-US" sz="2800" baseline="30000" dirty="0"/>
              <a:t>-19</a:t>
            </a:r>
            <a:r>
              <a:rPr lang="en-US" sz="2800" dirty="0"/>
              <a:t> J)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B9793EBA-9990-3944-2090-41F867CA8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E2AF825-1349-ACD4-9E7C-E94830222DBD}"/>
                  </a:ext>
                </a:extLst>
              </p:cNvPr>
              <p:cNvSpPr txBox="1"/>
              <p:nvPr/>
            </p:nvSpPr>
            <p:spPr>
              <a:xfrm>
                <a:off x="4414104" y="4480962"/>
                <a:ext cx="3370731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6600" b="0" i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66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6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66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6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66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E2AF825-1349-ACD4-9E7C-E94830222D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104" y="4480962"/>
                <a:ext cx="3370731" cy="10156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B88E40AD-5ACE-E670-F5AE-8CEAF6B82CF8}"/>
              </a:ext>
            </a:extLst>
          </p:cNvPr>
          <p:cNvGrpSpPr/>
          <p:nvPr/>
        </p:nvGrpSpPr>
        <p:grpSpPr>
          <a:xfrm>
            <a:off x="2795554" y="5618562"/>
            <a:ext cx="6518226" cy="1107996"/>
            <a:chOff x="2795554" y="5618562"/>
            <a:chExt cx="6518226" cy="110799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07E78B9-CC0C-A95A-CE38-23F38378DBC6}"/>
                </a:ext>
              </a:extLst>
            </p:cNvPr>
            <p:cNvSpPr txBox="1"/>
            <p:nvPr/>
          </p:nvSpPr>
          <p:spPr>
            <a:xfrm>
              <a:off x="2795554" y="5633951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3"/>
                  </a:solidFill>
                </a:rPr>
                <a:t>Change of energy</a:t>
              </a:r>
              <a:endParaRPr lang="en-GB" sz="3200" dirty="0">
                <a:solidFill>
                  <a:schemeClr val="accent3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58B65EC-C4DB-D0C0-C110-E5EAB6FF943B}"/>
                </a:ext>
              </a:extLst>
            </p:cNvPr>
            <p:cNvSpPr txBox="1"/>
            <p:nvPr/>
          </p:nvSpPr>
          <p:spPr>
            <a:xfrm>
              <a:off x="5014686" y="5880172"/>
              <a:ext cx="1958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5"/>
                  </a:solidFill>
                </a:rPr>
                <a:t>Charge</a:t>
              </a:r>
              <a:endParaRPr lang="en-GB" sz="3200" dirty="0">
                <a:solidFill>
                  <a:schemeClr val="accent5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C8DCD19-7D38-C00F-61E3-B62E34295B55}"/>
                </a:ext>
              </a:extLst>
            </p:cNvPr>
            <p:cNvSpPr txBox="1"/>
            <p:nvPr/>
          </p:nvSpPr>
          <p:spPr>
            <a:xfrm>
              <a:off x="7355581" y="5633951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Potential difference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5177DFC0-2494-791D-44BD-31BE772994FC}"/>
                    </a:ext>
                  </a:extLst>
                </p:cNvPr>
                <p:cNvSpPr txBox="1"/>
                <p:nvPr/>
              </p:nvSpPr>
              <p:spPr>
                <a:xfrm>
                  <a:off x="4535694" y="5618562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5177DFC0-2494-791D-44BD-31BE772994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35694" y="5618562"/>
                  <a:ext cx="818810" cy="110799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02F3A7E7-A105-88C5-1B83-281890887B54}"/>
                    </a:ext>
                  </a:extLst>
                </p:cNvPr>
                <p:cNvSpPr txBox="1"/>
                <p:nvPr/>
              </p:nvSpPr>
              <p:spPr>
                <a:xfrm>
                  <a:off x="6621478" y="5618562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02F3A7E7-A105-88C5-1B83-281890887B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1478" y="5618562"/>
                  <a:ext cx="818810" cy="11079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8479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4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15153</TotalTime>
  <Words>2027</Words>
  <Application>Microsoft Office PowerPoint</Application>
  <PresentationFormat>Widescreen</PresentationFormat>
  <Paragraphs>536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Aptos</vt:lpstr>
      <vt:lpstr>Arial</vt:lpstr>
      <vt:lpstr>Calibri</vt:lpstr>
      <vt:lpstr>Calibri Light</vt:lpstr>
      <vt:lpstr>Cambria Math</vt:lpstr>
      <vt:lpstr>Celestial</vt:lpstr>
      <vt:lpstr>Introduction to Particle Accelerators</vt:lpstr>
      <vt:lpstr>What is a Particle Accelerator?</vt:lpstr>
      <vt:lpstr>According to Wikipedia:</vt:lpstr>
      <vt:lpstr>PowerPoint Presentation</vt:lpstr>
      <vt:lpstr>PowerPoint Presentation</vt:lpstr>
      <vt:lpstr>PowerPoint Presentation</vt:lpstr>
      <vt:lpstr>PowerPoint Presentation</vt:lpstr>
      <vt:lpstr>Particle Accelerators:</vt:lpstr>
      <vt:lpstr>Electrostatic Acceleration</vt:lpstr>
      <vt:lpstr>PowerPoint Presentation</vt:lpstr>
      <vt:lpstr>Van de Graaf Accelerator</vt:lpstr>
      <vt:lpstr>Tandem Van de Graaf Accelerator</vt:lpstr>
      <vt:lpstr>The limits of Electrostatic Acceleration</vt:lpstr>
      <vt:lpstr>PowerPoint Presentation</vt:lpstr>
      <vt:lpstr>From DC to AC</vt:lpstr>
      <vt:lpstr>From DC to AC</vt:lpstr>
      <vt:lpstr>Radiofrequency Acceleration</vt:lpstr>
      <vt:lpstr>Radiofrequency Acceleration</vt:lpstr>
      <vt:lpstr>PowerPoint Presentation</vt:lpstr>
      <vt:lpstr>A Light Tour of relativity</vt:lpstr>
      <vt:lpstr>Impact on Acceleration and Energy Gain</vt:lpstr>
      <vt:lpstr>Change of Speed vs Change of Energy</vt:lpstr>
      <vt:lpstr>Change of Speed vs Change of Energy – Increasing Mass</vt:lpstr>
      <vt:lpstr>Drift Tube Linac</vt:lpstr>
      <vt:lpstr>PowerPoint Presentation</vt:lpstr>
      <vt:lpstr>PowerPoint Presentation</vt:lpstr>
      <vt:lpstr>PowerPoint Presentation</vt:lpstr>
      <vt:lpstr>PowerPoint Presentation</vt:lpstr>
      <vt:lpstr>The Cyclotron</vt:lpstr>
      <vt:lpstr>The Cyclotron</vt:lpstr>
      <vt:lpstr>The Cyclotron - Limits</vt:lpstr>
      <vt:lpstr>PowerPoint Presentation</vt:lpstr>
      <vt:lpstr>Fancy Cyclotrons</vt:lpstr>
      <vt:lpstr>PowerPoint Presentation</vt:lpstr>
      <vt:lpstr>Beyond the Cyclotron</vt:lpstr>
      <vt:lpstr>Dipole Magnetic Field And Momentum</vt:lpstr>
      <vt:lpstr>Create a Synchrotron</vt:lpstr>
      <vt:lpstr>Create a Synchrotron</vt:lpstr>
      <vt:lpstr>PowerPoint Presentation</vt:lpstr>
      <vt:lpstr>Focusing Magnets - Quadrupoles</vt:lpstr>
      <vt:lpstr>Focusing Channel</vt:lpstr>
      <vt:lpstr>PowerPoint Presentation</vt:lpstr>
      <vt:lpstr>PowerPoint Presentation</vt:lpstr>
      <vt:lpstr>Dispersion</vt:lpstr>
      <vt:lpstr>Chromaticity</vt:lpstr>
      <vt:lpstr>Chromaticity Correction - Sextupole</vt:lpstr>
      <vt:lpstr>PowerPoint Presentation</vt:lpstr>
      <vt:lpstr>Beam Instrumentation</vt:lpstr>
      <vt:lpstr>PowerPoint Presentation</vt:lpstr>
      <vt:lpstr>Vacuum</vt:lpstr>
      <vt:lpstr>PowerPoint Presentation</vt:lpstr>
      <vt:lpstr>Anything Else?</vt:lpstr>
      <vt:lpstr>PowerPoint Presentation</vt:lpstr>
      <vt:lpstr>Linac4</vt:lpstr>
      <vt:lpstr>PS Booster</vt:lpstr>
      <vt:lpstr>Low Energy Ion Ring</vt:lpstr>
      <vt:lpstr>Proton Synchrotron</vt:lpstr>
      <vt:lpstr>Super Proton Synchrotron</vt:lpstr>
      <vt:lpstr>Large Hadron Collider</vt:lpstr>
      <vt:lpstr>Industrial Applications</vt:lpstr>
      <vt:lpstr>PowerPoint Presentation</vt:lpstr>
      <vt:lpstr>Other types of accelerator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 Albright</dc:creator>
  <cp:lastModifiedBy>Simon Albright</cp:lastModifiedBy>
  <cp:revision>62</cp:revision>
  <dcterms:created xsi:type="dcterms:W3CDTF">2025-02-10T09:26:34Z</dcterms:created>
  <dcterms:modified xsi:type="dcterms:W3CDTF">2025-07-07T14:00:42Z</dcterms:modified>
</cp:coreProperties>
</file>