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wmv" ContentType="video/x-ms-wmv"/>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8" r:id="rId4"/>
  </p:sldMasterIdLst>
  <p:notesMasterIdLst>
    <p:notesMasterId r:id="rId55"/>
  </p:notesMasterIdLst>
  <p:handoutMasterIdLst>
    <p:handoutMasterId r:id="rId56"/>
  </p:handoutMasterIdLst>
  <p:sldIdLst>
    <p:sldId id="424" r:id="rId5"/>
    <p:sldId id="901" r:id="rId6"/>
    <p:sldId id="902" r:id="rId7"/>
    <p:sldId id="935" r:id="rId8"/>
    <p:sldId id="1286" r:id="rId9"/>
    <p:sldId id="441" r:id="rId10"/>
    <p:sldId id="477" r:id="rId11"/>
    <p:sldId id="500" r:id="rId12"/>
    <p:sldId id="501" r:id="rId13"/>
    <p:sldId id="502" r:id="rId14"/>
    <p:sldId id="478" r:id="rId15"/>
    <p:sldId id="442" r:id="rId16"/>
    <p:sldId id="474" r:id="rId17"/>
    <p:sldId id="444" r:id="rId18"/>
    <p:sldId id="466" r:id="rId19"/>
    <p:sldId id="448" r:id="rId20"/>
    <p:sldId id="486" r:id="rId21"/>
    <p:sldId id="467" r:id="rId22"/>
    <p:sldId id="468" r:id="rId23"/>
    <p:sldId id="1291" r:id="rId24"/>
    <p:sldId id="1290" r:id="rId25"/>
    <p:sldId id="450" r:id="rId26"/>
    <p:sldId id="1292" r:id="rId27"/>
    <p:sldId id="456" r:id="rId28"/>
    <p:sldId id="1293" r:id="rId29"/>
    <p:sldId id="490" r:id="rId30"/>
    <p:sldId id="483" r:id="rId31"/>
    <p:sldId id="1304" r:id="rId32"/>
    <p:sldId id="491" r:id="rId33"/>
    <p:sldId id="1297" r:id="rId34"/>
    <p:sldId id="1305" r:id="rId35"/>
    <p:sldId id="1296" r:id="rId36"/>
    <p:sldId id="1306" r:id="rId37"/>
    <p:sldId id="493" r:id="rId38"/>
    <p:sldId id="495" r:id="rId39"/>
    <p:sldId id="1295" r:id="rId40"/>
    <p:sldId id="1303" r:id="rId41"/>
    <p:sldId id="1300" r:id="rId42"/>
    <p:sldId id="497" r:id="rId43"/>
    <p:sldId id="1301" r:id="rId44"/>
    <p:sldId id="499" r:id="rId45"/>
    <p:sldId id="457" r:id="rId46"/>
    <p:sldId id="1307" r:id="rId47"/>
    <p:sldId id="1310" r:id="rId48"/>
    <p:sldId id="1309" r:id="rId49"/>
    <p:sldId id="1311" r:id="rId50"/>
    <p:sldId id="1308" r:id="rId51"/>
    <p:sldId id="1312" r:id="rId52"/>
    <p:sldId id="916" r:id="rId53"/>
    <p:sldId id="1241" r:id="rId54"/>
  </p:sldIdLst>
  <p:sldSz cx="12192000" cy="6858000"/>
  <p:notesSz cx="7023100" cy="93091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D3CC6675-7F1D-4857-9118-CE55E87D999A}">
          <p14:sldIdLst>
            <p14:sldId id="424"/>
            <p14:sldId id="901"/>
            <p14:sldId id="902"/>
            <p14:sldId id="935"/>
          </p14:sldIdLst>
        </p14:section>
        <p14:section name="LAB" id="{9F67DD2C-C32C-4F43-9C95-A87A1D936123}">
          <p14:sldIdLst>
            <p14:sldId id="1286"/>
            <p14:sldId id="441"/>
            <p14:sldId id="477"/>
            <p14:sldId id="500"/>
            <p14:sldId id="501"/>
            <p14:sldId id="502"/>
            <p14:sldId id="478"/>
          </p14:sldIdLst>
        </p14:section>
        <p14:section name="Detection: Galaxy Orbits" id="{569997D4-74BB-4F76-B53B-476B5F652A02}">
          <p14:sldIdLst>
            <p14:sldId id="442"/>
            <p14:sldId id="474"/>
            <p14:sldId id="444"/>
            <p14:sldId id="466"/>
            <p14:sldId id="448"/>
            <p14:sldId id="486"/>
            <p14:sldId id="467"/>
            <p14:sldId id="468"/>
          </p14:sldIdLst>
        </p14:section>
        <p14:section name="Detection: CMB" id="{1BEFB6AC-327A-49AA-B86F-D7890430E4B1}">
          <p14:sldIdLst>
            <p14:sldId id="1291"/>
            <p14:sldId id="1290"/>
          </p14:sldIdLst>
        </p14:section>
        <p14:section name="Gravitational Lensing" id="{0B77FF1B-F14B-4933-8AEC-E3E841A84CBA}">
          <p14:sldIdLst>
            <p14:sldId id="450"/>
            <p14:sldId id="1292"/>
          </p14:sldIdLst>
        </p14:section>
        <p14:section name="Competing Theories" id="{1040FD21-1E73-45D5-97A6-BB9DBCA26E79}">
          <p14:sldIdLst>
            <p14:sldId id="456"/>
            <p14:sldId id="1293"/>
            <p14:sldId id="490"/>
            <p14:sldId id="483"/>
            <p14:sldId id="1304"/>
            <p14:sldId id="491"/>
            <p14:sldId id="1297"/>
            <p14:sldId id="1305"/>
            <p14:sldId id="1296"/>
            <p14:sldId id="1306"/>
            <p14:sldId id="493"/>
            <p14:sldId id="495"/>
            <p14:sldId id="1295"/>
            <p14:sldId id="1303"/>
            <p14:sldId id="1300"/>
            <p14:sldId id="497"/>
            <p14:sldId id="1301"/>
            <p14:sldId id="499"/>
            <p14:sldId id="457"/>
            <p14:sldId id="1307"/>
            <p14:sldId id="1310"/>
            <p14:sldId id="1309"/>
            <p14:sldId id="1311"/>
            <p14:sldId id="1308"/>
            <p14:sldId id="1312"/>
            <p14:sldId id="916"/>
            <p14:sldId id="1241"/>
          </p14:sldIdLst>
        </p14:section>
        <p14:section name="CMB" id="{76FC94CB-2D8F-4E35-9CF1-CF9CC136306D}">
          <p14:sldIdLst/>
        </p14:section>
      </p14:sectionLst>
    </p:ext>
    <p:ext uri="{EFAFB233-063F-42B5-8137-9DF3F51BA10A}">
      <p15:sldGuideLst xmlns:p15="http://schemas.microsoft.com/office/powerpoint/2012/main">
        <p15:guide id="1" orient="horz" pos="768" userDrawn="1">
          <p15:clr>
            <a:srgbClr val="A4A3A4"/>
          </p15:clr>
        </p15:guide>
        <p15:guide id="2" pos="6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FD23"/>
    <a:srgbClr val="2FF141"/>
    <a:srgbClr val="21FF85"/>
    <a:srgbClr val="00B050"/>
    <a:srgbClr val="21A1DA"/>
    <a:srgbClr val="F2F2F2"/>
    <a:srgbClr val="E8579A"/>
    <a:srgbClr val="3C369E"/>
    <a:srgbClr val="0E426D"/>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4" autoAdjust="0"/>
    <p:restoredTop sz="58570" autoAdjust="0"/>
  </p:normalViewPr>
  <p:slideViewPr>
    <p:cSldViewPr>
      <p:cViewPr varScale="1">
        <p:scale>
          <a:sx n="74" d="100"/>
          <a:sy n="74" d="100"/>
        </p:scale>
        <p:origin x="1758" y="66"/>
      </p:cViewPr>
      <p:guideLst>
        <p:guide orient="horz" pos="768"/>
        <p:guide pos="6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 Fish" userId="252573f8-9dc4-4b2e-9f03-70ac85887c85" providerId="ADAL" clId="{765D1FDB-0E6C-46DF-93F8-5C95DAA8A607}"/>
    <pc:docChg chg="custSel addSld delSld modSld modSection">
      <pc:chgData name="Dave Fish" userId="252573f8-9dc4-4b2e-9f03-70ac85887c85" providerId="ADAL" clId="{765D1FDB-0E6C-46DF-93F8-5C95DAA8A607}" dt="2025-06-20T14:48:10.666" v="129" actId="1076"/>
      <pc:docMkLst>
        <pc:docMk/>
      </pc:docMkLst>
      <pc:sldChg chg="addSp delSp modSp mod">
        <pc:chgData name="Dave Fish" userId="252573f8-9dc4-4b2e-9f03-70ac85887c85" providerId="ADAL" clId="{765D1FDB-0E6C-46DF-93F8-5C95DAA8A607}" dt="2025-06-20T14:22:46.958" v="24" actId="6549"/>
        <pc:sldMkLst>
          <pc:docMk/>
          <pc:sldMk cId="0" sldId="424"/>
        </pc:sldMkLst>
        <pc:spChg chg="mod">
          <ac:chgData name="Dave Fish" userId="252573f8-9dc4-4b2e-9f03-70ac85887c85" providerId="ADAL" clId="{765D1FDB-0E6C-46DF-93F8-5C95DAA8A607}" dt="2025-06-20T14:22:46.958" v="24" actId="6549"/>
          <ac:spMkLst>
            <pc:docMk/>
            <pc:sldMk cId="0" sldId="424"/>
            <ac:spMk id="2" creationId="{AFDB9AEF-6A39-4AF6-AC5A-62717875A4E9}"/>
          </ac:spMkLst>
        </pc:spChg>
        <pc:spChg chg="mod">
          <ac:chgData name="Dave Fish" userId="252573f8-9dc4-4b2e-9f03-70ac85887c85" providerId="ADAL" clId="{765D1FDB-0E6C-46DF-93F8-5C95DAA8A607}" dt="2025-06-20T14:22:01.225" v="5" actId="207"/>
          <ac:spMkLst>
            <pc:docMk/>
            <pc:sldMk cId="0" sldId="424"/>
            <ac:spMk id="6" creationId="{21097A6B-13BA-181F-D59D-BBAC6CFC2F42}"/>
          </ac:spMkLst>
        </pc:spChg>
        <pc:spChg chg="mod">
          <ac:chgData name="Dave Fish" userId="252573f8-9dc4-4b2e-9f03-70ac85887c85" providerId="ADAL" clId="{765D1FDB-0E6C-46DF-93F8-5C95DAA8A607}" dt="2025-06-20T14:22:22.467" v="20" actId="1076"/>
          <ac:spMkLst>
            <pc:docMk/>
            <pc:sldMk cId="0" sldId="424"/>
            <ac:spMk id="9" creationId="{3C433C26-AEA7-B354-3B68-161A3C540E7C}"/>
          </ac:spMkLst>
        </pc:spChg>
        <pc:grpChg chg="add mod">
          <ac:chgData name="Dave Fish" userId="252573f8-9dc4-4b2e-9f03-70ac85887c85" providerId="ADAL" clId="{765D1FDB-0E6C-46DF-93F8-5C95DAA8A607}" dt="2025-06-20T14:22:22.467" v="20" actId="1076"/>
          <ac:grpSpMkLst>
            <pc:docMk/>
            <pc:sldMk cId="0" sldId="424"/>
            <ac:grpSpMk id="7" creationId="{0D337AAA-937D-5937-DC11-D56AF230C402}"/>
          </ac:grpSpMkLst>
        </pc:grpChg>
        <pc:grpChg chg="del">
          <ac:chgData name="Dave Fish" userId="252573f8-9dc4-4b2e-9f03-70ac85887c85" providerId="ADAL" clId="{765D1FDB-0E6C-46DF-93F8-5C95DAA8A607}" dt="2025-06-20T14:21:30.053" v="0" actId="478"/>
          <ac:grpSpMkLst>
            <pc:docMk/>
            <pc:sldMk cId="0" sldId="424"/>
            <ac:grpSpMk id="11" creationId="{B3054A4E-8E7F-10B5-DDBB-229E4D52FB38}"/>
          </ac:grpSpMkLst>
        </pc:grpChg>
        <pc:picChg chg="mod">
          <ac:chgData name="Dave Fish" userId="252573f8-9dc4-4b2e-9f03-70ac85887c85" providerId="ADAL" clId="{765D1FDB-0E6C-46DF-93F8-5C95DAA8A607}" dt="2025-06-20T14:22:35.630" v="22" actId="1582"/>
          <ac:picMkLst>
            <pc:docMk/>
            <pc:sldMk cId="0" sldId="424"/>
            <ac:picMk id="8" creationId="{B85DF47F-80E9-56F6-BCA3-F0BFF5ACD152}"/>
          </ac:picMkLst>
        </pc:picChg>
      </pc:sldChg>
      <pc:sldChg chg="mod modShow">
        <pc:chgData name="Dave Fish" userId="252573f8-9dc4-4b2e-9f03-70ac85887c85" providerId="ADAL" clId="{765D1FDB-0E6C-46DF-93F8-5C95DAA8A607}" dt="2025-06-20T14:29:10.472" v="48" actId="729"/>
        <pc:sldMkLst>
          <pc:docMk/>
          <pc:sldMk cId="3928758822" sldId="457"/>
        </pc:sldMkLst>
      </pc:sldChg>
      <pc:sldChg chg="delSp add del mod setBg">
        <pc:chgData name="Dave Fish" userId="252573f8-9dc4-4b2e-9f03-70ac85887c85" providerId="ADAL" clId="{765D1FDB-0E6C-46DF-93F8-5C95DAA8A607}" dt="2025-06-20T14:24:19.336" v="29" actId="47"/>
        <pc:sldMkLst>
          <pc:docMk/>
          <pc:sldMk cId="1635121103" sldId="480"/>
        </pc:sldMkLst>
        <pc:picChg chg="del">
          <ac:chgData name="Dave Fish" userId="252573f8-9dc4-4b2e-9f03-70ac85887c85" providerId="ADAL" clId="{765D1FDB-0E6C-46DF-93F8-5C95DAA8A607}" dt="2025-06-20T14:24:09.748" v="27" actId="21"/>
          <ac:picMkLst>
            <pc:docMk/>
            <pc:sldMk cId="1635121103" sldId="480"/>
            <ac:picMk id="2" creationId="{00000000-0000-0000-0000-000000000000}"/>
          </ac:picMkLst>
        </pc:picChg>
      </pc:sldChg>
      <pc:sldChg chg="modSp mod">
        <pc:chgData name="Dave Fish" userId="252573f8-9dc4-4b2e-9f03-70ac85887c85" providerId="ADAL" clId="{765D1FDB-0E6C-46DF-93F8-5C95DAA8A607}" dt="2025-06-20T14:48:10.666" v="129" actId="1076"/>
        <pc:sldMkLst>
          <pc:docMk/>
          <pc:sldMk cId="2248706617" sldId="493"/>
        </pc:sldMkLst>
        <pc:picChg chg="mod">
          <ac:chgData name="Dave Fish" userId="252573f8-9dc4-4b2e-9f03-70ac85887c85" providerId="ADAL" clId="{765D1FDB-0E6C-46DF-93F8-5C95DAA8A607}" dt="2025-06-20T14:47:53.092" v="127" actId="1076"/>
          <ac:picMkLst>
            <pc:docMk/>
            <pc:sldMk cId="2248706617" sldId="493"/>
            <ac:picMk id="1026" creationId="{00000000-0000-0000-0000-000000000000}"/>
          </ac:picMkLst>
        </pc:picChg>
        <pc:cxnChg chg="mod">
          <ac:chgData name="Dave Fish" userId="252573f8-9dc4-4b2e-9f03-70ac85887c85" providerId="ADAL" clId="{765D1FDB-0E6C-46DF-93F8-5C95DAA8A607}" dt="2025-06-20T14:48:10.666" v="129" actId="1076"/>
          <ac:cxnSpMkLst>
            <pc:docMk/>
            <pc:sldMk cId="2248706617" sldId="493"/>
            <ac:cxnSpMk id="7" creationId="{00000000-0000-0000-0000-000000000000}"/>
          </ac:cxnSpMkLst>
        </pc:cxnChg>
      </pc:sldChg>
      <pc:sldChg chg="mod modShow">
        <pc:chgData name="Dave Fish" userId="252573f8-9dc4-4b2e-9f03-70ac85887c85" providerId="ADAL" clId="{765D1FDB-0E6C-46DF-93F8-5C95DAA8A607}" dt="2025-06-20T14:28:57.841" v="47" actId="729"/>
        <pc:sldMkLst>
          <pc:docMk/>
          <pc:sldMk cId="2002039546" sldId="497"/>
        </pc:sldMkLst>
      </pc:sldChg>
      <pc:sldChg chg="del">
        <pc:chgData name="Dave Fish" userId="252573f8-9dc4-4b2e-9f03-70ac85887c85" providerId="ADAL" clId="{765D1FDB-0E6C-46DF-93F8-5C95DAA8A607}" dt="2025-06-20T14:24:45.515" v="31" actId="47"/>
        <pc:sldMkLst>
          <pc:docMk/>
          <pc:sldMk cId="4076812076" sldId="557"/>
        </pc:sldMkLst>
      </pc:sldChg>
      <pc:sldChg chg="addSp delSp modSp mod">
        <pc:chgData name="Dave Fish" userId="252573f8-9dc4-4b2e-9f03-70ac85887c85" providerId="ADAL" clId="{765D1FDB-0E6C-46DF-93F8-5C95DAA8A607}" dt="2025-06-20T14:25:57.989" v="41" actId="1076"/>
        <pc:sldMkLst>
          <pc:docMk/>
          <pc:sldMk cId="832871251" sldId="902"/>
        </pc:sldMkLst>
        <pc:grpChg chg="del">
          <ac:chgData name="Dave Fish" userId="252573f8-9dc4-4b2e-9f03-70ac85887c85" providerId="ADAL" clId="{765D1FDB-0E6C-46DF-93F8-5C95DAA8A607}" dt="2025-06-20T14:24:05.685" v="26" actId="478"/>
          <ac:grpSpMkLst>
            <pc:docMk/>
            <pc:sldMk cId="832871251" sldId="902"/>
            <ac:grpSpMk id="5" creationId="{D0200EAE-CE7C-4C2A-B6C5-D18FC0968A45}"/>
          </ac:grpSpMkLst>
        </pc:grpChg>
        <pc:picChg chg="add del mod">
          <ac:chgData name="Dave Fish" userId="252573f8-9dc4-4b2e-9f03-70ac85887c85" providerId="ADAL" clId="{765D1FDB-0E6C-46DF-93F8-5C95DAA8A607}" dt="2025-06-20T14:25:00.981" v="32" actId="478"/>
          <ac:picMkLst>
            <pc:docMk/>
            <pc:sldMk cId="832871251" sldId="902"/>
            <ac:picMk id="3" creationId="{00000000-0000-0000-0000-000000000000}"/>
          </ac:picMkLst>
        </pc:picChg>
        <pc:picChg chg="add del mod">
          <ac:chgData name="Dave Fish" userId="252573f8-9dc4-4b2e-9f03-70ac85887c85" providerId="ADAL" clId="{765D1FDB-0E6C-46DF-93F8-5C95DAA8A607}" dt="2025-06-20T14:25:06.692" v="36" actId="478"/>
          <ac:picMkLst>
            <pc:docMk/>
            <pc:sldMk cId="832871251" sldId="902"/>
            <ac:picMk id="4" creationId="{8630E492-E1E4-41EB-0DF3-2D237EBCEC74}"/>
          </ac:picMkLst>
        </pc:picChg>
        <pc:picChg chg="add mod">
          <ac:chgData name="Dave Fish" userId="252573f8-9dc4-4b2e-9f03-70ac85887c85" providerId="ADAL" clId="{765D1FDB-0E6C-46DF-93F8-5C95DAA8A607}" dt="2025-06-20T14:25:57.989" v="41" actId="1076"/>
          <ac:picMkLst>
            <pc:docMk/>
            <pc:sldMk cId="832871251" sldId="902"/>
            <ac:picMk id="11" creationId="{CD85A49C-25A9-8D2C-A830-7C994107D3E9}"/>
          </ac:picMkLst>
        </pc:picChg>
      </pc:sldChg>
      <pc:sldChg chg="addSp delSp modSp mod">
        <pc:chgData name="Dave Fish" userId="252573f8-9dc4-4b2e-9f03-70ac85887c85" providerId="ADAL" clId="{765D1FDB-0E6C-46DF-93F8-5C95DAA8A607}" dt="2025-06-20T14:26:50.968" v="45" actId="478"/>
        <pc:sldMkLst>
          <pc:docMk/>
          <pc:sldMk cId="3667523376" sldId="935"/>
        </pc:sldMkLst>
        <pc:picChg chg="add del mod">
          <ac:chgData name="Dave Fish" userId="252573f8-9dc4-4b2e-9f03-70ac85887c85" providerId="ADAL" clId="{765D1FDB-0E6C-46DF-93F8-5C95DAA8A607}" dt="2025-06-20T14:26:50.968" v="45" actId="478"/>
          <ac:picMkLst>
            <pc:docMk/>
            <pc:sldMk cId="3667523376" sldId="935"/>
            <ac:picMk id="3" creationId="{6DF62B7B-FE74-668F-CC09-29F38A789743}"/>
          </ac:picMkLst>
        </pc:picChg>
      </pc:sldChg>
      <pc:sldChg chg="del">
        <pc:chgData name="Dave Fish" userId="252573f8-9dc4-4b2e-9f03-70ac85887c85" providerId="ADAL" clId="{765D1FDB-0E6C-46DF-93F8-5C95DAA8A607}" dt="2025-06-20T14:24:45.515" v="31" actId="47"/>
        <pc:sldMkLst>
          <pc:docMk/>
          <pc:sldMk cId="3174961230" sldId="1122"/>
        </pc:sldMkLst>
      </pc:sldChg>
      <pc:sldChg chg="del">
        <pc:chgData name="Dave Fish" userId="252573f8-9dc4-4b2e-9f03-70ac85887c85" providerId="ADAL" clId="{765D1FDB-0E6C-46DF-93F8-5C95DAA8A607}" dt="2025-06-20T14:24:45.515" v="31" actId="47"/>
        <pc:sldMkLst>
          <pc:docMk/>
          <pc:sldMk cId="1654361932" sldId="1124"/>
        </pc:sldMkLst>
      </pc:sldChg>
      <pc:sldChg chg="del">
        <pc:chgData name="Dave Fish" userId="252573f8-9dc4-4b2e-9f03-70ac85887c85" providerId="ADAL" clId="{765D1FDB-0E6C-46DF-93F8-5C95DAA8A607}" dt="2025-06-20T14:24:45.515" v="31" actId="47"/>
        <pc:sldMkLst>
          <pc:docMk/>
          <pc:sldMk cId="1487078459" sldId="1125"/>
        </pc:sldMkLst>
      </pc:sldChg>
      <pc:sldChg chg="del">
        <pc:chgData name="Dave Fish" userId="252573f8-9dc4-4b2e-9f03-70ac85887c85" providerId="ADAL" clId="{765D1FDB-0E6C-46DF-93F8-5C95DAA8A607}" dt="2025-06-20T14:24:45.515" v="31" actId="47"/>
        <pc:sldMkLst>
          <pc:docMk/>
          <pc:sldMk cId="4026724043" sldId="1126"/>
        </pc:sldMkLst>
      </pc:sldChg>
      <pc:sldChg chg="del">
        <pc:chgData name="Dave Fish" userId="252573f8-9dc4-4b2e-9f03-70ac85887c85" providerId="ADAL" clId="{765D1FDB-0E6C-46DF-93F8-5C95DAA8A607}" dt="2025-06-20T14:24:45.515" v="31" actId="47"/>
        <pc:sldMkLst>
          <pc:docMk/>
          <pc:sldMk cId="2774893702" sldId="1127"/>
        </pc:sldMkLst>
      </pc:sldChg>
      <pc:sldChg chg="addSp delSp modSp mod">
        <pc:chgData name="Dave Fish" userId="252573f8-9dc4-4b2e-9f03-70ac85887c85" providerId="ADAL" clId="{765D1FDB-0E6C-46DF-93F8-5C95DAA8A607}" dt="2025-06-20T14:30:36.890" v="110" actId="1076"/>
        <pc:sldMkLst>
          <pc:docMk/>
          <pc:sldMk cId="1339482349" sldId="1241"/>
        </pc:sldMkLst>
        <pc:spChg chg="mod">
          <ac:chgData name="Dave Fish" userId="252573f8-9dc4-4b2e-9f03-70ac85887c85" providerId="ADAL" clId="{765D1FDB-0E6C-46DF-93F8-5C95DAA8A607}" dt="2025-06-20T14:30:36.890" v="110" actId="1076"/>
          <ac:spMkLst>
            <pc:docMk/>
            <pc:sldMk cId="1339482349" sldId="1241"/>
            <ac:spMk id="3" creationId="{83F77C92-ADA3-44E6-B791-6418A26D72A3}"/>
          </ac:spMkLst>
        </pc:spChg>
        <pc:spChg chg="del">
          <ac:chgData name="Dave Fish" userId="252573f8-9dc4-4b2e-9f03-70ac85887c85" providerId="ADAL" clId="{765D1FDB-0E6C-46DF-93F8-5C95DAA8A607}" dt="2025-06-20T14:29:31.762" v="50" actId="478"/>
          <ac:spMkLst>
            <pc:docMk/>
            <pc:sldMk cId="1339482349" sldId="1241"/>
            <ac:spMk id="10" creationId="{3A0C4D52-20BE-2911-2FD2-D253D44B7480}"/>
          </ac:spMkLst>
        </pc:spChg>
        <pc:spChg chg="add del mod">
          <ac:chgData name="Dave Fish" userId="252573f8-9dc4-4b2e-9f03-70ac85887c85" providerId="ADAL" clId="{765D1FDB-0E6C-46DF-93F8-5C95DAA8A607}" dt="2025-06-20T14:29:35.095" v="52" actId="478"/>
          <ac:spMkLst>
            <pc:docMk/>
            <pc:sldMk cId="1339482349" sldId="1241"/>
            <ac:spMk id="11" creationId="{3A714CF1-4317-3298-7274-FD488781E1B3}"/>
          </ac:spMkLst>
        </pc:spChg>
        <pc:grpChg chg="mod">
          <ac:chgData name="Dave Fish" userId="252573f8-9dc4-4b2e-9f03-70ac85887c85" providerId="ADAL" clId="{765D1FDB-0E6C-46DF-93F8-5C95DAA8A607}" dt="2025-06-20T14:30:10.592" v="86" actId="1076"/>
          <ac:grpSpMkLst>
            <pc:docMk/>
            <pc:sldMk cId="1339482349" sldId="1241"/>
            <ac:grpSpMk id="2" creationId="{3910377A-040A-65F4-9843-EBD6BAD6B0F1}"/>
          </ac:grpSpMkLst>
        </pc:grpChg>
        <pc:picChg chg="del">
          <ac:chgData name="Dave Fish" userId="252573f8-9dc4-4b2e-9f03-70ac85887c85" providerId="ADAL" clId="{765D1FDB-0E6C-46DF-93F8-5C95DAA8A607}" dt="2025-06-20T14:29:29.348" v="49" actId="478"/>
          <ac:picMkLst>
            <pc:docMk/>
            <pc:sldMk cId="1339482349" sldId="1241"/>
            <ac:picMk id="9" creationId="{060539FC-8F90-F818-8CD6-8F9F3756055B}"/>
          </ac:picMkLst>
        </pc:picChg>
      </pc:sldChg>
      <pc:sldChg chg="mod modShow">
        <pc:chgData name="Dave Fish" userId="252573f8-9dc4-4b2e-9f03-70ac85887c85" providerId="ADAL" clId="{765D1FDB-0E6C-46DF-93F8-5C95DAA8A607}" dt="2025-06-20T14:46:53.818" v="118" actId="729"/>
        <pc:sldMkLst>
          <pc:docMk/>
          <pc:sldMk cId="507475668" sldId="1297"/>
        </pc:sldMkLst>
      </pc:sldChg>
      <pc:sldChg chg="mod modShow">
        <pc:chgData name="Dave Fish" userId="252573f8-9dc4-4b2e-9f03-70ac85887c85" providerId="ADAL" clId="{765D1FDB-0E6C-46DF-93F8-5C95DAA8A607}" dt="2025-06-20T14:28:54.078" v="46" actId="729"/>
        <pc:sldMkLst>
          <pc:docMk/>
          <pc:sldMk cId="3448313910" sldId="1303"/>
        </pc:sldMkLst>
      </pc:sldChg>
      <pc:sldChg chg="addSp modSp mod modAnim">
        <pc:chgData name="Dave Fish" userId="252573f8-9dc4-4b2e-9f03-70ac85887c85" providerId="ADAL" clId="{765D1FDB-0E6C-46DF-93F8-5C95DAA8A607}" dt="2025-06-20T14:46:06.580" v="117" actId="164"/>
        <pc:sldMkLst>
          <pc:docMk/>
          <pc:sldMk cId="3697554899" sldId="1304"/>
        </pc:sldMkLst>
        <pc:spChg chg="mod">
          <ac:chgData name="Dave Fish" userId="252573f8-9dc4-4b2e-9f03-70ac85887c85" providerId="ADAL" clId="{765D1FDB-0E6C-46DF-93F8-5C95DAA8A607}" dt="2025-06-20T14:46:06.580" v="117" actId="164"/>
          <ac:spMkLst>
            <pc:docMk/>
            <pc:sldMk cId="3697554899" sldId="1304"/>
            <ac:spMk id="4" creationId="{0D668489-E510-4250-BE06-C66BE61C9F98}"/>
          </ac:spMkLst>
        </pc:spChg>
        <pc:grpChg chg="add mod">
          <ac:chgData name="Dave Fish" userId="252573f8-9dc4-4b2e-9f03-70ac85887c85" providerId="ADAL" clId="{765D1FDB-0E6C-46DF-93F8-5C95DAA8A607}" dt="2025-06-20T14:46:06.580" v="117" actId="164"/>
          <ac:grpSpMkLst>
            <pc:docMk/>
            <pc:sldMk cId="3697554899" sldId="1304"/>
            <ac:grpSpMk id="6" creationId="{A85FCB25-836F-BCFA-173C-E65412E725EB}"/>
          </ac:grpSpMkLst>
        </pc:grpChg>
        <pc:cxnChg chg="add mod">
          <ac:chgData name="Dave Fish" userId="252573f8-9dc4-4b2e-9f03-70ac85887c85" providerId="ADAL" clId="{765D1FDB-0E6C-46DF-93F8-5C95DAA8A607}" dt="2025-06-20T14:46:06.580" v="117" actId="164"/>
          <ac:cxnSpMkLst>
            <pc:docMk/>
            <pc:sldMk cId="3697554899" sldId="1304"/>
            <ac:cxnSpMk id="3" creationId="{07F5F59C-7F4C-F313-9CF2-70D8C3A305C5}"/>
          </ac:cxnSpMkLst>
        </pc:cxnChg>
      </pc:sldChg>
      <pc:sldChg chg="mod modShow">
        <pc:chgData name="Dave Fish" userId="252573f8-9dc4-4b2e-9f03-70ac85887c85" providerId="ADAL" clId="{765D1FDB-0E6C-46DF-93F8-5C95DAA8A607}" dt="2025-06-20T14:46:56.815" v="119" actId="729"/>
        <pc:sldMkLst>
          <pc:docMk/>
          <pc:sldMk cId="413085339" sldId="1305"/>
        </pc:sldMkLst>
      </pc:sldChg>
      <pc:sldChg chg="del">
        <pc:chgData name="Dave Fish" userId="252573f8-9dc4-4b2e-9f03-70ac85887c85" providerId="ADAL" clId="{765D1FDB-0E6C-46DF-93F8-5C95DAA8A607}" dt="2025-06-20T14:24:30.527" v="30" actId="47"/>
        <pc:sldMkLst>
          <pc:docMk/>
          <pc:sldMk cId="2430797566" sldId="1346"/>
        </pc:sldMkLst>
      </pc:sldChg>
      <pc:sldMasterChg chg="delSldLayout">
        <pc:chgData name="Dave Fish" userId="252573f8-9dc4-4b2e-9f03-70ac85887c85" providerId="ADAL" clId="{765D1FDB-0E6C-46DF-93F8-5C95DAA8A607}" dt="2025-06-20T14:24:30.527" v="30" actId="47"/>
        <pc:sldMasterMkLst>
          <pc:docMk/>
          <pc:sldMasterMk cId="3058421983" sldId="2147484228"/>
        </pc:sldMasterMkLst>
        <pc:sldLayoutChg chg="del">
          <pc:chgData name="Dave Fish" userId="252573f8-9dc4-4b2e-9f03-70ac85887c85" providerId="ADAL" clId="{765D1FDB-0E6C-46DF-93F8-5C95DAA8A607}" dt="2025-06-20T14:24:30.527" v="30" actId="47"/>
          <pc:sldLayoutMkLst>
            <pc:docMk/>
            <pc:sldMasterMk cId="3058421983" sldId="2147484228"/>
            <pc:sldLayoutMk cId="3187055186" sldId="2147484250"/>
          </pc:sldLayoutMkLst>
        </pc:sldLayoutChg>
        <pc:sldLayoutChg chg="del">
          <pc:chgData name="Dave Fish" userId="252573f8-9dc4-4b2e-9f03-70ac85887c85" providerId="ADAL" clId="{765D1FDB-0E6C-46DF-93F8-5C95DAA8A607}" dt="2025-06-20T14:24:19.336" v="29" actId="47"/>
          <pc:sldLayoutMkLst>
            <pc:docMk/>
            <pc:sldMasterMk cId="3058421983" sldId="2147484228"/>
            <pc:sldLayoutMk cId="4059846624" sldId="2147484252"/>
          </pc:sldLayoutMkLst>
        </pc:sldLayoutChg>
      </pc:sldMasterChg>
    </pc:docChg>
  </pc:docChgLst>
  <pc:docChgLst>
    <pc:chgData name="Dave Fish" userId="252573f8-9dc4-4b2e-9f03-70ac85887c85" providerId="ADAL" clId="{17F79686-B482-440E-B29C-566F7BE91981}"/>
    <pc:docChg chg="undo custSel addSld delSld modSld sldOrd modSection">
      <pc:chgData name="Dave Fish" userId="252573f8-9dc4-4b2e-9f03-70ac85887c85" providerId="ADAL" clId="{17F79686-B482-440E-B29C-566F7BE91981}" dt="2025-07-04T14:56:39.825" v="917" actId="20577"/>
      <pc:docMkLst>
        <pc:docMk/>
      </pc:docMkLst>
      <pc:sldChg chg="modSp mod">
        <pc:chgData name="Dave Fish" userId="252573f8-9dc4-4b2e-9f03-70ac85887c85" providerId="ADAL" clId="{17F79686-B482-440E-B29C-566F7BE91981}" dt="2025-06-25T14:26:25.416" v="24" actId="14100"/>
        <pc:sldMkLst>
          <pc:docMk/>
          <pc:sldMk cId="0" sldId="424"/>
        </pc:sldMkLst>
        <pc:spChg chg="mod">
          <ac:chgData name="Dave Fish" userId="252573f8-9dc4-4b2e-9f03-70ac85887c85" providerId="ADAL" clId="{17F79686-B482-440E-B29C-566F7BE91981}" dt="2025-06-25T14:26:25.416" v="24" actId="14100"/>
          <ac:spMkLst>
            <pc:docMk/>
            <pc:sldMk cId="0" sldId="424"/>
            <ac:spMk id="4" creationId="{00000000-0000-0000-0000-000000000000}"/>
          </ac:spMkLst>
        </pc:spChg>
      </pc:sldChg>
      <pc:sldChg chg="mod modShow">
        <pc:chgData name="Dave Fish" userId="252573f8-9dc4-4b2e-9f03-70ac85887c85" providerId="ADAL" clId="{17F79686-B482-440E-B29C-566F7BE91981}" dt="2025-06-23T16:05:59.451" v="0" actId="729"/>
        <pc:sldMkLst>
          <pc:docMk/>
          <pc:sldMk cId="1361505205" sldId="474"/>
        </pc:sldMkLst>
      </pc:sldChg>
      <pc:sldChg chg="addSp delSp modSp mod delAnim modAnim">
        <pc:chgData name="Dave Fish" userId="252573f8-9dc4-4b2e-9f03-70ac85887c85" providerId="ADAL" clId="{17F79686-B482-440E-B29C-566F7BE91981}" dt="2025-06-25T14:51:50.784" v="289"/>
        <pc:sldMkLst>
          <pc:docMk/>
          <pc:sldMk cId="3398318209" sldId="490"/>
        </pc:sldMkLst>
        <pc:spChg chg="add mod">
          <ac:chgData name="Dave Fish" userId="252573f8-9dc4-4b2e-9f03-70ac85887c85" providerId="ADAL" clId="{17F79686-B482-440E-B29C-566F7BE91981}" dt="2025-06-25T14:48:22.009" v="61" actId="164"/>
          <ac:spMkLst>
            <pc:docMk/>
            <pc:sldMk cId="3398318209" sldId="490"/>
            <ac:spMk id="7" creationId="{4060BBC9-F015-B020-1601-063365AB0BDC}"/>
          </ac:spMkLst>
        </pc:spChg>
        <pc:grpChg chg="add mod">
          <ac:chgData name="Dave Fish" userId="252573f8-9dc4-4b2e-9f03-70ac85887c85" providerId="ADAL" clId="{17F79686-B482-440E-B29C-566F7BE91981}" dt="2025-06-25T14:48:22.009" v="61" actId="164"/>
          <ac:grpSpMkLst>
            <pc:docMk/>
            <pc:sldMk cId="3398318209" sldId="490"/>
            <ac:grpSpMk id="9" creationId="{BDDE32F5-690B-3341-7623-9CCBB4F72D5B}"/>
          </ac:grpSpMkLst>
        </pc:grpChg>
        <pc:picChg chg="mod">
          <ac:chgData name="Dave Fish" userId="252573f8-9dc4-4b2e-9f03-70ac85887c85" providerId="ADAL" clId="{17F79686-B482-440E-B29C-566F7BE91981}" dt="2025-06-25T14:48:22.009" v="61" actId="164"/>
          <ac:picMkLst>
            <pc:docMk/>
            <pc:sldMk cId="3398318209" sldId="490"/>
            <ac:picMk id="6" creationId="{00000000-0000-0000-0000-000000000000}"/>
          </ac:picMkLst>
        </pc:picChg>
        <pc:cxnChg chg="del">
          <ac:chgData name="Dave Fish" userId="252573f8-9dc4-4b2e-9f03-70ac85887c85" providerId="ADAL" clId="{17F79686-B482-440E-B29C-566F7BE91981}" dt="2025-06-23T16:12:30.462" v="21" actId="478"/>
          <ac:cxnSpMkLst>
            <pc:docMk/>
            <pc:sldMk cId="3398318209" sldId="490"/>
            <ac:cxnSpMk id="7" creationId="{00000000-0000-0000-0000-000000000000}"/>
          </ac:cxnSpMkLst>
        </pc:cxnChg>
      </pc:sldChg>
      <pc:sldChg chg="modSp">
        <pc:chgData name="Dave Fish" userId="252573f8-9dc4-4b2e-9f03-70ac85887c85" providerId="ADAL" clId="{17F79686-B482-440E-B29C-566F7BE91981}" dt="2025-06-25T14:32:13.400" v="28" actId="13926"/>
        <pc:sldMkLst>
          <pc:docMk/>
          <pc:sldMk cId="2461605104" sldId="491"/>
        </pc:sldMkLst>
        <pc:spChg chg="mod">
          <ac:chgData name="Dave Fish" userId="252573f8-9dc4-4b2e-9f03-70ac85887c85" providerId="ADAL" clId="{17F79686-B482-440E-B29C-566F7BE91981}" dt="2025-06-25T14:32:13.400" v="28" actId="13926"/>
          <ac:spMkLst>
            <pc:docMk/>
            <pc:sldMk cId="2461605104" sldId="491"/>
            <ac:spMk id="3" creationId="{DA5FA535-69DC-4633-9C5E-1A97E0E39B3B}"/>
          </ac:spMkLst>
        </pc:spChg>
      </pc:sldChg>
      <pc:sldChg chg="addSp delSp modSp mod delAnim modAnim">
        <pc:chgData name="Dave Fish" userId="252573f8-9dc4-4b2e-9f03-70ac85887c85" providerId="ADAL" clId="{17F79686-B482-440E-B29C-566F7BE91981}" dt="2025-06-25T14:48:34.191" v="62"/>
        <pc:sldMkLst>
          <pc:docMk/>
          <pc:sldMk cId="2248706617" sldId="493"/>
        </pc:sldMkLst>
        <pc:spChg chg="mod">
          <ac:chgData name="Dave Fish" userId="252573f8-9dc4-4b2e-9f03-70ac85887c85" providerId="ADAL" clId="{17F79686-B482-440E-B29C-566F7BE91981}" dt="2025-06-25T14:37:24.881" v="33" actId="1076"/>
          <ac:spMkLst>
            <pc:docMk/>
            <pc:sldMk cId="2248706617" sldId="493"/>
            <ac:spMk id="3" creationId="{00000000-0000-0000-0000-000000000000}"/>
          </ac:spMkLst>
        </pc:spChg>
        <pc:spChg chg="add mod">
          <ac:chgData name="Dave Fish" userId="252573f8-9dc4-4b2e-9f03-70ac85887c85" providerId="ADAL" clId="{17F79686-B482-440E-B29C-566F7BE91981}" dt="2025-06-25T14:39:33.760" v="54" actId="2085"/>
          <ac:spMkLst>
            <pc:docMk/>
            <pc:sldMk cId="2248706617" sldId="493"/>
            <ac:spMk id="8" creationId="{BE70FAED-F246-424E-84D9-1F064645654F}"/>
          </ac:spMkLst>
        </pc:spChg>
        <pc:grpChg chg="add mod">
          <ac:chgData name="Dave Fish" userId="252573f8-9dc4-4b2e-9f03-70ac85887c85" providerId="ADAL" clId="{17F79686-B482-440E-B29C-566F7BE91981}" dt="2025-06-25T14:38:57.536" v="51" actId="164"/>
          <ac:grpSpMkLst>
            <pc:docMk/>
            <pc:sldMk cId="2248706617" sldId="493"/>
            <ac:grpSpMk id="9" creationId="{88A5710A-01EF-2648-4EDF-F50AC5C9D701}"/>
          </ac:grpSpMkLst>
        </pc:grpChg>
        <pc:picChg chg="mod">
          <ac:chgData name="Dave Fish" userId="252573f8-9dc4-4b2e-9f03-70ac85887c85" providerId="ADAL" clId="{17F79686-B482-440E-B29C-566F7BE91981}" dt="2025-06-25T14:38:57.536" v="51" actId="164"/>
          <ac:picMkLst>
            <pc:docMk/>
            <pc:sldMk cId="2248706617" sldId="493"/>
            <ac:picMk id="1026" creationId="{00000000-0000-0000-0000-000000000000}"/>
          </ac:picMkLst>
        </pc:picChg>
        <pc:cxnChg chg="del">
          <ac:chgData name="Dave Fish" userId="252573f8-9dc4-4b2e-9f03-70ac85887c85" providerId="ADAL" clId="{17F79686-B482-440E-B29C-566F7BE91981}" dt="2025-06-25T14:36:58.747" v="32" actId="478"/>
          <ac:cxnSpMkLst>
            <pc:docMk/>
            <pc:sldMk cId="2248706617" sldId="493"/>
            <ac:cxnSpMk id="7" creationId="{00000000-0000-0000-0000-000000000000}"/>
          </ac:cxnSpMkLst>
        </pc:cxnChg>
      </pc:sldChg>
      <pc:sldChg chg="addSp delSp modSp mod modAnim">
        <pc:chgData name="Dave Fish" userId="252573f8-9dc4-4b2e-9f03-70ac85887c85" providerId="ADAL" clId="{17F79686-B482-440E-B29C-566F7BE91981}" dt="2025-06-25T14:51:04.172" v="288"/>
        <pc:sldMkLst>
          <pc:docMk/>
          <pc:sldMk cId="2733307844" sldId="495"/>
        </pc:sldMkLst>
        <pc:spChg chg="add del mod">
          <ac:chgData name="Dave Fish" userId="252573f8-9dc4-4b2e-9f03-70ac85887c85" providerId="ADAL" clId="{17F79686-B482-440E-B29C-566F7BE91981}" dt="2025-06-25T14:49:35.253" v="66" actId="478"/>
          <ac:spMkLst>
            <pc:docMk/>
            <pc:sldMk cId="2733307844" sldId="495"/>
            <ac:spMk id="6" creationId="{FF34C79B-27DE-7E03-E49D-B2589EB98A7A}"/>
          </ac:spMkLst>
        </pc:spChg>
        <pc:spChg chg="add del mod">
          <ac:chgData name="Dave Fish" userId="252573f8-9dc4-4b2e-9f03-70ac85887c85" providerId="ADAL" clId="{17F79686-B482-440E-B29C-566F7BE91981}" dt="2025-06-25T14:49:33.008" v="65" actId="478"/>
          <ac:spMkLst>
            <pc:docMk/>
            <pc:sldMk cId="2733307844" sldId="495"/>
            <ac:spMk id="7" creationId="{E49907CC-C32F-BD6C-F1B2-F15D7FAE041A}"/>
          </ac:spMkLst>
        </pc:spChg>
        <pc:spChg chg="add mod">
          <ac:chgData name="Dave Fish" userId="252573f8-9dc4-4b2e-9f03-70ac85887c85" providerId="ADAL" clId="{17F79686-B482-440E-B29C-566F7BE91981}" dt="2025-06-25T14:50:53.427" v="287" actId="13926"/>
          <ac:spMkLst>
            <pc:docMk/>
            <pc:sldMk cId="2733307844" sldId="495"/>
            <ac:spMk id="8" creationId="{B8CBE06D-CE4C-FF96-C56D-A39AB121DA11}"/>
          </ac:spMkLst>
        </pc:spChg>
      </pc:sldChg>
      <pc:sldChg chg="del">
        <pc:chgData name="Dave Fish" userId="252573f8-9dc4-4b2e-9f03-70ac85887c85" providerId="ADAL" clId="{17F79686-B482-440E-B29C-566F7BE91981}" dt="2025-06-25T14:54:24.501" v="302" actId="47"/>
        <pc:sldMkLst>
          <pc:docMk/>
          <pc:sldMk cId="3491900606" sldId="496"/>
        </pc:sldMkLst>
      </pc:sldChg>
      <pc:sldChg chg="modSp mod modShow">
        <pc:chgData name="Dave Fish" userId="252573f8-9dc4-4b2e-9f03-70ac85887c85" providerId="ADAL" clId="{17F79686-B482-440E-B29C-566F7BE91981}" dt="2025-06-25T14:53:34.145" v="295" actId="1076"/>
        <pc:sldMkLst>
          <pc:docMk/>
          <pc:sldMk cId="967564770" sldId="499"/>
        </pc:sldMkLst>
        <pc:picChg chg="mod">
          <ac:chgData name="Dave Fish" userId="252573f8-9dc4-4b2e-9f03-70ac85887c85" providerId="ADAL" clId="{17F79686-B482-440E-B29C-566F7BE91981}" dt="2025-06-25T14:53:34.145" v="295" actId="1076"/>
          <ac:picMkLst>
            <pc:docMk/>
            <pc:sldMk cId="967564770" sldId="499"/>
            <ac:picMk id="4" creationId="{208904AB-33D2-4BF4-B8A9-EC197E324EAE}"/>
          </ac:picMkLst>
        </pc:picChg>
      </pc:sldChg>
      <pc:sldChg chg="del">
        <pc:chgData name="Dave Fish" userId="252573f8-9dc4-4b2e-9f03-70ac85887c85" providerId="ADAL" clId="{17F79686-B482-440E-B29C-566F7BE91981}" dt="2025-06-25T14:54:15.092" v="300" actId="47"/>
        <pc:sldMkLst>
          <pc:docMk/>
          <pc:sldMk cId="935242627" sldId="504"/>
        </pc:sldMkLst>
      </pc:sldChg>
      <pc:sldChg chg="del">
        <pc:chgData name="Dave Fish" userId="252573f8-9dc4-4b2e-9f03-70ac85887c85" providerId="ADAL" clId="{17F79686-B482-440E-B29C-566F7BE91981}" dt="2025-06-23T16:06:13.683" v="1" actId="47"/>
        <pc:sldMkLst>
          <pc:docMk/>
          <pc:sldMk cId="1221774555" sldId="1289"/>
        </pc:sldMkLst>
      </pc:sldChg>
      <pc:sldChg chg="mod modShow">
        <pc:chgData name="Dave Fish" userId="252573f8-9dc4-4b2e-9f03-70ac85887c85" providerId="ADAL" clId="{17F79686-B482-440E-B29C-566F7BE91981}" dt="2025-06-23T16:06:40.569" v="2" actId="729"/>
        <pc:sldMkLst>
          <pc:docMk/>
          <pc:sldMk cId="763857030" sldId="1290"/>
        </pc:sldMkLst>
      </pc:sldChg>
      <pc:sldChg chg="del">
        <pc:chgData name="Dave Fish" userId="252573f8-9dc4-4b2e-9f03-70ac85887c85" providerId="ADAL" clId="{17F79686-B482-440E-B29C-566F7BE91981}" dt="2025-06-25T14:54:25.762" v="303" actId="47"/>
        <pc:sldMkLst>
          <pc:docMk/>
          <pc:sldMk cId="2532812731" sldId="1294"/>
        </pc:sldMkLst>
      </pc:sldChg>
      <pc:sldChg chg="modSp">
        <pc:chgData name="Dave Fish" userId="252573f8-9dc4-4b2e-9f03-70ac85887c85" providerId="ADAL" clId="{17F79686-B482-440E-B29C-566F7BE91981}" dt="2025-06-25T14:36:39.978" v="29" actId="13926"/>
        <pc:sldMkLst>
          <pc:docMk/>
          <pc:sldMk cId="3144958363" sldId="1296"/>
        </pc:sldMkLst>
        <pc:spChg chg="mod">
          <ac:chgData name="Dave Fish" userId="252573f8-9dc4-4b2e-9f03-70ac85887c85" providerId="ADAL" clId="{17F79686-B482-440E-B29C-566F7BE91981}" dt="2025-06-25T14:36:39.978" v="29" actId="13926"/>
          <ac:spMkLst>
            <pc:docMk/>
            <pc:sldMk cId="3144958363" sldId="1296"/>
            <ac:spMk id="10" creationId="{E82442C4-1A46-2EE3-354E-90FA2ECF96B8}"/>
          </ac:spMkLst>
        </pc:spChg>
      </pc:sldChg>
      <pc:sldChg chg="mod modShow">
        <pc:chgData name="Dave Fish" userId="252573f8-9dc4-4b2e-9f03-70ac85887c85" providerId="ADAL" clId="{17F79686-B482-440E-B29C-566F7BE91981}" dt="2025-06-25T14:31:17.069" v="25" actId="729"/>
        <pc:sldMkLst>
          <pc:docMk/>
          <pc:sldMk cId="507475668" sldId="1297"/>
        </pc:sldMkLst>
      </pc:sldChg>
      <pc:sldChg chg="del">
        <pc:chgData name="Dave Fish" userId="252573f8-9dc4-4b2e-9f03-70ac85887c85" providerId="ADAL" clId="{17F79686-B482-440E-B29C-566F7BE91981}" dt="2025-06-25T14:54:23.348" v="301" actId="47"/>
        <pc:sldMkLst>
          <pc:docMk/>
          <pc:sldMk cId="1461591690" sldId="1299"/>
        </pc:sldMkLst>
      </pc:sldChg>
      <pc:sldChg chg="ord">
        <pc:chgData name="Dave Fish" userId="252573f8-9dc4-4b2e-9f03-70ac85887c85" providerId="ADAL" clId="{17F79686-B482-440E-B29C-566F7BE91981}" dt="2025-06-25T14:54:05.612" v="299"/>
        <pc:sldMkLst>
          <pc:docMk/>
          <pc:sldMk cId="2470132588" sldId="1300"/>
        </pc:sldMkLst>
      </pc:sldChg>
      <pc:sldChg chg="ord">
        <pc:chgData name="Dave Fish" userId="252573f8-9dc4-4b2e-9f03-70ac85887c85" providerId="ADAL" clId="{17F79686-B482-440E-B29C-566F7BE91981}" dt="2025-06-25T14:53:50.468" v="297"/>
        <pc:sldMkLst>
          <pc:docMk/>
          <pc:sldMk cId="338845728" sldId="1301"/>
        </pc:sldMkLst>
      </pc:sldChg>
      <pc:sldChg chg="del">
        <pc:chgData name="Dave Fish" userId="252573f8-9dc4-4b2e-9f03-70ac85887c85" providerId="ADAL" clId="{17F79686-B482-440E-B29C-566F7BE91981}" dt="2025-06-25T14:54:39.888" v="305" actId="47"/>
        <pc:sldMkLst>
          <pc:docMk/>
          <pc:sldMk cId="1329624040" sldId="1302"/>
        </pc:sldMkLst>
      </pc:sldChg>
      <pc:sldChg chg="delSp modSp mod modAnim">
        <pc:chgData name="Dave Fish" userId="252573f8-9dc4-4b2e-9f03-70ac85887c85" providerId="ADAL" clId="{17F79686-B482-440E-B29C-566F7BE91981}" dt="2025-06-25T14:51:59.487" v="290"/>
        <pc:sldMkLst>
          <pc:docMk/>
          <pc:sldMk cId="3697554899" sldId="1304"/>
        </pc:sldMkLst>
        <pc:spChg chg="mod">
          <ac:chgData name="Dave Fish" userId="252573f8-9dc4-4b2e-9f03-70ac85887c85" providerId="ADAL" clId="{17F79686-B482-440E-B29C-566F7BE91981}" dt="2025-06-23T16:11:05.038" v="4" actId="6549"/>
          <ac:spMkLst>
            <pc:docMk/>
            <pc:sldMk cId="3697554899" sldId="1304"/>
            <ac:spMk id="2" creationId="{00000000-0000-0000-0000-000000000000}"/>
          </ac:spMkLst>
        </pc:spChg>
        <pc:spChg chg="mod topLvl">
          <ac:chgData name="Dave Fish" userId="252573f8-9dc4-4b2e-9f03-70ac85887c85" providerId="ADAL" clId="{17F79686-B482-440E-B29C-566F7BE91981}" dt="2025-06-25T14:31:47.570" v="27" actId="13926"/>
          <ac:spMkLst>
            <pc:docMk/>
            <pc:sldMk cId="3697554899" sldId="1304"/>
            <ac:spMk id="4" creationId="{0D668489-E510-4250-BE06-C66BE61C9F98}"/>
          </ac:spMkLst>
        </pc:spChg>
        <pc:grpChg chg="del">
          <ac:chgData name="Dave Fish" userId="252573f8-9dc4-4b2e-9f03-70ac85887c85" providerId="ADAL" clId="{17F79686-B482-440E-B29C-566F7BE91981}" dt="2025-06-23T16:12:23.174" v="20" actId="478"/>
          <ac:grpSpMkLst>
            <pc:docMk/>
            <pc:sldMk cId="3697554899" sldId="1304"/>
            <ac:grpSpMk id="6" creationId="{A85FCB25-836F-BCFA-173C-E65412E725EB}"/>
          </ac:grpSpMkLst>
        </pc:grpChg>
        <pc:cxnChg chg="del topLvl">
          <ac:chgData name="Dave Fish" userId="252573f8-9dc4-4b2e-9f03-70ac85887c85" providerId="ADAL" clId="{17F79686-B482-440E-B29C-566F7BE91981}" dt="2025-06-23T16:12:23.174" v="20" actId="478"/>
          <ac:cxnSpMkLst>
            <pc:docMk/>
            <pc:sldMk cId="3697554899" sldId="1304"/>
            <ac:cxnSpMk id="3" creationId="{07F5F59C-7F4C-F313-9CF2-70D8C3A305C5}"/>
          </ac:cxnSpMkLst>
        </pc:cxnChg>
      </pc:sldChg>
      <pc:sldChg chg="modSp">
        <pc:chgData name="Dave Fish" userId="252573f8-9dc4-4b2e-9f03-70ac85887c85" providerId="ADAL" clId="{17F79686-B482-440E-B29C-566F7BE91981}" dt="2025-06-25T14:31:34.438" v="26" actId="13926"/>
        <pc:sldMkLst>
          <pc:docMk/>
          <pc:sldMk cId="413085339" sldId="1305"/>
        </pc:sldMkLst>
        <pc:spChg chg="mod">
          <ac:chgData name="Dave Fish" userId="252573f8-9dc4-4b2e-9f03-70ac85887c85" providerId="ADAL" clId="{17F79686-B482-440E-B29C-566F7BE91981}" dt="2025-06-25T14:31:34.438" v="26" actId="13926"/>
          <ac:spMkLst>
            <pc:docMk/>
            <pc:sldMk cId="413085339" sldId="1305"/>
            <ac:spMk id="8" creationId="{EF1D16BA-7597-7133-B190-98FA5B3445A3}"/>
          </ac:spMkLst>
        </pc:spChg>
      </pc:sldChg>
      <pc:sldChg chg="modSp">
        <pc:chgData name="Dave Fish" userId="252573f8-9dc4-4b2e-9f03-70ac85887c85" providerId="ADAL" clId="{17F79686-B482-440E-B29C-566F7BE91981}" dt="2025-06-25T14:36:50.379" v="30" actId="13926"/>
        <pc:sldMkLst>
          <pc:docMk/>
          <pc:sldMk cId="770043922" sldId="1306"/>
        </pc:sldMkLst>
        <pc:spChg chg="mod">
          <ac:chgData name="Dave Fish" userId="252573f8-9dc4-4b2e-9f03-70ac85887c85" providerId="ADAL" clId="{17F79686-B482-440E-B29C-566F7BE91981}" dt="2025-06-25T14:36:50.379" v="30" actId="13926"/>
          <ac:spMkLst>
            <pc:docMk/>
            <pc:sldMk cId="770043922" sldId="1306"/>
            <ac:spMk id="10" creationId="{E82442C4-1A46-2EE3-354E-90FA2ECF96B8}"/>
          </ac:spMkLst>
        </pc:spChg>
      </pc:sldChg>
      <pc:sldChg chg="addSp delSp modSp mod modShow">
        <pc:chgData name="Dave Fish" userId="252573f8-9dc4-4b2e-9f03-70ac85887c85" providerId="ADAL" clId="{17F79686-B482-440E-B29C-566F7BE91981}" dt="2025-07-04T14:44:04.696" v="369" actId="478"/>
        <pc:sldMkLst>
          <pc:docMk/>
          <pc:sldMk cId="3009331826" sldId="1307"/>
        </pc:sldMkLst>
        <pc:picChg chg="add del">
          <ac:chgData name="Dave Fish" userId="252573f8-9dc4-4b2e-9f03-70ac85887c85" providerId="ADAL" clId="{17F79686-B482-440E-B29C-566F7BE91981}" dt="2025-07-04T14:44:04.696" v="369" actId="478"/>
          <ac:picMkLst>
            <pc:docMk/>
            <pc:sldMk cId="3009331826" sldId="1307"/>
            <ac:picMk id="1028" creationId="{CFC603CE-AB82-371A-8BD5-185466DF0BA6}"/>
          </ac:picMkLst>
        </pc:picChg>
        <pc:picChg chg="mod">
          <ac:chgData name="Dave Fish" userId="252573f8-9dc4-4b2e-9f03-70ac85887c85" providerId="ADAL" clId="{17F79686-B482-440E-B29C-566F7BE91981}" dt="2025-07-04T14:44:04.144" v="368" actId="1076"/>
          <ac:picMkLst>
            <pc:docMk/>
            <pc:sldMk cId="3009331826" sldId="1307"/>
            <ac:picMk id="1030" creationId="{2F065162-F12A-7EBD-FC6F-876F3020C9AB}"/>
          </ac:picMkLst>
        </pc:picChg>
      </pc:sldChg>
      <pc:sldChg chg="addSp delSp modSp add mod setBg">
        <pc:chgData name="Dave Fish" userId="252573f8-9dc4-4b2e-9f03-70ac85887c85" providerId="ADAL" clId="{17F79686-B482-440E-B29C-566F7BE91981}" dt="2025-07-04T14:53:41.798" v="614" actId="1076"/>
        <pc:sldMkLst>
          <pc:docMk/>
          <pc:sldMk cId="2056939118" sldId="1308"/>
        </pc:sldMkLst>
        <pc:spChg chg="mod">
          <ac:chgData name="Dave Fish" userId="252573f8-9dc4-4b2e-9f03-70ac85887c85" providerId="ADAL" clId="{17F79686-B482-440E-B29C-566F7BE91981}" dt="2025-06-25T14:56:39.231" v="360" actId="1076"/>
          <ac:spMkLst>
            <pc:docMk/>
            <pc:sldMk cId="2056939118" sldId="1308"/>
            <ac:spMk id="4" creationId="{084D085B-862C-D646-4CE3-825182DDBFD8}"/>
          </ac:spMkLst>
        </pc:spChg>
        <pc:picChg chg="add del mod">
          <ac:chgData name="Dave Fish" userId="252573f8-9dc4-4b2e-9f03-70ac85887c85" providerId="ADAL" clId="{17F79686-B482-440E-B29C-566F7BE91981}" dt="2025-07-04T14:52:22.957" v="595" actId="478"/>
          <ac:picMkLst>
            <pc:docMk/>
            <pc:sldMk cId="2056939118" sldId="1308"/>
            <ac:picMk id="5" creationId="{BACD8E7E-FF34-D416-581F-72AADFEB2C5E}"/>
          </ac:picMkLst>
        </pc:picChg>
        <pc:picChg chg="del">
          <ac:chgData name="Dave Fish" userId="252573f8-9dc4-4b2e-9f03-70ac85887c85" providerId="ADAL" clId="{17F79686-B482-440E-B29C-566F7BE91981}" dt="2025-06-25T14:55:12.096" v="354" actId="478"/>
          <ac:picMkLst>
            <pc:docMk/>
            <pc:sldMk cId="2056939118" sldId="1308"/>
            <ac:picMk id="1028" creationId="{CFC603CE-AB82-371A-8BD5-185466DF0BA6}"/>
          </ac:picMkLst>
        </pc:picChg>
        <pc:picChg chg="del">
          <ac:chgData name="Dave Fish" userId="252573f8-9dc4-4b2e-9f03-70ac85887c85" providerId="ADAL" clId="{17F79686-B482-440E-B29C-566F7BE91981}" dt="2025-06-25T14:55:11.432" v="353" actId="478"/>
          <ac:picMkLst>
            <pc:docMk/>
            <pc:sldMk cId="2056939118" sldId="1308"/>
            <ac:picMk id="1030" creationId="{2F065162-F12A-7EBD-FC6F-876F3020C9AB}"/>
          </ac:picMkLst>
        </pc:picChg>
        <pc:picChg chg="add mod">
          <ac:chgData name="Dave Fish" userId="252573f8-9dc4-4b2e-9f03-70ac85887c85" providerId="ADAL" clId="{17F79686-B482-440E-B29C-566F7BE91981}" dt="2025-07-04T14:53:41.798" v="614" actId="1076"/>
          <ac:picMkLst>
            <pc:docMk/>
            <pc:sldMk cId="2056939118" sldId="1308"/>
            <ac:picMk id="2050" creationId="{7FCFD2CE-9E15-49CE-352A-FE30C9CFF920}"/>
          </ac:picMkLst>
        </pc:picChg>
      </pc:sldChg>
      <pc:sldChg chg="add setBg">
        <pc:chgData name="Dave Fish" userId="252573f8-9dc4-4b2e-9f03-70ac85887c85" providerId="ADAL" clId="{17F79686-B482-440E-B29C-566F7BE91981}" dt="2025-07-04T13:38:16.877" v="365"/>
        <pc:sldMkLst>
          <pc:docMk/>
          <pc:sldMk cId="3678820819" sldId="1309"/>
        </pc:sldMkLst>
      </pc:sldChg>
      <pc:sldChg chg="addSp delSp modSp new mod setBg modClrScheme chgLayout modNotesTx">
        <pc:chgData name="Dave Fish" userId="252573f8-9dc4-4b2e-9f03-70ac85887c85" providerId="ADAL" clId="{17F79686-B482-440E-B29C-566F7BE91981}" dt="2025-07-04T14:55:38.647" v="890" actId="20577"/>
        <pc:sldMkLst>
          <pc:docMk/>
          <pc:sldMk cId="2150107016" sldId="1310"/>
        </pc:sldMkLst>
        <pc:spChg chg="del">
          <ac:chgData name="Dave Fish" userId="252573f8-9dc4-4b2e-9f03-70ac85887c85" providerId="ADAL" clId="{17F79686-B482-440E-B29C-566F7BE91981}" dt="2025-07-04T14:44:16.295" v="372" actId="478"/>
          <ac:spMkLst>
            <pc:docMk/>
            <pc:sldMk cId="2150107016" sldId="1310"/>
            <ac:spMk id="2" creationId="{D90F066F-4994-7E94-AB5F-CAA26434BF9A}"/>
          </ac:spMkLst>
        </pc:spChg>
        <pc:picChg chg="add mod">
          <ac:chgData name="Dave Fish" userId="252573f8-9dc4-4b2e-9f03-70ac85887c85" providerId="ADAL" clId="{17F79686-B482-440E-B29C-566F7BE91981}" dt="2025-07-04T14:44:56.144" v="376" actId="26606"/>
          <ac:picMkLst>
            <pc:docMk/>
            <pc:sldMk cId="2150107016" sldId="1310"/>
            <ac:picMk id="4" creationId="{0AA71E8B-D4CC-8005-89E9-5DA382183889}"/>
          </ac:picMkLst>
        </pc:picChg>
      </pc:sldChg>
      <pc:sldChg chg="addSp delSp modSp new mod modAnim modNotesTx">
        <pc:chgData name="Dave Fish" userId="252573f8-9dc4-4b2e-9f03-70ac85887c85" providerId="ADAL" clId="{17F79686-B482-440E-B29C-566F7BE91981}" dt="2025-07-04T14:56:39.825" v="917" actId="20577"/>
        <pc:sldMkLst>
          <pc:docMk/>
          <pc:sldMk cId="1350726868" sldId="1311"/>
        </pc:sldMkLst>
        <pc:spChg chg="del">
          <ac:chgData name="Dave Fish" userId="252573f8-9dc4-4b2e-9f03-70ac85887c85" providerId="ADAL" clId="{17F79686-B482-440E-B29C-566F7BE91981}" dt="2025-07-04T14:46:46.736" v="378" actId="478"/>
          <ac:spMkLst>
            <pc:docMk/>
            <pc:sldMk cId="1350726868" sldId="1311"/>
            <ac:spMk id="2" creationId="{89D88A78-24E5-C9DB-E3B9-F75933BE9821}"/>
          </ac:spMkLst>
        </pc:spChg>
        <pc:picChg chg="add mod">
          <ac:chgData name="Dave Fish" userId="252573f8-9dc4-4b2e-9f03-70ac85887c85" providerId="ADAL" clId="{17F79686-B482-440E-B29C-566F7BE91981}" dt="2025-07-04T14:47:00.905" v="381" actId="14100"/>
          <ac:picMkLst>
            <pc:docMk/>
            <pc:sldMk cId="1350726868" sldId="1311"/>
            <ac:picMk id="1026" creationId="{7165B4E3-D1BF-9061-ED66-8E5D3C2F0BF2}"/>
          </ac:picMkLst>
        </pc:picChg>
        <pc:picChg chg="add">
          <ac:chgData name="Dave Fish" userId="252573f8-9dc4-4b2e-9f03-70ac85887c85" providerId="ADAL" clId="{17F79686-B482-440E-B29C-566F7BE91981}" dt="2025-07-04T14:55:56.046" v="891"/>
          <ac:picMkLst>
            <pc:docMk/>
            <pc:sldMk cId="1350726868" sldId="1311"/>
            <ac:picMk id="1028" creationId="{3EA981DE-5A15-0A1A-D1DF-F18C82EA1C7C}"/>
          </ac:picMkLst>
        </pc:picChg>
      </pc:sldChg>
      <pc:sldChg chg="addSp delSp modSp add mod setBg">
        <pc:chgData name="Dave Fish" userId="252573f8-9dc4-4b2e-9f03-70ac85887c85" providerId="ADAL" clId="{17F79686-B482-440E-B29C-566F7BE91981}" dt="2025-07-04T14:53:15.244" v="610" actId="1076"/>
        <pc:sldMkLst>
          <pc:docMk/>
          <pc:sldMk cId="2274834240" sldId="1312"/>
        </pc:sldMkLst>
        <pc:spChg chg="del">
          <ac:chgData name="Dave Fish" userId="252573f8-9dc4-4b2e-9f03-70ac85887c85" providerId="ADAL" clId="{17F79686-B482-440E-B29C-566F7BE91981}" dt="2025-07-04T14:52:51.498" v="602" actId="478"/>
          <ac:spMkLst>
            <pc:docMk/>
            <pc:sldMk cId="2274834240" sldId="1312"/>
            <ac:spMk id="4" creationId="{084D085B-862C-D646-4CE3-825182DDBFD8}"/>
          </ac:spMkLst>
        </pc:spChg>
        <pc:spChg chg="add del mod">
          <ac:chgData name="Dave Fish" userId="252573f8-9dc4-4b2e-9f03-70ac85887c85" providerId="ADAL" clId="{17F79686-B482-440E-B29C-566F7BE91981}" dt="2025-07-04T14:52:58.752" v="605" actId="478"/>
          <ac:spMkLst>
            <pc:docMk/>
            <pc:sldMk cId="2274834240" sldId="1312"/>
            <ac:spMk id="6" creationId="{1065CE1E-9B88-5435-057D-53E4EF09B608}"/>
          </ac:spMkLst>
        </pc:spChg>
        <pc:picChg chg="del">
          <ac:chgData name="Dave Fish" userId="252573f8-9dc4-4b2e-9f03-70ac85887c85" providerId="ADAL" clId="{17F79686-B482-440E-B29C-566F7BE91981}" dt="2025-07-04T14:53:11.022" v="609" actId="478"/>
          <ac:picMkLst>
            <pc:docMk/>
            <pc:sldMk cId="2274834240" sldId="1312"/>
            <ac:picMk id="2" creationId="{5FB317AA-C168-3507-F170-5BA11DB5F802}"/>
          </ac:picMkLst>
        </pc:picChg>
        <pc:picChg chg="add del mod">
          <ac:chgData name="Dave Fish" userId="252573f8-9dc4-4b2e-9f03-70ac85887c85" providerId="ADAL" clId="{17F79686-B482-440E-B29C-566F7BE91981}" dt="2025-07-04T14:53:15.244" v="610" actId="1076"/>
          <ac:picMkLst>
            <pc:docMk/>
            <pc:sldMk cId="2274834240" sldId="1312"/>
            <ac:picMk id="5" creationId="{BACD8E7E-FF34-D416-581F-72AADFEB2C5E}"/>
          </ac:picMkLst>
        </pc:picChg>
        <pc:picChg chg="del">
          <ac:chgData name="Dave Fish" userId="252573f8-9dc4-4b2e-9f03-70ac85887c85" providerId="ADAL" clId="{17F79686-B482-440E-B29C-566F7BE91981}" dt="2025-07-04T14:52:49.211" v="601" actId="478"/>
          <ac:picMkLst>
            <pc:docMk/>
            <pc:sldMk cId="2274834240" sldId="1312"/>
            <ac:picMk id="2050" creationId="{7FCFD2CE-9E15-49CE-352A-FE30C9CFF92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t># of washers vs speed^2</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Speed^2</c:v>
                </c:pt>
              </c:strCache>
            </c:strRef>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trendline>
            <c:spPr>
              <a:ln w="19050" cap="rnd">
                <a:solidFill>
                  <a:schemeClr val="accent1"/>
                </a:solidFill>
              </a:ln>
              <a:effectLst/>
            </c:spPr>
            <c:trendlineType val="linear"/>
            <c:dispRSqr val="0"/>
            <c:dispEq val="0"/>
          </c:trendline>
          <c:xVal>
            <c:numRef>
              <c:f>Sheet1!$A$2:$A$6</c:f>
              <c:numCache>
                <c:formatCode>General</c:formatCode>
                <c:ptCount val="5"/>
                <c:pt idx="0">
                  <c:v>8</c:v>
                </c:pt>
                <c:pt idx="1">
                  <c:v>10</c:v>
                </c:pt>
                <c:pt idx="2">
                  <c:v>12</c:v>
                </c:pt>
                <c:pt idx="3">
                  <c:v>14</c:v>
                </c:pt>
                <c:pt idx="4">
                  <c:v>16</c:v>
                </c:pt>
              </c:numCache>
            </c:numRef>
          </c:xVal>
          <c:yVal>
            <c:numRef>
              <c:f>Sheet1!$B$2:$B$6</c:f>
              <c:numCache>
                <c:formatCode>General</c:formatCode>
                <c:ptCount val="5"/>
                <c:pt idx="0">
                  <c:v>23.035111653331526</c:v>
                </c:pt>
                <c:pt idx="1">
                  <c:v>25.676559428835706</c:v>
                </c:pt>
                <c:pt idx="2">
                  <c:v>29.852762024784703</c:v>
                </c:pt>
                <c:pt idx="3">
                  <c:v>34.376428531693143</c:v>
                </c:pt>
                <c:pt idx="4">
                  <c:v>45.3217474489796</c:v>
                </c:pt>
              </c:numCache>
            </c:numRef>
          </c:yVal>
          <c:smooth val="1"/>
          <c:extLst>
            <c:ext xmlns:c16="http://schemas.microsoft.com/office/drawing/2014/chart" uri="{C3380CC4-5D6E-409C-BE32-E72D297353CC}">
              <c16:uniqueId val="{00000000-E562-48E0-9661-33DE235DF6E0}"/>
            </c:ext>
          </c:extLst>
        </c:ser>
        <c:dLbls>
          <c:showLegendKey val="0"/>
          <c:showVal val="0"/>
          <c:showCatName val="0"/>
          <c:showSerName val="0"/>
          <c:showPercent val="0"/>
          <c:showBubbleSize val="0"/>
        </c:dLbls>
        <c:axId val="2124252287"/>
        <c:axId val="2124249791"/>
      </c:scatterChart>
      <c:valAx>
        <c:axId val="212425228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 of washers</a:t>
                </a:r>
              </a:p>
            </c:rich>
          </c:tx>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49791"/>
        <c:crosses val="autoZero"/>
        <c:crossBetween val="midCat"/>
      </c:valAx>
      <c:valAx>
        <c:axId val="21242497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Speed^2 (m/s)2</a:t>
                </a:r>
              </a:p>
            </c:rich>
          </c:tx>
          <c:layout>
            <c:manualLayout>
              <c:xMode val="edge"/>
              <c:yMode val="edge"/>
              <c:x val="1.1218394161959456E-2"/>
              <c:y val="0.3025989943769688"/>
            </c:manualLayout>
          </c:layout>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5228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409575" y="698500"/>
            <a:ext cx="62039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4997" name="Rectangle 5"/>
          <p:cNvSpPr>
            <a:spLocks noGrp="1" noChangeArrowheads="1"/>
          </p:cNvSpPr>
          <p:nvPr>
            <p:ph type="body" sz="quarter" idx="3"/>
          </p:nvPr>
        </p:nvSpPr>
        <p:spPr bwMode="auto">
          <a:xfrm>
            <a:off x="702310" y="4421823"/>
            <a:ext cx="5618480" cy="418909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409575" y="698500"/>
            <a:ext cx="6203950" cy="3490913"/>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main idea</a:t>
            </a:r>
            <a:r>
              <a:rPr lang="en-US" baseline="0" dirty="0"/>
              <a:t> of this presentation is subversive physics.  Many of these topics include connections to modern physics using classical activities.</a:t>
            </a:r>
            <a:endParaRPr lang="en-US" dirty="0"/>
          </a:p>
        </p:txBody>
      </p:sp>
    </p:spTree>
    <p:extLst>
      <p:ext uri="{BB962C8B-B14F-4D97-AF65-F5344CB8AC3E}">
        <p14:creationId xmlns:p14="http://schemas.microsoft.com/office/powerpoint/2010/main" val="962415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Background image is the JWST Deep Field image.</a:t>
            </a:r>
          </a:p>
          <a:p>
            <a:endParaRPr lang="en-CA" dirty="0"/>
          </a:p>
          <a:p>
            <a:r>
              <a:rPr lang="en-CA" dirty="0"/>
              <a:t>* There are some anomalous galaxies that do not show the same discrepancy. These ultra-diffuse galaxies were only observed in 2018 using the HST</a:t>
            </a:r>
          </a:p>
        </p:txBody>
      </p:sp>
    </p:spTree>
    <p:extLst>
      <p:ext uri="{BB962C8B-B14F-4D97-AF65-F5344CB8AC3E}">
        <p14:creationId xmlns:p14="http://schemas.microsoft.com/office/powerpoint/2010/main" val="2590221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 now know that surrounding the stars</a:t>
            </a:r>
            <a:r>
              <a:rPr lang="en-CA" baseline="0" dirty="0"/>
              <a:t> in the centre of the galaxy is a blob of dark matter that extends ten times farther our &amp; has 10 times more mass. </a:t>
            </a:r>
          </a:p>
          <a:p>
            <a:r>
              <a:rPr lang="en-CA" baseline="0" dirty="0"/>
              <a:t>The stars are just the tip of the iceberg.</a:t>
            </a:r>
          </a:p>
          <a:p>
            <a:endParaRPr lang="en-CA" baseline="0" dirty="0"/>
          </a:p>
          <a:p>
            <a:r>
              <a:rPr lang="en-CA" baseline="0" dirty="0"/>
              <a:t>This is a radical change. On a par with realizing the Earth orbits around the Sun. Arguably, the greatest advance in our understanding of the universe in the last half a century.</a:t>
            </a:r>
            <a:endParaRPr lang="en-CA" dirty="0"/>
          </a:p>
        </p:txBody>
      </p:sp>
    </p:spTree>
    <p:extLst>
      <p:ext uri="{BB962C8B-B14F-4D97-AF65-F5344CB8AC3E}">
        <p14:creationId xmlns:p14="http://schemas.microsoft.com/office/powerpoint/2010/main" val="241644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Planck results from observations of the CMB (4-year</a:t>
            </a:r>
            <a:r>
              <a:rPr lang="en-CA" baseline="0" dirty="0"/>
              <a:t> survey fro 2009-2013)</a:t>
            </a:r>
          </a:p>
          <a:p>
            <a:r>
              <a:rPr lang="en-CA" baseline="0" dirty="0"/>
              <a:t>Adds confidence to L-CDM model, from WMAP</a:t>
            </a:r>
          </a:p>
          <a:p>
            <a:endParaRPr lang="en-CA" baseline="0" dirty="0"/>
          </a:p>
          <a:p>
            <a:r>
              <a:rPr lang="en-CA" baseline="0" dirty="0"/>
              <a:t>Dark Energy Survey, started in 2012 and ending in 2018</a:t>
            </a:r>
          </a:p>
          <a:p>
            <a:r>
              <a:rPr lang="en-CA" baseline="0" dirty="0"/>
              <a:t>Year 1, August 2017 results: </a:t>
            </a:r>
          </a:p>
          <a:p>
            <a:endParaRPr lang="en-CA" baseline="0" dirty="0"/>
          </a:p>
          <a:p>
            <a:r>
              <a:rPr lang="en-CA" baseline="0" dirty="0"/>
              <a:t>DES in the Chilean Andes to reduce precipitation, light pollution, and tau (optical density of the atmosphere)</a:t>
            </a:r>
          </a:p>
        </p:txBody>
      </p:sp>
    </p:spTree>
    <p:extLst>
      <p:ext uri="{BB962C8B-B14F-4D97-AF65-F5344CB8AC3E}">
        <p14:creationId xmlns:p14="http://schemas.microsoft.com/office/powerpoint/2010/main" val="1838606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Gravitational</a:t>
            </a:r>
            <a:r>
              <a:rPr lang="en-CA" baseline="0" dirty="0"/>
              <a:t> Lensing (About 10 min)</a:t>
            </a:r>
          </a:p>
          <a:p>
            <a:r>
              <a:rPr lang="en-CA" baseline="0" dirty="0"/>
              <a:t>-Participants will complete the plate and wine glass activity from the teacher’s manual.  This activity is also complemented with a video clip. </a:t>
            </a:r>
            <a:endParaRPr lang="en-CA" dirty="0"/>
          </a:p>
        </p:txBody>
      </p:sp>
    </p:spTree>
    <p:extLst>
      <p:ext uri="{BB962C8B-B14F-4D97-AF65-F5344CB8AC3E}">
        <p14:creationId xmlns:p14="http://schemas.microsoft.com/office/powerpoint/2010/main" val="188159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911753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err="1"/>
              <a:t>Homestake</a:t>
            </a:r>
            <a:r>
              <a:rPr lang="en-CA" dirty="0"/>
              <a:t> Mine in Lead South Dakota – first neutrinos from sun detected here</a:t>
            </a:r>
          </a:p>
          <a:p>
            <a:pPr fontAlgn="base"/>
            <a:r>
              <a:rPr lang="en-CA" sz="1200" b="0" i="0" kern="1200" dirty="0">
                <a:solidFill>
                  <a:schemeClr val="tx1"/>
                </a:solidFill>
                <a:effectLst/>
                <a:latin typeface="Arial" charset="0"/>
                <a:ea typeface="ＭＳ Ｐゴシック" charset="0"/>
                <a:cs typeface="+mn-cs"/>
              </a:rPr>
              <a:t>LUX, like most direct dark matter searching experiments, uses the wait-until-something-hits-me principle. The detector is composed of an extremely large number of atoms sitting around, increasing the probability that dark matter slams into them. In the case of LUX, these atoms are xenon, a very stable element that doesn’t undergo any pesky chemical reactions that could screw with results.</a:t>
            </a:r>
          </a:p>
          <a:p>
            <a:pPr fontAlgn="base"/>
            <a:r>
              <a:rPr lang="en-CA" sz="1200" b="0" i="0" kern="1200" dirty="0">
                <a:solidFill>
                  <a:schemeClr val="tx1"/>
                </a:solidFill>
                <a:effectLst/>
                <a:latin typeface="Arial" charset="0"/>
                <a:ea typeface="ＭＳ Ｐゴシック" charset="0"/>
                <a:cs typeface="+mn-cs"/>
              </a:rPr>
              <a:t>The idea is that a dark matter particle might whoosh by a xenon atom, knocking off an electron, which LUX would detect as an increase in charge. Alternatively, a dark matter particle could slam right into a xenon atom, kicking up one of its electrons to a higher orbit. When that electron returned to ground state, it would release a photon, creating a tiny flash of light that one of LUX’s 122 photomultiplier detectors could spot.</a:t>
            </a:r>
          </a:p>
          <a:p>
            <a:r>
              <a:rPr lang="en-CA" dirty="0"/>
              <a:t>The LUX experiment was designed to look for weakly interacting massive particles, or WIMPs, the leading theoretical candidate for a dark matter particle. If the WIMP idea is correct, billions of these particles pass through your hand every second, and also through the Earth and everything on it. But LUX did not detect anything which rules out</a:t>
            </a:r>
            <a:r>
              <a:rPr lang="en-CA" baseline="0" dirty="0"/>
              <a:t> many theories of </a:t>
            </a:r>
            <a:r>
              <a:rPr lang="en-CA" baseline="0" dirty="0" err="1"/>
              <a:t>dm</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26</a:t>
            </a:fld>
            <a:endParaRPr lang="en-CA"/>
          </a:p>
        </p:txBody>
      </p:sp>
    </p:spTree>
    <p:extLst>
      <p:ext uri="{BB962C8B-B14F-4D97-AF65-F5344CB8AC3E}">
        <p14:creationId xmlns:p14="http://schemas.microsoft.com/office/powerpoint/2010/main" val="295631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303679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1374175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http://www.xenon1t.org/</a:t>
            </a:r>
          </a:p>
          <a:p>
            <a:r>
              <a:rPr lang="en-CA" dirty="0"/>
              <a:t>XENON1T just released data further constraining WIMP window. No significant events were recorded over 279 days using an active target of 1300 kg of xenon.</a:t>
            </a:r>
          </a:p>
          <a:p>
            <a:r>
              <a:rPr lang="en-CA" dirty="0"/>
              <a:t>	</a:t>
            </a:r>
          </a:p>
          <a:p>
            <a:endParaRPr lang="en-US" dirty="0"/>
          </a:p>
        </p:txBody>
      </p:sp>
    </p:spTree>
    <p:extLst>
      <p:ext uri="{BB962C8B-B14F-4D97-AF65-F5344CB8AC3E}">
        <p14:creationId xmlns:p14="http://schemas.microsoft.com/office/powerpoint/2010/main" val="2104980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237018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1013168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19701274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PANDAX is China’s biggest and best dark matter detector</a:t>
            </a:r>
          </a:p>
        </p:txBody>
      </p:sp>
    </p:spTree>
    <p:extLst>
      <p:ext uri="{BB962C8B-B14F-4D97-AF65-F5344CB8AC3E}">
        <p14:creationId xmlns:p14="http://schemas.microsoft.com/office/powerpoint/2010/main" val="2159993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Axions are ultra-light particles that were proposed to solve the Strong CP problem (SM predicts CP violation for strong force but it has never been observed)</a:t>
            </a:r>
          </a:p>
        </p:txBody>
      </p:sp>
    </p:spTree>
    <p:extLst>
      <p:ext uri="{BB962C8B-B14F-4D97-AF65-F5344CB8AC3E}">
        <p14:creationId xmlns:p14="http://schemas.microsoft.com/office/powerpoint/2010/main" val="4678320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Dark matter candidates such as weakly interacting massive particles are predicted to annihilate or decay into Standard Model particles, leaving behind distinctive signatures in gamma rays, neutrinos, positrons, antiprotons, or even </a:t>
            </a:r>
            <a:r>
              <a:rPr lang="en-US" sz="1200" b="0" i="0" kern="1200" dirty="0" err="1">
                <a:solidFill>
                  <a:schemeClr val="tx1"/>
                </a:solidFill>
                <a:effectLst/>
                <a:latin typeface="+mn-lt"/>
                <a:ea typeface="+mn-ea"/>
                <a:cs typeface="+mn-cs"/>
              </a:rPr>
              <a:t>antinuclei</a:t>
            </a:r>
            <a:r>
              <a:rPr lang="en-US" sz="1200" b="0" i="0" kern="1200" dirty="0">
                <a:solidFill>
                  <a:schemeClr val="tx1"/>
                </a:solidFill>
                <a:effectLst/>
                <a:latin typeface="+mn-lt"/>
                <a:ea typeface="+mn-ea"/>
                <a:cs typeface="+mn-cs"/>
              </a:rPr>
              <a:t>. Indirect dark matter searches, and in particular those based on gamma-ray observations and cosmic-ray measurements, could detect such signatures. </a:t>
            </a:r>
            <a:endParaRPr lang="en-US" dirty="0"/>
          </a:p>
        </p:txBody>
      </p:sp>
      <p:sp>
        <p:nvSpPr>
          <p:cNvPr id="4" name="Slide Number Placeholder 3"/>
          <p:cNvSpPr>
            <a:spLocks noGrp="1"/>
          </p:cNvSpPr>
          <p:nvPr>
            <p:ph type="sldNum" sz="quarter" idx="10"/>
          </p:nvPr>
        </p:nvSpPr>
        <p:spPr/>
        <p:txBody>
          <a:bodyPr/>
          <a:lstStyle/>
          <a:p>
            <a:fld id="{DFE75136-97E5-4CFC-9E61-B0B9FF9577A1}" type="slidenum">
              <a:rPr lang="en-CA" smtClean="0"/>
              <a:t>34</a:t>
            </a:fld>
            <a:endParaRPr lang="en-CA"/>
          </a:p>
        </p:txBody>
      </p:sp>
    </p:spTree>
    <p:extLst>
      <p:ext uri="{BB962C8B-B14F-4D97-AF65-F5344CB8AC3E}">
        <p14:creationId xmlns:p14="http://schemas.microsoft.com/office/powerpoint/2010/main" val="4187643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ATLAS data (black points) are compared to the contribution expected from known particles (the filled histograms) in a number of control selections where no signal is expected (left of the dashed line) as well as in a number of selections where a supersymmetric signal, if it exists, would be enhanced (right of the dashed line). The statistical compatibility is reported on the lower panel, where a value above 5 in the signal selections would indicate a discovery. </a:t>
            </a:r>
          </a:p>
        </p:txBody>
      </p:sp>
      <p:sp>
        <p:nvSpPr>
          <p:cNvPr id="4" name="Slide Number Placeholder 3"/>
          <p:cNvSpPr>
            <a:spLocks noGrp="1"/>
          </p:cNvSpPr>
          <p:nvPr>
            <p:ph type="sldNum" sz="quarter" idx="10"/>
          </p:nvPr>
        </p:nvSpPr>
        <p:spPr/>
        <p:txBody>
          <a:bodyPr/>
          <a:lstStyle/>
          <a:p>
            <a:fld id="{DFE75136-97E5-4CFC-9E61-B0B9FF9577A1}" type="slidenum">
              <a:rPr lang="en-CA" smtClean="0"/>
              <a:t>35</a:t>
            </a:fld>
            <a:endParaRPr lang="en-CA"/>
          </a:p>
        </p:txBody>
      </p:sp>
    </p:spTree>
    <p:extLst>
      <p:ext uri="{BB962C8B-B14F-4D97-AF65-F5344CB8AC3E}">
        <p14:creationId xmlns:p14="http://schemas.microsoft.com/office/powerpoint/2010/main" val="2908801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Could modified</a:t>
            </a:r>
            <a:r>
              <a:rPr lang="en-CA" baseline="0" dirty="0"/>
              <a:t> gravity be back on the table</a:t>
            </a:r>
          </a:p>
          <a:p>
            <a:r>
              <a:rPr lang="en-CA" baseline="0" dirty="0"/>
              <a:t>Discuss </a:t>
            </a:r>
            <a:r>
              <a:rPr lang="en-CA" baseline="0" dirty="0" err="1"/>
              <a:t>verlinde</a:t>
            </a:r>
            <a:r>
              <a:rPr lang="en-CA" baseline="0" dirty="0"/>
              <a:t> and </a:t>
            </a:r>
            <a:r>
              <a:rPr lang="en-CA" baseline="0" dirty="0" err="1"/>
              <a:t>stacey</a:t>
            </a:r>
            <a:r>
              <a:rPr lang="en-CA" baseline="0" dirty="0"/>
              <a:t> </a:t>
            </a:r>
            <a:r>
              <a:rPr lang="en-CA" baseline="0" dirty="0" err="1"/>
              <a:t>mcgaugh</a:t>
            </a:r>
            <a:r>
              <a:rPr lang="en-CA" baseline="0" dirty="0"/>
              <a:t> work</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39</a:t>
            </a:fld>
            <a:endParaRPr lang="en-CA"/>
          </a:p>
        </p:txBody>
      </p:sp>
    </p:spTree>
    <p:extLst>
      <p:ext uri="{BB962C8B-B14F-4D97-AF65-F5344CB8AC3E}">
        <p14:creationId xmlns:p14="http://schemas.microsoft.com/office/powerpoint/2010/main" val="20036886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4161310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2207628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3D map of galaxies</a:t>
            </a:r>
          </a:p>
          <a:p>
            <a:pPr marL="171450" indent="-171450">
              <a:buFontTx/>
              <a:buChar char="-"/>
            </a:pPr>
            <a:r>
              <a:rPr lang="en-CA" dirty="0"/>
              <a:t>Galaxy evolution</a:t>
            </a:r>
          </a:p>
          <a:p>
            <a:pPr marL="171450" indent="-171450">
              <a:buFontTx/>
              <a:buChar char="-"/>
            </a:pPr>
            <a:r>
              <a:rPr lang="en-CA" dirty="0"/>
              <a:t>DM map</a:t>
            </a:r>
          </a:p>
          <a:p>
            <a:pPr marL="171450" indent="-171450">
              <a:buFontTx/>
              <a:buChar char="-"/>
            </a:pPr>
            <a:r>
              <a:rPr lang="en-CA" dirty="0"/>
              <a:t>expansion</a:t>
            </a:r>
          </a:p>
        </p:txBody>
      </p:sp>
    </p:spTree>
    <p:extLst>
      <p:ext uri="{BB962C8B-B14F-4D97-AF65-F5344CB8AC3E}">
        <p14:creationId xmlns:p14="http://schemas.microsoft.com/office/powerpoint/2010/main" val="35526309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Bullet cluster</a:t>
            </a:r>
          </a:p>
          <a:p>
            <a:endParaRPr lang="en-CA" dirty="0"/>
          </a:p>
          <a:p>
            <a:r>
              <a:rPr lang="en-CA" dirty="0"/>
              <a:t>A collision between two galaxy clusters. Analysis of the lensing of over 1000 galaxies gives distribution of mass. Analysis of x-ray emission shows where ionized gas is (pink). Blue areas are regions where there is mass but no matter.</a:t>
            </a:r>
          </a:p>
        </p:txBody>
      </p:sp>
    </p:spTree>
    <p:extLst>
      <p:ext uri="{BB962C8B-B14F-4D97-AF65-F5344CB8AC3E}">
        <p14:creationId xmlns:p14="http://schemas.microsoft.com/office/powerpoint/2010/main" val="1188130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Uniform</a:t>
            </a:r>
            <a:r>
              <a:rPr lang="en-CA" baseline="0" dirty="0"/>
              <a:t> Circular Motion (5-7 min)</a:t>
            </a:r>
            <a:endParaRPr lang="en-CA" dirty="0"/>
          </a:p>
          <a:p>
            <a:r>
              <a:rPr lang="en-CA" dirty="0"/>
              <a:t>-Begin by asking the participants to use their white boards to predict what happens to velocity as mass changes (PEOE).</a:t>
            </a:r>
            <a:r>
              <a:rPr lang="en-CA" baseline="0" dirty="0"/>
              <a:t>  Ask them to explain their reasoning using diagrams, metaphors, etc.  </a:t>
            </a:r>
          </a:p>
          <a:p>
            <a:r>
              <a:rPr lang="en-CA" dirty="0"/>
              <a:t>-After the PEOE, get the students</a:t>
            </a:r>
            <a:r>
              <a:rPr lang="en-CA" baseline="0" dirty="0"/>
              <a:t> to complete the lab portion (18-20 min) of the activity.  Make sure the participants get to the point where they must predict the weight of the unknown mass.</a:t>
            </a:r>
          </a:p>
          <a:p>
            <a:r>
              <a:rPr lang="en-CA" baseline="0" dirty="0"/>
              <a:t>-Use some time at the end to explain the effectiveness of group work, and the ability to collaborate, communicate, and strategize.</a:t>
            </a:r>
            <a:endParaRPr lang="en-CA" dirty="0"/>
          </a:p>
        </p:txBody>
      </p:sp>
    </p:spTree>
    <p:extLst>
      <p:ext uri="{BB962C8B-B14F-4D97-AF65-F5344CB8AC3E}">
        <p14:creationId xmlns:p14="http://schemas.microsoft.com/office/powerpoint/2010/main" val="8604008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3D map of galaxies</a:t>
            </a:r>
          </a:p>
          <a:p>
            <a:pPr marL="171450" indent="-171450">
              <a:buFontTx/>
              <a:buChar char="-"/>
            </a:pPr>
            <a:r>
              <a:rPr lang="en-CA" dirty="0"/>
              <a:t>Galaxy evolution</a:t>
            </a:r>
          </a:p>
          <a:p>
            <a:pPr marL="171450" indent="-171450">
              <a:buFontTx/>
              <a:buChar char="-"/>
            </a:pPr>
            <a:r>
              <a:rPr lang="en-CA" dirty="0"/>
              <a:t>DM map</a:t>
            </a:r>
          </a:p>
          <a:p>
            <a:pPr marL="171450" indent="-171450">
              <a:buFontTx/>
              <a:buChar char="-"/>
            </a:pPr>
            <a:r>
              <a:rPr lang="en-CA" dirty="0"/>
              <a:t>expansion</a:t>
            </a:r>
          </a:p>
        </p:txBody>
      </p:sp>
    </p:spTree>
    <p:extLst>
      <p:ext uri="{BB962C8B-B14F-4D97-AF65-F5344CB8AC3E}">
        <p14:creationId xmlns:p14="http://schemas.microsoft.com/office/powerpoint/2010/main" val="19898214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Einstein ring observed by Euclid. This is strong gravitational lensing.</a:t>
            </a:r>
          </a:p>
          <a:p>
            <a:endParaRPr lang="en-CA" dirty="0"/>
          </a:p>
          <a:p>
            <a:r>
              <a:rPr lang="en-CA" dirty="0"/>
              <a:t>Euclid is designed to produce a 3D map of universe using weak gravitational lensing of millions of galaxies.</a:t>
            </a:r>
          </a:p>
          <a:p>
            <a:endParaRPr lang="en-CA" dirty="0"/>
          </a:p>
          <a:p>
            <a:endParaRPr lang="en-CA" dirty="0"/>
          </a:p>
        </p:txBody>
      </p:sp>
    </p:spTree>
    <p:extLst>
      <p:ext uri="{BB962C8B-B14F-4D97-AF65-F5344CB8AC3E}">
        <p14:creationId xmlns:p14="http://schemas.microsoft.com/office/powerpoint/2010/main" val="2179107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3D map of galaxies</a:t>
            </a:r>
          </a:p>
          <a:p>
            <a:pPr marL="171450" indent="-171450">
              <a:buFontTx/>
              <a:buChar char="-"/>
            </a:pPr>
            <a:r>
              <a:rPr lang="en-CA" dirty="0"/>
              <a:t>Galaxy evolution</a:t>
            </a:r>
          </a:p>
          <a:p>
            <a:pPr marL="171450" indent="-171450">
              <a:buFontTx/>
              <a:buChar char="-"/>
            </a:pPr>
            <a:r>
              <a:rPr lang="en-CA" dirty="0"/>
              <a:t>DM map</a:t>
            </a:r>
          </a:p>
          <a:p>
            <a:pPr marL="171450" indent="-171450">
              <a:buFontTx/>
              <a:buChar char="-"/>
            </a:pPr>
            <a:r>
              <a:rPr lang="en-CA" dirty="0"/>
              <a:t>expansion</a:t>
            </a:r>
          </a:p>
        </p:txBody>
      </p:sp>
    </p:spTree>
    <p:extLst>
      <p:ext uri="{BB962C8B-B14F-4D97-AF65-F5344CB8AC3E}">
        <p14:creationId xmlns:p14="http://schemas.microsoft.com/office/powerpoint/2010/main" val="25697958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3D map of galaxies</a:t>
            </a:r>
          </a:p>
          <a:p>
            <a:pPr marL="171450" indent="-171450">
              <a:buFontTx/>
              <a:buChar char="-"/>
            </a:pPr>
            <a:r>
              <a:rPr lang="en-CA" dirty="0"/>
              <a:t>Galaxy evolution</a:t>
            </a:r>
          </a:p>
          <a:p>
            <a:pPr marL="171450" indent="-171450">
              <a:buFontTx/>
              <a:buChar char="-"/>
            </a:pPr>
            <a:r>
              <a:rPr lang="en-CA" dirty="0"/>
              <a:t>DM map</a:t>
            </a:r>
          </a:p>
          <a:p>
            <a:pPr marL="171450" indent="-171450">
              <a:buFontTx/>
              <a:buChar char="-"/>
            </a:pPr>
            <a:r>
              <a:rPr lang="en-CA" dirty="0"/>
              <a:t>expansion</a:t>
            </a:r>
          </a:p>
        </p:txBody>
      </p:sp>
    </p:spTree>
    <p:extLst>
      <p:ext uri="{BB962C8B-B14F-4D97-AF65-F5344CB8AC3E}">
        <p14:creationId xmlns:p14="http://schemas.microsoft.com/office/powerpoint/2010/main" val="159708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Right click on graph, select Edit data</a:t>
            </a:r>
          </a:p>
          <a:p>
            <a:endParaRPr lang="en-CA" dirty="0"/>
          </a:p>
          <a:p>
            <a:r>
              <a:rPr lang="en-CA" dirty="0"/>
              <a:t>Enter new times into chart and update plot</a:t>
            </a:r>
          </a:p>
        </p:txBody>
      </p:sp>
    </p:spTree>
    <p:extLst>
      <p:ext uri="{BB962C8B-B14F-4D97-AF65-F5344CB8AC3E}">
        <p14:creationId xmlns:p14="http://schemas.microsoft.com/office/powerpoint/2010/main" val="1294761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Do the LED demo. One kit with small mass and LED on rubber stopper. Another kit with much greater mass and LED on stopper. Pick two members of audience who feel confident in their abilities and have them spin the stoppers with the lights off. Ask the audience to identify which star is orbiting more mass.</a:t>
            </a:r>
          </a:p>
        </p:txBody>
      </p:sp>
    </p:spTree>
    <p:extLst>
      <p:ext uri="{BB962C8B-B14F-4D97-AF65-F5344CB8AC3E}">
        <p14:creationId xmlns:p14="http://schemas.microsoft.com/office/powerpoint/2010/main" val="214759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remainder of this section are video clips to use.</a:t>
            </a:r>
            <a:r>
              <a:rPr lang="en-CA" baseline="0" dirty="0"/>
              <a:t>  Choose the ones that will complement your presentation.  Ensure that the connections are made between circular motion, and dark matter.</a:t>
            </a:r>
            <a:endParaRPr lang="en-CA" dirty="0"/>
          </a:p>
        </p:txBody>
      </p:sp>
    </p:spTree>
    <p:extLst>
      <p:ext uri="{BB962C8B-B14F-4D97-AF65-F5344CB8AC3E}">
        <p14:creationId xmlns:p14="http://schemas.microsoft.com/office/powerpoint/2010/main" val="4248935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We’ll show you a clip from</a:t>
            </a:r>
            <a:r>
              <a:rPr lang="en-CA" baseline="0" dirty="0"/>
              <a:t> the video that highlights just what Rubin observed. She looked at Andromeda and saw stars </a:t>
            </a:r>
            <a:r>
              <a:rPr lang="en-CA" baseline="0"/>
              <a:t>mov</a:t>
            </a:r>
            <a:endParaRPr lang="en-CA" dirty="0"/>
          </a:p>
        </p:txBody>
      </p:sp>
    </p:spTree>
    <p:extLst>
      <p:ext uri="{BB962C8B-B14F-4D97-AF65-F5344CB8AC3E}">
        <p14:creationId xmlns:p14="http://schemas.microsoft.com/office/powerpoint/2010/main" val="3527655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a:t>
            </a:r>
            <a:r>
              <a:rPr lang="en-CA" baseline="0" dirty="0"/>
              <a:t> can scale up what we found with the circular motion apparatus to a galaxy. The principles are the same.</a:t>
            </a:r>
            <a:endParaRPr lang="en-CA" dirty="0"/>
          </a:p>
        </p:txBody>
      </p:sp>
    </p:spTree>
    <p:extLst>
      <p:ext uri="{BB962C8B-B14F-4D97-AF65-F5344CB8AC3E}">
        <p14:creationId xmlns:p14="http://schemas.microsoft.com/office/powerpoint/2010/main" val="27985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385138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7/4/2025</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4193354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938128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401753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48447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630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61865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60894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35542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55019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08792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8421983"/>
      </p:ext>
    </p:extLst>
  </p:cSld>
  <p:clrMap bg1="lt1" tx1="dk1" bg2="lt2" tx2="dk2" accent1="accent1" accent2="accent2" accent3="accent3" accent4="accent4" accent5="accent5" accent6="accent6" hlink="hlink" folHlink="folHlink"/>
  <p:sldLayoutIdLst>
    <p:sldLayoutId id="2147484230" r:id="rId1"/>
    <p:sldLayoutId id="2147484235" r:id="rId2"/>
    <p:sldLayoutId id="2147484236" r:id="rId3"/>
    <p:sldLayoutId id="2147484237" r:id="rId4"/>
    <p:sldLayoutId id="2147484239" r:id="rId5"/>
    <p:sldLayoutId id="2147484241" r:id="rId6"/>
    <p:sldLayoutId id="2147484243" r:id="rId7"/>
    <p:sldLayoutId id="2147484245" r:id="rId8"/>
    <p:sldLayoutId id="2147484246" r:id="rId9"/>
    <p:sldLayoutId id="2147484247" r:id="rId10"/>
    <p:sldLayoutId id="2147484248" r:id="rId11"/>
    <p:sldLayoutId id="2147484251" r:id="rId12"/>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wmv"/><Relationship Id="rId1" Type="http://schemas.openxmlformats.org/officeDocument/2006/relationships/video" Target="NULL" TargetMode="External"/><Relationship Id="rId5" Type="http://schemas.openxmlformats.org/officeDocument/2006/relationships/image" Target="../media/image18.png"/><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0.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microsoft.com/office/2007/relationships/hdphoto" Target="../media/hdphoto1.wdp"/><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8.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arxiv.org/abs/2410.17036"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8.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2.jpeg"/></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wmv"/><Relationship Id="rId1" Type="http://schemas.openxmlformats.org/officeDocument/2006/relationships/video" Target="NULL" TargetMode="External"/><Relationship Id="rId6" Type="http://schemas.openxmlformats.org/officeDocument/2006/relationships/image" Target="../media/image8.png"/><Relationship Id="rId5" Type="http://schemas.openxmlformats.org/officeDocument/2006/relationships/image" Target="../media/image52.png"/><Relationship Id="rId4" Type="http://schemas.openxmlformats.org/officeDocument/2006/relationships/notesSlide" Target="../notesSlides/notesSlide27.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9.xml"/><Relationship Id="rId5" Type="http://schemas.openxmlformats.org/officeDocument/2006/relationships/image" Target="../media/image54.jpeg"/><Relationship Id="rId4" Type="http://schemas.openxmlformats.org/officeDocument/2006/relationships/image" Target="../media/image53.jpeg"/></Relationships>
</file>

<file path=ppt/slides/_rels/slide4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9.xml"/><Relationship Id="rId5" Type="http://schemas.openxmlformats.org/officeDocument/2006/relationships/image" Target="../media/image54.jpeg"/><Relationship Id="rId4" Type="http://schemas.openxmlformats.org/officeDocument/2006/relationships/image" Target="../media/image53.jpeg"/></Relationships>
</file>

<file path=ppt/slides/_rels/slide4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57.jpeg"/></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58.jpeg"/></Relationships>
</file>

<file path=ppt/slides/_rels/slide4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resources.perimeterinstitute.ca/" TargetMode="Externa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hyperlink" Target="https://resources.perimeterinstitute.ca/" TargetMode="External"/><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hyperlink" Target="mailto:dfish@perimeterinstitute.ca" TargetMode="External"/><Relationship Id="rId7" Type="http://schemas.openxmlformats.org/officeDocument/2006/relationships/image" Target="../media/image8.png"/><Relationship Id="rId2" Type="http://schemas.openxmlformats.org/officeDocument/2006/relationships/hyperlink" Target="mailto:amccarl-palmer@perimeterinstitute.ca" TargetMode="External"/><Relationship Id="rId1" Type="http://schemas.openxmlformats.org/officeDocument/2006/relationships/slideLayout" Target="../slideLayouts/slideLayout1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hyperlink" Target="https://resources.perimeterinstitute.c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7467601" y="2936875"/>
            <a:ext cx="1463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eaLnBrk="1" hangingPunct="1"/>
            <a:endParaRPr lang="en-CA" sz="2400" dirty="0">
              <a:latin typeface="Times New Roman" charset="0"/>
            </a:endParaRPr>
          </a:p>
        </p:txBody>
      </p:sp>
      <p:sp>
        <p:nvSpPr>
          <p:cNvPr id="3076" name="TextBox 3"/>
          <p:cNvSpPr txBox="1">
            <a:spLocks noChangeArrowheads="1"/>
          </p:cNvSpPr>
          <p:nvPr/>
        </p:nvSpPr>
        <p:spPr bwMode="auto">
          <a:xfrm>
            <a:off x="1524000" y="2590800"/>
            <a:ext cx="9144000" cy="630942"/>
          </a:xfrm>
          <a:prstGeom prst="rect">
            <a:avLst/>
          </a:prstGeom>
          <a:noFill/>
          <a:ln w="9525">
            <a:noFill/>
            <a:miter lim="800000"/>
            <a:headEnd/>
            <a:tailEnd/>
          </a:ln>
        </p:spPr>
        <p:txBody>
          <a:bodyPr>
            <a:spAutoFit/>
          </a:bodyPr>
          <a:lstStyle/>
          <a:p>
            <a:pPr algn="ctr">
              <a:defRPr/>
            </a:pPr>
            <a:r>
              <a:rPr lang="en-CA" sz="3500" b="1" i="1" dirty="0">
                <a:solidFill>
                  <a:schemeClr val="tx1"/>
                </a:solidFill>
                <a:effectLst>
                  <a:outerShdw blurRad="38100" dist="38100" dir="2700000" algn="tl">
                    <a:srgbClr val="000000">
                      <a:alpha val="43137"/>
                    </a:srgbClr>
                  </a:outerShdw>
                </a:effectLst>
                <a:ea typeface="MS Pゴシック" pitchFamily="-92" charset="-128"/>
                <a:cs typeface="+mn-cs"/>
              </a:rPr>
              <a:t>     </a:t>
            </a:r>
            <a:endParaRPr lang="en-CA" sz="3400" b="1" i="1" dirty="0">
              <a:solidFill>
                <a:schemeClr val="tx1"/>
              </a:solidFill>
              <a:effectLst>
                <a:outerShdw blurRad="38100" dist="38100" dir="2700000" algn="tl">
                  <a:srgbClr val="000000">
                    <a:alpha val="43137"/>
                  </a:srgbClr>
                </a:outerShdw>
              </a:effectLst>
              <a:ea typeface="MS Pゴシック" pitchFamily="-92" charset="-128"/>
              <a:cs typeface="+mn-cs"/>
            </a:endParaRPr>
          </a:p>
        </p:txBody>
      </p:sp>
      <p:sp>
        <p:nvSpPr>
          <p:cNvPr id="4" name="TextBox 3"/>
          <p:cNvSpPr txBox="1"/>
          <p:nvPr/>
        </p:nvSpPr>
        <p:spPr>
          <a:xfrm>
            <a:off x="479376" y="908720"/>
            <a:ext cx="6192688" cy="646331"/>
          </a:xfrm>
          <a:prstGeom prst="rect">
            <a:avLst/>
          </a:prstGeom>
          <a:noFill/>
        </p:spPr>
        <p:txBody>
          <a:bodyPr wrap="square" rtlCol="0">
            <a:spAutoFit/>
          </a:bodyPr>
          <a:lstStyle/>
          <a:p>
            <a:r>
              <a:rPr lang="en-US" sz="3600" dirty="0">
                <a:solidFill>
                  <a:srgbClr val="000000"/>
                </a:solidFill>
                <a:latin typeface="Century Gothic" pitchFamily="34" charset="0"/>
                <a:cs typeface="Arial"/>
              </a:rPr>
              <a:t>The Mystery of Dark Matter</a:t>
            </a:r>
          </a:p>
        </p:txBody>
      </p:sp>
      <p:sp>
        <p:nvSpPr>
          <p:cNvPr id="2" name="TextBox 1">
            <a:extLst>
              <a:ext uri="{FF2B5EF4-FFF2-40B4-BE49-F238E27FC236}">
                <a16:creationId xmlns:a16="http://schemas.microsoft.com/office/drawing/2014/main" id="{AFDB9AEF-6A39-4AF6-AC5A-62717875A4E9}"/>
              </a:ext>
            </a:extLst>
          </p:cNvPr>
          <p:cNvSpPr txBox="1"/>
          <p:nvPr/>
        </p:nvSpPr>
        <p:spPr>
          <a:xfrm>
            <a:off x="7896485" y="4797153"/>
            <a:ext cx="2520280" cy="1138773"/>
          </a:xfrm>
          <a:prstGeom prst="rect">
            <a:avLst/>
          </a:prstGeom>
          <a:noFill/>
        </p:spPr>
        <p:txBody>
          <a:bodyPr wrap="square" rtlCol="0">
            <a:spAutoFit/>
          </a:bodyPr>
          <a:lstStyle/>
          <a:p>
            <a:r>
              <a:rPr lang="en-US" sz="2400" dirty="0">
                <a:solidFill>
                  <a:schemeClr val="tx1"/>
                </a:solidFill>
                <a:latin typeface="Century Gothic" panose="020B0502020202020204" pitchFamily="34" charset="0"/>
              </a:rPr>
              <a:t>CERN HST2025 </a:t>
            </a:r>
          </a:p>
          <a:p>
            <a:endParaRPr lang="en-US" dirty="0"/>
          </a:p>
        </p:txBody>
      </p:sp>
      <p:grpSp>
        <p:nvGrpSpPr>
          <p:cNvPr id="3" name="Group 2">
            <a:extLst>
              <a:ext uri="{FF2B5EF4-FFF2-40B4-BE49-F238E27FC236}">
                <a16:creationId xmlns:a16="http://schemas.microsoft.com/office/drawing/2014/main" id="{9445C9FD-4B58-7C40-2B66-5AF74517E61E}"/>
              </a:ext>
            </a:extLst>
          </p:cNvPr>
          <p:cNvGrpSpPr/>
          <p:nvPr/>
        </p:nvGrpSpPr>
        <p:grpSpPr>
          <a:xfrm>
            <a:off x="163470" y="5293024"/>
            <a:ext cx="1042436" cy="1528694"/>
            <a:chOff x="126965" y="4079874"/>
            <a:chExt cx="951190" cy="1186970"/>
          </a:xfrm>
        </p:grpSpPr>
        <p:pic>
          <p:nvPicPr>
            <p:cNvPr id="5" name="Picture 4" descr="A person smiling for the camera&#10;&#10;Description automatically generated with medium confidence">
              <a:extLst>
                <a:ext uri="{FF2B5EF4-FFF2-40B4-BE49-F238E27FC236}">
                  <a16:creationId xmlns:a16="http://schemas.microsoft.com/office/drawing/2014/main" id="{05510324-696D-9033-16C9-608E1FD62FBA}"/>
                </a:ext>
              </a:extLst>
            </p:cNvPr>
            <p:cNvPicPr>
              <a:picLocks noChangeAspect="1"/>
            </p:cNvPicPr>
            <p:nvPr/>
          </p:nvPicPr>
          <p:blipFill rotWithShape="1">
            <a:blip r:embed="rId4"/>
            <a:srcRect l="30068" t="8097" r="28123" b="25816"/>
            <a:stretch/>
          </p:blipFill>
          <p:spPr>
            <a:xfrm>
              <a:off x="126965" y="4079874"/>
              <a:ext cx="951190" cy="8385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a:extLst>
                <a:ext uri="{FF2B5EF4-FFF2-40B4-BE49-F238E27FC236}">
                  <a16:creationId xmlns:a16="http://schemas.microsoft.com/office/drawing/2014/main" id="{21097A6B-13BA-181F-D59D-BBAC6CFC2F42}"/>
                </a:ext>
              </a:extLst>
            </p:cNvPr>
            <p:cNvSpPr txBox="1"/>
            <p:nvPr/>
          </p:nvSpPr>
          <p:spPr>
            <a:xfrm>
              <a:off x="220842" y="4956175"/>
              <a:ext cx="831658" cy="310669"/>
            </a:xfrm>
            <a:prstGeom prst="rect">
              <a:avLst/>
            </a:prstGeom>
            <a:noFill/>
          </p:spPr>
          <p:txBody>
            <a:bodyPr wrap="square" rtlCol="0">
              <a:spAutoFit/>
            </a:bodyPr>
            <a:lstStyle/>
            <a:p>
              <a:r>
                <a:rPr lang="en-US" sz="2000" dirty="0">
                  <a:solidFill>
                    <a:schemeClr val="accent1">
                      <a:lumMod val="75000"/>
                    </a:schemeClr>
                  </a:solidFill>
                </a:rPr>
                <a:t>Dave</a:t>
              </a:r>
              <a:r>
                <a:rPr lang="en-US" sz="2000" dirty="0"/>
                <a:t> </a:t>
              </a:r>
            </a:p>
          </p:txBody>
        </p:sp>
      </p:grpSp>
      <p:grpSp>
        <p:nvGrpSpPr>
          <p:cNvPr id="7" name="Group 6">
            <a:extLst>
              <a:ext uri="{FF2B5EF4-FFF2-40B4-BE49-F238E27FC236}">
                <a16:creationId xmlns:a16="http://schemas.microsoft.com/office/drawing/2014/main" id="{0D337AAA-937D-5937-DC11-D56AF230C402}"/>
              </a:ext>
            </a:extLst>
          </p:cNvPr>
          <p:cNvGrpSpPr/>
          <p:nvPr/>
        </p:nvGrpSpPr>
        <p:grpSpPr>
          <a:xfrm>
            <a:off x="1177790" y="5288273"/>
            <a:ext cx="1648103" cy="1533445"/>
            <a:chOff x="7026341" y="2997851"/>
            <a:chExt cx="1236077" cy="1150084"/>
          </a:xfrm>
        </p:grpSpPr>
        <p:pic>
          <p:nvPicPr>
            <p:cNvPr id="8" name="Picture 14" descr="Award-Winning Innovation in Physics Education at WCI - Waterloo Region  District School Board (Waterloo Region District School Board)">
              <a:extLst>
                <a:ext uri="{FF2B5EF4-FFF2-40B4-BE49-F238E27FC236}">
                  <a16:creationId xmlns:a16="http://schemas.microsoft.com/office/drawing/2014/main" id="{B85DF47F-80E9-56F6-BCA3-F0BFF5ACD15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744" t="2610" r="46274" b="59612"/>
            <a:stretch/>
          </p:blipFill>
          <p:spPr bwMode="auto">
            <a:xfrm>
              <a:off x="7206399" y="2997851"/>
              <a:ext cx="875959" cy="810000"/>
            </a:xfrm>
            <a:prstGeom prst="rect">
              <a:avLst/>
            </a:prstGeom>
            <a:noFill/>
            <a:ln w="38100">
              <a:solidFill>
                <a:schemeClr val="tx1"/>
              </a:solidFill>
            </a:ln>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C433C26-AEA7-B354-3B68-161A3C540E7C}"/>
                </a:ext>
              </a:extLst>
            </p:cNvPr>
            <p:cNvSpPr txBox="1"/>
            <p:nvPr/>
          </p:nvSpPr>
          <p:spPr>
            <a:xfrm>
              <a:off x="7026341" y="3832512"/>
              <a:ext cx="1236077" cy="315423"/>
            </a:xfrm>
            <a:prstGeom prst="rect">
              <a:avLst/>
            </a:prstGeom>
            <a:noFill/>
          </p:spPr>
          <p:txBody>
            <a:bodyPr wrap="square" rtlCol="0">
              <a:spAutoFit/>
            </a:bodyPr>
            <a:lstStyle/>
            <a:p>
              <a:pPr algn="ctr"/>
              <a:r>
                <a:rPr lang="en-US" sz="2133" dirty="0">
                  <a:solidFill>
                    <a:schemeClr val="accent1">
                      <a:lumMod val="75000"/>
                    </a:schemeClr>
                  </a:solidFill>
                </a:rPr>
                <a:t>Ashley</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793804529"/>
              </p:ext>
            </p:extLst>
          </p:nvPr>
        </p:nvGraphicFramePr>
        <p:xfrm>
          <a:off x="2063552" y="1477544"/>
          <a:ext cx="7848872" cy="5047800"/>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descr="A picture containing black, darkness&#10;&#10;Description automatically generated">
            <a:extLst>
              <a:ext uri="{FF2B5EF4-FFF2-40B4-BE49-F238E27FC236}">
                <a16:creationId xmlns:a16="http://schemas.microsoft.com/office/drawing/2014/main" id="{6E94CC7A-1FDF-58F5-D830-A8DECE3A85FC}"/>
              </a:ext>
            </a:extLst>
          </p:cNvPr>
          <p:cNvPicPr>
            <a:picLocks noChangeAspect="1"/>
          </p:cNvPicPr>
          <p:nvPr/>
        </p:nvPicPr>
        <p:blipFill>
          <a:blip r:embed="rId4"/>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88662FD1-5837-6699-1EEA-95CF4F1C2E6B}"/>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2405272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113" y="318346"/>
            <a:ext cx="10972800" cy="734390"/>
          </a:xfrm>
        </p:spPr>
        <p:txBody>
          <a:bodyPr>
            <a:normAutofit/>
          </a:bodyPr>
          <a:lstStyle/>
          <a:p>
            <a:pPr marL="0" indent="0" algn="ctr">
              <a:buNone/>
            </a:pPr>
            <a:r>
              <a:rPr lang="en-US" sz="2400" dirty="0">
                <a:sym typeface="Wingdings" panose="05000000000000000000" pitchFamily="2" charset="2"/>
              </a:rPr>
              <a:t>Connecting standard classroom physics to Cutting-Edge Dark Matter</a:t>
            </a:r>
          </a:p>
        </p:txBody>
      </p:sp>
      <p:pic>
        <p:nvPicPr>
          <p:cNvPr id="1026" name="Picture 2" descr="http://upload.wikimedia.org/wikipedia/commons/3/38/COSMOS_3D_dark_matter_map.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50429" y="1007059"/>
            <a:ext cx="7091142" cy="53905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421FAF7D-EB5E-D4A1-32BF-03B751DAF954}"/>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906606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08" y="2492896"/>
            <a:ext cx="4186808" cy="2713857"/>
          </a:xfrm>
        </p:spPr>
        <p:txBody>
          <a:bodyPr>
            <a:normAutofit/>
          </a:bodyPr>
          <a:lstStyle/>
          <a:p>
            <a:pPr marL="0" indent="0" algn="ctr">
              <a:buNone/>
            </a:pPr>
            <a:r>
              <a:rPr lang="en-CA" sz="3600" dirty="0">
                <a:latin typeface="Century Gothic" pitchFamily="34" charset="0"/>
              </a:rPr>
              <a:t>Vera Rubin’s </a:t>
            </a:r>
          </a:p>
          <a:p>
            <a:pPr marL="0" indent="0" algn="ctr">
              <a:buNone/>
            </a:pPr>
            <a:r>
              <a:rPr lang="en-CA" sz="3600" dirty="0">
                <a:latin typeface="Century Gothic" pitchFamily="34" charset="0"/>
              </a:rPr>
              <a:t>Discovery</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98472" y="1892051"/>
            <a:ext cx="5461074" cy="3073898"/>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DDDA5C3B-35C2-8BB3-3B29-F9365059DB0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848306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media1(2).wmv">
            <a:hlinkClick r:id="" action="ppaction://media"/>
          </p:cNvPr>
          <p:cNvPicPr>
            <a:picLocks noGrp="1" noChangeAspect="1"/>
          </p:cNvPicPr>
          <p:nvPr>
            <p:ph idx="1"/>
            <a:videoFile r:link="rId1"/>
            <p:extLst>
              <p:ext uri="{DAA4B4D4-6D71-4841-9C94-3DE7FCFB9230}">
                <p14:media xmlns:p14="http://schemas.microsoft.com/office/powerpoint/2010/main" r:embed="rId2">
                  <p14:trim end="18443.2"/>
                </p14:media>
              </p:ext>
            </p:extLst>
          </p:nvPr>
        </p:nvPicPr>
        <p:blipFill>
          <a:blip r:embed="rId5"/>
          <a:stretch>
            <a:fillRect/>
          </a:stretch>
        </p:blipFill>
        <p:spPr>
          <a:xfrm>
            <a:off x="2493964" y="1600200"/>
            <a:ext cx="7202487" cy="4038600"/>
          </a:xfrm>
        </p:spPr>
      </p:pic>
    </p:spTree>
    <p:extLst>
      <p:ext uri="{BB962C8B-B14F-4D97-AF65-F5344CB8AC3E}">
        <p14:creationId xmlns:p14="http://schemas.microsoft.com/office/powerpoint/2010/main" val="136150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59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10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7448" y="1417638"/>
            <a:ext cx="3538736" cy="1913913"/>
          </a:xfrm>
        </p:spPr>
        <p:txBody>
          <a:bodyPr>
            <a:normAutofit/>
          </a:bodyPr>
          <a:lstStyle/>
          <a:p>
            <a:pPr marL="0" indent="0" algn="ctr">
              <a:buNone/>
            </a:pPr>
            <a:r>
              <a:rPr lang="en-CA" dirty="0">
                <a:latin typeface="Century Gothic" pitchFamily="34" charset="0"/>
              </a:rPr>
              <a:t>Orbital Speed Depends on the Mass of the Central Object</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40016" y="1417638"/>
            <a:ext cx="4968551" cy="407388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99EAA7A-7B48-414F-BBCA-9C192429EA09}"/>
                  </a:ext>
                </a:extLst>
              </p:cNvPr>
              <p:cNvSpPr txBox="1"/>
              <p:nvPr/>
            </p:nvSpPr>
            <p:spPr>
              <a:xfrm>
                <a:off x="1604633" y="3526450"/>
                <a:ext cx="2588302" cy="1358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a:solidFill>
                            <a:sysClr val="windowText" lastClr="000000"/>
                          </a:solidFill>
                          <a:latin typeface="Cambria Math" panose="02040503050406030204" pitchFamily="18" charset="0"/>
                        </a:rPr>
                        <m:t>𝑀</m:t>
                      </m:r>
                      <m:r>
                        <a:rPr lang="en-CA" i="1">
                          <a:solidFill>
                            <a:sysClr val="windowText" lastClr="000000"/>
                          </a:solidFill>
                          <a:latin typeface="Cambria Math" panose="02040503050406030204" pitchFamily="18" charset="0"/>
                        </a:rPr>
                        <m:t>=</m:t>
                      </m:r>
                      <m:f>
                        <m:fPr>
                          <m:ctrlPr>
                            <a:rPr lang="en-CA" i="1">
                              <a:solidFill>
                                <a:sysClr val="windowText" lastClr="000000"/>
                              </a:solidFill>
                              <a:latin typeface="Cambria Math" panose="02040503050406030204" pitchFamily="18" charset="0"/>
                            </a:rPr>
                          </m:ctrlPr>
                        </m:fPr>
                        <m:num>
                          <m:sSup>
                            <m:sSupPr>
                              <m:ctrlPr>
                                <a:rPr lang="en-CA" i="1">
                                  <a:solidFill>
                                    <a:sysClr val="windowText" lastClr="000000"/>
                                  </a:solidFill>
                                  <a:latin typeface="Cambria Math" panose="02040503050406030204" pitchFamily="18" charset="0"/>
                                </a:rPr>
                              </m:ctrlPr>
                            </m:sSupPr>
                            <m:e>
                              <m:r>
                                <a:rPr lang="en-CA" i="1">
                                  <a:solidFill>
                                    <a:sysClr val="windowText" lastClr="000000"/>
                                  </a:solidFill>
                                  <a:latin typeface="Cambria Math" panose="02040503050406030204" pitchFamily="18" charset="0"/>
                                </a:rPr>
                                <m:t>𝑣</m:t>
                              </m:r>
                            </m:e>
                            <m:sup>
                              <m:r>
                                <a:rPr lang="en-CA" i="1">
                                  <a:solidFill>
                                    <a:sysClr val="windowText" lastClr="000000"/>
                                  </a:solidFill>
                                  <a:latin typeface="Cambria Math" panose="02040503050406030204" pitchFamily="18" charset="0"/>
                                </a:rPr>
                                <m:t>2</m:t>
                              </m:r>
                            </m:sup>
                          </m:sSup>
                          <m:r>
                            <a:rPr lang="en-CA" i="1">
                              <a:solidFill>
                                <a:sysClr val="windowText" lastClr="000000"/>
                              </a:solidFill>
                              <a:latin typeface="Cambria Math" panose="02040503050406030204" pitchFamily="18" charset="0"/>
                            </a:rPr>
                            <m:t>𝑟</m:t>
                          </m:r>
                        </m:num>
                        <m:den>
                          <m:r>
                            <a:rPr lang="en-CA" i="1">
                              <a:solidFill>
                                <a:sysClr val="windowText" lastClr="000000"/>
                              </a:solidFill>
                              <a:latin typeface="Cambria Math" panose="02040503050406030204" pitchFamily="18" charset="0"/>
                            </a:rPr>
                            <m:t>𝐺</m:t>
                          </m:r>
                        </m:den>
                      </m:f>
                    </m:oMath>
                  </m:oMathPara>
                </a14:m>
                <a:endParaRPr lang="en-CA" dirty="0"/>
              </a:p>
            </p:txBody>
          </p:sp>
        </mc:Choice>
        <mc:Fallback xmlns="">
          <p:sp>
            <p:nvSpPr>
              <p:cNvPr id="8" name="TextBox 7">
                <a:extLst>
                  <a:ext uri="{FF2B5EF4-FFF2-40B4-BE49-F238E27FC236}">
                    <a16:creationId xmlns:a16="http://schemas.microsoft.com/office/drawing/2014/main" id="{799EAA7A-7B48-414F-BBCA-9C192429EA09}"/>
                  </a:ext>
                </a:extLst>
              </p:cNvPr>
              <p:cNvSpPr txBox="1">
                <a:spLocks noRot="1" noChangeAspect="1" noMove="1" noResize="1" noEditPoints="1" noAdjustHandles="1" noChangeArrowheads="1" noChangeShapeType="1" noTextEdit="1"/>
              </p:cNvSpPr>
              <p:nvPr/>
            </p:nvSpPr>
            <p:spPr>
              <a:xfrm>
                <a:off x="1604633" y="3526450"/>
                <a:ext cx="2588302" cy="1358962"/>
              </a:xfrm>
              <a:prstGeom prst="rect">
                <a:avLst/>
              </a:prstGeom>
              <a:blipFill>
                <a:blip r:embed="rId4"/>
                <a:stretch>
                  <a:fillRect/>
                </a:stretch>
              </a:blipFill>
            </p:spPr>
            <p:txBody>
              <a:bodyPr/>
              <a:lstStyle/>
              <a:p>
                <a:r>
                  <a:rPr lang="en-US">
                    <a:noFill/>
                  </a:rPr>
                  <a:t> </a:t>
                </a:r>
              </a:p>
            </p:txBody>
          </p:sp>
        </mc:Fallback>
      </mc:AlternateContent>
      <p:pic>
        <p:nvPicPr>
          <p:cNvPr id="5" name="Picture 4" descr="A picture containing black, darkness&#10;&#10;Description automatically generated">
            <a:extLst>
              <a:ext uri="{FF2B5EF4-FFF2-40B4-BE49-F238E27FC236}">
                <a16:creationId xmlns:a16="http://schemas.microsoft.com/office/drawing/2014/main" id="{32AC5A22-6B62-72E1-28FC-4D34C2DF204C}"/>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3364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519" y="1484784"/>
            <a:ext cx="8018962" cy="4464496"/>
          </a:xfrm>
        </p:spPr>
      </p:pic>
      <p:sp>
        <p:nvSpPr>
          <p:cNvPr id="6" name="Title 1"/>
          <p:cNvSpPr>
            <a:spLocks noGrp="1"/>
          </p:cNvSpPr>
          <p:nvPr>
            <p:ph type="title"/>
          </p:nvPr>
        </p:nvSpPr>
        <p:spPr>
          <a:xfrm>
            <a:off x="623392" y="548680"/>
            <a:ext cx="8229600" cy="579437"/>
          </a:xfrm>
        </p:spPr>
        <p:txBody>
          <a:bodyPr>
            <a:normAutofit fontScale="90000"/>
          </a:bodyPr>
          <a:lstStyle/>
          <a:p>
            <a:r>
              <a:rPr lang="en-CA" b="0" dirty="0">
                <a:latin typeface="Century Gothic" pitchFamily="34" charset="0"/>
              </a:rPr>
              <a:t>Extend this to galaxies</a:t>
            </a:r>
          </a:p>
        </p:txBody>
      </p:sp>
      <p:pic>
        <p:nvPicPr>
          <p:cNvPr id="2" name="Picture 1" descr="A picture containing black, darkness&#10;&#10;Description automatically generated">
            <a:extLst>
              <a:ext uri="{FF2B5EF4-FFF2-40B4-BE49-F238E27FC236}">
                <a16:creationId xmlns:a16="http://schemas.microsoft.com/office/drawing/2014/main" id="{18F56FAA-E93E-B375-1C65-8C52A3CDAAEB}"/>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88124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84910" y="1268760"/>
            <a:ext cx="8822180" cy="496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549113" y="476672"/>
            <a:ext cx="10972800" cy="579438"/>
          </a:xfrm>
        </p:spPr>
        <p:txBody>
          <a:bodyPr>
            <a:normAutofit/>
          </a:bodyPr>
          <a:lstStyle/>
          <a:p>
            <a:r>
              <a:rPr lang="en-US" sz="2800" b="0" dirty="0">
                <a:latin typeface="Century Gothic" panose="020B0502020202020204" pitchFamily="34" charset="0"/>
              </a:rPr>
              <a:t>Triangulum is More Massive Than it Looks</a:t>
            </a:r>
          </a:p>
        </p:txBody>
      </p:sp>
      <p:pic>
        <p:nvPicPr>
          <p:cNvPr id="2" name="Picture 1" descr="A picture containing black, darkness&#10;&#10;Description automatically generated">
            <a:extLst>
              <a:ext uri="{FF2B5EF4-FFF2-40B4-BE49-F238E27FC236}">
                <a16:creationId xmlns:a16="http://schemas.microsoft.com/office/drawing/2014/main" id="{A516FEF3-730B-4037-9FEE-2A4B1B767277}"/>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633697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universe, outer space, space, screenshot&#10;&#10;Description automatically generated">
            <a:extLst>
              <a:ext uri="{FF2B5EF4-FFF2-40B4-BE49-F238E27FC236}">
                <a16:creationId xmlns:a16="http://schemas.microsoft.com/office/drawing/2014/main" id="{0024A6D9-525D-06BB-80D4-BE4FFC7244B9}"/>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18168" b="28866"/>
          <a:stretch/>
        </p:blipFill>
        <p:spPr>
          <a:xfrm>
            <a:off x="0" y="0"/>
            <a:ext cx="12192000" cy="8773920"/>
          </a:xfrm>
          <a:prstGeom prst="rect">
            <a:avLst/>
          </a:prstGeom>
        </p:spPr>
      </p:pic>
      <p:sp>
        <p:nvSpPr>
          <p:cNvPr id="2" name="Title 1"/>
          <p:cNvSpPr>
            <a:spLocks noGrp="1"/>
          </p:cNvSpPr>
          <p:nvPr>
            <p:ph type="title"/>
          </p:nvPr>
        </p:nvSpPr>
        <p:spPr>
          <a:xfrm>
            <a:off x="3360304" y="764705"/>
            <a:ext cx="5832648" cy="1249631"/>
          </a:xfrm>
          <a:solidFill>
            <a:srgbClr val="99CCFF">
              <a:alpha val="30196"/>
            </a:srgbClr>
          </a:solidFill>
        </p:spPr>
        <p:txBody>
          <a:bodyPr>
            <a:noAutofit/>
          </a:bodyPr>
          <a:lstStyle/>
          <a:p>
            <a:pPr algn="ctr"/>
            <a:r>
              <a:rPr lang="en-CA" sz="3600" b="0" dirty="0">
                <a:solidFill>
                  <a:schemeClr val="bg1"/>
                </a:solidFill>
                <a:latin typeface="Century Gothic" panose="020B0502020202020204" pitchFamily="34" charset="0"/>
              </a:rPr>
              <a:t>The same discrepancy happens in all* galaxies</a:t>
            </a:r>
          </a:p>
        </p:txBody>
      </p:sp>
      <p:sp>
        <p:nvSpPr>
          <p:cNvPr id="4" name="AutoShape 2" descr="data:image/png;base64,iVBORw0KGgoAAAANSUhEUgAAAKoAAAEpCAMAAAA0+0lyAAABAlBMVEX///8AXpwAW5kAYZ8Agr0AjsgAZqMAVJMAaaYAZKIAdrIAi8UAbKkAf7oAcKwAVpUAls8AerYAh8EAkssAnNUAo9sAodkAreQAqeEAr+YAldEAUJAAj8wAisgAba4ASY0APYcAXqEARIz19vnm7vUAqeUAZ6m9ydna5O7v9vsATpTq8vgAdbcAfLzM6Peww9h+l7lgs94AWZ/S2+bG2uplk71PiLeMvt43fLBPoM6z1uyLpcOmvNSXs892nsNAbqGX0u99vuJinsmJtNW0z+Qzib1upc2bvNdbg65iocxIl8ix2vB5stdEuuo8ptiOo8F/y+9GcKKEyuyj2PJTkL6WuNSM0OwmAAANNUlEQVR4nO2diVriSBeGC0QCyKoBMRA0CDRbcEQUm2ltbbXtcZuesfv+b+WvhLCnUitVzP/4XYC+T/HlnFPbKQBEqXN2/+Xu+vziMpFOQqUTlxfn139+OTmrCfsX/DoePH6/bDQalUolOVMsFovHt7Ysq99Pnn85Uw0Jx/L+e6pRSabTiUQ6kR4rmZ7CxmJRqHjI6rcvr1Tint2lKt3ERAGo0TgcYDi85yfHSjhfut1EzlUQqssadVgdN/TbP04kc3Z+57q5qWYDO0ZNLqPGPVSosNY+H8gDHTx1c6lUahkV44Ax6tZWyGqHr+QY4X7XdkBXWXGoHmsISqueN9cO+piyI5EUAhXpgGh0ETUUyrT/WW9EuI9A0MiEFWdWlAPGCre/rg92sDsGXRlWSrN6qOG1wdae7N3dXV9UrFl9HOCghjPVH2vIu0M7sotBDQhX0dVhDbvSqn8KBm3uuKBLrChUYgc4KpU+iSQd2js7PqjcZnWVOfwhLMx29iJTUgazIsLVFBUObFXQwI7gkELUHTwqWW5dNKs7rnBgRZC+mNs7rgjMyuYAh7Wkcaev46y5jUYVY1YHNaNVv/CRNiGoh7pOs2Yc8Zlg4JKOWddp1jFr+yt7JBiZezPUNZvVUanEmruG5t48aqADCFEDHeAYlq0ouIWkxKgrZiUoBFdRM9oRC+tLeW9vgXXRrGIKQR9W+mzgkeLMKjBceaJmvS1nV1DZw1VQIbiMmqH0wLCcze5ll1H5whWyEFxC1Y5oEtc7JIVCmFV8IbjEWiWPWaM5UvlmzWilEilpc0zq44B159Yp61cy0paRnUdFhivRheAcqnb4BxFqIavrE1gCB4jNrR6qViVZ2zo19AmqMrNCHeE/rRuHVFdtVk0rhXGkvbI+Q0WGK6rcSlUIzoYVa1fdk3KzarjK5XQRlS63iikEp6zB0fXZWEJlya2EhSAmXGEs0DIKerADqMzK64CgKPCmL6OqDFdaQNJ61wtYVEmFoMeKWnWBP39hxrpqVhG5lc6sWknzRz0tzKNizColXMEvy3cdo6fnfVDVmhWy+qEWCr6oCnMralhv9Hw+jzKrkkIQNawtI7+Eugm51UFdqQZvCwhU1WZdqbBqzs/vj6rYrCtrQ6f5/AqryEIwcFjRhaA7rItrmT29uIq6IWbVjhaWMl/zaFTBuZWuEHQ/rKsFpxaLSAcwFoKicit0QGbBqcUiuQOkLbL4fFgdOKgBqKrDlXb49xT13zodKtqsiXTFkXOQKSmqEFyYubikfqx0hWC30v32+37QrNVqzcHJ3QMEFmNWrTpZGnxGolKEq0Tl6WR5ejG4bjSSQh2wX8Sg4s3ajTz67+OcJBoCUCcTl+f6Pg4Vk1u7DwHHkT6lG9y5dZIFXovoYSUpBO1dzLmpK4u3EPTmWK36PtYBAWZN2Y/BoFC1dJTXrO6KwPvk92cKV/YT0V7jucVpVrcSfIWDymrWSBc/pGP9aQkwK/z96R0wNmskQr4VcmXxFIJubu3VZ6SUZo2Q/fgzVh6zwurqvUiC6mfW1GcKUKhriye3wvr63+LBslnJCsHUdzpSAC7iHIWg5nxVB0xmjVCTAsA1FZigUjsg8hc9KWj2OWrWJjg4cFEpw9XuEwOp82mxz1s/OahzZiUuBJlIAbiMspr18MRDpTSr3WFEdS3Atsjy9wSVyqw2+7nu8zgr6h/gddEBJGY1X5hJQa3PaFYYWF+xDlgtBNlJAfiFHtbA3Fr6B/zcpzWrzXV4b2CxOQBOBN73Kc26w/HzO2JE1UKgV6Q0q8lHCq7jbGbNgOM6XbgyR5yoJ+hhDS4EwfS7IisEt7OcpKDG6gAAboo0ZjX5r8r0GQtBADp1P7MiwtU2W+5fUJIttzrLgfjIOnOAgEF16wAGB4SAM2UhdwC3U6EumFDHCywHxOGK+/N3UeMsuRVmKzAdVnwhuKcLIGUsBL3NCzgTIDKrKeRqDNuspeSduCgSmbU8FEEK2GYtk3VLxwJYsxpvQkhrlu+8FWfW6f7le52gEBRCCj5tMS2yHE7PW9zg1oOMrKDbO9dxJrNWZ6Xnez3QrIYu6p7RyjormQOO5v5Er15Em7V8KggUWpVtRXDxeNhrHTGshiEi9I91FWc7J7x0v6V34LfXYpRvhYECkI4xoc7tsk1gX/V8fg7VGdHblkDSM4ttt+3Q58BV6905weiZ1Cjc9gRyQv2Kse22oc60d3rPNzc37889kePpqmaxbWFpxEfahek8xoZaOpdN6g0qfbhaPRa0bv2KMR67orh+IUYDi3G/Vcvg/7hYJZKMqKWVqLpm/W6wHrs6lNwHpWaxnr/3P265Rl0mWU+ytMkutAjTVYX52BXjNUxWNS2CY1cos0olBUtXBWgc0L7C/3mB+oU8y4RHrUptLPS7wn7+frmqXq8GDY7z91I/qk4jzXFGkPCaoBjlghtzBaP61f9r0680z5HmqETS7xWe8/cyB/WxwnNKVKZT7xtcB1olfv7NBtf5e01eTK1V+C6LVFkPHlCr1eU70iwx+6cSFKg+DghJI31A9BEkza3yvqmnBN/5+5LoplxIfU9wnr/fkkX6u8t5EVPaMsV9hfMiZpuzEROxml3O60IZWcG/ZXNeFpEXp3Z577a1ZRn1L5vzImZbVun3aHPebZOWUJtdzptNfVlr1Mc250VM61ISKXhK8V3EDEmbTT0GdWglcEAoJGsxxTEq10XMvrRl/8WbuPQXMdvr7yHs6SXFdxGzLa1EHSAb35KZVR4pwDa+DS4EpSUp+PPz9eiVSOr+/Oz3xtsSdyf5bg33JZIO/TofE+fWvqyqH6pj83TkkEkKPu9yNDnoy9xFGeC6NAehSiUF29T9GGYOsKSS3kfYO3JY0pZRXJnsTQ6sa6mkQ5O5I8eW5CM0JnNHjviFXNKhydqRIyptIuXJZO3IEUtLJh1OUWnN2hB+QA4jk7XblSVteuJpNEOly63WvWRSwNo+pnEnm3S+pzyNWSuSwxTU52221mxJ6aQdk63blfRPyunWzdT2tEHaBkOgyttMjbnkGxV+VCyt2dINBU+dnZZZul01pB/zhTJZWrMlHxSQDsosrdkaKt49PDUYWrMlpacpRz4vIODNWlFB2iszdJKsqPimwNBg6dGrghTowd2ufM1akV76OTou+zUQwplVBakTqqjbnqpxqmNVZLcrJKoSUvDmixpo1rSSmOpEVVS3K+SwKklUANTKga3Z/FATKrI/1Gj6tghxbk3LXJ2e0xCBGhCupK9ReDo10K3ZEKiKfn/wNhlU4kKQuLGgaBnUPXorqh7oLlP36E0pIm0ZuE6Sy6gJRfEf1Ay/bleBPXolvhu9oObsdSHC3FpR8nr4IiqhWVWFqgVUIrMqs6rrVbL+9x6qMquCztz7UkRmVWZVN1jRtBTP7aoidbMVjVlznB3muFHJH0JKKJmqjvW23O8s2KxdVQUAmDzcRWzWnDpSMMwGmXU5XOW+KUQdkZh1yppTVas6aho0Zu3K31KZ0/zLfdhw1VVJuhgCMLk1x9IJWZyGQWZdckBOYVSF6lGYVWVUdWQQmzUVUUsKbucia3ButZXVqp56xGZVG6oc6cS5VTWpl7DwuZXgCYy1Sw9wwBxqV9kEYKZR0FRgalb61wXWobcsgVm70i5PB6lWxps1pXCqMq8RepHFQ43YqhknujUwZlU3/1/RqRGYW5UnqnlNV9r9HJBSW/0ta1hG5lZ7I+LUnHrZsn+4stWWqb66KZdXXxaxP29EQF3RSDed82Ee644ZsV+Ul1NI1Uane+ZYO5+HmxOiUOrUmjVFe34f+tCHPvShD33oQx/60IcUqNUcDAZnzQ1YowzUYPjU7XbHT503Lq4k9/gmV/PFtu3xwS/3klosblnXmzhj7T3ZEfcx6Qmqc0U9GupfbtrQdj6b7lraMmo0Hmr/2Cjb3oxvB/uhxrfC0troEejNvR2IQt2CA6ua0FNLd+4xBaGGtOhGmKCluwuAgajhTGYDWFvuPgAONZwJq2fNk6GGS1Kbfvvp1HmzhwRV+lMKy3rWC6SomarMDuUrOtbz5KgZ2Y9pLOhnngZVpQVqepEGNXOkbl/gZ54OtaRsWFv1Ih3qwjN1UvVOjXqoqnA5KNKijl8qla9WfZ8WVTtSk16fGVAVpYGfRXrU1ef/pOh1nx5V7vMvUxVZUKW/VOaqzoCqJrK2/u9RVUSr/xDq8X/HAGyfVVUJ6gFLsFIzGXxlyFaKUsANS2KV+wLcRD2WckXREmadul5V9FU5ZqUuraU/VuvpmXrCom7VghpVU0UKbign18pmgVB5qtUVBS9Az/ReoEGtqum442m/QI6qeIW1Y1AsWio+yfpskKKqXV51dEu4wH4ot3e1r9yD9ljUtqo8tSDnoD0OdTNIoQfKONTqBvz6Y42CNy7DEt+swKrzZqJR25fqd9fmNdo2/VH7Wxs0pJ7ut23vwvoMdaufVJpMkRq8pGx73AoQksYaVvx6045YzKl2f/ftwela+HB+dyL44vL/AHGFLEO7ze51AAAAAElFTkSuQmCC"/>
          <p:cNvSpPr>
            <a:spLocks noChangeAspect="1" noChangeArrowheads="1"/>
          </p:cNvSpPr>
          <p:nvPr/>
        </p:nvSpPr>
        <p:spPr bwMode="auto">
          <a:xfrm>
            <a:off x="3495328" y="-827856"/>
            <a:ext cx="2781300" cy="485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p14="http://schemas.microsoft.com/office/powerpoint/2010/main" val="870371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r="2045"/>
          <a:stretch/>
        </p:blipFill>
        <p:spPr>
          <a:xfrm>
            <a:off x="3071664" y="1390744"/>
            <a:ext cx="6279990" cy="4248475"/>
          </a:xfrm>
          <a:prstGeom prst="rect">
            <a:avLst/>
          </a:prstGeom>
        </p:spPr>
      </p:pic>
      <p:sp>
        <p:nvSpPr>
          <p:cNvPr id="4" name="Title 1"/>
          <p:cNvSpPr>
            <a:spLocks noGrp="1"/>
          </p:cNvSpPr>
          <p:nvPr>
            <p:ph type="title"/>
          </p:nvPr>
        </p:nvSpPr>
        <p:spPr>
          <a:xfrm>
            <a:off x="1981200" y="548680"/>
            <a:ext cx="8229600" cy="579438"/>
          </a:xfrm>
        </p:spPr>
        <p:txBody>
          <a:bodyPr>
            <a:normAutofit/>
          </a:bodyPr>
          <a:lstStyle/>
          <a:p>
            <a:pPr algn="ctr"/>
            <a:r>
              <a:rPr lang="en-CA" dirty="0">
                <a:solidFill>
                  <a:schemeClr val="tx1"/>
                </a:solidFill>
                <a:latin typeface="Century Gothic" pitchFamily="34" charset="0"/>
              </a:rPr>
              <a:t>Old View</a:t>
            </a:r>
          </a:p>
        </p:txBody>
      </p:sp>
      <p:pic>
        <p:nvPicPr>
          <p:cNvPr id="2" name="Picture 1" descr="A picture containing black, darkness&#10;&#10;Description automatically generated">
            <a:extLst>
              <a:ext uri="{FF2B5EF4-FFF2-40B4-BE49-F238E27FC236}">
                <a16:creationId xmlns:a16="http://schemas.microsoft.com/office/drawing/2014/main" id="{7F5705CF-E86D-2454-EEA9-F2AC80EC5307}"/>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52454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472" y="-27384"/>
            <a:ext cx="9324528" cy="6885384"/>
          </a:xfrm>
          <a:prstGeom prst="rect">
            <a:avLst/>
          </a:prstGeom>
        </p:spPr>
      </p:pic>
      <p:sp>
        <p:nvSpPr>
          <p:cNvPr id="5" name="Title 1"/>
          <p:cNvSpPr txBox="1">
            <a:spLocks/>
          </p:cNvSpPr>
          <p:nvPr/>
        </p:nvSpPr>
        <p:spPr>
          <a:xfrm>
            <a:off x="-888776" y="-16043"/>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lang="en-CA" sz="4000" kern="1200" dirty="0">
                <a:solidFill>
                  <a:srgbClr val="00B0F0"/>
                </a:solidFill>
                <a:latin typeface="Century Gothic" pitchFamily="34" charset="0"/>
                <a:ea typeface="+mj-ea"/>
                <a:cs typeface="+mj-cs"/>
              </a:defRPr>
            </a:lvl1pPr>
          </a:lstStyle>
          <a:p>
            <a:pPr algn="ctr"/>
            <a:r>
              <a:rPr lang="en-CA" dirty="0">
                <a:solidFill>
                  <a:schemeClr val="bg1"/>
                </a:solidFill>
              </a:rPr>
              <a:t>New View</a:t>
            </a:r>
          </a:p>
        </p:txBody>
      </p:sp>
    </p:spTree>
    <p:extLst>
      <p:ext uri="{BB962C8B-B14F-4D97-AF65-F5344CB8AC3E}">
        <p14:creationId xmlns:p14="http://schemas.microsoft.com/office/powerpoint/2010/main" val="116745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Are Curious</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5638800" y="758522"/>
            <a:ext cx="5410200" cy="5794679"/>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2" name="Picture 1" descr="A picture containing black, darkness&#10;&#10;Description automatically generated">
            <a:extLst>
              <a:ext uri="{FF2B5EF4-FFF2-40B4-BE49-F238E27FC236}">
                <a16:creationId xmlns:a16="http://schemas.microsoft.com/office/drawing/2014/main" id="{9A190D80-CB57-53B0-BB47-B0C5C84C9097}"/>
              </a:ext>
            </a:extLst>
          </p:cNvPr>
          <p:cNvPicPr>
            <a:picLocks noChangeAspect="1"/>
          </p:cNvPicPr>
          <p:nvPr/>
        </p:nvPicPr>
        <p:blipFill>
          <a:blip r:embed="rId3"/>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3884000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073065" y="1944216"/>
            <a:ext cx="8007770" cy="4941169"/>
          </a:xfrm>
          <a:prstGeom prst="rect">
            <a:avLst/>
          </a:prstGeom>
          <a:ln>
            <a:noFill/>
          </a:ln>
          <a:effectLst>
            <a:softEdge rad="112500"/>
          </a:effectLst>
        </p:spPr>
      </p:pic>
      <p:sp>
        <p:nvSpPr>
          <p:cNvPr id="3" name="TextBox 2"/>
          <p:cNvSpPr txBox="1"/>
          <p:nvPr/>
        </p:nvSpPr>
        <p:spPr>
          <a:xfrm>
            <a:off x="1775520" y="1340771"/>
            <a:ext cx="277281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Normal Matter</a:t>
            </a:r>
          </a:p>
          <a:p>
            <a:pPr algn="ctr" fontAlgn="auto">
              <a:spcBef>
                <a:spcPts val="0"/>
              </a:spcBef>
              <a:spcAft>
                <a:spcPts val="0"/>
              </a:spcAft>
              <a:defRPr/>
            </a:pPr>
            <a:r>
              <a:rPr lang="en-US" sz="2800" dirty="0">
                <a:solidFill>
                  <a:prstClr val="white"/>
                </a:solidFill>
                <a:latin typeface="Century Gothic" pitchFamily="34" charset="0"/>
                <a:cs typeface="+mn-cs"/>
              </a:rPr>
              <a:t>4.9%</a:t>
            </a:r>
          </a:p>
        </p:txBody>
      </p:sp>
      <p:sp>
        <p:nvSpPr>
          <p:cNvPr id="4" name="TextBox 3"/>
          <p:cNvSpPr txBox="1"/>
          <p:nvPr/>
        </p:nvSpPr>
        <p:spPr>
          <a:xfrm>
            <a:off x="4799856" y="620689"/>
            <a:ext cx="2952328" cy="1200329"/>
          </a:xfrm>
          <a:prstGeom prst="rect">
            <a:avLst/>
          </a:prstGeom>
          <a:solidFill>
            <a:schemeClr val="tx1"/>
          </a:solidFill>
        </p:spPr>
        <p:txBody>
          <a:bodyPr wrap="square" rtlCol="0">
            <a:spAutoFit/>
          </a:bodyPr>
          <a:lstStyle/>
          <a:p>
            <a:pPr algn="ctr" fontAlgn="auto">
              <a:spcBef>
                <a:spcPts val="0"/>
              </a:spcBef>
              <a:spcAft>
                <a:spcPts val="0"/>
              </a:spcAft>
              <a:defRPr/>
            </a:pPr>
            <a:r>
              <a:rPr lang="en-US" sz="3600" dirty="0">
                <a:solidFill>
                  <a:prstClr val="white"/>
                </a:solidFill>
                <a:latin typeface="Century Gothic" pitchFamily="34" charset="0"/>
                <a:cs typeface="+mn-cs"/>
              </a:rPr>
              <a:t>Dark Matter</a:t>
            </a:r>
          </a:p>
          <a:p>
            <a:pPr algn="ctr" fontAlgn="auto">
              <a:spcBef>
                <a:spcPts val="0"/>
              </a:spcBef>
              <a:spcAft>
                <a:spcPts val="0"/>
              </a:spcAft>
              <a:defRPr/>
            </a:pPr>
            <a:r>
              <a:rPr lang="en-US" sz="3600" dirty="0">
                <a:solidFill>
                  <a:prstClr val="white"/>
                </a:solidFill>
                <a:latin typeface="Century Gothic" pitchFamily="34" charset="0"/>
                <a:cs typeface="+mn-cs"/>
              </a:rPr>
              <a:t>26.8%</a:t>
            </a:r>
          </a:p>
        </p:txBody>
      </p:sp>
      <p:sp>
        <p:nvSpPr>
          <p:cNvPr id="5" name="TextBox 4"/>
          <p:cNvSpPr txBox="1"/>
          <p:nvPr/>
        </p:nvSpPr>
        <p:spPr>
          <a:xfrm>
            <a:off x="8003704" y="1340771"/>
            <a:ext cx="266429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Dark Energy</a:t>
            </a:r>
          </a:p>
          <a:p>
            <a:pPr algn="ctr" fontAlgn="auto">
              <a:spcBef>
                <a:spcPts val="0"/>
              </a:spcBef>
              <a:spcAft>
                <a:spcPts val="0"/>
              </a:spcAft>
              <a:defRPr/>
            </a:pPr>
            <a:r>
              <a:rPr lang="en-US" sz="2800" dirty="0">
                <a:solidFill>
                  <a:prstClr val="white"/>
                </a:solidFill>
                <a:latin typeface="Century Gothic" pitchFamily="34" charset="0"/>
                <a:cs typeface="+mn-cs"/>
              </a:rPr>
              <a:t>68.3%</a:t>
            </a:r>
          </a:p>
        </p:txBody>
      </p:sp>
    </p:spTree>
    <p:extLst>
      <p:ext uri="{BB962C8B-B14F-4D97-AF65-F5344CB8AC3E}">
        <p14:creationId xmlns:p14="http://schemas.microsoft.com/office/powerpoint/2010/main" val="214951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D8A723-BC6A-4795-A30B-A69DEC22021F}"/>
              </a:ext>
            </a:extLst>
          </p:cNvPr>
          <p:cNvPicPr>
            <a:picLocks noChangeAspect="1"/>
          </p:cNvPicPr>
          <p:nvPr/>
        </p:nvPicPr>
        <p:blipFill>
          <a:blip r:embed="rId2"/>
          <a:stretch>
            <a:fillRect/>
          </a:stretch>
        </p:blipFill>
        <p:spPr>
          <a:xfrm>
            <a:off x="1631505" y="116633"/>
            <a:ext cx="8894835" cy="5803895"/>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19B66BCD-9B26-E48E-2F37-909DD08CD1F4}"/>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763857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9113" y="404664"/>
            <a:ext cx="10972800" cy="579438"/>
          </a:xfrm>
        </p:spPr>
        <p:txBody>
          <a:bodyPr>
            <a:normAutofit fontScale="90000"/>
          </a:bodyPr>
          <a:lstStyle/>
          <a:p>
            <a:r>
              <a:rPr lang="en-CA" b="0" dirty="0">
                <a:latin typeface="Century Gothic" pitchFamily="34" charset="0"/>
              </a:rPr>
              <a:t>Gravitational Lensing</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2774" y="1103426"/>
            <a:ext cx="8265477" cy="465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A picture containing black, darkness&#10;&#10;Description automatically generated">
            <a:extLst>
              <a:ext uri="{FF2B5EF4-FFF2-40B4-BE49-F238E27FC236}">
                <a16:creationId xmlns:a16="http://schemas.microsoft.com/office/drawing/2014/main" id="{CA4462FD-6CA3-79A4-557C-F6C1F637303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860735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47B4-B6AB-4CC8-9018-1972C4D6CEFA}"/>
              </a:ext>
            </a:extLst>
          </p:cNvPr>
          <p:cNvSpPr>
            <a:spLocks noGrp="1"/>
          </p:cNvSpPr>
          <p:nvPr>
            <p:ph type="title"/>
          </p:nvPr>
        </p:nvSpPr>
        <p:spPr/>
        <p:txBody>
          <a:bodyPr>
            <a:normAutofit fontScale="90000"/>
          </a:bodyPr>
          <a:lstStyle/>
          <a:p>
            <a:r>
              <a:rPr lang="en-CA" dirty="0"/>
              <a:t>Bullet Cluster</a:t>
            </a:r>
          </a:p>
        </p:txBody>
      </p:sp>
      <p:pic>
        <p:nvPicPr>
          <p:cNvPr id="1026" name="Picture 2" descr="The Bullet Cluster Proves Dark Matter Exists, But Not For The Reason Most  Physicists Think">
            <a:extLst>
              <a:ext uri="{FF2B5EF4-FFF2-40B4-BE49-F238E27FC236}">
                <a16:creationId xmlns:a16="http://schemas.microsoft.com/office/drawing/2014/main" id="{B2C0D1CE-82B2-4675-8F80-A4DE8949191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528" y="1628801"/>
            <a:ext cx="5796136" cy="419012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69F73CB0-52B0-4458-8782-1E2CE9D6F2CD}"/>
              </a:ext>
            </a:extLst>
          </p:cNvPr>
          <p:cNvCxnSpPr>
            <a:cxnSpLocks/>
          </p:cNvCxnSpPr>
          <p:nvPr/>
        </p:nvCxnSpPr>
        <p:spPr>
          <a:xfrm flipH="1" flipV="1">
            <a:off x="6168008" y="3789040"/>
            <a:ext cx="1800200" cy="936104"/>
          </a:xfrm>
          <a:prstGeom prst="straightConnector1">
            <a:avLst/>
          </a:prstGeom>
          <a:ln w="76200">
            <a:solidFill>
              <a:srgbClr val="3C369E"/>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CD6A34B-D8EF-4ADA-91B1-851EF0A31832}"/>
              </a:ext>
            </a:extLst>
          </p:cNvPr>
          <p:cNvSpPr txBox="1"/>
          <p:nvPr/>
        </p:nvSpPr>
        <p:spPr>
          <a:xfrm>
            <a:off x="8040216" y="4509121"/>
            <a:ext cx="2160240" cy="830997"/>
          </a:xfrm>
          <a:prstGeom prst="rect">
            <a:avLst/>
          </a:prstGeom>
          <a:noFill/>
        </p:spPr>
        <p:txBody>
          <a:bodyPr wrap="square" rtlCol="0">
            <a:spAutoFit/>
          </a:bodyPr>
          <a:lstStyle/>
          <a:p>
            <a:r>
              <a:rPr lang="en-CA" sz="2400" dirty="0">
                <a:solidFill>
                  <a:srgbClr val="3C369E"/>
                </a:solidFill>
                <a:latin typeface="Century Gothic" panose="020B0502020202020204" pitchFamily="34" charset="0"/>
              </a:rPr>
              <a:t>Mass map from lensing</a:t>
            </a:r>
          </a:p>
        </p:txBody>
      </p:sp>
      <p:cxnSp>
        <p:nvCxnSpPr>
          <p:cNvPr id="9" name="Straight Arrow Connector 8">
            <a:extLst>
              <a:ext uri="{FF2B5EF4-FFF2-40B4-BE49-F238E27FC236}">
                <a16:creationId xmlns:a16="http://schemas.microsoft.com/office/drawing/2014/main" id="{7D0AFF6F-033F-4A5E-B188-8350FDB70930}"/>
              </a:ext>
            </a:extLst>
          </p:cNvPr>
          <p:cNvCxnSpPr>
            <a:cxnSpLocks/>
          </p:cNvCxnSpPr>
          <p:nvPr/>
        </p:nvCxnSpPr>
        <p:spPr>
          <a:xfrm flipH="1">
            <a:off x="5519936" y="2564904"/>
            <a:ext cx="2376264" cy="872480"/>
          </a:xfrm>
          <a:prstGeom prst="straightConnector1">
            <a:avLst/>
          </a:prstGeom>
          <a:ln w="76200">
            <a:solidFill>
              <a:srgbClr val="E8579A"/>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BEDAC0C-CBF0-4063-82FE-68342EFD415B}"/>
              </a:ext>
            </a:extLst>
          </p:cNvPr>
          <p:cNvSpPr txBox="1"/>
          <p:nvPr/>
        </p:nvSpPr>
        <p:spPr>
          <a:xfrm>
            <a:off x="7968208" y="2132857"/>
            <a:ext cx="2520280" cy="1200329"/>
          </a:xfrm>
          <a:prstGeom prst="rect">
            <a:avLst/>
          </a:prstGeom>
          <a:noFill/>
        </p:spPr>
        <p:txBody>
          <a:bodyPr wrap="square" rtlCol="0">
            <a:spAutoFit/>
          </a:bodyPr>
          <a:lstStyle/>
          <a:p>
            <a:r>
              <a:rPr lang="en-CA" sz="2400" dirty="0">
                <a:solidFill>
                  <a:srgbClr val="E8579A"/>
                </a:solidFill>
                <a:latin typeface="Century Gothic" panose="020B0502020202020204" pitchFamily="34" charset="0"/>
              </a:rPr>
              <a:t>Most of the baryonic matter</a:t>
            </a:r>
          </a:p>
        </p:txBody>
      </p:sp>
      <p:pic>
        <p:nvPicPr>
          <p:cNvPr id="3" name="Picture 2" descr="A picture containing black, darkness&#10;&#10;Description automatically generated">
            <a:extLst>
              <a:ext uri="{FF2B5EF4-FFF2-40B4-BE49-F238E27FC236}">
                <a16:creationId xmlns:a16="http://schemas.microsoft.com/office/drawing/2014/main" id="{9C2CE9C2-FDE7-DF60-D0DE-045FAA065CBE}"/>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736373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332656"/>
            <a:ext cx="8229600" cy="579438"/>
          </a:xfrm>
        </p:spPr>
        <p:txBody>
          <a:bodyPr>
            <a:normAutofit fontScale="90000"/>
          </a:bodyPr>
          <a:lstStyle/>
          <a:p>
            <a:r>
              <a:rPr lang="en-CA" dirty="0">
                <a:latin typeface="Century Gothic" pitchFamily="34" charset="0"/>
              </a:rPr>
              <a:t>Competing Theories For Dark Matter </a:t>
            </a:r>
          </a:p>
        </p:txBody>
      </p:sp>
      <p:sp>
        <p:nvSpPr>
          <p:cNvPr id="3" name="Content Placeholder 2"/>
          <p:cNvSpPr>
            <a:spLocks noGrp="1"/>
          </p:cNvSpPr>
          <p:nvPr>
            <p:ph idx="1"/>
          </p:nvPr>
        </p:nvSpPr>
        <p:spPr>
          <a:xfrm>
            <a:off x="1703512" y="1124744"/>
            <a:ext cx="8424936" cy="648072"/>
          </a:xfrm>
        </p:spPr>
        <p:txBody>
          <a:bodyPr/>
          <a:lstStyle/>
          <a:p>
            <a:pPr algn="ctr"/>
            <a:r>
              <a:rPr lang="en-CA" dirty="0">
                <a:latin typeface="Century Gothic" pitchFamily="34" charset="0"/>
              </a:rPr>
              <a:t>Particle that hasn’t been discovered yet</a:t>
            </a:r>
          </a:p>
        </p:txBody>
      </p:sp>
      <p:sp>
        <p:nvSpPr>
          <p:cNvPr id="4" name="Oval 3">
            <a:extLst>
              <a:ext uri="{FF2B5EF4-FFF2-40B4-BE49-F238E27FC236}">
                <a16:creationId xmlns:a16="http://schemas.microsoft.com/office/drawing/2014/main" id="{9FF5104B-2F13-4B78-A1C2-A404BD801CCC}"/>
              </a:ext>
            </a:extLst>
          </p:cNvPr>
          <p:cNvSpPr/>
          <p:nvPr/>
        </p:nvSpPr>
        <p:spPr>
          <a:xfrm>
            <a:off x="3863752" y="1988840"/>
            <a:ext cx="4680520" cy="4464496"/>
          </a:xfrm>
          <a:prstGeom prst="ellipse">
            <a:avLst/>
          </a:prstGeom>
          <a:solidFill>
            <a:schemeClr val="tx1"/>
          </a:solidFill>
          <a:ln w="76200">
            <a:solidFill>
              <a:schemeClr val="accent1"/>
            </a:solidFill>
          </a:ln>
        </p:spPr>
        <p:style>
          <a:lnRef idx="1">
            <a:schemeClr val="dk1"/>
          </a:lnRef>
          <a:fillRef idx="3">
            <a:schemeClr val="dk1"/>
          </a:fillRef>
          <a:effectRef idx="2">
            <a:schemeClr val="dk1"/>
          </a:effectRef>
          <a:fontRef idx="minor">
            <a:schemeClr val="lt1"/>
          </a:fontRef>
        </p:style>
        <p:txBody>
          <a:bodyPr rtlCol="0" anchor="ctr"/>
          <a:lstStyle/>
          <a:p>
            <a:pPr algn="ctr"/>
            <a:r>
              <a:rPr lang="en-CA" sz="1800" dirty="0">
                <a:latin typeface="Century Gothic" panose="020B0502020202020204" pitchFamily="34" charset="0"/>
              </a:rPr>
              <a:t>Cold Dark Matter</a:t>
            </a: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r>
              <a:rPr lang="en-CA" sz="1800" dirty="0">
                <a:latin typeface="Century Gothic" panose="020B0502020202020204" pitchFamily="34" charset="0"/>
              </a:rPr>
              <a:t> </a:t>
            </a:r>
          </a:p>
        </p:txBody>
      </p:sp>
      <p:sp>
        <p:nvSpPr>
          <p:cNvPr id="5" name="Oval 4">
            <a:extLst>
              <a:ext uri="{FF2B5EF4-FFF2-40B4-BE49-F238E27FC236}">
                <a16:creationId xmlns:a16="http://schemas.microsoft.com/office/drawing/2014/main" id="{D5459EDB-6495-4E5C-9C94-92DE3D8631CA}"/>
              </a:ext>
            </a:extLst>
          </p:cNvPr>
          <p:cNvSpPr/>
          <p:nvPr/>
        </p:nvSpPr>
        <p:spPr>
          <a:xfrm>
            <a:off x="1703512" y="2492896"/>
            <a:ext cx="4248472" cy="4176464"/>
          </a:xfrm>
          <a:prstGeom prst="ellipse">
            <a:avLst/>
          </a:prstGeom>
          <a:solidFill>
            <a:srgbClr val="F2F2F2">
              <a:alpha val="30196"/>
            </a:srgbClr>
          </a:solidFill>
          <a:ln w="571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chemeClr val="accent6"/>
                </a:solidFill>
                <a:latin typeface="Century Gothic" panose="020B0502020202020204" pitchFamily="34" charset="0"/>
              </a:rPr>
              <a:t>Fermions</a:t>
            </a: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p:txBody>
      </p:sp>
      <p:sp>
        <p:nvSpPr>
          <p:cNvPr id="7" name="Oval 6">
            <a:extLst>
              <a:ext uri="{FF2B5EF4-FFF2-40B4-BE49-F238E27FC236}">
                <a16:creationId xmlns:a16="http://schemas.microsoft.com/office/drawing/2014/main" id="{4153AEBA-FF78-423A-981C-E2D83AA29E90}"/>
              </a:ext>
            </a:extLst>
          </p:cNvPr>
          <p:cNvSpPr/>
          <p:nvPr/>
        </p:nvSpPr>
        <p:spPr>
          <a:xfrm>
            <a:off x="6456040" y="2492896"/>
            <a:ext cx="4104456" cy="3960440"/>
          </a:xfrm>
          <a:prstGeom prst="ellipse">
            <a:avLst/>
          </a:prstGeom>
          <a:solidFill>
            <a:srgbClr val="F2F2F2">
              <a:alpha val="30196"/>
            </a:srgbClr>
          </a:solidFill>
          <a:ln w="571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rgbClr val="00B050"/>
                </a:solidFill>
                <a:latin typeface="Century Gothic" panose="020B0502020202020204" pitchFamily="34" charset="0"/>
              </a:rPr>
              <a:t>     Bosons</a:t>
            </a: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p:txBody>
      </p:sp>
      <p:sp>
        <p:nvSpPr>
          <p:cNvPr id="6" name="Oval 5">
            <a:extLst>
              <a:ext uri="{FF2B5EF4-FFF2-40B4-BE49-F238E27FC236}">
                <a16:creationId xmlns:a16="http://schemas.microsoft.com/office/drawing/2014/main" id="{3A3DAD14-FA20-48FB-89B4-09FDAA181DCE}"/>
              </a:ext>
            </a:extLst>
          </p:cNvPr>
          <p:cNvSpPr/>
          <p:nvPr/>
        </p:nvSpPr>
        <p:spPr>
          <a:xfrm>
            <a:off x="4295800" y="4509120"/>
            <a:ext cx="1368152" cy="1368152"/>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Sterile neutrinos</a:t>
            </a:r>
          </a:p>
        </p:txBody>
      </p:sp>
      <p:sp>
        <p:nvSpPr>
          <p:cNvPr id="9" name="Oval 8">
            <a:extLst>
              <a:ext uri="{FF2B5EF4-FFF2-40B4-BE49-F238E27FC236}">
                <a16:creationId xmlns:a16="http://schemas.microsoft.com/office/drawing/2014/main" id="{AA5A8B6A-B3A0-4027-B205-FA136C7630DD}"/>
              </a:ext>
            </a:extLst>
          </p:cNvPr>
          <p:cNvSpPr/>
          <p:nvPr/>
        </p:nvSpPr>
        <p:spPr>
          <a:xfrm>
            <a:off x="4151784" y="3140968"/>
            <a:ext cx="1296144" cy="1224136"/>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WIMPS</a:t>
            </a:r>
          </a:p>
        </p:txBody>
      </p:sp>
      <p:sp>
        <p:nvSpPr>
          <p:cNvPr id="10" name="Oval 9">
            <a:extLst>
              <a:ext uri="{FF2B5EF4-FFF2-40B4-BE49-F238E27FC236}">
                <a16:creationId xmlns:a16="http://schemas.microsoft.com/office/drawing/2014/main" id="{7A14C64A-831A-4176-B54A-8B5C0951739A}"/>
              </a:ext>
            </a:extLst>
          </p:cNvPr>
          <p:cNvSpPr/>
          <p:nvPr/>
        </p:nvSpPr>
        <p:spPr>
          <a:xfrm>
            <a:off x="1991544" y="3356992"/>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Electrons</a:t>
            </a:r>
          </a:p>
        </p:txBody>
      </p:sp>
      <p:sp>
        <p:nvSpPr>
          <p:cNvPr id="11" name="Oval 10">
            <a:extLst>
              <a:ext uri="{FF2B5EF4-FFF2-40B4-BE49-F238E27FC236}">
                <a16:creationId xmlns:a16="http://schemas.microsoft.com/office/drawing/2014/main" id="{EB015ADF-C1B1-4DA7-873C-CE6EBF124419}"/>
              </a:ext>
            </a:extLst>
          </p:cNvPr>
          <p:cNvSpPr/>
          <p:nvPr/>
        </p:nvSpPr>
        <p:spPr>
          <a:xfrm>
            <a:off x="2495600" y="4869160"/>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Quarks</a:t>
            </a:r>
          </a:p>
        </p:txBody>
      </p:sp>
      <p:sp>
        <p:nvSpPr>
          <p:cNvPr id="12" name="Oval 11">
            <a:extLst>
              <a:ext uri="{FF2B5EF4-FFF2-40B4-BE49-F238E27FC236}">
                <a16:creationId xmlns:a16="http://schemas.microsoft.com/office/drawing/2014/main" id="{614EDEE2-CA67-4815-BC7D-A5B8F02C0C81}"/>
              </a:ext>
            </a:extLst>
          </p:cNvPr>
          <p:cNvSpPr/>
          <p:nvPr/>
        </p:nvSpPr>
        <p:spPr>
          <a:xfrm>
            <a:off x="6960096" y="306896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Axions</a:t>
            </a:r>
          </a:p>
        </p:txBody>
      </p:sp>
      <p:sp>
        <p:nvSpPr>
          <p:cNvPr id="13" name="Oval 12">
            <a:extLst>
              <a:ext uri="{FF2B5EF4-FFF2-40B4-BE49-F238E27FC236}">
                <a16:creationId xmlns:a16="http://schemas.microsoft.com/office/drawing/2014/main" id="{915652FD-A689-4904-AF2C-8D561A4CB315}"/>
              </a:ext>
            </a:extLst>
          </p:cNvPr>
          <p:cNvSpPr/>
          <p:nvPr/>
        </p:nvSpPr>
        <p:spPr>
          <a:xfrm>
            <a:off x="6816080" y="450912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Axion-like</a:t>
            </a:r>
          </a:p>
          <a:p>
            <a:pPr algn="ctr"/>
            <a:r>
              <a:rPr lang="en-CA" sz="1400" dirty="0">
                <a:solidFill>
                  <a:srgbClr val="00B050"/>
                </a:solidFill>
                <a:latin typeface="Century Gothic" panose="020B0502020202020204" pitchFamily="34" charset="0"/>
              </a:rPr>
              <a:t>Particle</a:t>
            </a:r>
          </a:p>
        </p:txBody>
      </p:sp>
      <p:sp>
        <p:nvSpPr>
          <p:cNvPr id="14" name="Oval 13">
            <a:extLst>
              <a:ext uri="{FF2B5EF4-FFF2-40B4-BE49-F238E27FC236}">
                <a16:creationId xmlns:a16="http://schemas.microsoft.com/office/drawing/2014/main" id="{8DDE84F1-69FE-4408-905A-76490DE75795}"/>
              </a:ext>
            </a:extLst>
          </p:cNvPr>
          <p:cNvSpPr/>
          <p:nvPr/>
        </p:nvSpPr>
        <p:spPr>
          <a:xfrm>
            <a:off x="8832304" y="378904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Photons</a:t>
            </a:r>
          </a:p>
        </p:txBody>
      </p:sp>
      <p:pic>
        <p:nvPicPr>
          <p:cNvPr id="8" name="Picture 7" descr="A picture containing black, darkness&#10;&#10;Description automatically generated">
            <a:extLst>
              <a:ext uri="{FF2B5EF4-FFF2-40B4-BE49-F238E27FC236}">
                <a16:creationId xmlns:a16="http://schemas.microsoft.com/office/drawing/2014/main" id="{9270DE82-6AB5-B18B-8819-413627AC71FD}"/>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83150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66D7-15A5-4297-A7F8-E4498DB52368}"/>
              </a:ext>
            </a:extLst>
          </p:cNvPr>
          <p:cNvSpPr>
            <a:spLocks noGrp="1"/>
          </p:cNvSpPr>
          <p:nvPr>
            <p:ph type="title"/>
          </p:nvPr>
        </p:nvSpPr>
        <p:spPr/>
        <p:txBody>
          <a:bodyPr>
            <a:normAutofit fontScale="90000"/>
          </a:bodyPr>
          <a:lstStyle/>
          <a:p>
            <a:r>
              <a:rPr lang="en-CA" dirty="0">
                <a:latin typeface="Century Gothic" panose="020B0502020202020204" pitchFamily="34" charset="0"/>
              </a:rPr>
              <a:t>How to Look for Dark Matter Particles</a:t>
            </a:r>
          </a:p>
        </p:txBody>
      </p:sp>
      <p:sp>
        <p:nvSpPr>
          <p:cNvPr id="3" name="Content Placeholder 2">
            <a:extLst>
              <a:ext uri="{FF2B5EF4-FFF2-40B4-BE49-F238E27FC236}">
                <a16:creationId xmlns:a16="http://schemas.microsoft.com/office/drawing/2014/main" id="{A1D9DBF9-A28D-41D6-BC95-898AEBE12D6A}"/>
              </a:ext>
            </a:extLst>
          </p:cNvPr>
          <p:cNvSpPr>
            <a:spLocks noGrp="1"/>
          </p:cNvSpPr>
          <p:nvPr>
            <p:ph idx="1"/>
          </p:nvPr>
        </p:nvSpPr>
        <p:spPr>
          <a:xfrm>
            <a:off x="1415480" y="2060848"/>
            <a:ext cx="8507288" cy="2980927"/>
          </a:xfrm>
        </p:spPr>
        <p:txBody>
          <a:bodyPr/>
          <a:lstStyle/>
          <a:p>
            <a:r>
              <a:rPr lang="en-CA" dirty="0">
                <a:latin typeface="Century Gothic" panose="020B0502020202020204" pitchFamily="34" charset="0"/>
              </a:rPr>
              <a:t>Direct detection: wait for it to hit a detector</a:t>
            </a:r>
          </a:p>
          <a:p>
            <a:pPr marL="0" indent="0">
              <a:buNone/>
            </a:pPr>
            <a:endParaRPr lang="en-CA" dirty="0">
              <a:latin typeface="Century Gothic" panose="020B0502020202020204" pitchFamily="34" charset="0"/>
            </a:endParaRPr>
          </a:p>
          <a:p>
            <a:r>
              <a:rPr lang="en-CA" dirty="0">
                <a:latin typeface="Century Gothic" panose="020B0502020202020204" pitchFamily="34" charset="0"/>
              </a:rPr>
              <a:t>Indirect detection: look for other signatures</a:t>
            </a:r>
          </a:p>
          <a:p>
            <a:endParaRPr lang="en-CA" dirty="0">
              <a:latin typeface="Century Gothic" panose="020B0502020202020204" pitchFamily="34" charset="0"/>
            </a:endParaRPr>
          </a:p>
          <a:p>
            <a:r>
              <a:rPr lang="en-CA" dirty="0">
                <a:latin typeface="Century Gothic" panose="020B0502020202020204" pitchFamily="34" charset="0"/>
              </a:rPr>
              <a:t>Particle colliders: make it</a:t>
            </a:r>
          </a:p>
          <a:p>
            <a:endParaRPr lang="en-CA"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A9FDDCDC-0608-9288-8E0E-DDEF231A8E74}"/>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35889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509804"/>
            <a:ext cx="8723312" cy="857250"/>
          </a:xfrm>
        </p:spPr>
        <p:txBody>
          <a:bodyPr/>
          <a:lstStyle/>
          <a:p>
            <a:r>
              <a:rPr lang="en-CA" dirty="0">
                <a:solidFill>
                  <a:schemeClr val="tx1"/>
                </a:solidFill>
              </a:rPr>
              <a:t>LUX- L</a:t>
            </a:r>
            <a:r>
              <a:rPr lang="en-CA" b="0" dirty="0">
                <a:solidFill>
                  <a:schemeClr val="tx1"/>
                </a:solidFill>
              </a:rPr>
              <a:t>arge </a:t>
            </a:r>
            <a:r>
              <a:rPr lang="en-CA" dirty="0">
                <a:solidFill>
                  <a:schemeClr val="tx1"/>
                </a:solidFill>
              </a:rPr>
              <a:t>U</a:t>
            </a:r>
            <a:r>
              <a:rPr lang="en-CA" b="0" dirty="0">
                <a:solidFill>
                  <a:schemeClr val="tx1"/>
                </a:solidFill>
              </a:rPr>
              <a:t>nderground </a:t>
            </a:r>
            <a:r>
              <a:rPr lang="en-CA" dirty="0">
                <a:solidFill>
                  <a:schemeClr val="tx1"/>
                </a:solidFill>
              </a:rPr>
              <a:t>X</a:t>
            </a:r>
            <a:r>
              <a:rPr lang="en-CA" b="0" dirty="0">
                <a:solidFill>
                  <a:schemeClr val="tx1"/>
                </a:solidFill>
              </a:rPr>
              <a:t>enon Detector</a:t>
            </a:r>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8322" y="1916832"/>
            <a:ext cx="5388920" cy="3608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551535" y="1553718"/>
            <a:ext cx="5913435" cy="458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48650" y="5597686"/>
            <a:ext cx="4191166" cy="369332"/>
          </a:xfrm>
          <a:prstGeom prst="rect">
            <a:avLst/>
          </a:prstGeom>
          <a:noFill/>
        </p:spPr>
        <p:txBody>
          <a:bodyPr wrap="square" rtlCol="0">
            <a:spAutoFit/>
          </a:bodyPr>
          <a:lstStyle/>
          <a:p>
            <a:r>
              <a:rPr lang="en-CA" sz="1800" i="1" dirty="0" err="1">
                <a:solidFill>
                  <a:srgbClr val="00B0F0"/>
                </a:solidFill>
              </a:rPr>
              <a:t>Homestake</a:t>
            </a:r>
            <a:r>
              <a:rPr lang="en-CA" sz="1800" i="1" dirty="0">
                <a:solidFill>
                  <a:srgbClr val="00B0F0"/>
                </a:solidFill>
              </a:rPr>
              <a:t> Mine, South Dakota</a:t>
            </a:r>
          </a:p>
        </p:txBody>
      </p:sp>
      <p:pic>
        <p:nvPicPr>
          <p:cNvPr id="8" name="Picture 7" descr="A picture containing black, darkness&#10;&#10;Description automatically generated">
            <a:extLst>
              <a:ext uri="{FF2B5EF4-FFF2-40B4-BE49-F238E27FC236}">
                <a16:creationId xmlns:a16="http://schemas.microsoft.com/office/drawing/2014/main" id="{6787914B-2B3E-E84D-B91E-9CF44F1BD3A6}"/>
              </a:ext>
            </a:extLst>
          </p:cNvPr>
          <p:cNvPicPr>
            <a:picLocks noChangeAspect="1"/>
          </p:cNvPicPr>
          <p:nvPr/>
        </p:nvPicPr>
        <p:blipFill>
          <a:blip r:embed="rId5"/>
          <a:stretch>
            <a:fillRect/>
          </a:stretch>
        </p:blipFill>
        <p:spPr>
          <a:xfrm>
            <a:off x="11043170" y="6351956"/>
            <a:ext cx="957486" cy="317404"/>
          </a:xfrm>
          <a:prstGeom prst="rect">
            <a:avLst/>
          </a:prstGeom>
        </p:spPr>
      </p:pic>
      <p:grpSp>
        <p:nvGrpSpPr>
          <p:cNvPr id="9" name="Group 8">
            <a:extLst>
              <a:ext uri="{FF2B5EF4-FFF2-40B4-BE49-F238E27FC236}">
                <a16:creationId xmlns:a16="http://schemas.microsoft.com/office/drawing/2014/main" id="{BDDE32F5-690B-3341-7623-9CCBB4F72D5B}"/>
              </a:ext>
            </a:extLst>
          </p:cNvPr>
          <p:cNvGrpSpPr/>
          <p:nvPr/>
        </p:nvGrpSpPr>
        <p:grpSpPr>
          <a:xfrm>
            <a:off x="1525481" y="2973913"/>
            <a:ext cx="8779594" cy="987335"/>
            <a:chOff x="1525481" y="2973913"/>
            <a:chExt cx="8779594" cy="987335"/>
          </a:xfrm>
        </p:grpSpPr>
        <p:pic>
          <p:nvPicPr>
            <p:cNvPr id="6" name="Picture 5"/>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rot="20323499">
              <a:off x="1525481" y="3117793"/>
              <a:ext cx="8779594" cy="8434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Rectangle 6">
              <a:extLst>
                <a:ext uri="{FF2B5EF4-FFF2-40B4-BE49-F238E27FC236}">
                  <a16:creationId xmlns:a16="http://schemas.microsoft.com/office/drawing/2014/main" id="{4060BBC9-F015-B020-1601-063365AB0BDC}"/>
                </a:ext>
              </a:extLst>
            </p:cNvPr>
            <p:cNvSpPr/>
            <p:nvPr/>
          </p:nvSpPr>
          <p:spPr>
            <a:xfrm rot="19980000">
              <a:off x="2712583" y="2973913"/>
              <a:ext cx="6683737" cy="389799"/>
            </a:xfrm>
            <a:prstGeom prst="rect">
              <a:avLst/>
            </a:prstGeom>
            <a:solidFill>
              <a:srgbClr val="3DFD23">
                <a:alpha val="49804"/>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339831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6" name="Picture 2" descr="The LUX dark matter detector seen here suspended in its protective water tank, before water is added.">
            <a:extLst>
              <a:ext uri="{FF2B5EF4-FFF2-40B4-BE49-F238E27FC236}">
                <a16:creationId xmlns:a16="http://schemas.microsoft.com/office/drawing/2014/main" id="{B9CDB8F0-DE33-6D4E-29FA-38173E97F06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 update (2017)</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479383"/>
            <a:ext cx="8641729" cy="830997"/>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1600" dirty="0">
                <a:solidFill>
                  <a:schemeClr val="tx1"/>
                </a:solidFill>
                <a:latin typeface="Courier New" panose="02070309020205020404" pitchFamily="49" charset="0"/>
                <a:cs typeface="Courier New" panose="02070309020205020404" pitchFamily="49" charset="0"/>
              </a:rPr>
              <a:t>With roughly fourfold improvement in sensitivity for high WIMP masses relative to our previous results, this search yields no evidence of WIMP nuclear recoils. </a:t>
            </a:r>
            <a:r>
              <a:rPr lang="en-CA" sz="1600" dirty="0">
                <a:solidFill>
                  <a:schemeClr val="tx1"/>
                </a:solidFill>
              </a:rPr>
              <a:t>arXiv:1608.07648v3</a:t>
            </a:r>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3286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erkeley Lab Researchers Record Successful Startup of LUX-ZEPLIN Dark  Matter Detector at Sanford Underground Research Facility - Berkeley Lab –  Berkeley Lab News Center">
            <a:extLst>
              <a:ext uri="{FF2B5EF4-FFF2-40B4-BE49-F238E27FC236}">
                <a16:creationId xmlns:a16="http://schemas.microsoft.com/office/drawing/2014/main" id="{58CD70F5-087D-EDF0-E42B-6AE67227373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491" y="-303224"/>
            <a:ext cx="12207491" cy="80822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LUX-ZEPLIN (LZ) update (2024)</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540940"/>
            <a:ext cx="8641729" cy="707886"/>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pPr algn="ctr"/>
            <a:r>
              <a:rPr lang="en-US" sz="2400" b="0" i="0" dirty="0">
                <a:solidFill>
                  <a:srgbClr val="000000"/>
                </a:solidFill>
                <a:effectLst/>
                <a:latin typeface="Lucida Grande"/>
              </a:rPr>
              <a:t>we find </a:t>
            </a:r>
            <a:r>
              <a:rPr lang="en-US" sz="2400" b="0" i="0" dirty="0">
                <a:solidFill>
                  <a:srgbClr val="000000"/>
                </a:solidFill>
                <a:effectLst/>
                <a:highlight>
                  <a:srgbClr val="00FF00"/>
                </a:highlight>
                <a:latin typeface="Lucida Grande"/>
              </a:rPr>
              <a:t>no evidence </a:t>
            </a:r>
            <a:r>
              <a:rPr lang="en-US" sz="2400" b="0" i="0" dirty="0">
                <a:solidFill>
                  <a:srgbClr val="000000"/>
                </a:solidFill>
                <a:effectLst/>
                <a:latin typeface="Lucida Grande"/>
              </a:rPr>
              <a:t>for an excess over expected backgrounds.</a:t>
            </a:r>
          </a:p>
          <a:p>
            <a:pPr algn="ctr"/>
            <a:r>
              <a:rPr lang="en-CA" sz="1600" dirty="0">
                <a:solidFill>
                  <a:schemeClr val="tx1"/>
                </a:solidFill>
                <a:latin typeface="Courier New" panose="02070309020205020404" pitchFamily="49" charset="0"/>
                <a:cs typeface="Courier New" panose="02070309020205020404" pitchFamily="49" charset="0"/>
                <a:hlinkClick r:id="rId4"/>
              </a:rPr>
              <a:t>https://arxiv.org/abs/2410.17036</a:t>
            </a:r>
            <a:r>
              <a:rPr lang="en-CA" sz="1600" dirty="0">
                <a:solidFill>
                  <a:schemeClr val="tx1"/>
                </a:solidFill>
                <a:latin typeface="Courier New" panose="02070309020205020404" pitchFamily="49" charset="0"/>
                <a:cs typeface="Courier New" panose="02070309020205020404" pitchFamily="49" charset="0"/>
              </a:rPr>
              <a:t>	</a:t>
            </a:r>
            <a:endParaRPr lang="en-US" sz="900" dirty="0">
              <a:solidFill>
                <a:srgbClr val="000000"/>
              </a:solidFill>
              <a:latin typeface="Lucida Grande"/>
              <a:cs typeface="Courier New" panose="02070309020205020404" pitchFamily="49" charset="0"/>
            </a:endParaRPr>
          </a:p>
        </p:txBody>
      </p:sp>
    </p:spTree>
    <p:extLst>
      <p:ext uri="{BB962C8B-B14F-4D97-AF65-F5344CB8AC3E}">
        <p14:creationId xmlns:p14="http://schemas.microsoft.com/office/powerpoint/2010/main" val="369755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623392" y="274639"/>
            <a:ext cx="11233248" cy="1143000"/>
          </a:xfrm>
        </p:spPr>
        <p:txBody>
          <a:bodyPr/>
          <a:lstStyle/>
          <a:p>
            <a:r>
              <a:rPr lang="en-US" sz="3000" dirty="0">
                <a:solidFill>
                  <a:schemeClr val="tx1"/>
                </a:solidFill>
              </a:rPr>
              <a:t>XENON1T </a:t>
            </a:r>
            <a:r>
              <a:rPr lang="en-US" sz="2800" b="0" dirty="0">
                <a:solidFill>
                  <a:schemeClr val="tx1"/>
                </a:solidFill>
              </a:rPr>
              <a:t>(2018)</a:t>
            </a:r>
            <a:endParaRPr lang="en-US" sz="3000" b="0" dirty="0">
              <a:solidFill>
                <a:schemeClr val="tx1"/>
              </a:solidFill>
            </a:endParaRPr>
          </a:p>
        </p:txBody>
      </p:sp>
      <p:pic>
        <p:nvPicPr>
          <p:cNvPr id="2052" name="Picture 4" descr="https://www.science.purdue.edu/xenon1t/wp-content/uploads/2018/05/sr0sr1inset.jpg">
            <a:extLst>
              <a:ext uri="{FF2B5EF4-FFF2-40B4-BE49-F238E27FC236}">
                <a16:creationId xmlns:a16="http://schemas.microsoft.com/office/drawing/2014/main" id="{8304E2FE-403D-4302-8049-C0C08785403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7997" y="1443520"/>
            <a:ext cx="5575112" cy="41591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XENON1T reports results of dark matter WIMPs search">
            <a:extLst>
              <a:ext uri="{FF2B5EF4-FFF2-40B4-BE49-F238E27FC236}">
                <a16:creationId xmlns:a16="http://schemas.microsoft.com/office/drawing/2014/main" id="{8E4FB715-2224-1CBD-9761-F5FA6949A3AB}"/>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23392" y="1417639"/>
            <a:ext cx="5412265" cy="402912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A331D41-0397-28AE-C8B1-DBB650C7138E}"/>
              </a:ext>
            </a:extLst>
          </p:cNvPr>
          <p:cNvSpPr txBox="1"/>
          <p:nvPr/>
        </p:nvSpPr>
        <p:spPr>
          <a:xfrm>
            <a:off x="623392" y="5518302"/>
            <a:ext cx="5256584" cy="307777"/>
          </a:xfrm>
          <a:prstGeom prst="rect">
            <a:avLst/>
          </a:prstGeom>
          <a:noFill/>
        </p:spPr>
        <p:txBody>
          <a:bodyPr wrap="square" rtlCol="0">
            <a:spAutoFit/>
          </a:bodyPr>
          <a:lstStyle/>
          <a:p>
            <a:r>
              <a:rPr lang="en-US" sz="1400" dirty="0">
                <a:solidFill>
                  <a:schemeClr val="tx1"/>
                </a:solidFill>
                <a:latin typeface="Century Gothic" panose="020B0502020202020204" pitchFamily="34" charset="0"/>
              </a:rPr>
              <a:t>Image credit: Roberto </a:t>
            </a:r>
            <a:r>
              <a:rPr lang="en-US" sz="1400" dirty="0" err="1">
                <a:solidFill>
                  <a:schemeClr val="tx1"/>
                </a:solidFill>
                <a:latin typeface="Century Gothic" panose="020B0502020202020204" pitchFamily="34" charset="0"/>
              </a:rPr>
              <a:t>Corrieri</a:t>
            </a:r>
            <a:r>
              <a:rPr lang="en-US" sz="1400" dirty="0">
                <a:solidFill>
                  <a:schemeClr val="tx1"/>
                </a:solidFill>
                <a:latin typeface="Century Gothic" panose="020B0502020202020204" pitchFamily="34" charset="0"/>
              </a:rPr>
              <a:t> and Patrick De </a:t>
            </a:r>
            <a:r>
              <a:rPr lang="en-US" sz="1400" dirty="0" err="1">
                <a:solidFill>
                  <a:schemeClr val="tx1"/>
                </a:solidFill>
                <a:latin typeface="Century Gothic" panose="020B0502020202020204" pitchFamily="34" charset="0"/>
              </a:rPr>
              <a:t>Perio</a:t>
            </a:r>
            <a:endParaRPr lang="en-US" sz="1400" dirty="0">
              <a:solidFill>
                <a:schemeClr val="tx1"/>
              </a:solidFill>
              <a:latin typeface="Century Gothic" panose="020B0502020202020204" pitchFamily="34" charset="0"/>
            </a:endParaRPr>
          </a:p>
        </p:txBody>
      </p:sp>
      <p:sp>
        <p:nvSpPr>
          <p:cNvPr id="3" name="TextBox 2">
            <a:extLst>
              <a:ext uri="{FF2B5EF4-FFF2-40B4-BE49-F238E27FC236}">
                <a16:creationId xmlns:a16="http://schemas.microsoft.com/office/drawing/2014/main" id="{DA5FA535-69DC-4633-9C5E-1A97E0E39B3B}"/>
              </a:ext>
            </a:extLst>
          </p:cNvPr>
          <p:cNvSpPr txBox="1"/>
          <p:nvPr/>
        </p:nvSpPr>
        <p:spPr>
          <a:xfrm rot="20090614">
            <a:off x="1797610" y="3129934"/>
            <a:ext cx="8147248" cy="954107"/>
          </a:xfrm>
          <a:prstGeom prst="rect">
            <a:avLst/>
          </a:prstGeom>
          <a:solidFill>
            <a:schemeClr val="bg1"/>
          </a:solidFill>
          <a:effectLst>
            <a:outerShdw blurRad="50800" dist="38100" algn="l" rotWithShape="0">
              <a:prstClr val="black">
                <a:alpha val="40000"/>
              </a:prstClr>
            </a:outerShdw>
          </a:effectLst>
        </p:spPr>
        <p:txBody>
          <a:bodyPr wrap="square" rtlCol="0">
            <a:spAutoFit/>
          </a:bodyPr>
          <a:lstStyle/>
          <a:p>
            <a:r>
              <a:rPr lang="en-US" sz="2800" dirty="0">
                <a:solidFill>
                  <a:schemeClr val="tx1"/>
                </a:solidFill>
                <a:highlight>
                  <a:srgbClr val="00FF00"/>
                </a:highlight>
                <a:latin typeface="Courier New" panose="02070309020205020404" pitchFamily="49" charset="0"/>
                <a:cs typeface="Courier New" panose="02070309020205020404" pitchFamily="49" charset="0"/>
              </a:rPr>
              <a:t>No significant excess </a:t>
            </a:r>
            <a:r>
              <a:rPr lang="en-US" sz="2800" dirty="0">
                <a:solidFill>
                  <a:schemeClr val="tx1"/>
                </a:solidFill>
                <a:latin typeface="Courier New" panose="02070309020205020404" pitchFamily="49" charset="0"/>
                <a:cs typeface="Courier New" panose="02070309020205020404" pitchFamily="49" charset="0"/>
              </a:rPr>
              <a:t>over background is found. arxiv.org/abs/1805.12562</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4" name="Picture 3" descr="A picture containing black, darkness&#10;&#10;Description automatically generated">
            <a:extLst>
              <a:ext uri="{FF2B5EF4-FFF2-40B4-BE49-F238E27FC236}">
                <a16:creationId xmlns:a16="http://schemas.microsoft.com/office/drawing/2014/main" id="{C1641FD2-6058-63C2-9364-86D887F2CA1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6160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Build and Revise Models</a:t>
            </a:r>
          </a:p>
        </p:txBody>
      </p:sp>
      <p:pic>
        <p:nvPicPr>
          <p:cNvPr id="2" name="Picture 1" descr="A picture containing black, darkness&#10;&#10;Description automatically generated">
            <a:extLst>
              <a:ext uri="{FF2B5EF4-FFF2-40B4-BE49-F238E27FC236}">
                <a16:creationId xmlns:a16="http://schemas.microsoft.com/office/drawing/2014/main" id="{5EFBA8C4-81DE-0439-3747-C37492D0AB36}"/>
              </a:ext>
            </a:extLst>
          </p:cNvPr>
          <p:cNvPicPr>
            <a:picLocks noChangeAspect="1"/>
          </p:cNvPicPr>
          <p:nvPr/>
        </p:nvPicPr>
        <p:blipFill>
          <a:blip r:embed="rId3"/>
          <a:stretch>
            <a:fillRect/>
          </a:stretch>
        </p:blipFill>
        <p:spPr>
          <a:xfrm>
            <a:off x="10659396" y="6174012"/>
            <a:ext cx="1270835" cy="421279"/>
          </a:xfrm>
          <a:prstGeom prst="rect">
            <a:avLst/>
          </a:prstGeom>
        </p:spPr>
      </p:pic>
      <p:pic>
        <p:nvPicPr>
          <p:cNvPr id="11" name="Picture 10" descr="Cartoon stick figures pulling a green object&#10;&#10;AI-generated content may be incorrect.">
            <a:extLst>
              <a:ext uri="{FF2B5EF4-FFF2-40B4-BE49-F238E27FC236}">
                <a16:creationId xmlns:a16="http://schemas.microsoft.com/office/drawing/2014/main" id="{CD85A49C-25A9-8D2C-A830-7C994107D3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8600" y="1318456"/>
            <a:ext cx="7118358" cy="4221088"/>
          </a:xfrm>
          <a:prstGeom prst="rect">
            <a:avLst/>
          </a:prstGeom>
        </p:spPr>
      </p:pic>
    </p:spTree>
    <p:extLst>
      <p:ext uri="{BB962C8B-B14F-4D97-AF65-F5344CB8AC3E}">
        <p14:creationId xmlns:p14="http://schemas.microsoft.com/office/powerpoint/2010/main" val="8328712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a:solidFill>
                  <a:schemeClr val="tx1"/>
                </a:solidFill>
              </a:rPr>
              <a:t>XENON1T – </a:t>
            </a:r>
            <a:r>
              <a:rPr lang="en-US" sz="2800" b="0" dirty="0">
                <a:solidFill>
                  <a:schemeClr val="tx1"/>
                </a:solidFill>
              </a:rPr>
              <a:t>electronic recoil excess (2020)</a:t>
            </a:r>
            <a:endParaRPr lang="en-US" sz="3000" b="0" dirty="0">
              <a:solidFill>
                <a:schemeClr val="tx1"/>
              </a:solidFill>
            </a:endParaRPr>
          </a:p>
        </p:txBody>
      </p:sp>
      <p:pic>
        <p:nvPicPr>
          <p:cNvPr id="4" name="Picture 2">
            <a:extLst>
              <a:ext uri="{FF2B5EF4-FFF2-40B4-BE49-F238E27FC236}">
                <a16:creationId xmlns:a16="http://schemas.microsoft.com/office/drawing/2014/main" id="{E1907B36-FC17-09E3-9923-7D2C30933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2408" y="1631670"/>
            <a:ext cx="5350189" cy="42623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22A38B9-A36F-FF4B-24DE-B1D54CD044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5412" y="1628800"/>
            <a:ext cx="4807124" cy="42623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557655"/>
            <a:ext cx="9246894" cy="1631216"/>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An excess is observed at low energies that is consistent with a solar axion signal, a bosonic dark matter signal with a mass of 2.3 keV/c2, a solar neutrino signal with enhanced magnetic moment, or a possible tritium background. arxiv.org/abs/2006.09721</a:t>
            </a:r>
            <a:endParaRPr lang="en-CA" sz="20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3086FFEA-C404-E9E6-A04C-2A522D91B73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50747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err="1">
                <a:solidFill>
                  <a:schemeClr val="tx1"/>
                </a:solidFill>
              </a:rPr>
              <a:t>XENONnT</a:t>
            </a:r>
            <a:r>
              <a:rPr lang="en-US" sz="3000" dirty="0">
                <a:solidFill>
                  <a:schemeClr val="tx1"/>
                </a:solidFill>
              </a:rPr>
              <a:t> – </a:t>
            </a:r>
            <a:r>
              <a:rPr lang="en-US" sz="2800" b="0" dirty="0">
                <a:solidFill>
                  <a:schemeClr val="tx1"/>
                </a:solidFill>
              </a:rPr>
              <a:t>(2023)</a:t>
            </a:r>
            <a:endParaRPr lang="en-US" sz="3000" b="0" dirty="0">
              <a:solidFill>
                <a:schemeClr val="tx1"/>
              </a:solidFill>
            </a:endParaRPr>
          </a:p>
        </p:txBody>
      </p:sp>
      <p:pic>
        <p:nvPicPr>
          <p:cNvPr id="2053" name="Picture 5" descr="First WIMP Search Results from the XENONnT Experiment released by the  Aprile Lab! | Department of Physics">
            <a:extLst>
              <a:ext uri="{FF2B5EF4-FFF2-40B4-BE49-F238E27FC236}">
                <a16:creationId xmlns:a16="http://schemas.microsoft.com/office/drawing/2014/main" id="{2AEF429D-1BF9-5935-89B4-8465A18108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2712" y="1206404"/>
            <a:ext cx="6888088" cy="51233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1B4EB47-75FC-79F7-4072-621109D1E4F7}"/>
              </a:ext>
            </a:extLst>
          </p:cNvPr>
          <p:cNvPicPr>
            <a:picLocks noChangeAspect="1"/>
          </p:cNvPicPr>
          <p:nvPr/>
        </p:nvPicPr>
        <p:blipFill>
          <a:blip r:embed="rId4"/>
          <a:stretch>
            <a:fillRect/>
          </a:stretch>
        </p:blipFill>
        <p:spPr>
          <a:xfrm>
            <a:off x="5676565" y="1206404"/>
            <a:ext cx="6515435" cy="5124713"/>
          </a:xfrm>
          <a:prstGeom prst="rect">
            <a:avLst/>
          </a:prstGeom>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865431"/>
            <a:ext cx="9246894" cy="1015663"/>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 blind analysis of nuclear recoil events with energies between 3.3keV and 60.5keV </a:t>
            </a:r>
            <a:r>
              <a:rPr lang="en-US" sz="2000" dirty="0">
                <a:solidFill>
                  <a:schemeClr val="tx1"/>
                </a:solidFill>
                <a:highlight>
                  <a:srgbClr val="00FF00"/>
                </a:highlight>
                <a:latin typeface="Courier New" panose="02070309020205020404" pitchFamily="49" charset="0"/>
                <a:cs typeface="Courier New" panose="02070309020205020404" pitchFamily="49" charset="0"/>
              </a:rPr>
              <a:t>finds no significant excess</a:t>
            </a:r>
            <a:r>
              <a:rPr lang="en-US" sz="2000" dirty="0">
                <a:solidFill>
                  <a:schemeClr val="tx1"/>
                </a:solidFill>
                <a:latin typeface="Courier New" panose="02070309020205020404" pitchFamily="49" charset="0"/>
                <a:cs typeface="Courier New" panose="02070309020205020404" pitchFamily="49" charset="0"/>
              </a:rPr>
              <a:t>. https://arxiv.org/abs/2303.14729</a:t>
            </a:r>
            <a:endParaRPr lang="en-CA" sz="20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308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911424" y="184375"/>
            <a:ext cx="9083203" cy="1143000"/>
          </a:xfrm>
        </p:spPr>
        <p:txBody>
          <a:bodyPr/>
          <a:lstStyle/>
          <a:p>
            <a:r>
              <a:rPr lang="en-US" sz="3000" dirty="0">
                <a:solidFill>
                  <a:schemeClr val="tx1"/>
                </a:solidFill>
              </a:rPr>
              <a:t>PANDAX- 4T</a:t>
            </a:r>
            <a:r>
              <a:rPr lang="en-US" sz="3000" b="0" dirty="0">
                <a:solidFill>
                  <a:schemeClr val="tx1"/>
                </a:solidFill>
              </a:rPr>
              <a:t> (2021) </a:t>
            </a:r>
          </a:p>
        </p:txBody>
      </p:sp>
      <p:pic>
        <p:nvPicPr>
          <p:cNvPr id="1028" name="Picture 4" descr="The results of new dark matter searches by the PandaX-4T and ADMX Collaborations ">
            <a:extLst>
              <a:ext uri="{FF2B5EF4-FFF2-40B4-BE49-F238E27FC236}">
                <a16:creationId xmlns:a16="http://schemas.microsoft.com/office/drawing/2014/main" id="{126725A4-AF5C-E082-ADE1-EBC0068F74F5}"/>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642" t="2135" r="9143" b="2296"/>
          <a:stretch/>
        </p:blipFill>
        <p:spPr bwMode="auto">
          <a:xfrm>
            <a:off x="1141761" y="1844825"/>
            <a:ext cx="5215714" cy="40167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363F31D-6078-AC3C-316F-773A3D87095C}"/>
              </a:ext>
            </a:extLst>
          </p:cNvPr>
          <p:cNvPicPr>
            <a:picLocks noChangeAspect="1"/>
          </p:cNvPicPr>
          <p:nvPr/>
        </p:nvPicPr>
        <p:blipFill>
          <a:blip r:embed="rId4"/>
          <a:stretch>
            <a:fillRect/>
          </a:stretch>
        </p:blipFill>
        <p:spPr>
          <a:xfrm>
            <a:off x="5871234" y="1844825"/>
            <a:ext cx="5400940" cy="4016699"/>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97610" y="2914490"/>
            <a:ext cx="8147248" cy="1384995"/>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highlight>
                  <a:srgbClr val="00FF00"/>
                </a:highlight>
                <a:latin typeface="Courier New" panose="02070309020205020404" pitchFamily="49" charset="0"/>
                <a:cs typeface="Courier New" panose="02070309020205020404" pitchFamily="49" charset="0"/>
              </a:rPr>
              <a:t>No dark matter candidates</a:t>
            </a:r>
            <a:r>
              <a:rPr lang="en-US" sz="2800" dirty="0">
                <a:solidFill>
                  <a:schemeClr val="tx1"/>
                </a:solidFill>
                <a:latin typeface="Courier New" panose="02070309020205020404" pitchFamily="49" charset="0"/>
                <a:cs typeface="Courier New" panose="02070309020205020404" pitchFamily="49" charset="0"/>
              </a:rPr>
              <a:t> are identified above expected background. arxiv.org/abs/2107.13438</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157EF44E-F5CC-A871-A988-5E2B3C72EE4B}"/>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1449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911424" y="184375"/>
            <a:ext cx="9083203" cy="1143000"/>
          </a:xfrm>
        </p:spPr>
        <p:txBody>
          <a:bodyPr/>
          <a:lstStyle/>
          <a:p>
            <a:r>
              <a:rPr lang="en-US" sz="3000" dirty="0">
                <a:solidFill>
                  <a:schemeClr val="tx1"/>
                </a:solidFill>
              </a:rPr>
              <a:t>ADMX</a:t>
            </a:r>
            <a:r>
              <a:rPr lang="en-US" sz="3000" b="0" dirty="0">
                <a:solidFill>
                  <a:schemeClr val="tx1"/>
                </a:solidFill>
              </a:rPr>
              <a:t> (2021) </a:t>
            </a:r>
          </a:p>
        </p:txBody>
      </p:sp>
      <p:pic>
        <p:nvPicPr>
          <p:cNvPr id="1026" name="Picture 2" descr="Searching for the Dark: The Hunt for Axions">
            <a:extLst>
              <a:ext uri="{FF2B5EF4-FFF2-40B4-BE49-F238E27FC236}">
                <a16:creationId xmlns:a16="http://schemas.microsoft.com/office/drawing/2014/main" id="{916EB447-B791-64EC-4C88-A6F88F66A2F0}"/>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27961" y="1248511"/>
            <a:ext cx="3725068" cy="50131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81F185E-E77D-08D2-FAFB-B7760486206D}"/>
              </a:ext>
            </a:extLst>
          </p:cNvPr>
          <p:cNvPicPr>
            <a:picLocks noChangeAspect="1"/>
          </p:cNvPicPr>
          <p:nvPr/>
        </p:nvPicPr>
        <p:blipFill>
          <a:blip r:embed="rId4"/>
          <a:stretch>
            <a:fillRect/>
          </a:stretch>
        </p:blipFill>
        <p:spPr>
          <a:xfrm>
            <a:off x="5991645" y="1426156"/>
            <a:ext cx="6037899" cy="4005687"/>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58900" y="2525558"/>
            <a:ext cx="8963488" cy="1815882"/>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We searched for the “invisible” axion dark matter in the 3.3–4.2µeV mass </a:t>
            </a:r>
            <a:r>
              <a:rPr lang="en-US" sz="2800" dirty="0" err="1">
                <a:solidFill>
                  <a:schemeClr val="tx1"/>
                </a:solidFill>
                <a:latin typeface="Courier New" panose="02070309020205020404" pitchFamily="49" charset="0"/>
                <a:cs typeface="Courier New" panose="02070309020205020404" pitchFamily="49" charset="0"/>
              </a:rPr>
              <a:t>range.</a:t>
            </a:r>
            <a:r>
              <a:rPr lang="en-US" sz="2800" dirty="0" err="1">
                <a:solidFill>
                  <a:schemeClr val="tx1"/>
                </a:solidFill>
                <a:highlight>
                  <a:srgbClr val="00FF00"/>
                </a:highlight>
                <a:latin typeface="Courier New" panose="02070309020205020404" pitchFamily="49" charset="0"/>
                <a:cs typeface="Courier New" panose="02070309020205020404" pitchFamily="49" charset="0"/>
              </a:rPr>
              <a:t>No</a:t>
            </a:r>
            <a:r>
              <a:rPr lang="en-US" sz="2800" dirty="0">
                <a:solidFill>
                  <a:schemeClr val="tx1"/>
                </a:solidFill>
                <a:highlight>
                  <a:srgbClr val="00FF00"/>
                </a:highlight>
                <a:latin typeface="Courier New" panose="02070309020205020404" pitchFamily="49" charset="0"/>
                <a:cs typeface="Courier New" panose="02070309020205020404" pitchFamily="49" charset="0"/>
              </a:rPr>
              <a:t> axion-like excess </a:t>
            </a:r>
            <a:r>
              <a:rPr lang="en-US" sz="2800" dirty="0">
                <a:solidFill>
                  <a:schemeClr val="tx1"/>
                </a:solidFill>
                <a:latin typeface="Courier New" panose="02070309020205020404" pitchFamily="49" charset="0"/>
                <a:cs typeface="Courier New" panose="02070309020205020404" pitchFamily="49" charset="0"/>
              </a:rPr>
              <a:t>was observed. arxiv.org/abs/2110.06096</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7" name="Picture 6" descr="A picture containing black, darkness&#10;&#10;Description automatically generated">
            <a:extLst>
              <a:ext uri="{FF2B5EF4-FFF2-40B4-BE49-F238E27FC236}">
                <a16:creationId xmlns:a16="http://schemas.microsoft.com/office/drawing/2014/main" id="{54D3150C-3CA0-39B6-DE44-2EEF373DA3C3}"/>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77004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tx1"/>
                </a:solidFill>
              </a:rPr>
              <a:t>FERMI</a:t>
            </a:r>
          </a:p>
        </p:txBody>
      </p:sp>
      <p:sp>
        <p:nvSpPr>
          <p:cNvPr id="3" name="Content Placeholder 2"/>
          <p:cNvSpPr txBox="1">
            <a:spLocks/>
          </p:cNvSpPr>
          <p:nvPr/>
        </p:nvSpPr>
        <p:spPr>
          <a:xfrm>
            <a:off x="1305467" y="1942165"/>
            <a:ext cx="565958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Detects ɣ-rays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DM particle annihilation</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14567" y="681113"/>
            <a:ext cx="4118315" cy="5491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672" y="3810001"/>
            <a:ext cx="3714328" cy="2170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A picture containing black, darkness&#10;&#10;Description automatically generated">
            <a:extLst>
              <a:ext uri="{FF2B5EF4-FFF2-40B4-BE49-F238E27FC236}">
                <a16:creationId xmlns:a16="http://schemas.microsoft.com/office/drawing/2014/main" id="{3324A5DA-002E-F128-F91A-F6A5D5887D28}"/>
              </a:ext>
            </a:extLst>
          </p:cNvPr>
          <p:cNvPicPr>
            <a:picLocks noChangeAspect="1"/>
          </p:cNvPicPr>
          <p:nvPr/>
        </p:nvPicPr>
        <p:blipFill>
          <a:blip r:embed="rId5"/>
          <a:stretch>
            <a:fillRect/>
          </a:stretch>
        </p:blipFill>
        <p:spPr>
          <a:xfrm>
            <a:off x="11043170" y="6351956"/>
            <a:ext cx="957486" cy="317404"/>
          </a:xfrm>
          <a:prstGeom prst="rect">
            <a:avLst/>
          </a:prstGeom>
        </p:spPr>
      </p:pic>
      <p:grpSp>
        <p:nvGrpSpPr>
          <p:cNvPr id="9" name="Group 8">
            <a:extLst>
              <a:ext uri="{FF2B5EF4-FFF2-40B4-BE49-F238E27FC236}">
                <a16:creationId xmlns:a16="http://schemas.microsoft.com/office/drawing/2014/main" id="{88A5710A-01EF-2648-4EDF-F50AC5C9D701}"/>
              </a:ext>
            </a:extLst>
          </p:cNvPr>
          <p:cNvGrpSpPr/>
          <p:nvPr/>
        </p:nvGrpSpPr>
        <p:grpSpPr>
          <a:xfrm>
            <a:off x="351412" y="2579359"/>
            <a:ext cx="11836437" cy="1184296"/>
            <a:chOff x="351412" y="2579359"/>
            <a:chExt cx="11836437" cy="1184296"/>
          </a:xfrm>
        </p:grpSpPr>
        <p:pic>
          <p:nvPicPr>
            <p:cNvPr id="1026"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rot="20816032">
              <a:off x="351412" y="2579359"/>
              <a:ext cx="11836437" cy="11431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BE70FAED-F246-424E-84D9-1F064645654F}"/>
                </a:ext>
              </a:extLst>
            </p:cNvPr>
            <p:cNvSpPr/>
            <p:nvPr/>
          </p:nvSpPr>
          <p:spPr>
            <a:xfrm rot="20820000">
              <a:off x="2693563" y="3325174"/>
              <a:ext cx="3180010" cy="438481"/>
            </a:xfrm>
            <a:prstGeom prst="rect">
              <a:avLst/>
            </a:prstGeom>
            <a:solidFill>
              <a:srgbClr val="3DFD23">
                <a:alpha val="49804"/>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224870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548680"/>
            <a:ext cx="8229600" cy="1143000"/>
          </a:xfrm>
        </p:spPr>
        <p:txBody>
          <a:bodyPr/>
          <a:lstStyle/>
          <a:p>
            <a:r>
              <a:rPr lang="en-CA" sz="3600" dirty="0">
                <a:solidFill>
                  <a:schemeClr val="tx1"/>
                </a:solidFill>
              </a:rPr>
              <a:t>LHC</a:t>
            </a:r>
          </a:p>
        </p:txBody>
      </p:sp>
      <p:pic>
        <p:nvPicPr>
          <p:cNvPr id="3" name="Picture 2" descr="Searching for Dark Matter with the ATLAS detector | ATLAS Experiment at CERN">
            <a:extLst>
              <a:ext uri="{FF2B5EF4-FFF2-40B4-BE49-F238E27FC236}">
                <a16:creationId xmlns:a16="http://schemas.microsoft.com/office/drawing/2014/main" id="{B9C656A3-8B41-43FB-B9C5-7D87111A7D0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5248" y="1484784"/>
            <a:ext cx="4536504" cy="45365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9901DCA9-9A6D-869F-2EC6-5F9244AFE4E8}"/>
              </a:ext>
            </a:extLst>
          </p:cNvPr>
          <p:cNvPicPr>
            <a:picLocks noChangeAspect="1"/>
          </p:cNvPicPr>
          <p:nvPr/>
        </p:nvPicPr>
        <p:blipFill>
          <a:blip r:embed="rId4"/>
          <a:stretch>
            <a:fillRect/>
          </a:stretch>
        </p:blipFill>
        <p:spPr>
          <a:xfrm>
            <a:off x="11043170" y="6351956"/>
            <a:ext cx="957486" cy="317404"/>
          </a:xfrm>
          <a:prstGeom prst="rect">
            <a:avLst/>
          </a:prstGeom>
        </p:spPr>
      </p:pic>
      <p:pic>
        <p:nvPicPr>
          <p:cNvPr id="5" name="Picture 2">
            <a:extLst>
              <a:ext uri="{FF2B5EF4-FFF2-40B4-BE49-F238E27FC236}">
                <a16:creationId xmlns:a16="http://schemas.microsoft.com/office/drawing/2014/main" id="{06C7AD0C-0BFE-AC9A-43C2-EBDD842A7F35}"/>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38192" y="1716019"/>
            <a:ext cx="7819858" cy="3657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B8CBE06D-CE4C-FF96-C56D-A39AB121DA11}"/>
              </a:ext>
            </a:extLst>
          </p:cNvPr>
          <p:cNvSpPr txBox="1"/>
          <p:nvPr/>
        </p:nvSpPr>
        <p:spPr>
          <a:xfrm rot="20090614">
            <a:off x="1758900" y="2741001"/>
            <a:ext cx="8963488" cy="1384995"/>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highlight>
                  <a:srgbClr val="00FF00"/>
                </a:highlight>
                <a:latin typeface="Courier New" panose="02070309020205020404" pitchFamily="49" charset="0"/>
                <a:cs typeface="Courier New" panose="02070309020205020404" pitchFamily="49" charset="0"/>
              </a:rPr>
              <a:t>No deviations </a:t>
            </a:r>
            <a:r>
              <a:rPr lang="en-US" sz="2800" dirty="0">
                <a:solidFill>
                  <a:schemeClr val="tx1"/>
                </a:solidFill>
                <a:latin typeface="Courier New" panose="02070309020205020404" pitchFamily="49" charset="0"/>
                <a:cs typeface="Courier New" panose="02070309020205020404" pitchFamily="49" charset="0"/>
              </a:rPr>
              <a:t>from the predictions of the Standard Model are observed. arxiv.org/abs/2111.05259</a:t>
            </a:r>
            <a:endParaRPr lang="en-CA" sz="28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3330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75520" y="476672"/>
            <a:ext cx="8795320" cy="1143000"/>
          </a:xfrm>
        </p:spPr>
        <p:txBody>
          <a:bodyPr/>
          <a:lstStyle/>
          <a:p>
            <a:r>
              <a:rPr lang="en-CA" sz="3600" dirty="0">
                <a:solidFill>
                  <a:schemeClr val="tx1"/>
                </a:solidFill>
              </a:rPr>
              <a:t>Problems for Particle Dark Matter</a:t>
            </a:r>
          </a:p>
        </p:txBody>
      </p:sp>
      <p:sp>
        <p:nvSpPr>
          <p:cNvPr id="4" name="Content Placeholder 2">
            <a:extLst>
              <a:ext uri="{FF2B5EF4-FFF2-40B4-BE49-F238E27FC236}">
                <a16:creationId xmlns:a16="http://schemas.microsoft.com/office/drawing/2014/main" id="{2096BFB3-9149-482F-BF7A-1501C6126A4D}"/>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We haven’t found anything yet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Missing Satellite galaxy problem</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Not a great match in detail for galaxy rotation curves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spTree>
    <p:extLst>
      <p:ext uri="{BB962C8B-B14F-4D97-AF65-F5344CB8AC3E}">
        <p14:creationId xmlns:p14="http://schemas.microsoft.com/office/powerpoint/2010/main" val="153997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18711"/>
            <a:ext cx="8229600" cy="1143000"/>
          </a:xfrm>
        </p:spPr>
        <p:txBody>
          <a:bodyPr/>
          <a:lstStyle/>
          <a:p>
            <a:pPr algn="ctr"/>
            <a:r>
              <a:rPr lang="en-CA" sz="3600" dirty="0">
                <a:solidFill>
                  <a:schemeClr val="tx1"/>
                </a:solidFill>
              </a:rPr>
              <a:t>Empty-Handed?</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8" y="1757040"/>
            <a:ext cx="5919136"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A picture containing black, darkness&#10;&#10;Description automatically generated">
            <a:extLst>
              <a:ext uri="{FF2B5EF4-FFF2-40B4-BE49-F238E27FC236}">
                <a16:creationId xmlns:a16="http://schemas.microsoft.com/office/drawing/2014/main" id="{2421B2AF-D0DC-E8A8-0560-4F69CE1E64B5}"/>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448313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Dark Matter</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Works well on cosmological scales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Does not work well in detail for galaxy rotation curves (small scale problems)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We haven’t found it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pic>
        <p:nvPicPr>
          <p:cNvPr id="3" name="Picture 2" descr="A picture containing black, darkness&#10;&#10;Description automatically generated">
            <a:extLst>
              <a:ext uri="{FF2B5EF4-FFF2-40B4-BE49-F238E27FC236}">
                <a16:creationId xmlns:a16="http://schemas.microsoft.com/office/drawing/2014/main" id="{996AFA1A-8610-414D-473C-8EDB92223AE5}"/>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7013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199" y="332656"/>
            <a:ext cx="8229600" cy="1143000"/>
          </a:xfrm>
        </p:spPr>
        <p:txBody>
          <a:bodyPr/>
          <a:lstStyle/>
          <a:p>
            <a:pPr algn="ctr"/>
            <a:r>
              <a:rPr lang="en-CA" sz="3600" dirty="0">
                <a:solidFill>
                  <a:schemeClr val="tx1"/>
                </a:solidFill>
              </a:rPr>
              <a:t>Modified Gravity Theories</a:t>
            </a:r>
          </a:p>
        </p:txBody>
      </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2063"/>
          <a:stretch/>
        </p:blipFill>
        <p:spPr bwMode="auto">
          <a:xfrm>
            <a:off x="2400939" y="1563514"/>
            <a:ext cx="7390121" cy="4675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A picture containing black, darkness&#10;&#10;Description automatically generated">
            <a:extLst>
              <a:ext uri="{FF2B5EF4-FFF2-40B4-BE49-F238E27FC236}">
                <a16:creationId xmlns:a16="http://schemas.microsoft.com/office/drawing/2014/main" id="{C7E18112-A6A4-BBB2-96A7-75C90FAE822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0203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Thinking Like A Scientist</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1676401" y="1828802"/>
            <a:ext cx="2440860" cy="2614321"/>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8" name="Content Placeholder 4">
            <a:extLst>
              <a:ext uri="{FF2B5EF4-FFF2-40B4-BE49-F238E27FC236}">
                <a16:creationId xmlns:a16="http://schemas.microsoft.com/office/drawing/2014/main" id="{8194303E-3C21-4E92-9C63-ED93EBA90FA6}"/>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639" t="6885" r="19151" b="14539"/>
          <a:stretch/>
        </p:blipFill>
        <p:spPr>
          <a:xfrm>
            <a:off x="4267200" y="1567934"/>
            <a:ext cx="3083379" cy="3058585"/>
          </a:xfrm>
          <a:prstGeom prst="ellipse">
            <a:avLst/>
          </a:prstGeom>
          <a:ln>
            <a:noFill/>
          </a:ln>
          <a:effectLst>
            <a:softEdge rad="112500"/>
          </a:effectLst>
        </p:spPr>
      </p:pic>
      <p:pic>
        <p:nvPicPr>
          <p:cNvPr id="9" name="Picture 8">
            <a:extLst>
              <a:ext uri="{FF2B5EF4-FFF2-40B4-BE49-F238E27FC236}">
                <a16:creationId xmlns:a16="http://schemas.microsoft.com/office/drawing/2014/main" id="{167F53CB-E782-4DE5-873A-319EB729F7DB}"/>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7435366" y="2219325"/>
            <a:ext cx="3283287" cy="2133600"/>
          </a:xfrm>
          <a:prstGeom prst="rect">
            <a:avLst/>
          </a:prstGeom>
          <a:ln>
            <a:noFill/>
          </a:ln>
          <a:effectLst>
            <a:softEdge rad="112500"/>
          </a:effectLst>
        </p:spPr>
      </p:pic>
      <p:sp>
        <p:nvSpPr>
          <p:cNvPr id="10" name="Content Placeholder 2">
            <a:extLst>
              <a:ext uri="{FF2B5EF4-FFF2-40B4-BE49-F238E27FC236}">
                <a16:creationId xmlns:a16="http://schemas.microsoft.com/office/drawing/2014/main" id="{62891C59-0608-4516-807B-63C0731FBD68}"/>
              </a:ext>
            </a:extLst>
          </p:cNvPr>
          <p:cNvSpPr>
            <a:spLocks noGrp="1"/>
          </p:cNvSpPr>
          <p:nvPr>
            <p:ph sz="half" idx="1"/>
          </p:nvPr>
        </p:nvSpPr>
        <p:spPr>
          <a:xfrm>
            <a:off x="1981200" y="5029200"/>
            <a:ext cx="8229600" cy="1546832"/>
          </a:xfrm>
        </p:spPr>
        <p:txBody>
          <a:bodyPr>
            <a:normAutofit/>
          </a:bodyPr>
          <a:lstStyle/>
          <a:p>
            <a:pPr marL="0" indent="0" algn="ctr">
              <a:buNone/>
            </a:pPr>
            <a:r>
              <a:rPr lang="en-CA" sz="3200" dirty="0">
                <a:solidFill>
                  <a:schemeClr val="tx2">
                    <a:lumMod val="50000"/>
                  </a:schemeClr>
                </a:solidFill>
                <a:latin typeface="Century Gothic" pitchFamily="34" charset="0"/>
              </a:rPr>
              <a:t>Let’s work together to build and revise our model for a simple question.</a:t>
            </a:r>
          </a:p>
        </p:txBody>
      </p:sp>
      <p:pic>
        <p:nvPicPr>
          <p:cNvPr id="2" name="Picture 1" descr="A picture containing black, darkness&#10;&#10;Description automatically generated">
            <a:extLst>
              <a:ext uri="{FF2B5EF4-FFF2-40B4-BE49-F238E27FC236}">
                <a16:creationId xmlns:a16="http://schemas.microsoft.com/office/drawing/2014/main" id="{E721125F-5C91-F91F-5968-7EB843CE15C0}"/>
              </a:ext>
            </a:extLst>
          </p:cNvPr>
          <p:cNvPicPr>
            <a:picLocks noChangeAspect="1"/>
          </p:cNvPicPr>
          <p:nvPr/>
        </p:nvPicPr>
        <p:blipFill>
          <a:blip r:embed="rId5"/>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36675233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Modified Gravity</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CA" dirty="0">
                <a:solidFill>
                  <a:prstClr val="black"/>
                </a:solidFill>
              </a:rPr>
              <a:t>Predicts galaxy rotation curves very well</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r>
              <a:rPr lang="en-CA" dirty="0">
                <a:solidFill>
                  <a:prstClr val="black"/>
                </a:solidFill>
              </a:rPr>
              <a:t>Does not predict well </a:t>
            </a:r>
            <a:r>
              <a:rPr lang="en-CA">
                <a:solidFill>
                  <a:prstClr val="black"/>
                </a:solidFill>
              </a:rPr>
              <a:t>or ignores the </a:t>
            </a:r>
            <a:r>
              <a:rPr lang="en-CA" dirty="0">
                <a:solidFill>
                  <a:prstClr val="black"/>
                </a:solidFill>
              </a:rPr>
              <a:t>data from CMB or gravitational wave data</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endParaRPr lang="en-CA" dirty="0">
              <a:solidFill>
                <a:prstClr val="black"/>
              </a:solidFill>
            </a:endParaRPr>
          </a:p>
        </p:txBody>
      </p:sp>
      <p:pic>
        <p:nvPicPr>
          <p:cNvPr id="3" name="Picture 2" descr="A picture containing black, darkness&#10;&#10;Description automatically generated">
            <a:extLst>
              <a:ext uri="{FF2B5EF4-FFF2-40B4-BE49-F238E27FC236}">
                <a16:creationId xmlns:a16="http://schemas.microsoft.com/office/drawing/2014/main" id="{776512D4-1E9B-BB23-5368-8B5D07E6FE20}"/>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84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1914658" y="332656"/>
            <a:ext cx="8229600" cy="1143000"/>
          </a:xfrm>
        </p:spPr>
        <p:txBody>
          <a:bodyPr/>
          <a:lstStyle/>
          <a:p>
            <a:pPr algn="ctr"/>
            <a:r>
              <a:rPr lang="en-US" sz="3600" dirty="0">
                <a:solidFill>
                  <a:schemeClr val="tx1"/>
                </a:solidFill>
              </a:rPr>
              <a:t>Sterile Neutrinos</a:t>
            </a:r>
          </a:p>
        </p:txBody>
      </p:sp>
      <p:pic>
        <p:nvPicPr>
          <p:cNvPr id="4" name="Picture 3">
            <a:extLst>
              <a:ext uri="{FF2B5EF4-FFF2-40B4-BE49-F238E27FC236}">
                <a16:creationId xmlns:a16="http://schemas.microsoft.com/office/drawing/2014/main" id="{208904AB-33D2-4BF4-B8A9-EC197E324EAE}"/>
              </a:ext>
            </a:extLst>
          </p:cNvPr>
          <p:cNvPicPr>
            <a:picLocks noChangeAspect="1"/>
          </p:cNvPicPr>
          <p:nvPr/>
        </p:nvPicPr>
        <p:blipFill>
          <a:blip r:embed="rId3"/>
          <a:stretch>
            <a:fillRect/>
          </a:stretch>
        </p:blipFill>
        <p:spPr>
          <a:xfrm>
            <a:off x="1538390" y="1398033"/>
            <a:ext cx="9115219" cy="5127311"/>
          </a:xfrm>
          <a:prstGeom prst="rect">
            <a:avLst/>
          </a:prstGeom>
        </p:spPr>
      </p:pic>
      <p:pic>
        <p:nvPicPr>
          <p:cNvPr id="3" name="Picture 2" descr="A picture containing black, darkness&#10;&#10;Description automatically generated">
            <a:extLst>
              <a:ext uri="{FF2B5EF4-FFF2-40B4-BE49-F238E27FC236}">
                <a16:creationId xmlns:a16="http://schemas.microsoft.com/office/drawing/2014/main" id="{79B553FF-A0CF-18A4-3606-80932CEDC89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9675647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Current Status of Dark Matter</a:t>
            </a:r>
          </a:p>
        </p:txBody>
      </p:sp>
      <p:pic>
        <p:nvPicPr>
          <p:cNvPr id="5" name="media8.wmv">
            <a:hlinkClick r:id="" action="ppaction://media"/>
          </p:cNvPr>
          <p:cNvPicPr>
            <a:picLocks noGrp="1" noChangeAspect="1"/>
          </p:cNvPicPr>
          <p:nvPr>
            <p:ph idx="1"/>
            <a:videoFile r:link="rId1"/>
            <p:extLst>
              <p:ext uri="{DAA4B4D4-6D71-4841-9C94-3DE7FCFB9230}">
                <p14:media xmlns:p14="http://schemas.microsoft.com/office/powerpoint/2010/main" r:embed="rId2">
                  <p14:trim st="26822.5104"/>
                </p14:media>
              </p:ext>
            </p:extLst>
          </p:nvPr>
        </p:nvPicPr>
        <p:blipFill>
          <a:blip r:embed="rId5"/>
          <a:stretch>
            <a:fillRect/>
          </a:stretch>
        </p:blipFill>
        <p:spPr>
          <a:xfrm>
            <a:off x="2062734" y="1496710"/>
            <a:ext cx="8066532" cy="4523090"/>
          </a:xfrm>
        </p:spPr>
      </p:pic>
      <p:pic>
        <p:nvPicPr>
          <p:cNvPr id="3" name="Picture 2" descr="A picture containing black, darkness&#10;&#10;Description automatically generated">
            <a:extLst>
              <a:ext uri="{FF2B5EF4-FFF2-40B4-BE49-F238E27FC236}">
                <a16:creationId xmlns:a16="http://schemas.microsoft.com/office/drawing/2014/main" id="{01B5D877-DE7E-AC09-85B4-06BFD45B4E0A}"/>
              </a:ext>
            </a:extLst>
          </p:cNvPr>
          <p:cNvPicPr>
            <a:picLocks noChangeAspect="1"/>
          </p:cNvPicPr>
          <p:nvPr/>
        </p:nvPicPr>
        <p:blipFill>
          <a:blip r:embed="rId6"/>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92875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847528" y="620688"/>
            <a:ext cx="8229600" cy="1143000"/>
          </a:xfrm>
        </p:spPr>
        <p:txBody>
          <a:bodyPr/>
          <a:lstStyle/>
          <a:p>
            <a:pPr algn="ctr"/>
            <a:r>
              <a:rPr lang="en-CA" sz="3600" dirty="0">
                <a:solidFill>
                  <a:schemeClr val="tx1"/>
                </a:solidFill>
              </a:rPr>
              <a:t>JWST and Euclid Space Telescopes</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028" name="Picture 4" descr="Euclid rendering">
            <a:extLst>
              <a:ext uri="{FF2B5EF4-FFF2-40B4-BE49-F238E27FC236}">
                <a16:creationId xmlns:a16="http://schemas.microsoft.com/office/drawing/2014/main" id="{CFC603CE-AB82-371A-8BD5-185466DF0BA6}"/>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4432" r="19488"/>
          <a:stretch/>
        </p:blipFill>
        <p:spPr bwMode="auto">
          <a:xfrm>
            <a:off x="6888088" y="2103484"/>
            <a:ext cx="4864806" cy="36809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ames Webb Space Telescope: What's New? | Canadian Space Agency">
            <a:extLst>
              <a:ext uri="{FF2B5EF4-FFF2-40B4-BE49-F238E27FC236}">
                <a16:creationId xmlns:a16="http://schemas.microsoft.com/office/drawing/2014/main" id="{2F065162-F12A-7EBD-FC6F-876F3020C9AB}"/>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5443" r="5078"/>
          <a:stretch/>
        </p:blipFill>
        <p:spPr bwMode="auto">
          <a:xfrm>
            <a:off x="150851" y="2103484"/>
            <a:ext cx="6273674" cy="3680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3318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ars and galaxies in space&#10;&#10;Description automatically generated">
            <a:extLst>
              <a:ext uri="{FF2B5EF4-FFF2-40B4-BE49-F238E27FC236}">
                <a16:creationId xmlns:a16="http://schemas.microsoft.com/office/drawing/2014/main" id="{0AA71E8B-D4CC-8005-89E9-5DA382183889}"/>
              </a:ext>
            </a:extLst>
          </p:cNvPr>
          <p:cNvPicPr>
            <a:picLocks noChangeAspect="1"/>
          </p:cNvPicPr>
          <p:nvPr/>
        </p:nvPicPr>
        <p:blipFill>
          <a:blip r:embed="rId3">
            <a:extLst>
              <a:ext uri="{28A0092B-C50C-407E-A947-70E740481C1C}">
                <a14:useLocalDpi xmlns:a14="http://schemas.microsoft.com/office/drawing/2010/main" val="0"/>
              </a:ext>
            </a:extLst>
          </a:blip>
          <a:srcRect l="9907" r="15425" b="-1"/>
          <a:stretch>
            <a:fillRect/>
          </a:stretch>
        </p:blipFill>
        <p:spPr>
          <a:xfrm>
            <a:off x="20" y="10"/>
            <a:ext cx="12191980" cy="6857990"/>
          </a:xfrm>
          <a:prstGeom prst="rect">
            <a:avLst/>
          </a:prstGeom>
          <a:noFill/>
        </p:spPr>
      </p:pic>
    </p:spTree>
    <p:extLst>
      <p:ext uri="{BB962C8B-B14F-4D97-AF65-F5344CB8AC3E}">
        <p14:creationId xmlns:p14="http://schemas.microsoft.com/office/powerpoint/2010/main" val="21501070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847528" y="620688"/>
            <a:ext cx="8229600" cy="1143000"/>
          </a:xfrm>
        </p:spPr>
        <p:txBody>
          <a:bodyPr/>
          <a:lstStyle/>
          <a:p>
            <a:pPr algn="ctr"/>
            <a:r>
              <a:rPr lang="en-CA" sz="3600" dirty="0">
                <a:solidFill>
                  <a:schemeClr val="tx1"/>
                </a:solidFill>
              </a:rPr>
              <a:t>JWST and Euclid Space Telescopes</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028" name="Picture 4" descr="Euclid rendering">
            <a:extLst>
              <a:ext uri="{FF2B5EF4-FFF2-40B4-BE49-F238E27FC236}">
                <a16:creationId xmlns:a16="http://schemas.microsoft.com/office/drawing/2014/main" id="{CFC603CE-AB82-371A-8BD5-185466DF0BA6}"/>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4432" r="19488"/>
          <a:stretch/>
        </p:blipFill>
        <p:spPr bwMode="auto">
          <a:xfrm>
            <a:off x="6888088" y="2103484"/>
            <a:ext cx="4864806" cy="36809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ames Webb Space Telescope: What's New? | Canadian Space Agency">
            <a:extLst>
              <a:ext uri="{FF2B5EF4-FFF2-40B4-BE49-F238E27FC236}">
                <a16:creationId xmlns:a16="http://schemas.microsoft.com/office/drawing/2014/main" id="{2F065162-F12A-7EBD-FC6F-876F3020C9AB}"/>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5443" r="5078"/>
          <a:stretch/>
        </p:blipFill>
        <p:spPr bwMode="auto">
          <a:xfrm>
            <a:off x="150851" y="2103484"/>
            <a:ext cx="6273674" cy="3680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208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uclid image of a bright Einstein ring around galaxy NGC 6505">
            <a:extLst>
              <a:ext uri="{FF2B5EF4-FFF2-40B4-BE49-F238E27FC236}">
                <a16:creationId xmlns:a16="http://schemas.microsoft.com/office/drawing/2014/main" id="{7165B4E3-D1BF-9061-ED66-8E5D3C2F0B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67000"/>
            <a:ext cx="12192000" cy="12192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lose-up of the Einstein ring around galaxy NGC 6505">
            <a:extLst>
              <a:ext uri="{FF2B5EF4-FFF2-40B4-BE49-F238E27FC236}">
                <a16:creationId xmlns:a16="http://schemas.microsoft.com/office/drawing/2014/main" id="{3EA981DE-5A15-0A1A-D1DF-F18C82EA1C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726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p:cTn id="7" dur="500" fill="hold"/>
                                        <p:tgtEl>
                                          <p:spTgt spid="1028"/>
                                        </p:tgtEl>
                                        <p:attrNameLst>
                                          <p:attrName>ppt_w</p:attrName>
                                        </p:attrNameLst>
                                      </p:cBhvr>
                                      <p:tavLst>
                                        <p:tav tm="0">
                                          <p:val>
                                            <p:fltVal val="0"/>
                                          </p:val>
                                        </p:tav>
                                        <p:tav tm="100000">
                                          <p:val>
                                            <p:strVal val="#ppt_w"/>
                                          </p:val>
                                        </p:tav>
                                      </p:tavLst>
                                    </p:anim>
                                    <p:anim calcmode="lin" valueType="num">
                                      <p:cBhvr>
                                        <p:cTn id="8" dur="500" fill="hold"/>
                                        <p:tgtEl>
                                          <p:spTgt spid="1028"/>
                                        </p:tgtEl>
                                        <p:attrNameLst>
                                          <p:attrName>ppt_h</p:attrName>
                                        </p:attrNameLst>
                                      </p:cBhvr>
                                      <p:tavLst>
                                        <p:tav tm="0">
                                          <p:val>
                                            <p:fltVal val="0"/>
                                          </p:val>
                                        </p:tav>
                                        <p:tav tm="100000">
                                          <p:val>
                                            <p:strVal val="#ppt_h"/>
                                          </p:val>
                                        </p:tav>
                                      </p:tavLst>
                                    </p:anim>
                                    <p:animEffect transition="in" filter="fade">
                                      <p:cBhvr>
                                        <p:cTn id="9"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981200" y="188640"/>
            <a:ext cx="8229600" cy="1143000"/>
          </a:xfrm>
        </p:spPr>
        <p:txBody>
          <a:bodyPr/>
          <a:lstStyle/>
          <a:p>
            <a:pPr algn="ctr"/>
            <a:r>
              <a:rPr lang="en-CA" sz="3600" dirty="0">
                <a:solidFill>
                  <a:schemeClr val="tx1"/>
                </a:solidFill>
              </a:rPr>
              <a:t>Vera Rubin Telescope</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2050" name="Picture 2" descr="A Chilean observatory comes online. Two rovers explore the watery past of  Mars">
            <a:extLst>
              <a:ext uri="{FF2B5EF4-FFF2-40B4-BE49-F238E27FC236}">
                <a16:creationId xmlns:a16="http://schemas.microsoft.com/office/drawing/2014/main" id="{7FCFD2CE-9E15-49CE-352A-FE30C9CFF92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767" t="34445" r="16739" b="3974"/>
          <a:stretch/>
        </p:blipFill>
        <p:spPr bwMode="auto">
          <a:xfrm>
            <a:off x="2092057" y="1294900"/>
            <a:ext cx="8007886" cy="5020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9391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stars in space&#10;&#10;Description automatically generated">
            <a:extLst>
              <a:ext uri="{FF2B5EF4-FFF2-40B4-BE49-F238E27FC236}">
                <a16:creationId xmlns:a16="http://schemas.microsoft.com/office/drawing/2014/main" id="{BACD8E7E-FF34-D416-581F-72AADFEB2C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744" y="10908"/>
            <a:ext cx="13198576" cy="6946957"/>
          </a:xfrm>
          <a:prstGeom prst="rect">
            <a:avLst/>
          </a:prstGeom>
        </p:spPr>
      </p:pic>
    </p:spTree>
    <p:extLst>
      <p:ext uri="{BB962C8B-B14F-4D97-AF65-F5344CB8AC3E}">
        <p14:creationId xmlns:p14="http://schemas.microsoft.com/office/powerpoint/2010/main" val="22748342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extBox 3"/>
          <p:cNvSpPr txBox="1"/>
          <p:nvPr/>
        </p:nvSpPr>
        <p:spPr>
          <a:xfrm>
            <a:off x="2866590" y="5809929"/>
            <a:ext cx="6458819" cy="584775"/>
          </a:xfrm>
          <a:prstGeom prst="rect">
            <a:avLst/>
          </a:prstGeom>
          <a:noFill/>
        </p:spPr>
        <p:txBody>
          <a:bodyPr wrap="none" rtlCol="0">
            <a:spAutoFit/>
          </a:bodyPr>
          <a:lstStyle/>
          <a:p>
            <a:r>
              <a:rPr lang="en-CA" sz="3200" dirty="0">
                <a:latin typeface="Century Gothic" panose="020B0502020202020204" pitchFamily="34" charset="0"/>
                <a:hlinkClick r:id="rId2"/>
              </a:rPr>
              <a:t>resources.perimeterinstitute.ca</a:t>
            </a:r>
            <a:endParaRPr lang="en-CA" sz="3200" dirty="0">
              <a:latin typeface="Century Gothic" panose="020B0502020202020204" pitchFamily="34" charset="0"/>
            </a:endParaRPr>
          </a:p>
        </p:txBody>
      </p:sp>
      <p:pic>
        <p:nvPicPr>
          <p:cNvPr id="8" name="Picture 7">
            <a:extLst>
              <a:ext uri="{FF2B5EF4-FFF2-40B4-BE49-F238E27FC236}">
                <a16:creationId xmlns:a16="http://schemas.microsoft.com/office/drawing/2014/main" id="{B5D87DFD-3814-49E3-AEE7-FE372185BFC7}"/>
              </a:ext>
            </a:extLst>
          </p:cNvPr>
          <p:cNvPicPr>
            <a:picLocks noChangeAspect="1"/>
          </p:cNvPicPr>
          <p:nvPr/>
        </p:nvPicPr>
        <p:blipFill>
          <a:blip r:embed="rId3"/>
          <a:stretch>
            <a:fillRect/>
          </a:stretch>
        </p:blipFill>
        <p:spPr>
          <a:xfrm>
            <a:off x="1444214" y="463296"/>
            <a:ext cx="9303571" cy="5013486"/>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E87C72A8-8B82-23BE-BB6B-7456602ECE0E}"/>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804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ext, screenshot, graphic design, brand&#10;&#10;Description automatically generated">
            <a:extLst>
              <a:ext uri="{FF2B5EF4-FFF2-40B4-BE49-F238E27FC236}">
                <a16:creationId xmlns:a16="http://schemas.microsoft.com/office/drawing/2014/main" id="{B6B68545-BBFC-ABF6-9E10-9CE7AC86230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024478">
            <a:off x="1400938" y="515241"/>
            <a:ext cx="3427814" cy="4434451"/>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6" name="Picture 5" descr="A picture containing black, darkness&#10;&#10;Description automatically generated">
            <a:extLst>
              <a:ext uri="{FF2B5EF4-FFF2-40B4-BE49-F238E27FC236}">
                <a16:creationId xmlns:a16="http://schemas.microsoft.com/office/drawing/2014/main" id="{31AFD153-94F0-0E8E-4BD0-67B50180A9E5}"/>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3" name="Picture 12">
            <a:extLst>
              <a:ext uri="{FF2B5EF4-FFF2-40B4-BE49-F238E27FC236}">
                <a16:creationId xmlns:a16="http://schemas.microsoft.com/office/drawing/2014/main" id="{23D0804D-AF55-8694-A82B-56CB671064B2}"/>
              </a:ext>
            </a:extLst>
          </p:cNvPr>
          <p:cNvPicPr>
            <a:picLocks noChangeAspect="1"/>
          </p:cNvPicPr>
          <p:nvPr/>
        </p:nvPicPr>
        <p:blipFill>
          <a:blip r:embed="rId4"/>
          <a:stretch>
            <a:fillRect/>
          </a:stretch>
        </p:blipFill>
        <p:spPr>
          <a:xfrm>
            <a:off x="5942222" y="466922"/>
            <a:ext cx="5100948" cy="5924156"/>
          </a:xfrm>
          <a:prstGeom prst="rect">
            <a:avLst/>
          </a:prstGeom>
        </p:spPr>
      </p:pic>
      <p:sp>
        <p:nvSpPr>
          <p:cNvPr id="11" name="Rectangle: Rounded Corners 10">
            <a:extLst>
              <a:ext uri="{FF2B5EF4-FFF2-40B4-BE49-F238E27FC236}">
                <a16:creationId xmlns:a16="http://schemas.microsoft.com/office/drawing/2014/main" id="{E956362B-DF55-2E54-99C9-3B594F9C6F49}"/>
              </a:ext>
            </a:extLst>
          </p:cNvPr>
          <p:cNvSpPr/>
          <p:nvPr/>
        </p:nvSpPr>
        <p:spPr>
          <a:xfrm>
            <a:off x="5807968" y="5476286"/>
            <a:ext cx="5100948" cy="977050"/>
          </a:xfrm>
          <a:prstGeom prst="roundRect">
            <a:avLst/>
          </a:prstGeom>
          <a:noFill/>
          <a:ln w="19050">
            <a:solidFill>
              <a:srgbClr val="21A1D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63622D2-72B8-CFC9-F5AD-8F17CE024102}"/>
              </a:ext>
            </a:extLst>
          </p:cNvPr>
          <p:cNvSpPr txBox="1"/>
          <p:nvPr/>
        </p:nvSpPr>
        <p:spPr>
          <a:xfrm>
            <a:off x="-49454" y="5764756"/>
            <a:ext cx="5924549" cy="400110"/>
          </a:xfrm>
          <a:prstGeom prst="rect">
            <a:avLst/>
          </a:prstGeom>
          <a:noFill/>
        </p:spPr>
        <p:txBody>
          <a:bodyPr wrap="square" rtlCol="0">
            <a:spAutoFit/>
          </a:bodyPr>
          <a:lstStyle/>
          <a:p>
            <a:pPr algn="ctr" defTabSz="1219140"/>
            <a:r>
              <a:rPr lang="en-US" sz="2000" dirty="0">
                <a:solidFill>
                  <a:srgbClr val="000000"/>
                </a:solidFill>
                <a:latin typeface="Century Gothic" panose="020B0502020202020204" pitchFamily="34" charset="0"/>
                <a:hlinkClick r:id="rId5"/>
              </a:rPr>
              <a:t>resources.perimeterinstitute.ca</a:t>
            </a:r>
            <a:endParaRPr lang="en-US" sz="200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40122690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3F77C92-ADA3-44E6-B791-6418A26D72A3}"/>
              </a:ext>
            </a:extLst>
          </p:cNvPr>
          <p:cNvSpPr txBox="1">
            <a:spLocks/>
          </p:cNvSpPr>
          <p:nvPr/>
        </p:nvSpPr>
        <p:spPr>
          <a:xfrm>
            <a:off x="2331367" y="2049064"/>
            <a:ext cx="7529265" cy="2543168"/>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ctr" defTabSz="914354"/>
            <a:r>
              <a:rPr lang="en-US" sz="2800" b="0" dirty="0">
                <a:solidFill>
                  <a:srgbClr val="000000"/>
                </a:solidFill>
                <a:latin typeface="Century Gothic" panose="020B0502020202020204" pitchFamily="34" charset="0"/>
                <a:cs typeface="Century Gothic"/>
              </a:rPr>
              <a:t>Ashley McCarl Palmer</a:t>
            </a:r>
          </a:p>
          <a:p>
            <a:pPr algn="ctr" defTabSz="914354"/>
            <a:r>
              <a:rPr lang="en-US" sz="2800" b="0" dirty="0">
                <a:solidFill>
                  <a:srgbClr val="FFFFFF"/>
                </a:solidFill>
                <a:latin typeface="Century Gothic" panose="020B0502020202020204" pitchFamily="34" charset="0"/>
                <a:cs typeface="Century Gothic"/>
                <a:hlinkClick r:id="rId2"/>
              </a:rPr>
              <a:t>amccarl-palmer@perimeterinstitute.ca</a:t>
            </a:r>
            <a:endParaRPr lang="en-US" sz="2800" b="0" dirty="0">
              <a:solidFill>
                <a:srgbClr val="FFFFFF"/>
              </a:solidFill>
              <a:latin typeface="Century Gothic" panose="020B0502020202020204" pitchFamily="34" charset="0"/>
              <a:cs typeface="Century Gothic"/>
            </a:endParaRPr>
          </a:p>
          <a:p>
            <a:pPr algn="ctr" defTabSz="914354"/>
            <a:endParaRPr lang="en-US" sz="2800" b="0" dirty="0">
              <a:solidFill>
                <a:srgbClr val="000000"/>
              </a:solidFill>
              <a:latin typeface="Century Gothic" panose="020B0502020202020204" pitchFamily="34" charset="0"/>
              <a:cs typeface="Century Gothic"/>
            </a:endParaRPr>
          </a:p>
          <a:p>
            <a:pPr algn="ctr" defTabSz="914354"/>
            <a:r>
              <a:rPr lang="en-US" sz="2800" b="0" dirty="0">
                <a:solidFill>
                  <a:srgbClr val="000000"/>
                </a:solidFill>
                <a:latin typeface="Century Gothic" panose="020B0502020202020204" pitchFamily="34" charset="0"/>
                <a:cs typeface="Century Gothic"/>
              </a:rPr>
              <a:t>Dave Fish</a:t>
            </a:r>
          </a:p>
          <a:p>
            <a:pPr algn="ctr" defTabSz="914354"/>
            <a:r>
              <a:rPr lang="en-US" sz="2800" b="0" dirty="0">
                <a:solidFill>
                  <a:srgbClr val="FFFFFF"/>
                </a:solidFill>
                <a:latin typeface="Century Gothic" panose="020B0502020202020204" pitchFamily="34" charset="0"/>
                <a:cs typeface="Century Gothic"/>
                <a:hlinkClick r:id="rId3"/>
              </a:rPr>
              <a:t>dfish@perimeterinstitute.ca</a:t>
            </a:r>
            <a:endParaRPr lang="en-US" sz="2800" b="0" dirty="0">
              <a:solidFill>
                <a:srgbClr val="FFFFFF"/>
              </a:solidFill>
              <a:latin typeface="Century Gothic" panose="020B0502020202020204" pitchFamily="34" charset="0"/>
              <a:cs typeface="Century Gothic"/>
            </a:endParaRPr>
          </a:p>
          <a:p>
            <a:pPr algn="ctr" defTabSz="914354"/>
            <a:endParaRPr lang="en-US" sz="2800" b="0" dirty="0">
              <a:solidFill>
                <a:srgbClr val="FFFFFF"/>
              </a:solidFill>
              <a:latin typeface="Century Gothic" panose="020B0502020202020204" pitchFamily="34" charset="0"/>
              <a:cs typeface="Century Gothic"/>
            </a:endParaRPr>
          </a:p>
        </p:txBody>
      </p:sp>
      <p:grpSp>
        <p:nvGrpSpPr>
          <p:cNvPr id="2" name="Group 1">
            <a:extLst>
              <a:ext uri="{FF2B5EF4-FFF2-40B4-BE49-F238E27FC236}">
                <a16:creationId xmlns:a16="http://schemas.microsoft.com/office/drawing/2014/main" id="{3910377A-040A-65F4-9843-EBD6BAD6B0F1}"/>
              </a:ext>
            </a:extLst>
          </p:cNvPr>
          <p:cNvGrpSpPr/>
          <p:nvPr/>
        </p:nvGrpSpPr>
        <p:grpSpPr>
          <a:xfrm>
            <a:off x="3410334" y="4981580"/>
            <a:ext cx="5924549" cy="1336020"/>
            <a:chOff x="4017759" y="3562350"/>
            <a:chExt cx="4443412" cy="1002015"/>
          </a:xfrm>
        </p:grpSpPr>
        <p:sp>
          <p:nvSpPr>
            <p:cNvPr id="4" name="TextBox 3">
              <a:extLst>
                <a:ext uri="{FF2B5EF4-FFF2-40B4-BE49-F238E27FC236}">
                  <a16:creationId xmlns:a16="http://schemas.microsoft.com/office/drawing/2014/main" id="{E581CB64-CDF2-4348-A5A6-FFCC485362E2}"/>
                </a:ext>
              </a:extLst>
            </p:cNvPr>
            <p:cNvSpPr txBox="1"/>
            <p:nvPr/>
          </p:nvSpPr>
          <p:spPr>
            <a:xfrm>
              <a:off x="4017759" y="4171950"/>
              <a:ext cx="4443412" cy="392415"/>
            </a:xfrm>
            <a:prstGeom prst="rect">
              <a:avLst/>
            </a:prstGeom>
            <a:noFill/>
          </p:spPr>
          <p:txBody>
            <a:bodyPr wrap="square" rtlCol="0">
              <a:spAutoFit/>
            </a:bodyPr>
            <a:lstStyle/>
            <a:p>
              <a:pPr algn="ctr" defTabSz="1219110"/>
              <a:r>
                <a:rPr lang="en-US" sz="2800" dirty="0">
                  <a:solidFill>
                    <a:srgbClr val="000000"/>
                  </a:solidFill>
                  <a:hlinkClick r:id="rId4"/>
                </a:rPr>
                <a:t>resources.perimeterinstitute.ca</a:t>
              </a:r>
              <a:endParaRPr lang="en-US" sz="2800" dirty="0">
                <a:solidFill>
                  <a:srgbClr val="000000"/>
                </a:solidFill>
              </a:endParaRPr>
            </a:p>
          </p:txBody>
        </p:sp>
        <p:pic>
          <p:nvPicPr>
            <p:cNvPr id="5" name="Picture 4">
              <a:extLst>
                <a:ext uri="{FF2B5EF4-FFF2-40B4-BE49-F238E27FC236}">
                  <a16:creationId xmlns:a16="http://schemas.microsoft.com/office/drawing/2014/main" id="{B1BEECD0-0FA9-49B9-A553-12342BFB8210}"/>
                </a:ext>
              </a:extLst>
            </p:cNvPr>
            <p:cNvPicPr>
              <a:picLocks noChangeAspect="1"/>
            </p:cNvPicPr>
            <p:nvPr/>
          </p:nvPicPr>
          <p:blipFill>
            <a:blip r:embed="rId5"/>
            <a:stretch>
              <a:fillRect/>
            </a:stretch>
          </p:blipFill>
          <p:spPr>
            <a:xfrm>
              <a:off x="5496515" y="3562350"/>
              <a:ext cx="1485900" cy="664369"/>
            </a:xfrm>
            <a:prstGeom prst="rect">
              <a:avLst/>
            </a:prstGeom>
          </p:spPr>
        </p:pic>
      </p:grpSp>
      <p:pic>
        <p:nvPicPr>
          <p:cNvPr id="8" name="Picture 7" descr="Shape&#10;&#10;Description automatically generated with medium confidence">
            <a:extLst>
              <a:ext uri="{FF2B5EF4-FFF2-40B4-BE49-F238E27FC236}">
                <a16:creationId xmlns:a16="http://schemas.microsoft.com/office/drawing/2014/main" id="{55396546-01AC-DE50-396E-D80EE01BF041}"/>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486534" y="275478"/>
            <a:ext cx="5772151" cy="1384239"/>
          </a:xfrm>
          <a:prstGeom prst="rect">
            <a:avLst/>
          </a:prstGeom>
        </p:spPr>
      </p:pic>
      <p:pic>
        <p:nvPicPr>
          <p:cNvPr id="6" name="Picture 5" descr="A picture containing black, darkness&#10;&#10;Description automatically generated">
            <a:extLst>
              <a:ext uri="{FF2B5EF4-FFF2-40B4-BE49-F238E27FC236}">
                <a16:creationId xmlns:a16="http://schemas.microsoft.com/office/drawing/2014/main" id="{CAAF3652-740D-0251-6A07-A8F80E363FBB}"/>
              </a:ext>
            </a:extLst>
          </p:cNvPr>
          <p:cNvPicPr>
            <a:picLocks noChangeAspect="1"/>
          </p:cNvPicPr>
          <p:nvPr/>
        </p:nvPicPr>
        <p:blipFill>
          <a:blip r:embed="rId7"/>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339482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3580" y="2012652"/>
            <a:ext cx="4330824" cy="3361929"/>
          </a:xfrm>
        </p:spPr>
        <p:txBody>
          <a:bodyPr>
            <a:normAutofit fontScale="92500" lnSpcReduction="10000"/>
          </a:bodyPr>
          <a:lstStyle/>
          <a:p>
            <a:pPr marL="0" indent="0" algn="ctr">
              <a:buNone/>
            </a:pPr>
            <a:r>
              <a:rPr lang="en-CA" sz="3600" b="1" dirty="0">
                <a:solidFill>
                  <a:srgbClr val="FF0000"/>
                </a:solidFill>
                <a:latin typeface="Century Gothic" pitchFamily="34" charset="0"/>
              </a:rPr>
              <a:t>Predict</a:t>
            </a:r>
          </a:p>
          <a:p>
            <a:pPr marL="0" indent="0" algn="ctr">
              <a:buNone/>
            </a:pPr>
            <a:r>
              <a:rPr lang="en-CA" sz="3600" b="1" dirty="0">
                <a:latin typeface="Century Gothic" pitchFamily="34" charset="0"/>
              </a:rPr>
              <a:t>Observe</a:t>
            </a:r>
          </a:p>
          <a:p>
            <a:pPr marL="0" indent="0" algn="ctr">
              <a:buNone/>
            </a:pPr>
            <a:r>
              <a:rPr lang="en-CA" sz="3600" b="1" dirty="0">
                <a:latin typeface="Century Gothic" pitchFamily="34" charset="0"/>
              </a:rPr>
              <a:t>Explain</a:t>
            </a:r>
          </a:p>
          <a:p>
            <a:pPr marL="0" indent="0" algn="ctr">
              <a:buNone/>
            </a:pPr>
            <a:endParaRPr lang="en-CA" b="1" dirty="0">
              <a:latin typeface="Century Gothic" pitchFamily="34" charset="0"/>
            </a:endParaRPr>
          </a:p>
          <a:p>
            <a:pPr marL="0" indent="0" algn="ctr">
              <a:buNone/>
            </a:pPr>
            <a:r>
              <a:rPr lang="en-CA" sz="3000" dirty="0">
                <a:latin typeface="Century Gothic" pitchFamily="34" charset="0"/>
              </a:rPr>
              <a:t>How are </a:t>
            </a:r>
            <a:r>
              <a:rPr lang="en-CA" sz="3000" dirty="0">
                <a:solidFill>
                  <a:srgbClr val="FF0000"/>
                </a:solidFill>
                <a:latin typeface="Century Gothic" pitchFamily="34" charset="0"/>
              </a:rPr>
              <a:t>mass</a:t>
            </a:r>
            <a:r>
              <a:rPr lang="en-CA" sz="3000" dirty="0">
                <a:latin typeface="Century Gothic" pitchFamily="34" charset="0"/>
              </a:rPr>
              <a:t> and </a:t>
            </a:r>
            <a:r>
              <a:rPr lang="en-CA" sz="3000" dirty="0">
                <a:solidFill>
                  <a:srgbClr val="FF0000"/>
                </a:solidFill>
                <a:latin typeface="Century Gothic" pitchFamily="34" charset="0"/>
              </a:rPr>
              <a:t>speed</a:t>
            </a:r>
            <a:r>
              <a:rPr lang="en-CA" sz="3000" dirty="0">
                <a:latin typeface="Century Gothic" pitchFamily="34" charset="0"/>
              </a:rPr>
              <a:t> connected in circular motion?</a:t>
            </a:r>
          </a:p>
        </p:txBody>
      </p:sp>
      <p:grpSp>
        <p:nvGrpSpPr>
          <p:cNvPr id="7" name="Group 6"/>
          <p:cNvGrpSpPr/>
          <p:nvPr/>
        </p:nvGrpSpPr>
        <p:grpSpPr>
          <a:xfrm>
            <a:off x="5951985" y="1731543"/>
            <a:ext cx="4248473" cy="3643037"/>
            <a:chOff x="4950042" y="2028731"/>
            <a:chExt cx="2592288" cy="2372377"/>
          </a:xfrm>
        </p:grpSpPr>
        <p:sp>
          <p:nvSpPr>
            <p:cNvPr id="8" name="Oval 7"/>
            <p:cNvSpPr/>
            <p:nvPr/>
          </p:nvSpPr>
          <p:spPr>
            <a:xfrm>
              <a:off x="4950042" y="2510898"/>
              <a:ext cx="2538282" cy="594066"/>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fontAlgn="base">
                <a:spcBef>
                  <a:spcPct val="0"/>
                </a:spcBef>
                <a:spcAft>
                  <a:spcPct val="0"/>
                </a:spcAft>
              </a:pPr>
              <a:endParaRPr lang="en-CA" sz="3300">
                <a:solidFill>
                  <a:prstClr val="black"/>
                </a:solidFill>
                <a:latin typeface="Calibri"/>
              </a:endParaRPr>
            </a:p>
          </p:txBody>
        </p:sp>
        <p:sp>
          <p:nvSpPr>
            <p:cNvPr id="9" name="Oval 8"/>
            <p:cNvSpPr/>
            <p:nvPr/>
          </p:nvSpPr>
          <p:spPr>
            <a:xfrm>
              <a:off x="7326306" y="2699919"/>
              <a:ext cx="216024" cy="21602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cxnSp>
          <p:nvCxnSpPr>
            <p:cNvPr id="10" name="Straight Arrow Connector 9"/>
            <p:cNvCxnSpPr/>
            <p:nvPr/>
          </p:nvCxnSpPr>
          <p:spPr>
            <a:xfrm flipH="1" flipV="1">
              <a:off x="7160104" y="2446793"/>
              <a:ext cx="332405" cy="3611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6219183" y="2807931"/>
              <a:ext cx="12151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214999" y="2807931"/>
              <a:ext cx="20715" cy="115484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6030162" y="3861048"/>
              <a:ext cx="417495" cy="5400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sp>
          <p:nvSpPr>
            <p:cNvPr id="14" name="TextBox 13"/>
            <p:cNvSpPr txBox="1"/>
            <p:nvPr/>
          </p:nvSpPr>
          <p:spPr>
            <a:xfrm>
              <a:off x="6410961" y="3861049"/>
              <a:ext cx="652591"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mass</a:t>
              </a:r>
            </a:p>
          </p:txBody>
        </p:sp>
        <p:sp>
          <p:nvSpPr>
            <p:cNvPr id="15" name="TextBox 14"/>
            <p:cNvSpPr txBox="1"/>
            <p:nvPr/>
          </p:nvSpPr>
          <p:spPr>
            <a:xfrm>
              <a:off x="6698859" y="2028731"/>
              <a:ext cx="723014"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speed</a:t>
              </a:r>
            </a:p>
          </p:txBody>
        </p:sp>
      </p:grpSp>
      <p:pic>
        <p:nvPicPr>
          <p:cNvPr id="4" name="Picture 3" descr="A picture containing black, darkness&#10;&#10;Description automatically generated">
            <a:extLst>
              <a:ext uri="{FF2B5EF4-FFF2-40B4-BE49-F238E27FC236}">
                <a16:creationId xmlns:a16="http://schemas.microsoft.com/office/drawing/2014/main" id="{D1ED3AE7-2F36-2D1E-C4AF-1B73E96E84EF}"/>
              </a:ext>
            </a:extLst>
          </p:cNvPr>
          <p:cNvPicPr>
            <a:picLocks noChangeAspect="1"/>
          </p:cNvPicPr>
          <p:nvPr/>
        </p:nvPicPr>
        <p:blipFill>
          <a:blip r:embed="rId3"/>
          <a:stretch>
            <a:fillRect/>
          </a:stretch>
        </p:blipFill>
        <p:spPr>
          <a:xfrm>
            <a:off x="11043170" y="6351956"/>
            <a:ext cx="957486" cy="317404"/>
          </a:xfrm>
          <a:prstGeom prst="rect">
            <a:avLst/>
          </a:prstGeom>
        </p:spPr>
      </p:pic>
      <p:sp>
        <p:nvSpPr>
          <p:cNvPr id="16" name="Title 1">
            <a:extLst>
              <a:ext uri="{FF2B5EF4-FFF2-40B4-BE49-F238E27FC236}">
                <a16:creationId xmlns:a16="http://schemas.microsoft.com/office/drawing/2014/main" id="{E614501B-A37D-0BAF-92C7-B16FFC95CCA2}"/>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3377713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000" y="1603666"/>
            <a:ext cx="10056520" cy="4038600"/>
          </a:xfrm>
        </p:spPr>
        <p:txBody>
          <a:bodyPr>
            <a:normAutofit/>
          </a:bodyPr>
          <a:lstStyle/>
          <a:p>
            <a:pPr marL="0" indent="0">
              <a:buNone/>
            </a:pPr>
            <a:r>
              <a:rPr lang="en-US" b="1" dirty="0">
                <a:latin typeface="Century Gothic" panose="020B0502020202020204" pitchFamily="34" charset="0"/>
              </a:rPr>
              <a:t>Objective: 	</a:t>
            </a:r>
          </a:p>
          <a:p>
            <a:pPr marL="0" indent="0">
              <a:buNone/>
            </a:pPr>
            <a:r>
              <a:rPr lang="en-CA" b="1" dirty="0">
                <a:latin typeface="Century Gothic" pitchFamily="34" charset="0"/>
              </a:rPr>
              <a:t>How are </a:t>
            </a:r>
            <a:r>
              <a:rPr lang="en-CA" b="1" dirty="0">
                <a:solidFill>
                  <a:srgbClr val="FF0000"/>
                </a:solidFill>
                <a:latin typeface="Century Gothic" pitchFamily="34" charset="0"/>
              </a:rPr>
              <a:t>mass</a:t>
            </a:r>
            <a:r>
              <a:rPr lang="en-CA" b="1" dirty="0">
                <a:latin typeface="Century Gothic" pitchFamily="34" charset="0"/>
              </a:rPr>
              <a:t> and </a:t>
            </a:r>
            <a:r>
              <a:rPr lang="en-CA" b="1" dirty="0">
                <a:solidFill>
                  <a:srgbClr val="FF0000"/>
                </a:solidFill>
                <a:latin typeface="Century Gothic" pitchFamily="34" charset="0"/>
              </a:rPr>
              <a:t>speed</a:t>
            </a:r>
            <a:r>
              <a:rPr lang="en-CA" b="1" dirty="0">
                <a:latin typeface="Century Gothic" pitchFamily="34" charset="0"/>
              </a:rPr>
              <a:t> connected in circular motion?</a:t>
            </a:r>
          </a:p>
          <a:p>
            <a:pPr marL="0" indent="0">
              <a:buNone/>
            </a:pPr>
            <a:endParaRPr lang="en-US" sz="2000" dirty="0">
              <a:latin typeface="Century Gothic" panose="020B0502020202020204" pitchFamily="34" charset="0"/>
            </a:endParaRPr>
          </a:p>
          <a:p>
            <a:pPr marL="514350" indent="-514350">
              <a:buAutoNum type="arabicPeriod"/>
            </a:pPr>
            <a:r>
              <a:rPr lang="en-US" dirty="0">
                <a:latin typeface="Century Gothic" panose="020B0502020202020204" pitchFamily="34" charset="0"/>
              </a:rPr>
              <a:t>Collect data for one mass per group.</a:t>
            </a:r>
          </a:p>
          <a:p>
            <a:pPr marL="514350" indent="-514350">
              <a:buAutoNum type="arabicPeriod"/>
            </a:pPr>
            <a:r>
              <a:rPr lang="en-US" dirty="0">
                <a:latin typeface="Century Gothic" panose="020B0502020202020204" pitchFamily="34" charset="0"/>
              </a:rPr>
              <a:t>Plot a graph of </a:t>
            </a:r>
            <a:r>
              <a:rPr lang="en-US" dirty="0">
                <a:solidFill>
                  <a:srgbClr val="FF0000"/>
                </a:solidFill>
                <a:latin typeface="Century Gothic" panose="020B0502020202020204" pitchFamily="34" charset="0"/>
              </a:rPr>
              <a:t>speed</a:t>
            </a:r>
            <a:r>
              <a:rPr lang="en-US" baseline="30000" dirty="0">
                <a:solidFill>
                  <a:srgbClr val="FF0000"/>
                </a:solidFill>
                <a:latin typeface="Century Gothic" panose="020B0502020202020204" pitchFamily="34" charset="0"/>
              </a:rPr>
              <a:t>2</a:t>
            </a:r>
            <a:r>
              <a:rPr lang="en-US" dirty="0">
                <a:latin typeface="Century Gothic" panose="020B0502020202020204" pitchFamily="34" charset="0"/>
              </a:rPr>
              <a:t> vs </a:t>
            </a:r>
            <a:r>
              <a:rPr lang="en-US" dirty="0">
                <a:solidFill>
                  <a:srgbClr val="FF0000"/>
                </a:solidFill>
                <a:latin typeface="Century Gothic" panose="020B0502020202020204" pitchFamily="34" charset="0"/>
              </a:rPr>
              <a:t>mass</a:t>
            </a:r>
            <a:r>
              <a:rPr lang="en-US" dirty="0">
                <a:latin typeface="Century Gothic" panose="020B0502020202020204" pitchFamily="34" charset="0"/>
              </a:rPr>
              <a:t> on a collaborative spreadsheet.</a:t>
            </a:r>
          </a:p>
          <a:p>
            <a:pPr marL="0" indent="0">
              <a:buNone/>
            </a:pPr>
            <a:endParaRPr lang="en-US"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2ACDD740-F184-A92A-2C67-B56EBCE58258}"/>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5E30DE92-073D-1805-1199-9DA3305940D5}"/>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4063438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767408" y="1988841"/>
            <a:ext cx="6192688" cy="3973750"/>
          </a:xfrm>
        </p:spPr>
        <p:txBody>
          <a:bodyPr>
            <a:normAutofit/>
          </a:bodyPr>
          <a:lstStyle/>
          <a:p>
            <a:pPr marL="0" indent="0">
              <a:buNone/>
            </a:pPr>
            <a:r>
              <a:rPr lang="en-CA" sz="3200" b="1" dirty="0">
                <a:latin typeface="Century Gothic" panose="020B0502020202020204" pitchFamily="34" charset="0"/>
              </a:rPr>
              <a:t>Collaborative version:</a:t>
            </a:r>
          </a:p>
          <a:p>
            <a:pPr marL="742950" indent="-742950">
              <a:buAutoNum type="arabicPeriod"/>
            </a:pPr>
            <a:r>
              <a:rPr lang="en-CA" sz="3200" dirty="0">
                <a:solidFill>
                  <a:srgbClr val="0E426D"/>
                </a:solidFill>
                <a:latin typeface="Century Gothic" panose="020B0502020202020204" pitchFamily="34" charset="0"/>
              </a:rPr>
              <a:t>Set radius = 60 cm</a:t>
            </a:r>
          </a:p>
          <a:p>
            <a:pPr marL="742950" indent="-742950">
              <a:buAutoNum type="arabicPeriod"/>
            </a:pPr>
            <a:r>
              <a:rPr lang="en-CA" sz="3200" dirty="0">
                <a:solidFill>
                  <a:srgbClr val="0E426D"/>
                </a:solidFill>
                <a:latin typeface="Century Gothic" panose="020B0502020202020204" pitchFamily="34" charset="0"/>
              </a:rPr>
              <a:t>Use assigned masses</a:t>
            </a:r>
          </a:p>
          <a:p>
            <a:pPr marL="742950" indent="-742950">
              <a:buAutoNum type="arabicPeriod"/>
            </a:pPr>
            <a:r>
              <a:rPr lang="en-CA" sz="3200" dirty="0">
                <a:solidFill>
                  <a:srgbClr val="0E426D"/>
                </a:solidFill>
                <a:latin typeface="Century Gothic" panose="020B0502020202020204" pitchFamily="34" charset="0"/>
              </a:rPr>
              <a:t>Record period for 10 orbits</a:t>
            </a:r>
          </a:p>
          <a:p>
            <a:pPr marL="742950" indent="-742950">
              <a:buAutoNum type="arabicPeriod"/>
            </a:pPr>
            <a:r>
              <a:rPr lang="en-CA" sz="3200" dirty="0">
                <a:solidFill>
                  <a:srgbClr val="0E426D"/>
                </a:solidFill>
                <a:latin typeface="Century Gothic" panose="020B0502020202020204" pitchFamily="34" charset="0"/>
              </a:rPr>
              <a:t>Compare results</a:t>
            </a:r>
          </a:p>
          <a:p>
            <a:pPr marL="742950" indent="-742950">
              <a:buFont typeface="Arial"/>
              <a:buAutoNum type="arabicPeriod"/>
            </a:pPr>
            <a:r>
              <a:rPr lang="en-CA" sz="3200" dirty="0">
                <a:solidFill>
                  <a:srgbClr val="0E426D"/>
                </a:solidFill>
                <a:latin typeface="Century Gothic" panose="020B0502020202020204" pitchFamily="34" charset="0"/>
              </a:rPr>
              <a:t>Report results</a:t>
            </a:r>
          </a:p>
          <a:p>
            <a:pPr marL="742950" indent="-742950">
              <a:buAutoNum type="arabicPeriod"/>
            </a:pPr>
            <a:endParaRPr lang="en-CA" sz="3200" dirty="0">
              <a:solidFill>
                <a:srgbClr val="0E426D"/>
              </a:solidFill>
              <a:latin typeface="Century Gothic" panose="020B0502020202020204" pitchFamily="34" charset="0"/>
            </a:endParaRPr>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48128" y="1370116"/>
            <a:ext cx="4104456" cy="4790055"/>
          </a:xfrm>
          <a:prstGeom prst="rect">
            <a:avLst/>
          </a:prstGeom>
          <a:ln>
            <a:noFill/>
          </a:ln>
          <a:effectLst>
            <a:softEdge rad="112500"/>
          </a:effectLst>
        </p:spPr>
      </p:pic>
      <p:pic>
        <p:nvPicPr>
          <p:cNvPr id="3" name="Picture 2" descr="A picture containing black, darkness&#10;&#10;Description automatically generated">
            <a:extLst>
              <a:ext uri="{FF2B5EF4-FFF2-40B4-BE49-F238E27FC236}">
                <a16:creationId xmlns:a16="http://schemas.microsoft.com/office/drawing/2014/main" id="{CCE6E1B1-EF42-182E-1E80-CC66182EAAA2}"/>
              </a:ext>
            </a:extLst>
          </p:cNvPr>
          <p:cNvPicPr>
            <a:picLocks noChangeAspect="1"/>
          </p:cNvPicPr>
          <p:nvPr/>
        </p:nvPicPr>
        <p:blipFill>
          <a:blip r:embed="rId3"/>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005743DA-B0E9-3E8A-D74F-0E77A0055BD6}"/>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1458662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732940950"/>
              </p:ext>
            </p:extLst>
          </p:nvPr>
        </p:nvGraphicFramePr>
        <p:xfrm>
          <a:off x="2999656" y="1772816"/>
          <a:ext cx="6552728" cy="3600402"/>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1782389803"/>
                    </a:ext>
                  </a:extLst>
                </a:gridCol>
                <a:gridCol w="3888432">
                  <a:extLst>
                    <a:ext uri="{9D8B030D-6E8A-4147-A177-3AD203B41FA5}">
                      <a16:colId xmlns:a16="http://schemas.microsoft.com/office/drawing/2014/main" val="2029666867"/>
                    </a:ext>
                  </a:extLst>
                </a:gridCol>
              </a:tblGrid>
              <a:tr h="600067">
                <a:tc>
                  <a:txBody>
                    <a:bodyPr/>
                    <a:lstStyle/>
                    <a:p>
                      <a:pPr algn="ctr"/>
                      <a:r>
                        <a:rPr lang="en-CA" sz="2800" dirty="0"/>
                        <a:t>#</a:t>
                      </a:r>
                      <a:r>
                        <a:rPr lang="en-CA" sz="2800" baseline="0" dirty="0"/>
                        <a:t> of washers</a:t>
                      </a:r>
                      <a:endParaRPr lang="en-US" sz="2800" dirty="0"/>
                    </a:p>
                  </a:txBody>
                  <a:tcPr/>
                </a:tc>
                <a:tc>
                  <a:txBody>
                    <a:bodyPr/>
                    <a:lstStyle/>
                    <a:p>
                      <a:pPr algn="ctr"/>
                      <a:r>
                        <a:rPr lang="en-CA" sz="2800" dirty="0"/>
                        <a:t>10 Orbits (s)</a:t>
                      </a:r>
                      <a:endParaRPr lang="en-US" sz="2800" dirty="0"/>
                    </a:p>
                  </a:txBody>
                  <a:tcPr/>
                </a:tc>
                <a:extLst>
                  <a:ext uri="{0D108BD9-81ED-4DB2-BD59-A6C34878D82A}">
                    <a16:rowId xmlns:a16="http://schemas.microsoft.com/office/drawing/2014/main" val="2074366847"/>
                  </a:ext>
                </a:extLst>
              </a:tr>
              <a:tr h="600067">
                <a:tc>
                  <a:txBody>
                    <a:bodyPr/>
                    <a:lstStyle/>
                    <a:p>
                      <a:pPr algn="ctr"/>
                      <a:r>
                        <a:rPr lang="en-CA" sz="2800" dirty="0"/>
                        <a:t>8</a:t>
                      </a:r>
                      <a:endParaRPr lang="en-US" sz="2800" dirty="0"/>
                    </a:p>
                  </a:txBody>
                  <a:tcPr/>
                </a:tc>
                <a:tc>
                  <a:txBody>
                    <a:bodyPr/>
                    <a:lstStyle/>
                    <a:p>
                      <a:pPr algn="ctr"/>
                      <a:endParaRPr lang="en-US" sz="2800" dirty="0"/>
                    </a:p>
                  </a:txBody>
                  <a:tcPr/>
                </a:tc>
                <a:extLst>
                  <a:ext uri="{0D108BD9-81ED-4DB2-BD59-A6C34878D82A}">
                    <a16:rowId xmlns:a16="http://schemas.microsoft.com/office/drawing/2014/main" val="1704658112"/>
                  </a:ext>
                </a:extLst>
              </a:tr>
              <a:tr h="600067">
                <a:tc>
                  <a:txBody>
                    <a:bodyPr/>
                    <a:lstStyle/>
                    <a:p>
                      <a:pPr algn="ctr"/>
                      <a:r>
                        <a:rPr lang="en-CA" sz="2800" dirty="0"/>
                        <a:t>10</a:t>
                      </a:r>
                      <a:endParaRPr lang="en-US" sz="2800" dirty="0"/>
                    </a:p>
                  </a:txBody>
                  <a:tcPr/>
                </a:tc>
                <a:tc>
                  <a:txBody>
                    <a:bodyPr/>
                    <a:lstStyle/>
                    <a:p>
                      <a:pPr algn="ctr"/>
                      <a:r>
                        <a:rPr lang="en-US" sz="2800" dirty="0"/>
                        <a:t> </a:t>
                      </a:r>
                    </a:p>
                  </a:txBody>
                  <a:tcPr/>
                </a:tc>
                <a:extLst>
                  <a:ext uri="{0D108BD9-81ED-4DB2-BD59-A6C34878D82A}">
                    <a16:rowId xmlns:a16="http://schemas.microsoft.com/office/drawing/2014/main" val="51051943"/>
                  </a:ext>
                </a:extLst>
              </a:tr>
              <a:tr h="600067">
                <a:tc>
                  <a:txBody>
                    <a:bodyPr/>
                    <a:lstStyle/>
                    <a:p>
                      <a:pPr algn="ctr"/>
                      <a:r>
                        <a:rPr lang="en-CA" sz="2800" dirty="0"/>
                        <a:t>12</a:t>
                      </a:r>
                      <a:endParaRPr lang="en-US" sz="2800" dirty="0"/>
                    </a:p>
                  </a:txBody>
                  <a:tcPr/>
                </a:tc>
                <a:tc>
                  <a:txBody>
                    <a:bodyPr/>
                    <a:lstStyle/>
                    <a:p>
                      <a:pPr algn="ctr"/>
                      <a:endParaRPr lang="en-US" sz="2800" dirty="0"/>
                    </a:p>
                  </a:txBody>
                  <a:tcPr/>
                </a:tc>
                <a:extLst>
                  <a:ext uri="{0D108BD9-81ED-4DB2-BD59-A6C34878D82A}">
                    <a16:rowId xmlns:a16="http://schemas.microsoft.com/office/drawing/2014/main" val="3996589691"/>
                  </a:ext>
                </a:extLst>
              </a:tr>
              <a:tr h="600067">
                <a:tc>
                  <a:txBody>
                    <a:bodyPr/>
                    <a:lstStyle/>
                    <a:p>
                      <a:pPr algn="ctr"/>
                      <a:r>
                        <a:rPr lang="en-CA" sz="2800" dirty="0"/>
                        <a:t>14</a:t>
                      </a:r>
                      <a:endParaRPr lang="en-US" sz="2800" dirty="0"/>
                    </a:p>
                  </a:txBody>
                  <a:tcPr/>
                </a:tc>
                <a:tc>
                  <a:txBody>
                    <a:bodyPr/>
                    <a:lstStyle/>
                    <a:p>
                      <a:pPr algn="ctr"/>
                      <a:endParaRPr lang="en-US" sz="2800" dirty="0"/>
                    </a:p>
                  </a:txBody>
                  <a:tcPr/>
                </a:tc>
                <a:extLst>
                  <a:ext uri="{0D108BD9-81ED-4DB2-BD59-A6C34878D82A}">
                    <a16:rowId xmlns:a16="http://schemas.microsoft.com/office/drawing/2014/main" val="1996519175"/>
                  </a:ext>
                </a:extLst>
              </a:tr>
              <a:tr h="600067">
                <a:tc>
                  <a:txBody>
                    <a:bodyPr/>
                    <a:lstStyle/>
                    <a:p>
                      <a:pPr algn="ctr"/>
                      <a:r>
                        <a:rPr lang="en-CA" sz="2800" dirty="0"/>
                        <a:t>16</a:t>
                      </a:r>
                      <a:endParaRPr lang="en-US" sz="2800" dirty="0"/>
                    </a:p>
                  </a:txBody>
                  <a:tcPr/>
                </a:tc>
                <a:tc>
                  <a:txBody>
                    <a:bodyPr/>
                    <a:lstStyle/>
                    <a:p>
                      <a:pPr algn="ctr"/>
                      <a:endParaRPr lang="en-US" sz="2800" dirty="0"/>
                    </a:p>
                  </a:txBody>
                  <a:tcPr/>
                </a:tc>
                <a:extLst>
                  <a:ext uri="{0D108BD9-81ED-4DB2-BD59-A6C34878D82A}">
                    <a16:rowId xmlns:a16="http://schemas.microsoft.com/office/drawing/2014/main" val="3885382476"/>
                  </a:ext>
                </a:extLst>
              </a:tr>
            </a:tbl>
          </a:graphicData>
        </a:graphic>
      </p:graphicFrame>
      <p:sp>
        <p:nvSpPr>
          <p:cNvPr id="7" name="TextBox 6"/>
          <p:cNvSpPr txBox="1"/>
          <p:nvPr/>
        </p:nvSpPr>
        <p:spPr>
          <a:xfrm>
            <a:off x="2351584" y="5589241"/>
            <a:ext cx="7704856" cy="954107"/>
          </a:xfrm>
          <a:prstGeom prst="rect">
            <a:avLst/>
          </a:prstGeom>
          <a:noFill/>
        </p:spPr>
        <p:txBody>
          <a:bodyPr wrap="square" rtlCol="0">
            <a:spAutoFit/>
          </a:bodyPr>
          <a:lstStyle/>
          <a:p>
            <a:r>
              <a:rPr lang="en-CA" sz="2800" dirty="0">
                <a:solidFill>
                  <a:srgbClr val="0E426D"/>
                </a:solidFill>
                <a:latin typeface="Century Gothic" panose="020B0502020202020204" pitchFamily="34" charset="0"/>
              </a:rPr>
              <a:t>How is the orbital speed related to the mass of the washers?</a:t>
            </a:r>
            <a:endParaRPr lang="en-US" sz="2800" dirty="0">
              <a:solidFill>
                <a:srgbClr val="0E426D"/>
              </a:solidFill>
              <a:latin typeface="Century Gothic" panose="020B0502020202020204" pitchFamily="34" charset="0"/>
            </a:endParaRPr>
          </a:p>
        </p:txBody>
      </p:sp>
      <p:pic>
        <p:nvPicPr>
          <p:cNvPr id="3" name="Picture 2" descr="A picture containing black, darkness&#10;&#10;Description automatically generated">
            <a:extLst>
              <a:ext uri="{FF2B5EF4-FFF2-40B4-BE49-F238E27FC236}">
                <a16:creationId xmlns:a16="http://schemas.microsoft.com/office/drawing/2014/main" id="{71663953-9A87-382D-781C-AF71A1B70DE1}"/>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7F79A916-4F7C-0CAB-00F3-0E21B2119497}"/>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4052527150"/>
      </p:ext>
    </p:extLst>
  </p:cSld>
  <p:clrMapOvr>
    <a:masterClrMapping/>
  </p:clrMapOvr>
</p:sld>
</file>

<file path=ppt/theme/theme1.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FF44765C49BB48A38AA93C6F1BB1B2" ma:contentTypeVersion="13" ma:contentTypeDescription="Create a new document." ma:contentTypeScope="" ma:versionID="77b5cb597e11f1be49cee4627b4e0bb6">
  <xsd:schema xmlns:xsd="http://www.w3.org/2001/XMLSchema" xmlns:xs="http://www.w3.org/2001/XMLSchema" xmlns:p="http://schemas.microsoft.com/office/2006/metadata/properties" xmlns:ns2="ef5e437f-2102-4381-a9d1-bedee3bfa4b0" xmlns:ns3="3a5a4cf3-fffb-4a80-96d1-2a0736ca072b" targetNamespace="http://schemas.microsoft.com/office/2006/metadata/properties" ma:root="true" ma:fieldsID="7edc6ae0c9ad5ab3b2f65c5404f63a32" ns2:_="" ns3:_="">
    <xsd:import namespace="ef5e437f-2102-4381-a9d1-bedee3bfa4b0"/>
    <xsd:import namespace="3a5a4cf3-fffb-4a80-96d1-2a0736ca07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BillingMetadata"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5e437f-2102-4381-a9d1-bedee3bfa4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69dbe650-d158-4e91-968c-ba014a2afe4f" ma:termSetId="09814cd3-568e-fe90-9814-8d621ff8fb84" ma:anchorId="fba54fb3-c3e1-fe81-a776-ca4b69148c4d" ma:open="true" ma:isKeyword="false">
      <xsd:complexType>
        <xsd:sequence>
          <xsd:element ref="pc:Terms" minOccurs="0" maxOccurs="1"/>
        </xsd:sequence>
      </xsd:complexType>
    </xsd:element>
    <xsd:element name="MediaServiceBillingMetadata" ma:index="18" nillable="true" ma:displayName="MediaServiceBillingMetadata" ma:hidden="true" ma:internalName="MediaServiceBillingMetadata" ma:readOnly="true">
      <xsd:simpleType>
        <xsd:restriction base="dms:Note"/>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a5a4cf3-fffb-4a80-96d1-2a0736ca072b"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b31a3874-8d0f-4952-9ace-e3b8b4c97cc7}" ma:internalName="TaxCatchAll" ma:showField="CatchAllData" ma:web="3a5a4cf3-fffb-4a80-96d1-2a0736ca072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f5e437f-2102-4381-a9d1-bedee3bfa4b0">
      <Terms xmlns="http://schemas.microsoft.com/office/infopath/2007/PartnerControls"/>
    </lcf76f155ced4ddcb4097134ff3c332f>
    <TaxCatchAll xmlns="3a5a4cf3-fffb-4a80-96d1-2a0736ca072b" xsi:nil="true"/>
  </documentManagement>
</p:properties>
</file>

<file path=customXml/itemProps1.xml><?xml version="1.0" encoding="utf-8"?>
<ds:datastoreItem xmlns:ds="http://schemas.openxmlformats.org/officeDocument/2006/customXml" ds:itemID="{DC8B5F77-31AF-442A-BAFD-A1EA38A79A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5e437f-2102-4381-a9d1-bedee3bfa4b0"/>
    <ds:schemaRef ds:uri="3a5a4cf3-fffb-4a80-96d1-2a0736ca07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0D5187-6CC1-4E2E-AD55-7412342A470D}">
  <ds:schemaRefs>
    <ds:schemaRef ds:uri="http://schemas.microsoft.com/sharepoint/v3/contenttype/forms"/>
  </ds:schemaRefs>
</ds:datastoreItem>
</file>

<file path=customXml/itemProps3.xml><?xml version="1.0" encoding="utf-8"?>
<ds:datastoreItem xmlns:ds="http://schemas.openxmlformats.org/officeDocument/2006/customXml" ds:itemID="{6D6823AA-1FB3-4DDB-981C-3F3C86160495}">
  <ds:schemaRefs>
    <ds:schemaRef ds:uri="http://schemas.microsoft.com/office/2006/metadata/properties"/>
    <ds:schemaRef ds:uri="http://schemas.microsoft.com/office/infopath/2007/PartnerControls"/>
    <ds:schemaRef ds:uri="ef5e437f-2102-4381-a9d1-bedee3bfa4b0"/>
    <ds:schemaRef ds:uri="3a5a4cf3-fffb-4a80-96d1-2a0736ca072b"/>
  </ds:schemaRefs>
</ds:datastoreItem>
</file>

<file path=docProps/app.xml><?xml version="1.0" encoding="utf-8"?>
<Properties xmlns="http://schemas.openxmlformats.org/officeDocument/2006/extended-properties" xmlns:vt="http://schemas.openxmlformats.org/officeDocument/2006/docPropsVTypes">
  <Template>2013 PPT Template</Template>
  <TotalTime>21758</TotalTime>
  <Words>2211</Words>
  <Application>Microsoft Office PowerPoint</Application>
  <PresentationFormat>Widescreen</PresentationFormat>
  <Paragraphs>268</Paragraphs>
  <Slides>50</Slides>
  <Notes>33</Notes>
  <HiddenSlides>5</HiddenSlides>
  <MMClips>2</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50</vt:i4>
      </vt:variant>
    </vt:vector>
  </HeadingPairs>
  <TitlesOfParts>
    <vt:vector size="60" baseType="lpstr">
      <vt:lpstr>Arial</vt:lpstr>
      <vt:lpstr>Calibri</vt:lpstr>
      <vt:lpstr>Cambria Math</vt:lpstr>
      <vt:lpstr>Century Gothic</vt:lpstr>
      <vt:lpstr>Courier New</vt:lpstr>
      <vt:lpstr>Lucida Grande</vt:lpstr>
      <vt:lpstr>MS Pゴシック</vt:lpstr>
      <vt:lpstr>Times New Roman</vt:lpstr>
      <vt:lpstr>Wingdings</vt:lpstr>
      <vt:lpstr>2013 PPT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Extend this to galaxies</vt:lpstr>
      <vt:lpstr>Triangulum is More Massive Than it Looks</vt:lpstr>
      <vt:lpstr>The same discrepancy happens in all* galaxies</vt:lpstr>
      <vt:lpstr>Old View</vt:lpstr>
      <vt:lpstr>PowerPoint Presentation</vt:lpstr>
      <vt:lpstr>PowerPoint Presentation</vt:lpstr>
      <vt:lpstr>PowerPoint Presentation</vt:lpstr>
      <vt:lpstr>Gravitational Lensing</vt:lpstr>
      <vt:lpstr>Bullet Cluster</vt:lpstr>
      <vt:lpstr>Competing Theories For Dark Matter </vt:lpstr>
      <vt:lpstr>How to Look for Dark Matter Particles</vt:lpstr>
      <vt:lpstr>LUX- Large Underground Xenon Detector</vt:lpstr>
      <vt:lpstr>LUX update (2017)</vt:lpstr>
      <vt:lpstr>LUX-ZEPLIN (LZ) update (2024)</vt:lpstr>
      <vt:lpstr>XENON1T (2018)</vt:lpstr>
      <vt:lpstr>XENON1T – electronic recoil excess (2020)</vt:lpstr>
      <vt:lpstr>XENONnT – (2023)</vt:lpstr>
      <vt:lpstr>PANDAX- 4T (2021) </vt:lpstr>
      <vt:lpstr>ADMX (2021) </vt:lpstr>
      <vt:lpstr>FERMI</vt:lpstr>
      <vt:lpstr>LHC</vt:lpstr>
      <vt:lpstr>Problems for Particle Dark Matter</vt:lpstr>
      <vt:lpstr>Empty-Handed?</vt:lpstr>
      <vt:lpstr>Dark Matter</vt:lpstr>
      <vt:lpstr>Modified Gravity Theories</vt:lpstr>
      <vt:lpstr>Modified Gravity</vt:lpstr>
      <vt:lpstr>Sterile Neutrinos</vt:lpstr>
      <vt:lpstr>Current Status of Dark Matter</vt:lpstr>
      <vt:lpstr>JWST and Euclid Space Telescopes</vt:lpstr>
      <vt:lpstr>PowerPoint Presentation</vt:lpstr>
      <vt:lpstr>JWST and Euclid Space Telescopes</vt:lpstr>
      <vt:lpstr>PowerPoint Presentation</vt:lpstr>
      <vt:lpstr>Vera Rubin Telescope</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Fish</dc:creator>
  <cp:lastModifiedBy>Dave Fish</cp:lastModifiedBy>
  <cp:revision>208</cp:revision>
  <cp:lastPrinted>2012-10-30T18:11:15Z</cp:lastPrinted>
  <dcterms:created xsi:type="dcterms:W3CDTF">2013-03-22T18:53:08Z</dcterms:created>
  <dcterms:modified xsi:type="dcterms:W3CDTF">2025-07-04T14:57:23Z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2200.00000000000</vt:lpwstr>
  </property>
  <property fmtid="{D5CDD505-2E9C-101B-9397-08002B2CF9AE}" pid="3" name="ContentTypeId">
    <vt:lpwstr>0x01010026FF44765C49BB48A38AA93C6F1BB1B2</vt:lpwstr>
  </property>
  <property fmtid="{D5CDD505-2E9C-101B-9397-08002B2CF9AE}" pid="4" name="MediaServiceImageTags">
    <vt:lpwstr/>
  </property>
</Properties>
</file>