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Lst>
  <p:sldSz cy="5143500" cx="9144000"/>
  <p:notesSz cx="6858000" cy="9144000"/>
  <p:embeddedFontLst>
    <p:embeddedFont>
      <p:font typeface="Roboto"/>
      <p:regular r:id="rId118"/>
      <p:bold r:id="rId119"/>
      <p:italic r:id="rId120"/>
      <p:boldItalic r:id="rId1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A3E30C-31B7-4E11-BCDB-D725091BE7CC}">
  <a:tblStyle styleId="{CDA3E30C-31B7-4E11-BCDB-D725091BE7C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121" Type="http://schemas.openxmlformats.org/officeDocument/2006/relationships/font" Target="fonts/Roboto-boldItalic.fntdata"/><Relationship Id="rId25" Type="http://schemas.openxmlformats.org/officeDocument/2006/relationships/slide" Target="slides/slide19.xml"/><Relationship Id="rId120" Type="http://schemas.openxmlformats.org/officeDocument/2006/relationships/font" Target="fonts/Roboto-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Roboto-regular.fntdata"/><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Roboto-bold.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1" name="Shape 851"/>
        <p:cNvGrpSpPr/>
        <p:nvPr/>
      </p:nvGrpSpPr>
      <p:grpSpPr>
        <a:xfrm>
          <a:off x="0" y="0"/>
          <a:ext cx="0" cy="0"/>
          <a:chOff x="0" y="0"/>
          <a:chExt cx="0" cy="0"/>
        </a:xfrm>
      </p:grpSpPr>
      <p:sp>
        <p:nvSpPr>
          <p:cNvPr id="852" name="Google Shape;852;g2e99bb42309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3" name="Google Shape;853;g2e99bb42309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2e99bb4230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2e99bb42309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3" name="Shape 863"/>
        <p:cNvGrpSpPr/>
        <p:nvPr/>
      </p:nvGrpSpPr>
      <p:grpSpPr>
        <a:xfrm>
          <a:off x="0" y="0"/>
          <a:ext cx="0" cy="0"/>
          <a:chOff x="0" y="0"/>
          <a:chExt cx="0" cy="0"/>
        </a:xfrm>
      </p:grpSpPr>
      <p:sp>
        <p:nvSpPr>
          <p:cNvPr id="864" name="Google Shape;864;g2e99bb4230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5" name="Google Shape;865;g2e99bb42309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e99bb42309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e99bb42309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7" name="Google Shape;877;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3" name="Google Shape;883;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Peter - introduction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What is the purpose of an Particle Accelerator if not for the Particle Detectors?</a:t>
            </a:r>
            <a:endParaRPr/>
          </a:p>
          <a:p>
            <a:pPr indent="0" lvl="0" marL="0" rtl="0" algn="l">
              <a:spcBef>
                <a:spcPts val="0"/>
              </a:spcBef>
              <a:spcAft>
                <a:spcPts val="0"/>
              </a:spcAft>
              <a:buNone/>
            </a:pPr>
            <a:r>
              <a:rPr lang="en-GB"/>
              <a:t>How do you find what you can't see? This is the challenge of particle detectors and they solve it by piecing together interactions in a space. </a:t>
            </a:r>
            <a:endParaRPr/>
          </a:p>
          <a:p>
            <a:pPr indent="0" lvl="0" marL="0" rtl="0" algn="l">
              <a:spcBef>
                <a:spcPts val="0"/>
              </a:spcBef>
              <a:spcAft>
                <a:spcPts val="0"/>
              </a:spcAft>
              <a:buNone/>
            </a:pPr>
            <a:r>
              <a:rPr lang="en-GB"/>
              <a:t>Even our youngest students have some experience in this task.</a:t>
            </a:r>
            <a:endParaRPr/>
          </a:p>
          <a:p>
            <a:pPr indent="0" lvl="0" marL="0" rtl="0" algn="l">
              <a:spcBef>
                <a:spcPts val="0"/>
              </a:spcBef>
              <a:spcAft>
                <a:spcPts val="0"/>
              </a:spcAft>
              <a:buNone/>
            </a:pPr>
            <a:r>
              <a:rPr lang="en-GB"/>
              <a:t>Detectors paint a timeline for us…bubble chambers to much larger and more detailed images.</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g2e99bb42309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6" name="Google Shape;896;g2e99bb42309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79400" lvl="0" marL="457200" rtl="0" algn="l">
              <a:lnSpc>
                <a:spcPct val="90000"/>
              </a:lnSpc>
              <a:spcBef>
                <a:spcPts val="800"/>
              </a:spcBef>
              <a:spcAft>
                <a:spcPts val="0"/>
              </a:spcAft>
              <a:buClr>
                <a:srgbClr val="171717"/>
              </a:buClr>
              <a:buSzPts val="800"/>
              <a:buChar char="●"/>
            </a:pPr>
            <a:r>
              <a:rPr lang="en-GB" sz="1000">
                <a:solidFill>
                  <a:srgbClr val="171717"/>
                </a:solidFill>
              </a:rPr>
              <a:t>We don't detect particles, we detect interactions between particles and detector material (trails)</a:t>
            </a:r>
            <a:endParaRPr sz="1000">
              <a:solidFill>
                <a:srgbClr val="171717"/>
              </a:solidFill>
            </a:endParaRPr>
          </a:p>
          <a:p>
            <a:pPr indent="-279400" lvl="0" marL="457200" rtl="0" algn="l">
              <a:lnSpc>
                <a:spcPct val="90000"/>
              </a:lnSpc>
              <a:spcBef>
                <a:spcPts val="0"/>
              </a:spcBef>
              <a:spcAft>
                <a:spcPts val="0"/>
              </a:spcAft>
              <a:buClr>
                <a:srgbClr val="171717"/>
              </a:buClr>
              <a:buSzPts val="800"/>
              <a:buChar char="●"/>
            </a:pPr>
            <a:r>
              <a:rPr lang="en-GB" sz="1000">
                <a:solidFill>
                  <a:srgbClr val="171717"/>
                </a:solidFill>
              </a:rPr>
              <a:t>Designed the detectors to look for certain decays…they don't detect everything, but only what they were designed to detect.</a:t>
            </a:r>
            <a:endParaRPr sz="1000">
              <a:solidFill>
                <a:srgbClr val="171717"/>
              </a:solidFill>
            </a:endParaRPr>
          </a:p>
          <a:p>
            <a:pPr indent="-279400" lvl="0" marL="457200" rtl="0" algn="l">
              <a:lnSpc>
                <a:spcPct val="90000"/>
              </a:lnSpc>
              <a:spcBef>
                <a:spcPts val="0"/>
              </a:spcBef>
              <a:spcAft>
                <a:spcPts val="0"/>
              </a:spcAft>
              <a:buClr>
                <a:srgbClr val="171717"/>
              </a:buClr>
              <a:buSzPts val="800"/>
              <a:buChar char="●"/>
            </a:pPr>
            <a:r>
              <a:rPr lang="en-GB" sz="1000">
                <a:solidFill>
                  <a:srgbClr val="171717"/>
                </a:solidFill>
              </a:rPr>
              <a:t>Conservation laws</a:t>
            </a:r>
            <a:endParaRPr sz="1000">
              <a:solidFill>
                <a:srgbClr val="171717"/>
              </a:solidFill>
            </a:endParaRPr>
          </a:p>
          <a:p>
            <a:pPr indent="-279400" lvl="0" marL="457200" rtl="0" algn="l">
              <a:lnSpc>
                <a:spcPct val="90000"/>
              </a:lnSpc>
              <a:spcBef>
                <a:spcPts val="0"/>
              </a:spcBef>
              <a:spcAft>
                <a:spcPts val="0"/>
              </a:spcAft>
              <a:buClr>
                <a:srgbClr val="171717"/>
              </a:buClr>
              <a:buSzPts val="800"/>
              <a:buChar char="●"/>
            </a:pPr>
            <a:r>
              <a:rPr lang="en-GB" sz="1000">
                <a:solidFill>
                  <a:srgbClr val="171717"/>
                </a:solidFill>
              </a:rPr>
              <a:t>Layers &amp; order of layers (trajectory &amp; different particles)</a:t>
            </a:r>
            <a:endParaRPr sz="1000">
              <a:solidFill>
                <a:srgbClr val="171717"/>
              </a:solidFill>
            </a:endParaRPr>
          </a:p>
          <a:p>
            <a:pPr indent="-279400" lvl="0" marL="457200" rtl="0" algn="l">
              <a:lnSpc>
                <a:spcPct val="90000"/>
              </a:lnSpc>
              <a:spcBef>
                <a:spcPts val="0"/>
              </a:spcBef>
              <a:spcAft>
                <a:spcPts val="0"/>
              </a:spcAft>
              <a:buClr>
                <a:srgbClr val="171717"/>
              </a:buClr>
              <a:buSzPts val="800"/>
              <a:buChar char="●"/>
            </a:pPr>
            <a:r>
              <a:rPr lang="en-GB" sz="1000">
                <a:solidFill>
                  <a:srgbClr val="171717"/>
                </a:solidFill>
              </a:rPr>
              <a:t>better and better measurements</a:t>
            </a:r>
            <a:endParaRPr sz="1000">
              <a:solidFill>
                <a:srgbClr val="171717"/>
              </a:solidFill>
            </a:endParaRPr>
          </a:p>
          <a:p>
            <a:pPr indent="0" lvl="0" marL="457200" rtl="0" algn="l">
              <a:lnSpc>
                <a:spcPct val="90000"/>
              </a:lnSpc>
              <a:spcBef>
                <a:spcPts val="800"/>
              </a:spcBef>
              <a:spcAft>
                <a:spcPts val="0"/>
              </a:spcAft>
              <a:buClr>
                <a:schemeClr val="dk1"/>
              </a:buClr>
              <a:buSzPts val="1100"/>
              <a:buFont typeface="Arial"/>
              <a:buNone/>
            </a:pPr>
            <a:r>
              <a:t/>
            </a:r>
            <a:endParaRPr sz="1000">
              <a:solidFill>
                <a:srgbClr val="171717"/>
              </a:solidFill>
            </a:endParaRPr>
          </a:p>
          <a:p>
            <a:pPr indent="0" lvl="0" marL="457200" rtl="0" algn="l">
              <a:lnSpc>
                <a:spcPct val="90000"/>
              </a:lnSpc>
              <a:spcBef>
                <a:spcPts val="800"/>
              </a:spcBef>
              <a:spcAft>
                <a:spcPts val="0"/>
              </a:spcAft>
              <a:buClr>
                <a:schemeClr val="dk1"/>
              </a:buClr>
              <a:buSzPts val="1100"/>
              <a:buFont typeface="Arial"/>
              <a:buNone/>
            </a:pPr>
            <a:r>
              <a:t/>
            </a:r>
            <a:endParaRPr sz="1000">
              <a:solidFill>
                <a:srgbClr val="171717"/>
              </a:solidFill>
            </a:endParaRPr>
          </a:p>
          <a:p>
            <a:pPr indent="0" lvl="0" marL="0" rtl="0" algn="l">
              <a:spcBef>
                <a:spcPts val="0"/>
              </a:spcBef>
              <a:spcAft>
                <a:spcPts val="0"/>
              </a:spcAft>
              <a:buNone/>
            </a:pPr>
            <a:r>
              <a:t/>
            </a:r>
            <a:endParaRPr sz="500"/>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0" name="Shape 910"/>
        <p:cNvGrpSpPr/>
        <p:nvPr/>
      </p:nvGrpSpPr>
      <p:grpSpPr>
        <a:xfrm>
          <a:off x="0" y="0"/>
          <a:ext cx="0" cy="0"/>
          <a:chOff x="0" y="0"/>
          <a:chExt cx="0" cy="0"/>
        </a:xfrm>
      </p:grpSpPr>
      <p:sp>
        <p:nvSpPr>
          <p:cNvPr id="911" name="Google Shape;911;g2e99bb42309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2" name="Google Shape;912;g2e99bb42309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Eye - complicated detector</a:t>
            </a:r>
            <a:endParaRPr/>
          </a:p>
          <a:p>
            <a:pPr indent="0" lvl="0" marL="0" rtl="0" algn="l">
              <a:spcBef>
                <a:spcPts val="0"/>
              </a:spcBef>
              <a:spcAft>
                <a:spcPts val="0"/>
              </a:spcAft>
              <a:buNone/>
            </a:pPr>
            <a:r>
              <a:rPr lang="en-GB"/>
              <a:t>Conservation laws: energy, matter, momentrum + charge, barion number, lepton number</a:t>
            </a:r>
            <a:endParaRPr/>
          </a:p>
          <a:p>
            <a:pPr indent="0" lvl="0" marL="0" rtl="0" algn="l">
              <a:spcBef>
                <a:spcPts val="0"/>
              </a:spcBef>
              <a:spcAft>
                <a:spcPts val="0"/>
              </a:spcAft>
              <a:buNone/>
            </a:pPr>
            <a:r>
              <a:rPr lang="en-GB"/>
              <a:t>Cathode ray tube: </a:t>
            </a:r>
            <a:r>
              <a:rPr lang="en-GB"/>
              <a:t>deviation</a:t>
            </a:r>
            <a:r>
              <a:rPr lang="en-GB"/>
              <a:t> of particles with magnetic and electric field, Rutherford experiment with gold - the discovery of a nucleus</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g2e99bb4230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7" name="Google Shape;927;g2e99bb4230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90000"/>
              </a:lnSpc>
              <a:spcBef>
                <a:spcPts val="800"/>
              </a:spcBef>
              <a:spcAft>
                <a:spcPts val="0"/>
              </a:spcAft>
              <a:buClr>
                <a:schemeClr val="dk1"/>
              </a:buClr>
              <a:buSzPts val="1100"/>
              <a:buFont typeface="Arial"/>
              <a:buNone/>
            </a:pPr>
            <a:r>
              <a:rPr i="1" lang="en-GB" sz="1600">
                <a:solidFill>
                  <a:srgbClr val="2F2F2F"/>
                </a:solidFill>
              </a:rPr>
              <a:t>Students may think that particle detectors can trap particles. </a:t>
            </a:r>
            <a:endParaRPr i="1" sz="1600">
              <a:solidFill>
                <a:srgbClr val="2F2F2F"/>
              </a:solidFill>
            </a:endParaRPr>
          </a:p>
          <a:p>
            <a:pPr indent="0" lvl="0" marL="0" rtl="0" algn="l">
              <a:lnSpc>
                <a:spcPct val="90000"/>
              </a:lnSpc>
              <a:spcBef>
                <a:spcPts val="800"/>
              </a:spcBef>
              <a:spcAft>
                <a:spcPts val="0"/>
              </a:spcAft>
              <a:buClr>
                <a:schemeClr val="dk1"/>
              </a:buClr>
              <a:buSzPts val="1100"/>
              <a:buFont typeface="Arial"/>
              <a:buNone/>
            </a:pPr>
            <a:r>
              <a:rPr i="1" lang="en-GB" sz="1600">
                <a:solidFill>
                  <a:srgbClr val="2F2F2F"/>
                </a:solidFill>
              </a:rPr>
              <a:t>Jargons associated with particle detectors </a:t>
            </a:r>
            <a:endParaRPr i="1" sz="1600">
              <a:solidFill>
                <a:srgbClr val="2F2F2F"/>
              </a:solidFill>
            </a:endParaRPr>
          </a:p>
          <a:p>
            <a:pPr indent="0" lvl="0" marL="0" rtl="0" algn="l">
              <a:lnSpc>
                <a:spcPct val="90000"/>
              </a:lnSpc>
              <a:spcBef>
                <a:spcPts val="800"/>
              </a:spcBef>
              <a:spcAft>
                <a:spcPts val="0"/>
              </a:spcAft>
              <a:buClr>
                <a:schemeClr val="dk1"/>
              </a:buClr>
              <a:buSzPts val="1100"/>
              <a:buFont typeface="Arial"/>
              <a:buNone/>
            </a:pPr>
            <a:r>
              <a:rPr i="1" lang="en-GB" sz="1600">
                <a:solidFill>
                  <a:srgbClr val="2F2F2F"/>
                </a:solidFill>
              </a:rPr>
              <a:t>Difficulty visualizing the phenomenon associated with particle detectors </a:t>
            </a:r>
            <a:endParaRPr i="1" sz="1600">
              <a:solidFill>
                <a:srgbClr val="2F2F2F"/>
              </a:solidFill>
            </a:endParaRPr>
          </a:p>
          <a:p>
            <a:pPr indent="0" lvl="0" marL="0" rtl="0" algn="l">
              <a:lnSpc>
                <a:spcPct val="90000"/>
              </a:lnSpc>
              <a:spcBef>
                <a:spcPts val="800"/>
              </a:spcBef>
              <a:spcAft>
                <a:spcPts val="0"/>
              </a:spcAft>
              <a:buClr>
                <a:schemeClr val="dk1"/>
              </a:buClr>
              <a:buSzPts val="1100"/>
              <a:buFont typeface="Arial"/>
              <a:buNone/>
            </a:pPr>
            <a:r>
              <a:rPr i="1" lang="en-GB" sz="1600">
                <a:solidFill>
                  <a:srgbClr val="2F2F2F"/>
                </a:solidFill>
              </a:rPr>
              <a:t>Conceptual understanding how charges interact with a magnetic field; why and how particles interact with another particle</a:t>
            </a:r>
            <a:endParaRPr i="1" sz="1600">
              <a:solidFill>
                <a:srgbClr val="2F2F2F"/>
              </a:solidFill>
            </a:endParaRPr>
          </a:p>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g2e99bb42309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4" name="Google Shape;934;g2e99bb42309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Collisions to activity could see starting with a picture…what do you see, what do you wonder? Perhaps of the end state of the jets in slide 41. I think students could begin to say things like…there must be a center, it looks like a collision, how do the pieces go together? How can we know what particles are? With the conservation of momentum we can know that total momentum must conserve, and with that we can know the mass/velocity/direction of particles and from where particles came from. </a:t>
            </a:r>
            <a:endParaRPr/>
          </a:p>
          <a:p>
            <a:pPr indent="0" lvl="0" marL="0" rtl="0" algn="l">
              <a:spcBef>
                <a:spcPts val="0"/>
              </a:spcBef>
              <a:spcAft>
                <a:spcPts val="0"/>
              </a:spcAft>
              <a:buNone/>
            </a:pPr>
            <a:r>
              <a:rPr lang="en-GB"/>
              <a:t>This could, then lead students to the dark matter research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5" name="Shape 945"/>
        <p:cNvGrpSpPr/>
        <p:nvPr/>
      </p:nvGrpSpPr>
      <p:grpSpPr>
        <a:xfrm>
          <a:off x="0" y="0"/>
          <a:ext cx="0" cy="0"/>
          <a:chOff x="0" y="0"/>
          <a:chExt cx="0" cy="0"/>
        </a:xfrm>
      </p:grpSpPr>
      <p:sp>
        <p:nvSpPr>
          <p:cNvPr id="946" name="Google Shape;946;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7" name="Google Shape;947;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a nice bubble chamber activity: https://www.scienceinschool.org/article/2019/track-inspection-how-spot-subatomic-particles/</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g2e99bb42309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5" name="Google Shape;955;g2e99bb42309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Peter</a:t>
            </a:r>
            <a:endParaRPr/>
          </a:p>
          <a:p>
            <a:pPr indent="0" lvl="0" marL="0" rtl="0" algn="l">
              <a:spcBef>
                <a:spcPts val="0"/>
              </a:spcBef>
              <a:spcAft>
                <a:spcPts val="0"/>
              </a:spcAft>
              <a:buNone/>
            </a:pPr>
            <a:r>
              <a:rPr lang="en-GB"/>
              <a:t>CERN is a big picture indeed - 27km.</a:t>
            </a:r>
            <a:endParaRPr/>
          </a:p>
          <a:p>
            <a:pPr indent="0" lvl="0" marL="0" rtl="0" algn="l">
              <a:lnSpc>
                <a:spcPct val="90000"/>
              </a:lnSpc>
              <a:spcBef>
                <a:spcPts val="800"/>
              </a:spcBef>
              <a:spcAft>
                <a:spcPts val="0"/>
              </a:spcAft>
              <a:buNone/>
            </a:pPr>
            <a:r>
              <a:rPr lang="en-GB" sz="1400">
                <a:solidFill>
                  <a:srgbClr val="171717"/>
                </a:solidFill>
              </a:rPr>
              <a:t>Active cutting edge science, international collaboration, engineering complex machine…</a:t>
            </a:r>
            <a:endParaRPr sz="1400">
              <a:solidFill>
                <a:srgbClr val="171717"/>
              </a:solidFill>
            </a:endParaRPr>
          </a:p>
          <a:p>
            <a:pPr indent="0" lvl="0" marL="0" rtl="0" algn="l">
              <a:lnSpc>
                <a:spcPct val="90000"/>
              </a:lnSpc>
              <a:spcBef>
                <a:spcPts val="800"/>
              </a:spcBef>
              <a:spcAft>
                <a:spcPts val="0"/>
              </a:spcAft>
              <a:buNone/>
            </a:pPr>
            <a:r>
              <a:rPr lang="en-GB" sz="1400">
                <a:solidFill>
                  <a:srgbClr val="171717"/>
                </a:solidFill>
              </a:rPr>
              <a:t>Seeing behind the scenes - CERN does this with the "reveal" effect, but really we saw behind the scenes in each lecture, each site visit, that we had and for that we are grateful!</a:t>
            </a:r>
            <a:endParaRPr sz="1400">
              <a:solidFill>
                <a:srgbClr val="171717"/>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96b8d5de6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e96b8d5de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6e62c157e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6e62c157e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e96b8d5de6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e96b8d5de6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36e62c157e9_2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36e62c157e9_2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36e62c157e9_2_3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36e62c157e9_2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36e62c157e9_2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36e62c157e9_2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Highlight</a:t>
            </a:r>
            <a:endParaRPr/>
          </a:p>
          <a:p>
            <a:pPr indent="-268900" lvl="0" marL="450000" marR="360000" rtl="0" algn="l">
              <a:lnSpc>
                <a:spcPct val="115000"/>
              </a:lnSpc>
              <a:spcBef>
                <a:spcPts val="0"/>
              </a:spcBef>
              <a:spcAft>
                <a:spcPts val="0"/>
              </a:spcAft>
              <a:buClr>
                <a:srgbClr val="171717"/>
              </a:buClr>
              <a:buSzPts val="1400"/>
              <a:buChar char="●"/>
            </a:pPr>
            <a:r>
              <a:rPr lang="en-GB" sz="1400">
                <a:solidFill>
                  <a:srgbClr val="171717"/>
                </a:solidFill>
              </a:rPr>
              <a:t>Interaction with other Physics teachers from around the world. </a:t>
            </a:r>
            <a:r>
              <a:rPr lang="en-GB" sz="1400">
                <a:solidFill>
                  <a:srgbClr val="171717"/>
                </a:solidFill>
              </a:rPr>
              <a:t>We start on common ground.</a:t>
            </a:r>
            <a:endParaRPr sz="1400">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sz="1400">
                <a:solidFill>
                  <a:srgbClr val="171717"/>
                </a:solidFill>
              </a:rPr>
              <a:t>Sites &amp; lectures</a:t>
            </a:r>
            <a:endParaRPr sz="1400">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sz="1400">
                <a:solidFill>
                  <a:srgbClr val="171717"/>
                </a:solidFill>
              </a:rPr>
              <a:t>Enthusiasm all around - from presenters, Jeff, Milena &amp; Team, from the participants.</a:t>
            </a:r>
            <a:endParaRPr sz="1400">
              <a:solidFill>
                <a:srgbClr val="171717"/>
              </a:solidFill>
            </a:endParaRPr>
          </a:p>
          <a:p>
            <a:pPr indent="0" lvl="0" marL="457200" marR="360000" rtl="0" algn="l">
              <a:lnSpc>
                <a:spcPct val="115000"/>
              </a:lnSpc>
              <a:spcBef>
                <a:spcPts val="0"/>
              </a:spcBef>
              <a:spcAft>
                <a:spcPts val="0"/>
              </a:spcAft>
              <a:buNone/>
            </a:pPr>
            <a:r>
              <a:t/>
            </a:r>
            <a:endParaRPr sz="1400">
              <a:solidFill>
                <a:srgbClr val="171717"/>
              </a:solidFill>
            </a:endParaRPr>
          </a:p>
          <a:p>
            <a:pPr indent="0" lvl="0" marL="0" marR="360000" rtl="0" algn="l">
              <a:lnSpc>
                <a:spcPct val="115000"/>
              </a:lnSpc>
              <a:spcBef>
                <a:spcPts val="0"/>
              </a:spcBef>
              <a:spcAft>
                <a:spcPts val="0"/>
              </a:spcAft>
              <a:buNone/>
            </a:pPr>
            <a:r>
              <a:rPr lang="en-GB" sz="1400">
                <a:solidFill>
                  <a:srgbClr val="171717"/>
                </a:solidFill>
              </a:rPr>
              <a:t>Improvement - We've perhaps all chaperoned visits where you have to tell students that they can't leave until a certain time - here we have teachers </a:t>
            </a:r>
            <a:endParaRPr sz="1400">
              <a:solidFill>
                <a:srgbClr val="171717"/>
              </a:solidFill>
            </a:endParaRPr>
          </a:p>
          <a:p>
            <a:pPr indent="-317500" lvl="0" marL="457200" marR="360000" rtl="0" algn="l">
              <a:lnSpc>
                <a:spcPct val="115000"/>
              </a:lnSpc>
              <a:spcBef>
                <a:spcPts val="0"/>
              </a:spcBef>
              <a:spcAft>
                <a:spcPts val="0"/>
              </a:spcAft>
              <a:buClr>
                <a:srgbClr val="171717"/>
              </a:buClr>
              <a:buSzPts val="1400"/>
              <a:buChar char="●"/>
            </a:pPr>
            <a:r>
              <a:t/>
            </a:r>
            <a:endParaRPr sz="1400">
              <a:solidFill>
                <a:srgbClr val="171717"/>
              </a:solidFill>
            </a:endParaRPr>
          </a:p>
          <a:p>
            <a:pPr indent="0" lvl="0" marL="0" marR="360000" rtl="0" algn="l">
              <a:lnSpc>
                <a:spcPct val="115000"/>
              </a:lnSpc>
              <a:spcBef>
                <a:spcPts val="0"/>
              </a:spcBef>
              <a:spcAft>
                <a:spcPts val="0"/>
              </a:spcAft>
              <a:buNone/>
            </a:pPr>
            <a:r>
              <a:t/>
            </a:r>
            <a:endParaRPr sz="1400">
              <a:solidFill>
                <a:srgbClr val="171717"/>
              </a:solidFill>
            </a:endParaRPr>
          </a:p>
          <a:p>
            <a:pPr indent="0" lvl="0" marL="0" marR="360000" rtl="0" algn="l">
              <a:lnSpc>
                <a:spcPct val="115000"/>
              </a:lnSpc>
              <a:spcBef>
                <a:spcPts val="0"/>
              </a:spcBef>
              <a:spcAft>
                <a:spcPts val="0"/>
              </a:spcAft>
              <a:buNone/>
            </a:pPr>
            <a:r>
              <a:t/>
            </a:r>
            <a:endParaRPr sz="1400">
              <a:solidFill>
                <a:srgbClr val="171717"/>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2e96b8d5de6_0_8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2e96b8d5de6_0_8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2e96b8d5de6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2e96b8d5de6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2e9895312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2e989531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2e9895312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2e9895312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6c583e2ec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6c583e2ec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2e9895312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2e9895312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2e989531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2e989531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2e98953127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2e98953127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36c583e2ec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5" name="Google Shape;475;g36c583e2ec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2e98953127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2e98953127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2e989531279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2e989531279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Faraday Laws, superconducting, Faraday's law simulations.</a:t>
            </a:r>
            <a:endParaRPr/>
          </a:p>
          <a:p>
            <a:pPr indent="0" lvl="0" marL="0" rtl="0" algn="l">
              <a:spcBef>
                <a:spcPts val="0"/>
              </a:spcBef>
              <a:spcAft>
                <a:spcPts val="0"/>
              </a:spcAft>
              <a:buNone/>
            </a:pPr>
            <a:r>
              <a:rPr lang="en-GB"/>
              <a:t>Magnetic phenomena, unit electron volt, consequences of problem solving, engineering design problems - (how will you develop a plan to solution).Teach engineering representations. Magnet challenge, superconducting magnets at CERN.</a:t>
            </a:r>
            <a:endParaRPr/>
          </a:p>
          <a:p>
            <a:pPr indent="0" lvl="0" marL="0" rtl="0" algn="l">
              <a:spcBef>
                <a:spcPts val="0"/>
              </a:spcBef>
              <a:spcAft>
                <a:spcPts val="0"/>
              </a:spcAft>
              <a:buNone/>
            </a:pPr>
            <a:r>
              <a:rPr lang="en-GB"/>
              <a:t>Building items; rainbow in a box, prism, building blocks - what are detectors</a:t>
            </a:r>
            <a:endParaRPr/>
          </a:p>
          <a:p>
            <a:pPr indent="0" lvl="0" marL="0" rtl="0" algn="l">
              <a:spcBef>
                <a:spcPts val="0"/>
              </a:spcBef>
              <a:spcAft>
                <a:spcPts val="0"/>
              </a:spcAft>
              <a:buNone/>
            </a:pPr>
            <a:r>
              <a:rPr lang="en-GB"/>
              <a:t>How to repair beam - not easy to do. Magnetic lenses, dumpers, how to we get strong. </a:t>
            </a:r>
            <a:endParaRPr/>
          </a:p>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2e989531279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3" name="Google Shape;493;g2e989531279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36c583e2e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36c583e2e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2e989531279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2e989531279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2e989531279_2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2e989531279_2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2e989531279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2e989531279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36c583e2ec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3" name="Google Shape;523;g36c583e2ec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g2e989531279_2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2e989531279_2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2e989531279_2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2e989531279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2e989531279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2e989531279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36c583e2ec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36c583e2ec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e989531279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2e989531279_2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e99bb4230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2e99bb423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2e99bb4230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2e99bb423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1 Rosalina - role of teachers (</a:t>
            </a:r>
            <a:r>
              <a:rPr b="1" lang="en-GB" sz="1200">
                <a:solidFill>
                  <a:srgbClr val="171717"/>
                </a:solidFill>
              </a:rPr>
              <a:t>T</a:t>
            </a:r>
            <a:r>
              <a:rPr b="1" lang="en-GB">
                <a:solidFill>
                  <a:srgbClr val="171717"/>
                </a:solidFill>
              </a:rPr>
              <a:t>he role of teachers to connect the classroom to the real world. Help develop a mindset to love science (science identity) (Historic moment: colision O/p &amp; Ne/p)</a:t>
            </a:r>
            <a:endParaRPr sz="600"/>
          </a:p>
          <a:p>
            <a:pPr indent="0" lvl="0" marL="0" rtl="0" algn="l">
              <a:spcBef>
                <a:spcPts val="0"/>
              </a:spcBef>
              <a:spcAft>
                <a:spcPts val="0"/>
              </a:spcAft>
              <a:buNone/>
            </a:pPr>
            <a:r>
              <a:rPr lang="en-GB"/>
              <a:t>2. Pedro - Magnets (</a:t>
            </a:r>
            <a:r>
              <a:rPr b="1" lang="en-GB" sz="1000">
                <a:solidFill>
                  <a:srgbClr val="171717"/>
                </a:solidFill>
              </a:rPr>
              <a:t>Magnets &amp; fields…CERN handshake)</a:t>
            </a:r>
            <a:endParaRPr sz="500"/>
          </a:p>
          <a:p>
            <a:pPr indent="0" lvl="0" marL="0" rtl="0" algn="l">
              <a:spcBef>
                <a:spcPts val="0"/>
              </a:spcBef>
              <a:spcAft>
                <a:spcPts val="0"/>
              </a:spcAft>
              <a:buNone/>
            </a:pPr>
            <a:r>
              <a:rPr lang="en-GB"/>
              <a:t>3. Peter - Engineering </a:t>
            </a:r>
            <a:r>
              <a:rPr lang="en-GB">
                <a:solidFill>
                  <a:schemeClr val="dk1"/>
                </a:solidFill>
              </a:rPr>
              <a:t>Complex Machine (</a:t>
            </a:r>
            <a:r>
              <a:rPr b="1" lang="en-GB">
                <a:solidFill>
                  <a:srgbClr val="171717"/>
                </a:solidFill>
              </a:rPr>
              <a:t>Engineering mindset development: - </a:t>
            </a:r>
            <a:r>
              <a:rPr lang="en-GB">
                <a:solidFill>
                  <a:srgbClr val="171717"/>
                </a:solidFill>
              </a:rPr>
              <a:t>Complex machine</a:t>
            </a:r>
            <a:endParaRPr>
              <a:solidFill>
                <a:srgbClr val="171717"/>
              </a:solidFill>
            </a:endParaRPr>
          </a:p>
          <a:p>
            <a:pPr indent="-330200" lvl="0" marL="457200" marR="360000" rtl="0" algn="l">
              <a:spcBef>
                <a:spcPts val="0"/>
              </a:spcBef>
              <a:spcAft>
                <a:spcPts val="0"/>
              </a:spcAft>
              <a:buClr>
                <a:srgbClr val="171717"/>
              </a:buClr>
              <a:buSzPts val="1600"/>
              <a:buChar char="-"/>
            </a:pPr>
            <a:r>
              <a:rPr lang="en-GB">
                <a:solidFill>
                  <a:srgbClr val="171717"/>
                </a:solidFill>
              </a:rPr>
              <a:t>Collaboration needed to run the complex machine</a:t>
            </a:r>
            <a:r>
              <a:rPr lang="en-GB" sz="1600">
                <a:solidFill>
                  <a:srgbClr val="171717"/>
                </a:solidFill>
              </a:rPr>
              <a:t> </a:t>
            </a:r>
            <a:endParaRPr>
              <a:solidFill>
                <a:schemeClr val="dk1"/>
              </a:solidFill>
            </a:endParaRPr>
          </a:p>
          <a:p>
            <a:pPr indent="0" lvl="0" marL="0" rtl="0" algn="l">
              <a:spcBef>
                <a:spcPts val="0"/>
              </a:spcBef>
              <a:spcAft>
                <a:spcPts val="0"/>
              </a:spcAft>
              <a:buNone/>
            </a:pPr>
            <a:r>
              <a:rPr lang="en-GB"/>
              <a:t>4. Joni - AI </a:t>
            </a:r>
            <a:endParaRPr sz="900">
              <a:solidFill>
                <a:srgbClr val="171717"/>
              </a:solidFill>
            </a:endParaRPr>
          </a:p>
          <a:p>
            <a:pPr indent="0" lvl="0" marL="0" marR="360000" rtl="0" algn="l">
              <a:spcBef>
                <a:spcPts val="0"/>
              </a:spcBef>
              <a:spcAft>
                <a:spcPts val="0"/>
              </a:spcAft>
              <a:buClr>
                <a:schemeClr val="dk1"/>
              </a:buClr>
              <a:buSzPts val="1100"/>
              <a:buFont typeface="Arial"/>
              <a:buNone/>
            </a:pPr>
            <a:r>
              <a:rPr b="1" lang="en-GB" sz="900">
                <a:solidFill>
                  <a:srgbClr val="171717"/>
                </a:solidFill>
              </a:rPr>
              <a:t>The role of big data and short time: </a:t>
            </a:r>
            <a:endParaRPr b="1" sz="900">
              <a:solidFill>
                <a:srgbClr val="171717"/>
              </a:solidFill>
            </a:endParaRPr>
          </a:p>
          <a:p>
            <a:pPr indent="0" lvl="0" marL="0" marR="360000" rtl="0" algn="l">
              <a:spcBef>
                <a:spcPts val="0"/>
              </a:spcBef>
              <a:spcAft>
                <a:spcPts val="0"/>
              </a:spcAft>
              <a:buClr>
                <a:schemeClr val="dk1"/>
              </a:buClr>
              <a:buSzPts val="1100"/>
              <a:buFont typeface="Arial"/>
              <a:buNone/>
            </a:pPr>
            <a:r>
              <a:rPr b="1" lang="en-GB" sz="900">
                <a:solidFill>
                  <a:srgbClr val="171717"/>
                </a:solidFill>
              </a:rPr>
              <a:t>- </a:t>
            </a:r>
            <a:r>
              <a:rPr lang="en-GB" sz="900">
                <a:solidFill>
                  <a:srgbClr val="171717"/>
                </a:solidFill>
              </a:rPr>
              <a:t>trigger system</a:t>
            </a:r>
            <a:endParaRPr sz="900">
              <a:solidFill>
                <a:srgbClr val="171717"/>
              </a:solidFill>
            </a:endParaRPr>
          </a:p>
          <a:p>
            <a:pPr indent="0" lvl="0" marL="0" marR="360000" rtl="0" algn="l">
              <a:spcBef>
                <a:spcPts val="0"/>
              </a:spcBef>
              <a:spcAft>
                <a:spcPts val="0"/>
              </a:spcAft>
              <a:buClr>
                <a:schemeClr val="dk1"/>
              </a:buClr>
              <a:buSzPts val="1100"/>
              <a:buFont typeface="Arial"/>
              <a:buNone/>
            </a:pPr>
            <a:r>
              <a:rPr lang="en-GB" sz="900">
                <a:solidFill>
                  <a:srgbClr val="171717"/>
                </a:solidFill>
              </a:rPr>
              <a:t>- Imposter syndrome</a:t>
            </a:r>
            <a:endParaRPr sz="400"/>
          </a:p>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g2e99bb4230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6" name="Google Shape;576;g2e99bb4230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36e84b5b815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36e84b5b815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e99bb4230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5" name="Google Shape;595;g2e99bb4230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2e99bb4230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1" name="Google Shape;601;g2e99bb4230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2e99bb4230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2e99bb4230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2e99bb4230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8" name="Google Shape;618;g2e99bb4230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2e99bb4230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2e99bb4230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g2e99bb423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0" name="Google Shape;630;g2e99bb423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e99bb423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2e99bb423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e99bb4230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2e99bb4230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2e99bb4230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2e99bb4230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g2e99bb423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4" name="Google Shape;654;g2e99bb423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2e99bb4230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2e99bb4230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g2e99bb4230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6" name="Google Shape;666;g2e99bb4230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Maxima</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2e99bb4230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2e99bb4230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2e99bb42309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8" name="Google Shape;678;g2e99bb4230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e99bb4230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4" name="Google Shape;684;g2e99bb4230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2e99bb4230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0" name="Google Shape;690;g2e99bb42309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g2e99bb4230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6" name="Google Shape;696;g2e99bb4230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g2e99bb4230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2" name="Google Shape;702;g2e99bb4230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2e99bb4230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8" name="Google Shape;708;g2e99bb4230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2e99bb4230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4" name="Google Shape;714;g2e99bb4230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g2e99bb4230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0" name="Google Shape;720;g2e99bb4230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g2e99bb4230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6" name="Google Shape;726;g2e99bb4230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g2e99bb4230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2" name="Google Shape;732;g2e99bb4230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Role play or manipulatives/models of some type help students visualize the interactions.</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g2e99bb42309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8" name="Google Shape;738;g2e99bb4230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Data</a:t>
            </a:r>
            <a:r>
              <a:rPr lang="en-GB"/>
              <a:t>:</a:t>
            </a:r>
            <a:endParaRPr/>
          </a:p>
          <a:p>
            <a:pPr indent="0" lvl="0" marL="0" rtl="0" algn="l">
              <a:spcBef>
                <a:spcPts val="0"/>
              </a:spcBef>
              <a:spcAft>
                <a:spcPts val="0"/>
              </a:spcAft>
              <a:buNone/>
            </a:pPr>
            <a:r>
              <a:rPr lang="en-GB"/>
              <a:t>Volume: Exabyte of information</a:t>
            </a:r>
            <a:endParaRPr/>
          </a:p>
          <a:p>
            <a:pPr indent="0" lvl="0" marL="0" rtl="0" algn="l">
              <a:spcBef>
                <a:spcPts val="0"/>
              </a:spcBef>
              <a:spcAft>
                <a:spcPts val="0"/>
              </a:spcAft>
              <a:buNone/>
            </a:pPr>
            <a:r>
              <a:rPr lang="en-GB"/>
              <a:t>Veracity: the data are confiable </a:t>
            </a:r>
            <a:endParaRPr/>
          </a:p>
          <a:p>
            <a:pPr indent="0" lvl="0" marL="0" rtl="0" algn="l">
              <a:spcBef>
                <a:spcPts val="0"/>
              </a:spcBef>
              <a:spcAft>
                <a:spcPts val="0"/>
              </a:spcAft>
              <a:buNone/>
            </a:pPr>
            <a:r>
              <a:rPr lang="en-GB"/>
              <a:t>Variety: there are some many types of data</a:t>
            </a:r>
            <a:endParaRPr/>
          </a:p>
          <a:p>
            <a:pPr indent="0" lvl="0" marL="0" rtl="0" algn="l">
              <a:spcBef>
                <a:spcPts val="0"/>
              </a:spcBef>
              <a:spcAft>
                <a:spcPts val="0"/>
              </a:spcAft>
              <a:buNone/>
            </a:pPr>
            <a:r>
              <a:rPr lang="en-GB"/>
              <a:t>Velocity: 40 millions of </a:t>
            </a:r>
            <a:r>
              <a:rPr lang="en-GB"/>
              <a:t>collisions</a:t>
            </a:r>
            <a:r>
              <a:rPr lang="en-GB"/>
              <a:t> per second</a:t>
            </a:r>
            <a:endParaRPr/>
          </a:p>
          <a:p>
            <a:pPr indent="0" lvl="0" marL="0" rtl="0" algn="l">
              <a:spcBef>
                <a:spcPts val="0"/>
              </a:spcBef>
              <a:spcAft>
                <a:spcPts val="0"/>
              </a:spcAft>
              <a:buNone/>
            </a:pPr>
            <a:r>
              <a:rPr lang="en-GB"/>
              <a:t>Value: the trigger takes a very important role and the </a:t>
            </a:r>
            <a:r>
              <a:rPr lang="en-GB"/>
              <a:t>physicists</a:t>
            </a:r>
            <a:r>
              <a:rPr lang="en-GB"/>
              <a:t> make the conversion</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2e99bb4230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0" name="Google Shape;750;g2e99bb4230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a:solidFill>
                <a:schemeClr val="dk1"/>
              </a:solidFill>
            </a:endParaRPr>
          </a:p>
          <a:p>
            <a:pPr indent="0" lvl="0" marL="0" rtl="0" algn="l">
              <a:spcBef>
                <a:spcPts val="0"/>
              </a:spcBef>
              <a:spcAft>
                <a:spcPts val="0"/>
              </a:spcAft>
              <a:buNone/>
            </a:pPr>
            <a:r>
              <a:rPr lang="en-GB"/>
              <a:t>Our Feedback in terms of the Accelerator Illustration:</a:t>
            </a:r>
            <a:endParaRPr/>
          </a:p>
          <a:p>
            <a:pPr indent="0" lvl="0" marL="0" rtl="0" algn="l">
              <a:spcBef>
                <a:spcPts val="0"/>
              </a:spcBef>
              <a:spcAft>
                <a:spcPts val="0"/>
              </a:spcAft>
              <a:buNone/>
            </a:pPr>
            <a:r>
              <a:rPr b="1" lang="en-GB"/>
              <a:t>Highlights?</a:t>
            </a:r>
            <a:endParaRPr b="1"/>
          </a:p>
          <a:p>
            <a:pPr indent="0" lvl="0" marL="0" rtl="0" algn="l">
              <a:spcBef>
                <a:spcPts val="0"/>
              </a:spcBef>
              <a:spcAft>
                <a:spcPts val="0"/>
              </a:spcAft>
              <a:buNone/>
            </a:pPr>
            <a:r>
              <a:rPr lang="en-GB"/>
              <a:t>Group of Teachers: Bunch of Protons (or this week Oxygen nuclei)</a:t>
            </a:r>
            <a:endParaRPr/>
          </a:p>
          <a:p>
            <a:pPr indent="-298450" lvl="0" marL="457200" rtl="0" algn="l">
              <a:spcBef>
                <a:spcPts val="0"/>
              </a:spcBef>
              <a:spcAft>
                <a:spcPts val="0"/>
              </a:spcAft>
              <a:buSzPts val="1100"/>
              <a:buChar char="●"/>
            </a:pPr>
            <a:r>
              <a:rPr lang="en-GB"/>
              <a:t>We start out moving in a circle, Lectures are like the RF chambers </a:t>
            </a:r>
            <a:r>
              <a:rPr lang="en-GB"/>
              <a:t>(we get a rapid acceleration and take off</a:t>
            </a:r>
            <a:r>
              <a:rPr lang="en-GB"/>
              <a:t>), then all of a sudden you hit a dipole and you change directions to visit a site visit (fantastic).</a:t>
            </a:r>
            <a:endParaRPr/>
          </a:p>
          <a:p>
            <a:pPr indent="-298450" lvl="0" marL="457200" rtl="0" algn="l">
              <a:spcBef>
                <a:spcPts val="0"/>
              </a:spcBef>
              <a:spcAft>
                <a:spcPts val="0"/>
              </a:spcAft>
              <a:buSzPts val="1100"/>
              <a:buChar char="●"/>
            </a:pPr>
            <a:r>
              <a:rPr lang="en-GB"/>
              <a:t>Fortunately there are straight sections of the LHC which are the times of the IHST week were we can coast in between intensive sessions.</a:t>
            </a:r>
            <a:endParaRPr/>
          </a:p>
          <a:p>
            <a:pPr indent="-298450" lvl="0" marL="457200" rtl="0" algn="l">
              <a:spcBef>
                <a:spcPts val="0"/>
              </a:spcBef>
              <a:spcAft>
                <a:spcPts val="0"/>
              </a:spcAft>
              <a:buSzPts val="1100"/>
              <a:buChar char="●"/>
            </a:pPr>
            <a:r>
              <a:rPr lang="en-GB"/>
              <a:t>Like the LHC, we see the evidence of intentionality in the planning and attention to detail in the program.</a:t>
            </a:r>
            <a:endParaRPr/>
          </a:p>
          <a:p>
            <a:pPr indent="-298450" lvl="0" marL="457200" rtl="0" algn="l">
              <a:spcBef>
                <a:spcPts val="0"/>
              </a:spcBef>
              <a:spcAft>
                <a:spcPts val="0"/>
              </a:spcAft>
              <a:buSzPts val="1100"/>
              <a:buChar char="●"/>
            </a:pPr>
            <a:r>
              <a:rPr lang="en-GB"/>
              <a:t>We appreciate the circular nature of the LHC - there is repetition of the key themes in particle physics from multiple perspectives…just in case you didn't get it on the first lap.</a:t>
            </a:r>
            <a:endParaRPr/>
          </a:p>
          <a:p>
            <a:pPr indent="-298450" lvl="0" marL="457200" rtl="0" algn="l">
              <a:spcBef>
                <a:spcPts val="0"/>
              </a:spcBef>
              <a:spcAft>
                <a:spcPts val="0"/>
              </a:spcAft>
              <a:buSzPts val="1100"/>
              <a:buChar char="●"/>
            </a:pPr>
            <a:r>
              <a:rPr lang="en-GB"/>
              <a:t>Obviously, there are collisions (rich teacher with teacher interactions…fortunately not at .999c)</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GB"/>
              <a:t>Improvements</a:t>
            </a:r>
            <a:endParaRPr b="1"/>
          </a:p>
          <a:p>
            <a:pPr indent="-298450" lvl="0" marL="457200" rtl="0" algn="l">
              <a:spcBef>
                <a:spcPts val="0"/>
              </a:spcBef>
              <a:spcAft>
                <a:spcPts val="0"/>
              </a:spcAft>
              <a:buSzPts val="1100"/>
              <a:buChar char="●"/>
            </a:pPr>
            <a:r>
              <a:rPr lang="en-GB"/>
              <a:t>We don't know what the particle feels looping the LHC, </a:t>
            </a:r>
            <a:r>
              <a:rPr lang="en-GB"/>
              <a:t>but we remarked at some of the visitation sites we could feel rushed.</a:t>
            </a:r>
            <a:endParaRPr/>
          </a:p>
          <a:p>
            <a:pPr indent="0" lvl="0" marL="0" marR="360000" rtl="0" algn="l">
              <a:lnSpc>
                <a:spcPct val="115000"/>
              </a:lnSpc>
              <a:spcBef>
                <a:spcPts val="0"/>
              </a:spcBef>
              <a:spcAft>
                <a:spcPts val="0"/>
              </a:spcAft>
              <a:buNone/>
            </a:pPr>
            <a:r>
              <a:t/>
            </a:r>
            <a:endParaRPr/>
          </a:p>
          <a:p>
            <a:pPr indent="0" lvl="0" marL="0" marR="360000" rtl="0" algn="l">
              <a:lnSpc>
                <a:spcPct val="115000"/>
              </a:lnSpc>
              <a:spcBef>
                <a:spcPts val="0"/>
              </a:spcBef>
              <a:spcAft>
                <a:spcPts val="0"/>
              </a:spcAft>
              <a:buNone/>
            </a:pPr>
            <a:r>
              <a:t/>
            </a:r>
            <a:endParaRPr/>
          </a:p>
          <a:p>
            <a:pPr indent="-304800" lvl="0" marL="457200" rtl="0" algn="l">
              <a:lnSpc>
                <a:spcPct val="115000"/>
              </a:lnSpc>
              <a:spcBef>
                <a:spcPts val="0"/>
              </a:spcBef>
              <a:spcAft>
                <a:spcPts val="0"/>
              </a:spcAft>
              <a:buClr>
                <a:schemeClr val="dk1"/>
              </a:buClr>
              <a:buSzPts val="1200"/>
              <a:buChar char="●"/>
            </a:pPr>
            <a:r>
              <a:rPr lang="en-GB" sz="1200">
                <a:solidFill>
                  <a:schemeClr val="dk1"/>
                </a:solidFill>
              </a:rPr>
              <a:t>Highlights?</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GB" sz="1200">
                <a:solidFill>
                  <a:schemeClr val="dk1"/>
                </a:solidFill>
              </a:rPr>
              <a:t>What’s working?</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GB" sz="1200">
                <a:solidFill>
                  <a:schemeClr val="dk1"/>
                </a:solidFill>
              </a:rPr>
              <a:t>What needs improvement?</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GB" sz="1200">
                <a:solidFill>
                  <a:schemeClr val="dk1"/>
                </a:solidFill>
              </a:rPr>
              <a:t>Other comments?</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GB" sz="1200">
                <a:solidFill>
                  <a:schemeClr val="dk1"/>
                </a:solidFill>
              </a:rPr>
              <a:t>Funny picture or meme?</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6" name="Shape 756"/>
        <p:cNvGrpSpPr/>
        <p:nvPr/>
      </p:nvGrpSpPr>
      <p:grpSpPr>
        <a:xfrm>
          <a:off x="0" y="0"/>
          <a:ext cx="0" cy="0"/>
          <a:chOff x="0" y="0"/>
          <a:chExt cx="0" cy="0"/>
        </a:xfrm>
      </p:grpSpPr>
      <p:sp>
        <p:nvSpPr>
          <p:cNvPr id="757" name="Google Shape;757;g2e99bb42309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8" name="Google Shape;758;g2e99bb42309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g2e99bb42309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4" name="Google Shape;764;g2e99bb42309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g2e99bb4230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5" name="Google Shape;775;g2e99bb4230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9" name="Shape 779"/>
        <p:cNvGrpSpPr/>
        <p:nvPr/>
      </p:nvGrpSpPr>
      <p:grpSpPr>
        <a:xfrm>
          <a:off x="0" y="0"/>
          <a:ext cx="0" cy="0"/>
          <a:chOff x="0" y="0"/>
          <a:chExt cx="0" cy="0"/>
        </a:xfrm>
      </p:grpSpPr>
      <p:sp>
        <p:nvSpPr>
          <p:cNvPr id="780" name="Google Shape;780;g2e99bb42309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1" name="Google Shape;781;g2e99bb42309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2e99bb4230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7" name="Google Shape;787;g2e99bb4230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g2e99bb42309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3" name="Google Shape;793;g2e99bb42309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g2e99bb42309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9" name="Google Shape;799;g2e99bb42309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g2e99bb4230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5" name="Google Shape;805;g2e99bb4230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g2e99bb42309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1" name="Google Shape;811;g2e99bb42309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g2e99bb42309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7" name="Google Shape;817;g2e99bb42309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g2e99bb42309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3" name="Google Shape;823;g2e99bb4230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g2e99bb42309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9" name="Google Shape;829;g2e99bb42309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g2e99bb42309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5" name="Google Shape;835;g2e99bb42309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g2e99bb4230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1" name="Google Shape;841;g2e99bb42309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g2e99bb4230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7" name="Google Shape;847;g2e99bb4230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GB"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rtl="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rtl="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rtl="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rtl="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600" u="none" cap="none" strike="noStrike">
                <a:solidFill>
                  <a:schemeClr val="dk1"/>
                </a:solidFill>
                <a:latin typeface="Arial"/>
                <a:ea typeface="Arial"/>
                <a:cs typeface="Arial"/>
                <a:sym typeface="Arial"/>
              </a:defRPr>
            </a:lvl1pPr>
            <a:lvl2pPr indent="0" lvl="1" marL="0" marR="0" rtl="0" algn="r">
              <a:spcBef>
                <a:spcPts val="0"/>
              </a:spcBef>
              <a:buNone/>
              <a:defRPr b="1" i="0" sz="600" u="none" cap="none" strike="noStrike">
                <a:solidFill>
                  <a:schemeClr val="dk1"/>
                </a:solidFill>
                <a:latin typeface="Arial"/>
                <a:ea typeface="Arial"/>
                <a:cs typeface="Arial"/>
                <a:sym typeface="Arial"/>
              </a:defRPr>
            </a:lvl2pPr>
            <a:lvl3pPr indent="0" lvl="2" marL="0" marR="0" rtl="0" algn="r">
              <a:spcBef>
                <a:spcPts val="0"/>
              </a:spcBef>
              <a:buNone/>
              <a:defRPr b="1" i="0" sz="600" u="none" cap="none" strike="noStrike">
                <a:solidFill>
                  <a:schemeClr val="dk1"/>
                </a:solidFill>
                <a:latin typeface="Arial"/>
                <a:ea typeface="Arial"/>
                <a:cs typeface="Arial"/>
                <a:sym typeface="Arial"/>
              </a:defRPr>
            </a:lvl3pPr>
            <a:lvl4pPr indent="0" lvl="3" marL="0" marR="0" rtl="0" algn="r">
              <a:spcBef>
                <a:spcPts val="0"/>
              </a:spcBef>
              <a:buNone/>
              <a:defRPr b="1" i="0" sz="600" u="none" cap="none" strike="noStrike">
                <a:solidFill>
                  <a:schemeClr val="dk1"/>
                </a:solidFill>
                <a:latin typeface="Arial"/>
                <a:ea typeface="Arial"/>
                <a:cs typeface="Arial"/>
                <a:sym typeface="Arial"/>
              </a:defRPr>
            </a:lvl4pPr>
            <a:lvl5pPr indent="0" lvl="4" marL="0" marR="0" rtl="0" algn="r">
              <a:spcBef>
                <a:spcPts val="0"/>
              </a:spcBef>
              <a:buNone/>
              <a:defRPr b="1" i="0" sz="600" u="none" cap="none" strike="noStrike">
                <a:solidFill>
                  <a:schemeClr val="dk1"/>
                </a:solidFill>
                <a:latin typeface="Arial"/>
                <a:ea typeface="Arial"/>
                <a:cs typeface="Arial"/>
                <a:sym typeface="Arial"/>
              </a:defRPr>
            </a:lvl5pPr>
            <a:lvl6pPr indent="0" lvl="5" marL="0" marR="0" rtl="0" algn="r">
              <a:spcBef>
                <a:spcPts val="0"/>
              </a:spcBef>
              <a:buNone/>
              <a:defRPr b="1" i="0" sz="600" u="none" cap="none" strike="noStrike">
                <a:solidFill>
                  <a:schemeClr val="dk1"/>
                </a:solidFill>
                <a:latin typeface="Arial"/>
                <a:ea typeface="Arial"/>
                <a:cs typeface="Arial"/>
                <a:sym typeface="Arial"/>
              </a:defRPr>
            </a:lvl6pPr>
            <a:lvl7pPr indent="0" lvl="6" marL="0" marR="0" rtl="0" algn="r">
              <a:spcBef>
                <a:spcPts val="0"/>
              </a:spcBef>
              <a:buNone/>
              <a:defRPr b="1" i="0" sz="600" u="none" cap="none" strike="noStrike">
                <a:solidFill>
                  <a:schemeClr val="dk1"/>
                </a:solidFill>
                <a:latin typeface="Arial"/>
                <a:ea typeface="Arial"/>
                <a:cs typeface="Arial"/>
                <a:sym typeface="Arial"/>
              </a:defRPr>
            </a:lvl7pPr>
            <a:lvl8pPr indent="0" lvl="7" marL="0" marR="0" rtl="0" algn="r">
              <a:spcBef>
                <a:spcPts val="0"/>
              </a:spcBef>
              <a:buNone/>
              <a:defRPr b="1" i="0" sz="600" u="none" cap="none" strike="noStrike">
                <a:solidFill>
                  <a:schemeClr val="dk1"/>
                </a:solidFill>
                <a:latin typeface="Arial"/>
                <a:ea typeface="Arial"/>
                <a:cs typeface="Arial"/>
                <a:sym typeface="Arial"/>
              </a:defRPr>
            </a:lvl8pPr>
            <a:lvl9pPr indent="0" lvl="8" marL="0" marR="0" rtl="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GB"/>
              <a:t>Slide </a:t>
            </a:r>
            <a:fld id="{00000000-1234-1234-1234-123412341234}" type="slidenum">
              <a:rPr lang="en-GB"/>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5.xml"/><Relationship Id="rId3" Type="http://schemas.openxmlformats.org/officeDocument/2006/relationships/image" Target="../media/image33.png"/><Relationship Id="rId4" Type="http://schemas.openxmlformats.org/officeDocument/2006/relationships/image" Target="../media/image50.jpg"/><Relationship Id="rId5" Type="http://schemas.openxmlformats.org/officeDocument/2006/relationships/image" Target="../media/image42.png"/><Relationship Id="rId6" Type="http://schemas.openxmlformats.org/officeDocument/2006/relationships/image" Target="../media/image37.png"/><Relationship Id="rId7" Type="http://schemas.openxmlformats.org/officeDocument/2006/relationships/image" Target="../media/image34.jp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6.xml"/><Relationship Id="rId3" Type="http://schemas.openxmlformats.org/officeDocument/2006/relationships/image" Target="../media/image7.png"/><Relationship Id="rId4" Type="http://schemas.openxmlformats.org/officeDocument/2006/relationships/image" Target="../media/image38.png"/><Relationship Id="rId5" Type="http://schemas.openxmlformats.org/officeDocument/2006/relationships/image" Target="../media/image45.png"/><Relationship Id="rId6" Type="http://schemas.openxmlformats.org/officeDocument/2006/relationships/image" Target="../media/image41.png"/><Relationship Id="rId7" Type="http://schemas.openxmlformats.org/officeDocument/2006/relationships/image" Target="../media/image39.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7.xml"/><Relationship Id="rId3" Type="http://schemas.openxmlformats.org/officeDocument/2006/relationships/image" Target="../media/image43.png"/><Relationship Id="rId4" Type="http://schemas.openxmlformats.org/officeDocument/2006/relationships/image" Target="../media/image15.png"/><Relationship Id="rId5" Type="http://schemas.openxmlformats.org/officeDocument/2006/relationships/image" Target="../media/image44.png"/><Relationship Id="rId6" Type="http://schemas.openxmlformats.org/officeDocument/2006/relationships/image" Target="../media/image52.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8.xml"/><Relationship Id="rId3" Type="http://schemas.openxmlformats.org/officeDocument/2006/relationships/image" Target="../media/image47.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9.xml"/><Relationship Id="rId3" Type="http://schemas.openxmlformats.org/officeDocument/2006/relationships/image" Target="../media/image48.png"/><Relationship Id="rId4" Type="http://schemas.openxmlformats.org/officeDocument/2006/relationships/image" Target="../media/image46.png"/><Relationship Id="rId5" Type="http://schemas.openxmlformats.org/officeDocument/2006/relationships/image" Target="../media/image53.png"/><Relationship Id="rId6" Type="http://schemas.openxmlformats.org/officeDocument/2006/relationships/image" Target="../media/image5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0.xml"/><Relationship Id="rId3" Type="http://schemas.openxmlformats.org/officeDocument/2006/relationships/hyperlink" Target="https://scoollab.web.cern.ch/diy-particle-detector" TargetMode="External"/><Relationship Id="rId4" Type="http://schemas.openxmlformats.org/officeDocument/2006/relationships/hyperlink" Target="https://scoollab.web.cern.ch/bubble-chamber-pictures-classroom" TargetMode="External"/><Relationship Id="rId5" Type="http://schemas.openxmlformats.org/officeDocument/2006/relationships/hyperlink" Target="https://inspirehep.net/files/a9647e4e743e98f847ff0f5a4ab84c72" TargetMode="External"/><Relationship Id="rId6" Type="http://schemas.openxmlformats.org/officeDocument/2006/relationships/image" Target="../media/image56.jp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1.xml"/><Relationship Id="rId3" Type="http://schemas.openxmlformats.org/officeDocument/2006/relationships/image" Target="../media/image49.png"/><Relationship Id="rId4" Type="http://schemas.openxmlformats.org/officeDocument/2006/relationships/image" Target="../media/image5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 Id="rId3" Type="http://schemas.openxmlformats.org/officeDocument/2006/relationships/hyperlink" Target="mailto:pedro.mourao@cjd.pt" TargetMode="External"/><Relationship Id="rId4" Type="http://schemas.openxmlformats.org/officeDocument/2006/relationships/hyperlink" Target="mailto:rozi2642@gmail.com" TargetMode="External"/><Relationship Id="rId5" Type="http://schemas.openxmlformats.org/officeDocument/2006/relationships/hyperlink" Target="mailto:peter.olson@bfacademy.d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 Id="rId3" Type="http://schemas.openxmlformats.org/officeDocument/2006/relationships/image" Target="../media/image1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15.png"/><Relationship Id="rId4" Type="http://schemas.openxmlformats.org/officeDocument/2006/relationships/image" Target="../media/image5.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7.jpg"/><Relationship Id="rId4" Type="http://schemas.openxmlformats.org/officeDocument/2006/relationships/image" Target="../media/image35.png"/><Relationship Id="rId5" Type="http://schemas.openxmlformats.org/officeDocument/2006/relationships/image" Target="../media/image31.jpg"/><Relationship Id="rId6" Type="http://schemas.openxmlformats.org/officeDocument/2006/relationships/image" Target="../media/image13.jpg"/><Relationship Id="rId7" Type="http://schemas.openxmlformats.org/officeDocument/2006/relationships/image" Target="../media/image3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10.png"/><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1.xml"/><Relationship Id="rId3" Type="http://schemas.openxmlformats.org/officeDocument/2006/relationships/image" Target="../media/image11.png"/><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2.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6.png"/><Relationship Id="rId6"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3.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 Id="rId3" Type="http://schemas.openxmlformats.org/officeDocument/2006/relationships/hyperlink" Target="https://www.teachengineering.org/" TargetMode="External"/><Relationship Id="rId4" Type="http://schemas.openxmlformats.org/officeDocument/2006/relationships/hyperlink" Target="https://visit.cern/magnet-challenge" TargetMode="External"/><Relationship Id="rId5" Type="http://schemas.openxmlformats.org/officeDocument/2006/relationships/hyperlink" Target="https://home.cern/resources/video/engineering/lhc-superconducting-magnet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 Id="rId3" Type="http://schemas.openxmlformats.org/officeDocument/2006/relationships/hyperlink" Target="https://phet.colorado.edu/sims/cheerpj/electric-hockey/latest/electric-hockey.html?simulation=electric-hockey"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 Id="rId3" Type="http://schemas.openxmlformats.org/officeDocument/2006/relationships/hyperlink" Target="https://solvay-education-programme.web.cern.ch/rainbow-box-atlas-detector" TargetMode="External"/><Relationship Id="rId4" Type="http://schemas.openxmlformats.org/officeDocument/2006/relationships/hyperlink" Target="https://phet.colorado.edu/en/simulations/bending-light" TargetMode="External"/><Relationship Id="rId5" Type="http://schemas.openxmlformats.org/officeDocument/2006/relationships/hyperlink" Target="https://www.youtube.com/watch?v=3cmrv2hCxWs"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 Id="rId3" Type="http://schemas.openxmlformats.org/officeDocument/2006/relationships/hyperlink" Target="https://phet.colorado.edu/en/simulations/collision-lab" TargetMode="External"/><Relationship Id="rId4" Type="http://schemas.openxmlformats.org/officeDocument/2006/relationships/hyperlink" Target="https://home.cern/resources/video/experiments/atlas-frequency-collisions-animat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 Id="rId3" Type="http://schemas.openxmlformats.org/officeDocument/2006/relationships/hyperlink" Target="http://cern.ch/PER"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7.xml"/><Relationship Id="rId3" Type="http://schemas.openxmlformats.org/officeDocument/2006/relationships/image" Target="../media/image29.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8.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40.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9.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 Id="rId3" Type="http://schemas.openxmlformats.org/officeDocument/2006/relationships/image" Target="../media/image27.png"/><Relationship Id="rId4" Type="http://schemas.openxmlformats.org/officeDocument/2006/relationships/image" Target="../media/image25.png"/><Relationship Id="rId5" Type="http://schemas.openxmlformats.org/officeDocument/2006/relationships/image" Target="../media/image21.png"/><Relationship Id="rId6" Type="http://schemas.openxmlformats.org/officeDocument/2006/relationships/image" Target="../media/image26.png"/><Relationship Id="rId7" Type="http://schemas.openxmlformats.org/officeDocument/2006/relationships/image" Target="../media/image28.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 Id="rId3" Type="http://schemas.openxmlformats.org/officeDocument/2006/relationships/image" Target="../media/image36.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 name="Shape 160"/>
        <p:cNvGrpSpPr/>
        <p:nvPr/>
      </p:nvGrpSpPr>
      <p:grpSpPr>
        <a:xfrm>
          <a:off x="0" y="0"/>
          <a:ext cx="0" cy="0"/>
          <a:chOff x="0" y="0"/>
          <a:chExt cx="0" cy="0"/>
        </a:xfrm>
      </p:grpSpPr>
      <p:sp>
        <p:nvSpPr>
          <p:cNvPr id="161" name="Google Shape;161;p23"/>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Study Group 4</a:t>
            </a:r>
            <a:endParaRPr/>
          </a:p>
        </p:txBody>
      </p:sp>
      <p:sp>
        <p:nvSpPr>
          <p:cNvPr id="162" name="Google Shape;162;p23"/>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International High School Teacher Programme </a:t>
            </a:r>
            <a:r>
              <a:rPr lang="en-GB"/>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 name="Shape 241"/>
        <p:cNvGrpSpPr/>
        <p:nvPr/>
      </p:nvGrpSpPr>
      <p:grpSpPr>
        <a:xfrm>
          <a:off x="0" y="0"/>
          <a:ext cx="0" cy="0"/>
          <a:chOff x="0" y="0"/>
          <a:chExt cx="0" cy="0"/>
        </a:xfrm>
      </p:grpSpPr>
      <p:sp>
        <p:nvSpPr>
          <p:cNvPr id="242" name="Google Shape;242;p3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a:t>
            </a:r>
            <a:r>
              <a:rPr lang="en-GB" sz="2400">
                <a:solidFill>
                  <a:schemeClr val="lt1"/>
                </a:solidFill>
              </a:rPr>
              <a:t>Takeaways</a:t>
            </a:r>
            <a:r>
              <a:rPr lang="en-GB"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243" name="Google Shape;243;p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Magnets: what a world;</a:t>
            </a:r>
            <a:endParaRPr sz="1600">
              <a:solidFill>
                <a:srgbClr val="171717"/>
              </a:solidFill>
            </a:endParaRPr>
          </a:p>
          <a:p>
            <a:pPr indent="-330200" lvl="0" marL="457200" marR="38100" rtl="0" algn="l">
              <a:lnSpc>
                <a:spcPct val="128571"/>
              </a:lnSpc>
              <a:spcBef>
                <a:spcPts val="0"/>
              </a:spcBef>
              <a:spcAft>
                <a:spcPts val="0"/>
              </a:spcAft>
              <a:buClr>
                <a:srgbClr val="171717"/>
              </a:buClr>
              <a:buSzPts val="1600"/>
              <a:buChar char="-"/>
            </a:pPr>
            <a:r>
              <a:rPr lang="en-GB" sz="1600">
                <a:solidFill>
                  <a:srgbClr val="1F1F1F"/>
                </a:solidFill>
                <a:highlight>
                  <a:srgbClr val="F8F9FA"/>
                </a:highlight>
              </a:rPr>
              <a:t>Collision process and the rate that it </a:t>
            </a:r>
            <a:r>
              <a:rPr lang="en-GB" sz="1600">
                <a:solidFill>
                  <a:srgbClr val="1F1F1F"/>
                </a:solidFill>
                <a:highlight>
                  <a:srgbClr val="F8F9FA"/>
                </a:highlight>
              </a:rPr>
              <a:t>occurs</a:t>
            </a:r>
            <a:r>
              <a:rPr lang="en-GB" sz="1600">
                <a:solidFill>
                  <a:srgbClr val="1F1F1F"/>
                </a:solidFill>
                <a:highlight>
                  <a:srgbClr val="F8F9FA"/>
                </a:highlight>
              </a:rPr>
              <a:t>.</a:t>
            </a:r>
            <a:endParaRPr sz="1600">
              <a:solidFill>
                <a:srgbClr val="1F1F1F"/>
              </a:solidFill>
              <a:highlight>
                <a:srgbClr val="F8F9FA"/>
              </a:highlight>
            </a:endParaRPr>
          </a:p>
          <a:p>
            <a:pPr indent="-330200" lvl="0" marL="457200" marR="360000" rtl="0" algn="l">
              <a:spcBef>
                <a:spcPts val="0"/>
              </a:spcBef>
              <a:spcAft>
                <a:spcPts val="0"/>
              </a:spcAft>
              <a:buClr>
                <a:srgbClr val="171717"/>
              </a:buClr>
              <a:buSzPts val="1600"/>
              <a:buChar char="-"/>
            </a:pPr>
            <a:r>
              <a:rPr lang="en-GB" sz="1600">
                <a:solidFill>
                  <a:srgbClr val="171717"/>
                </a:solidFill>
              </a:rPr>
              <a:t>CERN is not only for Physics.</a:t>
            </a:r>
            <a:endParaRPr sz="1600">
              <a:solidFill>
                <a:srgbClr val="171717"/>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4" name="Shape 854"/>
        <p:cNvGrpSpPr/>
        <p:nvPr/>
      </p:nvGrpSpPr>
      <p:grpSpPr>
        <a:xfrm>
          <a:off x="0" y="0"/>
          <a:ext cx="0" cy="0"/>
          <a:chOff x="0" y="0"/>
          <a:chExt cx="0" cy="0"/>
        </a:xfrm>
      </p:grpSpPr>
      <p:sp>
        <p:nvSpPr>
          <p:cNvPr id="855" name="Google Shape;855;p12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56" name="Google Shape;856;p12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0" name="Shape 860"/>
        <p:cNvGrpSpPr/>
        <p:nvPr/>
      </p:nvGrpSpPr>
      <p:grpSpPr>
        <a:xfrm>
          <a:off x="0" y="0"/>
          <a:ext cx="0" cy="0"/>
          <a:chOff x="0" y="0"/>
          <a:chExt cx="0" cy="0"/>
        </a:xfrm>
      </p:grpSpPr>
      <p:sp>
        <p:nvSpPr>
          <p:cNvPr id="861" name="Google Shape;861;p12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62" name="Google Shape;862;p12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6" name="Shape 866"/>
        <p:cNvGrpSpPr/>
        <p:nvPr/>
      </p:nvGrpSpPr>
      <p:grpSpPr>
        <a:xfrm>
          <a:off x="0" y="0"/>
          <a:ext cx="0" cy="0"/>
          <a:chOff x="0" y="0"/>
          <a:chExt cx="0" cy="0"/>
        </a:xfrm>
      </p:grpSpPr>
      <p:sp>
        <p:nvSpPr>
          <p:cNvPr id="867" name="Google Shape;867;p12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868" name="Google Shape;868;p12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2" name="Shape 872"/>
        <p:cNvGrpSpPr/>
        <p:nvPr/>
      </p:nvGrpSpPr>
      <p:grpSpPr>
        <a:xfrm>
          <a:off x="0" y="0"/>
          <a:ext cx="0" cy="0"/>
          <a:chOff x="0" y="0"/>
          <a:chExt cx="0" cy="0"/>
        </a:xfrm>
      </p:grpSpPr>
      <p:sp>
        <p:nvSpPr>
          <p:cNvPr id="873" name="Google Shape;873;p12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from HST</a:t>
            </a:r>
            <a:r>
              <a:rPr lang="en-GB" sz="2400">
                <a:solidFill>
                  <a:schemeClr val="lt1"/>
                </a:solidFill>
              </a:rPr>
              <a:t>2025</a:t>
            </a:r>
            <a:endParaRPr i="1" sz="2400">
              <a:solidFill>
                <a:schemeClr val="lt1"/>
              </a:solidFill>
            </a:endParaRPr>
          </a:p>
        </p:txBody>
      </p:sp>
      <p:sp>
        <p:nvSpPr>
          <p:cNvPr id="874" name="Google Shape;874;p12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8" name="Shape 878"/>
        <p:cNvGrpSpPr/>
        <p:nvPr/>
      </p:nvGrpSpPr>
      <p:grpSpPr>
        <a:xfrm>
          <a:off x="0" y="0"/>
          <a:ext cx="0" cy="0"/>
          <a:chOff x="0" y="0"/>
          <a:chExt cx="0" cy="0"/>
        </a:xfrm>
      </p:grpSpPr>
      <p:sp>
        <p:nvSpPr>
          <p:cNvPr id="879" name="Google Shape;879;p1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Final Presentation Guidelines</a:t>
            </a:r>
            <a:endParaRPr/>
          </a:p>
        </p:txBody>
      </p:sp>
      <p:graphicFrame>
        <p:nvGraphicFramePr>
          <p:cNvPr id="880" name="Google Shape;880;p126"/>
          <p:cNvGraphicFramePr/>
          <p:nvPr/>
        </p:nvGraphicFramePr>
        <p:xfrm>
          <a:off x="952500" y="1481525"/>
          <a:ext cx="3000000" cy="3000000"/>
        </p:xfrm>
        <a:graphic>
          <a:graphicData uri="http://schemas.openxmlformats.org/drawingml/2006/table">
            <a:tbl>
              <a:tblPr>
                <a:noFill/>
                <a:tableStyleId>{CDA3E30C-31B7-4E11-BCDB-D725091BE7CC}</a:tableStyleId>
              </a:tblPr>
              <a:tblGrid>
                <a:gridCol w="2241950"/>
                <a:gridCol w="4997050"/>
              </a:tblGrid>
              <a:tr h="381000">
                <a:tc>
                  <a:txBody>
                    <a:bodyPr/>
                    <a:lstStyle/>
                    <a:p>
                      <a:pPr indent="0" lvl="0" marL="0" rtl="0" algn="l">
                        <a:spcBef>
                          <a:spcPts val="0"/>
                        </a:spcBef>
                        <a:spcAft>
                          <a:spcPts val="0"/>
                        </a:spcAft>
                        <a:buNone/>
                      </a:pPr>
                      <a:r>
                        <a:rPr lang="en-GB">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GB">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GB"/>
                        <a:t>Curriculum &amp; classroom connections</a:t>
                      </a:r>
                      <a:endParaRPr/>
                    </a:p>
                    <a:p>
                      <a:pPr indent="-317500" lvl="0" marL="457200" rtl="0" algn="l">
                        <a:lnSpc>
                          <a:spcPct val="115000"/>
                        </a:lnSpc>
                        <a:spcBef>
                          <a:spcPts val="0"/>
                        </a:spcBef>
                        <a:spcAft>
                          <a:spcPts val="0"/>
                        </a:spcAft>
                        <a:buSzPts val="1400"/>
                        <a:buAutoNum type="arabicPeriod"/>
                      </a:pPr>
                      <a:r>
                        <a:rPr lang="en-GB"/>
                        <a:t>Key ideas</a:t>
                      </a:r>
                      <a:endParaRPr/>
                    </a:p>
                    <a:p>
                      <a:pPr indent="-317500" lvl="0" marL="457200" rtl="0" algn="l">
                        <a:lnSpc>
                          <a:spcPct val="115000"/>
                        </a:lnSpc>
                        <a:spcBef>
                          <a:spcPts val="0"/>
                        </a:spcBef>
                        <a:spcAft>
                          <a:spcPts val="0"/>
                        </a:spcAft>
                        <a:buSzPts val="1400"/>
                        <a:buAutoNum type="arabicPeriod"/>
                      </a:pPr>
                      <a:r>
                        <a:rPr lang="en-GB"/>
                        <a:t>Potential students’ conceptions &amp; challenges</a:t>
                      </a:r>
                      <a:endParaRPr/>
                    </a:p>
                    <a:p>
                      <a:pPr indent="-317500" lvl="0" marL="457200" rtl="0" algn="l">
                        <a:lnSpc>
                          <a:spcPct val="115000"/>
                        </a:lnSpc>
                        <a:spcBef>
                          <a:spcPts val="0"/>
                        </a:spcBef>
                        <a:spcAft>
                          <a:spcPts val="0"/>
                        </a:spcAft>
                        <a:buSzPts val="1400"/>
                        <a:buAutoNum type="arabicPeriod"/>
                      </a:pPr>
                      <a:r>
                        <a:rPr lang="en-GB"/>
                        <a:t>Helpful material and resources</a:t>
                      </a:r>
                      <a:endParaRPr/>
                    </a:p>
                    <a:p>
                      <a:pPr indent="-317500" lvl="0" marL="457200" rtl="0" algn="l">
                        <a:lnSpc>
                          <a:spcPct val="115000"/>
                        </a:lnSpc>
                        <a:spcBef>
                          <a:spcPts val="0"/>
                        </a:spcBef>
                        <a:spcAft>
                          <a:spcPts val="0"/>
                        </a:spcAft>
                        <a:buSzPts val="1400"/>
                        <a:buAutoNum type="arabicPeriod"/>
                      </a:pPr>
                      <a:r>
                        <a:rPr lang="en-GB"/>
                        <a:t>Best practice example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GB">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Key Takeaways &amp; </a:t>
                      </a:r>
                      <a:r>
                        <a:rPr lang="en-GB"/>
                        <a:t>Goodbye</a:t>
                      </a:r>
                      <a:r>
                        <a:rPr lang="en-GB"/>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4" name="Shape 884"/>
        <p:cNvGrpSpPr/>
        <p:nvPr/>
      </p:nvGrpSpPr>
      <p:grpSpPr>
        <a:xfrm>
          <a:off x="0" y="0"/>
          <a:ext cx="0" cy="0"/>
          <a:chOff x="0" y="0"/>
          <a:chExt cx="0" cy="0"/>
        </a:xfrm>
      </p:grpSpPr>
      <p:sp>
        <p:nvSpPr>
          <p:cNvPr id="885" name="Google Shape;885;p127"/>
          <p:cNvSpPr txBox="1"/>
          <p:nvPr>
            <p:ph type="ctrTitle"/>
          </p:nvPr>
        </p:nvSpPr>
        <p:spPr>
          <a:xfrm>
            <a:off x="1143000" y="1"/>
            <a:ext cx="6858000" cy="779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Particle Detectors</a:t>
            </a:r>
            <a:endParaRPr/>
          </a:p>
        </p:txBody>
      </p:sp>
      <p:sp>
        <p:nvSpPr>
          <p:cNvPr id="886" name="Google Shape;886;p127"/>
          <p:cNvSpPr txBox="1"/>
          <p:nvPr>
            <p:ph idx="1" type="subTitle"/>
          </p:nvPr>
        </p:nvSpPr>
        <p:spPr>
          <a:xfrm>
            <a:off x="1143000" y="976727"/>
            <a:ext cx="6858000" cy="3783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HST</a:t>
            </a:r>
            <a:r>
              <a:rPr lang="en-GB"/>
              <a:t>2025</a:t>
            </a:r>
            <a:r>
              <a:rPr lang="en-GB"/>
              <a:t> Study Group 4</a:t>
            </a:r>
            <a:endParaRPr/>
          </a:p>
        </p:txBody>
      </p:sp>
      <p:pic>
        <p:nvPicPr>
          <p:cNvPr id="887" name="Google Shape;887;p127"/>
          <p:cNvPicPr preferRelativeResize="0"/>
          <p:nvPr/>
        </p:nvPicPr>
        <p:blipFill>
          <a:blip r:embed="rId3">
            <a:alphaModFix/>
          </a:blip>
          <a:stretch>
            <a:fillRect/>
          </a:stretch>
        </p:blipFill>
        <p:spPr>
          <a:xfrm rot="5">
            <a:off x="1890284" y="998132"/>
            <a:ext cx="1044624" cy="3740196"/>
          </a:xfrm>
          <a:prstGeom prst="rect">
            <a:avLst/>
          </a:prstGeom>
          <a:noFill/>
          <a:ln>
            <a:noFill/>
          </a:ln>
        </p:spPr>
      </p:pic>
      <p:pic>
        <p:nvPicPr>
          <p:cNvPr id="888" name="Google Shape;888;p127"/>
          <p:cNvPicPr preferRelativeResize="0"/>
          <p:nvPr/>
        </p:nvPicPr>
        <p:blipFill rotWithShape="1">
          <a:blip r:embed="rId4">
            <a:alphaModFix/>
          </a:blip>
          <a:srcRect b="0" l="24441" r="20817" t="22239"/>
          <a:stretch/>
        </p:blipFill>
        <p:spPr>
          <a:xfrm>
            <a:off x="26100" y="1087050"/>
            <a:ext cx="1864174" cy="3530819"/>
          </a:xfrm>
          <a:prstGeom prst="rect">
            <a:avLst/>
          </a:prstGeom>
          <a:noFill/>
          <a:ln>
            <a:noFill/>
          </a:ln>
        </p:spPr>
      </p:pic>
      <p:pic>
        <p:nvPicPr>
          <p:cNvPr id="889" name="Google Shape;889;p127"/>
          <p:cNvPicPr preferRelativeResize="0"/>
          <p:nvPr/>
        </p:nvPicPr>
        <p:blipFill>
          <a:blip r:embed="rId5">
            <a:alphaModFix/>
          </a:blip>
          <a:stretch>
            <a:fillRect/>
          </a:stretch>
        </p:blipFill>
        <p:spPr>
          <a:xfrm>
            <a:off x="4625600" y="1759850"/>
            <a:ext cx="4231424" cy="2833526"/>
          </a:xfrm>
          <a:prstGeom prst="rect">
            <a:avLst/>
          </a:prstGeom>
          <a:noFill/>
          <a:ln>
            <a:noFill/>
          </a:ln>
        </p:spPr>
      </p:pic>
      <p:pic>
        <p:nvPicPr>
          <p:cNvPr id="890" name="Google Shape;890;p127"/>
          <p:cNvPicPr preferRelativeResize="0"/>
          <p:nvPr/>
        </p:nvPicPr>
        <p:blipFill>
          <a:blip r:embed="rId6">
            <a:alphaModFix/>
          </a:blip>
          <a:stretch>
            <a:fillRect/>
          </a:stretch>
        </p:blipFill>
        <p:spPr>
          <a:xfrm>
            <a:off x="4769287" y="1735350"/>
            <a:ext cx="3944049" cy="2882525"/>
          </a:xfrm>
          <a:prstGeom prst="rect">
            <a:avLst/>
          </a:prstGeom>
          <a:noFill/>
          <a:ln>
            <a:noFill/>
          </a:ln>
        </p:spPr>
      </p:pic>
      <p:grpSp>
        <p:nvGrpSpPr>
          <p:cNvPr id="891" name="Google Shape;891;p127"/>
          <p:cNvGrpSpPr/>
          <p:nvPr/>
        </p:nvGrpSpPr>
        <p:grpSpPr>
          <a:xfrm>
            <a:off x="2131078" y="1410700"/>
            <a:ext cx="4989025" cy="3327624"/>
            <a:chOff x="1970590" y="1759850"/>
            <a:chExt cx="4989025" cy="3327624"/>
          </a:xfrm>
        </p:grpSpPr>
        <p:pic>
          <p:nvPicPr>
            <p:cNvPr descr="Christmas cookies and glass of milk (Provided by Getty Images)" id="892" name="Google Shape;892;p127"/>
            <p:cNvPicPr preferRelativeResize="0"/>
            <p:nvPr/>
          </p:nvPicPr>
          <p:blipFill>
            <a:blip r:embed="rId7">
              <a:alphaModFix/>
            </a:blip>
            <a:stretch>
              <a:fillRect/>
            </a:stretch>
          </p:blipFill>
          <p:spPr>
            <a:xfrm>
              <a:off x="1970590" y="1759850"/>
              <a:ext cx="4989025" cy="3327624"/>
            </a:xfrm>
            <a:prstGeom prst="rect">
              <a:avLst/>
            </a:prstGeom>
            <a:noFill/>
            <a:ln>
              <a:noFill/>
            </a:ln>
          </p:spPr>
        </p:pic>
        <p:sp>
          <p:nvSpPr>
            <p:cNvPr id="893" name="Google Shape;893;p127"/>
            <p:cNvSpPr/>
            <p:nvPr/>
          </p:nvSpPr>
          <p:spPr>
            <a:xfrm>
              <a:off x="2759974" y="2035444"/>
              <a:ext cx="3847900" cy="725307"/>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lt2"/>
                  </a:solidFill>
                  <a:latin typeface="Pacifico"/>
                </a:rPr>
                <a:t>For Santa:</a:t>
              </a: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89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889"/>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890"/>
                                        </p:tgtEl>
                                        <p:attrNameLst>
                                          <p:attrName>style.visibility</p:attrName>
                                        </p:attrNameLst>
                                      </p:cBhvr>
                                      <p:to>
                                        <p:strVal val="visible"/>
                                      </p:to>
                                    </p:set>
                                    <p:animEffect filter="fade" transition="in">
                                      <p:cBhvr>
                                        <p:cTn dur="500"/>
                                        <p:tgtEl>
                                          <p:spTgt spid="8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7" name="Shape 897"/>
        <p:cNvGrpSpPr/>
        <p:nvPr/>
      </p:nvGrpSpPr>
      <p:grpSpPr>
        <a:xfrm>
          <a:off x="0" y="0"/>
          <a:ext cx="0" cy="0"/>
          <a:chOff x="0" y="0"/>
          <a:chExt cx="0" cy="0"/>
        </a:xfrm>
      </p:grpSpPr>
      <p:sp>
        <p:nvSpPr>
          <p:cNvPr id="898" name="Google Shape;898;p128"/>
          <p:cNvSpPr txBox="1"/>
          <p:nvPr>
            <p:ph type="title"/>
          </p:nvPr>
        </p:nvSpPr>
        <p:spPr>
          <a:xfrm>
            <a:off x="305991" y="1277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Key Ideas</a:t>
            </a:r>
            <a:endParaRPr/>
          </a:p>
        </p:txBody>
      </p:sp>
      <p:sp>
        <p:nvSpPr>
          <p:cNvPr id="899" name="Google Shape;899;p128"/>
          <p:cNvSpPr txBox="1"/>
          <p:nvPr>
            <p:ph idx="1" type="body"/>
          </p:nvPr>
        </p:nvSpPr>
        <p:spPr>
          <a:xfrm>
            <a:off x="353275" y="2486600"/>
            <a:ext cx="2500200" cy="5520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lang="en-GB" sz="1500"/>
              <a:t>We don’t detect particles; we look for trails</a:t>
            </a:r>
            <a:endParaRPr sz="1500"/>
          </a:p>
        </p:txBody>
      </p:sp>
      <p:pic>
        <p:nvPicPr>
          <p:cNvPr id="900" name="Google Shape;900;p128"/>
          <p:cNvPicPr preferRelativeResize="0"/>
          <p:nvPr/>
        </p:nvPicPr>
        <p:blipFill rotWithShape="1">
          <a:blip r:embed="rId3">
            <a:alphaModFix/>
          </a:blip>
          <a:srcRect b="0" l="9936" r="14271" t="0"/>
          <a:stretch/>
        </p:blipFill>
        <p:spPr>
          <a:xfrm>
            <a:off x="5962704" y="200029"/>
            <a:ext cx="2461925" cy="2165524"/>
          </a:xfrm>
          <a:prstGeom prst="rect">
            <a:avLst/>
          </a:prstGeom>
          <a:noFill/>
          <a:ln>
            <a:noFill/>
          </a:ln>
        </p:spPr>
      </p:pic>
      <p:pic>
        <p:nvPicPr>
          <p:cNvPr id="901" name="Google Shape;901;p128"/>
          <p:cNvPicPr preferRelativeResize="0"/>
          <p:nvPr/>
        </p:nvPicPr>
        <p:blipFill rotWithShape="1">
          <a:blip r:embed="rId4">
            <a:alphaModFix/>
          </a:blip>
          <a:srcRect b="4768" l="5412" r="6729" t="5263"/>
          <a:stretch/>
        </p:blipFill>
        <p:spPr>
          <a:xfrm>
            <a:off x="401375" y="606662"/>
            <a:ext cx="2517299" cy="1886218"/>
          </a:xfrm>
          <a:prstGeom prst="rect">
            <a:avLst/>
          </a:prstGeom>
          <a:noFill/>
          <a:ln>
            <a:noFill/>
          </a:ln>
        </p:spPr>
      </p:pic>
      <p:pic>
        <p:nvPicPr>
          <p:cNvPr id="902" name="Google Shape;902;p128" title="A humorous cartoon-style meme showing a particle detector with a sign that says 'Designed to detect .jpeg"/>
          <p:cNvPicPr preferRelativeResize="0"/>
          <p:nvPr/>
        </p:nvPicPr>
        <p:blipFill rotWithShape="1">
          <a:blip r:embed="rId5">
            <a:alphaModFix/>
          </a:blip>
          <a:srcRect b="16826" l="0" r="0" t="0"/>
          <a:stretch/>
        </p:blipFill>
        <p:spPr>
          <a:xfrm>
            <a:off x="3197445" y="330926"/>
            <a:ext cx="2461932" cy="1980475"/>
          </a:xfrm>
          <a:prstGeom prst="rect">
            <a:avLst/>
          </a:prstGeom>
          <a:noFill/>
          <a:ln>
            <a:noFill/>
          </a:ln>
        </p:spPr>
      </p:pic>
      <p:pic>
        <p:nvPicPr>
          <p:cNvPr id="903" name="Google Shape;903;p128"/>
          <p:cNvPicPr preferRelativeResize="0"/>
          <p:nvPr/>
        </p:nvPicPr>
        <p:blipFill>
          <a:blip r:embed="rId6">
            <a:alphaModFix/>
          </a:blip>
          <a:stretch>
            <a:fillRect/>
          </a:stretch>
        </p:blipFill>
        <p:spPr>
          <a:xfrm>
            <a:off x="1466088" y="2962397"/>
            <a:ext cx="3058112" cy="1663784"/>
          </a:xfrm>
          <a:prstGeom prst="rect">
            <a:avLst/>
          </a:prstGeom>
          <a:noFill/>
          <a:ln>
            <a:noFill/>
          </a:ln>
        </p:spPr>
      </p:pic>
      <p:pic>
        <p:nvPicPr>
          <p:cNvPr id="904" name="Google Shape;904;p128"/>
          <p:cNvPicPr preferRelativeResize="0"/>
          <p:nvPr/>
        </p:nvPicPr>
        <p:blipFill rotWithShape="1">
          <a:blip r:embed="rId7">
            <a:alphaModFix/>
          </a:blip>
          <a:srcRect b="12899" l="0" r="0" t="0"/>
          <a:stretch/>
        </p:blipFill>
        <p:spPr>
          <a:xfrm>
            <a:off x="5141925" y="2911000"/>
            <a:ext cx="2999725" cy="1886225"/>
          </a:xfrm>
          <a:prstGeom prst="rect">
            <a:avLst/>
          </a:prstGeom>
          <a:noFill/>
          <a:ln>
            <a:noFill/>
          </a:ln>
        </p:spPr>
      </p:pic>
      <p:sp>
        <p:nvSpPr>
          <p:cNvPr id="905" name="Google Shape;905;p128"/>
          <p:cNvSpPr txBox="1"/>
          <p:nvPr>
            <p:ph idx="1" type="body"/>
          </p:nvPr>
        </p:nvSpPr>
        <p:spPr>
          <a:xfrm>
            <a:off x="3239700" y="2334200"/>
            <a:ext cx="2500200" cy="5520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lang="en-GB" sz="1500"/>
              <a:t>Detectors are designed to look for certain decays</a:t>
            </a:r>
            <a:endParaRPr sz="1500"/>
          </a:p>
        </p:txBody>
      </p:sp>
      <p:sp>
        <p:nvSpPr>
          <p:cNvPr id="906" name="Google Shape;906;p128"/>
          <p:cNvSpPr txBox="1"/>
          <p:nvPr>
            <p:ph idx="1" type="body"/>
          </p:nvPr>
        </p:nvSpPr>
        <p:spPr>
          <a:xfrm>
            <a:off x="5943575" y="2400375"/>
            <a:ext cx="2500200" cy="5520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lang="en-GB" sz="1500"/>
              <a:t>Layers and order of layers</a:t>
            </a:r>
            <a:endParaRPr sz="1500"/>
          </a:p>
        </p:txBody>
      </p:sp>
      <p:sp>
        <p:nvSpPr>
          <p:cNvPr id="907" name="Google Shape;907;p128"/>
          <p:cNvSpPr/>
          <p:nvPr/>
        </p:nvSpPr>
        <p:spPr>
          <a:xfrm>
            <a:off x="305775" y="4729375"/>
            <a:ext cx="8627700" cy="3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8" name="Google Shape;908;p128"/>
          <p:cNvSpPr txBox="1"/>
          <p:nvPr>
            <p:ph idx="1" type="body"/>
          </p:nvPr>
        </p:nvSpPr>
        <p:spPr>
          <a:xfrm>
            <a:off x="5112688" y="4755850"/>
            <a:ext cx="3058200" cy="5520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lang="en-GB" sz="1500"/>
              <a:t>Better and better measurements</a:t>
            </a:r>
            <a:endParaRPr sz="1500"/>
          </a:p>
        </p:txBody>
      </p:sp>
      <p:sp>
        <p:nvSpPr>
          <p:cNvPr id="909" name="Google Shape;909;p128"/>
          <p:cNvSpPr txBox="1"/>
          <p:nvPr>
            <p:ph idx="1" type="body"/>
          </p:nvPr>
        </p:nvSpPr>
        <p:spPr>
          <a:xfrm>
            <a:off x="1558200" y="4674400"/>
            <a:ext cx="3058200" cy="3018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lang="en-GB" sz="1500"/>
              <a:t>Conservation laws are observed.</a:t>
            </a:r>
            <a:endParaRPr sz="15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3" name="Shape 913"/>
        <p:cNvGrpSpPr/>
        <p:nvPr/>
      </p:nvGrpSpPr>
      <p:grpSpPr>
        <a:xfrm>
          <a:off x="0" y="0"/>
          <a:ext cx="0" cy="0"/>
          <a:chOff x="0" y="0"/>
          <a:chExt cx="0" cy="0"/>
        </a:xfrm>
      </p:grpSpPr>
      <p:sp>
        <p:nvSpPr>
          <p:cNvPr id="914" name="Google Shape;914;p12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Curriculum &amp; Classroom Connections</a:t>
            </a:r>
            <a:endParaRPr/>
          </a:p>
        </p:txBody>
      </p:sp>
      <p:pic>
        <p:nvPicPr>
          <p:cNvPr id="915" name="Google Shape;915;p129"/>
          <p:cNvPicPr preferRelativeResize="0"/>
          <p:nvPr/>
        </p:nvPicPr>
        <p:blipFill rotWithShape="1">
          <a:blip r:embed="rId3">
            <a:alphaModFix/>
          </a:blip>
          <a:srcRect b="15780" l="17955" r="20212" t="46359"/>
          <a:stretch/>
        </p:blipFill>
        <p:spPr>
          <a:xfrm>
            <a:off x="1394900" y="843550"/>
            <a:ext cx="4059998" cy="1524849"/>
          </a:xfrm>
          <a:prstGeom prst="rect">
            <a:avLst/>
          </a:prstGeom>
          <a:noFill/>
          <a:ln>
            <a:noFill/>
          </a:ln>
        </p:spPr>
      </p:pic>
      <p:grpSp>
        <p:nvGrpSpPr>
          <p:cNvPr id="916" name="Google Shape;916;p129"/>
          <p:cNvGrpSpPr/>
          <p:nvPr/>
        </p:nvGrpSpPr>
        <p:grpSpPr>
          <a:xfrm>
            <a:off x="3374812" y="2422745"/>
            <a:ext cx="2770119" cy="1759797"/>
            <a:chOff x="197925" y="2868225"/>
            <a:chExt cx="2510075" cy="1695700"/>
          </a:xfrm>
        </p:grpSpPr>
        <p:pic>
          <p:nvPicPr>
            <p:cNvPr id="917" name="Google Shape;917;p129"/>
            <p:cNvPicPr preferRelativeResize="0"/>
            <p:nvPr/>
          </p:nvPicPr>
          <p:blipFill rotWithShape="1">
            <a:blip r:embed="rId4">
              <a:alphaModFix/>
            </a:blip>
            <a:srcRect b="31730" l="1758" r="39624" t="33625"/>
            <a:stretch/>
          </p:blipFill>
          <p:spPr>
            <a:xfrm>
              <a:off x="197925" y="2868225"/>
              <a:ext cx="2510075" cy="847862"/>
            </a:xfrm>
            <a:prstGeom prst="rect">
              <a:avLst/>
            </a:prstGeom>
            <a:noFill/>
            <a:ln>
              <a:noFill/>
            </a:ln>
          </p:spPr>
        </p:pic>
        <p:pic>
          <p:nvPicPr>
            <p:cNvPr id="918" name="Google Shape;918;p129"/>
            <p:cNvPicPr preferRelativeResize="0"/>
            <p:nvPr/>
          </p:nvPicPr>
          <p:blipFill rotWithShape="1">
            <a:blip r:embed="rId4">
              <a:alphaModFix/>
            </a:blip>
            <a:srcRect b="31730" l="59905" r="1239" t="33625"/>
            <a:stretch/>
          </p:blipFill>
          <p:spPr>
            <a:xfrm>
              <a:off x="638186" y="3716063"/>
              <a:ext cx="1663823" cy="847862"/>
            </a:xfrm>
            <a:prstGeom prst="rect">
              <a:avLst/>
            </a:prstGeom>
            <a:noFill/>
            <a:ln>
              <a:noFill/>
            </a:ln>
          </p:spPr>
        </p:pic>
      </p:grpSp>
      <p:pic>
        <p:nvPicPr>
          <p:cNvPr id="919" name="Google Shape;919;p129"/>
          <p:cNvPicPr preferRelativeResize="0"/>
          <p:nvPr/>
        </p:nvPicPr>
        <p:blipFill>
          <a:blip r:embed="rId5">
            <a:alphaModFix/>
          </a:blip>
          <a:stretch>
            <a:fillRect/>
          </a:stretch>
        </p:blipFill>
        <p:spPr>
          <a:xfrm>
            <a:off x="790700" y="2400900"/>
            <a:ext cx="1836123" cy="1836150"/>
          </a:xfrm>
          <a:prstGeom prst="rect">
            <a:avLst/>
          </a:prstGeom>
          <a:noFill/>
          <a:ln>
            <a:noFill/>
          </a:ln>
        </p:spPr>
      </p:pic>
      <p:pic>
        <p:nvPicPr>
          <p:cNvPr id="920" name="Google Shape;920;p129"/>
          <p:cNvPicPr preferRelativeResize="0"/>
          <p:nvPr/>
        </p:nvPicPr>
        <p:blipFill rotWithShape="1">
          <a:blip r:embed="rId6">
            <a:alphaModFix/>
          </a:blip>
          <a:srcRect b="5236" l="16310" r="22026" t="10574"/>
          <a:stretch/>
        </p:blipFill>
        <p:spPr>
          <a:xfrm>
            <a:off x="6547400" y="2444600"/>
            <a:ext cx="2290626" cy="1759875"/>
          </a:xfrm>
          <a:prstGeom prst="rect">
            <a:avLst/>
          </a:prstGeom>
          <a:noFill/>
          <a:ln>
            <a:noFill/>
          </a:ln>
        </p:spPr>
      </p:pic>
      <p:sp>
        <p:nvSpPr>
          <p:cNvPr id="921" name="Google Shape;921;p129"/>
          <p:cNvSpPr txBox="1"/>
          <p:nvPr/>
        </p:nvSpPr>
        <p:spPr>
          <a:xfrm>
            <a:off x="5335175" y="1374700"/>
            <a:ext cx="29277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800">
                <a:solidFill>
                  <a:srgbClr val="171717"/>
                </a:solidFill>
              </a:rPr>
              <a:t>The eye as the first detector</a:t>
            </a:r>
            <a:endParaRPr b="1" sz="1800">
              <a:solidFill>
                <a:srgbClr val="171717"/>
              </a:solidFill>
            </a:endParaRPr>
          </a:p>
        </p:txBody>
      </p:sp>
      <p:sp>
        <p:nvSpPr>
          <p:cNvPr id="922" name="Google Shape;922;p129"/>
          <p:cNvSpPr txBox="1"/>
          <p:nvPr/>
        </p:nvSpPr>
        <p:spPr>
          <a:xfrm>
            <a:off x="453700" y="4204400"/>
            <a:ext cx="25101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300">
                <a:solidFill>
                  <a:srgbClr val="171717"/>
                </a:solidFill>
              </a:rPr>
              <a:t>Comparison of the collisions (conservation laws) </a:t>
            </a:r>
            <a:endParaRPr b="1" sz="1300">
              <a:solidFill>
                <a:srgbClr val="171717"/>
              </a:solidFill>
            </a:endParaRPr>
          </a:p>
        </p:txBody>
      </p:sp>
      <p:sp>
        <p:nvSpPr>
          <p:cNvPr id="923" name="Google Shape;923;p129"/>
          <p:cNvSpPr txBox="1"/>
          <p:nvPr/>
        </p:nvSpPr>
        <p:spPr>
          <a:xfrm>
            <a:off x="3614275" y="4204400"/>
            <a:ext cx="25101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300">
                <a:solidFill>
                  <a:srgbClr val="171717"/>
                </a:solidFill>
              </a:rPr>
              <a:t>Evolution</a:t>
            </a:r>
            <a:r>
              <a:rPr b="1" lang="en-GB" sz="1300">
                <a:solidFill>
                  <a:srgbClr val="171717"/>
                </a:solidFill>
              </a:rPr>
              <a:t> of atomic structure (hallmark experiments)</a:t>
            </a:r>
            <a:endParaRPr b="1" sz="1300">
              <a:solidFill>
                <a:srgbClr val="171717"/>
              </a:solidFill>
            </a:endParaRPr>
          </a:p>
        </p:txBody>
      </p:sp>
      <p:sp>
        <p:nvSpPr>
          <p:cNvPr id="924" name="Google Shape;924;p129"/>
          <p:cNvSpPr txBox="1"/>
          <p:nvPr/>
        </p:nvSpPr>
        <p:spPr>
          <a:xfrm>
            <a:off x="6437663" y="4237050"/>
            <a:ext cx="2510100" cy="40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500">
                <a:solidFill>
                  <a:srgbClr val="171717"/>
                </a:solidFill>
              </a:rPr>
              <a:t>Lorentz law</a:t>
            </a:r>
            <a:endParaRPr b="1" sz="15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8" name="Shape 928"/>
        <p:cNvGrpSpPr/>
        <p:nvPr/>
      </p:nvGrpSpPr>
      <p:grpSpPr>
        <a:xfrm>
          <a:off x="0" y="0"/>
          <a:ext cx="0" cy="0"/>
          <a:chOff x="0" y="0"/>
          <a:chExt cx="0" cy="0"/>
        </a:xfrm>
      </p:grpSpPr>
      <p:sp>
        <p:nvSpPr>
          <p:cNvPr id="929" name="Google Shape;929;p130"/>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Potential Students’ Conceptions &amp; Challenges</a:t>
            </a:r>
            <a:endParaRPr/>
          </a:p>
        </p:txBody>
      </p:sp>
      <p:sp>
        <p:nvSpPr>
          <p:cNvPr id="930" name="Google Shape;930;p130"/>
          <p:cNvSpPr txBox="1"/>
          <p:nvPr>
            <p:ph idx="1" type="body"/>
          </p:nvPr>
        </p:nvSpPr>
        <p:spPr>
          <a:xfrm>
            <a:off x="305990" y="2141923"/>
            <a:ext cx="4212300" cy="3456300"/>
          </a:xfrm>
          <a:prstGeom prst="rect">
            <a:avLst/>
          </a:prstGeom>
        </p:spPr>
        <p:txBody>
          <a:bodyPr anchorCtr="0" anchor="t" bIns="0" lIns="0" spcFirstLastPara="1" rIns="0" wrap="square" tIns="0">
            <a:normAutofit/>
          </a:bodyPr>
          <a:lstStyle/>
          <a:p>
            <a:pPr indent="-330200" lvl="0" marL="457200" rtl="0" algn="l">
              <a:spcBef>
                <a:spcPts val="800"/>
              </a:spcBef>
              <a:spcAft>
                <a:spcPts val="0"/>
              </a:spcAft>
              <a:buClr>
                <a:schemeClr val="dk2"/>
              </a:buClr>
              <a:buSzPts val="1600"/>
              <a:buChar char="●"/>
            </a:pPr>
            <a:r>
              <a:rPr b="0" i="1" lang="en-GB" sz="1800">
                <a:solidFill>
                  <a:schemeClr val="dk2"/>
                </a:solidFill>
              </a:rPr>
              <a:t>Misconception</a:t>
            </a:r>
            <a:endParaRPr b="0" i="1" sz="1800">
              <a:solidFill>
                <a:schemeClr val="dk2"/>
              </a:solidFill>
            </a:endParaRPr>
          </a:p>
          <a:p>
            <a:pPr indent="-330200" lvl="0" marL="457200" rtl="0" algn="l">
              <a:spcBef>
                <a:spcPts val="0"/>
              </a:spcBef>
              <a:spcAft>
                <a:spcPts val="0"/>
              </a:spcAft>
              <a:buClr>
                <a:schemeClr val="dk2"/>
              </a:buClr>
              <a:buSzPts val="1600"/>
              <a:buChar char="●"/>
            </a:pPr>
            <a:r>
              <a:rPr b="0" i="1" lang="en-GB" sz="1800">
                <a:solidFill>
                  <a:schemeClr val="dk2"/>
                </a:solidFill>
              </a:rPr>
              <a:t>Technical language</a:t>
            </a:r>
            <a:endParaRPr b="0" i="1" sz="1800">
              <a:solidFill>
                <a:schemeClr val="dk2"/>
              </a:solidFill>
            </a:endParaRPr>
          </a:p>
          <a:p>
            <a:pPr indent="-330200" lvl="0" marL="457200" rtl="0" algn="l">
              <a:spcBef>
                <a:spcPts val="0"/>
              </a:spcBef>
              <a:spcAft>
                <a:spcPts val="0"/>
              </a:spcAft>
              <a:buClr>
                <a:schemeClr val="dk2"/>
              </a:buClr>
              <a:buSzPts val="1600"/>
              <a:buChar char="●"/>
            </a:pPr>
            <a:r>
              <a:rPr b="0" i="1" lang="en-GB" sz="1800">
                <a:solidFill>
                  <a:schemeClr val="dk2"/>
                </a:solidFill>
              </a:rPr>
              <a:t>Abstract nature</a:t>
            </a:r>
            <a:endParaRPr b="0" i="1" sz="1800">
              <a:solidFill>
                <a:schemeClr val="dk2"/>
              </a:solidFill>
            </a:endParaRPr>
          </a:p>
          <a:p>
            <a:pPr indent="-330200" lvl="0" marL="457200" rtl="0" algn="l">
              <a:spcBef>
                <a:spcPts val="0"/>
              </a:spcBef>
              <a:spcAft>
                <a:spcPts val="0"/>
              </a:spcAft>
              <a:buClr>
                <a:schemeClr val="dk2"/>
              </a:buClr>
              <a:buSzPts val="1600"/>
              <a:buChar char="●"/>
            </a:pPr>
            <a:r>
              <a:rPr b="0" i="1" lang="en-GB" sz="1800">
                <a:solidFill>
                  <a:schemeClr val="dk2"/>
                </a:solidFill>
              </a:rPr>
              <a:t>Conceptual gaps</a:t>
            </a:r>
            <a:endParaRPr b="0" i="1" sz="1800">
              <a:solidFill>
                <a:schemeClr val="dk2"/>
              </a:solidFill>
            </a:endParaRPr>
          </a:p>
          <a:p>
            <a:pPr indent="0" lvl="0" marL="0" rtl="0" algn="l">
              <a:spcBef>
                <a:spcPts val="800"/>
              </a:spcBef>
              <a:spcAft>
                <a:spcPts val="0"/>
              </a:spcAft>
              <a:buNone/>
            </a:pPr>
            <a:r>
              <a:t/>
            </a:r>
            <a:endParaRPr b="0" i="1" sz="1800">
              <a:solidFill>
                <a:schemeClr val="dk2"/>
              </a:solidFill>
            </a:endParaRPr>
          </a:p>
        </p:txBody>
      </p:sp>
      <p:pic>
        <p:nvPicPr>
          <p:cNvPr id="931" name="Google Shape;931;p130" title="A humorous cartoon-style meme showing a student holding a giant butterfly net, trying to catch glowi.jpeg"/>
          <p:cNvPicPr preferRelativeResize="0"/>
          <p:nvPr/>
        </p:nvPicPr>
        <p:blipFill rotWithShape="1">
          <a:blip r:embed="rId3">
            <a:alphaModFix/>
          </a:blip>
          <a:srcRect b="7685" l="-1040" r="1040" t="5372"/>
          <a:stretch/>
        </p:blipFill>
        <p:spPr>
          <a:xfrm>
            <a:off x="4572000" y="1079400"/>
            <a:ext cx="3975278" cy="3456300"/>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131"/>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Best Practice Example</a:t>
            </a:r>
            <a:endParaRPr/>
          </a:p>
          <a:p>
            <a:pPr indent="0" lvl="0" marL="0" rtl="0" algn="l">
              <a:spcBef>
                <a:spcPts val="0"/>
              </a:spcBef>
              <a:spcAft>
                <a:spcPts val="0"/>
              </a:spcAft>
              <a:buNone/>
            </a:pPr>
            <a:r>
              <a:t/>
            </a:r>
            <a:endParaRPr/>
          </a:p>
        </p:txBody>
      </p:sp>
      <p:sp>
        <p:nvSpPr>
          <p:cNvPr id="937" name="Google Shape;937;p131"/>
          <p:cNvSpPr txBox="1"/>
          <p:nvPr>
            <p:ph idx="2" type="body"/>
          </p:nvPr>
        </p:nvSpPr>
        <p:spPr>
          <a:xfrm>
            <a:off x="3194450" y="775650"/>
            <a:ext cx="3132900" cy="311400"/>
          </a:xfrm>
          <a:prstGeom prst="rect">
            <a:avLst/>
          </a:prstGeom>
        </p:spPr>
        <p:txBody>
          <a:bodyPr anchorCtr="0" anchor="t" bIns="0" lIns="0" spcFirstLastPara="1" rIns="0" wrap="square" tIns="0">
            <a:noAutofit/>
          </a:bodyPr>
          <a:lstStyle/>
          <a:p>
            <a:pPr indent="0" lvl="0" marL="0" rtl="0" algn="l">
              <a:spcBef>
                <a:spcPts val="800"/>
              </a:spcBef>
              <a:spcAft>
                <a:spcPts val="0"/>
              </a:spcAft>
              <a:buNone/>
            </a:pPr>
            <a:r>
              <a:rPr lang="en-GB" sz="1800"/>
              <a:t>Conservation of momentum</a:t>
            </a:r>
            <a:endParaRPr sz="1800"/>
          </a:p>
        </p:txBody>
      </p:sp>
      <p:pic>
        <p:nvPicPr>
          <p:cNvPr id="938" name="Google Shape;938;p131"/>
          <p:cNvPicPr preferRelativeResize="0"/>
          <p:nvPr/>
        </p:nvPicPr>
        <p:blipFill>
          <a:blip r:embed="rId3">
            <a:alphaModFix/>
          </a:blip>
          <a:stretch>
            <a:fillRect/>
          </a:stretch>
        </p:blipFill>
        <p:spPr>
          <a:xfrm>
            <a:off x="4064225" y="1735000"/>
            <a:ext cx="3770701" cy="2483150"/>
          </a:xfrm>
          <a:prstGeom prst="rect">
            <a:avLst/>
          </a:prstGeom>
          <a:noFill/>
          <a:ln>
            <a:noFill/>
          </a:ln>
        </p:spPr>
      </p:pic>
      <p:pic>
        <p:nvPicPr>
          <p:cNvPr id="939" name="Google Shape;939;p131"/>
          <p:cNvPicPr preferRelativeResize="0"/>
          <p:nvPr/>
        </p:nvPicPr>
        <p:blipFill rotWithShape="1">
          <a:blip r:embed="rId4">
            <a:alphaModFix/>
          </a:blip>
          <a:srcRect b="0" l="0" r="0" t="3577"/>
          <a:stretch/>
        </p:blipFill>
        <p:spPr>
          <a:xfrm>
            <a:off x="4099025" y="1660825"/>
            <a:ext cx="3617989" cy="3482675"/>
          </a:xfrm>
          <a:prstGeom prst="rect">
            <a:avLst/>
          </a:prstGeom>
          <a:noFill/>
          <a:ln>
            <a:noFill/>
          </a:ln>
        </p:spPr>
      </p:pic>
      <p:sp>
        <p:nvSpPr>
          <p:cNvPr id="940" name="Google Shape;940;p131"/>
          <p:cNvSpPr txBox="1"/>
          <p:nvPr>
            <p:ph idx="2" type="body"/>
          </p:nvPr>
        </p:nvSpPr>
        <p:spPr>
          <a:xfrm>
            <a:off x="306000" y="1349425"/>
            <a:ext cx="2080200" cy="3114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t>Mechanic collision</a:t>
            </a:r>
            <a:endParaRPr/>
          </a:p>
        </p:txBody>
      </p:sp>
      <p:sp>
        <p:nvSpPr>
          <p:cNvPr id="941" name="Google Shape;941;p131"/>
          <p:cNvSpPr txBox="1"/>
          <p:nvPr>
            <p:ph idx="2" type="body"/>
          </p:nvPr>
        </p:nvSpPr>
        <p:spPr>
          <a:xfrm>
            <a:off x="4099025" y="1349425"/>
            <a:ext cx="4252800" cy="3114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t>Particle collision &gt;&gt; What we see?</a:t>
            </a:r>
            <a:endParaRPr/>
          </a:p>
        </p:txBody>
      </p:sp>
      <p:pic>
        <p:nvPicPr>
          <p:cNvPr id="942" name="Google Shape;942;p131"/>
          <p:cNvPicPr preferRelativeResize="0"/>
          <p:nvPr/>
        </p:nvPicPr>
        <p:blipFill rotWithShape="1">
          <a:blip r:embed="rId5">
            <a:alphaModFix/>
          </a:blip>
          <a:srcRect b="36516" l="169480" r="-169480" t="30145"/>
          <a:stretch/>
        </p:blipFill>
        <p:spPr>
          <a:xfrm>
            <a:off x="4746575" y="3492425"/>
            <a:ext cx="2397174" cy="799201"/>
          </a:xfrm>
          <a:prstGeom prst="rect">
            <a:avLst/>
          </a:prstGeom>
          <a:noFill/>
          <a:ln>
            <a:noFill/>
          </a:ln>
        </p:spPr>
      </p:pic>
      <p:pic>
        <p:nvPicPr>
          <p:cNvPr id="943" name="Google Shape;943;p131"/>
          <p:cNvPicPr preferRelativeResize="0"/>
          <p:nvPr/>
        </p:nvPicPr>
        <p:blipFill rotWithShape="1">
          <a:blip r:embed="rId5">
            <a:alphaModFix/>
          </a:blip>
          <a:srcRect b="38371" l="0" r="0" t="32289"/>
          <a:stretch/>
        </p:blipFill>
        <p:spPr>
          <a:xfrm>
            <a:off x="440650" y="3633375"/>
            <a:ext cx="2982400" cy="874993"/>
          </a:xfrm>
          <a:prstGeom prst="rect">
            <a:avLst/>
          </a:prstGeom>
          <a:noFill/>
          <a:ln>
            <a:noFill/>
          </a:ln>
        </p:spPr>
      </p:pic>
      <p:pic>
        <p:nvPicPr>
          <p:cNvPr id="944" name="Google Shape;944;p131"/>
          <p:cNvPicPr preferRelativeResize="0"/>
          <p:nvPr/>
        </p:nvPicPr>
        <p:blipFill>
          <a:blip r:embed="rId6">
            <a:alphaModFix/>
          </a:blip>
          <a:stretch>
            <a:fillRect/>
          </a:stretch>
        </p:blipFill>
        <p:spPr>
          <a:xfrm>
            <a:off x="570075" y="1678925"/>
            <a:ext cx="2773050" cy="19380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41"/>
                                        </p:tgtEl>
                                        <p:attrNameLst>
                                          <p:attrName>style.visibility</p:attrName>
                                        </p:attrNameLst>
                                      </p:cBhvr>
                                      <p:to>
                                        <p:strVal val="visible"/>
                                      </p:to>
                                    </p:set>
                                    <p:anim calcmode="lin" valueType="num">
                                      <p:cBhvr additive="base">
                                        <p:cTn dur="1"/>
                                        <p:tgtEl>
                                          <p:spTgt spid="941"/>
                                        </p:tgtEl>
                                        <p:attrNameLst>
                                          <p:attrName>ppt_x</p:attrName>
                                        </p:attrNameLst>
                                      </p:cBhvr>
                                      <p:tavLst>
                                        <p:tav fmla="" tm="0">
                                          <p:val>
                                            <p:strVal val="#ppt_x+1"/>
                                          </p:val>
                                        </p:tav>
                                        <p:tav fmla="" tm="100000">
                                          <p:val>
                                            <p:strVal val="#ppt_x"/>
                                          </p:val>
                                        </p:tav>
                                      </p:tavLst>
                                    </p:anim>
                                  </p:childTnLst>
                                </p:cTn>
                              </p:par>
                              <p:par>
                                <p:cTn fill="hold" nodeType="withEffect" presetClass="entr" presetID="1" presetSubtype="0">
                                  <p:stCondLst>
                                    <p:cond delay="0"/>
                                  </p:stCondLst>
                                  <p:childTnLst>
                                    <p:set>
                                      <p:cBhvr>
                                        <p:cTn dur="1" fill="hold">
                                          <p:stCondLst>
                                            <p:cond delay="0"/>
                                          </p:stCondLst>
                                        </p:cTn>
                                        <p:tgtEl>
                                          <p:spTgt spid="9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7" name="Shape 247"/>
        <p:cNvGrpSpPr/>
        <p:nvPr/>
      </p:nvGrpSpPr>
      <p:grpSpPr>
        <a:xfrm>
          <a:off x="0" y="0"/>
          <a:ext cx="0" cy="0"/>
          <a:chOff x="0" y="0"/>
          <a:chExt cx="0" cy="0"/>
        </a:xfrm>
      </p:grpSpPr>
      <p:sp>
        <p:nvSpPr>
          <p:cNvPr id="248" name="Google Shape;248;p3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49" name="Google Shape;249;p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Interesting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Abstract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Challenging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Links to the Philippine Science High School (PSHS) System Curriculum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rPr b="1" lang="en-GB" sz="1600">
                <a:solidFill>
                  <a:srgbClr val="171717"/>
                </a:solidFill>
              </a:rPr>
              <a:t>Chemistry 1 (Grade 8)</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structure of the atom</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Physics 1 (Grade 8)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Conceptual introduction to forces (the four fundamental interactions)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Physics 3 (Grade 11): Extended Topics in Fundamental Physics</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Relativity (Relativistic speed and energy)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Introduction to particle physics (fundamental concepts only)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8" name="Shape 948"/>
        <p:cNvGrpSpPr/>
        <p:nvPr/>
      </p:nvGrpSpPr>
      <p:grpSpPr>
        <a:xfrm>
          <a:off x="0" y="0"/>
          <a:ext cx="0" cy="0"/>
          <a:chOff x="0" y="0"/>
          <a:chExt cx="0" cy="0"/>
        </a:xfrm>
      </p:grpSpPr>
      <p:sp>
        <p:nvSpPr>
          <p:cNvPr id="949" name="Google Shape;949;p13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Useful Material &amp; Resources</a:t>
            </a:r>
            <a:endParaRPr/>
          </a:p>
          <a:p>
            <a:pPr indent="0" lvl="0" marL="0" rtl="0" algn="l">
              <a:spcBef>
                <a:spcPts val="0"/>
              </a:spcBef>
              <a:spcAft>
                <a:spcPts val="0"/>
              </a:spcAft>
              <a:buNone/>
            </a:pPr>
            <a:r>
              <a:t/>
            </a:r>
            <a:endParaRPr/>
          </a:p>
        </p:txBody>
      </p:sp>
      <p:sp>
        <p:nvSpPr>
          <p:cNvPr id="950" name="Google Shape;950;p132"/>
          <p:cNvSpPr txBox="1"/>
          <p:nvPr>
            <p:ph idx="1" type="body"/>
          </p:nvPr>
        </p:nvSpPr>
        <p:spPr>
          <a:xfrm>
            <a:off x="305990" y="1194198"/>
            <a:ext cx="4212300" cy="3456300"/>
          </a:xfrm>
          <a:prstGeom prst="rect">
            <a:avLst/>
          </a:prstGeom>
        </p:spPr>
        <p:txBody>
          <a:bodyPr anchorCtr="0" anchor="t" bIns="0" lIns="0" spcFirstLastPara="1" rIns="0" wrap="square" tIns="0">
            <a:normAutofit lnSpcReduction="10000"/>
          </a:bodyPr>
          <a:lstStyle/>
          <a:p>
            <a:pPr indent="0" lvl="0" marL="0" rtl="0" algn="l">
              <a:spcBef>
                <a:spcPts val="800"/>
              </a:spcBef>
              <a:spcAft>
                <a:spcPts val="0"/>
              </a:spcAft>
              <a:buNone/>
            </a:pPr>
            <a:r>
              <a:rPr b="0" i="1" lang="en-GB">
                <a:solidFill>
                  <a:schemeClr val="dk2"/>
                </a:solidFill>
              </a:rPr>
              <a:t>DIY - Particle detector</a:t>
            </a:r>
            <a:endParaRPr b="0" i="1">
              <a:solidFill>
                <a:schemeClr val="dk2"/>
              </a:solidFill>
            </a:endParaRPr>
          </a:p>
          <a:p>
            <a:pPr indent="0" lvl="0" marL="0" rtl="0" algn="l">
              <a:spcBef>
                <a:spcPts val="800"/>
              </a:spcBef>
              <a:spcAft>
                <a:spcPts val="0"/>
              </a:spcAft>
              <a:buNone/>
            </a:pPr>
            <a:r>
              <a:rPr b="0" i="1" lang="en-GB" u="sng">
                <a:solidFill>
                  <a:schemeClr val="hlink"/>
                </a:solidFill>
                <a:hlinkClick r:id="rId3"/>
              </a:rPr>
              <a:t>https://scoollab.web.cern.ch/diy-particle-detector</a:t>
            </a:r>
            <a:endParaRPr b="0" i="1">
              <a:solidFill>
                <a:schemeClr val="dk2"/>
              </a:solidFill>
            </a:endParaRPr>
          </a:p>
          <a:p>
            <a:pPr indent="0" lvl="0" marL="0" rtl="0" algn="l">
              <a:spcBef>
                <a:spcPts val="800"/>
              </a:spcBef>
              <a:spcAft>
                <a:spcPts val="0"/>
              </a:spcAft>
              <a:buNone/>
            </a:pPr>
            <a:r>
              <a:t/>
            </a:r>
            <a:endParaRPr b="0" i="1">
              <a:solidFill>
                <a:schemeClr val="dk2"/>
              </a:solidFill>
            </a:endParaRPr>
          </a:p>
          <a:p>
            <a:pPr indent="0" lvl="0" marL="0" rtl="0" algn="l">
              <a:spcBef>
                <a:spcPts val="800"/>
              </a:spcBef>
              <a:spcAft>
                <a:spcPts val="0"/>
              </a:spcAft>
              <a:buNone/>
            </a:pPr>
            <a:r>
              <a:rPr b="0" i="1" lang="en-GB">
                <a:solidFill>
                  <a:schemeClr val="dk2"/>
                </a:solidFill>
              </a:rPr>
              <a:t>Bubble Chamber images</a:t>
            </a:r>
            <a:endParaRPr b="0" i="1">
              <a:solidFill>
                <a:schemeClr val="dk2"/>
              </a:solidFill>
            </a:endParaRPr>
          </a:p>
          <a:p>
            <a:pPr indent="0" lvl="0" marL="0" rtl="0" algn="l">
              <a:spcBef>
                <a:spcPts val="800"/>
              </a:spcBef>
              <a:spcAft>
                <a:spcPts val="0"/>
              </a:spcAft>
              <a:buNone/>
            </a:pPr>
            <a:r>
              <a:rPr b="0" i="1" lang="en-GB" u="sng">
                <a:solidFill>
                  <a:schemeClr val="hlink"/>
                </a:solidFill>
                <a:hlinkClick r:id="rId4"/>
              </a:rPr>
              <a:t>https://scoollab.web.cern.ch/bubble-chamber-pictures-classroom</a:t>
            </a:r>
            <a:endParaRPr b="0" i="1">
              <a:solidFill>
                <a:schemeClr val="dk2"/>
              </a:solidFill>
            </a:endParaRPr>
          </a:p>
          <a:p>
            <a:pPr indent="0" lvl="0" marL="0" rtl="0" algn="l">
              <a:spcBef>
                <a:spcPts val="800"/>
              </a:spcBef>
              <a:spcAft>
                <a:spcPts val="0"/>
              </a:spcAft>
              <a:buNone/>
            </a:pPr>
            <a:r>
              <a:t/>
            </a:r>
            <a:endParaRPr b="0" i="1">
              <a:solidFill>
                <a:schemeClr val="dk2"/>
              </a:solidFill>
            </a:endParaRPr>
          </a:p>
          <a:p>
            <a:pPr indent="0" lvl="0" marL="0" rtl="0" algn="l">
              <a:spcBef>
                <a:spcPts val="800"/>
              </a:spcBef>
              <a:spcAft>
                <a:spcPts val="0"/>
              </a:spcAft>
              <a:buNone/>
            </a:pPr>
            <a:r>
              <a:rPr b="0" i="1" lang="en-GB">
                <a:solidFill>
                  <a:schemeClr val="dk2"/>
                </a:solidFill>
              </a:rPr>
              <a:t>Introducing modern particle detectors in the</a:t>
            </a:r>
            <a:endParaRPr b="0" i="1">
              <a:solidFill>
                <a:schemeClr val="dk2"/>
              </a:solidFill>
            </a:endParaRPr>
          </a:p>
          <a:p>
            <a:pPr indent="0" lvl="0" marL="0" rtl="0" algn="l">
              <a:spcBef>
                <a:spcPts val="800"/>
              </a:spcBef>
              <a:spcAft>
                <a:spcPts val="0"/>
              </a:spcAft>
              <a:buNone/>
            </a:pPr>
            <a:r>
              <a:rPr b="0" i="1" lang="en-GB">
                <a:solidFill>
                  <a:schemeClr val="dk2"/>
                </a:solidFill>
              </a:rPr>
              <a:t>classroom: a slice-by-slice overview</a:t>
            </a:r>
            <a:endParaRPr b="0" i="1">
              <a:solidFill>
                <a:schemeClr val="dk2"/>
              </a:solidFill>
            </a:endParaRPr>
          </a:p>
          <a:p>
            <a:pPr indent="0" lvl="0" marL="0" rtl="0" algn="l">
              <a:spcBef>
                <a:spcPts val="800"/>
              </a:spcBef>
              <a:spcAft>
                <a:spcPts val="0"/>
              </a:spcAft>
              <a:buNone/>
            </a:pPr>
            <a:r>
              <a:rPr b="0" i="1" lang="en-GB" u="sng">
                <a:solidFill>
                  <a:schemeClr val="hlink"/>
                </a:solidFill>
                <a:hlinkClick r:id="rId5"/>
              </a:rPr>
              <a:t>https://inspirehep.net/files/a9647e4e743e98f847ff0f5a4ab84c72</a:t>
            </a:r>
            <a:endParaRPr b="0" i="1">
              <a:solidFill>
                <a:schemeClr val="dk2"/>
              </a:solidFill>
            </a:endParaRPr>
          </a:p>
          <a:p>
            <a:pPr indent="0" lvl="0" marL="0" rtl="0" algn="l">
              <a:spcBef>
                <a:spcPts val="800"/>
              </a:spcBef>
              <a:spcAft>
                <a:spcPts val="0"/>
              </a:spcAft>
              <a:buNone/>
            </a:pPr>
            <a:r>
              <a:t/>
            </a:r>
            <a:endParaRPr b="0" i="1">
              <a:solidFill>
                <a:schemeClr val="dk2"/>
              </a:solidFill>
            </a:endParaRPr>
          </a:p>
        </p:txBody>
      </p:sp>
      <p:sp>
        <p:nvSpPr>
          <p:cNvPr id="951" name="Google Shape;951;p132"/>
          <p:cNvSpPr txBox="1"/>
          <p:nvPr>
            <p:ph idx="2" type="body"/>
          </p:nvPr>
        </p:nvSpPr>
        <p:spPr>
          <a:xfrm>
            <a:off x="4629149" y="1194198"/>
            <a:ext cx="42090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p>
        </p:txBody>
      </p:sp>
      <p:pic>
        <p:nvPicPr>
          <p:cNvPr id="952" name="Google Shape;952;p132"/>
          <p:cNvPicPr preferRelativeResize="0"/>
          <p:nvPr/>
        </p:nvPicPr>
        <p:blipFill rotWithShape="1">
          <a:blip r:embed="rId6">
            <a:alphaModFix/>
          </a:blip>
          <a:srcRect b="10865" l="15218" r="0" t="0"/>
          <a:stretch/>
        </p:blipFill>
        <p:spPr>
          <a:xfrm>
            <a:off x="4681300" y="1270400"/>
            <a:ext cx="4208998" cy="3318682"/>
          </a:xfrm>
          <a:prstGeom prst="rect">
            <a:avLst/>
          </a:prstGeom>
          <a:noFill/>
          <a:ln>
            <a:noFill/>
          </a:ln>
        </p:spPr>
      </p:pic>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6" name="Shape 956"/>
        <p:cNvGrpSpPr/>
        <p:nvPr/>
      </p:nvGrpSpPr>
      <p:grpSpPr>
        <a:xfrm>
          <a:off x="0" y="0"/>
          <a:ext cx="0" cy="0"/>
          <a:chOff x="0" y="0"/>
          <a:chExt cx="0" cy="0"/>
        </a:xfrm>
      </p:grpSpPr>
      <p:pic>
        <p:nvPicPr>
          <p:cNvPr id="957" name="Google Shape;957;p133"/>
          <p:cNvPicPr preferRelativeResize="0"/>
          <p:nvPr/>
        </p:nvPicPr>
        <p:blipFill rotWithShape="1">
          <a:blip r:embed="rId3">
            <a:alphaModFix/>
          </a:blip>
          <a:srcRect b="22441" l="0" r="0" t="11104"/>
          <a:stretch/>
        </p:blipFill>
        <p:spPr>
          <a:xfrm>
            <a:off x="4268313" y="2046875"/>
            <a:ext cx="4707712" cy="2546700"/>
          </a:xfrm>
          <a:prstGeom prst="rect">
            <a:avLst/>
          </a:prstGeom>
          <a:noFill/>
          <a:ln>
            <a:noFill/>
          </a:ln>
        </p:spPr>
      </p:pic>
      <p:sp>
        <p:nvSpPr>
          <p:cNvPr id="958" name="Google Shape;958;p133"/>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2400">
                <a:solidFill>
                  <a:schemeClr val="lt1"/>
                </a:solidFill>
              </a:rPr>
              <a:t>HST</a:t>
            </a:r>
            <a:r>
              <a:rPr lang="en-GB" sz="2400">
                <a:solidFill>
                  <a:schemeClr val="lt1"/>
                </a:solidFill>
              </a:rPr>
              <a:t>2025</a:t>
            </a:r>
            <a:r>
              <a:rPr lang="en-GB" sz="2400">
                <a:solidFill>
                  <a:schemeClr val="lt1"/>
                </a:solidFill>
              </a:rPr>
              <a:t> Study Group 4</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Barbara Hudovernik (Slovenia), Rozalina Nedyalkova (Bulgaria), Joni Albarico (</a:t>
            </a:r>
            <a:r>
              <a:rPr lang="en-GB" sz="1200">
                <a:solidFill>
                  <a:schemeClr val="lt1"/>
                </a:solidFill>
              </a:rPr>
              <a:t>Philippines</a:t>
            </a:r>
            <a:r>
              <a:rPr lang="en-GB" sz="1200">
                <a:solidFill>
                  <a:schemeClr val="lt1"/>
                </a:solidFill>
              </a:rPr>
              <a:t>), Peter Olson (Germany), Pedro Mourão (Portugal)</a:t>
            </a:r>
            <a:endParaRPr sz="1200">
              <a:solidFill>
                <a:schemeClr val="lt1"/>
              </a:solidFill>
            </a:endParaRPr>
          </a:p>
        </p:txBody>
      </p:sp>
      <p:sp>
        <p:nvSpPr>
          <p:cNvPr id="959" name="Google Shape;959;p133"/>
          <p:cNvSpPr txBox="1"/>
          <p:nvPr>
            <p:ph idx="4294967295" type="body"/>
          </p:nvPr>
        </p:nvSpPr>
        <p:spPr>
          <a:xfrm>
            <a:off x="305990" y="1479947"/>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GB">
                <a:solidFill>
                  <a:schemeClr val="accent2"/>
                </a:solidFill>
              </a:rPr>
              <a:t>One way in which our thinking has changed…</a:t>
            </a:r>
            <a:endParaRPr>
              <a:solidFill>
                <a:schemeClr val="accent2"/>
              </a:solidFill>
            </a:endParaRPr>
          </a:p>
        </p:txBody>
      </p:sp>
      <p:sp>
        <p:nvSpPr>
          <p:cNvPr id="960" name="Google Shape;960;p133"/>
          <p:cNvSpPr txBox="1"/>
          <p:nvPr>
            <p:ph idx="4294967295" type="body"/>
          </p:nvPr>
        </p:nvSpPr>
        <p:spPr>
          <a:xfrm>
            <a:off x="306000" y="2095499"/>
            <a:ext cx="4212300" cy="2546700"/>
          </a:xfrm>
          <a:prstGeom prst="rect">
            <a:avLst/>
          </a:prstGeom>
        </p:spPr>
        <p:txBody>
          <a:bodyPr anchorCtr="0" anchor="t" bIns="0" lIns="0" spcFirstLastPara="1" rIns="0" wrap="square" tIns="0">
            <a:normAutofit/>
          </a:bodyPr>
          <a:lstStyle/>
          <a:p>
            <a:pPr indent="-330200" lvl="0" marL="457200" rtl="0" algn="l">
              <a:spcBef>
                <a:spcPts val="800"/>
              </a:spcBef>
              <a:spcAft>
                <a:spcPts val="0"/>
              </a:spcAft>
              <a:buSzPts val="1600"/>
              <a:buChar char="●"/>
            </a:pPr>
            <a:r>
              <a:rPr b="0" lang="en-GB"/>
              <a:t>A better understanding of the big picture of CERN &amp; LHC</a:t>
            </a:r>
            <a:endParaRPr b="0"/>
          </a:p>
          <a:p>
            <a:pPr indent="-317500" lvl="1" marL="914400" rtl="0" algn="l">
              <a:spcBef>
                <a:spcPts val="0"/>
              </a:spcBef>
              <a:spcAft>
                <a:spcPts val="0"/>
              </a:spcAft>
              <a:buSzPts val="1400"/>
              <a:buChar char="○"/>
            </a:pPr>
            <a:r>
              <a:rPr lang="en-GB"/>
              <a:t>Cutting Edge Science</a:t>
            </a:r>
            <a:endParaRPr/>
          </a:p>
          <a:p>
            <a:pPr indent="-317500" lvl="1" marL="914400" rtl="0" algn="l">
              <a:spcBef>
                <a:spcPts val="0"/>
              </a:spcBef>
              <a:spcAft>
                <a:spcPts val="0"/>
              </a:spcAft>
              <a:buSzPts val="1400"/>
              <a:buChar char="○"/>
            </a:pPr>
            <a:r>
              <a:rPr lang="en-GB"/>
              <a:t>International Collaboration</a:t>
            </a:r>
            <a:endParaRPr/>
          </a:p>
          <a:p>
            <a:pPr indent="-317500" lvl="1" marL="914400" rtl="0" algn="l">
              <a:spcBef>
                <a:spcPts val="0"/>
              </a:spcBef>
              <a:spcAft>
                <a:spcPts val="0"/>
              </a:spcAft>
              <a:buSzPts val="1400"/>
              <a:buChar char="○"/>
            </a:pPr>
            <a:r>
              <a:rPr lang="en-GB"/>
              <a:t>Engineering Wonder</a:t>
            </a:r>
            <a:endParaRPr b="0"/>
          </a:p>
          <a:p>
            <a:pPr indent="0" lvl="0" marL="457200" rtl="0" algn="l">
              <a:spcBef>
                <a:spcPts val="800"/>
              </a:spcBef>
              <a:spcAft>
                <a:spcPts val="0"/>
              </a:spcAft>
              <a:buNone/>
            </a:pPr>
            <a:r>
              <a:t/>
            </a:r>
            <a:endParaRPr b="0"/>
          </a:p>
        </p:txBody>
      </p:sp>
      <p:sp>
        <p:nvSpPr>
          <p:cNvPr id="961" name="Google Shape;961;p133"/>
          <p:cNvSpPr txBox="1"/>
          <p:nvPr>
            <p:ph idx="4294967295" type="body"/>
          </p:nvPr>
        </p:nvSpPr>
        <p:spPr>
          <a:xfrm>
            <a:off x="4627350" y="1484750"/>
            <a:ext cx="4212600" cy="491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solidFill>
                  <a:schemeClr val="accent2"/>
                </a:solidFill>
              </a:rPr>
              <a:t>Highlights, snapshots, farewell messages…</a:t>
            </a:r>
            <a:endParaRPr>
              <a:solidFill>
                <a:schemeClr val="accent2"/>
              </a:solidFill>
            </a:endParaRPr>
          </a:p>
        </p:txBody>
      </p:sp>
      <p:sp>
        <p:nvSpPr>
          <p:cNvPr id="962" name="Google Shape;962;p133"/>
          <p:cNvSpPr txBox="1"/>
          <p:nvPr>
            <p:ph idx="4294967295" type="body"/>
          </p:nvPr>
        </p:nvSpPr>
        <p:spPr>
          <a:xfrm>
            <a:off x="4629150" y="2095574"/>
            <a:ext cx="4209000" cy="2546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p>
        </p:txBody>
      </p:sp>
      <p:pic>
        <p:nvPicPr>
          <p:cNvPr id="963" name="Google Shape;963;p133"/>
          <p:cNvPicPr preferRelativeResize="0"/>
          <p:nvPr/>
        </p:nvPicPr>
        <p:blipFill>
          <a:blip r:embed="rId4">
            <a:alphaModFix/>
          </a:blip>
          <a:stretch>
            <a:fillRect/>
          </a:stretch>
        </p:blipFill>
        <p:spPr>
          <a:xfrm>
            <a:off x="4629149" y="2046879"/>
            <a:ext cx="4208998" cy="2365521"/>
          </a:xfrm>
          <a:prstGeom prst="rect">
            <a:avLst/>
          </a:prstGeom>
          <a:noFill/>
          <a:ln>
            <a:noFill/>
          </a:ln>
        </p:spPr>
      </p:pic>
      <p:sp>
        <p:nvSpPr>
          <p:cNvPr id="964" name="Google Shape;964;p133"/>
          <p:cNvSpPr txBox="1"/>
          <p:nvPr>
            <p:ph idx="4294967295" type="body"/>
          </p:nvPr>
        </p:nvSpPr>
        <p:spPr>
          <a:xfrm>
            <a:off x="312175" y="3116049"/>
            <a:ext cx="4212300" cy="2546700"/>
          </a:xfrm>
          <a:prstGeom prst="rect">
            <a:avLst/>
          </a:prstGeom>
        </p:spPr>
        <p:txBody>
          <a:bodyPr anchorCtr="0" anchor="t" bIns="0" lIns="0" spcFirstLastPara="1" rIns="0" wrap="square" tIns="0">
            <a:normAutofit/>
          </a:bodyPr>
          <a:lstStyle/>
          <a:p>
            <a:pPr indent="0" lvl="0" marL="457200" rtl="0" algn="l">
              <a:spcBef>
                <a:spcPts val="800"/>
              </a:spcBef>
              <a:spcAft>
                <a:spcPts val="0"/>
              </a:spcAft>
              <a:buNone/>
            </a:pPr>
            <a:r>
              <a:t/>
            </a:r>
            <a:endParaRPr b="0"/>
          </a:p>
          <a:p>
            <a:pPr indent="-330200" lvl="0" marL="457200" rtl="0" algn="l">
              <a:spcBef>
                <a:spcPts val="800"/>
              </a:spcBef>
              <a:spcAft>
                <a:spcPts val="0"/>
              </a:spcAft>
              <a:buSzPts val="1600"/>
              <a:buChar char="●"/>
            </a:pPr>
            <a:r>
              <a:rPr b="0" lang="en-GB"/>
              <a:t>Seeing behind the scenes is a great way to generate enthusiasm.</a:t>
            </a:r>
            <a:endParaRPr b="0"/>
          </a:p>
          <a:p>
            <a:pPr indent="0" lvl="0" marL="457200" rtl="0" algn="l">
              <a:spcBef>
                <a:spcPts val="800"/>
              </a:spcBef>
              <a:spcAft>
                <a:spcPts val="0"/>
              </a:spcAft>
              <a:buNone/>
            </a:pPr>
            <a:r>
              <a:t/>
            </a:r>
            <a:endParaRPr b="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957"/>
                                        </p:tgtEl>
                                        <p:attrNameLst>
                                          <p:attrName>style.visibility</p:attrName>
                                        </p:attrNameLst>
                                      </p:cBhvr>
                                      <p:to>
                                        <p:strVal val="hidden"/>
                                      </p:to>
                                    </p:set>
                                  </p:childTnLst>
                                </p:cTn>
                              </p:par>
                            </p:childTnLst>
                          </p:cTn>
                        </p:par>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963"/>
                                        </p:tgtEl>
                                        <p:attrNameLst>
                                          <p:attrName>style.visibility</p:attrName>
                                        </p:attrNameLst>
                                      </p:cBhvr>
                                      <p:to>
                                        <p:strVal val="visible"/>
                                      </p:to>
                                    </p:set>
                                    <p:animEffect filter="fade" transition="in">
                                      <p:cBhvr>
                                        <p:cTn dur="700"/>
                                        <p:tgtEl>
                                          <p:spTgt spid="9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3" name="Shape 253"/>
        <p:cNvGrpSpPr/>
        <p:nvPr/>
      </p:nvGrpSpPr>
      <p:grpSpPr>
        <a:xfrm>
          <a:off x="0" y="0"/>
          <a:ext cx="0" cy="0"/>
          <a:chOff x="0" y="0"/>
          <a:chExt cx="0" cy="0"/>
        </a:xfrm>
      </p:grpSpPr>
      <p:sp>
        <p:nvSpPr>
          <p:cNvPr id="254" name="Google Shape;254;p3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55" name="Google Shape;255;p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b="1" lang="en-GB" sz="1600">
                <a:solidFill>
                  <a:srgbClr val="171717"/>
                </a:solidFill>
              </a:rPr>
              <a:t>Key Ideas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They are devices that enable particles to move at relatively high speeds through an external electric field.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They are instrumental in exploring the minute world of subatomic particles.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They come in different forms (i.e., linacs, circular accelerators).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Potential Challenges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Weak foundations of fundamental physics (knowledge of Newtonian mechanics and </a:t>
            </a:r>
            <a:r>
              <a:rPr lang="en-GB" sz="1600">
                <a:solidFill>
                  <a:srgbClr val="171717"/>
                </a:solidFill>
              </a:rPr>
              <a:t>electromagnetism principles).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Lack of contextual knowledge of the use of particle accelerators (socio-scientific issues and practices)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Intimidation with the term or concept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9" name="Shape 259"/>
        <p:cNvGrpSpPr/>
        <p:nvPr/>
      </p:nvGrpSpPr>
      <p:grpSpPr>
        <a:xfrm>
          <a:off x="0" y="0"/>
          <a:ext cx="0" cy="0"/>
          <a:chOff x="0" y="0"/>
          <a:chExt cx="0" cy="0"/>
        </a:xfrm>
      </p:grpSpPr>
      <p:sp>
        <p:nvSpPr>
          <p:cNvPr id="260" name="Google Shape;260;p3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61" name="Google Shape;261;p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b="1" lang="en-GB" sz="1600">
                <a:solidFill>
                  <a:srgbClr val="171717"/>
                </a:solidFill>
              </a:rPr>
              <a:t>Key Ideas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Particle detectors are devices that are used to observe and measure particles.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They act like cameras that can provide essential information about a particle, in terms of speed, energy, direction, and type.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Potential Challenges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Weak foundations of fundamental physics (knowledge of Newtonian mechanics and electromagnetism principles).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Students may associate particle detectors as devices that can trap particles.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Understanding how detectors work require interdisciplinarity of knowledge.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5" name="Shape 265"/>
        <p:cNvGrpSpPr/>
        <p:nvPr/>
      </p:nvGrpSpPr>
      <p:grpSpPr>
        <a:xfrm>
          <a:off x="0" y="0"/>
          <a:ext cx="0" cy="0"/>
          <a:chOff x="0" y="0"/>
          <a:chExt cx="0" cy="0"/>
        </a:xfrm>
      </p:grpSpPr>
      <p:sp>
        <p:nvSpPr>
          <p:cNvPr id="266" name="Google Shape;266;p3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67" name="Google Shape;267;p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The CERN plays a pivotal role in constructing knowledge about the inner workings of the atom (the elementary particles).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Instrumental in understanding the existence, structure, and features of each elementary particle are the particle accelerators and detectors.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Science teachers should be effective purveyors of knowledge to effectively engage students in the abstract and mysterious world of elementary particle physics. </a:t>
            </a:r>
            <a:endParaRPr sz="1600">
              <a:solidFill>
                <a:srgbClr val="171717"/>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1" name="Shape 271"/>
        <p:cNvGrpSpPr/>
        <p:nvPr/>
      </p:nvGrpSpPr>
      <p:grpSpPr>
        <a:xfrm>
          <a:off x="0" y="0"/>
          <a:ext cx="0" cy="0"/>
          <a:chOff x="0" y="0"/>
          <a:chExt cx="0" cy="0"/>
        </a:xfrm>
      </p:grpSpPr>
      <p:sp>
        <p:nvSpPr>
          <p:cNvPr id="272" name="Google Shape;272;p3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73" name="Google Shape;273;p3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Adjectives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highly-technical </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inter-disciplinary (but not!)</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probing</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National Curriculum</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US - No national curriculum</a:t>
            </a:r>
            <a:endParaRPr sz="1600">
              <a:solidFill>
                <a:srgbClr val="171717"/>
              </a:solidFill>
            </a:endParaRPr>
          </a:p>
          <a:p>
            <a:pPr indent="-330200" lvl="2" marL="1371600" marR="360000" rtl="0" algn="l">
              <a:spcBef>
                <a:spcPts val="0"/>
              </a:spcBef>
              <a:spcAft>
                <a:spcPts val="0"/>
              </a:spcAft>
              <a:buClr>
                <a:srgbClr val="171717"/>
              </a:buClr>
              <a:buSzPts val="1600"/>
              <a:buAutoNum type="romanLcPeriod"/>
            </a:pPr>
            <a:r>
              <a:rPr lang="en-GB" sz="1600">
                <a:solidFill>
                  <a:srgbClr val="171717"/>
                </a:solidFill>
              </a:rPr>
              <a:t>Might address some modern physics topics, but typically not particle physics</a:t>
            </a:r>
            <a:endParaRPr sz="1600">
              <a:solidFill>
                <a:srgbClr val="171717"/>
              </a:solidFill>
            </a:endParaRPr>
          </a:p>
          <a:p>
            <a:pPr indent="-330200" lvl="2" marL="1371600" marR="360000" rtl="0" algn="l">
              <a:spcBef>
                <a:spcPts val="0"/>
              </a:spcBef>
              <a:spcAft>
                <a:spcPts val="0"/>
              </a:spcAft>
              <a:buClr>
                <a:srgbClr val="171717"/>
              </a:buClr>
              <a:buSzPts val="1600"/>
              <a:buAutoNum type="romanLcPeriod"/>
            </a:pPr>
            <a:r>
              <a:rPr lang="en-GB" sz="1600">
                <a:solidFill>
                  <a:srgbClr val="171717"/>
                </a:solidFill>
              </a:rPr>
              <a:t>Not in AP curriculum, doesn't appear in NGSS - electromagnetism</a:t>
            </a:r>
            <a:endParaRPr sz="1600">
              <a:solidFill>
                <a:srgbClr val="171717"/>
              </a:solidFill>
            </a:endParaRPr>
          </a:p>
          <a:p>
            <a:pPr indent="-330200" lvl="2" marL="1371600" marR="360000" rtl="0" algn="l">
              <a:spcBef>
                <a:spcPts val="0"/>
              </a:spcBef>
              <a:spcAft>
                <a:spcPts val="0"/>
              </a:spcAft>
              <a:buClr>
                <a:srgbClr val="171717"/>
              </a:buClr>
              <a:buSzPts val="1600"/>
              <a:buAutoNum type="romanLcPeriod"/>
            </a:pPr>
            <a:r>
              <a:rPr lang="en-GB" sz="1600">
                <a:solidFill>
                  <a:srgbClr val="171717"/>
                </a:solidFill>
              </a:rPr>
              <a:t>AP Physics will have topics of electromagnetism.</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Germany - BW</a:t>
            </a:r>
            <a:endParaRPr sz="1600">
              <a:solidFill>
                <a:srgbClr val="171717"/>
              </a:solidFill>
            </a:endParaRPr>
          </a:p>
          <a:p>
            <a:pPr indent="-330200" lvl="2" marL="1371600" marR="360000" rtl="0" algn="l">
              <a:spcBef>
                <a:spcPts val="0"/>
              </a:spcBef>
              <a:spcAft>
                <a:spcPts val="0"/>
              </a:spcAft>
              <a:buClr>
                <a:srgbClr val="171717"/>
              </a:buClr>
              <a:buSzPts val="1600"/>
              <a:buAutoNum type="romanLcPeriod"/>
            </a:pPr>
            <a:r>
              <a:rPr lang="en-GB" sz="1600">
                <a:solidFill>
                  <a:srgbClr val="171717"/>
                </a:solidFill>
              </a:rPr>
              <a:t>Some concepts of electromagnetic interactions and fundamental particles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7" name="Shape 277"/>
        <p:cNvGrpSpPr/>
        <p:nvPr/>
      </p:nvGrpSpPr>
      <p:grpSpPr>
        <a:xfrm>
          <a:off x="0" y="0"/>
          <a:ext cx="0" cy="0"/>
          <a:chOff x="0" y="0"/>
          <a:chExt cx="0" cy="0"/>
        </a:xfrm>
      </p:grpSpPr>
      <p:sp>
        <p:nvSpPr>
          <p:cNvPr id="278" name="Google Shape;278;p3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79" name="Google Shape;279;p3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Charged particles are accelerated by electric field.</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Limits of linear accelerators and circular accelerators needed for higher states.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Significant amount of systems, engineering, and physics involved in the construction of these, even though they are built on basic principles.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Understanding the acceleration is one component, understanding what they are used for is quite different!</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The particle accelerator is not very tangible.</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The particle accelerator is based on principles of chemistry, physics, and electricity - all working together.</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3" name="Shape 283"/>
        <p:cNvGrpSpPr/>
        <p:nvPr/>
      </p:nvGrpSpPr>
      <p:grpSpPr>
        <a:xfrm>
          <a:off x="0" y="0"/>
          <a:ext cx="0" cy="0"/>
          <a:chOff x="0" y="0"/>
          <a:chExt cx="0" cy="0"/>
        </a:xfrm>
      </p:grpSpPr>
      <p:sp>
        <p:nvSpPr>
          <p:cNvPr id="284" name="Google Shape;284;p3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85" name="Google Shape;285;p3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Key ideas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Detectors don't detect particles, rather the traces of how they interact with different materials.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We can make observations of things that we cannot see by knowing the precise conditions of the initial momentum of the system.</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Detectors are arranged in a specific order, some that allow particles to pass through and some halt their progress (calorimeter).</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Challenges: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Seeing the sites are a tremendous benefit in understanding the specifics of what an accelerator and detector do, so not seeing them makes them abstract.</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GB" sz="1600">
                <a:solidFill>
                  <a:srgbClr val="171717"/>
                </a:solidFill>
              </a:rPr>
              <a:t>There is a lot of information to digest to understand the search for fundamental particles. We've had three days of tours and lectures, and I'm starting to wrap my head around things.</a:t>
            </a:r>
            <a:endParaRPr sz="1600">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sp>
        <p:nvSpPr>
          <p:cNvPr id="290" name="Google Shape;290;p4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91" name="Google Shape;291;p4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I want to be able to explain clearly how and accelerator and detector work, even if my understanding is at a superficial level.</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I want to be able to describe better the details of how accelerators confirm the predictions by the standard model.</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I want to be able to explain to a layperson the importance of the science that is being done at CERN.</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sp>
        <p:nvSpPr>
          <p:cNvPr id="296" name="Google Shape;296;p4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97" name="Google Shape;297;p4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Fundamental, abstract, microscopic</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In Bulgaria, physics is taught in standard schools from 7th to 10th grade. At the end of 10th grade, the curriculum includes two lessons related to particle physics: “Elementary Particles” and “Fundamental Interactions in Nature.”</a:t>
            </a:r>
            <a:endParaRPr sz="16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Wednesday, 9 July</a:t>
            </a:r>
            <a:endParaRPr/>
          </a:p>
        </p:txBody>
      </p:sp>
      <p:sp>
        <p:nvSpPr>
          <p:cNvPr id="168" name="Google Shape;168;p2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1" name="Shape 301"/>
        <p:cNvGrpSpPr/>
        <p:nvPr/>
      </p:nvGrpSpPr>
      <p:grpSpPr>
        <a:xfrm>
          <a:off x="0" y="0"/>
          <a:ext cx="0" cy="0"/>
          <a:chOff x="0" y="0"/>
          <a:chExt cx="0" cy="0"/>
        </a:xfrm>
      </p:grpSpPr>
      <p:sp>
        <p:nvSpPr>
          <p:cNvPr id="302" name="Google Shape;302;p4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03" name="Google Shape;303;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1)</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What are </a:t>
            </a:r>
            <a:r>
              <a:rPr lang="en-GB" sz="1600">
                <a:solidFill>
                  <a:srgbClr val="171717"/>
                </a:solidFill>
              </a:rPr>
              <a:t>particle</a:t>
            </a:r>
            <a:r>
              <a:rPr lang="en-GB" sz="1600">
                <a:solidFill>
                  <a:srgbClr val="171717"/>
                </a:solidFill>
              </a:rPr>
              <a:t> accelerators?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How do accelerators work?</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Why are particle accelerators important?</a:t>
            </a:r>
            <a:endParaRPr sz="1600">
              <a:solidFill>
                <a:srgbClr val="171717"/>
              </a:solidFill>
            </a:endParaRPr>
          </a:p>
          <a:p>
            <a:pPr indent="0" lvl="0" marL="0" marR="360000" rtl="0" algn="l">
              <a:spcBef>
                <a:spcPts val="0"/>
              </a:spcBef>
              <a:spcAft>
                <a:spcPts val="0"/>
              </a:spcAft>
              <a:buNone/>
            </a:pPr>
            <a:r>
              <a:rPr lang="en-GB" sz="1600">
                <a:solidFill>
                  <a:srgbClr val="171717"/>
                </a:solidFill>
              </a:rPr>
              <a:t>2)</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Abstract and invisible object.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Difficult physical principles.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Why are we learning this?</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7" name="Shape 307"/>
        <p:cNvGrpSpPr/>
        <p:nvPr/>
      </p:nvGrpSpPr>
      <p:grpSpPr>
        <a:xfrm>
          <a:off x="0" y="0"/>
          <a:ext cx="0" cy="0"/>
          <a:chOff x="0" y="0"/>
          <a:chExt cx="0" cy="0"/>
        </a:xfrm>
      </p:grpSpPr>
      <p:sp>
        <p:nvSpPr>
          <p:cNvPr id="308" name="Google Shape;308;p4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09" name="Google Shape;309;p4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1)</a:t>
            </a:r>
            <a:endParaRPr sz="1600">
              <a:solidFill>
                <a:srgbClr val="171717"/>
              </a:solidFill>
            </a:endParaRPr>
          </a:p>
          <a:p>
            <a:pPr indent="0" lvl="0" marL="0" marR="360000" rtl="0" algn="l">
              <a:spcBef>
                <a:spcPts val="0"/>
              </a:spcBef>
              <a:spcAft>
                <a:spcPts val="0"/>
              </a:spcAft>
              <a:buNone/>
            </a:pPr>
            <a:r>
              <a:rPr lang="en-GB" sz="1600">
                <a:solidFill>
                  <a:srgbClr val="171717"/>
                </a:solidFill>
              </a:rPr>
              <a:t>The detectors gather clues about the particles (speed, mass and charge).</a:t>
            </a:r>
            <a:br>
              <a:rPr lang="en-GB" sz="1600">
                <a:solidFill>
                  <a:srgbClr val="171717"/>
                </a:solidFill>
              </a:rPr>
            </a:br>
            <a:r>
              <a:rPr lang="en-GB" sz="1600">
                <a:solidFill>
                  <a:srgbClr val="171717"/>
                </a:solidFill>
              </a:rPr>
              <a:t>Detectors are like giant scientific cameras made of layers, and each layer gives different information.</a:t>
            </a:r>
            <a:br>
              <a:rPr lang="en-GB" sz="1600">
                <a:solidFill>
                  <a:srgbClr val="171717"/>
                </a:solidFill>
              </a:rPr>
            </a:br>
            <a:r>
              <a:rPr lang="en-GB" sz="1600">
                <a:solidFill>
                  <a:srgbClr val="171717"/>
                </a:solidFill>
              </a:rPr>
              <a:t>How do we measure these particles?</a:t>
            </a:r>
            <a:br>
              <a:rPr lang="en-GB" sz="1600">
                <a:solidFill>
                  <a:srgbClr val="171717"/>
                </a:solidFill>
              </a:rPr>
            </a:br>
            <a:r>
              <a:rPr lang="en-GB" sz="1600">
                <a:solidFill>
                  <a:srgbClr val="171717"/>
                </a:solidFill>
              </a:rPr>
              <a:t>2)</a:t>
            </a:r>
            <a:endParaRPr sz="1600">
              <a:solidFill>
                <a:srgbClr val="171717"/>
              </a:solidFill>
            </a:endParaRPr>
          </a:p>
          <a:p>
            <a:pPr indent="0" lvl="0" marL="0" marR="360000" rtl="0" algn="l">
              <a:spcBef>
                <a:spcPts val="0"/>
              </a:spcBef>
              <a:spcAft>
                <a:spcPts val="0"/>
              </a:spcAft>
              <a:buNone/>
            </a:pPr>
            <a:r>
              <a:rPr lang="en-GB" sz="1600">
                <a:solidFill>
                  <a:srgbClr val="171717"/>
                </a:solidFill>
              </a:rPr>
              <a:t>complexity of detectors </a:t>
            </a:r>
            <a:endParaRPr sz="1600">
              <a:solidFill>
                <a:srgbClr val="171717"/>
              </a:solidFill>
            </a:endParaRPr>
          </a:p>
          <a:p>
            <a:pPr indent="0" lvl="0" marL="0" marR="360000" rtl="0" algn="l">
              <a:spcBef>
                <a:spcPts val="0"/>
              </a:spcBef>
              <a:spcAft>
                <a:spcPts val="0"/>
              </a:spcAft>
              <a:buNone/>
            </a:pPr>
            <a:r>
              <a:rPr lang="en-GB" sz="1600">
                <a:solidFill>
                  <a:srgbClr val="171717"/>
                </a:solidFill>
              </a:rPr>
              <a:t>abstract idea </a:t>
            </a:r>
            <a:endParaRPr sz="1600">
              <a:solidFill>
                <a:srgbClr val="171717"/>
              </a:solidFill>
            </a:endParaRPr>
          </a:p>
          <a:p>
            <a:pPr indent="0" lvl="0" marL="0" marR="360000" rtl="0" algn="l">
              <a:spcBef>
                <a:spcPts val="0"/>
              </a:spcBef>
              <a:spcAft>
                <a:spcPts val="0"/>
              </a:spcAft>
              <a:buNone/>
            </a:pPr>
            <a:r>
              <a:rPr lang="en-GB" sz="1600">
                <a:solidFill>
                  <a:srgbClr val="171717"/>
                </a:solidFill>
              </a:rPr>
              <a:t>technical vocabulary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3" name="Shape 313"/>
        <p:cNvGrpSpPr/>
        <p:nvPr/>
      </p:nvGrpSpPr>
      <p:grpSpPr>
        <a:xfrm>
          <a:off x="0" y="0"/>
          <a:ext cx="0" cy="0"/>
          <a:chOff x="0" y="0"/>
          <a:chExt cx="0" cy="0"/>
        </a:xfrm>
      </p:grpSpPr>
      <p:sp>
        <p:nvSpPr>
          <p:cNvPr id="314" name="Google Shape;314;p4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15" name="Google Shape;315;p4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t>I want to remember the excitement of being part of a global scientific community and sharing this passion with my students.</a:t>
            </a:r>
            <a:endParaRPr sz="16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9" name="Shape 319"/>
        <p:cNvGrpSpPr/>
        <p:nvPr/>
      </p:nvGrpSpPr>
      <p:grpSpPr>
        <a:xfrm>
          <a:off x="0" y="0"/>
          <a:ext cx="0" cy="0"/>
          <a:chOff x="0" y="0"/>
          <a:chExt cx="0" cy="0"/>
        </a:xfrm>
      </p:grpSpPr>
      <p:sp>
        <p:nvSpPr>
          <p:cNvPr id="320" name="Google Shape;320;p4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21" name="Google Shape;321;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f</a:t>
            </a:r>
            <a:r>
              <a:rPr lang="en-GB" sz="1600">
                <a:solidFill>
                  <a:srgbClr val="171717"/>
                </a:solidFill>
              </a:rPr>
              <a:t>ast</a:t>
            </a:r>
            <a:endParaRPr sz="1600">
              <a:solidFill>
                <a:srgbClr val="171717"/>
              </a:solidFill>
            </a:endParaRPr>
          </a:p>
          <a:p>
            <a:pPr indent="0" lvl="0" marL="457200" marR="360000" rtl="0" algn="l">
              <a:spcBef>
                <a:spcPts val="0"/>
              </a:spcBef>
              <a:spcAft>
                <a:spcPts val="0"/>
              </a:spcAft>
              <a:buNone/>
            </a:pPr>
            <a:r>
              <a:rPr lang="en-GB" sz="1600">
                <a:solidFill>
                  <a:srgbClr val="171717"/>
                </a:solidFill>
              </a:rPr>
              <a:t>small</a:t>
            </a:r>
            <a:endParaRPr sz="1600">
              <a:solidFill>
                <a:srgbClr val="171717"/>
              </a:solidFill>
            </a:endParaRPr>
          </a:p>
          <a:p>
            <a:pPr indent="0" lvl="0" marL="457200" marR="360000" rtl="0" algn="l">
              <a:spcBef>
                <a:spcPts val="0"/>
              </a:spcBef>
              <a:spcAft>
                <a:spcPts val="0"/>
              </a:spcAft>
              <a:buNone/>
            </a:pPr>
            <a:r>
              <a:rPr lang="en-GB" sz="1600">
                <a:solidFill>
                  <a:srgbClr val="171717"/>
                </a:solidFill>
              </a:rPr>
              <a:t>attractive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not at all</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in n</a:t>
            </a:r>
            <a:r>
              <a:rPr lang="en-GB" sz="1600">
                <a:solidFill>
                  <a:srgbClr val="171717"/>
                </a:solidFill>
              </a:rPr>
              <a:t>ational</a:t>
            </a:r>
            <a:r>
              <a:rPr lang="en-GB" sz="1600">
                <a:solidFill>
                  <a:srgbClr val="171717"/>
                </a:solidFill>
              </a:rPr>
              <a:t> curriculum only relativity is optional</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obligatory is only nucleus (nucleons, radioactive decay, </a:t>
            </a:r>
            <a:r>
              <a:rPr lang="en-GB" sz="1600">
                <a:solidFill>
                  <a:srgbClr val="171717"/>
                </a:solidFill>
              </a:rPr>
              <a:t>fusion</a:t>
            </a:r>
            <a:r>
              <a:rPr lang="en-GB" sz="1600">
                <a:solidFill>
                  <a:srgbClr val="171717"/>
                </a:solidFill>
              </a:rPr>
              <a:t> and </a:t>
            </a:r>
            <a:r>
              <a:rPr lang="en-GB" sz="1600">
                <a:solidFill>
                  <a:srgbClr val="171717"/>
                </a:solidFill>
              </a:rPr>
              <a:t>fission, activity, binding energy, reaction energy)</a:t>
            </a:r>
            <a:endParaRPr sz="1600">
              <a:solidFill>
                <a:srgbClr val="171717"/>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4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27" name="Google Shape;327;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Key ideas: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How do they operate? (electric and magnetic fields)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What is </a:t>
            </a:r>
            <a:r>
              <a:rPr lang="en-GB" sz="1600">
                <a:solidFill>
                  <a:srgbClr val="171717"/>
                </a:solidFill>
              </a:rPr>
              <a:t>synchrocyclotron</a:t>
            </a:r>
            <a:r>
              <a:rPr lang="en-GB" sz="1600">
                <a:solidFill>
                  <a:srgbClr val="171717"/>
                </a:solidFill>
              </a:rPr>
              <a:t> and what in cyclotron?</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What particles are used to collide and what do we expect from colliding those particles?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Potential challenges: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They do not have much knowledge about strong force.</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They do not know anything about standard model.</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They do not know much about detectors.</a:t>
            </a:r>
            <a:endParaRPr sz="1600">
              <a:solidFill>
                <a:srgbClr val="171717"/>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1" name="Shape 331"/>
        <p:cNvGrpSpPr/>
        <p:nvPr/>
      </p:nvGrpSpPr>
      <p:grpSpPr>
        <a:xfrm>
          <a:off x="0" y="0"/>
          <a:ext cx="0" cy="0"/>
          <a:chOff x="0" y="0"/>
          <a:chExt cx="0" cy="0"/>
        </a:xfrm>
      </p:grpSpPr>
      <p:sp>
        <p:nvSpPr>
          <p:cNvPr id="332" name="Google Shape;332;p4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33" name="Google Shape;333;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 detectors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What are they used for (the whole idea)?</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Why do we need different detectors?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How difficult it is to detect all events that are consequence of just one starting event.</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Potential challenges:</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 </a:t>
            </a:r>
            <a:r>
              <a:rPr lang="en-GB" sz="1600">
                <a:solidFill>
                  <a:srgbClr val="171717"/>
                </a:solidFill>
              </a:rPr>
              <a:t>physics</a:t>
            </a:r>
            <a:r>
              <a:rPr lang="en-GB" sz="1600">
                <a:solidFill>
                  <a:srgbClr val="171717"/>
                </a:solidFill>
              </a:rPr>
              <a:t> behind each sort of detector</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they never saw (many also will not see) at least one single detector</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7" name="Shape 337"/>
        <p:cNvGrpSpPr/>
        <p:nvPr/>
      </p:nvGrpSpPr>
      <p:grpSpPr>
        <a:xfrm>
          <a:off x="0" y="0"/>
          <a:ext cx="0" cy="0"/>
          <a:chOff x="0" y="0"/>
          <a:chExt cx="0" cy="0"/>
        </a:xfrm>
      </p:grpSpPr>
      <p:sp>
        <p:nvSpPr>
          <p:cNvPr id="338" name="Google Shape;338;p4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39" name="Google Shape;339;p4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what is done and what is not done in each part of CERN rings, accelerators, detectors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 variety of knowledge to make it all operate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way we accelerate protons and nucleuses in more steps to </a:t>
            </a:r>
            <a:r>
              <a:rPr lang="en-GB" sz="1600">
                <a:solidFill>
                  <a:srgbClr val="171717"/>
                </a:solidFill>
              </a:rPr>
              <a:t>finally</a:t>
            </a:r>
            <a:r>
              <a:rPr lang="en-GB" sz="1600">
                <a:solidFill>
                  <a:srgbClr val="171717"/>
                </a:solidFill>
              </a:rPr>
              <a:t> give them the proper energy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some of the problems with beams (magnetic lenses and dumping)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how time and source </a:t>
            </a:r>
            <a:r>
              <a:rPr lang="en-GB" sz="1600">
                <a:solidFill>
                  <a:srgbClr val="171717"/>
                </a:solidFill>
              </a:rPr>
              <a:t>consumpting</a:t>
            </a:r>
            <a:r>
              <a:rPr lang="en-GB" sz="1600">
                <a:solidFill>
                  <a:srgbClr val="171717"/>
                </a:solidFill>
              </a:rPr>
              <a:t> is analyse of all data gathered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3" name="Shape 343"/>
        <p:cNvGrpSpPr/>
        <p:nvPr/>
      </p:nvGrpSpPr>
      <p:grpSpPr>
        <a:xfrm>
          <a:off x="0" y="0"/>
          <a:ext cx="0" cy="0"/>
          <a:chOff x="0" y="0"/>
          <a:chExt cx="0" cy="0"/>
        </a:xfrm>
      </p:grpSpPr>
      <p:sp>
        <p:nvSpPr>
          <p:cNvPr id="344" name="Google Shape;344;p4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345" name="Google Shape;345;p4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u="sng">
                <a:solidFill>
                  <a:schemeClr val="hlink"/>
                </a:solidFill>
                <a:hlinkClick r:id="rId3"/>
              </a:rPr>
              <a:t>pedro.mourao@cjd.pt</a:t>
            </a:r>
            <a:endParaRPr sz="1600">
              <a:solidFill>
                <a:srgbClr val="171717"/>
              </a:solidFill>
            </a:endParaRPr>
          </a:p>
          <a:p>
            <a:pPr indent="0" lvl="0" marL="360000" marR="360000" rtl="0" algn="l">
              <a:spcBef>
                <a:spcPts val="0"/>
              </a:spcBef>
              <a:spcAft>
                <a:spcPts val="0"/>
              </a:spcAft>
              <a:buNone/>
            </a:pPr>
            <a:r>
              <a:rPr lang="en-GB" sz="1600">
                <a:solidFill>
                  <a:srgbClr val="171717"/>
                </a:solidFill>
              </a:rPr>
              <a:t>barbara.hudovernik@gmail.com</a:t>
            </a:r>
            <a:endParaRPr sz="1600">
              <a:solidFill>
                <a:srgbClr val="171717"/>
              </a:solidFill>
            </a:endParaRPr>
          </a:p>
          <a:p>
            <a:pPr indent="0" lvl="0" marL="360000" marR="360000" rtl="0" algn="l">
              <a:spcBef>
                <a:spcPts val="0"/>
              </a:spcBef>
              <a:spcAft>
                <a:spcPts val="0"/>
              </a:spcAft>
              <a:buNone/>
            </a:pPr>
            <a:r>
              <a:rPr lang="en-GB" sz="1600" u="sng">
                <a:solidFill>
                  <a:schemeClr val="hlink"/>
                </a:solidFill>
                <a:hlinkClick r:id="rId4"/>
              </a:rPr>
              <a:t>rozi2642@gmail.com</a:t>
            </a:r>
            <a:endParaRPr sz="1600">
              <a:solidFill>
                <a:srgbClr val="171717"/>
              </a:solidFill>
            </a:endParaRPr>
          </a:p>
          <a:p>
            <a:pPr indent="0" lvl="0" marL="360000" marR="360000" rtl="0" algn="l">
              <a:spcBef>
                <a:spcPts val="0"/>
              </a:spcBef>
              <a:spcAft>
                <a:spcPts val="0"/>
              </a:spcAft>
              <a:buNone/>
            </a:pPr>
            <a:r>
              <a:rPr lang="en-GB" sz="1600" u="sng">
                <a:solidFill>
                  <a:schemeClr val="hlink"/>
                </a:solidFill>
                <a:hlinkClick r:id="rId5"/>
              </a:rPr>
              <a:t>peter.olson@bfacademy.de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9" name="Shape 349"/>
        <p:cNvGrpSpPr/>
        <p:nvPr/>
      </p:nvGrpSpPr>
      <p:grpSpPr>
        <a:xfrm>
          <a:off x="0" y="0"/>
          <a:ext cx="0" cy="0"/>
          <a:chOff x="0" y="0"/>
          <a:chExt cx="0" cy="0"/>
        </a:xfrm>
      </p:grpSpPr>
      <p:sp>
        <p:nvSpPr>
          <p:cNvPr id="350" name="Google Shape;350;p50"/>
          <p:cNvSpPr/>
          <p:nvPr/>
        </p:nvSpPr>
        <p:spPr>
          <a:xfrm>
            <a:off x="0" y="0"/>
            <a:ext cx="2299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351" name="Google Shape;351;p50"/>
          <p:cNvSpPr txBox="1"/>
          <p:nvPr/>
        </p:nvSpPr>
        <p:spPr>
          <a:xfrm>
            <a:off x="2299800" y="0"/>
            <a:ext cx="6844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 physics: challenging, abstract, compelling</a:t>
            </a:r>
            <a:endParaRPr sz="1600">
              <a:solidFill>
                <a:srgbClr val="171717"/>
              </a:solidFill>
            </a:endParaRPr>
          </a:p>
          <a:p>
            <a:pPr indent="97199" lvl="0" marL="360000" marR="360000" rtl="0" algn="l">
              <a:spcBef>
                <a:spcPts val="0"/>
              </a:spcBef>
              <a:spcAft>
                <a:spcPts val="0"/>
              </a:spcAft>
              <a:buNone/>
            </a:pPr>
            <a:r>
              <a:rPr lang="en-GB" sz="1600">
                <a:solidFill>
                  <a:srgbClr val="171717"/>
                </a:solidFill>
              </a:rPr>
              <a:t>Links to the National Curriculum: </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atomic structure </a:t>
            </a:r>
            <a:endParaRPr sz="1600">
              <a:solidFill>
                <a:srgbClr val="171717"/>
              </a:solidFill>
            </a:endParaRPr>
          </a:p>
          <a:p>
            <a:pPr indent="-330200" lvl="0" marL="914400" marR="360000" rtl="0" algn="l">
              <a:spcBef>
                <a:spcPts val="0"/>
              </a:spcBef>
              <a:spcAft>
                <a:spcPts val="0"/>
              </a:spcAft>
              <a:buClr>
                <a:srgbClr val="171717"/>
              </a:buClr>
              <a:buSzPts val="1600"/>
              <a:buChar char="●"/>
            </a:pPr>
            <a:r>
              <a:rPr lang="en-GB" sz="1600">
                <a:solidFill>
                  <a:srgbClr val="171717"/>
                </a:solidFill>
              </a:rPr>
              <a:t>the four fundamental interactions (iceberg analogy)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2. Particle accelerators: Why, how, and what? Operating mechanism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Prior knowledge to understand the mechanism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3. Particle detectors: Onion (analogy) </a:t>
            </a:r>
            <a:endParaRPr sz="1600">
              <a:solidFill>
                <a:srgbClr val="171717"/>
              </a:solidFill>
            </a:endParaRPr>
          </a:p>
          <a:p>
            <a:pPr indent="0" lvl="0" marL="360000" marR="360000" rtl="0" algn="l">
              <a:spcBef>
                <a:spcPts val="0"/>
              </a:spcBef>
              <a:spcAft>
                <a:spcPts val="0"/>
              </a:spcAft>
              <a:buNone/>
            </a:pPr>
            <a:r>
              <a:rPr lang="en-GB" sz="1600">
                <a:solidFill>
                  <a:srgbClr val="171717"/>
                </a:solidFill>
              </a:rPr>
              <a:t>Why, how, and what of particle detectors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Technical knowledge associated with particle detectors</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Interdisciplinarity of knowledge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4. The role of CERN</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critical role of teachers as conveyors of knowledge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Science is a collective enterprise.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Science is objective; it relies on empirical evidence (data).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
        <p:nvSpPr>
          <p:cNvPr id="352" name="Google Shape;352;p50"/>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descr="Uncovering the Iceberg of Ignorance - Management Theory" id="353" name="Google Shape;353;p50"/>
          <p:cNvPicPr preferRelativeResize="0"/>
          <p:nvPr/>
        </p:nvPicPr>
        <p:blipFill>
          <a:blip r:embed="rId3">
            <a:alphaModFix/>
          </a:blip>
          <a:stretch>
            <a:fillRect/>
          </a:stretch>
        </p:blipFill>
        <p:spPr>
          <a:xfrm>
            <a:off x="7849260" y="58700"/>
            <a:ext cx="1174241" cy="7335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7" name="Shape 357"/>
        <p:cNvGrpSpPr/>
        <p:nvPr/>
      </p:nvGrpSpPr>
      <p:grpSpPr>
        <a:xfrm>
          <a:off x="0" y="0"/>
          <a:ext cx="0" cy="0"/>
          <a:chOff x="0" y="0"/>
          <a:chExt cx="0" cy="0"/>
        </a:xfrm>
      </p:grpSpPr>
      <p:sp>
        <p:nvSpPr>
          <p:cNvPr id="358" name="Google Shape;358;p51"/>
          <p:cNvSpPr/>
          <p:nvPr/>
        </p:nvSpPr>
        <p:spPr>
          <a:xfrm>
            <a:off x="0" y="0"/>
            <a:ext cx="2299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359" name="Google Shape;359;p51"/>
          <p:cNvSpPr txBox="1"/>
          <p:nvPr/>
        </p:nvSpPr>
        <p:spPr>
          <a:xfrm>
            <a:off x="2299800" y="-107450"/>
            <a:ext cx="6844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60" name="Google Shape;360;p51"/>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1" name="Google Shape;361;p51"/>
          <p:cNvSpPr txBox="1"/>
          <p:nvPr/>
        </p:nvSpPr>
        <p:spPr>
          <a:xfrm>
            <a:off x="2551825" y="1139800"/>
            <a:ext cx="6133800" cy="49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800">
                <a:solidFill>
                  <a:srgbClr val="171717"/>
                </a:solidFill>
              </a:rPr>
              <a:t>CURRICULUM CONNECTIONS</a:t>
            </a:r>
            <a:endParaRPr b="1" sz="1800">
              <a:solidFill>
                <a:srgbClr val="171717"/>
              </a:solidFill>
            </a:endParaRPr>
          </a:p>
        </p:txBody>
      </p:sp>
      <p:pic>
        <p:nvPicPr>
          <p:cNvPr id="362" name="Google Shape;362;p51"/>
          <p:cNvPicPr preferRelativeResize="0"/>
          <p:nvPr/>
        </p:nvPicPr>
        <p:blipFill rotWithShape="1">
          <a:blip r:embed="rId3">
            <a:alphaModFix/>
          </a:blip>
          <a:srcRect b="31730" l="1758" r="39624" t="33625"/>
          <a:stretch/>
        </p:blipFill>
        <p:spPr>
          <a:xfrm>
            <a:off x="2601800" y="2046875"/>
            <a:ext cx="2510075" cy="847862"/>
          </a:xfrm>
          <a:prstGeom prst="rect">
            <a:avLst/>
          </a:prstGeom>
          <a:noFill/>
          <a:ln>
            <a:noFill/>
          </a:ln>
        </p:spPr>
      </p:pic>
      <p:pic>
        <p:nvPicPr>
          <p:cNvPr id="363" name="Google Shape;363;p51"/>
          <p:cNvPicPr preferRelativeResize="0"/>
          <p:nvPr/>
        </p:nvPicPr>
        <p:blipFill rotWithShape="1">
          <a:blip r:embed="rId3">
            <a:alphaModFix/>
          </a:blip>
          <a:srcRect b="31730" l="59905" r="1239" t="33625"/>
          <a:stretch/>
        </p:blipFill>
        <p:spPr>
          <a:xfrm>
            <a:off x="3042061" y="2894713"/>
            <a:ext cx="1663823" cy="847862"/>
          </a:xfrm>
          <a:prstGeom prst="rect">
            <a:avLst/>
          </a:prstGeom>
          <a:noFill/>
          <a:ln>
            <a:noFill/>
          </a:ln>
        </p:spPr>
      </p:pic>
      <p:graphicFrame>
        <p:nvGraphicFramePr>
          <p:cNvPr id="364" name="Google Shape;364;p51"/>
          <p:cNvGraphicFramePr/>
          <p:nvPr/>
        </p:nvGraphicFramePr>
        <p:xfrm>
          <a:off x="3027950" y="115875"/>
          <a:ext cx="3000000" cy="3000000"/>
        </p:xfrm>
        <a:graphic>
          <a:graphicData uri="http://schemas.openxmlformats.org/drawingml/2006/table">
            <a:tbl>
              <a:tblPr>
                <a:noFill/>
                <a:tableStyleId>{CDA3E30C-31B7-4E11-BCDB-D725091BE7CC}</a:tableStyleId>
              </a:tblPr>
              <a:tblGrid>
                <a:gridCol w="1696775"/>
                <a:gridCol w="1696775"/>
                <a:gridCol w="1696775"/>
              </a:tblGrid>
              <a:tr h="453525">
                <a:tc gridSpan="3">
                  <a:txBody>
                    <a:bodyPr/>
                    <a:lstStyle/>
                    <a:p>
                      <a:pPr indent="0" lvl="0" marL="0" rtl="0" algn="ctr">
                        <a:spcBef>
                          <a:spcPts val="0"/>
                        </a:spcBef>
                        <a:spcAft>
                          <a:spcPts val="0"/>
                        </a:spcAft>
                        <a:buNone/>
                      </a:pPr>
                      <a:r>
                        <a:rPr b="1" lang="en-GB" sz="1600">
                          <a:solidFill>
                            <a:schemeClr val="lt1"/>
                          </a:solidFill>
                        </a:rPr>
                        <a:t>PARTICLE PHYSICS</a:t>
                      </a:r>
                      <a:endParaRPr b="1" sz="1600">
                        <a:solidFill>
                          <a:schemeClr val="lt1"/>
                        </a:solidFill>
                      </a:endParaRPr>
                    </a:p>
                  </a:txBody>
                  <a:tcPr marT="91425" marB="91425" marR="91425" marL="91425">
                    <a:solidFill>
                      <a:schemeClr val="dk1"/>
                    </a:solidFill>
                  </a:tcPr>
                </a:tc>
                <a:tc hMerge="1"/>
                <a:tc hMerge="1"/>
              </a:tr>
              <a:tr h="381000">
                <a:tc>
                  <a:txBody>
                    <a:bodyPr/>
                    <a:lstStyle/>
                    <a:p>
                      <a:pPr indent="0" lvl="0" marL="0" rtl="0" algn="ctr">
                        <a:spcBef>
                          <a:spcPts val="0"/>
                        </a:spcBef>
                        <a:spcAft>
                          <a:spcPts val="0"/>
                        </a:spcAft>
                        <a:buNone/>
                      </a:pPr>
                      <a:r>
                        <a:rPr b="1" lang="en-GB" sz="1600">
                          <a:solidFill>
                            <a:schemeClr val="lt1"/>
                          </a:solidFill>
                        </a:rPr>
                        <a:t>Compelling </a:t>
                      </a:r>
                      <a:endParaRPr b="1" sz="1600">
                        <a:solidFill>
                          <a:schemeClr val="lt1"/>
                        </a:solidFill>
                      </a:endParaRPr>
                    </a:p>
                  </a:txBody>
                  <a:tcPr marT="91425" marB="91425" marR="91425" marL="91425">
                    <a:solidFill>
                      <a:schemeClr val="dk1"/>
                    </a:solidFill>
                  </a:tcPr>
                </a:tc>
                <a:tc>
                  <a:txBody>
                    <a:bodyPr/>
                    <a:lstStyle/>
                    <a:p>
                      <a:pPr indent="0" lvl="0" marL="0" rtl="0" algn="ctr">
                        <a:spcBef>
                          <a:spcPts val="0"/>
                        </a:spcBef>
                        <a:spcAft>
                          <a:spcPts val="0"/>
                        </a:spcAft>
                        <a:buNone/>
                      </a:pPr>
                      <a:r>
                        <a:rPr b="1" lang="en-GB" sz="1600">
                          <a:solidFill>
                            <a:schemeClr val="lt1"/>
                          </a:solidFill>
                        </a:rPr>
                        <a:t>Abstract</a:t>
                      </a:r>
                      <a:endParaRPr b="1" sz="1600">
                        <a:solidFill>
                          <a:schemeClr val="lt1"/>
                        </a:solidFill>
                      </a:endParaRPr>
                    </a:p>
                  </a:txBody>
                  <a:tcPr marT="91425" marB="91425" marR="91425" marL="91425">
                    <a:solidFill>
                      <a:schemeClr val="dk1"/>
                    </a:solidFill>
                  </a:tcPr>
                </a:tc>
                <a:tc>
                  <a:txBody>
                    <a:bodyPr/>
                    <a:lstStyle/>
                    <a:p>
                      <a:pPr indent="0" lvl="0" marL="0" rtl="0" algn="ctr">
                        <a:spcBef>
                          <a:spcPts val="0"/>
                        </a:spcBef>
                        <a:spcAft>
                          <a:spcPts val="0"/>
                        </a:spcAft>
                        <a:buNone/>
                      </a:pPr>
                      <a:r>
                        <a:rPr b="1" lang="en-GB" sz="1600">
                          <a:solidFill>
                            <a:schemeClr val="lt1"/>
                          </a:solidFill>
                        </a:rPr>
                        <a:t>Challenging </a:t>
                      </a:r>
                      <a:endParaRPr b="1" sz="1600">
                        <a:solidFill>
                          <a:schemeClr val="lt1"/>
                        </a:solidFill>
                      </a:endParaRPr>
                    </a:p>
                  </a:txBody>
                  <a:tcPr marT="91425" marB="91425" marR="91425" marL="91425">
                    <a:solidFill>
                      <a:schemeClr val="dk1"/>
                    </a:solidFill>
                  </a:tcPr>
                </a:tc>
              </a:tr>
            </a:tbl>
          </a:graphicData>
        </a:graphic>
      </p:graphicFrame>
      <p:sp>
        <p:nvSpPr>
          <p:cNvPr id="365" name="Google Shape;365;p51"/>
          <p:cNvSpPr txBox="1"/>
          <p:nvPr/>
        </p:nvSpPr>
        <p:spPr>
          <a:xfrm>
            <a:off x="2574200" y="3844100"/>
            <a:ext cx="2599500" cy="49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700">
                <a:solidFill>
                  <a:srgbClr val="171717"/>
                </a:solidFill>
              </a:rPr>
              <a:t>Structure of the atom</a:t>
            </a:r>
            <a:endParaRPr sz="1700">
              <a:solidFill>
                <a:srgbClr val="171717"/>
              </a:solidFill>
            </a:endParaRPr>
          </a:p>
        </p:txBody>
      </p:sp>
      <p:pic>
        <p:nvPicPr>
          <p:cNvPr id="366" name="Google Shape;366;p51"/>
          <p:cNvPicPr preferRelativeResize="0"/>
          <p:nvPr/>
        </p:nvPicPr>
        <p:blipFill>
          <a:blip r:embed="rId4">
            <a:alphaModFix/>
          </a:blip>
          <a:stretch>
            <a:fillRect/>
          </a:stretch>
        </p:blipFill>
        <p:spPr>
          <a:xfrm>
            <a:off x="5390850" y="1654475"/>
            <a:ext cx="3363849" cy="1305784"/>
          </a:xfrm>
          <a:prstGeom prst="rect">
            <a:avLst/>
          </a:prstGeom>
          <a:noFill/>
          <a:ln>
            <a:noFill/>
          </a:ln>
        </p:spPr>
      </p:pic>
      <p:sp>
        <p:nvSpPr>
          <p:cNvPr id="367" name="Google Shape;367;p51"/>
          <p:cNvSpPr txBox="1"/>
          <p:nvPr/>
        </p:nvSpPr>
        <p:spPr>
          <a:xfrm>
            <a:off x="5720975" y="2819650"/>
            <a:ext cx="2757000" cy="49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rgbClr val="171717"/>
                </a:solidFill>
              </a:rPr>
              <a:t>Fundamental interactions</a:t>
            </a:r>
            <a:endParaRPr>
              <a:solidFill>
                <a:srgbClr val="171717"/>
              </a:solidFill>
            </a:endParaRPr>
          </a:p>
        </p:txBody>
      </p:sp>
      <p:pic>
        <p:nvPicPr>
          <p:cNvPr id="368" name="Google Shape;368;p51"/>
          <p:cNvPicPr preferRelativeResize="0"/>
          <p:nvPr/>
        </p:nvPicPr>
        <p:blipFill rotWithShape="1">
          <a:blip r:embed="rId5">
            <a:alphaModFix/>
          </a:blip>
          <a:srcRect b="7699" l="0" r="0" t="11171"/>
          <a:stretch/>
        </p:blipFill>
        <p:spPr>
          <a:xfrm>
            <a:off x="5696900" y="3485275"/>
            <a:ext cx="2743751" cy="1305775"/>
          </a:xfrm>
          <a:prstGeom prst="rect">
            <a:avLst/>
          </a:prstGeom>
          <a:noFill/>
          <a:ln>
            <a:noFill/>
          </a:ln>
        </p:spPr>
      </p:pic>
      <p:sp>
        <p:nvSpPr>
          <p:cNvPr id="369" name="Google Shape;369;p51"/>
          <p:cNvSpPr/>
          <p:nvPr/>
        </p:nvSpPr>
        <p:spPr>
          <a:xfrm>
            <a:off x="6802500" y="3132975"/>
            <a:ext cx="470100" cy="4923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highlight>
                <a:schemeClr val="dk1"/>
              </a:high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sp>
        <p:nvSpPr>
          <p:cNvPr id="173" name="Google Shape;173;p25"/>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Study Group 4</a:t>
            </a:r>
            <a:endParaRPr/>
          </a:p>
        </p:txBody>
      </p:sp>
      <p:pic>
        <p:nvPicPr>
          <p:cNvPr id="174" name="Google Shape;174;p25" title="504086589_24680470391543625_1995556129081485370_n.jpg"/>
          <p:cNvPicPr preferRelativeResize="0"/>
          <p:nvPr>
            <p:ph idx="3" type="pic"/>
          </p:nvPr>
        </p:nvPicPr>
        <p:blipFill rotWithShape="1">
          <a:blip r:embed="rId3">
            <a:alphaModFix/>
          </a:blip>
          <a:srcRect b="0" l="12502" r="12495" t="0"/>
          <a:stretch/>
        </p:blipFill>
        <p:spPr>
          <a:xfrm>
            <a:off x="2600863" y="1090800"/>
            <a:ext cx="1080000" cy="1440001"/>
          </a:xfrm>
          <a:prstGeom prst="rect">
            <a:avLst/>
          </a:prstGeom>
          <a:effectLst>
            <a:outerShdw blurRad="57150" rotWithShape="0" algn="bl" dir="5400000" dist="19050">
              <a:srgbClr val="000000">
                <a:alpha val="75000"/>
              </a:srgbClr>
            </a:outerShdw>
          </a:effectLst>
        </p:spPr>
      </p:pic>
      <p:pic>
        <p:nvPicPr>
          <p:cNvPr id="175" name="Google Shape;175;p25" title="temp.png"/>
          <p:cNvPicPr preferRelativeResize="0"/>
          <p:nvPr>
            <p:ph idx="3" type="pic"/>
          </p:nvPr>
        </p:nvPicPr>
        <p:blipFill rotWithShape="1">
          <a:blip r:embed="rId4">
            <a:alphaModFix/>
          </a:blip>
          <a:srcRect b="0" l="347" r="347" t="0"/>
          <a:stretch/>
        </p:blipFill>
        <p:spPr>
          <a:xfrm>
            <a:off x="4031988" y="1090800"/>
            <a:ext cx="1079999" cy="1439999"/>
          </a:xfrm>
          <a:prstGeom prst="rect">
            <a:avLst/>
          </a:prstGeom>
          <a:effectLst>
            <a:outerShdw blurRad="57150" rotWithShape="0" algn="bl" dir="5400000" dist="19050">
              <a:srgbClr val="000000">
                <a:alpha val="75000"/>
              </a:srgbClr>
            </a:outerShdw>
          </a:effectLst>
        </p:spPr>
      </p:pic>
      <p:pic>
        <p:nvPicPr>
          <p:cNvPr id="176" name="Google Shape;176;p25" title="20250502_165203.jpg"/>
          <p:cNvPicPr preferRelativeResize="0"/>
          <p:nvPr>
            <p:ph idx="3" type="pic"/>
          </p:nvPr>
        </p:nvPicPr>
        <p:blipFill rotWithShape="1">
          <a:blip r:embed="rId5">
            <a:alphaModFix/>
          </a:blip>
          <a:srcRect b="27424" l="29905" r="29905" t="33093"/>
          <a:stretch/>
        </p:blipFill>
        <p:spPr>
          <a:xfrm>
            <a:off x="5463113" y="1090800"/>
            <a:ext cx="1079999" cy="1440000"/>
          </a:xfrm>
          <a:prstGeom prst="rect">
            <a:avLst/>
          </a:prstGeom>
          <a:effectLst>
            <a:outerShdw blurRad="57150" rotWithShape="0" algn="bl" dir="5400000" dist="19050">
              <a:srgbClr val="000000">
                <a:alpha val="75000"/>
              </a:srgbClr>
            </a:outerShdw>
          </a:effectLst>
        </p:spPr>
      </p:pic>
      <p:pic>
        <p:nvPicPr>
          <p:cNvPr id="177" name="Google Shape;177;p25" title="20250614_150620.jpg"/>
          <p:cNvPicPr preferRelativeResize="0"/>
          <p:nvPr>
            <p:ph idx="3" type="pic"/>
          </p:nvPr>
        </p:nvPicPr>
        <p:blipFill rotWithShape="1">
          <a:blip r:embed="rId6">
            <a:alphaModFix/>
          </a:blip>
          <a:srcRect b="0" l="0" r="0" t="0"/>
          <a:stretch/>
        </p:blipFill>
        <p:spPr>
          <a:xfrm>
            <a:off x="6894238" y="1090800"/>
            <a:ext cx="1080000" cy="1440000"/>
          </a:xfrm>
          <a:prstGeom prst="rect">
            <a:avLst/>
          </a:prstGeom>
          <a:effectLst>
            <a:outerShdw blurRad="57150" rotWithShape="0" algn="bl" dir="5400000" dist="19050">
              <a:srgbClr val="000000">
                <a:alpha val="75000"/>
              </a:srgbClr>
            </a:outerShdw>
          </a:effectLst>
        </p:spPr>
      </p:pic>
      <p:pic>
        <p:nvPicPr>
          <p:cNvPr id="178" name="Google Shape;178;p25" title="20250707_153005.jpg"/>
          <p:cNvPicPr preferRelativeResize="0"/>
          <p:nvPr>
            <p:ph idx="3" type="pic"/>
          </p:nvPr>
        </p:nvPicPr>
        <p:blipFill rotWithShape="1">
          <a:blip r:embed="rId7">
            <a:alphaModFix/>
          </a:blip>
          <a:srcRect b="0" l="13599" r="13599" t="0"/>
          <a:stretch/>
        </p:blipFill>
        <p:spPr>
          <a:xfrm>
            <a:off x="1169738" y="1090800"/>
            <a:ext cx="1079997" cy="1440003"/>
          </a:xfrm>
          <a:prstGeom prst="rect">
            <a:avLst/>
          </a:prstGeom>
          <a:effectLst>
            <a:outerShdw blurRad="57150" rotWithShape="0" algn="bl" dir="5400000" dist="19050">
              <a:srgbClr val="000000">
                <a:alpha val="75000"/>
              </a:srgbClr>
            </a:outerShdw>
          </a:effectLst>
        </p:spPr>
      </p:pic>
      <p:sp>
        <p:nvSpPr>
          <p:cNvPr id="179" name="Google Shape;179;p25"/>
          <p:cNvSpPr txBox="1"/>
          <p:nvPr/>
        </p:nvSpPr>
        <p:spPr>
          <a:xfrm>
            <a:off x="11697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Pedro Mourão</a:t>
            </a:r>
            <a:endParaRPr b="1" sz="800">
              <a:solidFill>
                <a:srgbClr val="171717"/>
              </a:solidFill>
            </a:endParaRPr>
          </a:p>
          <a:p>
            <a:pPr indent="0" lvl="0" marL="0" rtl="0" algn="l">
              <a:spcBef>
                <a:spcPts val="0"/>
              </a:spcBef>
              <a:spcAft>
                <a:spcPts val="0"/>
              </a:spcAft>
              <a:buNone/>
            </a:pPr>
            <a:r>
              <a:rPr lang="en-GB" sz="800">
                <a:solidFill>
                  <a:srgbClr val="171717"/>
                </a:solidFill>
              </a:rPr>
              <a:t>Portugal</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Bad wake up (but I admit it) and I can </a:t>
            </a:r>
            <a:r>
              <a:rPr lang="en-GB" sz="800">
                <a:solidFill>
                  <a:srgbClr val="1F1F1F"/>
                </a:solidFill>
                <a:highlight>
                  <a:srgbClr val="F8F9FA"/>
                </a:highlight>
              </a:rPr>
              <a:t>write upside down.</a:t>
            </a:r>
            <a:endParaRPr sz="800">
              <a:solidFill>
                <a:srgbClr val="171717"/>
              </a:solidFill>
            </a:endParaRPr>
          </a:p>
        </p:txBody>
      </p:sp>
      <p:sp>
        <p:nvSpPr>
          <p:cNvPr id="180" name="Google Shape;180;p25"/>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1" name="Google Shape;181;p25"/>
          <p:cNvSpPr txBox="1"/>
          <p:nvPr/>
        </p:nvSpPr>
        <p:spPr>
          <a:xfrm>
            <a:off x="260087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Joni Albarico</a:t>
            </a:r>
            <a:endParaRPr b="1" sz="800">
              <a:solidFill>
                <a:srgbClr val="171717"/>
              </a:solidFill>
            </a:endParaRPr>
          </a:p>
          <a:p>
            <a:pPr indent="0" lvl="0" marL="0" rtl="0" algn="l">
              <a:spcBef>
                <a:spcPts val="0"/>
              </a:spcBef>
              <a:spcAft>
                <a:spcPts val="0"/>
              </a:spcAft>
              <a:buNone/>
            </a:pPr>
            <a:r>
              <a:rPr lang="en-GB" sz="800">
                <a:solidFill>
                  <a:srgbClr val="171717"/>
                </a:solidFill>
              </a:rPr>
              <a:t>Philippines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Has an unusual way of holding the pen when writing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2" name="Google Shape;182;p25"/>
          <p:cNvSpPr txBox="1"/>
          <p:nvPr/>
        </p:nvSpPr>
        <p:spPr>
          <a:xfrm>
            <a:off x="403200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Peter Olson</a:t>
            </a:r>
            <a:endParaRPr b="1" sz="800">
              <a:solidFill>
                <a:srgbClr val="171717"/>
              </a:solidFill>
            </a:endParaRPr>
          </a:p>
          <a:p>
            <a:pPr indent="0" lvl="0" marL="0" rtl="0" algn="l">
              <a:spcBef>
                <a:spcPts val="0"/>
              </a:spcBef>
              <a:spcAft>
                <a:spcPts val="0"/>
              </a:spcAft>
              <a:buNone/>
            </a:pPr>
            <a:r>
              <a:rPr lang="en-GB" sz="800">
                <a:solidFill>
                  <a:srgbClr val="171717"/>
                </a:solidFill>
              </a:rPr>
              <a:t>Germany</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In a former life, I helped teachers integrate LEGO Mindstorms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3" name="Google Shape;183;p25"/>
          <p:cNvSpPr txBox="1"/>
          <p:nvPr/>
        </p:nvSpPr>
        <p:spPr>
          <a:xfrm>
            <a:off x="546312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Rozalina Nedyalkova</a:t>
            </a:r>
            <a:endParaRPr b="1" sz="800">
              <a:solidFill>
                <a:srgbClr val="171717"/>
              </a:solidFill>
            </a:endParaRPr>
          </a:p>
          <a:p>
            <a:pPr indent="0" lvl="0" marL="0" rtl="0" algn="l">
              <a:spcBef>
                <a:spcPts val="0"/>
              </a:spcBef>
              <a:spcAft>
                <a:spcPts val="0"/>
              </a:spcAft>
              <a:buNone/>
            </a:pPr>
            <a:r>
              <a:rPr lang="en-GB" sz="800">
                <a:solidFill>
                  <a:srgbClr val="171717"/>
                </a:solidFill>
              </a:rPr>
              <a:t>Bulgaria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During the week, I'm chased by questions; on the weekend – only echoes.</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4" name="Google Shape;184;p25"/>
          <p:cNvSpPr txBox="1"/>
          <p:nvPr/>
        </p:nvSpPr>
        <p:spPr>
          <a:xfrm>
            <a:off x="68942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Barbara Hudovernik</a:t>
            </a:r>
            <a:endParaRPr b="1" sz="800">
              <a:solidFill>
                <a:srgbClr val="171717"/>
              </a:solidFill>
            </a:endParaRPr>
          </a:p>
          <a:p>
            <a:pPr indent="0" lvl="0" marL="0" rtl="0" algn="l">
              <a:spcBef>
                <a:spcPts val="0"/>
              </a:spcBef>
              <a:spcAft>
                <a:spcPts val="0"/>
              </a:spcAft>
              <a:buNone/>
            </a:pPr>
            <a:r>
              <a:rPr lang="en-GB" sz="800">
                <a:solidFill>
                  <a:srgbClr val="171717"/>
                </a:solidFill>
              </a:rPr>
              <a:t>Slovenia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At the moment I’m so afraid of bears…</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5" name="Google Shape;185;p25"/>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6" name="Google Shape;186;p25"/>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25"/>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5"/>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3" name="Shape 373"/>
        <p:cNvGrpSpPr/>
        <p:nvPr/>
      </p:nvGrpSpPr>
      <p:grpSpPr>
        <a:xfrm>
          <a:off x="0" y="0"/>
          <a:ext cx="0" cy="0"/>
          <a:chOff x="0" y="0"/>
          <a:chExt cx="0" cy="0"/>
        </a:xfrm>
      </p:grpSpPr>
      <p:sp>
        <p:nvSpPr>
          <p:cNvPr id="374" name="Google Shape;374;p52"/>
          <p:cNvSpPr/>
          <p:nvPr/>
        </p:nvSpPr>
        <p:spPr>
          <a:xfrm>
            <a:off x="0" y="0"/>
            <a:ext cx="2299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375" name="Google Shape;375;p52"/>
          <p:cNvSpPr txBox="1"/>
          <p:nvPr/>
        </p:nvSpPr>
        <p:spPr>
          <a:xfrm>
            <a:off x="2299800" y="0"/>
            <a:ext cx="6844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76" name="Google Shape;376;p52"/>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77" name="Google Shape;377;p52"/>
          <p:cNvPicPr preferRelativeResize="0"/>
          <p:nvPr/>
        </p:nvPicPr>
        <p:blipFill>
          <a:blip r:embed="rId3">
            <a:alphaModFix/>
          </a:blip>
          <a:stretch>
            <a:fillRect/>
          </a:stretch>
        </p:blipFill>
        <p:spPr>
          <a:xfrm>
            <a:off x="2511200" y="276225"/>
            <a:ext cx="2299800" cy="2299800"/>
          </a:xfrm>
          <a:prstGeom prst="rect">
            <a:avLst/>
          </a:prstGeom>
          <a:noFill/>
          <a:ln>
            <a:noFill/>
          </a:ln>
        </p:spPr>
      </p:pic>
      <p:sp>
        <p:nvSpPr>
          <p:cNvPr id="378" name="Google Shape;378;p52"/>
          <p:cNvSpPr txBox="1"/>
          <p:nvPr/>
        </p:nvSpPr>
        <p:spPr>
          <a:xfrm>
            <a:off x="4950425" y="454500"/>
            <a:ext cx="4108500" cy="1417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800">
                <a:solidFill>
                  <a:srgbClr val="171717"/>
                </a:solidFill>
              </a:rPr>
              <a:t>Particle accelerators</a:t>
            </a:r>
            <a:endParaRPr b="1" sz="18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Why are they important? </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How do they work?</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What are the basic principles behind the functioning of a particle accelerator?  </a:t>
            </a:r>
            <a:endParaRPr sz="1600">
              <a:solidFill>
                <a:srgbClr val="171717"/>
              </a:solidFill>
            </a:endParaRPr>
          </a:p>
        </p:txBody>
      </p:sp>
      <p:pic>
        <p:nvPicPr>
          <p:cNvPr id="379" name="Google Shape;379;p52"/>
          <p:cNvPicPr preferRelativeResize="0"/>
          <p:nvPr/>
        </p:nvPicPr>
        <p:blipFill>
          <a:blip r:embed="rId4">
            <a:alphaModFix/>
          </a:blip>
          <a:stretch>
            <a:fillRect/>
          </a:stretch>
        </p:blipFill>
        <p:spPr>
          <a:xfrm>
            <a:off x="2511200" y="2922801"/>
            <a:ext cx="2299800" cy="1533968"/>
          </a:xfrm>
          <a:prstGeom prst="rect">
            <a:avLst/>
          </a:prstGeom>
          <a:noFill/>
          <a:ln>
            <a:noFill/>
          </a:ln>
        </p:spPr>
      </p:pic>
      <p:sp>
        <p:nvSpPr>
          <p:cNvPr id="380" name="Google Shape;380;p52"/>
          <p:cNvSpPr txBox="1"/>
          <p:nvPr/>
        </p:nvSpPr>
        <p:spPr>
          <a:xfrm>
            <a:off x="5022400" y="2868225"/>
            <a:ext cx="4108500" cy="1417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800">
                <a:solidFill>
                  <a:srgbClr val="171717"/>
                </a:solidFill>
              </a:rPr>
              <a:t>Challenges</a:t>
            </a:r>
            <a:endParaRPr b="1" sz="18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Students’ prior knowledge associated with particle accelerators </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Contextual knowledge or background on the use of particle accelerators </a:t>
            </a:r>
            <a:endParaRPr sz="16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4" name="Shape 384"/>
        <p:cNvGrpSpPr/>
        <p:nvPr/>
      </p:nvGrpSpPr>
      <p:grpSpPr>
        <a:xfrm>
          <a:off x="0" y="0"/>
          <a:ext cx="0" cy="0"/>
          <a:chOff x="0" y="0"/>
          <a:chExt cx="0" cy="0"/>
        </a:xfrm>
      </p:grpSpPr>
      <p:sp>
        <p:nvSpPr>
          <p:cNvPr id="385" name="Google Shape;385;p53"/>
          <p:cNvSpPr/>
          <p:nvPr/>
        </p:nvSpPr>
        <p:spPr>
          <a:xfrm>
            <a:off x="0" y="0"/>
            <a:ext cx="2299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386" name="Google Shape;386;p53"/>
          <p:cNvSpPr txBox="1"/>
          <p:nvPr/>
        </p:nvSpPr>
        <p:spPr>
          <a:xfrm>
            <a:off x="2299800" y="0"/>
            <a:ext cx="6844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87" name="Google Shape;387;p53"/>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8" name="Google Shape;388;p53"/>
          <p:cNvSpPr txBox="1"/>
          <p:nvPr/>
        </p:nvSpPr>
        <p:spPr>
          <a:xfrm>
            <a:off x="4950425" y="454500"/>
            <a:ext cx="4108500" cy="1417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800">
                <a:solidFill>
                  <a:srgbClr val="171717"/>
                </a:solidFill>
              </a:rPr>
              <a:t>Particle detectors </a:t>
            </a:r>
            <a:endParaRPr b="1" sz="18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What are particle detectors? </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How do they work? </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Why are they important in particle physics? </a:t>
            </a:r>
            <a:endParaRPr sz="1600">
              <a:solidFill>
                <a:srgbClr val="171717"/>
              </a:solidFill>
            </a:endParaRPr>
          </a:p>
        </p:txBody>
      </p:sp>
      <p:pic>
        <p:nvPicPr>
          <p:cNvPr id="389" name="Google Shape;389;p53"/>
          <p:cNvPicPr preferRelativeResize="0"/>
          <p:nvPr/>
        </p:nvPicPr>
        <p:blipFill>
          <a:blip r:embed="rId3">
            <a:alphaModFix/>
          </a:blip>
          <a:stretch>
            <a:fillRect/>
          </a:stretch>
        </p:blipFill>
        <p:spPr>
          <a:xfrm>
            <a:off x="2511200" y="2922801"/>
            <a:ext cx="2299800" cy="1533968"/>
          </a:xfrm>
          <a:prstGeom prst="rect">
            <a:avLst/>
          </a:prstGeom>
          <a:noFill/>
          <a:ln>
            <a:noFill/>
          </a:ln>
        </p:spPr>
      </p:pic>
      <p:sp>
        <p:nvSpPr>
          <p:cNvPr id="390" name="Google Shape;390;p53"/>
          <p:cNvSpPr txBox="1"/>
          <p:nvPr/>
        </p:nvSpPr>
        <p:spPr>
          <a:xfrm>
            <a:off x="5022400" y="2868225"/>
            <a:ext cx="4108500" cy="1417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800">
                <a:solidFill>
                  <a:srgbClr val="171717"/>
                </a:solidFill>
              </a:rPr>
              <a:t>Challenges</a:t>
            </a:r>
            <a:endParaRPr b="1" sz="18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Technical knowledge associated with particle detectors </a:t>
            </a:r>
            <a:endParaRPr sz="1600">
              <a:solidFill>
                <a:srgbClr val="171717"/>
              </a:solidFill>
            </a:endParaRPr>
          </a:p>
          <a:p>
            <a:pPr indent="-330200" lvl="0" marL="457200" rtl="0" algn="l">
              <a:lnSpc>
                <a:spcPct val="115000"/>
              </a:lnSpc>
              <a:spcBef>
                <a:spcPts val="0"/>
              </a:spcBef>
              <a:spcAft>
                <a:spcPts val="0"/>
              </a:spcAft>
              <a:buClr>
                <a:srgbClr val="171717"/>
              </a:buClr>
              <a:buSzPts val="1600"/>
              <a:buChar char="●"/>
            </a:pPr>
            <a:r>
              <a:rPr lang="en-GB" sz="1600">
                <a:solidFill>
                  <a:srgbClr val="171717"/>
                </a:solidFill>
              </a:rPr>
              <a:t>Interdisciplinarity of knowledge </a:t>
            </a:r>
            <a:endParaRPr sz="1600">
              <a:solidFill>
                <a:srgbClr val="171717"/>
              </a:solidFill>
            </a:endParaRPr>
          </a:p>
        </p:txBody>
      </p:sp>
      <p:pic>
        <p:nvPicPr>
          <p:cNvPr id="391" name="Google Shape;391;p53"/>
          <p:cNvPicPr preferRelativeResize="0"/>
          <p:nvPr/>
        </p:nvPicPr>
        <p:blipFill rotWithShape="1">
          <a:blip r:embed="rId4">
            <a:alphaModFix/>
          </a:blip>
          <a:srcRect b="0" l="9936" r="14271" t="0"/>
          <a:stretch/>
        </p:blipFill>
        <p:spPr>
          <a:xfrm>
            <a:off x="2475200" y="400650"/>
            <a:ext cx="2299801" cy="202293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5" name="Shape 395"/>
        <p:cNvGrpSpPr/>
        <p:nvPr/>
      </p:nvGrpSpPr>
      <p:grpSpPr>
        <a:xfrm>
          <a:off x="0" y="0"/>
          <a:ext cx="0" cy="0"/>
          <a:chOff x="0" y="0"/>
          <a:chExt cx="0" cy="0"/>
        </a:xfrm>
      </p:grpSpPr>
      <p:sp>
        <p:nvSpPr>
          <p:cNvPr id="396" name="Google Shape;396;p54"/>
          <p:cNvSpPr/>
          <p:nvPr/>
        </p:nvSpPr>
        <p:spPr>
          <a:xfrm>
            <a:off x="0" y="0"/>
            <a:ext cx="2299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397" name="Google Shape;397;p54"/>
          <p:cNvSpPr txBox="1"/>
          <p:nvPr/>
        </p:nvSpPr>
        <p:spPr>
          <a:xfrm>
            <a:off x="2299800" y="0"/>
            <a:ext cx="6844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98" name="Google Shape;398;p54"/>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99" name="Google Shape;399;p54"/>
          <p:cNvPicPr preferRelativeResize="0"/>
          <p:nvPr/>
        </p:nvPicPr>
        <p:blipFill>
          <a:blip r:embed="rId3">
            <a:alphaModFix/>
          </a:blip>
          <a:stretch>
            <a:fillRect/>
          </a:stretch>
        </p:blipFill>
        <p:spPr>
          <a:xfrm>
            <a:off x="3087300" y="256238"/>
            <a:ext cx="1750500" cy="1750500"/>
          </a:xfrm>
          <a:prstGeom prst="rect">
            <a:avLst/>
          </a:prstGeom>
          <a:noFill/>
          <a:ln>
            <a:noFill/>
          </a:ln>
        </p:spPr>
      </p:pic>
      <p:pic>
        <p:nvPicPr>
          <p:cNvPr id="400" name="Google Shape;400;p54"/>
          <p:cNvPicPr preferRelativeResize="0"/>
          <p:nvPr/>
        </p:nvPicPr>
        <p:blipFill>
          <a:blip r:embed="rId4">
            <a:alphaModFix/>
          </a:blip>
          <a:stretch>
            <a:fillRect/>
          </a:stretch>
        </p:blipFill>
        <p:spPr>
          <a:xfrm>
            <a:off x="5855585" y="230887"/>
            <a:ext cx="2648890" cy="1801225"/>
          </a:xfrm>
          <a:prstGeom prst="rect">
            <a:avLst/>
          </a:prstGeom>
          <a:noFill/>
          <a:ln>
            <a:noFill/>
          </a:ln>
        </p:spPr>
      </p:pic>
      <p:sp>
        <p:nvSpPr>
          <p:cNvPr id="401" name="Google Shape;401;p54"/>
          <p:cNvSpPr txBox="1"/>
          <p:nvPr/>
        </p:nvSpPr>
        <p:spPr>
          <a:xfrm>
            <a:off x="2582125" y="2097650"/>
            <a:ext cx="2649000" cy="6183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solidFill>
                  <a:srgbClr val="171717"/>
                </a:solidFill>
              </a:rPr>
              <a:t>The role of CERN in advancing particle physics knowledge</a:t>
            </a:r>
            <a:endParaRPr sz="1200">
              <a:solidFill>
                <a:srgbClr val="171717"/>
              </a:solidFill>
            </a:endParaRPr>
          </a:p>
        </p:txBody>
      </p:sp>
      <p:sp>
        <p:nvSpPr>
          <p:cNvPr id="402" name="Google Shape;402;p54"/>
          <p:cNvSpPr txBox="1"/>
          <p:nvPr/>
        </p:nvSpPr>
        <p:spPr>
          <a:xfrm>
            <a:off x="5617200" y="2097650"/>
            <a:ext cx="3276600" cy="6183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solidFill>
                  <a:srgbClr val="171717"/>
                </a:solidFill>
              </a:rPr>
              <a:t>The pivotal role of teachers as effective communicators and conveyors of knowledge </a:t>
            </a:r>
            <a:endParaRPr sz="1200">
              <a:solidFill>
                <a:srgbClr val="171717"/>
              </a:solidFill>
            </a:endParaRPr>
          </a:p>
        </p:txBody>
      </p:sp>
      <p:pic>
        <p:nvPicPr>
          <p:cNvPr id="403" name="Google Shape;403;p54"/>
          <p:cNvPicPr preferRelativeResize="0"/>
          <p:nvPr/>
        </p:nvPicPr>
        <p:blipFill>
          <a:blip r:embed="rId5">
            <a:alphaModFix/>
          </a:blip>
          <a:stretch>
            <a:fillRect/>
          </a:stretch>
        </p:blipFill>
        <p:spPr>
          <a:xfrm>
            <a:off x="2694950" y="2868225"/>
            <a:ext cx="2535201" cy="1330974"/>
          </a:xfrm>
          <a:prstGeom prst="rect">
            <a:avLst/>
          </a:prstGeom>
          <a:noFill/>
          <a:ln>
            <a:noFill/>
          </a:ln>
        </p:spPr>
      </p:pic>
      <p:sp>
        <p:nvSpPr>
          <p:cNvPr id="404" name="Google Shape;404;p54"/>
          <p:cNvSpPr txBox="1"/>
          <p:nvPr/>
        </p:nvSpPr>
        <p:spPr>
          <a:xfrm>
            <a:off x="2694950" y="4341425"/>
            <a:ext cx="2649000" cy="6183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solidFill>
                  <a:srgbClr val="171717"/>
                </a:solidFill>
              </a:rPr>
              <a:t>Science as a collaborative and collective enterprise. </a:t>
            </a:r>
            <a:endParaRPr sz="1200">
              <a:solidFill>
                <a:srgbClr val="171717"/>
              </a:solidFill>
            </a:endParaRPr>
          </a:p>
        </p:txBody>
      </p:sp>
      <p:pic>
        <p:nvPicPr>
          <p:cNvPr id="405" name="Google Shape;405;p54"/>
          <p:cNvPicPr preferRelativeResize="0"/>
          <p:nvPr/>
        </p:nvPicPr>
        <p:blipFill>
          <a:blip r:embed="rId6">
            <a:alphaModFix/>
          </a:blip>
          <a:stretch>
            <a:fillRect/>
          </a:stretch>
        </p:blipFill>
        <p:spPr>
          <a:xfrm>
            <a:off x="5739100" y="2857700"/>
            <a:ext cx="3098925" cy="1559925"/>
          </a:xfrm>
          <a:prstGeom prst="rect">
            <a:avLst/>
          </a:prstGeom>
          <a:noFill/>
          <a:ln>
            <a:noFill/>
          </a:ln>
        </p:spPr>
      </p:pic>
      <p:sp>
        <p:nvSpPr>
          <p:cNvPr id="406" name="Google Shape;406;p54"/>
          <p:cNvSpPr txBox="1"/>
          <p:nvPr/>
        </p:nvSpPr>
        <p:spPr>
          <a:xfrm>
            <a:off x="5739100" y="4483175"/>
            <a:ext cx="3154800" cy="6183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solidFill>
                  <a:srgbClr val="171717"/>
                </a:solidFill>
              </a:rPr>
              <a:t>Reliance of science on empirical evidence </a:t>
            </a:r>
            <a:endParaRPr sz="12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0" name="Shape 410"/>
        <p:cNvGrpSpPr/>
        <p:nvPr/>
      </p:nvGrpSpPr>
      <p:grpSpPr>
        <a:xfrm>
          <a:off x="0" y="0"/>
          <a:ext cx="0" cy="0"/>
          <a:chOff x="0" y="0"/>
          <a:chExt cx="0" cy="0"/>
        </a:xfrm>
      </p:grpSpPr>
      <p:sp>
        <p:nvSpPr>
          <p:cNvPr id="411" name="Google Shape;411;p5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412" name="Google Shape;412;p55"/>
          <p:cNvSpPr txBox="1"/>
          <p:nvPr/>
        </p:nvSpPr>
        <p:spPr>
          <a:xfrm>
            <a:off x="2994950" y="0"/>
            <a:ext cx="61491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p:txBody>
      </p:sp>
      <p:sp>
        <p:nvSpPr>
          <p:cNvPr id="413" name="Google Shape;413;p5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14" name="Google Shape;414;p55"/>
          <p:cNvPicPr preferRelativeResize="0"/>
          <p:nvPr/>
        </p:nvPicPr>
        <p:blipFill>
          <a:blip r:embed="rId3">
            <a:alphaModFix/>
          </a:blip>
          <a:stretch>
            <a:fillRect/>
          </a:stretch>
        </p:blipFill>
        <p:spPr>
          <a:xfrm>
            <a:off x="3576438" y="184150"/>
            <a:ext cx="1316600" cy="1362901"/>
          </a:xfrm>
          <a:prstGeom prst="rect">
            <a:avLst/>
          </a:prstGeom>
          <a:noFill/>
          <a:ln>
            <a:noFill/>
          </a:ln>
        </p:spPr>
      </p:pic>
      <p:pic>
        <p:nvPicPr>
          <p:cNvPr id="415" name="Google Shape;415;p55"/>
          <p:cNvPicPr preferRelativeResize="0"/>
          <p:nvPr/>
        </p:nvPicPr>
        <p:blipFill rotWithShape="1">
          <a:blip r:embed="rId4">
            <a:alphaModFix/>
          </a:blip>
          <a:srcRect b="8307" l="0" r="0" t="0"/>
          <a:stretch/>
        </p:blipFill>
        <p:spPr>
          <a:xfrm>
            <a:off x="3605700" y="2059400"/>
            <a:ext cx="1316575" cy="1192780"/>
          </a:xfrm>
          <a:prstGeom prst="rect">
            <a:avLst/>
          </a:prstGeom>
          <a:noFill/>
          <a:ln>
            <a:noFill/>
          </a:ln>
        </p:spPr>
      </p:pic>
      <p:sp>
        <p:nvSpPr>
          <p:cNvPr id="416" name="Google Shape;416;p55"/>
          <p:cNvSpPr txBox="1"/>
          <p:nvPr/>
        </p:nvSpPr>
        <p:spPr>
          <a:xfrm>
            <a:off x="4939975" y="276225"/>
            <a:ext cx="4263000" cy="7923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Highlights</a:t>
            </a:r>
            <a:endParaRPr b="1">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Interaction with teachers from all over the world. </a:t>
            </a:r>
            <a:endParaRPr>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Visiting the sites &amp; lectures.</a:t>
            </a:r>
            <a:endParaRPr>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Enthusiasm all around.</a:t>
            </a:r>
            <a:endParaRPr>
              <a:solidFill>
                <a:srgbClr val="171717"/>
              </a:solidFill>
            </a:endParaRPr>
          </a:p>
        </p:txBody>
      </p:sp>
      <p:sp>
        <p:nvSpPr>
          <p:cNvPr id="417" name="Google Shape;417;p55"/>
          <p:cNvSpPr txBox="1"/>
          <p:nvPr/>
        </p:nvSpPr>
        <p:spPr>
          <a:xfrm>
            <a:off x="5055950" y="2059400"/>
            <a:ext cx="4088100" cy="7923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Working</a:t>
            </a:r>
            <a:endParaRPr b="1">
              <a:solidFill>
                <a:srgbClr val="171717"/>
              </a:solidFill>
            </a:endParaRPr>
          </a:p>
          <a:p>
            <a:pPr indent="-269875" lvl="0" marL="360000" marR="360000" rtl="0" algn="l">
              <a:lnSpc>
                <a:spcPct val="115000"/>
              </a:lnSpc>
              <a:spcBef>
                <a:spcPts val="0"/>
              </a:spcBef>
              <a:spcAft>
                <a:spcPts val="0"/>
              </a:spcAft>
              <a:buClr>
                <a:srgbClr val="171717"/>
              </a:buClr>
              <a:buSzPts val="1400"/>
              <a:buChar char="●"/>
            </a:pPr>
            <a:r>
              <a:rPr lang="en-GB">
                <a:solidFill>
                  <a:srgbClr val="171717"/>
                </a:solidFill>
              </a:rPr>
              <a:t>Sequencing and structure is very well planned. There is intentionality in each item on the schedule.</a:t>
            </a:r>
            <a:endParaRPr>
              <a:solidFill>
                <a:srgbClr val="171717"/>
              </a:solidFill>
            </a:endParaRPr>
          </a:p>
          <a:p>
            <a:pPr indent="-269875" lvl="0" marL="360000" marR="360000" rtl="0" algn="l">
              <a:lnSpc>
                <a:spcPct val="115000"/>
              </a:lnSpc>
              <a:spcBef>
                <a:spcPts val="0"/>
              </a:spcBef>
              <a:spcAft>
                <a:spcPts val="0"/>
              </a:spcAft>
              <a:buClr>
                <a:srgbClr val="171717"/>
              </a:buClr>
              <a:buSzPts val="1400"/>
              <a:buChar char="●"/>
            </a:pPr>
            <a:r>
              <a:rPr lang="en-GB">
                <a:solidFill>
                  <a:srgbClr val="171717"/>
                </a:solidFill>
              </a:rPr>
              <a:t>There is repetition of the key themes of particle physics. Another onion!</a:t>
            </a:r>
            <a:endParaRPr b="1">
              <a:solidFill>
                <a:srgbClr val="171717"/>
              </a:solidFill>
            </a:endParaRPr>
          </a:p>
        </p:txBody>
      </p:sp>
      <p:sp>
        <p:nvSpPr>
          <p:cNvPr id="418" name="Google Shape;418;p55"/>
          <p:cNvSpPr txBox="1"/>
          <p:nvPr/>
        </p:nvSpPr>
        <p:spPr>
          <a:xfrm>
            <a:off x="4999525" y="3797900"/>
            <a:ext cx="3838500" cy="684900"/>
          </a:xfrm>
          <a:prstGeom prst="rect">
            <a:avLst/>
          </a:prstGeom>
          <a:no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Improvement</a:t>
            </a:r>
            <a:endParaRPr b="1">
              <a:solidFill>
                <a:srgbClr val="171717"/>
              </a:solidFill>
            </a:endParaRPr>
          </a:p>
          <a:p>
            <a:pPr indent="-317500" lvl="0" marL="457200" marR="360000" rtl="0" algn="l">
              <a:lnSpc>
                <a:spcPct val="115000"/>
              </a:lnSpc>
              <a:spcBef>
                <a:spcPts val="0"/>
              </a:spcBef>
              <a:spcAft>
                <a:spcPts val="0"/>
              </a:spcAft>
              <a:buClr>
                <a:srgbClr val="171717"/>
              </a:buClr>
              <a:buSzPts val="1400"/>
              <a:buChar char="●"/>
            </a:pPr>
            <a:r>
              <a:rPr lang="en-GB">
                <a:solidFill>
                  <a:srgbClr val="171717"/>
                </a:solidFill>
              </a:rPr>
              <a:t>Visits are somewhat rushed due to the time schedule.</a:t>
            </a:r>
            <a:endParaRPr>
              <a:solidFill>
                <a:srgbClr val="171717"/>
              </a:solidFill>
            </a:endParaRPr>
          </a:p>
        </p:txBody>
      </p:sp>
      <p:pic>
        <p:nvPicPr>
          <p:cNvPr id="419" name="Google Shape;419;p55"/>
          <p:cNvPicPr preferRelativeResize="0"/>
          <p:nvPr/>
        </p:nvPicPr>
        <p:blipFill>
          <a:blip r:embed="rId5">
            <a:alphaModFix/>
          </a:blip>
          <a:stretch>
            <a:fillRect/>
          </a:stretch>
        </p:blipFill>
        <p:spPr>
          <a:xfrm>
            <a:off x="3758100" y="3657675"/>
            <a:ext cx="1019900" cy="1019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3" name="Shape 423"/>
        <p:cNvGrpSpPr/>
        <p:nvPr/>
      </p:nvGrpSpPr>
      <p:grpSpPr>
        <a:xfrm>
          <a:off x="0" y="0"/>
          <a:ext cx="0" cy="0"/>
          <a:chOff x="0" y="0"/>
          <a:chExt cx="0" cy="0"/>
        </a:xfrm>
      </p:grpSpPr>
      <p:sp>
        <p:nvSpPr>
          <p:cNvPr id="424" name="Google Shape;424;p56"/>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10 July</a:t>
            </a:r>
            <a:endParaRPr/>
          </a:p>
        </p:txBody>
      </p:sp>
      <p:sp>
        <p:nvSpPr>
          <p:cNvPr id="425" name="Google Shape;425;p56"/>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9" name="Shape 429"/>
        <p:cNvGrpSpPr/>
        <p:nvPr/>
      </p:nvGrpSpPr>
      <p:grpSpPr>
        <a:xfrm>
          <a:off x="0" y="0"/>
          <a:ext cx="0" cy="0"/>
          <a:chOff x="0" y="0"/>
          <a:chExt cx="0" cy="0"/>
        </a:xfrm>
      </p:grpSpPr>
      <p:sp>
        <p:nvSpPr>
          <p:cNvPr id="430" name="Google Shape;430;p5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2</a:t>
            </a:r>
            <a:endParaRPr/>
          </a:p>
        </p:txBody>
      </p:sp>
      <p:graphicFrame>
        <p:nvGraphicFramePr>
          <p:cNvPr id="431" name="Google Shape;431;p57"/>
          <p:cNvGraphicFramePr/>
          <p:nvPr/>
        </p:nvGraphicFramePr>
        <p:xfrm>
          <a:off x="306000" y="1619250"/>
          <a:ext cx="3000000" cy="3000000"/>
        </p:xfrm>
        <a:graphic>
          <a:graphicData uri="http://schemas.openxmlformats.org/drawingml/2006/table">
            <a:tbl>
              <a:tblPr>
                <a:noFill/>
                <a:tableStyleId>{CDA3E30C-31B7-4E11-BCDB-D725091BE7CC}</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32" name="Google Shape;432;p57"/>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3" name="Google Shape;433;p57"/>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4" name="Google Shape;434;p57"/>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5" name="Google Shape;435;p57"/>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6" name="Google Shape;436;p57"/>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0" name="Shape 440"/>
        <p:cNvGrpSpPr/>
        <p:nvPr/>
      </p:nvGrpSpPr>
      <p:grpSpPr>
        <a:xfrm>
          <a:off x="0" y="0"/>
          <a:ext cx="0" cy="0"/>
          <a:chOff x="0" y="0"/>
          <a:chExt cx="0" cy="0"/>
        </a:xfrm>
      </p:grpSpPr>
      <p:sp>
        <p:nvSpPr>
          <p:cNvPr id="441" name="Google Shape;441;p5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42" name="Google Shape;442;p5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Electromagnetic effect and then superconductivity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a) Oersted experience https://www.youtube.com/watch?v=olijC0eIHWA</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Faraday´s Law: https://phet.colorado.edu/sims/html/faradays-electromagnetic-lab/latest/faradays-electromagnetic-lab_all.html?locale=pt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c) And if the </a:t>
            </a:r>
            <a:r>
              <a:rPr lang="en-GB" sz="1600">
                <a:solidFill>
                  <a:srgbClr val="171717"/>
                </a:solidFill>
              </a:rPr>
              <a:t>resistance</a:t>
            </a:r>
            <a:r>
              <a:rPr lang="en-GB" sz="1600">
                <a:solidFill>
                  <a:srgbClr val="171717"/>
                </a:solidFill>
              </a:rPr>
              <a:t> were zero?</a:t>
            </a:r>
            <a:endParaRPr sz="1600">
              <a:solidFill>
                <a:srgbClr val="171717"/>
              </a:solidFill>
            </a:endParaRPr>
          </a:p>
          <a:p>
            <a:pPr indent="0" lvl="0" marL="457200" marR="360000" rtl="0" algn="l">
              <a:spcBef>
                <a:spcPts val="0"/>
              </a:spcBef>
              <a:spcAft>
                <a:spcPts val="0"/>
              </a:spcAft>
              <a:buNone/>
            </a:pPr>
            <a:r>
              <a:rPr lang="en-GB" sz="1600">
                <a:solidFill>
                  <a:srgbClr val="171717"/>
                </a:solidFill>
              </a:rPr>
              <a:t>https://www.youtube.com/watch?v=sU3av6FqwHs</a:t>
            </a:r>
            <a:endParaRPr sz="1600">
              <a:solidFill>
                <a:srgbClr val="171717"/>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6" name="Shape 446"/>
        <p:cNvGrpSpPr/>
        <p:nvPr/>
      </p:nvGrpSpPr>
      <p:grpSpPr>
        <a:xfrm>
          <a:off x="0" y="0"/>
          <a:ext cx="0" cy="0"/>
          <a:chOff x="0" y="0"/>
          <a:chExt cx="0" cy="0"/>
        </a:xfrm>
      </p:grpSpPr>
      <p:sp>
        <p:nvSpPr>
          <p:cNvPr id="447" name="Google Shape;447;p5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a:t>
            </a:r>
            <a:r>
              <a:rPr b="1" lang="en-GB"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48" name="Google Shape;448;p5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 deflection (Lorentz Law)</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 Starting with the basic of the function of mass spectrometer and then get to the ciclotron</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2" name="Shape 452"/>
        <p:cNvGrpSpPr/>
        <p:nvPr/>
      </p:nvGrpSpPr>
      <p:grpSpPr>
        <a:xfrm>
          <a:off x="0" y="0"/>
          <a:ext cx="0" cy="0"/>
          <a:chOff x="0" y="0"/>
          <a:chExt cx="0" cy="0"/>
        </a:xfrm>
      </p:grpSpPr>
      <p:sp>
        <p:nvSpPr>
          <p:cNvPr id="453" name="Google Shape;453;p6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1200">
              <a:solidFill>
                <a:schemeClr val="lt1"/>
              </a:solidFill>
            </a:endParaRPr>
          </a:p>
        </p:txBody>
      </p:sp>
      <p:sp>
        <p:nvSpPr>
          <p:cNvPr id="454" name="Google Shape;454;p6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 lots of information;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 only a small part of it are stored - trigger system</a:t>
            </a:r>
            <a:endParaRPr sz="1600">
              <a:solidFill>
                <a:srgbClr val="171717"/>
              </a:solidFill>
            </a:endParaRPr>
          </a:p>
          <a:p>
            <a:pPr indent="0" lvl="0" marL="457200" marR="360000" rtl="0" algn="l">
              <a:spcBef>
                <a:spcPts val="0"/>
              </a:spcBef>
              <a:spcAft>
                <a:spcPts val="0"/>
              </a:spcAft>
              <a:buNone/>
            </a:pPr>
            <a:r>
              <a:rPr lang="en-GB" sz="1600">
                <a:solidFill>
                  <a:srgbClr val="171717"/>
                </a:solidFill>
              </a:rPr>
              <a:t>- maybe they miss important things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 Choose the correct parameters;</a:t>
            </a:r>
            <a:endParaRPr sz="1600">
              <a:solidFill>
                <a:srgbClr val="171717"/>
              </a:solidFill>
            </a:endParaRPr>
          </a:p>
          <a:p>
            <a:pPr indent="0" lvl="0" marL="457200" marR="360000" rtl="0" algn="l">
              <a:spcBef>
                <a:spcPts val="0"/>
              </a:spcBef>
              <a:spcAft>
                <a:spcPts val="0"/>
              </a:spcAft>
              <a:buNone/>
            </a:pPr>
            <a:r>
              <a:rPr lang="en-GB" sz="1600">
                <a:solidFill>
                  <a:srgbClr val="171717"/>
                </a:solidFill>
              </a:rPr>
              <a:t>- Be in the (thin) line that </a:t>
            </a:r>
            <a:r>
              <a:rPr lang="en-GB" sz="1600">
                <a:solidFill>
                  <a:srgbClr val="171717"/>
                </a:solidFill>
              </a:rPr>
              <a:t>separates what</a:t>
            </a:r>
            <a:r>
              <a:rPr lang="en-GB" sz="1600">
                <a:solidFill>
                  <a:srgbClr val="171717"/>
                </a:solidFill>
              </a:rPr>
              <a:t> is legal from that is illegal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Speed in the choose and treatment of information</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8" name="Shape 458"/>
        <p:cNvGrpSpPr/>
        <p:nvPr/>
      </p:nvGrpSpPr>
      <p:grpSpPr>
        <a:xfrm>
          <a:off x="0" y="0"/>
          <a:ext cx="0" cy="0"/>
          <a:chOff x="0" y="0"/>
          <a:chExt cx="0" cy="0"/>
        </a:xfrm>
      </p:grpSpPr>
      <p:sp>
        <p:nvSpPr>
          <p:cNvPr id="459" name="Google Shape;459;p6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60" name="Google Shape;460;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Magnets;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Superconductivity;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a:t>
            </a:r>
            <a:r>
              <a:rPr lang="en-GB" sz="1600">
                <a:solidFill>
                  <a:srgbClr val="171717"/>
                </a:solidFill>
              </a:rPr>
              <a:t>data</a:t>
            </a:r>
            <a:r>
              <a:rPr lang="en-GB"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Trigger system;</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Luminosity.</a:t>
            </a:r>
            <a:endParaRPr sz="1600">
              <a:solidFill>
                <a:srgbClr val="171717"/>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2" name="Shape 192"/>
        <p:cNvGrpSpPr/>
        <p:nvPr/>
      </p:nvGrpSpPr>
      <p:grpSpPr>
        <a:xfrm>
          <a:off x="0" y="0"/>
          <a:ext cx="0" cy="0"/>
          <a:chOff x="0" y="0"/>
          <a:chExt cx="0" cy="0"/>
        </a:xfrm>
      </p:grpSpPr>
      <p:sp>
        <p:nvSpPr>
          <p:cNvPr id="193" name="Google Shape;193;p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Slide Conventions</a:t>
            </a:r>
            <a:endParaRPr/>
          </a:p>
        </p:txBody>
      </p:sp>
      <p:graphicFrame>
        <p:nvGraphicFramePr>
          <p:cNvPr id="194" name="Google Shape;194;p26"/>
          <p:cNvGraphicFramePr/>
          <p:nvPr/>
        </p:nvGraphicFramePr>
        <p:xfrm>
          <a:off x="952500" y="2000250"/>
          <a:ext cx="3000000" cy="3000000"/>
        </p:xfrm>
        <a:graphic>
          <a:graphicData uri="http://schemas.openxmlformats.org/drawingml/2006/table">
            <a:tbl>
              <a:tblPr>
                <a:noFill/>
                <a:tableStyleId>{CDA3E30C-31B7-4E11-BCDB-D725091BE7CC}</a:tableStyleId>
              </a:tblPr>
              <a:tblGrid>
                <a:gridCol w="2241950"/>
                <a:gridCol w="4997050"/>
              </a:tblGrid>
              <a:tr h="381000">
                <a:tc>
                  <a:txBody>
                    <a:bodyPr/>
                    <a:lstStyle/>
                    <a:p>
                      <a:pPr indent="0" lvl="0" marL="0" rtl="0" algn="l">
                        <a:spcBef>
                          <a:spcPts val="0"/>
                        </a:spcBef>
                        <a:spcAft>
                          <a:spcPts val="0"/>
                        </a:spcAft>
                        <a:buNone/>
                      </a:pPr>
                      <a:r>
                        <a:rPr b="1" lang="en-GB"/>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95" name="Google Shape;195;p26"/>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6" name="Google Shape;196;p26"/>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7" name="Google Shape;197;p26"/>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8" name="Google Shape;198;p26"/>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9" name="Google Shape;199;p26"/>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26"/>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6"/>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6"/>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4" name="Shape 464"/>
        <p:cNvGrpSpPr/>
        <p:nvPr/>
      </p:nvGrpSpPr>
      <p:grpSpPr>
        <a:xfrm>
          <a:off x="0" y="0"/>
          <a:ext cx="0" cy="0"/>
          <a:chOff x="0" y="0"/>
          <a:chExt cx="0" cy="0"/>
        </a:xfrm>
      </p:grpSpPr>
      <p:sp>
        <p:nvSpPr>
          <p:cNvPr id="465" name="Google Shape;465;p6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66" name="Google Shape;466;p6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Magnetic phenomena</a:t>
            </a:r>
            <a:endParaRPr sz="1600">
              <a:solidFill>
                <a:srgbClr val="171717"/>
              </a:solidFill>
            </a:endParaRPr>
          </a:p>
          <a:p>
            <a:pPr indent="0" lvl="0" marL="0" marR="360000" rtl="0" algn="l">
              <a:spcBef>
                <a:spcPts val="0"/>
              </a:spcBef>
              <a:spcAft>
                <a:spcPts val="0"/>
              </a:spcAft>
              <a:buNone/>
            </a:pPr>
            <a:r>
              <a:rPr lang="en-GB" sz="1600">
                <a:solidFill>
                  <a:srgbClr val="171717"/>
                </a:solidFill>
              </a:rPr>
              <a:t>Energy in quantum physics </a:t>
            </a:r>
            <a:endParaRPr sz="1600">
              <a:solidFill>
                <a:srgbClr val="171717"/>
              </a:solidFill>
            </a:endParaRPr>
          </a:p>
          <a:p>
            <a:pPr indent="0" lvl="0" marL="0" marR="360000" rtl="0" algn="l">
              <a:spcBef>
                <a:spcPts val="0"/>
              </a:spcBef>
              <a:spcAft>
                <a:spcPts val="0"/>
              </a:spcAft>
              <a:buNone/>
            </a:pPr>
            <a:r>
              <a:rPr lang="en-GB" sz="1600">
                <a:solidFill>
                  <a:srgbClr val="171717"/>
                </a:solidFill>
              </a:rPr>
              <a:t>Concept of stress </a:t>
            </a:r>
            <a:endParaRPr sz="1600">
              <a:solidFill>
                <a:srgbClr val="171717"/>
              </a:solidFill>
            </a:endParaRPr>
          </a:p>
          <a:p>
            <a:pPr indent="0" lvl="0" marL="0" marR="360000" rtl="0" algn="l">
              <a:spcBef>
                <a:spcPts val="0"/>
              </a:spcBef>
              <a:spcAft>
                <a:spcPts val="0"/>
              </a:spcAft>
              <a:buNone/>
            </a:pPr>
            <a:r>
              <a:rPr lang="en-GB" sz="1600">
                <a:solidFill>
                  <a:srgbClr val="171717"/>
                </a:solidFill>
              </a:rPr>
              <a:t>The engineering design process: How to integrate the use of physics concepts and principles in proposing solutions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Teach Engineering: </a:t>
            </a:r>
            <a:r>
              <a:rPr lang="en-GB" sz="1600" u="sng">
                <a:solidFill>
                  <a:schemeClr val="hlink"/>
                </a:solidFill>
                <a:hlinkClick r:id="rId3"/>
              </a:rPr>
              <a:t>https://www.teachengineering.org/</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Magnet Challenge (CERN Science Gateway): </a:t>
            </a:r>
            <a:r>
              <a:rPr lang="en-GB" sz="1600" u="sng">
                <a:solidFill>
                  <a:schemeClr val="hlink"/>
                </a:solidFill>
                <a:hlinkClick r:id="rId4"/>
              </a:rPr>
              <a:t>https://visit.cern/magnet-challenge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LHC Superconducting Magnets: </a:t>
            </a:r>
            <a:r>
              <a:rPr lang="en-GB" sz="1600" u="sng">
                <a:solidFill>
                  <a:schemeClr val="hlink"/>
                </a:solidFill>
                <a:hlinkClick r:id="rId5"/>
              </a:rPr>
              <a:t>https://home.cern/resources/video/engineering/lhc-superconducting-magnets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0" name="Shape 470"/>
        <p:cNvGrpSpPr/>
        <p:nvPr/>
      </p:nvGrpSpPr>
      <p:grpSpPr>
        <a:xfrm>
          <a:off x="0" y="0"/>
          <a:ext cx="0" cy="0"/>
          <a:chOff x="0" y="0"/>
          <a:chExt cx="0" cy="0"/>
        </a:xfrm>
      </p:grpSpPr>
      <p:sp>
        <p:nvSpPr>
          <p:cNvPr id="471" name="Google Shape;471;p6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72" name="Google Shape;472;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Concept of electric fields </a:t>
            </a:r>
            <a:endParaRPr sz="1600">
              <a:solidFill>
                <a:srgbClr val="171717"/>
              </a:solidFill>
            </a:endParaRPr>
          </a:p>
          <a:p>
            <a:pPr indent="0" lvl="0" marL="0" marR="360000" rtl="0" algn="l">
              <a:spcBef>
                <a:spcPts val="0"/>
              </a:spcBef>
              <a:spcAft>
                <a:spcPts val="0"/>
              </a:spcAft>
              <a:buNone/>
            </a:pPr>
            <a:r>
              <a:rPr lang="en-GB" sz="1600">
                <a:solidFill>
                  <a:srgbClr val="171717"/>
                </a:solidFill>
              </a:rPr>
              <a:t>Mechanics of circular motion </a:t>
            </a:r>
            <a:endParaRPr sz="1600">
              <a:solidFill>
                <a:srgbClr val="171717"/>
              </a:solidFill>
            </a:endParaRPr>
          </a:p>
          <a:p>
            <a:pPr indent="0" lvl="0" marL="0" marR="360000" rtl="0" algn="l">
              <a:spcBef>
                <a:spcPts val="0"/>
              </a:spcBef>
              <a:spcAft>
                <a:spcPts val="0"/>
              </a:spcAft>
              <a:buNone/>
            </a:pPr>
            <a:r>
              <a:rPr lang="en-GB" sz="1600">
                <a:solidFill>
                  <a:srgbClr val="171717"/>
                </a:solidFill>
              </a:rPr>
              <a:t>Relativistic speed and energy </a:t>
            </a:r>
            <a:endParaRPr sz="1600">
              <a:solidFill>
                <a:srgbClr val="171717"/>
              </a:solidFill>
            </a:endParaRPr>
          </a:p>
          <a:p>
            <a:pPr indent="0" lvl="0" marL="0" marR="360000" rtl="0" algn="l">
              <a:spcBef>
                <a:spcPts val="0"/>
              </a:spcBef>
              <a:spcAft>
                <a:spcPts val="0"/>
              </a:spcAft>
              <a:buNone/>
            </a:pPr>
            <a:r>
              <a:rPr lang="en-GB" sz="1600">
                <a:solidFill>
                  <a:srgbClr val="171717"/>
                </a:solidFill>
              </a:rPr>
              <a:t>Magnetic phenomena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6" name="Shape 476"/>
        <p:cNvGrpSpPr/>
        <p:nvPr/>
      </p:nvGrpSpPr>
      <p:grpSpPr>
        <a:xfrm>
          <a:off x="0" y="0"/>
          <a:ext cx="0" cy="0"/>
          <a:chOff x="0" y="0"/>
          <a:chExt cx="0" cy="0"/>
        </a:xfrm>
      </p:grpSpPr>
      <p:sp>
        <p:nvSpPr>
          <p:cNvPr id="477" name="Google Shape;477;p6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78" name="Google Shape;478;p6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There is an enormous amount of data produced when studying collisions in a particle accelerator.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AI can be harnessed to effectively and efficiently study experiments involving particle collisions.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AI becomes more effective and </a:t>
            </a:r>
            <a:r>
              <a:rPr lang="en-GB" sz="1600">
                <a:solidFill>
                  <a:srgbClr val="171717"/>
                </a:solidFill>
              </a:rPr>
              <a:t>efficient</a:t>
            </a:r>
            <a:r>
              <a:rPr lang="en-GB" sz="1600">
                <a:solidFill>
                  <a:srgbClr val="171717"/>
                </a:solidFill>
              </a:rPr>
              <a:t> when there is discernment.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Challenges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Technical knowledge (maths, probability, coding, data structures and algorithm, domain knowledge)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Ethical issues on the use of AI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Imposter syndrome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Benefits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Development of cognitive and analytical skills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Technical proficiency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Desire to </a:t>
            </a:r>
            <a:r>
              <a:rPr lang="en-GB" sz="1600">
                <a:solidFill>
                  <a:srgbClr val="171717"/>
                </a:solidFill>
              </a:rPr>
              <a:t>pursue</a:t>
            </a:r>
            <a:r>
              <a:rPr lang="en-GB" sz="1600">
                <a:solidFill>
                  <a:srgbClr val="171717"/>
                </a:solidFill>
              </a:rPr>
              <a:t> fields related to IT </a:t>
            </a:r>
            <a:endParaRPr sz="1600">
              <a:solidFill>
                <a:srgbClr val="171717"/>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2" name="Shape 482"/>
        <p:cNvGrpSpPr/>
        <p:nvPr/>
      </p:nvGrpSpPr>
      <p:grpSpPr>
        <a:xfrm>
          <a:off x="0" y="0"/>
          <a:ext cx="0" cy="0"/>
          <a:chOff x="0" y="0"/>
          <a:chExt cx="0" cy="0"/>
        </a:xfrm>
      </p:grpSpPr>
      <p:sp>
        <p:nvSpPr>
          <p:cNvPr id="483" name="Google Shape;483;p6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84" name="Google Shape;484;p6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The interdisciplinarity of STEM in actual </a:t>
            </a:r>
            <a:r>
              <a:rPr lang="en-GB" sz="1600">
                <a:solidFill>
                  <a:srgbClr val="171717"/>
                </a:solidFill>
              </a:rPr>
              <a:t>research</a:t>
            </a:r>
            <a:r>
              <a:rPr lang="en-GB" sz="1600">
                <a:solidFill>
                  <a:srgbClr val="171717"/>
                </a:solidFill>
              </a:rPr>
              <a:t> setting </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8" name="Shape 488"/>
        <p:cNvGrpSpPr/>
        <p:nvPr/>
      </p:nvGrpSpPr>
      <p:grpSpPr>
        <a:xfrm>
          <a:off x="0" y="0"/>
          <a:ext cx="0" cy="0"/>
          <a:chOff x="0" y="0"/>
          <a:chExt cx="0" cy="0"/>
        </a:xfrm>
      </p:grpSpPr>
      <p:sp>
        <p:nvSpPr>
          <p:cNvPr id="489" name="Google Shape;489;p6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90" name="Google Shape;490;p6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Engineering was specifically focused on magnet engineering. Building a product to accomplish a task no one has done before is fascinating.</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Ties with some of the tasks of robotics design. Plan, test, refine.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like the idea of building a </a:t>
            </a:r>
            <a:r>
              <a:rPr lang="en-GB" sz="1600">
                <a:solidFill>
                  <a:srgbClr val="171717"/>
                </a:solidFill>
              </a:rPr>
              <a:t>quadrupole</a:t>
            </a:r>
            <a:r>
              <a:rPr lang="en-GB" sz="1600">
                <a:solidFill>
                  <a:srgbClr val="171717"/>
                </a:solidFill>
              </a:rPr>
              <a:t> and dipole magnets using coils of wire. What is the educational gain here? </a:t>
            </a:r>
            <a:endParaRPr sz="1600">
              <a:solidFill>
                <a:srgbClr val="171717"/>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4" name="Shape 494"/>
        <p:cNvGrpSpPr/>
        <p:nvPr/>
      </p:nvGrpSpPr>
      <p:grpSpPr>
        <a:xfrm>
          <a:off x="0" y="0"/>
          <a:ext cx="0" cy="0"/>
          <a:chOff x="0" y="0"/>
          <a:chExt cx="0" cy="0"/>
        </a:xfrm>
      </p:grpSpPr>
      <p:sp>
        <p:nvSpPr>
          <p:cNvPr id="495" name="Google Shape;495;p6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96" name="Google Shape;496;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Charges in an electric field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Create an electric field and show that particles are accelerated.</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u="sng">
                <a:solidFill>
                  <a:schemeClr val="hlink"/>
                </a:solidFill>
                <a:hlinkClick r:id="rId3"/>
              </a:rPr>
              <a:t>PHET - Electric Field Hockey</a:t>
            </a:r>
            <a:r>
              <a:rPr lang="en-GB" sz="1600">
                <a:solidFill>
                  <a:srgbClr val="171717"/>
                </a:solidFill>
              </a:rPr>
              <a:t> Allows students to play with accelerating and steering a particle. Could this be modified to mimic accelerators or generate circular motion.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Circular motion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Analysis of circular motion of LHC</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What supplies force? What increases the energy of particle? What has to be counteracted?</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Students could compute centripetal force needed for a proton at velocities we would see.</a:t>
            </a:r>
            <a:endParaRPr sz="1600">
              <a:solidFill>
                <a:srgbClr val="171717"/>
              </a:solidFill>
            </a:endParaRPr>
          </a:p>
          <a:p>
            <a:pPr indent="-330200" lvl="1" marL="914400" marR="360000" rtl="0" algn="l">
              <a:spcBef>
                <a:spcPts val="0"/>
              </a:spcBef>
              <a:spcAft>
                <a:spcPts val="0"/>
              </a:spcAft>
              <a:buClr>
                <a:srgbClr val="171717"/>
              </a:buClr>
              <a:buSzPts val="1600"/>
              <a:buChar char="○"/>
            </a:pPr>
            <a:r>
              <a:t/>
            </a:r>
            <a:endParaRPr sz="16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0" name="Shape 500"/>
        <p:cNvGrpSpPr/>
        <p:nvPr/>
      </p:nvGrpSpPr>
      <p:grpSpPr>
        <a:xfrm>
          <a:off x="0" y="0"/>
          <a:ext cx="0" cy="0"/>
          <a:chOff x="0" y="0"/>
          <a:chExt cx="0" cy="0"/>
        </a:xfrm>
      </p:grpSpPr>
      <p:sp>
        <p:nvSpPr>
          <p:cNvPr id="501" name="Google Shape;501;p6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02" name="Google Shape;502;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AI is a different looking to solve new problems in a faster way.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AI is mind bending. Training of </a:t>
            </a:r>
            <a:r>
              <a:rPr lang="en-GB" sz="1600">
                <a:solidFill>
                  <a:srgbClr val="171717"/>
                </a:solidFill>
              </a:rPr>
              <a:t>algorithms</a:t>
            </a:r>
            <a:r>
              <a:rPr lang="en-GB" sz="1600">
                <a:solidFill>
                  <a:srgbClr val="171717"/>
                </a:solidFill>
              </a:rPr>
              <a:t> and developing a solution approach that no one really understands is interesting.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AI might allow them to ask questions or refine questions that they have. Using how to use AI is a good learning process in itself.</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6" name="Shape 506"/>
        <p:cNvGrpSpPr/>
        <p:nvPr/>
      </p:nvGrpSpPr>
      <p:grpSpPr>
        <a:xfrm>
          <a:off x="0" y="0"/>
          <a:ext cx="0" cy="0"/>
          <a:chOff x="0" y="0"/>
          <a:chExt cx="0" cy="0"/>
        </a:xfrm>
      </p:grpSpPr>
      <p:sp>
        <p:nvSpPr>
          <p:cNvPr id="507" name="Google Shape;507;p6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08" name="Google Shape;508;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The context for learning is key - we have a rich context from particle physics for us to consider and exploit.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New problems require new approaches or ways of thinking. CERN's need led them to developing technologies that others are now using.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Don't forget to do science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2" name="Shape 512"/>
        <p:cNvGrpSpPr/>
        <p:nvPr/>
      </p:nvGrpSpPr>
      <p:grpSpPr>
        <a:xfrm>
          <a:off x="0" y="0"/>
          <a:ext cx="0" cy="0"/>
          <a:chOff x="0" y="0"/>
          <a:chExt cx="0" cy="0"/>
        </a:xfrm>
      </p:grpSpPr>
      <p:sp>
        <p:nvSpPr>
          <p:cNvPr id="513" name="Google Shape;513;p7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4" name="Google Shape;514;p7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Light and CERN (ATLAS detector) </a:t>
            </a:r>
            <a:endParaRPr sz="1600">
              <a:solidFill>
                <a:srgbClr val="171717"/>
              </a:solidFill>
            </a:endParaRPr>
          </a:p>
          <a:p>
            <a:pPr indent="0" lvl="0" marL="0" marR="360000" rtl="0" algn="l">
              <a:spcBef>
                <a:spcPts val="0"/>
              </a:spcBef>
              <a:spcAft>
                <a:spcPts val="0"/>
              </a:spcAft>
              <a:buNone/>
            </a:pPr>
            <a:r>
              <a:rPr lang="en-GB" sz="1600">
                <a:solidFill>
                  <a:srgbClr val="171717"/>
                </a:solidFill>
              </a:rPr>
              <a:t>(10 grade)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Students to build “rainbow in a box”</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3"/>
              </a:rPr>
              <a:t>https://solvay-education-programme.web.cern.ch/rainbow-box-atlas-detector</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“How can we detect something we can’t see?”</a:t>
            </a:r>
            <a:endParaRPr sz="1600">
              <a:solidFill>
                <a:srgbClr val="171717"/>
              </a:solidFill>
            </a:endParaRPr>
          </a:p>
          <a:p>
            <a:pPr indent="0" lvl="0" marL="0" marR="360000" rtl="0" algn="l">
              <a:spcBef>
                <a:spcPts val="0"/>
              </a:spcBef>
              <a:spcAft>
                <a:spcPts val="0"/>
              </a:spcAft>
              <a:buNone/>
            </a:pPr>
            <a:r>
              <a:rPr lang="en-GB" sz="1600">
                <a:solidFill>
                  <a:srgbClr val="171717"/>
                </a:solidFill>
              </a:rPr>
              <a:t>“Rainbow Box” is a hands-on model using everyday materials to simulate how detectors use light. While building, they explore key physics concepts like light propagation, reflection, refraction, and dispersion.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4"/>
              </a:rPr>
              <a:t>https://phet.colorado.edu/en/simulations/bending-light</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5"/>
              </a:rPr>
              <a:t>https://www.youtube.com/watch?v=3cmrv2hCxWs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8" name="Shape 518"/>
        <p:cNvGrpSpPr/>
        <p:nvPr/>
      </p:nvGrpSpPr>
      <p:grpSpPr>
        <a:xfrm>
          <a:off x="0" y="0"/>
          <a:ext cx="0" cy="0"/>
          <a:chOff x="0" y="0"/>
          <a:chExt cx="0" cy="0"/>
        </a:xfrm>
      </p:grpSpPr>
      <p:sp>
        <p:nvSpPr>
          <p:cNvPr id="519" name="Google Shape;519;p7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20" name="Google Shape;520;p7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When two bodies collide… Like at CERN</a:t>
            </a:r>
            <a:endParaRPr sz="1600">
              <a:solidFill>
                <a:srgbClr val="171717"/>
              </a:solidFill>
            </a:endParaRPr>
          </a:p>
          <a:p>
            <a:pPr indent="0" lvl="0" marL="0" marR="360000" rtl="0" algn="l">
              <a:spcBef>
                <a:spcPts val="0"/>
              </a:spcBef>
              <a:spcAft>
                <a:spcPts val="0"/>
              </a:spcAft>
              <a:buNone/>
            </a:pPr>
            <a:r>
              <a:rPr lang="en-GB" sz="1600">
                <a:solidFill>
                  <a:srgbClr val="171717"/>
                </a:solidFill>
              </a:rPr>
              <a:t>8 grade at the end of the Мechanics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Еveryone has seen a collision between two objects. A cart hits another cart. A football bounces off a wall. Two students bump into each other in the hallway. </a:t>
            </a:r>
            <a:endParaRPr sz="1600">
              <a:solidFill>
                <a:srgbClr val="171717"/>
              </a:solidFill>
            </a:endParaRPr>
          </a:p>
          <a:p>
            <a:pPr indent="0" lvl="0" marL="0" marR="360000" rtl="0" algn="l">
              <a:spcBef>
                <a:spcPts val="0"/>
              </a:spcBef>
              <a:spcAft>
                <a:spcPts val="0"/>
              </a:spcAft>
              <a:buNone/>
            </a:pPr>
            <a:r>
              <a:rPr lang="en-GB" sz="1600">
                <a:solidFill>
                  <a:srgbClr val="171717"/>
                </a:solidFill>
              </a:rPr>
              <a:t>Students observe how objects of different mass and speed behave when they collide. They realize that when one body acts on another, there is always an equal and opposite reaction. They see how momentum is transferred, and how direction or speed can change. </a:t>
            </a:r>
            <a:endParaRPr sz="1600">
              <a:solidFill>
                <a:srgbClr val="171717"/>
              </a:solidFill>
            </a:endParaRPr>
          </a:p>
          <a:p>
            <a:pPr indent="0" lvl="0" marL="0" marR="360000" rtl="0" algn="l">
              <a:spcBef>
                <a:spcPts val="0"/>
              </a:spcBef>
              <a:spcAft>
                <a:spcPts val="0"/>
              </a:spcAft>
              <a:buNone/>
            </a:pPr>
            <a:r>
              <a:rPr lang="en-GB" sz="1600">
                <a:solidFill>
                  <a:srgbClr val="171717"/>
                </a:solidFill>
              </a:rPr>
              <a:t>And then, we speak for CERN — the world’s largest physics laboratory. There, collisions happen too. But not between carts, rather between protons, moving nearly at the speed of light.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3"/>
              </a:rPr>
              <a:t>https://phet.colorado.edu/en/simulations/collision-lab</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4"/>
              </a:rPr>
              <a:t>https://home.cern/resources/video/experiments/atlas-frequency-collisions-animation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6" name="Shape 206"/>
        <p:cNvGrpSpPr/>
        <p:nvPr/>
      </p:nvGrpSpPr>
      <p:grpSpPr>
        <a:xfrm>
          <a:off x="0" y="0"/>
          <a:ext cx="0" cy="0"/>
          <a:chOff x="0" y="0"/>
          <a:chExt cx="0" cy="0"/>
        </a:xfrm>
      </p:grpSpPr>
      <p:sp>
        <p:nvSpPr>
          <p:cNvPr id="207" name="Google Shape;207;p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1</a:t>
            </a:r>
            <a:endParaRPr/>
          </a:p>
        </p:txBody>
      </p:sp>
      <p:graphicFrame>
        <p:nvGraphicFramePr>
          <p:cNvPr id="208" name="Google Shape;208;p27"/>
          <p:cNvGraphicFramePr/>
          <p:nvPr/>
        </p:nvGraphicFramePr>
        <p:xfrm>
          <a:off x="306000" y="1619250"/>
          <a:ext cx="3000000" cy="3000000"/>
        </p:xfrm>
        <a:graphic>
          <a:graphicData uri="http://schemas.openxmlformats.org/drawingml/2006/table">
            <a:tbl>
              <a:tblPr>
                <a:noFill/>
                <a:tableStyleId>{CDA3E30C-31B7-4E11-BCDB-D725091BE7CC}</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your section of the </a:t>
                      </a:r>
                      <a:r>
                        <a:rPr b="1" lang="en-GB"/>
                        <a:t>“Study Group 4”</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“Group Norms”</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09" name="Google Shape;209;p27"/>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0" name="Google Shape;210;p27"/>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1" name="Google Shape;211;p27"/>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2" name="Google Shape;212;p27"/>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3" name="Google Shape;213;p27"/>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4" name="Shape 524"/>
        <p:cNvGrpSpPr/>
        <p:nvPr/>
      </p:nvGrpSpPr>
      <p:grpSpPr>
        <a:xfrm>
          <a:off x="0" y="0"/>
          <a:ext cx="0" cy="0"/>
          <a:chOff x="0" y="0"/>
          <a:chExt cx="0" cy="0"/>
        </a:xfrm>
      </p:grpSpPr>
      <p:sp>
        <p:nvSpPr>
          <p:cNvPr id="525" name="Google Shape;525;p7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26" name="Google Shape;526;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Machine learning helps us find complex solutions quickly.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data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Physics+intuition+calculation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difficult to prompt</a:t>
            </a:r>
            <a:endParaRPr sz="1600">
              <a:solidFill>
                <a:srgbClr val="171717"/>
              </a:solidFill>
            </a:endParaRPr>
          </a:p>
          <a:p>
            <a:pPr indent="0" lvl="0" marL="0" marR="360000" rtl="0" algn="l">
              <a:spcBef>
                <a:spcPts val="0"/>
              </a:spcBef>
              <a:spcAft>
                <a:spcPts val="0"/>
              </a:spcAft>
              <a:buNone/>
            </a:pPr>
            <a:r>
              <a:rPr lang="en-GB" sz="1600">
                <a:solidFill>
                  <a:srgbClr val="171717"/>
                </a:solidFill>
              </a:rPr>
              <a:t>possibility of false information</a:t>
            </a:r>
            <a:endParaRPr sz="1600">
              <a:solidFill>
                <a:srgbClr val="171717"/>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0" name="Shape 530"/>
        <p:cNvGrpSpPr/>
        <p:nvPr/>
      </p:nvGrpSpPr>
      <p:grpSpPr>
        <a:xfrm>
          <a:off x="0" y="0"/>
          <a:ext cx="0" cy="0"/>
          <a:chOff x="0" y="0"/>
          <a:chExt cx="0" cy="0"/>
        </a:xfrm>
      </p:grpSpPr>
      <p:sp>
        <p:nvSpPr>
          <p:cNvPr id="531" name="Google Shape;531;p7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32" name="Google Shape;532;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CERN Science Gateway is perfect place for the students and i want to go there with my students.</a:t>
            </a:r>
            <a:endParaRPr sz="1600">
              <a:solidFill>
                <a:srgbClr val="171717"/>
              </a:solidFill>
            </a:endParaRPr>
          </a:p>
          <a:p>
            <a:pPr indent="0" lvl="0" marL="0" marR="360000" rtl="0" algn="l">
              <a:spcBef>
                <a:spcPts val="0"/>
              </a:spcBef>
              <a:spcAft>
                <a:spcPts val="0"/>
              </a:spcAft>
              <a:buNone/>
            </a:pPr>
            <a:r>
              <a:rPr lang="en-GB" sz="1600">
                <a:solidFill>
                  <a:srgbClr val="171717"/>
                </a:solidFill>
              </a:rPr>
              <a:t>Cloud chamber</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3"/>
              </a:rPr>
              <a:t>cern.ch/PER</a:t>
            </a:r>
            <a:endParaRPr sz="1600">
              <a:solidFill>
                <a:srgbClr val="171717"/>
              </a:solidFill>
            </a:endParaRPr>
          </a:p>
          <a:p>
            <a:pPr indent="0" lvl="0" marL="0" marR="360000" rtl="0" algn="l">
              <a:spcBef>
                <a:spcPts val="0"/>
              </a:spcBef>
              <a:spcAft>
                <a:spcPts val="0"/>
              </a:spcAft>
              <a:buNone/>
            </a:pPr>
            <a:r>
              <a:rPr lang="en-GB" sz="1600">
                <a:solidFill>
                  <a:srgbClr val="171717"/>
                </a:solidFill>
              </a:rPr>
              <a:t>decay/transformation</a:t>
            </a:r>
            <a:endParaRPr sz="1600">
              <a:solidFill>
                <a:srgbClr val="171717"/>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6" name="Shape 536"/>
        <p:cNvGrpSpPr/>
        <p:nvPr/>
      </p:nvGrpSpPr>
      <p:grpSpPr>
        <a:xfrm>
          <a:off x="0" y="0"/>
          <a:ext cx="0" cy="0"/>
          <a:chOff x="0" y="0"/>
          <a:chExt cx="0" cy="0"/>
        </a:xfrm>
      </p:grpSpPr>
      <p:sp>
        <p:nvSpPr>
          <p:cNvPr id="537" name="Google Shape;537;p7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38" name="Google Shape;538;p7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If we already introduced some particle </a:t>
            </a:r>
            <a:r>
              <a:rPr lang="en-GB" sz="1600">
                <a:solidFill>
                  <a:srgbClr val="171717"/>
                </a:solidFill>
              </a:rPr>
              <a:t>physics…</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 we know that we have what we want?</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 we repair our beam if something is wrong?</a:t>
            </a:r>
            <a:endParaRPr sz="1600">
              <a:solidFill>
                <a:srgbClr val="171717"/>
              </a:solidFill>
            </a:endParaRPr>
          </a:p>
          <a:p>
            <a:pPr indent="0" lvl="0" marL="457200" marR="360000" rtl="0" algn="l">
              <a:spcBef>
                <a:spcPts val="0"/>
              </a:spcBef>
              <a:spcAft>
                <a:spcPts val="0"/>
              </a:spcAft>
              <a:buNone/>
            </a:pPr>
            <a:r>
              <a:rPr lang="en-GB" sz="1600">
                <a:solidFill>
                  <a:srgbClr val="171717"/>
                </a:solidFill>
              </a:rPr>
              <a:t>Is that easy to be done, how can it be done with all those systems involved?</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magnetic lenses - analogy with ordinary lenses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dumpers</a:t>
            </a:r>
            <a:endParaRPr sz="1600">
              <a:solidFill>
                <a:srgbClr val="171717"/>
              </a:solidFill>
            </a:endParaRPr>
          </a:p>
          <a:p>
            <a:pPr indent="0" lvl="0" marL="457200" marR="360000" rtl="0" algn="l">
              <a:spcBef>
                <a:spcPts val="0"/>
              </a:spcBef>
              <a:spcAft>
                <a:spcPts val="0"/>
              </a:spcAft>
              <a:buNone/>
            </a:pPr>
            <a:r>
              <a:rPr lang="en-GB" sz="1600">
                <a:solidFill>
                  <a:srgbClr val="171717"/>
                </a:solidFill>
              </a:rPr>
              <a:t>achieving high currents, low temperatures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materials</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2" name="Shape 542"/>
        <p:cNvGrpSpPr/>
        <p:nvPr/>
      </p:nvGrpSpPr>
      <p:grpSpPr>
        <a:xfrm>
          <a:off x="0" y="0"/>
          <a:ext cx="0" cy="0"/>
          <a:chOff x="0" y="0"/>
          <a:chExt cx="0" cy="0"/>
        </a:xfrm>
      </p:grpSpPr>
      <p:sp>
        <p:nvSpPr>
          <p:cNvPr id="543" name="Google Shape;543;p7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44" name="Google Shape;544;p7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It is not only protons we can </a:t>
            </a:r>
            <a:r>
              <a:rPr lang="en-GB" sz="1600">
                <a:solidFill>
                  <a:srgbClr val="171717"/>
                </a:solidFill>
              </a:rPr>
              <a:t>collide.</a:t>
            </a:r>
            <a:endParaRPr sz="1600">
              <a:solidFill>
                <a:srgbClr val="171717"/>
              </a:solidFill>
            </a:endParaRPr>
          </a:p>
          <a:p>
            <a:pPr indent="0" lvl="0" marL="457200" marR="360000" rtl="0" algn="l">
              <a:spcBef>
                <a:spcPts val="0"/>
              </a:spcBef>
              <a:spcAft>
                <a:spcPts val="0"/>
              </a:spcAft>
              <a:buNone/>
            </a:pPr>
            <a:r>
              <a:rPr lang="en-GB" sz="1600">
                <a:solidFill>
                  <a:srgbClr val="171717"/>
                </a:solidFill>
              </a:rPr>
              <a:t>What do we expect from larger particles in the collisions?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Larger particles, larger energies → new particles can be generated → new knowledge</a:t>
            </a:r>
            <a:endParaRPr sz="16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8" name="Shape 548"/>
        <p:cNvGrpSpPr/>
        <p:nvPr/>
      </p:nvGrpSpPr>
      <p:grpSpPr>
        <a:xfrm>
          <a:off x="0" y="0"/>
          <a:ext cx="0" cy="0"/>
          <a:chOff x="0" y="0"/>
          <a:chExt cx="0" cy="0"/>
        </a:xfrm>
      </p:grpSpPr>
      <p:sp>
        <p:nvSpPr>
          <p:cNvPr id="549" name="Google Shape;549;p7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50" name="Google Shape;550;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Way too much data to save all.</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 we decide if some data should be saved and which is not interesting?</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 we do it in that short time available?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Mathematical procedures…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can we be sure that we did not throw away important events?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Helpful</a:t>
            </a:r>
            <a:r>
              <a:rPr lang="en-GB" sz="1600">
                <a:solidFill>
                  <a:srgbClr val="171717"/>
                </a:solidFill>
              </a:rPr>
              <a:t>! </a:t>
            </a:r>
            <a:endParaRPr sz="1600">
              <a:solidFill>
                <a:srgbClr val="171717"/>
              </a:solidFill>
            </a:endParaRPr>
          </a:p>
          <a:p>
            <a:pPr indent="0" lvl="0" marL="457200" marR="360000" rtl="0" algn="l">
              <a:spcBef>
                <a:spcPts val="0"/>
              </a:spcBef>
              <a:spcAft>
                <a:spcPts val="0"/>
              </a:spcAft>
              <a:buNone/>
            </a:pPr>
            <a:r>
              <a:rPr lang="en-GB" sz="1600">
                <a:solidFill>
                  <a:srgbClr val="171717"/>
                </a:solidFill>
              </a:rPr>
              <a:t>Can be used on many fields nowadays.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4" name="Shape 554"/>
        <p:cNvGrpSpPr/>
        <p:nvPr/>
      </p:nvGrpSpPr>
      <p:grpSpPr>
        <a:xfrm>
          <a:off x="0" y="0"/>
          <a:ext cx="0" cy="0"/>
          <a:chOff x="0" y="0"/>
          <a:chExt cx="0" cy="0"/>
        </a:xfrm>
      </p:grpSpPr>
      <p:sp>
        <p:nvSpPr>
          <p:cNvPr id="555" name="Google Shape;555;p7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56" name="Google Shape;556;p7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Many new aspects:</a:t>
            </a:r>
            <a:endParaRPr sz="1600">
              <a:solidFill>
                <a:srgbClr val="171717"/>
              </a:solidFill>
            </a:endParaRPr>
          </a:p>
          <a:p>
            <a:pPr indent="0" lvl="0" marL="360000" marR="360000" rtl="0" algn="l">
              <a:spcBef>
                <a:spcPts val="0"/>
              </a:spcBef>
              <a:spcAft>
                <a:spcPts val="0"/>
              </a:spcAft>
              <a:buNone/>
            </a:pPr>
            <a:r>
              <a:rPr lang="en-GB" sz="1600">
                <a:solidFill>
                  <a:srgbClr val="171717"/>
                </a:solidFill>
              </a:rPr>
              <a:t>Accelerators (all kinds of)</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Magnets and cooling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Materials - what a science in superconductivity</a:t>
            </a:r>
            <a:endParaRPr sz="1600">
              <a:solidFill>
                <a:srgbClr val="171717"/>
              </a:solidFill>
            </a:endParaRPr>
          </a:p>
          <a:p>
            <a:pPr indent="0" lvl="0" marL="360000" marR="360000" rtl="0" algn="l">
              <a:spcBef>
                <a:spcPts val="0"/>
              </a:spcBef>
              <a:spcAft>
                <a:spcPts val="0"/>
              </a:spcAft>
              <a:buNone/>
            </a:pPr>
            <a:r>
              <a:rPr lang="en-GB" sz="1600">
                <a:solidFill>
                  <a:srgbClr val="171717"/>
                </a:solidFill>
              </a:rPr>
              <a:t>We have a beam, but it can not be perfect → what can we do (fix?, shut down?, how do we do it?)</a:t>
            </a:r>
            <a:endParaRPr sz="1600">
              <a:solidFill>
                <a:srgbClr val="171717"/>
              </a:solidFill>
            </a:endParaRPr>
          </a:p>
          <a:p>
            <a:pPr indent="0" lvl="0" marL="360000" marR="360000" rtl="0" algn="l">
              <a:spcBef>
                <a:spcPts val="0"/>
              </a:spcBef>
              <a:spcAft>
                <a:spcPts val="0"/>
              </a:spcAft>
              <a:buNone/>
            </a:pPr>
            <a:r>
              <a:rPr lang="en-GB" sz="1600">
                <a:solidFill>
                  <a:srgbClr val="171717"/>
                </a:solidFill>
              </a:rPr>
              <a:t>We have collisions (they </a:t>
            </a:r>
            <a:r>
              <a:rPr lang="en-GB" sz="1600">
                <a:solidFill>
                  <a:srgbClr val="171717"/>
                </a:solidFill>
              </a:rPr>
              <a:t>actually</a:t>
            </a:r>
            <a:r>
              <a:rPr lang="en-GB" sz="1600">
                <a:solidFill>
                  <a:srgbClr val="171717"/>
                </a:solidFill>
              </a:rPr>
              <a:t> are rare!), but far too many data out of it</a:t>
            </a:r>
            <a:endParaRPr sz="1600">
              <a:solidFill>
                <a:srgbClr val="171717"/>
              </a:solidFill>
            </a:endParaRPr>
          </a:p>
          <a:p>
            <a:pPr indent="0" lvl="0" marL="360000" marR="360000" rtl="0" algn="l">
              <a:spcBef>
                <a:spcPts val="0"/>
              </a:spcBef>
              <a:spcAft>
                <a:spcPts val="0"/>
              </a:spcAft>
              <a:buNone/>
            </a:pPr>
            <a:r>
              <a:rPr lang="en-GB" sz="1600">
                <a:solidFill>
                  <a:srgbClr val="171717"/>
                </a:solidFill>
              </a:rPr>
              <a:t>AI must be used → models according to our existing knowledge</a:t>
            </a:r>
            <a:endParaRPr sz="1600">
              <a:solidFill>
                <a:srgbClr val="171717"/>
              </a:solidFill>
            </a:endParaRPr>
          </a:p>
          <a:p>
            <a:pPr indent="0" lvl="0" marL="360000" marR="360000" rtl="0" algn="l">
              <a:spcBef>
                <a:spcPts val="0"/>
              </a:spcBef>
              <a:spcAft>
                <a:spcPts val="0"/>
              </a:spcAft>
              <a:buNone/>
            </a:pPr>
            <a:r>
              <a:rPr lang="en-GB" sz="1600">
                <a:solidFill>
                  <a:srgbClr val="171717"/>
                </a:solidFill>
              </a:rPr>
              <a:t>People collaborate</a:t>
            </a:r>
            <a:endParaRPr sz="1600">
              <a:solidFill>
                <a:srgbClr val="171717"/>
              </a:solidFill>
            </a:endParaRPr>
          </a:p>
          <a:p>
            <a:pPr indent="0" lvl="0" marL="360000" marR="360000" rtl="0" algn="l">
              <a:spcBef>
                <a:spcPts val="0"/>
              </a:spcBef>
              <a:spcAft>
                <a:spcPts val="0"/>
              </a:spcAft>
              <a:buNone/>
            </a:pPr>
            <a:r>
              <a:rPr lang="en-GB" sz="1600">
                <a:solidFill>
                  <a:srgbClr val="171717"/>
                </a:solidFill>
              </a:rPr>
              <a:t>80 % of time running tests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0" name="Shape 560"/>
        <p:cNvGrpSpPr/>
        <p:nvPr/>
      </p:nvGrpSpPr>
      <p:grpSpPr>
        <a:xfrm>
          <a:off x="0" y="0"/>
          <a:ext cx="0" cy="0"/>
          <a:chOff x="0" y="0"/>
          <a:chExt cx="0" cy="0"/>
        </a:xfrm>
      </p:grpSpPr>
      <p:sp>
        <p:nvSpPr>
          <p:cNvPr id="561" name="Google Shape;561;p7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562" name="Google Shape;562;p7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Superconductivity</a:t>
            </a:r>
            <a:r>
              <a:rPr lang="en-GB" sz="1600">
                <a:solidFill>
                  <a:srgbClr val="171717"/>
                </a:solidFill>
              </a:rPr>
              <a:t> </a:t>
            </a:r>
            <a:endParaRPr sz="1600">
              <a:solidFill>
                <a:srgbClr val="171717"/>
              </a:solidFill>
            </a:endParaRPr>
          </a:p>
          <a:p>
            <a:pPr indent="0" lvl="0" marL="360000" marR="360000" rtl="0" algn="l">
              <a:spcBef>
                <a:spcPts val="0"/>
              </a:spcBef>
              <a:spcAft>
                <a:spcPts val="0"/>
              </a:spcAft>
              <a:buNone/>
            </a:pPr>
            <a:r>
              <a:rPr lang="en-GB" sz="1600">
                <a:solidFill>
                  <a:srgbClr val="171717"/>
                </a:solidFill>
              </a:rPr>
              <a:t>Engineering design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Particle physics not being taught in schools; but can be integrated into the discussion of electromagnetic phenomena </a:t>
            </a:r>
            <a:endParaRPr sz="1600">
              <a:solidFill>
                <a:srgbClr val="171717"/>
              </a:solidFill>
            </a:endParaRPr>
          </a:p>
          <a:p>
            <a:pPr indent="0" lvl="0" marL="360000" marR="360000" rtl="0" algn="l">
              <a:spcBef>
                <a:spcPts val="0"/>
              </a:spcBef>
              <a:spcAft>
                <a:spcPts val="0"/>
              </a:spcAft>
              <a:buNone/>
            </a:pPr>
            <a:r>
              <a:rPr lang="en-GB" sz="1600">
                <a:solidFill>
                  <a:srgbClr val="171717"/>
                </a:solidFill>
              </a:rPr>
              <a:t>Oxygen and proton collisions; Neon and proton collisions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Imposter syndrome </a:t>
            </a:r>
            <a:endParaRPr sz="1600">
              <a:solidFill>
                <a:srgbClr val="171717"/>
              </a:solidFill>
            </a:endParaRPr>
          </a:p>
          <a:p>
            <a:pPr indent="0" lvl="0" marL="360000" marR="360000" rtl="0" algn="l">
              <a:spcBef>
                <a:spcPts val="0"/>
              </a:spcBef>
              <a:spcAft>
                <a:spcPts val="0"/>
              </a:spcAft>
              <a:buNone/>
            </a:pPr>
            <a:r>
              <a:rPr lang="en-GB" sz="1600">
                <a:solidFill>
                  <a:srgbClr val="171717"/>
                </a:solidFill>
              </a:rPr>
              <a:t>Big data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Speed in providing solutions </a:t>
            </a:r>
            <a:endParaRPr sz="1600">
              <a:solidFill>
                <a:srgbClr val="171717"/>
              </a:solidFill>
            </a:endParaRPr>
          </a:p>
          <a:p>
            <a:pPr indent="0" lvl="0" marL="360000" marR="360000" rtl="0" algn="l">
              <a:spcBef>
                <a:spcPts val="0"/>
              </a:spcBef>
              <a:spcAft>
                <a:spcPts val="0"/>
              </a:spcAft>
              <a:buNone/>
            </a:pPr>
            <a:r>
              <a:rPr lang="en-GB" sz="1600">
                <a:solidFill>
                  <a:srgbClr val="171717"/>
                </a:solidFill>
              </a:rPr>
              <a:t>Development of </a:t>
            </a:r>
            <a:r>
              <a:rPr lang="en-GB" sz="1600">
                <a:solidFill>
                  <a:srgbClr val="171717"/>
                </a:solidFill>
              </a:rPr>
              <a:t>analytical</a:t>
            </a:r>
            <a:r>
              <a:rPr lang="en-GB" sz="1600">
                <a:solidFill>
                  <a:srgbClr val="171717"/>
                </a:solidFill>
              </a:rPr>
              <a:t> thinking skills through AI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Quick </a:t>
            </a:r>
            <a:r>
              <a:rPr lang="en-GB" sz="1600">
                <a:solidFill>
                  <a:srgbClr val="171717"/>
                </a:solidFill>
              </a:rPr>
              <a:t>solutions using big data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Physics + Intuition + Calculation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Possibility of false information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Mathematical procedures and time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6" name="Shape 566"/>
        <p:cNvGrpSpPr/>
        <p:nvPr/>
      </p:nvGrpSpPr>
      <p:grpSpPr>
        <a:xfrm>
          <a:off x="0" y="0"/>
          <a:ext cx="0" cy="0"/>
          <a:chOff x="0" y="0"/>
          <a:chExt cx="0" cy="0"/>
        </a:xfrm>
      </p:grpSpPr>
      <p:sp>
        <p:nvSpPr>
          <p:cNvPr id="567" name="Google Shape;567;p79"/>
          <p:cNvSpPr/>
          <p:nvPr/>
        </p:nvSpPr>
        <p:spPr>
          <a:xfrm>
            <a:off x="0" y="0"/>
            <a:ext cx="16326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1700" u="sng">
                <a:solidFill>
                  <a:schemeClr val="lt1"/>
                </a:solidFill>
              </a:rPr>
              <a:t>Our</a:t>
            </a:r>
            <a:r>
              <a:rPr lang="en-GB" sz="1700">
                <a:solidFill>
                  <a:schemeClr val="lt1"/>
                </a:solidFill>
              </a:rPr>
              <a:t> Key Takeaways so far</a:t>
            </a:r>
            <a:endParaRPr sz="17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568" name="Google Shape;568;p7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p:txBody>
      </p:sp>
      <p:sp>
        <p:nvSpPr>
          <p:cNvPr id="569" name="Google Shape;569;p79"/>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570" name="Google Shape;570;p79" title="A heartwarming and funny meme-style cartoon showing a teacher opening a classroom window, and outsid.jpeg"/>
          <p:cNvPicPr preferRelativeResize="0"/>
          <p:nvPr/>
        </p:nvPicPr>
        <p:blipFill>
          <a:blip r:embed="rId3">
            <a:alphaModFix/>
          </a:blip>
          <a:stretch>
            <a:fillRect/>
          </a:stretch>
        </p:blipFill>
        <p:spPr>
          <a:xfrm>
            <a:off x="2364725" y="71550"/>
            <a:ext cx="2469499" cy="2469499"/>
          </a:xfrm>
          <a:prstGeom prst="rect">
            <a:avLst/>
          </a:prstGeom>
          <a:noFill/>
          <a:ln>
            <a:noFill/>
          </a:ln>
        </p:spPr>
      </p:pic>
      <p:pic>
        <p:nvPicPr>
          <p:cNvPr id="571" name="Google Shape;571;p79"/>
          <p:cNvPicPr preferRelativeResize="0"/>
          <p:nvPr/>
        </p:nvPicPr>
        <p:blipFill>
          <a:blip r:embed="rId4">
            <a:alphaModFix/>
          </a:blip>
          <a:stretch>
            <a:fillRect/>
          </a:stretch>
        </p:blipFill>
        <p:spPr>
          <a:xfrm>
            <a:off x="5730025" y="-9850"/>
            <a:ext cx="2906173" cy="2408098"/>
          </a:xfrm>
          <a:prstGeom prst="rect">
            <a:avLst/>
          </a:prstGeom>
          <a:noFill/>
          <a:ln>
            <a:noFill/>
          </a:ln>
        </p:spPr>
      </p:pic>
      <p:pic>
        <p:nvPicPr>
          <p:cNvPr id="572" name="Google Shape;572;p79" title="A meme-style cartoon showing a secondary school science classroom. A teacher is handing students blu.jpeg"/>
          <p:cNvPicPr preferRelativeResize="0"/>
          <p:nvPr/>
        </p:nvPicPr>
        <p:blipFill>
          <a:blip r:embed="rId5">
            <a:alphaModFix/>
          </a:blip>
          <a:stretch>
            <a:fillRect/>
          </a:stretch>
        </p:blipFill>
        <p:spPr>
          <a:xfrm>
            <a:off x="2395425" y="2650600"/>
            <a:ext cx="2408100" cy="2408100"/>
          </a:xfrm>
          <a:prstGeom prst="rect">
            <a:avLst/>
          </a:prstGeom>
          <a:noFill/>
          <a:ln>
            <a:noFill/>
          </a:ln>
        </p:spPr>
      </p:pic>
      <p:pic>
        <p:nvPicPr>
          <p:cNvPr id="573" name="Google Shape;573;p79" title="A humorous meme-style image showing a stressed-out data analyst surrounded by mountains of data labe.jpeg"/>
          <p:cNvPicPr preferRelativeResize="0"/>
          <p:nvPr/>
        </p:nvPicPr>
        <p:blipFill>
          <a:blip r:embed="rId6">
            <a:alphaModFix/>
          </a:blip>
          <a:stretch>
            <a:fillRect/>
          </a:stretch>
        </p:blipFill>
        <p:spPr>
          <a:xfrm>
            <a:off x="5956500" y="2535574"/>
            <a:ext cx="2469499" cy="24694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7" name="Shape 577"/>
        <p:cNvGrpSpPr/>
        <p:nvPr/>
      </p:nvGrpSpPr>
      <p:grpSpPr>
        <a:xfrm>
          <a:off x="0" y="0"/>
          <a:ext cx="0" cy="0"/>
          <a:chOff x="0" y="0"/>
          <a:chExt cx="0" cy="0"/>
        </a:xfrm>
      </p:grpSpPr>
      <p:sp>
        <p:nvSpPr>
          <p:cNvPr id="578" name="Google Shape;578;p80"/>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GB"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579" name="Google Shape;579;p8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80" name="Google Shape;580;p80"/>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581" name="Google Shape;581;p80"/>
          <p:cNvPicPr preferRelativeResize="0"/>
          <p:nvPr/>
        </p:nvPicPr>
        <p:blipFill>
          <a:blip r:embed="rId3">
            <a:alphaModFix/>
          </a:blip>
          <a:stretch>
            <a:fillRect/>
          </a:stretch>
        </p:blipFill>
        <p:spPr>
          <a:xfrm>
            <a:off x="3576438" y="184150"/>
            <a:ext cx="1316600" cy="1362901"/>
          </a:xfrm>
          <a:prstGeom prst="rect">
            <a:avLst/>
          </a:prstGeom>
          <a:noFill/>
          <a:ln>
            <a:noFill/>
          </a:ln>
        </p:spPr>
      </p:pic>
      <p:pic>
        <p:nvPicPr>
          <p:cNvPr id="582" name="Google Shape;582;p80"/>
          <p:cNvPicPr preferRelativeResize="0"/>
          <p:nvPr/>
        </p:nvPicPr>
        <p:blipFill rotWithShape="1">
          <a:blip r:embed="rId4">
            <a:alphaModFix/>
          </a:blip>
          <a:srcRect b="8307" l="0" r="0" t="0"/>
          <a:stretch/>
        </p:blipFill>
        <p:spPr>
          <a:xfrm>
            <a:off x="3605700" y="2059400"/>
            <a:ext cx="1316575" cy="1192780"/>
          </a:xfrm>
          <a:prstGeom prst="rect">
            <a:avLst/>
          </a:prstGeom>
          <a:noFill/>
          <a:ln>
            <a:noFill/>
          </a:ln>
        </p:spPr>
      </p:pic>
      <p:pic>
        <p:nvPicPr>
          <p:cNvPr id="583" name="Google Shape;583;p80"/>
          <p:cNvPicPr preferRelativeResize="0"/>
          <p:nvPr/>
        </p:nvPicPr>
        <p:blipFill>
          <a:blip r:embed="rId5">
            <a:alphaModFix/>
          </a:blip>
          <a:stretch>
            <a:fillRect/>
          </a:stretch>
        </p:blipFill>
        <p:spPr>
          <a:xfrm>
            <a:off x="3758100" y="3657675"/>
            <a:ext cx="1019900" cy="1019900"/>
          </a:xfrm>
          <a:prstGeom prst="rect">
            <a:avLst/>
          </a:prstGeom>
          <a:noFill/>
          <a:ln>
            <a:noFill/>
          </a:ln>
        </p:spPr>
      </p:pic>
      <p:sp>
        <p:nvSpPr>
          <p:cNvPr id="584" name="Google Shape;584;p80"/>
          <p:cNvSpPr txBox="1"/>
          <p:nvPr/>
        </p:nvSpPr>
        <p:spPr>
          <a:xfrm>
            <a:off x="4939975" y="276225"/>
            <a:ext cx="4263000" cy="7923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Highlights</a:t>
            </a:r>
            <a:endParaRPr b="1">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Interaction with teachers from all over the world. </a:t>
            </a:r>
            <a:endParaRPr>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Cloud Chambers, Close Encounters with CERN sites</a:t>
            </a:r>
            <a:endParaRPr>
              <a:solidFill>
                <a:srgbClr val="171717"/>
              </a:solidFill>
            </a:endParaRPr>
          </a:p>
          <a:p>
            <a:pPr indent="-268900" lvl="0" marL="450000" marR="360000" rtl="0" algn="l">
              <a:lnSpc>
                <a:spcPct val="115000"/>
              </a:lnSpc>
              <a:spcBef>
                <a:spcPts val="0"/>
              </a:spcBef>
              <a:spcAft>
                <a:spcPts val="0"/>
              </a:spcAft>
              <a:buClr>
                <a:srgbClr val="171717"/>
              </a:buClr>
              <a:buSzPts val="1400"/>
              <a:buChar char="●"/>
            </a:pPr>
            <a:r>
              <a:rPr lang="en-GB">
                <a:solidFill>
                  <a:srgbClr val="171717"/>
                </a:solidFill>
              </a:rPr>
              <a:t>Enthusiasm all around.</a:t>
            </a:r>
            <a:endParaRPr>
              <a:solidFill>
                <a:srgbClr val="171717"/>
              </a:solidFill>
            </a:endParaRPr>
          </a:p>
        </p:txBody>
      </p:sp>
      <p:sp>
        <p:nvSpPr>
          <p:cNvPr id="585" name="Google Shape;585;p80"/>
          <p:cNvSpPr txBox="1"/>
          <p:nvPr/>
        </p:nvSpPr>
        <p:spPr>
          <a:xfrm>
            <a:off x="5055950" y="2059400"/>
            <a:ext cx="4088100" cy="7923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Working</a:t>
            </a:r>
            <a:endParaRPr b="1">
              <a:solidFill>
                <a:srgbClr val="171717"/>
              </a:solidFill>
            </a:endParaRPr>
          </a:p>
          <a:p>
            <a:pPr indent="-269875" lvl="0" marL="360000" marR="360000" rtl="0" algn="l">
              <a:lnSpc>
                <a:spcPct val="115000"/>
              </a:lnSpc>
              <a:spcBef>
                <a:spcPts val="0"/>
              </a:spcBef>
              <a:spcAft>
                <a:spcPts val="0"/>
              </a:spcAft>
              <a:buClr>
                <a:srgbClr val="171717"/>
              </a:buClr>
              <a:buSzPts val="1400"/>
              <a:buChar char="●"/>
            </a:pPr>
            <a:r>
              <a:rPr lang="en-GB">
                <a:solidFill>
                  <a:srgbClr val="171717"/>
                </a:solidFill>
              </a:rPr>
              <a:t>Sequencing and structure is very well planned. There is intentionality in each item on the schedule.</a:t>
            </a:r>
            <a:endParaRPr>
              <a:solidFill>
                <a:srgbClr val="171717"/>
              </a:solidFill>
            </a:endParaRPr>
          </a:p>
          <a:p>
            <a:pPr indent="-269875" lvl="0" marL="360000" marR="360000" rtl="0" algn="l">
              <a:lnSpc>
                <a:spcPct val="115000"/>
              </a:lnSpc>
              <a:spcBef>
                <a:spcPts val="0"/>
              </a:spcBef>
              <a:spcAft>
                <a:spcPts val="0"/>
              </a:spcAft>
              <a:buClr>
                <a:srgbClr val="171717"/>
              </a:buClr>
              <a:buSzPts val="1400"/>
              <a:buChar char="●"/>
            </a:pPr>
            <a:r>
              <a:rPr lang="en-GB">
                <a:solidFill>
                  <a:srgbClr val="171717"/>
                </a:solidFill>
              </a:rPr>
              <a:t>There is repetition of the key themes of particle physics. Another onion!</a:t>
            </a:r>
            <a:endParaRPr b="1">
              <a:solidFill>
                <a:srgbClr val="171717"/>
              </a:solidFill>
            </a:endParaRPr>
          </a:p>
        </p:txBody>
      </p:sp>
      <p:sp>
        <p:nvSpPr>
          <p:cNvPr id="586" name="Google Shape;586;p80"/>
          <p:cNvSpPr txBox="1"/>
          <p:nvPr/>
        </p:nvSpPr>
        <p:spPr>
          <a:xfrm>
            <a:off x="4999525" y="3797900"/>
            <a:ext cx="3838500" cy="684900"/>
          </a:xfrm>
          <a:prstGeom prst="rect">
            <a:avLst/>
          </a:prstGeom>
          <a:noFill/>
          <a:ln>
            <a:noFill/>
          </a:ln>
        </p:spPr>
        <p:txBody>
          <a:bodyPr anchorCtr="0" anchor="t" bIns="91425" lIns="91425" spcFirstLastPara="1" rIns="91425" wrap="square" tIns="91425">
            <a:noAutofit/>
          </a:bodyPr>
          <a:lstStyle/>
          <a:p>
            <a:pPr indent="0" lvl="0" marL="0" marR="360000" rtl="0" algn="l">
              <a:lnSpc>
                <a:spcPct val="115000"/>
              </a:lnSpc>
              <a:spcBef>
                <a:spcPts val="0"/>
              </a:spcBef>
              <a:spcAft>
                <a:spcPts val="0"/>
              </a:spcAft>
              <a:buNone/>
            </a:pPr>
            <a:r>
              <a:rPr b="1" lang="en-GB">
                <a:solidFill>
                  <a:srgbClr val="171717"/>
                </a:solidFill>
              </a:rPr>
              <a:t>Improvement</a:t>
            </a:r>
            <a:endParaRPr b="1">
              <a:solidFill>
                <a:srgbClr val="171717"/>
              </a:solidFill>
            </a:endParaRPr>
          </a:p>
          <a:p>
            <a:pPr indent="-317500" lvl="0" marL="457200" marR="360000" rtl="0" algn="l">
              <a:lnSpc>
                <a:spcPct val="115000"/>
              </a:lnSpc>
              <a:spcBef>
                <a:spcPts val="0"/>
              </a:spcBef>
              <a:spcAft>
                <a:spcPts val="0"/>
              </a:spcAft>
              <a:buClr>
                <a:srgbClr val="171717"/>
              </a:buClr>
              <a:buSzPts val="1400"/>
              <a:buChar char="●"/>
            </a:pPr>
            <a:r>
              <a:rPr lang="en-GB">
                <a:solidFill>
                  <a:srgbClr val="171717"/>
                </a:solidFill>
              </a:rPr>
              <a:t>Visits are somewhat rushed due to the time schedule.</a:t>
            </a:r>
            <a:endParaRPr>
              <a:solidFill>
                <a:srgbClr val="171717"/>
              </a:solidFill>
            </a:endParaRPr>
          </a:p>
        </p:txBody>
      </p:sp>
      <p:pic>
        <p:nvPicPr>
          <p:cNvPr id="587" name="Google Shape;587;p80" title="20250710_154436.jpg"/>
          <p:cNvPicPr preferRelativeResize="0"/>
          <p:nvPr/>
        </p:nvPicPr>
        <p:blipFill>
          <a:blip r:embed="rId6">
            <a:alphaModFix/>
          </a:blip>
          <a:stretch>
            <a:fillRect/>
          </a:stretch>
        </p:blipFill>
        <p:spPr>
          <a:xfrm>
            <a:off x="3384538" y="1966100"/>
            <a:ext cx="5453476" cy="30649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8">
                                  <p:stCondLst>
                                    <p:cond delay="0"/>
                                  </p:stCondLst>
                                  <p:childTnLst>
                                    <p:anim calcmode="lin" valueType="num">
                                      <p:cBhvr additive="base">
                                        <p:cTn dur="1000"/>
                                        <p:tgtEl>
                                          <p:spTgt spid="587"/>
                                        </p:tgtEl>
                                        <p:attrNameLst>
                                          <p:attrName>ppt_x</p:attrName>
                                        </p:attrNameLst>
                                      </p:cBhvr>
                                      <p:tavLst>
                                        <p:tav fmla="" tm="0">
                                          <p:val>
                                            <p:strVal val="#ppt_x"/>
                                          </p:val>
                                        </p:tav>
                                        <p:tav fmla="" tm="100000">
                                          <p:val>
                                            <p:strVal val="#ppt_x-1"/>
                                          </p:val>
                                        </p:tav>
                                      </p:tavLst>
                                    </p:anim>
                                    <p:set>
                                      <p:cBhvr>
                                        <p:cTn dur="1" fill="hold">
                                          <p:stCondLst>
                                            <p:cond delay="1000"/>
                                          </p:stCondLst>
                                        </p:cTn>
                                        <p:tgtEl>
                                          <p:spTgt spid="587"/>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1" name="Shape 591"/>
        <p:cNvGrpSpPr/>
        <p:nvPr/>
      </p:nvGrpSpPr>
      <p:grpSpPr>
        <a:xfrm>
          <a:off x="0" y="0"/>
          <a:ext cx="0" cy="0"/>
          <a:chOff x="0" y="0"/>
          <a:chExt cx="0" cy="0"/>
        </a:xfrm>
      </p:grpSpPr>
      <p:pic>
        <p:nvPicPr>
          <p:cNvPr id="592" name="Google Shape;592;p81" title="A meme-style cartoon showing a scientist standing in front of the Large Hadron Collider control pane.jpeg"/>
          <p:cNvPicPr preferRelativeResize="0"/>
          <p:nvPr/>
        </p:nvPicPr>
        <p:blipFill>
          <a:blip r:embed="rId3">
            <a:alphaModFix/>
          </a:blip>
          <a:stretch>
            <a:fillRect/>
          </a:stretch>
        </p:blipFill>
        <p:spPr>
          <a:xfrm>
            <a:off x="4716175" y="152400"/>
            <a:ext cx="4121851" cy="41218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7" name="Shape 217"/>
        <p:cNvGrpSpPr/>
        <p:nvPr/>
      </p:nvGrpSpPr>
      <p:grpSpPr>
        <a:xfrm>
          <a:off x="0" y="0"/>
          <a:ext cx="0" cy="0"/>
          <a:chOff x="0" y="0"/>
          <a:chExt cx="0" cy="0"/>
        </a:xfrm>
      </p:grpSpPr>
      <p:sp>
        <p:nvSpPr>
          <p:cNvPr id="218" name="Google Shape;218;p2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Group Norms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179999" marR="179999"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on the right box your group norms and how you will work together. For example:</a:t>
            </a:r>
            <a:br>
              <a:rPr lang="en-GB" sz="1200">
                <a:solidFill>
                  <a:schemeClr val="lt1"/>
                </a:solidFill>
              </a:rPr>
            </a:b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manage the meetings? </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be the time-keeper?</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fill in group slides?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Anything else you think is important to coordinate for productive group work.</a:t>
            </a:r>
            <a:endParaRPr sz="1200">
              <a:solidFill>
                <a:schemeClr val="lt1"/>
              </a:solidFill>
            </a:endParaRPr>
          </a:p>
        </p:txBody>
      </p:sp>
      <p:sp>
        <p:nvSpPr>
          <p:cNvPr id="219" name="Google Shape;219;p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Peter - Manager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Pedro - Timekeep</a:t>
            </a:r>
            <a:endParaRPr sz="1600">
              <a:solidFill>
                <a:srgbClr val="171717"/>
              </a:solidFill>
            </a:endParaRPr>
          </a:p>
          <a:p>
            <a:pPr indent="0" lvl="0" marL="360000" marR="360000" rtl="0" algn="l">
              <a:spcBef>
                <a:spcPts val="0"/>
              </a:spcBef>
              <a:spcAft>
                <a:spcPts val="0"/>
              </a:spcAft>
              <a:buNone/>
            </a:pPr>
            <a:r>
              <a:rPr lang="en-GB" sz="1600">
                <a:solidFill>
                  <a:srgbClr val="171717"/>
                </a:solidFill>
              </a:rPr>
              <a:t>Joni - Group slides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6" name="Shape 596"/>
        <p:cNvGrpSpPr/>
        <p:nvPr/>
      </p:nvGrpSpPr>
      <p:grpSpPr>
        <a:xfrm>
          <a:off x="0" y="0"/>
          <a:ext cx="0" cy="0"/>
          <a:chOff x="0" y="0"/>
          <a:chExt cx="0" cy="0"/>
        </a:xfrm>
      </p:grpSpPr>
      <p:sp>
        <p:nvSpPr>
          <p:cNvPr id="597" name="Google Shape;597;p82"/>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Tuesday</a:t>
            </a:r>
            <a:r>
              <a:rPr lang="en-GB"/>
              <a:t>, 15 July</a:t>
            </a:r>
            <a:endParaRPr/>
          </a:p>
        </p:txBody>
      </p:sp>
      <p:sp>
        <p:nvSpPr>
          <p:cNvPr id="598" name="Google Shape;598;p82"/>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2" name="Shape 602"/>
        <p:cNvGrpSpPr/>
        <p:nvPr/>
      </p:nvGrpSpPr>
      <p:grpSpPr>
        <a:xfrm>
          <a:off x="0" y="0"/>
          <a:ext cx="0" cy="0"/>
          <a:chOff x="0" y="0"/>
          <a:chExt cx="0" cy="0"/>
        </a:xfrm>
      </p:grpSpPr>
      <p:sp>
        <p:nvSpPr>
          <p:cNvPr id="603" name="Google Shape;603;p83"/>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3</a:t>
            </a:r>
            <a:endParaRPr/>
          </a:p>
        </p:txBody>
      </p:sp>
      <p:graphicFrame>
        <p:nvGraphicFramePr>
          <p:cNvPr id="604" name="Google Shape;604;p83"/>
          <p:cNvGraphicFramePr/>
          <p:nvPr/>
        </p:nvGraphicFramePr>
        <p:xfrm>
          <a:off x="306000" y="1619250"/>
          <a:ext cx="3000000" cy="3000000"/>
        </p:xfrm>
        <a:graphic>
          <a:graphicData uri="http://schemas.openxmlformats.org/drawingml/2006/table">
            <a:tbl>
              <a:tblPr>
                <a:noFill/>
                <a:tableStyleId>{CDA3E30C-31B7-4E11-BCDB-D725091BE7CC}</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a:t>
                      </a:r>
                      <a:r>
                        <a:rPr lang="en-GB"/>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605" name="Google Shape;605;p83"/>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6" name="Google Shape;606;p83"/>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7" name="Google Shape;607;p83"/>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8" name="Google Shape;608;p83"/>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9" name="Google Shape;609;p83"/>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3" name="Shape 613"/>
        <p:cNvGrpSpPr/>
        <p:nvPr/>
      </p:nvGrpSpPr>
      <p:grpSpPr>
        <a:xfrm>
          <a:off x="0" y="0"/>
          <a:ext cx="0" cy="0"/>
          <a:chOff x="0" y="0"/>
          <a:chExt cx="0" cy="0"/>
        </a:xfrm>
      </p:grpSpPr>
      <p:sp>
        <p:nvSpPr>
          <p:cNvPr id="614" name="Google Shape;614;p84"/>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15" name="Google Shape;615;p84"/>
          <p:cNvSpPr txBox="1"/>
          <p:nvPr/>
        </p:nvSpPr>
        <p:spPr>
          <a:xfrm>
            <a:off x="3320375"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Maybe turning students into particles, use rope or tape in the floor for the events and time, etc…</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The idea of time is fundamental for the </a:t>
            </a:r>
            <a:r>
              <a:rPr lang="en-GB" sz="1600">
                <a:solidFill>
                  <a:srgbClr val="171717"/>
                </a:solidFill>
              </a:rPr>
              <a:t>understating</a:t>
            </a:r>
            <a:r>
              <a:rPr lang="en-GB" sz="1600">
                <a:solidFill>
                  <a:srgbClr val="171717"/>
                </a:solidFill>
              </a:rPr>
              <a:t> of the processes.</a:t>
            </a:r>
            <a:endParaRPr sz="1600">
              <a:solidFill>
                <a:srgbClr val="171717"/>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9" name="Shape 619"/>
        <p:cNvGrpSpPr/>
        <p:nvPr/>
      </p:nvGrpSpPr>
      <p:grpSpPr>
        <a:xfrm>
          <a:off x="0" y="0"/>
          <a:ext cx="0" cy="0"/>
          <a:chOff x="0" y="0"/>
          <a:chExt cx="0" cy="0"/>
        </a:xfrm>
      </p:grpSpPr>
      <p:sp>
        <p:nvSpPr>
          <p:cNvPr id="620" name="Google Shape;620;p8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21" name="Google Shape;621;p8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Big data; cyber attacks; collaboration</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Computing language; how the data </a:t>
            </a:r>
            <a:r>
              <a:rPr lang="en-GB" sz="1600">
                <a:solidFill>
                  <a:srgbClr val="171717"/>
                </a:solidFill>
              </a:rPr>
              <a:t>collected</a:t>
            </a:r>
            <a:r>
              <a:rPr lang="en-GB" sz="1600">
                <a:solidFill>
                  <a:srgbClr val="171717"/>
                </a:solidFill>
              </a:rPr>
              <a:t> is </a:t>
            </a:r>
            <a:r>
              <a:rPr lang="en-GB" sz="1600">
                <a:solidFill>
                  <a:srgbClr val="171717"/>
                </a:solidFill>
              </a:rPr>
              <a:t>transformed</a:t>
            </a:r>
            <a:r>
              <a:rPr lang="en-GB" sz="1600">
                <a:solidFill>
                  <a:srgbClr val="171717"/>
                </a:solidFill>
              </a:rPr>
              <a:t> in physics; how to store more and more data and faster</a:t>
            </a:r>
            <a:endParaRPr sz="1600">
              <a:solidFill>
                <a:srgbClr val="171717"/>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5" name="Shape 625"/>
        <p:cNvGrpSpPr/>
        <p:nvPr/>
      </p:nvGrpSpPr>
      <p:grpSpPr>
        <a:xfrm>
          <a:off x="0" y="0"/>
          <a:ext cx="0" cy="0"/>
          <a:chOff x="0" y="0"/>
          <a:chExt cx="0" cy="0"/>
        </a:xfrm>
      </p:grpSpPr>
      <p:sp>
        <p:nvSpPr>
          <p:cNvPr id="626" name="Google Shape;626;p8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t>
            </a:r>
            <a:r>
              <a:rPr lang="en-GB" sz="1200">
                <a:solidFill>
                  <a:schemeClr val="lt1"/>
                </a:solidFill>
              </a:rPr>
              <a:t>medical</a:t>
            </a:r>
            <a:r>
              <a:rPr lang="en-GB"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27" name="Google Shape;627;p8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High efficiency, accuracy, low side </a:t>
            </a:r>
            <a:r>
              <a:rPr lang="en-GB" sz="1600">
                <a:solidFill>
                  <a:srgbClr val="171717"/>
                </a:solidFill>
              </a:rPr>
              <a:t>effects</a:t>
            </a:r>
            <a:r>
              <a:rPr lang="en-GB" sz="1600">
                <a:solidFill>
                  <a:srgbClr val="171717"/>
                </a:solidFill>
              </a:rPr>
              <a:t> (known), lower dose;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Engineering</a:t>
            </a:r>
            <a:r>
              <a:rPr lang="en-GB" sz="1600">
                <a:solidFill>
                  <a:srgbClr val="171717"/>
                </a:solidFill>
              </a:rPr>
              <a:t> challenges: make the machines smaller and cheaper  </a:t>
            </a:r>
            <a:endParaRPr sz="1600">
              <a:solidFill>
                <a:srgbClr val="171717"/>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1" name="Shape 631"/>
        <p:cNvGrpSpPr/>
        <p:nvPr/>
      </p:nvGrpSpPr>
      <p:grpSpPr>
        <a:xfrm>
          <a:off x="0" y="0"/>
          <a:ext cx="0" cy="0"/>
          <a:chOff x="0" y="0"/>
          <a:chExt cx="0" cy="0"/>
        </a:xfrm>
      </p:grpSpPr>
      <p:sp>
        <p:nvSpPr>
          <p:cNvPr id="632" name="Google Shape;632;p8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33" name="Google Shape;633;p8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Medical applications: many challenges, but most of them political ones, because the physics of the processes are well determined.</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Big problem with </a:t>
            </a:r>
            <a:r>
              <a:rPr lang="en-GB" sz="1600">
                <a:solidFill>
                  <a:srgbClr val="171717"/>
                </a:solidFill>
              </a:rPr>
              <a:t>the</a:t>
            </a:r>
            <a:r>
              <a:rPr lang="en-GB" sz="1600">
                <a:solidFill>
                  <a:srgbClr val="171717"/>
                </a:solidFill>
              </a:rPr>
              <a:t> data: too many data =&gt; HL-LHC</a:t>
            </a:r>
            <a:endParaRPr sz="1600">
              <a:solidFill>
                <a:srgbClr val="171717"/>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7" name="Shape 637"/>
        <p:cNvGrpSpPr/>
        <p:nvPr/>
      </p:nvGrpSpPr>
      <p:grpSpPr>
        <a:xfrm>
          <a:off x="0" y="0"/>
          <a:ext cx="0" cy="0"/>
          <a:chOff x="0" y="0"/>
          <a:chExt cx="0" cy="0"/>
        </a:xfrm>
      </p:grpSpPr>
      <p:sp>
        <p:nvSpPr>
          <p:cNvPr id="638" name="Google Shape;638;p88"/>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39" name="Google Shape;639;p8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Visualization through role play?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The interactions that </a:t>
            </a:r>
            <a:r>
              <a:rPr lang="en-GB" sz="1600">
                <a:solidFill>
                  <a:srgbClr val="171717"/>
                </a:solidFill>
              </a:rPr>
              <a:t>occur between particles.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It is seldom that schools teach the standard model to high school students (unless they have a special curriculum). It would be challenging for students to learn the topic when they have limited knowledge about the topic.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3" name="Shape 643"/>
        <p:cNvGrpSpPr/>
        <p:nvPr/>
      </p:nvGrpSpPr>
      <p:grpSpPr>
        <a:xfrm>
          <a:off x="0" y="0"/>
          <a:ext cx="0" cy="0"/>
          <a:chOff x="0" y="0"/>
          <a:chExt cx="0" cy="0"/>
        </a:xfrm>
      </p:grpSpPr>
      <p:sp>
        <p:nvSpPr>
          <p:cNvPr id="644" name="Google Shape;644;p8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45" name="Google Shape;645;p8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CERN banks on an enormous scale of data for analysis and these data are produced at an unprecedented speed. (Exabyte)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Computing makes analysis faster and more insightful.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Schools should consider computational thinking as a basic skill learned by students in basic education (jobs of the future).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Students may seem intimidated by the jargons and technicalities of computer science.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Students’ familiarity with the orders of magnitude in physics.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Splitting data into data centers for easy access and analysis (Divide and conquer) </a:t>
            </a:r>
            <a:endParaRPr sz="1600">
              <a:solidFill>
                <a:srgbClr val="171717"/>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9" name="Shape 649"/>
        <p:cNvGrpSpPr/>
        <p:nvPr/>
      </p:nvGrpSpPr>
      <p:grpSpPr>
        <a:xfrm>
          <a:off x="0" y="0"/>
          <a:ext cx="0" cy="0"/>
          <a:chOff x="0" y="0"/>
          <a:chExt cx="0" cy="0"/>
        </a:xfrm>
      </p:grpSpPr>
      <p:sp>
        <p:nvSpPr>
          <p:cNvPr id="650" name="Google Shape;650;p9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51" name="Google Shape;651;p9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Serendipity in science.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Particle accelerators and medical imaging technologies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power of collaboration to produce more sophisticated knowledge and technologies to improve the quality of life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physics behind smart medical technologies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Interdisciplinarity of knowledge has significant practical applications.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Students should have a sound understanding of how living systems interact with physical entities. (Conceptual complexity)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Technological familiarity; connections with physics concepts and principles; Contextualization issues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5" name="Shape 655"/>
        <p:cNvGrpSpPr/>
        <p:nvPr/>
      </p:nvGrpSpPr>
      <p:grpSpPr>
        <a:xfrm>
          <a:off x="0" y="0"/>
          <a:ext cx="0" cy="0"/>
          <a:chOff x="0" y="0"/>
          <a:chExt cx="0" cy="0"/>
        </a:xfrm>
      </p:grpSpPr>
      <p:sp>
        <p:nvSpPr>
          <p:cNvPr id="656" name="Google Shape;656;p9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57" name="Google Shape;657;p9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3" name="Shape 223"/>
        <p:cNvGrpSpPr/>
        <p:nvPr/>
      </p:nvGrpSpPr>
      <p:grpSpPr>
        <a:xfrm>
          <a:off x="0" y="0"/>
          <a:ext cx="0" cy="0"/>
          <a:chOff x="0" y="0"/>
          <a:chExt cx="0" cy="0"/>
        </a:xfrm>
      </p:grpSpPr>
      <p:sp>
        <p:nvSpPr>
          <p:cNvPr id="224" name="Google Shape;224;p2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25" name="Google Shape;225;p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61950" lvl="0" marL="457200" marR="360000" rtl="0" algn="l">
              <a:spcBef>
                <a:spcPts val="0"/>
              </a:spcBef>
              <a:spcAft>
                <a:spcPts val="0"/>
              </a:spcAft>
              <a:buClr>
                <a:srgbClr val="1F1F1F"/>
              </a:buClr>
              <a:buSzPts val="2100"/>
              <a:buChar char="-"/>
            </a:pPr>
            <a:r>
              <a:rPr lang="en-GB" sz="2100">
                <a:solidFill>
                  <a:srgbClr val="1F1F1F"/>
                </a:solidFill>
                <a:highlight>
                  <a:srgbClr val="F8F9FA"/>
                </a:highlight>
              </a:rPr>
              <a:t>difficult</a:t>
            </a:r>
            <a:endParaRPr sz="2100">
              <a:solidFill>
                <a:srgbClr val="1F1F1F"/>
              </a:solidFill>
              <a:highlight>
                <a:srgbClr val="F8F9FA"/>
              </a:highlight>
            </a:endParaRPr>
          </a:p>
          <a:p>
            <a:pPr indent="-361950" lvl="0" marL="457200" marR="360000" rtl="0" algn="l">
              <a:spcBef>
                <a:spcPts val="0"/>
              </a:spcBef>
              <a:spcAft>
                <a:spcPts val="0"/>
              </a:spcAft>
              <a:buClr>
                <a:srgbClr val="1F1F1F"/>
              </a:buClr>
              <a:buSzPts val="2100"/>
              <a:buChar char="-"/>
            </a:pPr>
            <a:r>
              <a:rPr lang="en-GB" sz="2100">
                <a:solidFill>
                  <a:srgbClr val="1F1F1F"/>
                </a:solidFill>
                <a:highlight>
                  <a:srgbClr val="F8F9FA"/>
                </a:highlight>
              </a:rPr>
              <a:t>mysterious</a:t>
            </a:r>
            <a:endParaRPr sz="2100">
              <a:solidFill>
                <a:srgbClr val="1F1F1F"/>
              </a:solidFill>
              <a:highlight>
                <a:srgbClr val="F8F9FA"/>
              </a:highlight>
            </a:endParaRPr>
          </a:p>
          <a:p>
            <a:pPr indent="-361950" lvl="0" marL="457200" marR="38100" rtl="0" algn="l">
              <a:lnSpc>
                <a:spcPct val="128571"/>
              </a:lnSpc>
              <a:spcBef>
                <a:spcPts val="0"/>
              </a:spcBef>
              <a:spcAft>
                <a:spcPts val="0"/>
              </a:spcAft>
              <a:buClr>
                <a:srgbClr val="1F1F1F"/>
              </a:buClr>
              <a:buSzPts val="2100"/>
              <a:buChar char="-"/>
            </a:pPr>
            <a:r>
              <a:rPr lang="en-GB" sz="2100">
                <a:solidFill>
                  <a:srgbClr val="1F1F1F"/>
                </a:solidFill>
                <a:highlight>
                  <a:srgbClr val="F8F9FA"/>
                </a:highlight>
              </a:rPr>
              <a:t>passionate</a:t>
            </a:r>
            <a:endParaRPr sz="2100">
              <a:solidFill>
                <a:srgbClr val="1F1F1F"/>
              </a:solidFill>
              <a:highlight>
                <a:srgbClr val="F8F9FA"/>
              </a:highlight>
            </a:endParaRPr>
          </a:p>
          <a:p>
            <a:pPr indent="0" lvl="0" marL="0" marR="360000" rtl="0" algn="l">
              <a:spcBef>
                <a:spcPts val="0"/>
              </a:spcBef>
              <a:spcAft>
                <a:spcPts val="0"/>
              </a:spcAft>
              <a:buNone/>
            </a:pPr>
            <a:r>
              <a:t/>
            </a:r>
            <a:endParaRPr sz="1600">
              <a:solidFill>
                <a:srgbClr val="171717"/>
              </a:solidFill>
            </a:endParaRPr>
          </a:p>
          <a:p>
            <a:pPr indent="0" lvl="0" marL="0" marR="38100" rtl="0" algn="l">
              <a:lnSpc>
                <a:spcPct val="128571"/>
              </a:lnSpc>
              <a:spcBef>
                <a:spcPts val="0"/>
              </a:spcBef>
              <a:spcAft>
                <a:spcPts val="0"/>
              </a:spcAft>
              <a:buNone/>
            </a:pPr>
            <a:r>
              <a:rPr lang="en-GB" sz="2100">
                <a:solidFill>
                  <a:srgbClr val="1F1F1F"/>
                </a:solidFill>
                <a:highlight>
                  <a:srgbClr val="F8F9FA"/>
                </a:highlight>
              </a:rPr>
              <a:t>Only up to the core level in primary education and in secondary education up to the photoelectric effect and decay law.</a:t>
            </a:r>
            <a:endParaRPr sz="1600">
              <a:solidFill>
                <a:srgbClr val="171717"/>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1" name="Shape 661"/>
        <p:cNvGrpSpPr/>
        <p:nvPr/>
      </p:nvGrpSpPr>
      <p:grpSpPr>
        <a:xfrm>
          <a:off x="0" y="0"/>
          <a:ext cx="0" cy="0"/>
          <a:chOff x="0" y="0"/>
          <a:chExt cx="0" cy="0"/>
        </a:xfrm>
      </p:grpSpPr>
      <p:sp>
        <p:nvSpPr>
          <p:cNvPr id="662" name="Google Shape;662;p92"/>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63" name="Google Shape;663;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1)</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Perhaps after a brief explanation, you could have students try to match diagrams with events or given a diagram, describe what it is trying to represent.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Physical manipulatives like Luiz had and trying to create a variety of "legal" shapes give students an idea on what the diagrams represent.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 I think students will grapple with some of their understanding of chemistry and particle interactions.</a:t>
            </a:r>
            <a:endParaRPr sz="1600">
              <a:solidFill>
                <a:srgbClr val="171717"/>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7" name="Shape 667"/>
        <p:cNvGrpSpPr/>
        <p:nvPr/>
      </p:nvGrpSpPr>
      <p:grpSpPr>
        <a:xfrm>
          <a:off x="0" y="0"/>
          <a:ext cx="0" cy="0"/>
          <a:chOff x="0" y="0"/>
          <a:chExt cx="0" cy="0"/>
        </a:xfrm>
      </p:grpSpPr>
      <p:sp>
        <p:nvSpPr>
          <p:cNvPr id="668" name="Google Shape;668;p9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69" name="Google Shape;669;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Computing is massive! Central to the experiments are</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processing</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storage (also keep some of the "trash")</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collaborative computer grid</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Physical understanding of networks and storage of information is an issue. Students might understand needing to make space for more data and the challenges associated with that. Working memory vs. long term storage.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3" name="Shape 673"/>
        <p:cNvGrpSpPr/>
        <p:nvPr/>
      </p:nvGrpSpPr>
      <p:grpSpPr>
        <a:xfrm>
          <a:off x="0" y="0"/>
          <a:ext cx="0" cy="0"/>
          <a:chOff x="0" y="0"/>
          <a:chExt cx="0" cy="0"/>
        </a:xfrm>
      </p:grpSpPr>
      <p:sp>
        <p:nvSpPr>
          <p:cNvPr id="674" name="Google Shape;674;p9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75" name="Google Shape;675;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accelerators are key in medical imaging</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Global disparity in access to medical imaging in LMIC</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Exciting technologies associated with different accelerators (protons, carbon, FLASH)</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Complexity of the topic. Finding their entry point into the field - is it as a practitioner, researcher, scientist, machine learning expert, etc.</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t/>
            </a:r>
            <a:endParaRPr sz="1600">
              <a:solidFill>
                <a:srgbClr val="171717"/>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9" name="Shape 679"/>
        <p:cNvGrpSpPr/>
        <p:nvPr/>
      </p:nvGrpSpPr>
      <p:grpSpPr>
        <a:xfrm>
          <a:off x="0" y="0"/>
          <a:ext cx="0" cy="0"/>
          <a:chOff x="0" y="0"/>
          <a:chExt cx="0" cy="0"/>
        </a:xfrm>
      </p:grpSpPr>
      <p:sp>
        <p:nvSpPr>
          <p:cNvPr id="680" name="Google Shape;680;p9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81" name="Google Shape;681;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CERN is pursuing specific science and is glad to share their expertise. There are a variety of applications that are not CERN's focus, but they are contributing to as they develop expertise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CERN is interdisciplinary at its core. There is collaboration at a massive scale!</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5" name="Shape 685"/>
        <p:cNvGrpSpPr/>
        <p:nvPr/>
      </p:nvGrpSpPr>
      <p:grpSpPr>
        <a:xfrm>
          <a:off x="0" y="0"/>
          <a:ext cx="0" cy="0"/>
          <a:chOff x="0" y="0"/>
          <a:chExt cx="0" cy="0"/>
        </a:xfrm>
      </p:grpSpPr>
      <p:sp>
        <p:nvSpPr>
          <p:cNvPr id="686" name="Google Shape;686;p9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87" name="Google Shape;687;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a:t>
            </a:r>
            <a:endParaRPr sz="1600">
              <a:solidFill>
                <a:srgbClr val="171717"/>
              </a:solidFill>
            </a:endParaRPr>
          </a:p>
          <a:p>
            <a:pPr indent="0" lvl="0" marL="360000" marR="360000" rtl="0" algn="l">
              <a:spcBef>
                <a:spcPts val="0"/>
              </a:spcBef>
              <a:spcAft>
                <a:spcPts val="0"/>
              </a:spcAft>
              <a:buNone/>
            </a:pPr>
            <a:r>
              <a:rPr lang="en-GB" sz="1600">
                <a:solidFill>
                  <a:srgbClr val="171717"/>
                </a:solidFill>
              </a:rPr>
              <a:t>role-playing activity where students act as particles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could assign each student a particle identity, and then simulate interactions physically in front of the class. Next, I will explain the rules for constructing and reading Feynman diagrams. This links the abstract diagram to something they experienced directly.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or changing roles teacher - student</a:t>
            </a:r>
            <a:endParaRPr sz="1600">
              <a:solidFill>
                <a:srgbClr val="171717"/>
              </a:solidFill>
            </a:endParaRPr>
          </a:p>
          <a:p>
            <a:pPr indent="0" lvl="0" marL="360000" marR="360000" rtl="0" algn="l">
              <a:spcBef>
                <a:spcPts val="0"/>
              </a:spcBef>
              <a:spcAft>
                <a:spcPts val="0"/>
              </a:spcAft>
              <a:buNone/>
            </a:pPr>
            <a:r>
              <a:rPr lang="en-GB" sz="1600">
                <a:solidFill>
                  <a:srgbClr val="171717"/>
                </a:solidFill>
              </a:rPr>
              <a:t>https://www.youtube.com/watch?v=tkm0TNFzIeg&amp;t=78s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using appropriate videos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2)</a:t>
            </a:r>
            <a:endParaRPr sz="1600">
              <a:solidFill>
                <a:srgbClr val="171717"/>
              </a:solidFill>
            </a:endParaRPr>
          </a:p>
          <a:p>
            <a:pPr indent="0" lvl="0" marL="360000" marR="360000" rtl="0" algn="l">
              <a:spcBef>
                <a:spcPts val="0"/>
              </a:spcBef>
              <a:spcAft>
                <a:spcPts val="0"/>
              </a:spcAft>
              <a:buNone/>
            </a:pPr>
            <a:r>
              <a:rPr lang="en-GB" sz="1600">
                <a:solidFill>
                  <a:srgbClr val="171717"/>
                </a:solidFill>
              </a:rPr>
              <a:t>Misunderstanding the direction of arrows in diagrams</a:t>
            </a:r>
            <a:endParaRPr sz="1600">
              <a:solidFill>
                <a:srgbClr val="171717"/>
              </a:solidFill>
            </a:endParaRPr>
          </a:p>
          <a:p>
            <a:pPr indent="0" lvl="0" marL="360000" marR="360000" rtl="0" algn="l">
              <a:spcBef>
                <a:spcPts val="0"/>
              </a:spcBef>
              <a:spcAft>
                <a:spcPts val="0"/>
              </a:spcAft>
              <a:buNone/>
            </a:pPr>
            <a:r>
              <a:rPr lang="en-GB" sz="1600">
                <a:solidFill>
                  <a:srgbClr val="171717"/>
                </a:solidFill>
              </a:rPr>
              <a:t>Difficulty distinguishing between different interaction types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1" name="Shape 691"/>
        <p:cNvGrpSpPr/>
        <p:nvPr/>
      </p:nvGrpSpPr>
      <p:grpSpPr>
        <a:xfrm>
          <a:off x="0" y="0"/>
          <a:ext cx="0" cy="0"/>
          <a:chOff x="0" y="0"/>
          <a:chExt cx="0" cy="0"/>
        </a:xfrm>
      </p:grpSpPr>
      <p:sp>
        <p:nvSpPr>
          <p:cNvPr id="692" name="Google Shape;692;p9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93" name="Google Shape;693;p9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a:t>
            </a:r>
            <a:endParaRPr sz="1600">
              <a:solidFill>
                <a:srgbClr val="171717"/>
              </a:solidFill>
            </a:endParaRPr>
          </a:p>
          <a:p>
            <a:pPr indent="0" lvl="0" marL="360000" marR="360000" rtl="0" algn="l">
              <a:spcBef>
                <a:spcPts val="0"/>
              </a:spcBef>
              <a:spcAft>
                <a:spcPts val="0"/>
              </a:spcAft>
              <a:buNone/>
            </a:pPr>
            <a:r>
              <a:rPr lang="en-GB" sz="1600">
                <a:solidFill>
                  <a:srgbClr val="171717"/>
                </a:solidFill>
              </a:rPr>
              <a:t>history of Computing at CERN</a:t>
            </a:r>
            <a:endParaRPr sz="1600">
              <a:solidFill>
                <a:srgbClr val="171717"/>
              </a:solidFill>
            </a:endParaRPr>
          </a:p>
          <a:p>
            <a:pPr indent="0" lvl="0" marL="360000" marR="360000" rtl="0" algn="l">
              <a:spcBef>
                <a:spcPts val="0"/>
              </a:spcBef>
              <a:spcAft>
                <a:spcPts val="0"/>
              </a:spcAft>
              <a:buNone/>
            </a:pPr>
            <a:r>
              <a:rPr lang="en-GB" sz="1600">
                <a:solidFill>
                  <a:srgbClr val="171717"/>
                </a:solidFill>
              </a:rPr>
              <a:t>Мany technologies they use every day actually started in CERN (World Wide Web and touch screen).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Worldwide LHC Computing Grid</a:t>
            </a:r>
            <a:endParaRPr sz="1600">
              <a:solidFill>
                <a:srgbClr val="171717"/>
              </a:solidFill>
            </a:endParaRPr>
          </a:p>
          <a:p>
            <a:pPr indent="0" lvl="0" marL="360000" marR="360000" rtl="0" algn="l">
              <a:spcBef>
                <a:spcPts val="0"/>
              </a:spcBef>
              <a:spcAft>
                <a:spcPts val="0"/>
              </a:spcAft>
              <a:buNone/>
            </a:pPr>
            <a:r>
              <a:rPr lang="en-GB" sz="1600">
                <a:solidFill>
                  <a:srgbClr val="171717"/>
                </a:solidFill>
              </a:rPr>
              <a:t>2)</a:t>
            </a:r>
            <a:endParaRPr sz="1600">
              <a:solidFill>
                <a:srgbClr val="171717"/>
              </a:solidFill>
            </a:endParaRPr>
          </a:p>
          <a:p>
            <a:pPr indent="0" lvl="0" marL="360000" marR="360000" rtl="0" algn="l">
              <a:spcBef>
                <a:spcPts val="0"/>
              </a:spcBef>
              <a:spcAft>
                <a:spcPts val="0"/>
              </a:spcAft>
              <a:buNone/>
            </a:pPr>
            <a:r>
              <a:rPr lang="en-GB" sz="1600">
                <a:solidFill>
                  <a:srgbClr val="171717"/>
                </a:solidFill>
              </a:rPr>
              <a:t>how data is generated, stored, and analyzed at such a massive scale</a:t>
            </a:r>
            <a:endParaRPr sz="1600">
              <a:solidFill>
                <a:srgbClr val="171717"/>
              </a:solidFill>
            </a:endParaRPr>
          </a:p>
          <a:p>
            <a:pPr indent="0" lvl="0" marL="360000" marR="360000" rtl="0" algn="l">
              <a:spcBef>
                <a:spcPts val="0"/>
              </a:spcBef>
              <a:spcAft>
                <a:spcPts val="0"/>
              </a:spcAft>
              <a:buNone/>
            </a:pPr>
            <a:r>
              <a:rPr lang="en-GB" sz="1600">
                <a:solidFill>
                  <a:srgbClr val="171717"/>
                </a:solidFill>
              </a:rPr>
              <a:t>CERN’s work can feel intimidating</a:t>
            </a:r>
            <a:endParaRPr sz="1600">
              <a:solidFill>
                <a:srgbClr val="171717"/>
              </a:solidFill>
            </a:endParaRPr>
          </a:p>
          <a:p>
            <a:pPr indent="0" lvl="1" marL="0" rtl="0" algn="l">
              <a:spcBef>
                <a:spcPts val="0"/>
              </a:spcBef>
              <a:spcAft>
                <a:spcPts val="0"/>
              </a:spcAft>
              <a:buClr>
                <a:schemeClr val="lt1"/>
              </a:buClr>
              <a:buSzPts val="4400"/>
              <a:buFont typeface="Arial"/>
              <a:buNone/>
            </a:pPr>
            <a:r>
              <a:rPr lang="en-GB" sz="4400">
                <a:solidFill>
                  <a:schemeClr val="lt1"/>
                </a:solidFill>
              </a:rPr>
              <a:t>e Worldwide LHC Computing Grid</a:t>
            </a:r>
            <a:endParaRPr sz="1600">
              <a:solidFill>
                <a:srgbClr val="171717"/>
              </a:solidFill>
            </a:endParaRPr>
          </a:p>
          <a:p>
            <a:pPr indent="0" lvl="1" marL="0" rtl="0" algn="l">
              <a:spcBef>
                <a:spcPts val="0"/>
              </a:spcBef>
              <a:spcAft>
                <a:spcPts val="0"/>
              </a:spcAft>
              <a:buClr>
                <a:schemeClr val="lt1"/>
              </a:buClr>
              <a:buSzPts val="4400"/>
              <a:buFont typeface="Arial"/>
              <a:buNone/>
            </a:pPr>
            <a:r>
              <a:rPr lang="en-GB" sz="4400">
                <a:solidFill>
                  <a:schemeClr val="lt1"/>
                </a:solidFill>
              </a:rPr>
              <a:t>The Worldwide LHC Computing Grid</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7" name="Shape 697"/>
        <p:cNvGrpSpPr/>
        <p:nvPr/>
      </p:nvGrpSpPr>
      <p:grpSpPr>
        <a:xfrm>
          <a:off x="0" y="0"/>
          <a:ext cx="0" cy="0"/>
          <a:chOff x="0" y="0"/>
          <a:chExt cx="0" cy="0"/>
        </a:xfrm>
      </p:grpSpPr>
      <p:sp>
        <p:nvSpPr>
          <p:cNvPr id="698" name="Google Shape;698;p9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99" name="Google Shape;699;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PET scan</a:t>
            </a:r>
            <a:endParaRPr sz="1600">
              <a:solidFill>
                <a:srgbClr val="171717"/>
              </a:solidFill>
            </a:endParaRPr>
          </a:p>
          <a:p>
            <a:pPr indent="0" lvl="0" marL="457200" marR="360000" rtl="0" algn="l">
              <a:spcBef>
                <a:spcPts val="0"/>
              </a:spcBef>
              <a:spcAft>
                <a:spcPts val="0"/>
              </a:spcAft>
              <a:buNone/>
            </a:pPr>
            <a:r>
              <a:rPr lang="en-GB" sz="1600">
                <a:solidFill>
                  <a:srgbClr val="171717"/>
                </a:solidFill>
              </a:rPr>
              <a:t>Particle accelerators are used in cancer</a:t>
            </a:r>
            <a:endParaRPr sz="1600">
              <a:solidFill>
                <a:srgbClr val="171717"/>
              </a:solidFill>
            </a:endParaRPr>
          </a:p>
          <a:p>
            <a:pPr indent="0" lvl="0" marL="457200" marR="360000" rtl="0" algn="l">
              <a:spcBef>
                <a:spcPts val="0"/>
              </a:spcBef>
              <a:spcAft>
                <a:spcPts val="0"/>
              </a:spcAft>
              <a:buNone/>
            </a:pPr>
            <a:r>
              <a:rPr lang="en-GB" sz="1600">
                <a:solidFill>
                  <a:srgbClr val="171717"/>
                </a:solidFill>
              </a:rPr>
              <a:t>Fundamental research drives innovation in medicine.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a:t>
            </a:r>
            <a:endParaRPr sz="1600">
              <a:solidFill>
                <a:srgbClr val="171717"/>
              </a:solidFill>
            </a:endParaRPr>
          </a:p>
          <a:p>
            <a:pPr indent="0" lvl="0" marL="0" marR="360000" rtl="0" algn="l">
              <a:spcBef>
                <a:spcPts val="0"/>
              </a:spcBef>
              <a:spcAft>
                <a:spcPts val="0"/>
              </a:spcAft>
              <a:buNone/>
            </a:pPr>
            <a:r>
              <a:rPr lang="en-GB" sz="1600">
                <a:solidFill>
                  <a:srgbClr val="171717"/>
                </a:solidFill>
              </a:rPr>
              <a:t>Cancer sounds scary</a:t>
            </a:r>
            <a:endParaRPr sz="1600">
              <a:solidFill>
                <a:srgbClr val="171717"/>
              </a:solidFill>
            </a:endParaRPr>
          </a:p>
          <a:p>
            <a:pPr indent="0" lvl="0" marL="0" marR="360000" rtl="0" algn="l">
              <a:spcBef>
                <a:spcPts val="0"/>
              </a:spcBef>
              <a:spcAft>
                <a:spcPts val="0"/>
              </a:spcAft>
              <a:buNone/>
            </a:pPr>
            <a:r>
              <a:rPr lang="en-GB" sz="1600">
                <a:solidFill>
                  <a:srgbClr val="171717"/>
                </a:solidFill>
              </a:rPr>
              <a:t>Radiation and safety</a:t>
            </a:r>
            <a:endParaRPr sz="1800">
              <a:solidFill>
                <a:srgbClr val="3C4043"/>
              </a:solidFill>
              <a:highlight>
                <a:srgbClr val="F5F5F5"/>
              </a:highlight>
              <a:latin typeface="Roboto"/>
              <a:ea typeface="Roboto"/>
              <a:cs typeface="Roboto"/>
              <a:sym typeface="Roboto"/>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3" name="Shape 703"/>
        <p:cNvGrpSpPr/>
        <p:nvPr/>
      </p:nvGrpSpPr>
      <p:grpSpPr>
        <a:xfrm>
          <a:off x="0" y="0"/>
          <a:ext cx="0" cy="0"/>
          <a:chOff x="0" y="0"/>
          <a:chExt cx="0" cy="0"/>
        </a:xfrm>
      </p:grpSpPr>
      <p:sp>
        <p:nvSpPr>
          <p:cNvPr id="704" name="Google Shape;704;p9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05" name="Google Shape;705;p9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how to create fast and beautiful concept maps on a computer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inspiring workshops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9" name="Shape 709"/>
        <p:cNvGrpSpPr/>
        <p:nvPr/>
      </p:nvGrpSpPr>
      <p:grpSpPr>
        <a:xfrm>
          <a:off x="0" y="0"/>
          <a:ext cx="0" cy="0"/>
          <a:chOff x="0" y="0"/>
          <a:chExt cx="0" cy="0"/>
        </a:xfrm>
      </p:grpSpPr>
      <p:sp>
        <p:nvSpPr>
          <p:cNvPr id="710" name="Google Shape;710;p10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711" name="Google Shape;711;p100"/>
          <p:cNvSpPr txBox="1"/>
          <p:nvPr/>
        </p:nvSpPr>
        <p:spPr>
          <a:xfrm>
            <a:off x="319445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Particles can interact on 4 different ways.</a:t>
            </a:r>
            <a:endParaRPr sz="1600">
              <a:solidFill>
                <a:srgbClr val="171717"/>
              </a:solidFill>
            </a:endParaRPr>
          </a:p>
          <a:p>
            <a:pPr indent="0" lvl="0" marL="457200" marR="360000" rtl="0" algn="l">
              <a:spcBef>
                <a:spcPts val="0"/>
              </a:spcBef>
              <a:spcAft>
                <a:spcPts val="0"/>
              </a:spcAft>
              <a:buNone/>
            </a:pPr>
            <a:r>
              <a:rPr lang="en-GB" sz="1600">
                <a:solidFill>
                  <a:srgbClr val="171717"/>
                </a:solidFill>
              </a:rPr>
              <a:t>But not all can do all 4 ways.</a:t>
            </a:r>
            <a:endParaRPr sz="1600">
              <a:solidFill>
                <a:srgbClr val="171717"/>
              </a:solidFill>
            </a:endParaRPr>
          </a:p>
          <a:p>
            <a:pPr indent="0" lvl="0" marL="457200" marR="360000" rtl="0" algn="l">
              <a:spcBef>
                <a:spcPts val="0"/>
              </a:spcBef>
              <a:spcAft>
                <a:spcPts val="0"/>
              </a:spcAft>
              <a:buNone/>
            </a:pPr>
            <a:r>
              <a:rPr lang="en-GB" sz="1600">
                <a:solidFill>
                  <a:srgbClr val="171717"/>
                </a:solidFill>
              </a:rPr>
              <a:t>Use colored strips for each particle (blue - weak interaction, red - strong interaction …).</a:t>
            </a:r>
            <a:endParaRPr sz="1600">
              <a:solidFill>
                <a:srgbClr val="171717"/>
              </a:solidFill>
            </a:endParaRPr>
          </a:p>
          <a:p>
            <a:pPr indent="0" lvl="0" marL="457200" marR="360000" rtl="0" algn="l">
              <a:spcBef>
                <a:spcPts val="0"/>
              </a:spcBef>
              <a:spcAft>
                <a:spcPts val="0"/>
              </a:spcAft>
              <a:buNone/>
            </a:pPr>
            <a:r>
              <a:rPr lang="en-GB" sz="1600">
                <a:solidFill>
                  <a:srgbClr val="171717"/>
                </a:solidFill>
              </a:rPr>
              <a:t>Particle has only the strips which it can interact 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Then ask which strips and which particles will be used to present beta decay (for instance).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t/>
            </a:r>
            <a:endParaRPr sz="1600">
              <a:solidFill>
                <a:srgbClr val="171717"/>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5" name="Shape 715"/>
        <p:cNvGrpSpPr/>
        <p:nvPr/>
      </p:nvGrpSpPr>
      <p:grpSpPr>
        <a:xfrm>
          <a:off x="0" y="0"/>
          <a:ext cx="0" cy="0"/>
          <a:chOff x="0" y="0"/>
          <a:chExt cx="0" cy="0"/>
        </a:xfrm>
      </p:grpSpPr>
      <p:sp>
        <p:nvSpPr>
          <p:cNvPr id="716" name="Google Shape;716;p10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17" name="Google Shape;717;p10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We must </a:t>
            </a:r>
            <a:r>
              <a:rPr lang="en-GB" sz="1600">
                <a:solidFill>
                  <a:srgbClr val="171717"/>
                </a:solidFill>
              </a:rPr>
              <a:t>throw</a:t>
            </a:r>
            <a:r>
              <a:rPr lang="en-GB" sz="1600">
                <a:solidFill>
                  <a:srgbClr val="171717"/>
                </a:solidFill>
              </a:rPr>
              <a:t> away most all data (10.000 stay out of 40 million).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What are the criteria? </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 we save data?</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Are the criteria something that has to develop over time also? (understand feedback loop)</a:t>
            </a:r>
            <a:endParaRPr sz="1600">
              <a:solidFill>
                <a:srgbClr val="171717"/>
              </a:solidFill>
            </a:endParaRPr>
          </a:p>
          <a:p>
            <a:pPr indent="0" lvl="0" marL="457200" marR="360000" rtl="0" algn="l">
              <a:spcBef>
                <a:spcPts val="0"/>
              </a:spcBef>
              <a:spcAft>
                <a:spcPts val="0"/>
              </a:spcAft>
              <a:buNone/>
            </a:pPr>
            <a:r>
              <a:rPr lang="en-GB" sz="1600">
                <a:solidFill>
                  <a:srgbClr val="171717"/>
                </a:solidFill>
              </a:rPr>
              <a:t>Some of data which do not pass criteria is also preserved. Why?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3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31" name="Google Shape;231;p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Magnets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Importance of polarity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need of vacuum</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One </a:t>
            </a:r>
            <a:r>
              <a:rPr lang="en-GB" sz="1600">
                <a:solidFill>
                  <a:srgbClr val="171717"/>
                </a:solidFill>
              </a:rPr>
              <a:t>challenge</a:t>
            </a:r>
            <a:r>
              <a:rPr lang="en-GB" sz="1600">
                <a:solidFill>
                  <a:srgbClr val="171717"/>
                </a:solidFill>
              </a:rPr>
              <a:t> is the maths </a:t>
            </a:r>
            <a:r>
              <a:rPr lang="en-GB" sz="1600">
                <a:solidFill>
                  <a:srgbClr val="171717"/>
                </a:solidFill>
              </a:rPr>
              <a:t>involves</a:t>
            </a:r>
            <a:r>
              <a:rPr lang="en-GB" sz="1600">
                <a:solidFill>
                  <a:srgbClr val="171717"/>
                </a:solidFill>
              </a:rPr>
              <a:t> on it and the second one is the </a:t>
            </a:r>
            <a:r>
              <a:rPr lang="en-GB" sz="1600">
                <a:solidFill>
                  <a:srgbClr val="171717"/>
                </a:solidFill>
              </a:rPr>
              <a:t>visualisation of events.</a:t>
            </a:r>
            <a:endParaRPr sz="1600">
              <a:solidFill>
                <a:srgbClr val="171717"/>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1" name="Shape 721"/>
        <p:cNvGrpSpPr/>
        <p:nvPr/>
      </p:nvGrpSpPr>
      <p:grpSpPr>
        <a:xfrm>
          <a:off x="0" y="0"/>
          <a:ext cx="0" cy="0"/>
          <a:chOff x="0" y="0"/>
          <a:chExt cx="0" cy="0"/>
        </a:xfrm>
      </p:grpSpPr>
      <p:sp>
        <p:nvSpPr>
          <p:cNvPr id="722" name="Google Shape;722;p10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23" name="Google Shape;723;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Not all methods are for the same purpose of treating?</a:t>
            </a:r>
            <a:endParaRPr sz="1600">
              <a:solidFill>
                <a:srgbClr val="171717"/>
              </a:solidFill>
            </a:endParaRPr>
          </a:p>
          <a:p>
            <a:pPr indent="0" lvl="0" marL="457200" marR="360000" rtl="0" algn="l">
              <a:spcBef>
                <a:spcPts val="0"/>
              </a:spcBef>
              <a:spcAft>
                <a:spcPts val="0"/>
              </a:spcAft>
              <a:buNone/>
            </a:pPr>
            <a:r>
              <a:rPr lang="en-GB" sz="1600">
                <a:solidFill>
                  <a:srgbClr val="171717"/>
                </a:solidFill>
              </a:rPr>
              <a:t>Physicist can help! Where?</a:t>
            </a:r>
            <a:endParaRPr sz="1600">
              <a:solidFill>
                <a:srgbClr val="171717"/>
              </a:solidFill>
            </a:endParaRPr>
          </a:p>
          <a:p>
            <a:pPr indent="0" lvl="0" marL="457200" marR="360000" rtl="0" algn="l">
              <a:spcBef>
                <a:spcPts val="0"/>
              </a:spcBef>
              <a:spcAft>
                <a:spcPts val="0"/>
              </a:spcAft>
              <a:buNone/>
            </a:pPr>
            <a:r>
              <a:rPr lang="en-GB" sz="1600">
                <a:solidFill>
                  <a:srgbClr val="171717"/>
                </a:solidFill>
              </a:rPr>
              <a:t>Challenges</a:t>
            </a:r>
            <a:r>
              <a:rPr lang="en-GB" sz="1600">
                <a:solidFill>
                  <a:srgbClr val="171717"/>
                </a:solidFill>
              </a:rPr>
              <a:t> of unequal access to methods?</a:t>
            </a:r>
            <a:endParaRPr sz="1600">
              <a:solidFill>
                <a:srgbClr val="171717"/>
              </a:solidFill>
            </a:endParaRPr>
          </a:p>
          <a:p>
            <a:pPr indent="0" lvl="0" marL="457200" marR="360000" rtl="0" algn="l">
              <a:spcBef>
                <a:spcPts val="0"/>
              </a:spcBef>
              <a:spcAft>
                <a:spcPts val="0"/>
              </a:spcAft>
              <a:buNone/>
            </a:pPr>
            <a:r>
              <a:rPr lang="en-GB" sz="1600">
                <a:solidFill>
                  <a:srgbClr val="171717"/>
                </a:solidFill>
              </a:rPr>
              <a:t>What is new? Flash is.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Maybe not challenges… but a </a:t>
            </a:r>
            <a:r>
              <a:rPr lang="en-GB" sz="1600">
                <a:solidFill>
                  <a:srgbClr val="171717"/>
                </a:solidFill>
              </a:rPr>
              <a:t>beautiful</a:t>
            </a:r>
            <a:r>
              <a:rPr lang="en-GB" sz="1600">
                <a:solidFill>
                  <a:srgbClr val="171717"/>
                </a:solidFill>
              </a:rPr>
              <a:t> way to expose how cancer can actually be killed with different particles and what is the cost on </a:t>
            </a:r>
            <a:r>
              <a:rPr lang="en-GB" sz="1600">
                <a:solidFill>
                  <a:srgbClr val="171717"/>
                </a:solidFill>
              </a:rPr>
              <a:t>health</a:t>
            </a:r>
            <a:r>
              <a:rPr lang="en-GB" sz="1600">
                <a:solidFill>
                  <a:srgbClr val="171717"/>
                </a:solidFill>
              </a:rPr>
              <a:t> tissues and how to minimise dammage on health tissue.</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7" name="Shape 727"/>
        <p:cNvGrpSpPr/>
        <p:nvPr/>
      </p:nvGrpSpPr>
      <p:grpSpPr>
        <a:xfrm>
          <a:off x="0" y="0"/>
          <a:ext cx="0" cy="0"/>
          <a:chOff x="0" y="0"/>
          <a:chExt cx="0" cy="0"/>
        </a:xfrm>
      </p:grpSpPr>
      <p:sp>
        <p:nvSpPr>
          <p:cNvPr id="728" name="Google Shape;728;p10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29" name="Google Shape;729;p10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Practical use of knowledge that is achieved in CERN: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Medicine (are </a:t>
            </a:r>
            <a:r>
              <a:rPr lang="en-GB" sz="1600">
                <a:solidFill>
                  <a:srgbClr val="171717"/>
                </a:solidFill>
              </a:rPr>
              <a:t>physicist</a:t>
            </a:r>
            <a:r>
              <a:rPr lang="en-GB" sz="1600">
                <a:solidFill>
                  <a:srgbClr val="171717"/>
                </a:solidFill>
              </a:rPr>
              <a:t> pushing medicine further or contra?!)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Data analysis and storage capabilities (who is pushing to the limita: CERN or computer </a:t>
            </a:r>
            <a:r>
              <a:rPr lang="en-GB" sz="1600">
                <a:solidFill>
                  <a:srgbClr val="171717"/>
                </a:solidFill>
              </a:rPr>
              <a:t>engineers</a:t>
            </a:r>
            <a:r>
              <a:rPr lang="en-GB" sz="1600">
                <a:solidFill>
                  <a:srgbClr val="171717"/>
                </a:solidFill>
              </a:rPr>
              <a: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3" name="Shape 733"/>
        <p:cNvGrpSpPr/>
        <p:nvPr/>
      </p:nvGrpSpPr>
      <p:grpSpPr>
        <a:xfrm>
          <a:off x="0" y="0"/>
          <a:ext cx="0" cy="0"/>
          <a:chOff x="0" y="0"/>
          <a:chExt cx="0" cy="0"/>
        </a:xfrm>
      </p:grpSpPr>
      <p:sp>
        <p:nvSpPr>
          <p:cNvPr id="734" name="Google Shape;734;p10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735" name="Google Shape;735;p10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Active learning strategy (role play) to teach an abstract concept (Feynman diagram) - pedagogical content knowledge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Big data, speed, collaboration, cyber attacks, Computing language may not be easy, issues on data storage and warehousing, high luminosity LHC, criteria for choosing data for experiment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Radiation: dangerous but </a:t>
            </a:r>
            <a:r>
              <a:rPr lang="en-GB" sz="1600">
                <a:solidFill>
                  <a:srgbClr val="171717"/>
                </a:solidFill>
              </a:rPr>
              <a:t>helpful (diagnostics and heallying);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Serendipity of science;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 therapy vs RT: less dose, high accuracy, low side effects;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FLASH: a new hope?;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Problem: economic and political issues;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Integrated lessons: physics, maths, biology, computing.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9" name="Shape 739"/>
        <p:cNvGrpSpPr/>
        <p:nvPr/>
      </p:nvGrpSpPr>
      <p:grpSpPr>
        <a:xfrm>
          <a:off x="0" y="0"/>
          <a:ext cx="0" cy="0"/>
          <a:chOff x="0" y="0"/>
          <a:chExt cx="0" cy="0"/>
        </a:xfrm>
      </p:grpSpPr>
      <p:sp>
        <p:nvSpPr>
          <p:cNvPr id="740" name="Google Shape;740;p105"/>
          <p:cNvSpPr/>
          <p:nvPr/>
        </p:nvSpPr>
        <p:spPr>
          <a:xfrm>
            <a:off x="0" y="0"/>
            <a:ext cx="19911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000" u="sng">
                <a:solidFill>
                  <a:schemeClr val="lt1"/>
                </a:solidFill>
              </a:rPr>
              <a:t>Our</a:t>
            </a:r>
            <a:r>
              <a:rPr lang="en-GB" sz="2000">
                <a:solidFill>
                  <a:schemeClr val="lt1"/>
                </a:solidFill>
              </a:rPr>
              <a:t> Key Takeaways so far</a:t>
            </a:r>
            <a:endParaRPr sz="2000">
              <a:solidFill>
                <a:schemeClr val="lt1"/>
              </a:solidFill>
            </a:endParaRPr>
          </a:p>
          <a:p>
            <a:pPr indent="0" lvl="0" marL="179999" marR="179999" rtl="0" algn="ctr">
              <a:spcBef>
                <a:spcPts val="0"/>
              </a:spcBef>
              <a:spcAft>
                <a:spcPts val="0"/>
              </a:spcAft>
              <a:buNone/>
            </a:pPr>
            <a:r>
              <a:t/>
            </a:r>
            <a:endParaRPr sz="2000">
              <a:solidFill>
                <a:schemeClr val="lt1"/>
              </a:solidFill>
            </a:endParaRPr>
          </a:p>
          <a:p>
            <a:pPr indent="0" lvl="0" marL="0" rtl="0" algn="l">
              <a:lnSpc>
                <a:spcPct val="115000"/>
              </a:lnSpc>
              <a:spcBef>
                <a:spcPts val="0"/>
              </a:spcBef>
              <a:spcAft>
                <a:spcPts val="0"/>
              </a:spcAft>
              <a:buNone/>
            </a:pPr>
            <a:r>
              <a:rPr b="1" lang="en-GB" sz="800">
                <a:solidFill>
                  <a:schemeClr val="lt1"/>
                </a:solidFill>
              </a:rPr>
              <a:t>Instructions:</a:t>
            </a:r>
            <a:r>
              <a:rPr lang="en-GB" sz="800">
                <a:solidFill>
                  <a:schemeClr val="lt1"/>
                </a:solidFill>
              </a:rPr>
              <a:t> Write in the box any insights, learnings and discussion outcomes. </a:t>
            </a:r>
            <a:br>
              <a:rPr lang="en-GB" sz="800">
                <a:solidFill>
                  <a:schemeClr val="lt1"/>
                </a:solidFill>
              </a:rPr>
            </a:br>
            <a:br>
              <a:rPr lang="en-GB" sz="800">
                <a:solidFill>
                  <a:schemeClr val="lt1"/>
                </a:solidFill>
              </a:rPr>
            </a:br>
            <a:r>
              <a:rPr i="1" lang="en-GB" sz="800">
                <a:solidFill>
                  <a:schemeClr val="lt1"/>
                </a:solidFill>
              </a:rPr>
              <a:t>(Decide how you as a group will present them if you are selected to present during the SG Report-Out.)</a:t>
            </a:r>
            <a:endParaRPr i="1" sz="2000">
              <a:solidFill>
                <a:schemeClr val="lt1"/>
              </a:solidFill>
            </a:endParaRPr>
          </a:p>
        </p:txBody>
      </p:sp>
      <p:sp>
        <p:nvSpPr>
          <p:cNvPr id="741" name="Google Shape;741;p10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42" name="Google Shape;742;p10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43" name="Google Shape;743;p105"/>
          <p:cNvPicPr preferRelativeResize="0"/>
          <p:nvPr/>
        </p:nvPicPr>
        <p:blipFill>
          <a:blip r:embed="rId3">
            <a:alphaModFix/>
          </a:blip>
          <a:stretch>
            <a:fillRect/>
          </a:stretch>
        </p:blipFill>
        <p:spPr>
          <a:xfrm>
            <a:off x="4518429" y="75500"/>
            <a:ext cx="4440049" cy="2237376"/>
          </a:xfrm>
          <a:prstGeom prst="rect">
            <a:avLst/>
          </a:prstGeom>
          <a:noFill/>
          <a:ln>
            <a:noFill/>
          </a:ln>
        </p:spPr>
      </p:pic>
      <p:pic>
        <p:nvPicPr>
          <p:cNvPr id="744" name="Google Shape;744;p105"/>
          <p:cNvPicPr preferRelativeResize="0"/>
          <p:nvPr/>
        </p:nvPicPr>
        <p:blipFill rotWithShape="1">
          <a:blip r:embed="rId4">
            <a:alphaModFix/>
          </a:blip>
          <a:srcRect b="32382" l="22605" r="21731" t="0"/>
          <a:stretch/>
        </p:blipFill>
        <p:spPr>
          <a:xfrm>
            <a:off x="2224062" y="800000"/>
            <a:ext cx="2197977" cy="1501575"/>
          </a:xfrm>
          <a:prstGeom prst="rect">
            <a:avLst/>
          </a:prstGeom>
          <a:noFill/>
          <a:ln>
            <a:noFill/>
          </a:ln>
        </p:spPr>
      </p:pic>
      <p:pic>
        <p:nvPicPr>
          <p:cNvPr id="745" name="Google Shape;745;p105"/>
          <p:cNvPicPr preferRelativeResize="0"/>
          <p:nvPr/>
        </p:nvPicPr>
        <p:blipFill>
          <a:blip r:embed="rId5">
            <a:alphaModFix/>
          </a:blip>
          <a:stretch>
            <a:fillRect/>
          </a:stretch>
        </p:blipFill>
        <p:spPr>
          <a:xfrm>
            <a:off x="2300250" y="2561500"/>
            <a:ext cx="2314050" cy="2314050"/>
          </a:xfrm>
          <a:prstGeom prst="rect">
            <a:avLst/>
          </a:prstGeom>
          <a:noFill/>
          <a:ln>
            <a:noFill/>
          </a:ln>
        </p:spPr>
      </p:pic>
      <p:pic>
        <p:nvPicPr>
          <p:cNvPr id="746" name="Google Shape;746;p105"/>
          <p:cNvPicPr preferRelativeResize="0"/>
          <p:nvPr/>
        </p:nvPicPr>
        <p:blipFill>
          <a:blip r:embed="rId6">
            <a:alphaModFix/>
          </a:blip>
          <a:stretch>
            <a:fillRect/>
          </a:stretch>
        </p:blipFill>
        <p:spPr>
          <a:xfrm>
            <a:off x="2597625" y="64200"/>
            <a:ext cx="1588942" cy="651899"/>
          </a:xfrm>
          <a:prstGeom prst="rect">
            <a:avLst/>
          </a:prstGeom>
          <a:noFill/>
          <a:ln>
            <a:noFill/>
          </a:ln>
        </p:spPr>
      </p:pic>
      <p:pic>
        <p:nvPicPr>
          <p:cNvPr id="747" name="Google Shape;747;p105"/>
          <p:cNvPicPr preferRelativeResize="0"/>
          <p:nvPr/>
        </p:nvPicPr>
        <p:blipFill rotWithShape="1">
          <a:blip r:embed="rId7">
            <a:alphaModFix/>
          </a:blip>
          <a:srcRect b="1908" l="1703" r="1528" t="2167"/>
          <a:stretch/>
        </p:blipFill>
        <p:spPr>
          <a:xfrm>
            <a:off x="4973450" y="2457225"/>
            <a:ext cx="3792802" cy="2522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1" name="Shape 751"/>
        <p:cNvGrpSpPr/>
        <p:nvPr/>
      </p:nvGrpSpPr>
      <p:grpSpPr>
        <a:xfrm>
          <a:off x="0" y="0"/>
          <a:ext cx="0" cy="0"/>
          <a:chOff x="0" y="0"/>
          <a:chExt cx="0" cy="0"/>
        </a:xfrm>
      </p:grpSpPr>
      <p:sp>
        <p:nvSpPr>
          <p:cNvPr id="752" name="Google Shape;752;p106"/>
          <p:cNvSpPr/>
          <p:nvPr/>
        </p:nvSpPr>
        <p:spPr>
          <a:xfrm>
            <a:off x="0" y="0"/>
            <a:ext cx="25611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753" name="Google Shape;753;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54" name="Google Shape;754;p10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55" name="Google Shape;755;p106"/>
          <p:cNvPicPr preferRelativeResize="0"/>
          <p:nvPr/>
        </p:nvPicPr>
        <p:blipFill>
          <a:blip r:embed="rId3">
            <a:alphaModFix/>
          </a:blip>
          <a:stretch>
            <a:fillRect/>
          </a:stretch>
        </p:blipFill>
        <p:spPr>
          <a:xfrm>
            <a:off x="2773012" y="278770"/>
            <a:ext cx="6200725" cy="458596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5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9" name="Shape 759"/>
        <p:cNvGrpSpPr/>
        <p:nvPr/>
      </p:nvGrpSpPr>
      <p:grpSpPr>
        <a:xfrm>
          <a:off x="0" y="0"/>
          <a:ext cx="0" cy="0"/>
          <a:chOff x="0" y="0"/>
          <a:chExt cx="0" cy="0"/>
        </a:xfrm>
      </p:grpSpPr>
      <p:sp>
        <p:nvSpPr>
          <p:cNvPr id="760" name="Google Shape;760;p107"/>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17 July</a:t>
            </a:r>
            <a:endParaRPr/>
          </a:p>
        </p:txBody>
      </p:sp>
      <p:sp>
        <p:nvSpPr>
          <p:cNvPr id="761" name="Google Shape;761;p107"/>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5" name="Shape 765"/>
        <p:cNvGrpSpPr/>
        <p:nvPr/>
      </p:nvGrpSpPr>
      <p:grpSpPr>
        <a:xfrm>
          <a:off x="0" y="0"/>
          <a:ext cx="0" cy="0"/>
          <a:chOff x="0" y="0"/>
          <a:chExt cx="0" cy="0"/>
        </a:xfrm>
      </p:grpSpPr>
      <p:sp>
        <p:nvSpPr>
          <p:cNvPr id="766" name="Google Shape;766;p10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4</a:t>
            </a:r>
            <a:endParaRPr/>
          </a:p>
        </p:txBody>
      </p:sp>
      <p:graphicFrame>
        <p:nvGraphicFramePr>
          <p:cNvPr id="767" name="Google Shape;767;p108"/>
          <p:cNvGraphicFramePr/>
          <p:nvPr/>
        </p:nvGraphicFramePr>
        <p:xfrm>
          <a:off x="306000" y="1264325"/>
          <a:ext cx="3000000" cy="3000000"/>
        </p:xfrm>
        <a:graphic>
          <a:graphicData uri="http://schemas.openxmlformats.org/drawingml/2006/table">
            <a:tbl>
              <a:tblPr>
                <a:noFill/>
                <a:tableStyleId>{CDA3E30C-31B7-4E11-BCDB-D725091BE7CC}</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the </a:t>
                      </a:r>
                      <a:r>
                        <a:rPr b="1" lang="en-GB"/>
                        <a:t>“Our Key Takeaways from HST</a:t>
                      </a:r>
                      <a:r>
                        <a:rPr b="1" lang="en-GB"/>
                        <a:t>2025</a:t>
                      </a:r>
                      <a:r>
                        <a:rPr b="1" lang="en-GB"/>
                        <a:t>”</a:t>
                      </a:r>
                      <a:r>
                        <a:rPr lang="en-GB"/>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Discuss the topic that was assigned to your study group for the </a:t>
                      </a:r>
                      <a:r>
                        <a:rPr b="1" lang="en-GB"/>
                        <a:t>Final Presentation on Friday morning</a:t>
                      </a:r>
                      <a:r>
                        <a:rPr lang="en-GB"/>
                        <a:t>. S</a:t>
                      </a:r>
                      <a:r>
                        <a:rPr lang="en-GB"/>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Prepare a </a:t>
                      </a:r>
                      <a:r>
                        <a:rPr lang="en-GB">
                          <a:solidFill>
                            <a:schemeClr val="dk1"/>
                          </a:solidFill>
                        </a:rPr>
                        <a:t>detailed</a:t>
                      </a:r>
                      <a:r>
                        <a:rPr lang="en-GB"/>
                        <a:t> and </a:t>
                      </a:r>
                      <a:r>
                        <a:rPr lang="en-GB">
                          <a:solidFill>
                            <a:schemeClr val="dk1"/>
                          </a:solidFill>
                        </a:rPr>
                        <a:t>entertaining</a:t>
                      </a:r>
                      <a:r>
                        <a:rPr lang="en-GB"/>
                        <a:t> presentation to share your results with your colleagues. </a:t>
                      </a:r>
                      <a:r>
                        <a:rPr b="1" lang="en-GB"/>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768" name="Google Shape;768;p108"/>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9" name="Google Shape;769;p108"/>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0" name="Google Shape;770;p108"/>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1" name="Google Shape;771;p108"/>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2" name="Google Shape;772;p108"/>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6" name="Shape 776"/>
        <p:cNvGrpSpPr/>
        <p:nvPr/>
      </p:nvGrpSpPr>
      <p:grpSpPr>
        <a:xfrm>
          <a:off x="0" y="0"/>
          <a:ext cx="0" cy="0"/>
          <a:chOff x="0" y="0"/>
          <a:chExt cx="0" cy="0"/>
        </a:xfrm>
      </p:grpSpPr>
      <p:sp>
        <p:nvSpPr>
          <p:cNvPr id="777" name="Google Shape;777;p10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78" name="Google Shape;778;p10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2" name="Shape 782"/>
        <p:cNvGrpSpPr/>
        <p:nvPr/>
      </p:nvGrpSpPr>
      <p:grpSpPr>
        <a:xfrm>
          <a:off x="0" y="0"/>
          <a:ext cx="0" cy="0"/>
          <a:chOff x="0" y="0"/>
          <a:chExt cx="0" cy="0"/>
        </a:xfrm>
      </p:grpSpPr>
      <p:sp>
        <p:nvSpPr>
          <p:cNvPr id="783" name="Google Shape;783;p11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a:t>
            </a:r>
            <a:r>
              <a:rPr b="1" lang="en-GB" sz="1200">
                <a:solidFill>
                  <a:schemeClr val="lt1"/>
                </a:solidFill>
              </a:rPr>
              <a:t>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84" name="Google Shape;784;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8" name="Shape 788"/>
        <p:cNvGrpSpPr/>
        <p:nvPr/>
      </p:nvGrpSpPr>
      <p:grpSpPr>
        <a:xfrm>
          <a:off x="0" y="0"/>
          <a:ext cx="0" cy="0"/>
          <a:chOff x="0" y="0"/>
          <a:chExt cx="0" cy="0"/>
        </a:xfrm>
      </p:grpSpPr>
      <p:sp>
        <p:nvSpPr>
          <p:cNvPr id="789" name="Google Shape;789;p11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90" name="Google Shape;790;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5" name="Shape 235"/>
        <p:cNvGrpSpPr/>
        <p:nvPr/>
      </p:nvGrpSpPr>
      <p:grpSpPr>
        <a:xfrm>
          <a:off x="0" y="0"/>
          <a:ext cx="0" cy="0"/>
          <a:chOff x="0" y="0"/>
          <a:chExt cx="0" cy="0"/>
        </a:xfrm>
      </p:grpSpPr>
      <p:sp>
        <p:nvSpPr>
          <p:cNvPr id="236" name="Google Shape;236;p3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37" name="Google Shape;237;p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 </a:t>
            </a:r>
            <a:r>
              <a:rPr lang="en-GB" sz="1600">
                <a:solidFill>
                  <a:srgbClr val="171717"/>
                </a:solidFill>
              </a:rPr>
              <a:t>Interaction</a:t>
            </a:r>
            <a:r>
              <a:rPr lang="en-GB" sz="1600">
                <a:solidFill>
                  <a:srgbClr val="171717"/>
                </a:solidFill>
              </a:rPr>
              <a:t> particles with matter;</a:t>
            </a:r>
            <a:endParaRPr sz="1600">
              <a:solidFill>
                <a:srgbClr val="171717"/>
              </a:solidFill>
            </a:endParaRPr>
          </a:p>
          <a:p>
            <a:pPr indent="0" lvl="0" marL="457200" marR="360000" rtl="0" algn="l">
              <a:spcBef>
                <a:spcPts val="0"/>
              </a:spcBef>
              <a:spcAft>
                <a:spcPts val="0"/>
              </a:spcAft>
              <a:buNone/>
            </a:pPr>
            <a:r>
              <a:rPr lang="en-GB" sz="1600">
                <a:solidFill>
                  <a:srgbClr val="171717"/>
                </a:solidFill>
              </a:rPr>
              <a:t>- Speed response of the </a:t>
            </a:r>
            <a:r>
              <a:rPr lang="en-GB" sz="1600">
                <a:solidFill>
                  <a:srgbClr val="171717"/>
                </a:solidFill>
              </a:rPr>
              <a:t>electronics</a:t>
            </a:r>
            <a:r>
              <a:rPr lang="en-GB" sz="1600">
                <a:solidFill>
                  <a:srgbClr val="171717"/>
                </a:solidFill>
              </a:rPr>
              <a:t>;</a:t>
            </a:r>
            <a:endParaRPr sz="1600">
              <a:solidFill>
                <a:srgbClr val="171717"/>
              </a:solidFill>
            </a:endParaRPr>
          </a:p>
          <a:p>
            <a:pPr indent="0" lvl="0" marL="457200" marR="360000" rtl="0" algn="l">
              <a:spcBef>
                <a:spcPts val="0"/>
              </a:spcBef>
              <a:spcAft>
                <a:spcPts val="0"/>
              </a:spcAft>
              <a:buNone/>
            </a:pPr>
            <a:r>
              <a:rPr lang="en-GB" sz="1600">
                <a:solidFill>
                  <a:srgbClr val="171717"/>
                </a:solidFill>
              </a:rPr>
              <a:t>- Many questions without answers.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298450" lvl="0" marL="457200" marR="38100" rtl="0" algn="l">
              <a:lnSpc>
                <a:spcPct val="128571"/>
              </a:lnSpc>
              <a:spcBef>
                <a:spcPts val="0"/>
              </a:spcBef>
              <a:spcAft>
                <a:spcPts val="0"/>
              </a:spcAft>
              <a:buClr>
                <a:srgbClr val="171717"/>
              </a:buClr>
              <a:buSzPts val="1100"/>
              <a:buAutoNum type="arabicPeriod"/>
            </a:pPr>
            <a:r>
              <a:rPr lang="en-GB" sz="1600">
                <a:solidFill>
                  <a:srgbClr val="1F1F1F"/>
                </a:solidFill>
                <a:highlight>
                  <a:srgbClr val="F8F9FA"/>
                </a:highlight>
              </a:rPr>
              <a:t>The multitude of effects and physical processes that can occur in a detector - that is, for each particle there is (or isn't) an effect on the material with which it interacts. Then there are the limitations of knowledge that may be enticing for some students but disappointing for others.</a:t>
            </a:r>
            <a:endParaRPr sz="1600">
              <a:solidFill>
                <a:srgbClr val="1F1F1F"/>
              </a:solidFill>
              <a:highlight>
                <a:srgbClr val="F8F9FA"/>
              </a:highlight>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4" name="Shape 794"/>
        <p:cNvGrpSpPr/>
        <p:nvPr/>
      </p:nvGrpSpPr>
      <p:grpSpPr>
        <a:xfrm>
          <a:off x="0" y="0"/>
          <a:ext cx="0" cy="0"/>
          <a:chOff x="0" y="0"/>
          <a:chExt cx="0" cy="0"/>
        </a:xfrm>
      </p:grpSpPr>
      <p:sp>
        <p:nvSpPr>
          <p:cNvPr id="795" name="Google Shape;795;p11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96" name="Google Shape;796;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0" name="Shape 800"/>
        <p:cNvGrpSpPr/>
        <p:nvPr/>
      </p:nvGrpSpPr>
      <p:grpSpPr>
        <a:xfrm>
          <a:off x="0" y="0"/>
          <a:ext cx="0" cy="0"/>
          <a:chOff x="0" y="0"/>
          <a:chExt cx="0" cy="0"/>
        </a:xfrm>
      </p:grpSpPr>
      <p:sp>
        <p:nvSpPr>
          <p:cNvPr id="801" name="Google Shape;801;p11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02" name="Google Shape;802;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6" name="Shape 806"/>
        <p:cNvGrpSpPr/>
        <p:nvPr/>
      </p:nvGrpSpPr>
      <p:grpSpPr>
        <a:xfrm>
          <a:off x="0" y="0"/>
          <a:ext cx="0" cy="0"/>
          <a:chOff x="0" y="0"/>
          <a:chExt cx="0" cy="0"/>
        </a:xfrm>
      </p:grpSpPr>
      <p:sp>
        <p:nvSpPr>
          <p:cNvPr id="807" name="Google Shape;807;p11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08" name="Google Shape;808;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2" name="Shape 812"/>
        <p:cNvGrpSpPr/>
        <p:nvPr/>
      </p:nvGrpSpPr>
      <p:grpSpPr>
        <a:xfrm>
          <a:off x="0" y="0"/>
          <a:ext cx="0" cy="0"/>
          <a:chOff x="0" y="0"/>
          <a:chExt cx="0" cy="0"/>
        </a:xfrm>
      </p:grpSpPr>
      <p:sp>
        <p:nvSpPr>
          <p:cNvPr id="813" name="Google Shape;813;p11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14" name="Google Shape;814;p11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8" name="Shape 818"/>
        <p:cNvGrpSpPr/>
        <p:nvPr/>
      </p:nvGrpSpPr>
      <p:grpSpPr>
        <a:xfrm>
          <a:off x="0" y="0"/>
          <a:ext cx="0" cy="0"/>
          <a:chOff x="0" y="0"/>
          <a:chExt cx="0" cy="0"/>
        </a:xfrm>
      </p:grpSpPr>
      <p:sp>
        <p:nvSpPr>
          <p:cNvPr id="819" name="Google Shape;819;p11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20" name="Google Shape;820;p11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4" name="Shape 824"/>
        <p:cNvGrpSpPr/>
        <p:nvPr/>
      </p:nvGrpSpPr>
      <p:grpSpPr>
        <a:xfrm>
          <a:off x="0" y="0"/>
          <a:ext cx="0" cy="0"/>
          <a:chOff x="0" y="0"/>
          <a:chExt cx="0" cy="0"/>
        </a:xfrm>
      </p:grpSpPr>
      <p:sp>
        <p:nvSpPr>
          <p:cNvPr id="825" name="Google Shape;825;p11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26" name="Google Shape;826;p11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0" name="Shape 830"/>
        <p:cNvGrpSpPr/>
        <p:nvPr/>
      </p:nvGrpSpPr>
      <p:grpSpPr>
        <a:xfrm>
          <a:off x="0" y="0"/>
          <a:ext cx="0" cy="0"/>
          <a:chOff x="0" y="0"/>
          <a:chExt cx="0" cy="0"/>
        </a:xfrm>
      </p:grpSpPr>
      <p:sp>
        <p:nvSpPr>
          <p:cNvPr id="831" name="Google Shape;831;p11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32" name="Google Shape;832;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6" name="Shape 836"/>
        <p:cNvGrpSpPr/>
        <p:nvPr/>
      </p:nvGrpSpPr>
      <p:grpSpPr>
        <a:xfrm>
          <a:off x="0" y="0"/>
          <a:ext cx="0" cy="0"/>
          <a:chOff x="0" y="0"/>
          <a:chExt cx="0" cy="0"/>
        </a:xfrm>
      </p:grpSpPr>
      <p:sp>
        <p:nvSpPr>
          <p:cNvPr id="837" name="Google Shape;837;p11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38" name="Google Shape;838;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2" name="Shape 842"/>
        <p:cNvGrpSpPr/>
        <p:nvPr/>
      </p:nvGrpSpPr>
      <p:grpSpPr>
        <a:xfrm>
          <a:off x="0" y="0"/>
          <a:ext cx="0" cy="0"/>
          <a:chOff x="0" y="0"/>
          <a:chExt cx="0" cy="0"/>
        </a:xfrm>
      </p:grpSpPr>
      <p:sp>
        <p:nvSpPr>
          <p:cNvPr id="843" name="Google Shape;843;p12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44" name="Google Shape;844;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8" name="Shape 848"/>
        <p:cNvGrpSpPr/>
        <p:nvPr/>
      </p:nvGrpSpPr>
      <p:grpSpPr>
        <a:xfrm>
          <a:off x="0" y="0"/>
          <a:ext cx="0" cy="0"/>
          <a:chOff x="0" y="0"/>
          <a:chExt cx="0" cy="0"/>
        </a:xfrm>
      </p:grpSpPr>
      <p:sp>
        <p:nvSpPr>
          <p:cNvPr id="849" name="Google Shape;849;p12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50" name="Google Shape;850;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