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0" r:id="rId5"/>
    <p:sldMasterId id="214748368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y="5143500" cx="9144000"/>
  <p:notesSz cx="6858000" cy="9144000"/>
  <p:embeddedFontLst>
    <p:embeddedFont>
      <p:font typeface="Roboto Thin"/>
      <p:regular r:id="rId115"/>
      <p:bold r:id="rId116"/>
      <p:italic r:id="rId117"/>
      <p:boldItalic r:id="rId118"/>
    </p:embeddedFont>
    <p:embeddedFont>
      <p:font typeface="Roboto Medium"/>
      <p:regular r:id="rId119"/>
      <p:bold r:id="rId120"/>
      <p:italic r:id="rId121"/>
      <p:boldItalic r:id="rId122"/>
    </p:embeddedFont>
    <p:embeddedFont>
      <p:font typeface="Roboto"/>
      <p:regular r:id="rId123"/>
      <p:bold r:id="rId124"/>
      <p:italic r:id="rId125"/>
      <p:boldItalic r:id="rId126"/>
    </p:embeddedFont>
    <p:embeddedFont>
      <p:font typeface="Poppins Black"/>
      <p:bold r:id="rId127"/>
      <p:boldItalic r:id="rId128"/>
    </p:embeddedFont>
    <p:embeddedFont>
      <p:font typeface="Open Sans Light"/>
      <p:regular r:id="rId129"/>
      <p:bold r:id="rId130"/>
      <p:italic r:id="rId131"/>
      <p:boldItalic r:id="rId132"/>
    </p:embeddedFont>
    <p:embeddedFont>
      <p:font typeface="Open Sans"/>
      <p:regular r:id="rId133"/>
      <p:bold r:id="rId134"/>
      <p:italic r:id="rId135"/>
      <p:boldItalic r:id="rId1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768CF9-1A15-490C-BF1B-F8E4DD1C64C9}">
  <a:tblStyle styleId="{CA768CF9-1A15-490C-BF1B-F8E4DD1C64C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07" Type="http://schemas.openxmlformats.org/officeDocument/2006/relationships/slide" Target="slides/slide100.xml"/><Relationship Id="rId106" Type="http://schemas.openxmlformats.org/officeDocument/2006/relationships/slide" Target="slides/slide99.xml"/><Relationship Id="rId105" Type="http://schemas.openxmlformats.org/officeDocument/2006/relationships/slide" Target="slides/slide98.xml"/><Relationship Id="rId104" Type="http://schemas.openxmlformats.org/officeDocument/2006/relationships/slide" Target="slides/slide97.xml"/><Relationship Id="rId109" Type="http://schemas.openxmlformats.org/officeDocument/2006/relationships/slide" Target="slides/slide102.xml"/><Relationship Id="rId108" Type="http://schemas.openxmlformats.org/officeDocument/2006/relationships/slide" Target="slides/slide101.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103" Type="http://schemas.openxmlformats.org/officeDocument/2006/relationships/slide" Target="slides/slide96.xml"/><Relationship Id="rId102" Type="http://schemas.openxmlformats.org/officeDocument/2006/relationships/slide" Target="slides/slide95.xml"/><Relationship Id="rId101" Type="http://schemas.openxmlformats.org/officeDocument/2006/relationships/slide" Target="slides/slide94.xml"/><Relationship Id="rId100" Type="http://schemas.openxmlformats.org/officeDocument/2006/relationships/slide" Target="slides/slide93.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29" Type="http://schemas.openxmlformats.org/officeDocument/2006/relationships/font" Target="fonts/OpenSansLight-regular.fntdata"/><Relationship Id="rId128" Type="http://schemas.openxmlformats.org/officeDocument/2006/relationships/font" Target="fonts/PoppinsBlack-boldItalic.fntdata"/><Relationship Id="rId127" Type="http://schemas.openxmlformats.org/officeDocument/2006/relationships/font" Target="fonts/PoppinsBlack-bold.fntdata"/><Relationship Id="rId126" Type="http://schemas.openxmlformats.org/officeDocument/2006/relationships/font" Target="fonts/Roboto-boldItalic.fntdata"/><Relationship Id="rId26" Type="http://schemas.openxmlformats.org/officeDocument/2006/relationships/slide" Target="slides/slide19.xml"/><Relationship Id="rId121" Type="http://schemas.openxmlformats.org/officeDocument/2006/relationships/font" Target="fonts/RobotoMedium-italic.fntdata"/><Relationship Id="rId25" Type="http://schemas.openxmlformats.org/officeDocument/2006/relationships/slide" Target="slides/slide18.xml"/><Relationship Id="rId120" Type="http://schemas.openxmlformats.org/officeDocument/2006/relationships/font" Target="fonts/RobotoMedium-bold.fntdata"/><Relationship Id="rId28" Type="http://schemas.openxmlformats.org/officeDocument/2006/relationships/slide" Target="slides/slide21.xml"/><Relationship Id="rId27" Type="http://schemas.openxmlformats.org/officeDocument/2006/relationships/slide" Target="slides/slide20.xml"/><Relationship Id="rId125" Type="http://schemas.openxmlformats.org/officeDocument/2006/relationships/font" Target="fonts/Roboto-italic.fntdata"/><Relationship Id="rId29" Type="http://schemas.openxmlformats.org/officeDocument/2006/relationships/slide" Target="slides/slide22.xml"/><Relationship Id="rId124" Type="http://schemas.openxmlformats.org/officeDocument/2006/relationships/font" Target="fonts/Roboto-bold.fntdata"/><Relationship Id="rId123" Type="http://schemas.openxmlformats.org/officeDocument/2006/relationships/font" Target="fonts/Roboto-regular.fntdata"/><Relationship Id="rId122" Type="http://schemas.openxmlformats.org/officeDocument/2006/relationships/font" Target="fonts/RobotoMedium-boldItalic.fntdata"/><Relationship Id="rId95" Type="http://schemas.openxmlformats.org/officeDocument/2006/relationships/slide" Target="slides/slide88.xml"/><Relationship Id="rId94" Type="http://schemas.openxmlformats.org/officeDocument/2006/relationships/slide" Target="slides/slide87.xml"/><Relationship Id="rId97" Type="http://schemas.openxmlformats.org/officeDocument/2006/relationships/slide" Target="slides/slide90.xml"/><Relationship Id="rId96" Type="http://schemas.openxmlformats.org/officeDocument/2006/relationships/slide" Target="slides/slide89.xml"/><Relationship Id="rId11" Type="http://schemas.openxmlformats.org/officeDocument/2006/relationships/slide" Target="slides/slide4.xml"/><Relationship Id="rId99" Type="http://schemas.openxmlformats.org/officeDocument/2006/relationships/slide" Target="slides/slide92.xml"/><Relationship Id="rId10" Type="http://schemas.openxmlformats.org/officeDocument/2006/relationships/slide" Target="slides/slide3.xml"/><Relationship Id="rId98" Type="http://schemas.openxmlformats.org/officeDocument/2006/relationships/slide" Target="slides/slide91.xml"/><Relationship Id="rId13" Type="http://schemas.openxmlformats.org/officeDocument/2006/relationships/slide" Target="slides/slide6.xml"/><Relationship Id="rId12" Type="http://schemas.openxmlformats.org/officeDocument/2006/relationships/slide" Target="slides/slide5.xml"/><Relationship Id="rId91" Type="http://schemas.openxmlformats.org/officeDocument/2006/relationships/slide" Target="slides/slide84.xml"/><Relationship Id="rId90" Type="http://schemas.openxmlformats.org/officeDocument/2006/relationships/slide" Target="slides/slide83.xml"/><Relationship Id="rId93" Type="http://schemas.openxmlformats.org/officeDocument/2006/relationships/slide" Target="slides/slide86.xml"/><Relationship Id="rId92" Type="http://schemas.openxmlformats.org/officeDocument/2006/relationships/slide" Target="slides/slide85.xml"/><Relationship Id="rId118" Type="http://schemas.openxmlformats.org/officeDocument/2006/relationships/font" Target="fonts/RobotoThin-boldItalic.fntdata"/><Relationship Id="rId117" Type="http://schemas.openxmlformats.org/officeDocument/2006/relationships/font" Target="fonts/RobotoThin-italic.fntdata"/><Relationship Id="rId116" Type="http://schemas.openxmlformats.org/officeDocument/2006/relationships/font" Target="fonts/RobotoThin-bold.fntdata"/><Relationship Id="rId115" Type="http://schemas.openxmlformats.org/officeDocument/2006/relationships/font" Target="fonts/RobotoThin-regular.fntdata"/><Relationship Id="rId119" Type="http://schemas.openxmlformats.org/officeDocument/2006/relationships/font" Target="fonts/RobotoMedium-regular.fntdata"/><Relationship Id="rId15" Type="http://schemas.openxmlformats.org/officeDocument/2006/relationships/slide" Target="slides/slide8.xml"/><Relationship Id="rId110" Type="http://schemas.openxmlformats.org/officeDocument/2006/relationships/slide" Target="slides/slide103.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14" Type="http://schemas.openxmlformats.org/officeDocument/2006/relationships/slide" Target="slides/slide107.xml"/><Relationship Id="rId18" Type="http://schemas.openxmlformats.org/officeDocument/2006/relationships/slide" Target="slides/slide11.xml"/><Relationship Id="rId113" Type="http://schemas.openxmlformats.org/officeDocument/2006/relationships/slide" Target="slides/slide106.xml"/><Relationship Id="rId112" Type="http://schemas.openxmlformats.org/officeDocument/2006/relationships/slide" Target="slides/slide105.xml"/><Relationship Id="rId111" Type="http://schemas.openxmlformats.org/officeDocument/2006/relationships/slide" Target="slides/slide104.xml"/><Relationship Id="rId84" Type="http://schemas.openxmlformats.org/officeDocument/2006/relationships/slide" Target="slides/slide77.xml"/><Relationship Id="rId83" Type="http://schemas.openxmlformats.org/officeDocument/2006/relationships/slide" Target="slides/slide76.xml"/><Relationship Id="rId86" Type="http://schemas.openxmlformats.org/officeDocument/2006/relationships/slide" Target="slides/slide79.xml"/><Relationship Id="rId85" Type="http://schemas.openxmlformats.org/officeDocument/2006/relationships/slide" Target="slides/slide78.xml"/><Relationship Id="rId88" Type="http://schemas.openxmlformats.org/officeDocument/2006/relationships/slide" Target="slides/slide81.xml"/><Relationship Id="rId87" Type="http://schemas.openxmlformats.org/officeDocument/2006/relationships/slide" Target="slides/slide80.xml"/><Relationship Id="rId89" Type="http://schemas.openxmlformats.org/officeDocument/2006/relationships/slide" Target="slides/slide82.xml"/><Relationship Id="rId80" Type="http://schemas.openxmlformats.org/officeDocument/2006/relationships/slide" Target="slides/slide73.xml"/><Relationship Id="rId82" Type="http://schemas.openxmlformats.org/officeDocument/2006/relationships/slide" Target="slides/slide75.xml"/><Relationship Id="rId81" Type="http://schemas.openxmlformats.org/officeDocument/2006/relationships/slide" Target="slides/slide7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slide" Target="slides/slide66.xml"/><Relationship Id="rId72" Type="http://schemas.openxmlformats.org/officeDocument/2006/relationships/slide" Target="slides/slide65.xml"/><Relationship Id="rId75" Type="http://schemas.openxmlformats.org/officeDocument/2006/relationships/slide" Target="slides/slide68.xml"/><Relationship Id="rId74" Type="http://schemas.openxmlformats.org/officeDocument/2006/relationships/slide" Target="slides/slide67.xml"/><Relationship Id="rId77" Type="http://schemas.openxmlformats.org/officeDocument/2006/relationships/slide" Target="slides/slide70.xml"/><Relationship Id="rId76" Type="http://schemas.openxmlformats.org/officeDocument/2006/relationships/slide" Target="slides/slide69.xml"/><Relationship Id="rId79" Type="http://schemas.openxmlformats.org/officeDocument/2006/relationships/slide" Target="slides/slide72.xml"/><Relationship Id="rId78" Type="http://schemas.openxmlformats.org/officeDocument/2006/relationships/slide" Target="slides/slide71.xml"/><Relationship Id="rId71" Type="http://schemas.openxmlformats.org/officeDocument/2006/relationships/slide" Target="slides/slide64.xml"/><Relationship Id="rId70" Type="http://schemas.openxmlformats.org/officeDocument/2006/relationships/slide" Target="slides/slide63.xml"/><Relationship Id="rId132" Type="http://schemas.openxmlformats.org/officeDocument/2006/relationships/font" Target="fonts/OpenSansLight-boldItalic.fntdata"/><Relationship Id="rId131" Type="http://schemas.openxmlformats.org/officeDocument/2006/relationships/font" Target="fonts/OpenSansLight-italic.fntdata"/><Relationship Id="rId130" Type="http://schemas.openxmlformats.org/officeDocument/2006/relationships/font" Target="fonts/OpenSansLight-bold.fntdata"/><Relationship Id="rId136" Type="http://schemas.openxmlformats.org/officeDocument/2006/relationships/font" Target="fonts/OpenSans-boldItalic.fntdata"/><Relationship Id="rId135" Type="http://schemas.openxmlformats.org/officeDocument/2006/relationships/font" Target="fonts/OpenSans-italic.fntdata"/><Relationship Id="rId134" Type="http://schemas.openxmlformats.org/officeDocument/2006/relationships/font" Target="fonts/OpenSans-bold.fntdata"/><Relationship Id="rId133" Type="http://schemas.openxmlformats.org/officeDocument/2006/relationships/font" Target="fonts/OpenSans-regular.fntdata"/><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slide" Target="slides/slide59.xml"/><Relationship Id="rId65" Type="http://schemas.openxmlformats.org/officeDocument/2006/relationships/slide" Target="slides/slide58.xml"/><Relationship Id="rId68" Type="http://schemas.openxmlformats.org/officeDocument/2006/relationships/slide" Target="slides/slide61.xml"/><Relationship Id="rId67" Type="http://schemas.openxmlformats.org/officeDocument/2006/relationships/slide" Target="slides/slide60.xml"/><Relationship Id="rId60" Type="http://schemas.openxmlformats.org/officeDocument/2006/relationships/slide" Target="slides/slide53.xml"/><Relationship Id="rId69" Type="http://schemas.openxmlformats.org/officeDocument/2006/relationships/slide" Target="slides/slide6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54" Type="http://schemas.openxmlformats.org/officeDocument/2006/relationships/slide" Target="slides/slide47.xml"/><Relationship Id="rId57" Type="http://schemas.openxmlformats.org/officeDocument/2006/relationships/slide" Target="slides/slide50.xml"/><Relationship Id="rId56" Type="http://schemas.openxmlformats.org/officeDocument/2006/relationships/slide" Target="slides/slide49.xml"/><Relationship Id="rId59" Type="http://schemas.openxmlformats.org/officeDocument/2006/relationships/slide" Target="slides/slide52.xml"/><Relationship Id="rId58"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e96b8d5de6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e96b8d5de6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e96b8d5de6_0_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2e96b8d5de6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7" name="Shape 917"/>
        <p:cNvGrpSpPr/>
        <p:nvPr/>
      </p:nvGrpSpPr>
      <p:grpSpPr>
        <a:xfrm>
          <a:off x="0" y="0"/>
          <a:ext cx="0" cy="0"/>
          <a:chOff x="0" y="0"/>
          <a:chExt cx="0" cy="0"/>
        </a:xfrm>
      </p:grpSpPr>
      <p:sp>
        <p:nvSpPr>
          <p:cNvPr id="918" name="Google Shape;918;g2e99bb42309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9" name="Google Shape;919;g2e99bb42309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g2e99bb42309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5" name="Google Shape;925;g2e99bb42309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2" name="Shape 932"/>
        <p:cNvGrpSpPr/>
        <p:nvPr/>
      </p:nvGrpSpPr>
      <p:grpSpPr>
        <a:xfrm>
          <a:off x="0" y="0"/>
          <a:ext cx="0" cy="0"/>
          <a:chOff x="0" y="0"/>
          <a:chExt cx="0" cy="0"/>
        </a:xfrm>
      </p:grpSpPr>
      <p:sp>
        <p:nvSpPr>
          <p:cNvPr id="933" name="Google Shape;933;g3706442ee81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4" name="Google Shape;934;g3706442ee81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2" name="Shape 942"/>
        <p:cNvGrpSpPr/>
        <p:nvPr/>
      </p:nvGrpSpPr>
      <p:grpSpPr>
        <a:xfrm>
          <a:off x="0" y="0"/>
          <a:ext cx="0" cy="0"/>
          <a:chOff x="0" y="0"/>
          <a:chExt cx="0" cy="0"/>
        </a:xfrm>
      </p:grpSpPr>
      <p:sp>
        <p:nvSpPr>
          <p:cNvPr id="943" name="Google Shape;943;g3706442ee81_4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g3706442ee81_4_29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2" name="Shape 972"/>
        <p:cNvGrpSpPr/>
        <p:nvPr/>
      </p:nvGrpSpPr>
      <p:grpSpPr>
        <a:xfrm>
          <a:off x="0" y="0"/>
          <a:ext cx="0" cy="0"/>
          <a:chOff x="0" y="0"/>
          <a:chExt cx="0" cy="0"/>
        </a:xfrm>
      </p:grpSpPr>
      <p:sp>
        <p:nvSpPr>
          <p:cNvPr id="973" name="Google Shape;973;g2e99bb4230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4" name="Google Shape;974;g2e99bb4230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9" name="Shape 979"/>
        <p:cNvGrpSpPr/>
        <p:nvPr/>
      </p:nvGrpSpPr>
      <p:grpSpPr>
        <a:xfrm>
          <a:off x="0" y="0"/>
          <a:ext cx="0" cy="0"/>
          <a:chOff x="0" y="0"/>
          <a:chExt cx="0" cy="0"/>
        </a:xfrm>
      </p:grpSpPr>
      <p:sp>
        <p:nvSpPr>
          <p:cNvPr id="980" name="Google Shape;980;g2e99bb42309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1" name="Google Shape;981;g2e99bb42309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6" name="Shape 986"/>
        <p:cNvGrpSpPr/>
        <p:nvPr/>
      </p:nvGrpSpPr>
      <p:grpSpPr>
        <a:xfrm>
          <a:off x="0" y="0"/>
          <a:ext cx="0" cy="0"/>
          <a:chOff x="0" y="0"/>
          <a:chExt cx="0" cy="0"/>
        </a:xfrm>
      </p:grpSpPr>
      <p:sp>
        <p:nvSpPr>
          <p:cNvPr id="987" name="Google Shape;987;g37083ab0728_1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8" name="Google Shape;988;g37083ab0728_1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5" name="Shape 995"/>
        <p:cNvGrpSpPr/>
        <p:nvPr/>
      </p:nvGrpSpPr>
      <p:grpSpPr>
        <a:xfrm>
          <a:off x="0" y="0"/>
          <a:ext cx="0" cy="0"/>
          <a:chOff x="0" y="0"/>
          <a:chExt cx="0" cy="0"/>
        </a:xfrm>
      </p:grpSpPr>
      <p:sp>
        <p:nvSpPr>
          <p:cNvPr id="996" name="Google Shape;996;g2e99bb42309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7" name="Google Shape;997;g2e99bb42309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e96b8d5de6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e96b8d5de6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2e96b8d5de6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2e96b8d5de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e96b8d5de6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2e96b8d5de6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2e96b8d5de6_0_7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2e96b8d5de6_0_7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2e96b8d5de6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2e96b8d5de6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2e96b8d5de6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2e96b8d5de6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2e96b8d5de6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2e96b8d5de6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2e96b8d5de6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2e96b8d5de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2e96b8d5de6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2e96b8d5de6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e96b8d5de6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e96b8d5de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2e96b8d5de6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2e96b8d5de6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2e96b8d5de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2e96b8d5de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2e96b8d5de6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2e96b8d5de6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2e96b8d5de6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2e96b8d5de6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2e96b8d5de6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2e96b8d5de6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36e62d90914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3" name="Google Shape;433;g36e62d90914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2e96b8d5de6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2e96b8d5de6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2e96b8d5de6_0_8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2e96b8d5de6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2e96b8d5de6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2e96b8d5de6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cansu</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2e99bb423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2e99bb42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rPr>
              <a:t>1. Humanizing Science</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What struck me most was how these researchers spoke not just about data, but about emotion — the excitement, the doubt, the long nights, and the moment they realized history had been made. It reminded me that science is deeply human.</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2. The Scale of Collaboration</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I was amazed by how global and collaborative the discovery of the Higgs boson was — thousands of scientists working across continents, for years, to answer one question. That level of teamwork is something I want to bring into my classroom culture.</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3. Teaching Perspective</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These stories gave me new ways to teach the scientific process — not as a clean method, but as a messy, real-world journey full of trial and error, skepticism, breakthroughs, and patience.</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 4. Connection to Broader Themes</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The Higgs discovery isn’t just about physics — it’s about how far human curiosity can go when we invest in big questions. That message can inspire students beyond science, too.</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5. Shift in Personal Thinking</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    I used to think of scientific discoveries as isolated “aha!” moments. But hearing how long and layered the Higgs journey was made me respect the process, not just the result.</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e96b8d5de6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e96b8d5de6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Asanka</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2e96b8d5de6_0_8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2e96b8d5de6_0_8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Cliff</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2e96b8d5de6_0_8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2e96b8d5de6_0_8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e96b8d5de6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2e96b8d5de6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2e98953127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2e9895312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2e9895312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2e9895312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36c583e2ec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36c583e2ec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2e98953127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2e98953127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2e98953127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2e98953127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2e989531279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2e98953127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36c583e2ec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36c583e2ec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2e96b8d5de6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2e96b8d5de6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g2e989531279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3" name="Google Shape;533;g2e989531279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2e989531279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9" name="Google Shape;539;g2e989531279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2e989531279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5" name="Google Shape;545;g2e989531279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6c583e2ec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36c583e2ec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2e989531279_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7" name="Google Shape;557;g2e989531279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2e989531279_2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3" name="Google Shape;563;g2e989531279_2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2e989531279_2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2e989531279_2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36c583e2ec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36c583e2ec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e989531279_2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2e989531279_2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2e989531279_2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2e989531279_2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e96b8d5de6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2e96b8d5de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2e989531279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6" name="Google Shape;596;g2e989531279_2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g36c583e2ec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36c583e2ec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2e989531279_2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2e989531279_2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g2e99bb4230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7" name="Google Shape;617;g2e99bb423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2e99bb4230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3" name="Google Shape;623;g2e99bb4230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g2e99bb4230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0" name="Google Shape;630;g2e99bb4230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2e99bb4230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2e99bb4230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2" name="Shape 642"/>
        <p:cNvGrpSpPr/>
        <p:nvPr/>
      </p:nvGrpSpPr>
      <p:grpSpPr>
        <a:xfrm>
          <a:off x="0" y="0"/>
          <a:ext cx="0" cy="0"/>
          <a:chOff x="0" y="0"/>
          <a:chExt cx="0" cy="0"/>
        </a:xfrm>
      </p:grpSpPr>
      <p:sp>
        <p:nvSpPr>
          <p:cNvPr id="643" name="Google Shape;643;g2e99bb42309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4" name="Google Shape;644;g2e99bb4230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e99bb4230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2e99bb4230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g2e99bb42309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3" name="Google Shape;663;g2e99bb4230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6e62d90914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6e62d9091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2e99bb4230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0" name="Google Shape;670;g2e99bb4230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g2e99bb4230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6" name="Google Shape;676;g2e99bb4230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0" name="Shape 680"/>
        <p:cNvGrpSpPr/>
        <p:nvPr/>
      </p:nvGrpSpPr>
      <p:grpSpPr>
        <a:xfrm>
          <a:off x="0" y="0"/>
          <a:ext cx="0" cy="0"/>
          <a:chOff x="0" y="0"/>
          <a:chExt cx="0" cy="0"/>
        </a:xfrm>
      </p:grpSpPr>
      <p:sp>
        <p:nvSpPr>
          <p:cNvPr id="681" name="Google Shape;681;g2e99bb42309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2" name="Google Shape;682;g2e99bb42309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g2e99bb4230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8" name="Google Shape;688;g2e99bb4230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g2e99bb42309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4" name="Google Shape;694;g2e99bb42309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2e99bb42309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0" name="Google Shape;700;g2e99bb42309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2e99bb42309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2e99bb42309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0" name="Shape 710"/>
        <p:cNvGrpSpPr/>
        <p:nvPr/>
      </p:nvGrpSpPr>
      <p:grpSpPr>
        <a:xfrm>
          <a:off x="0" y="0"/>
          <a:ext cx="0" cy="0"/>
          <a:chOff x="0" y="0"/>
          <a:chExt cx="0" cy="0"/>
        </a:xfrm>
      </p:grpSpPr>
      <p:sp>
        <p:nvSpPr>
          <p:cNvPr id="711" name="Google Shape;711;g2e99bb42309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2" name="Google Shape;712;g2e99bb4230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6" name="Shape 716"/>
        <p:cNvGrpSpPr/>
        <p:nvPr/>
      </p:nvGrpSpPr>
      <p:grpSpPr>
        <a:xfrm>
          <a:off x="0" y="0"/>
          <a:ext cx="0" cy="0"/>
          <a:chOff x="0" y="0"/>
          <a:chExt cx="0" cy="0"/>
        </a:xfrm>
      </p:grpSpPr>
      <p:sp>
        <p:nvSpPr>
          <p:cNvPr id="717" name="Google Shape;717;g2e99bb42309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8" name="Google Shape;718;g2e99bb4230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e99bb42309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e99bb42309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2e96b8d5de6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2e96b8d5de6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8" name="Shape 728"/>
        <p:cNvGrpSpPr/>
        <p:nvPr/>
      </p:nvGrpSpPr>
      <p:grpSpPr>
        <a:xfrm>
          <a:off x="0" y="0"/>
          <a:ext cx="0" cy="0"/>
          <a:chOff x="0" y="0"/>
          <a:chExt cx="0" cy="0"/>
        </a:xfrm>
      </p:grpSpPr>
      <p:sp>
        <p:nvSpPr>
          <p:cNvPr id="729" name="Google Shape;729;g2e99bb4230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0" name="Google Shape;730;g2e99bb4230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2e99bb42309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6" name="Google Shape;736;g2e99bb42309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g2e99bb4230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2" name="Google Shape;742;g2e99bb4230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6" name="Shape 746"/>
        <p:cNvGrpSpPr/>
        <p:nvPr/>
      </p:nvGrpSpPr>
      <p:grpSpPr>
        <a:xfrm>
          <a:off x="0" y="0"/>
          <a:ext cx="0" cy="0"/>
          <a:chOff x="0" y="0"/>
          <a:chExt cx="0" cy="0"/>
        </a:xfrm>
      </p:grpSpPr>
      <p:sp>
        <p:nvSpPr>
          <p:cNvPr id="747" name="Google Shape;747;g2e99bb4230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8" name="Google Shape;748;g2e99bb4230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g2e99bb42309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4" name="Google Shape;754;g2e99bb42309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g2e99bb4230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0" name="Google Shape;760;g2e99bb4230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g2e99bb4230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6" name="Google Shape;766;g2e99bb4230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g2e99bb4230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2" name="Google Shape;772;g2e99bb4230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g2e99bb4230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8" name="Google Shape;778;g2e99bb4230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2e99bb42309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6" name="Google Shape;786;g2e99bb42309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e96b8d5de6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e96b8d5de6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1" name="Shape 791"/>
        <p:cNvGrpSpPr/>
        <p:nvPr/>
      </p:nvGrpSpPr>
      <p:grpSpPr>
        <a:xfrm>
          <a:off x="0" y="0"/>
          <a:ext cx="0" cy="0"/>
          <a:chOff x="0" y="0"/>
          <a:chExt cx="0" cy="0"/>
        </a:xfrm>
      </p:grpSpPr>
      <p:sp>
        <p:nvSpPr>
          <p:cNvPr id="792" name="Google Shape;792;g2e99bb42309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3" name="Google Shape;793;g2e99bb42309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e99bb42309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e99bb42309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g2e99bb42309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6" name="Google Shape;806;g2e99bb42309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g2e99bb42309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7" name="Google Shape;817;g2e99bb4230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g2e99bb42309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3" name="Google Shape;823;g2e99bb42309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7" name="Shape 827"/>
        <p:cNvGrpSpPr/>
        <p:nvPr/>
      </p:nvGrpSpPr>
      <p:grpSpPr>
        <a:xfrm>
          <a:off x="0" y="0"/>
          <a:ext cx="0" cy="0"/>
          <a:chOff x="0" y="0"/>
          <a:chExt cx="0" cy="0"/>
        </a:xfrm>
      </p:grpSpPr>
      <p:sp>
        <p:nvSpPr>
          <p:cNvPr id="828" name="Google Shape;828;g2e99bb42309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9" name="Google Shape;829;g2e99bb42309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 name="Shape 833"/>
        <p:cNvGrpSpPr/>
        <p:nvPr/>
      </p:nvGrpSpPr>
      <p:grpSpPr>
        <a:xfrm>
          <a:off x="0" y="0"/>
          <a:ext cx="0" cy="0"/>
          <a:chOff x="0" y="0"/>
          <a:chExt cx="0" cy="0"/>
        </a:xfrm>
      </p:grpSpPr>
      <p:sp>
        <p:nvSpPr>
          <p:cNvPr id="834" name="Google Shape;834;g2e99bb42309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5" name="Google Shape;835;g2e99bb42309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 name="Shape 839"/>
        <p:cNvGrpSpPr/>
        <p:nvPr/>
      </p:nvGrpSpPr>
      <p:grpSpPr>
        <a:xfrm>
          <a:off x="0" y="0"/>
          <a:ext cx="0" cy="0"/>
          <a:chOff x="0" y="0"/>
          <a:chExt cx="0" cy="0"/>
        </a:xfrm>
      </p:grpSpPr>
      <p:sp>
        <p:nvSpPr>
          <p:cNvPr id="840" name="Google Shape;840;g2e99bb42309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1" name="Google Shape;841;g2e99bb42309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g2e99bb42309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7" name="Google Shape;847;g2e99bb4230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1" name="Shape 851"/>
        <p:cNvGrpSpPr/>
        <p:nvPr/>
      </p:nvGrpSpPr>
      <p:grpSpPr>
        <a:xfrm>
          <a:off x="0" y="0"/>
          <a:ext cx="0" cy="0"/>
          <a:chOff x="0" y="0"/>
          <a:chExt cx="0" cy="0"/>
        </a:xfrm>
      </p:grpSpPr>
      <p:sp>
        <p:nvSpPr>
          <p:cNvPr id="852" name="Google Shape;852;g2e99bb42309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3" name="Google Shape;853;g2e99bb42309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e96b8d5de6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e96b8d5de6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2e99bb42309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9" name="Google Shape;859;g2e99bb42309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3" name="Shape 863"/>
        <p:cNvGrpSpPr/>
        <p:nvPr/>
      </p:nvGrpSpPr>
      <p:grpSpPr>
        <a:xfrm>
          <a:off x="0" y="0"/>
          <a:ext cx="0" cy="0"/>
          <a:chOff x="0" y="0"/>
          <a:chExt cx="0" cy="0"/>
        </a:xfrm>
      </p:grpSpPr>
      <p:sp>
        <p:nvSpPr>
          <p:cNvPr id="864" name="Google Shape;864;g2e99bb42309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5" name="Google Shape;865;g2e99bb4230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e99bb42309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2e99bb42309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5" name="Shape 875"/>
        <p:cNvGrpSpPr/>
        <p:nvPr/>
      </p:nvGrpSpPr>
      <p:grpSpPr>
        <a:xfrm>
          <a:off x="0" y="0"/>
          <a:ext cx="0" cy="0"/>
          <a:chOff x="0" y="0"/>
          <a:chExt cx="0" cy="0"/>
        </a:xfrm>
      </p:grpSpPr>
      <p:sp>
        <p:nvSpPr>
          <p:cNvPr id="876" name="Google Shape;876;g2e99bb42309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7" name="Google Shape;877;g2e99bb42309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g2e99bb42309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3" name="Google Shape;883;g2e99bb42309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7" name="Shape 887"/>
        <p:cNvGrpSpPr/>
        <p:nvPr/>
      </p:nvGrpSpPr>
      <p:grpSpPr>
        <a:xfrm>
          <a:off x="0" y="0"/>
          <a:ext cx="0" cy="0"/>
          <a:chOff x="0" y="0"/>
          <a:chExt cx="0" cy="0"/>
        </a:xfrm>
      </p:grpSpPr>
      <p:sp>
        <p:nvSpPr>
          <p:cNvPr id="888" name="Google Shape;888;g2e99bb42309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9" name="Google Shape;889;g2e99bb4230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g2e99bb42309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5" name="Google Shape;895;g2e99bb42309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g2e99bb42309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1" name="Google Shape;901;g2e99bb42309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5" name="Shape 905"/>
        <p:cNvGrpSpPr/>
        <p:nvPr/>
      </p:nvGrpSpPr>
      <p:grpSpPr>
        <a:xfrm>
          <a:off x="0" y="0"/>
          <a:ext cx="0" cy="0"/>
          <a:chOff x="0" y="0"/>
          <a:chExt cx="0" cy="0"/>
        </a:xfrm>
      </p:grpSpPr>
      <p:sp>
        <p:nvSpPr>
          <p:cNvPr id="906" name="Google Shape;906;g2e99bb42309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7" name="Google Shape;907;g2e99bb42309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g2e99bb42309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3" name="Google Shape;913;g2e99bb42309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3829598" y="532588"/>
            <a:ext cx="1492817" cy="1477814"/>
          </a:xfrm>
          <a:prstGeom prst="rect">
            <a:avLst/>
          </a:prstGeom>
          <a:noFill/>
          <a:ln>
            <a:noFill/>
          </a:ln>
        </p:spPr>
      </p:pic>
      <p:sp>
        <p:nvSpPr>
          <p:cNvPr id="14" name="Google Shape;14;p2"/>
          <p:cNvSpPr txBox="1"/>
          <p:nvPr>
            <p:ph type="ctrTitle"/>
          </p:nvPr>
        </p:nvSpPr>
        <p:spPr>
          <a:xfrm>
            <a:off x="305990" y="2571750"/>
            <a:ext cx="8532000" cy="161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 name="Google Shape;15;p2"/>
          <p:cNvSpPr txBox="1"/>
          <p:nvPr>
            <p:ph idx="1" type="subTitle"/>
          </p:nvPr>
        </p:nvSpPr>
        <p:spPr>
          <a:xfrm>
            <a:off x="305991" y="4238118"/>
            <a:ext cx="8532000" cy="412500"/>
          </a:xfrm>
          <a:prstGeom prst="rect">
            <a:avLst/>
          </a:prstGeom>
          <a:noFill/>
          <a:ln>
            <a:noFill/>
          </a:ln>
        </p:spPr>
        <p:txBody>
          <a:bodyPr anchorCtr="0" anchor="t" bIns="0" lIns="0" spcFirstLastPara="1" rIns="0" wrap="square" tIns="0">
            <a:noAutofit/>
          </a:bodyPr>
          <a:lstStyle>
            <a:lvl1pPr lvl="0" algn="l">
              <a:lnSpc>
                <a:spcPct val="90000"/>
              </a:lnSpc>
              <a:spcBef>
                <a:spcPts val="800"/>
              </a:spcBef>
              <a:spcAft>
                <a:spcPts val="0"/>
              </a:spcAft>
              <a:buClr>
                <a:schemeClr val="dk2"/>
              </a:buClr>
              <a:buSzPts val="1300"/>
              <a:buNone/>
              <a:defRPr b="1" sz="1300">
                <a:solidFill>
                  <a:schemeClr val="dk2"/>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6" name="Google Shape;16;p2"/>
          <p:cNvPicPr preferRelativeResize="0"/>
          <p:nvPr/>
        </p:nvPicPr>
        <p:blipFill rotWithShape="1">
          <a:blip r:embed="rId3">
            <a:alphaModFix/>
          </a:blip>
          <a:srcRect b="0" l="0" r="0" t="0"/>
          <a:stretch/>
        </p:blipFill>
        <p:spPr>
          <a:xfrm>
            <a:off x="3789168" y="535867"/>
            <a:ext cx="1544286" cy="1544286"/>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2" name="Shape 72"/>
        <p:cNvGrpSpPr/>
        <p:nvPr/>
      </p:nvGrpSpPr>
      <p:grpSpPr>
        <a:xfrm>
          <a:off x="0" y="0"/>
          <a:ext cx="0" cy="0"/>
          <a:chOff x="0" y="0"/>
          <a:chExt cx="0" cy="0"/>
        </a:xfrm>
      </p:grpSpPr>
      <p:sp>
        <p:nvSpPr>
          <p:cNvPr id="73" name="Google Shape;73;p11"/>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5" name="Google Shape;75;p11"/>
          <p:cNvSpPr txBox="1"/>
          <p:nvPr>
            <p:ph idx="2"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1"/>
          <p:cNvSpPr/>
          <p:nvPr>
            <p:ph idx="3" type="pic"/>
          </p:nvPr>
        </p:nvSpPr>
        <p:spPr>
          <a:xfrm>
            <a:off x="305991" y="1822054"/>
            <a:ext cx="4212300" cy="2835000"/>
          </a:xfrm>
          <a:prstGeom prst="rect">
            <a:avLst/>
          </a:prstGeom>
          <a:solidFill>
            <a:schemeClr val="lt1"/>
          </a:solidFill>
          <a:ln>
            <a:noFill/>
          </a:ln>
        </p:spPr>
      </p:sp>
      <p:sp>
        <p:nvSpPr>
          <p:cNvPr id="77" name="Google Shape;77;p1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8" name="Google Shape;78;p1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1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11"/>
          <p:cNvSpPr/>
          <p:nvPr>
            <p:ph idx="4" type="pic"/>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1" name="Shape 81"/>
        <p:cNvGrpSpPr/>
        <p:nvPr/>
      </p:nvGrpSpPr>
      <p:grpSpPr>
        <a:xfrm>
          <a:off x="0" y="0"/>
          <a:ext cx="0" cy="0"/>
          <a:chOff x="0" y="0"/>
          <a:chExt cx="0" cy="0"/>
        </a:xfrm>
      </p:grpSpPr>
      <p:sp>
        <p:nvSpPr>
          <p:cNvPr id="82" name="Google Shape;82;p12"/>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2"/>
          <p:cNvSpPr txBox="1"/>
          <p:nvPr>
            <p:ph idx="1" type="body"/>
          </p:nvPr>
        </p:nvSpPr>
        <p:spPr>
          <a:xfrm>
            <a:off x="305990" y="1198993"/>
            <a:ext cx="2781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2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6" name="Google Shape;86;p1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87" name="Google Shape;87;p12"/>
          <p:cNvSpPr/>
          <p:nvPr>
            <p:ph idx="2" type="pic"/>
          </p:nvPr>
        </p:nvSpPr>
        <p:spPr>
          <a:xfrm>
            <a:off x="6056710" y="1194197"/>
            <a:ext cx="2781300" cy="1674000"/>
          </a:xfrm>
          <a:prstGeom prst="rect">
            <a:avLst/>
          </a:prstGeom>
          <a:solidFill>
            <a:schemeClr val="lt1"/>
          </a:solidFill>
          <a:ln>
            <a:noFill/>
          </a:ln>
        </p:spPr>
      </p:sp>
      <p:sp>
        <p:nvSpPr>
          <p:cNvPr id="88" name="Google Shape;88;p12"/>
          <p:cNvSpPr/>
          <p:nvPr>
            <p:ph idx="3" type="pic"/>
          </p:nvPr>
        </p:nvSpPr>
        <p:spPr>
          <a:xfrm>
            <a:off x="6093511" y="2977277"/>
            <a:ext cx="2744400" cy="1674000"/>
          </a:xfrm>
          <a:prstGeom prst="rect">
            <a:avLst/>
          </a:prstGeom>
          <a:solidFill>
            <a:schemeClr val="lt1"/>
          </a:solidFill>
          <a:ln>
            <a:noFill/>
          </a:ln>
        </p:spPr>
      </p:sp>
      <p:sp>
        <p:nvSpPr>
          <p:cNvPr id="89" name="Google Shape;89;p12"/>
          <p:cNvSpPr/>
          <p:nvPr>
            <p:ph idx="4" type="pic"/>
          </p:nvPr>
        </p:nvSpPr>
        <p:spPr>
          <a:xfrm>
            <a:off x="3194447" y="1194197"/>
            <a:ext cx="2744400" cy="1674000"/>
          </a:xfrm>
          <a:prstGeom prst="rect">
            <a:avLst/>
          </a:prstGeom>
          <a:solidFill>
            <a:schemeClr val="lt1"/>
          </a:solidFill>
          <a:ln>
            <a:noFill/>
          </a:ln>
        </p:spPr>
      </p:sp>
      <p:sp>
        <p:nvSpPr>
          <p:cNvPr id="90" name="Google Shape;90;p12"/>
          <p:cNvSpPr/>
          <p:nvPr>
            <p:ph idx="5" type="pic"/>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1" name="Shape 91"/>
        <p:cNvGrpSpPr/>
        <p:nvPr/>
      </p:nvGrpSpPr>
      <p:grpSpPr>
        <a:xfrm>
          <a:off x="0" y="0"/>
          <a:ext cx="0" cy="0"/>
          <a:chOff x="0" y="0"/>
          <a:chExt cx="0" cy="0"/>
        </a:xfrm>
      </p:grpSpPr>
      <p:sp>
        <p:nvSpPr>
          <p:cNvPr id="92" name="Google Shape;92;p13"/>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3"/>
          <p:cNvSpPr txBox="1"/>
          <p:nvPr>
            <p:ph idx="1" type="body"/>
          </p:nvPr>
        </p:nvSpPr>
        <p:spPr>
          <a:xfrm>
            <a:off x="305990" y="1194197"/>
            <a:ext cx="2781300" cy="5013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4" name="Google Shape;94;p13"/>
          <p:cNvSpPr txBox="1"/>
          <p:nvPr>
            <p:ph idx="2" type="body"/>
          </p:nvPr>
        </p:nvSpPr>
        <p:spPr>
          <a:xfrm>
            <a:off x="6056709" y="1203725"/>
            <a:ext cx="27849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5" name="Google Shape;95;p13"/>
          <p:cNvSpPr/>
          <p:nvPr>
            <p:ph idx="3" type="pic"/>
          </p:nvPr>
        </p:nvSpPr>
        <p:spPr>
          <a:xfrm>
            <a:off x="305992" y="1815703"/>
            <a:ext cx="2781300" cy="2835000"/>
          </a:xfrm>
          <a:prstGeom prst="rect">
            <a:avLst/>
          </a:prstGeom>
          <a:solidFill>
            <a:schemeClr val="lt1"/>
          </a:solidFill>
          <a:ln>
            <a:noFill/>
          </a:ln>
        </p:spPr>
      </p:sp>
      <p:sp>
        <p:nvSpPr>
          <p:cNvPr id="96" name="Google Shape;96;p13"/>
          <p:cNvSpPr/>
          <p:nvPr>
            <p:ph idx="4" type="pic"/>
          </p:nvPr>
        </p:nvSpPr>
        <p:spPr>
          <a:xfrm>
            <a:off x="6056710" y="1812131"/>
            <a:ext cx="2784900" cy="2835000"/>
          </a:xfrm>
          <a:prstGeom prst="rect">
            <a:avLst/>
          </a:prstGeom>
          <a:solidFill>
            <a:schemeClr val="lt1"/>
          </a:solidFill>
          <a:ln>
            <a:noFill/>
          </a:ln>
        </p:spPr>
      </p:sp>
      <p:sp>
        <p:nvSpPr>
          <p:cNvPr id="97" name="Google Shape;97;p13"/>
          <p:cNvSpPr txBox="1"/>
          <p:nvPr>
            <p:ph idx="5" type="body"/>
          </p:nvPr>
        </p:nvSpPr>
        <p:spPr>
          <a:xfrm>
            <a:off x="3190385" y="1200920"/>
            <a:ext cx="2781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8" name="Google Shape;98;p13"/>
          <p:cNvSpPr/>
          <p:nvPr>
            <p:ph idx="6" type="pic"/>
          </p:nvPr>
        </p:nvSpPr>
        <p:spPr>
          <a:xfrm>
            <a:off x="3190386" y="1822427"/>
            <a:ext cx="2781300" cy="2835000"/>
          </a:xfrm>
          <a:prstGeom prst="rect">
            <a:avLst/>
          </a:prstGeom>
          <a:solidFill>
            <a:schemeClr val="lt1"/>
          </a:solidFill>
          <a:ln>
            <a:noFill/>
          </a:ln>
        </p:spPr>
      </p:sp>
      <p:sp>
        <p:nvSpPr>
          <p:cNvPr id="99" name="Google Shape;99;p1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0" name="Google Shape;100;p1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1" name="Google Shape;101;p1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2" name="Shape 102"/>
        <p:cNvGrpSpPr/>
        <p:nvPr/>
      </p:nvGrpSpPr>
      <p:grpSpPr>
        <a:xfrm>
          <a:off x="0" y="0"/>
          <a:ext cx="0" cy="0"/>
          <a:chOff x="0" y="0"/>
          <a:chExt cx="0" cy="0"/>
        </a:xfrm>
      </p:grpSpPr>
      <p:sp>
        <p:nvSpPr>
          <p:cNvPr id="103" name="Google Shape;103;p14"/>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4" name="Google Shape;104;p14"/>
          <p:cNvSpPr txBox="1"/>
          <p:nvPr>
            <p:ph idx="1" type="body"/>
          </p:nvPr>
        </p:nvSpPr>
        <p:spPr>
          <a:xfrm>
            <a:off x="3087290" y="1201032"/>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05" name="Google Shape;105;p14"/>
          <p:cNvSpPr/>
          <p:nvPr>
            <p:ph idx="2" type="pic"/>
          </p:nvPr>
        </p:nvSpPr>
        <p:spPr>
          <a:xfrm>
            <a:off x="3087290" y="2049332"/>
            <a:ext cx="2969400" cy="2607900"/>
          </a:xfrm>
          <a:prstGeom prst="rect">
            <a:avLst/>
          </a:prstGeom>
          <a:solidFill>
            <a:schemeClr val="lt1"/>
          </a:solidFill>
          <a:ln>
            <a:noFill/>
          </a:ln>
        </p:spPr>
      </p:sp>
      <p:sp>
        <p:nvSpPr>
          <p:cNvPr id="106" name="Google Shape;106;p1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1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1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109" name="Google Shape;109;p14"/>
          <p:cNvSpPr txBox="1"/>
          <p:nvPr>
            <p:ph idx="3" type="body"/>
          </p:nvPr>
        </p:nvSpPr>
        <p:spPr>
          <a:xfrm>
            <a:off x="2456"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0" name="Google Shape;110;p14"/>
          <p:cNvSpPr/>
          <p:nvPr>
            <p:ph idx="4" type="pic"/>
          </p:nvPr>
        </p:nvSpPr>
        <p:spPr>
          <a:xfrm>
            <a:off x="3038" y="1201032"/>
            <a:ext cx="2969400" cy="2607900"/>
          </a:xfrm>
          <a:prstGeom prst="rect">
            <a:avLst/>
          </a:prstGeom>
          <a:solidFill>
            <a:schemeClr val="lt1"/>
          </a:solidFill>
          <a:ln>
            <a:noFill/>
          </a:ln>
        </p:spPr>
      </p:sp>
      <p:sp>
        <p:nvSpPr>
          <p:cNvPr id="111" name="Google Shape;111;p14"/>
          <p:cNvSpPr txBox="1"/>
          <p:nvPr>
            <p:ph idx="5" type="body"/>
          </p:nvPr>
        </p:nvSpPr>
        <p:spPr>
          <a:xfrm>
            <a:off x="6174291"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14"/>
          <p:cNvSpPr/>
          <p:nvPr>
            <p:ph idx="6" type="pic"/>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3" name="Shape 113"/>
        <p:cNvGrpSpPr/>
        <p:nvPr/>
      </p:nvGrpSpPr>
      <p:grpSpPr>
        <a:xfrm>
          <a:off x="0" y="0"/>
          <a:ext cx="0" cy="0"/>
          <a:chOff x="0" y="0"/>
          <a:chExt cx="0" cy="0"/>
        </a:xfrm>
      </p:grpSpPr>
      <p:sp>
        <p:nvSpPr>
          <p:cNvPr id="114" name="Google Shape;114;p1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15"/>
          <p:cNvSpPr/>
          <p:nvPr>
            <p:ph idx="2" type="pic"/>
          </p:nvPr>
        </p:nvSpPr>
        <p:spPr>
          <a:xfrm>
            <a:off x="309582" y="1194197"/>
            <a:ext cx="8532000" cy="1923000"/>
          </a:xfrm>
          <a:prstGeom prst="rect">
            <a:avLst/>
          </a:prstGeom>
          <a:solidFill>
            <a:schemeClr val="lt1"/>
          </a:solidFill>
          <a:ln>
            <a:noFill/>
          </a:ln>
        </p:spPr>
      </p:sp>
      <p:sp>
        <p:nvSpPr>
          <p:cNvPr id="116" name="Google Shape;116;p15"/>
          <p:cNvSpPr txBox="1"/>
          <p:nvPr>
            <p:ph idx="1" type="body"/>
          </p:nvPr>
        </p:nvSpPr>
        <p:spPr>
          <a:xfrm>
            <a:off x="305992" y="3220641"/>
            <a:ext cx="27813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15"/>
          <p:cNvSpPr txBox="1"/>
          <p:nvPr>
            <p:ph idx="3" type="body"/>
          </p:nvPr>
        </p:nvSpPr>
        <p:spPr>
          <a:xfrm>
            <a:off x="3200401" y="3220641"/>
            <a:ext cx="27492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1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1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121" name="Google Shape;121;p15"/>
          <p:cNvSpPr txBox="1"/>
          <p:nvPr>
            <p:ph idx="4" type="body"/>
          </p:nvPr>
        </p:nvSpPr>
        <p:spPr>
          <a:xfrm>
            <a:off x="6064251" y="3220641"/>
            <a:ext cx="27774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2" name="Shape 122"/>
        <p:cNvGrpSpPr/>
        <p:nvPr/>
      </p:nvGrpSpPr>
      <p:grpSpPr>
        <a:xfrm>
          <a:off x="0" y="0"/>
          <a:ext cx="0" cy="0"/>
          <a:chOff x="0" y="0"/>
          <a:chExt cx="0" cy="0"/>
        </a:xfrm>
      </p:grpSpPr>
      <p:sp>
        <p:nvSpPr>
          <p:cNvPr id="123" name="Google Shape;123;p16"/>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16"/>
          <p:cNvSpPr/>
          <p:nvPr>
            <p:ph idx="2" type="pic"/>
          </p:nvPr>
        </p:nvSpPr>
        <p:spPr>
          <a:xfrm>
            <a:off x="0" y="1194197"/>
            <a:ext cx="9144000" cy="2209500"/>
          </a:xfrm>
          <a:prstGeom prst="rect">
            <a:avLst/>
          </a:prstGeom>
          <a:solidFill>
            <a:schemeClr val="lt1"/>
          </a:solidFill>
          <a:ln>
            <a:noFill/>
          </a:ln>
        </p:spPr>
      </p:sp>
      <p:sp>
        <p:nvSpPr>
          <p:cNvPr id="125" name="Google Shape;125;p16"/>
          <p:cNvSpPr txBox="1"/>
          <p:nvPr>
            <p:ph idx="1" type="body"/>
          </p:nvPr>
        </p:nvSpPr>
        <p:spPr>
          <a:xfrm>
            <a:off x="305992" y="3220641"/>
            <a:ext cx="27813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6" name="Google Shape;126;p16"/>
          <p:cNvSpPr txBox="1"/>
          <p:nvPr>
            <p:ph idx="3" type="body"/>
          </p:nvPr>
        </p:nvSpPr>
        <p:spPr>
          <a:xfrm>
            <a:off x="3200401" y="3220641"/>
            <a:ext cx="27492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7" name="Google Shape;127;p1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8" name="Google Shape;128;p1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1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130" name="Google Shape;130;p16"/>
          <p:cNvSpPr txBox="1"/>
          <p:nvPr>
            <p:ph idx="4" type="body"/>
          </p:nvPr>
        </p:nvSpPr>
        <p:spPr>
          <a:xfrm>
            <a:off x="6064251" y="3220641"/>
            <a:ext cx="27774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1" name="Shape 131"/>
        <p:cNvGrpSpPr/>
        <p:nvPr/>
      </p:nvGrpSpPr>
      <p:grpSpPr>
        <a:xfrm>
          <a:off x="0" y="0"/>
          <a:ext cx="0" cy="0"/>
          <a:chOff x="0" y="0"/>
          <a:chExt cx="0" cy="0"/>
        </a:xfrm>
      </p:grpSpPr>
      <p:sp>
        <p:nvSpPr>
          <p:cNvPr id="132" name="Google Shape;132;p17"/>
          <p:cNvSpPr txBox="1"/>
          <p:nvPr>
            <p:ph type="title"/>
          </p:nvPr>
        </p:nvSpPr>
        <p:spPr>
          <a:xfrm>
            <a:off x="305990" y="1282303"/>
            <a:ext cx="8532000" cy="21396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3" name="Google Shape;133;p17"/>
          <p:cNvSpPr txBox="1"/>
          <p:nvPr>
            <p:ph idx="1" type="body"/>
          </p:nvPr>
        </p:nvSpPr>
        <p:spPr>
          <a:xfrm>
            <a:off x="305990" y="3442097"/>
            <a:ext cx="8532000" cy="1125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sz="1800">
                <a:solidFill>
                  <a:schemeClr val="accent2"/>
                </a:solidFill>
              </a:defRPr>
            </a:lvl1pPr>
            <a:lvl2pPr indent="-228600" lvl="1" marL="914400" algn="l">
              <a:lnSpc>
                <a:spcPct val="100000"/>
              </a:lnSpc>
              <a:spcBef>
                <a:spcPts val="400"/>
              </a:spcBef>
              <a:spcAft>
                <a:spcPts val="0"/>
              </a:spcAft>
              <a:buClr>
                <a:srgbClr val="888DBD"/>
              </a:buClr>
              <a:buSzPts val="1500"/>
              <a:buNone/>
              <a:defRPr sz="1500">
                <a:solidFill>
                  <a:srgbClr val="888DBD"/>
                </a:solidFill>
              </a:defRPr>
            </a:lvl2pPr>
            <a:lvl3pPr indent="-228600" lvl="2" marL="1371600" algn="l">
              <a:lnSpc>
                <a:spcPct val="100000"/>
              </a:lnSpc>
              <a:spcBef>
                <a:spcPts val="400"/>
              </a:spcBef>
              <a:spcAft>
                <a:spcPts val="0"/>
              </a:spcAft>
              <a:buClr>
                <a:srgbClr val="888DBD"/>
              </a:buClr>
              <a:buSzPts val="1400"/>
              <a:buNone/>
              <a:defRPr sz="1400">
                <a:solidFill>
                  <a:srgbClr val="888DBD"/>
                </a:solidFill>
              </a:defRPr>
            </a:lvl3pPr>
            <a:lvl4pPr indent="-228600" lvl="3" marL="1828800" algn="l">
              <a:lnSpc>
                <a:spcPct val="100000"/>
              </a:lnSpc>
              <a:spcBef>
                <a:spcPts val="400"/>
              </a:spcBef>
              <a:spcAft>
                <a:spcPts val="0"/>
              </a:spcAft>
              <a:buClr>
                <a:srgbClr val="888DBD"/>
              </a:buClr>
              <a:buSzPts val="1200"/>
              <a:buNone/>
              <a:defRPr sz="1200">
                <a:solidFill>
                  <a:srgbClr val="888DBD"/>
                </a:solidFill>
              </a:defRPr>
            </a:lvl4pPr>
            <a:lvl5pPr indent="-228600" lvl="4" marL="2286000" algn="l">
              <a:lnSpc>
                <a:spcPct val="90000"/>
              </a:lnSpc>
              <a:spcBef>
                <a:spcPts val="400"/>
              </a:spcBef>
              <a:spcAft>
                <a:spcPts val="0"/>
              </a:spcAft>
              <a:buClr>
                <a:srgbClr val="888DBD"/>
              </a:buClr>
              <a:buSzPts val="1200"/>
              <a:buNone/>
              <a:defRPr sz="1200">
                <a:solidFill>
                  <a:srgbClr val="888DBD"/>
                </a:solidFill>
              </a:defRPr>
            </a:lvl5pPr>
            <a:lvl6pPr indent="-228600" lvl="5" marL="2743200" algn="l">
              <a:lnSpc>
                <a:spcPct val="90000"/>
              </a:lnSpc>
              <a:spcBef>
                <a:spcPts val="400"/>
              </a:spcBef>
              <a:spcAft>
                <a:spcPts val="0"/>
              </a:spcAft>
              <a:buClr>
                <a:srgbClr val="888DBD"/>
              </a:buClr>
              <a:buSzPts val="1200"/>
              <a:buNone/>
              <a:defRPr sz="1200">
                <a:solidFill>
                  <a:srgbClr val="888DBD"/>
                </a:solidFill>
              </a:defRPr>
            </a:lvl6pPr>
            <a:lvl7pPr indent="-228600" lvl="6" marL="3200400" algn="l">
              <a:lnSpc>
                <a:spcPct val="90000"/>
              </a:lnSpc>
              <a:spcBef>
                <a:spcPts val="400"/>
              </a:spcBef>
              <a:spcAft>
                <a:spcPts val="0"/>
              </a:spcAft>
              <a:buClr>
                <a:srgbClr val="888DBD"/>
              </a:buClr>
              <a:buSzPts val="1200"/>
              <a:buNone/>
              <a:defRPr sz="1200">
                <a:solidFill>
                  <a:srgbClr val="888DBD"/>
                </a:solidFill>
              </a:defRPr>
            </a:lvl7pPr>
            <a:lvl8pPr indent="-228600" lvl="7" marL="3657600" algn="l">
              <a:lnSpc>
                <a:spcPct val="90000"/>
              </a:lnSpc>
              <a:spcBef>
                <a:spcPts val="400"/>
              </a:spcBef>
              <a:spcAft>
                <a:spcPts val="0"/>
              </a:spcAft>
              <a:buClr>
                <a:srgbClr val="888DBD"/>
              </a:buClr>
              <a:buSzPts val="1200"/>
              <a:buNone/>
              <a:defRPr sz="1200">
                <a:solidFill>
                  <a:srgbClr val="888DBD"/>
                </a:solidFill>
              </a:defRPr>
            </a:lvl8pPr>
            <a:lvl9pPr indent="-228600" lvl="8" marL="4114800" algn="l">
              <a:lnSpc>
                <a:spcPct val="90000"/>
              </a:lnSpc>
              <a:spcBef>
                <a:spcPts val="400"/>
              </a:spcBef>
              <a:spcAft>
                <a:spcPts val="0"/>
              </a:spcAft>
              <a:buClr>
                <a:srgbClr val="888DBD"/>
              </a:buClr>
              <a:buSzPts val="1200"/>
              <a:buNone/>
              <a:defRPr sz="1200">
                <a:solidFill>
                  <a:srgbClr val="888DBD"/>
                </a:solidFill>
              </a:defRPr>
            </a:lvl9pPr>
          </a:lstStyle>
          <a:p/>
        </p:txBody>
      </p:sp>
      <p:sp>
        <p:nvSpPr>
          <p:cNvPr id="134" name="Google Shape;134;p1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1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1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37" name="Shape 137"/>
        <p:cNvGrpSpPr/>
        <p:nvPr/>
      </p:nvGrpSpPr>
      <p:grpSpPr>
        <a:xfrm>
          <a:off x="0" y="0"/>
          <a:ext cx="0" cy="0"/>
          <a:chOff x="0" y="0"/>
          <a:chExt cx="0" cy="0"/>
        </a:xfrm>
      </p:grpSpPr>
      <p:sp>
        <p:nvSpPr>
          <p:cNvPr id="138" name="Google Shape;138;p18"/>
          <p:cNvSpPr txBox="1"/>
          <p:nvPr/>
        </p:nvSpPr>
        <p:spPr>
          <a:xfrm>
            <a:off x="305991" y="4647305"/>
            <a:ext cx="85320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b="0" l="0" r="0" t="0"/>
          <a:stretch/>
        </p:blipFill>
        <p:spPr>
          <a:xfrm>
            <a:off x="4168974" y="3652327"/>
            <a:ext cx="806053" cy="8060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0" name="Shape 140"/>
        <p:cNvGrpSpPr/>
        <p:nvPr/>
      </p:nvGrpSpPr>
      <p:grpSpPr>
        <a:xfrm>
          <a:off x="0" y="0"/>
          <a:ext cx="0" cy="0"/>
          <a:chOff x="0" y="0"/>
          <a:chExt cx="0" cy="0"/>
        </a:xfrm>
      </p:grpSpPr>
      <p:pic>
        <p:nvPicPr>
          <p:cNvPr id="141" name="Google Shape;141;p19"/>
          <p:cNvPicPr preferRelativeResize="0"/>
          <p:nvPr/>
        </p:nvPicPr>
        <p:blipFill rotWithShape="1">
          <a:blip r:embed="rId2">
            <a:alphaModFix/>
          </a:blip>
          <a:srcRect b="0" l="0" r="0" t="0"/>
          <a:stretch/>
        </p:blipFill>
        <p:spPr>
          <a:xfrm>
            <a:off x="3556907" y="1556656"/>
            <a:ext cx="2030185" cy="2030185"/>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2" name="Shape 142"/>
        <p:cNvGrpSpPr/>
        <p:nvPr/>
      </p:nvGrpSpPr>
      <p:grpSpPr>
        <a:xfrm>
          <a:off x="0" y="0"/>
          <a:ext cx="0" cy="0"/>
          <a:chOff x="0" y="0"/>
          <a:chExt cx="0" cy="0"/>
        </a:xfrm>
      </p:grpSpPr>
      <p:sp>
        <p:nvSpPr>
          <p:cNvPr id="143" name="Google Shape;143;p20"/>
          <p:cNvSpPr txBox="1"/>
          <p:nvPr>
            <p:ph type="ctrTitle"/>
          </p:nvPr>
        </p:nvSpPr>
        <p:spPr>
          <a:xfrm>
            <a:off x="1143000" y="784622"/>
            <a:ext cx="6858000" cy="17907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20"/>
          <p:cNvSpPr txBox="1"/>
          <p:nvPr>
            <p:ph idx="1" type="subTitle"/>
          </p:nvPr>
        </p:nvSpPr>
        <p:spPr>
          <a:xfrm>
            <a:off x="1143000" y="2701529"/>
            <a:ext cx="6858000" cy="1241700"/>
          </a:xfrm>
          <a:prstGeom prst="rect">
            <a:avLst/>
          </a:prstGeom>
          <a:noFill/>
          <a:ln>
            <a:noFill/>
          </a:ln>
        </p:spPr>
        <p:txBody>
          <a:bodyPr anchorCtr="0" anchor="t" bIns="0" lIns="0" spcFirstLastPara="1" rIns="0" wrap="square" tIns="0">
            <a:noAutofit/>
          </a:bodyPr>
          <a:lstStyle>
            <a:lvl1pPr lvl="0" algn="ctr">
              <a:lnSpc>
                <a:spcPct val="90000"/>
              </a:lnSpc>
              <a:spcBef>
                <a:spcPts val="8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5" name="Google Shape;145;p2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2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7" name="Shape 17"/>
        <p:cNvGrpSpPr/>
        <p:nvPr/>
      </p:nvGrpSpPr>
      <p:grpSpPr>
        <a:xfrm>
          <a:off x="0" y="0"/>
          <a:ext cx="0" cy="0"/>
          <a:chOff x="0" y="0"/>
          <a:chExt cx="0" cy="0"/>
        </a:xfrm>
      </p:grpSpPr>
      <p:sp>
        <p:nvSpPr>
          <p:cNvPr id="18" name="Google Shape;18;p3"/>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dk2"/>
              </a:buClr>
              <a:buSzPts val="1600"/>
              <a:buNone/>
              <a:defRPr>
                <a:solidFill>
                  <a:schemeClr val="dk2"/>
                </a:solidFill>
              </a:defRPr>
            </a:lvl1pPr>
            <a:lvl2pPr indent="-317500" lvl="1" marL="91440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3"/>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 name="Google Shape;21;p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 name="Google Shape;22;p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8" name="Shape 148"/>
        <p:cNvGrpSpPr/>
        <p:nvPr/>
      </p:nvGrpSpPr>
      <p:grpSpPr>
        <a:xfrm>
          <a:off x="0" y="0"/>
          <a:ext cx="0" cy="0"/>
          <a:chOff x="0" y="0"/>
          <a:chExt cx="0" cy="0"/>
        </a:xfrm>
      </p:grpSpPr>
      <p:sp>
        <p:nvSpPr>
          <p:cNvPr id="149" name="Google Shape;149;p2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2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3" name="Shape 153"/>
        <p:cNvGrpSpPr/>
        <p:nvPr/>
      </p:nvGrpSpPr>
      <p:grpSpPr>
        <a:xfrm>
          <a:off x="0" y="0"/>
          <a:ext cx="0" cy="0"/>
          <a:chOff x="0" y="0"/>
          <a:chExt cx="0" cy="0"/>
        </a:xfrm>
      </p:grpSpPr>
      <p:sp>
        <p:nvSpPr>
          <p:cNvPr id="154" name="Google Shape;154;p2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5" name="Google Shape;155;p2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63" name="Shape 163"/>
        <p:cNvGrpSpPr/>
        <p:nvPr/>
      </p:nvGrpSpPr>
      <p:grpSpPr>
        <a:xfrm>
          <a:off x="0" y="0"/>
          <a:ext cx="0" cy="0"/>
          <a:chOff x="0" y="0"/>
          <a:chExt cx="0" cy="0"/>
        </a:xfrm>
      </p:grpSpPr>
      <p:sp>
        <p:nvSpPr>
          <p:cNvPr id="164" name="Google Shape;164;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65" name="Google Shape;165;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66" name="Google Shape;166;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7" name="Shape 167"/>
        <p:cNvGrpSpPr/>
        <p:nvPr/>
      </p:nvGrpSpPr>
      <p:grpSpPr>
        <a:xfrm>
          <a:off x="0" y="0"/>
          <a:ext cx="0" cy="0"/>
          <a:chOff x="0" y="0"/>
          <a:chExt cx="0" cy="0"/>
        </a:xfrm>
      </p:grpSpPr>
      <p:sp>
        <p:nvSpPr>
          <p:cNvPr id="168" name="Google Shape;168;p2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69" name="Google Shape;169;p2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170" name="Google Shape;170;p2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71" name="Google Shape;171;p2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72" name="Google Shape;172;p2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3" name="Shape 173"/>
        <p:cNvGrpSpPr/>
        <p:nvPr/>
      </p:nvGrpSpPr>
      <p:grpSpPr>
        <a:xfrm>
          <a:off x="0" y="0"/>
          <a:ext cx="0" cy="0"/>
          <a:chOff x="0" y="0"/>
          <a:chExt cx="0" cy="0"/>
        </a:xfrm>
      </p:grpSpPr>
      <p:sp>
        <p:nvSpPr>
          <p:cNvPr id="174" name="Google Shape;174;p2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75" name="Google Shape;175;p2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76" name="Google Shape;176;p2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77" name="Google Shape;177;p2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78" name="Google Shape;178;p2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9" name="Shape 179"/>
        <p:cNvGrpSpPr/>
        <p:nvPr/>
      </p:nvGrpSpPr>
      <p:grpSpPr>
        <a:xfrm>
          <a:off x="0" y="0"/>
          <a:ext cx="0" cy="0"/>
          <a:chOff x="0" y="0"/>
          <a:chExt cx="0" cy="0"/>
        </a:xfrm>
      </p:grpSpPr>
      <p:sp>
        <p:nvSpPr>
          <p:cNvPr id="180" name="Google Shape;180;p2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81" name="Google Shape;181;p2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182" name="Google Shape;182;p2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83" name="Google Shape;183;p2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84" name="Google Shape;184;p2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85" name="Shape 185"/>
        <p:cNvGrpSpPr/>
        <p:nvPr/>
      </p:nvGrpSpPr>
      <p:grpSpPr>
        <a:xfrm>
          <a:off x="0" y="0"/>
          <a:ext cx="0" cy="0"/>
          <a:chOff x="0" y="0"/>
          <a:chExt cx="0" cy="0"/>
        </a:xfrm>
      </p:grpSpPr>
      <p:sp>
        <p:nvSpPr>
          <p:cNvPr id="186" name="Google Shape;186;p2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87" name="Google Shape;187;p2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188" name="Google Shape;188;p2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189" name="Google Shape;189;p2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90" name="Google Shape;190;p2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91" name="Google Shape;191;p2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92" name="Shape 192"/>
        <p:cNvGrpSpPr/>
        <p:nvPr/>
      </p:nvGrpSpPr>
      <p:grpSpPr>
        <a:xfrm>
          <a:off x="0" y="0"/>
          <a:ext cx="0" cy="0"/>
          <a:chOff x="0" y="0"/>
          <a:chExt cx="0" cy="0"/>
        </a:xfrm>
      </p:grpSpPr>
      <p:sp>
        <p:nvSpPr>
          <p:cNvPr id="193" name="Google Shape;193;p2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94" name="Google Shape;194;p2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195" name="Google Shape;195;p2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196" name="Google Shape;196;p2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197" name="Google Shape;197;p2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198" name="Google Shape;198;p2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99" name="Google Shape;199;p2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00" name="Google Shape;200;p2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1" name="Shape 201"/>
        <p:cNvGrpSpPr/>
        <p:nvPr/>
      </p:nvGrpSpPr>
      <p:grpSpPr>
        <a:xfrm>
          <a:off x="0" y="0"/>
          <a:ext cx="0" cy="0"/>
          <a:chOff x="0" y="0"/>
          <a:chExt cx="0" cy="0"/>
        </a:xfrm>
      </p:grpSpPr>
      <p:sp>
        <p:nvSpPr>
          <p:cNvPr id="202" name="Google Shape;202;p3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203" name="Google Shape;203;p3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04" name="Google Shape;204;p3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05" name="Google Shape;205;p3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06" name="Shape 206"/>
        <p:cNvGrpSpPr/>
        <p:nvPr/>
      </p:nvGrpSpPr>
      <p:grpSpPr>
        <a:xfrm>
          <a:off x="0" y="0"/>
          <a:ext cx="0" cy="0"/>
          <a:chOff x="0" y="0"/>
          <a:chExt cx="0" cy="0"/>
        </a:xfrm>
      </p:grpSpPr>
      <p:sp>
        <p:nvSpPr>
          <p:cNvPr id="207" name="Google Shape;207;p3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208" name="Google Shape;208;p3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209" name="Google Shape;209;p3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210" name="Google Shape;210;p3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11" name="Google Shape;211;p3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12" name="Google Shape;212;p3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3" name="Shape 23"/>
        <p:cNvGrpSpPr/>
        <p:nvPr/>
      </p:nvGrpSpPr>
      <p:grpSpPr>
        <a:xfrm>
          <a:off x="0" y="0"/>
          <a:ext cx="0" cy="0"/>
          <a:chOff x="0" y="0"/>
          <a:chExt cx="0" cy="0"/>
        </a:xfrm>
      </p:grpSpPr>
      <p:sp>
        <p:nvSpPr>
          <p:cNvPr id="24" name="Google Shape;24;p4"/>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solidFill>
                  <a:srgbClr val="171717"/>
                </a:solidFill>
              </a:defRPr>
            </a:lvl1pPr>
            <a:lvl2pPr indent="-317500" lvl="1" marL="914400" algn="l">
              <a:lnSpc>
                <a:spcPct val="100000"/>
              </a:lnSpc>
              <a:spcBef>
                <a:spcPts val="400"/>
              </a:spcBef>
              <a:spcAft>
                <a:spcPts val="0"/>
              </a:spcAft>
              <a:buClr>
                <a:srgbClr val="171717"/>
              </a:buClr>
              <a:buSzPts val="1400"/>
              <a:buFont typeface="Arial"/>
              <a:buChar char="•"/>
              <a:defRPr sz="1400">
                <a:solidFill>
                  <a:srgbClr val="171717"/>
                </a:solidFill>
              </a:defRPr>
            </a:lvl2pPr>
            <a:lvl3pPr indent="-317500" lvl="2" marL="1371600" algn="l">
              <a:lnSpc>
                <a:spcPct val="100000"/>
              </a:lnSpc>
              <a:spcBef>
                <a:spcPts val="400"/>
              </a:spcBef>
              <a:spcAft>
                <a:spcPts val="0"/>
              </a:spcAft>
              <a:buClr>
                <a:srgbClr val="171717"/>
              </a:buClr>
              <a:buSzPts val="1400"/>
              <a:buFont typeface="Arial"/>
              <a:buChar char="•"/>
              <a:defRPr sz="1400">
                <a:solidFill>
                  <a:srgbClr val="171717"/>
                </a:solidFill>
              </a:defRPr>
            </a:lvl3pPr>
            <a:lvl4pPr indent="-304800" lvl="3" marL="1828800" algn="l">
              <a:lnSpc>
                <a:spcPct val="100000"/>
              </a:lnSpc>
              <a:spcBef>
                <a:spcPts val="400"/>
              </a:spcBef>
              <a:spcAft>
                <a:spcPts val="0"/>
              </a:spcAft>
              <a:buClr>
                <a:srgbClr val="171717"/>
              </a:buClr>
              <a:buSzPts val="1200"/>
              <a:buFont typeface="Arial"/>
              <a:buChar char="•"/>
              <a:defRPr sz="1200">
                <a:solidFill>
                  <a:srgbClr val="171717"/>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 name="Google Shape;26;p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7" name="Google Shape;27;p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8" name="Google Shape;28;p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13" name="Shape 213"/>
        <p:cNvGrpSpPr/>
        <p:nvPr/>
      </p:nvGrpSpPr>
      <p:grpSpPr>
        <a:xfrm>
          <a:off x="0" y="0"/>
          <a:ext cx="0" cy="0"/>
          <a:chOff x="0" y="0"/>
          <a:chExt cx="0" cy="0"/>
        </a:xfrm>
      </p:grpSpPr>
      <p:sp>
        <p:nvSpPr>
          <p:cNvPr id="214" name="Google Shape;214;p3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215" name="Google Shape;215;p32"/>
          <p:cNvSpPr/>
          <p:nvPr>
            <p:ph idx="2" type="pic"/>
          </p:nvPr>
        </p:nvSpPr>
        <p:spPr>
          <a:xfrm>
            <a:off x="896144" y="306388"/>
            <a:ext cx="2743200" cy="2057400"/>
          </a:xfrm>
          <a:prstGeom prst="rect">
            <a:avLst/>
          </a:prstGeom>
          <a:noFill/>
          <a:ln>
            <a:noFill/>
          </a:ln>
        </p:spPr>
      </p:sp>
      <p:sp>
        <p:nvSpPr>
          <p:cNvPr id="216" name="Google Shape;216;p3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217" name="Google Shape;217;p3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18" name="Google Shape;218;p3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19" name="Google Shape;219;p3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20" name="Shape 220"/>
        <p:cNvGrpSpPr/>
        <p:nvPr/>
      </p:nvGrpSpPr>
      <p:grpSpPr>
        <a:xfrm>
          <a:off x="0" y="0"/>
          <a:ext cx="0" cy="0"/>
          <a:chOff x="0" y="0"/>
          <a:chExt cx="0" cy="0"/>
        </a:xfrm>
      </p:grpSpPr>
      <p:sp>
        <p:nvSpPr>
          <p:cNvPr id="221" name="Google Shape;221;p3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222" name="Google Shape;222;p3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223" name="Google Shape;223;p3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24" name="Google Shape;224;p3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25" name="Google Shape;225;p3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26" name="Shape 226"/>
        <p:cNvGrpSpPr/>
        <p:nvPr/>
      </p:nvGrpSpPr>
      <p:grpSpPr>
        <a:xfrm>
          <a:off x="0" y="0"/>
          <a:ext cx="0" cy="0"/>
          <a:chOff x="0" y="0"/>
          <a:chExt cx="0" cy="0"/>
        </a:xfrm>
      </p:grpSpPr>
      <p:sp>
        <p:nvSpPr>
          <p:cNvPr id="227" name="Google Shape;227;p3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228" name="Google Shape;228;p3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229" name="Google Shape;229;p3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30" name="Google Shape;230;p3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231" name="Google Shape;231;p3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9" name="Shape 29"/>
        <p:cNvGrpSpPr/>
        <p:nvPr/>
      </p:nvGrpSpPr>
      <p:grpSpPr>
        <a:xfrm>
          <a:off x="0" y="0"/>
          <a:ext cx="0" cy="0"/>
          <a:chOff x="0" y="0"/>
          <a:chExt cx="0" cy="0"/>
        </a:xfrm>
      </p:grpSpPr>
      <p:sp>
        <p:nvSpPr>
          <p:cNvPr id="30" name="Google Shape;30;p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 name="Google Shape;31;p5"/>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2" name="Google Shape;32;p5"/>
          <p:cNvSpPr txBox="1"/>
          <p:nvPr>
            <p:ph idx="2" type="body"/>
          </p:nvPr>
        </p:nvSpPr>
        <p:spPr>
          <a:xfrm>
            <a:off x="305990" y="1820465"/>
            <a:ext cx="42123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3"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4" name="Google Shape;34;p5"/>
          <p:cNvSpPr txBox="1"/>
          <p:nvPr>
            <p:ph idx="4" type="body"/>
          </p:nvPr>
        </p:nvSpPr>
        <p:spPr>
          <a:xfrm>
            <a:off x="4629150" y="1820465"/>
            <a:ext cx="42090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 name="Google Shape;35;p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6" name="Google Shape;36;p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7" name="Google Shape;37;p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8" name="Shape 38"/>
        <p:cNvGrpSpPr/>
        <p:nvPr/>
      </p:nvGrpSpPr>
      <p:grpSpPr>
        <a:xfrm>
          <a:off x="0" y="0"/>
          <a:ext cx="0" cy="0"/>
          <a:chOff x="0" y="0"/>
          <a:chExt cx="0" cy="0"/>
        </a:xfrm>
      </p:grpSpPr>
      <p:sp>
        <p:nvSpPr>
          <p:cNvPr id="39" name="Google Shape;39;p6"/>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6"/>
          <p:cNvSpPr txBox="1"/>
          <p:nvPr>
            <p:ph idx="1" type="body"/>
          </p:nvPr>
        </p:nvSpPr>
        <p:spPr>
          <a:xfrm>
            <a:off x="305990" y="1194198"/>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6"/>
          <p:cNvSpPr txBox="1"/>
          <p:nvPr>
            <p:ph idx="2" type="body"/>
          </p:nvPr>
        </p:nvSpPr>
        <p:spPr>
          <a:xfrm>
            <a:off x="4629149" y="1194198"/>
            <a:ext cx="4209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3" name="Google Shape;43;p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4" name="Google Shape;44;p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5" name="Shape 45"/>
        <p:cNvGrpSpPr/>
        <p:nvPr/>
      </p:nvGrpSpPr>
      <p:grpSpPr>
        <a:xfrm>
          <a:off x="0" y="0"/>
          <a:ext cx="0" cy="0"/>
          <a:chOff x="0" y="0"/>
          <a:chExt cx="0" cy="0"/>
        </a:xfrm>
      </p:grpSpPr>
      <p:sp>
        <p:nvSpPr>
          <p:cNvPr id="46" name="Google Shape;46;p7"/>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7" name="Google Shape;47;p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8" name="Google Shape;48;p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9" name="Google Shape;49;p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50" name="Google Shape;50;p7"/>
          <p:cNvSpPr/>
          <p:nvPr>
            <p:ph idx="2" type="pic"/>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1" name="Shape 51"/>
        <p:cNvGrpSpPr/>
        <p:nvPr/>
      </p:nvGrpSpPr>
      <p:grpSpPr>
        <a:xfrm>
          <a:off x="0" y="0"/>
          <a:ext cx="0" cy="0"/>
          <a:chOff x="0" y="0"/>
          <a:chExt cx="0" cy="0"/>
        </a:xfrm>
      </p:grpSpPr>
      <p:sp>
        <p:nvSpPr>
          <p:cNvPr id="52" name="Google Shape;52;p8"/>
          <p:cNvSpPr/>
          <p:nvPr>
            <p:ph idx="2" type="pic"/>
          </p:nvPr>
        </p:nvSpPr>
        <p:spPr>
          <a:xfrm>
            <a:off x="0" y="2400"/>
            <a:ext cx="9144000" cy="4779900"/>
          </a:xfrm>
          <a:prstGeom prst="rect">
            <a:avLst/>
          </a:prstGeom>
          <a:solidFill>
            <a:schemeClr val="lt1"/>
          </a:solidFill>
          <a:ln>
            <a:noFill/>
          </a:ln>
        </p:spPr>
      </p:sp>
      <p:sp>
        <p:nvSpPr>
          <p:cNvPr id="53" name="Google Shape;53;p8"/>
          <p:cNvSpPr txBox="1"/>
          <p:nvPr>
            <p:ph idx="1" type="body"/>
          </p:nvPr>
        </p:nvSpPr>
        <p:spPr>
          <a:xfrm>
            <a:off x="6056709" y="-13622"/>
            <a:ext cx="3087300" cy="4796100"/>
          </a:xfrm>
          <a:prstGeom prst="rect">
            <a:avLst/>
          </a:prstGeom>
          <a:solidFill>
            <a:schemeClr val="dk1">
              <a:alpha val="80000"/>
            </a:schemeClr>
          </a:solidFill>
          <a:ln>
            <a:noFill/>
          </a:ln>
        </p:spPr>
        <p:txBody>
          <a:bodyPr anchorCtr="0" anchor="t" bIns="135000" lIns="135000" spcFirstLastPara="1" rIns="135000" wrap="square" tIns="135000">
            <a:normAutofit/>
          </a:bodyPr>
          <a:lstStyle>
            <a:lvl1pPr indent="-228600" lvl="0" marL="457200" algn="l">
              <a:lnSpc>
                <a:spcPct val="90000"/>
              </a:lnSpc>
              <a:spcBef>
                <a:spcPts val="800"/>
              </a:spcBef>
              <a:spcAft>
                <a:spcPts val="0"/>
              </a:spcAft>
              <a:buClr>
                <a:schemeClr val="lt1"/>
              </a:buClr>
              <a:buSzPts val="2100"/>
              <a:buNone/>
              <a:defRPr sz="2100">
                <a:solidFill>
                  <a:schemeClr val="lt1"/>
                </a:solidFill>
              </a:defRPr>
            </a:lvl1pPr>
            <a:lvl2pPr indent="-330200" lvl="1" marL="914400" algn="l">
              <a:lnSpc>
                <a:spcPct val="100000"/>
              </a:lnSpc>
              <a:spcBef>
                <a:spcPts val="400"/>
              </a:spcBef>
              <a:spcAft>
                <a:spcPts val="0"/>
              </a:spcAft>
              <a:buClr>
                <a:schemeClr val="lt1"/>
              </a:buClr>
              <a:buSzPts val="1600"/>
              <a:buFont typeface="Arial"/>
              <a:buChar char="•"/>
              <a:defRPr sz="1600">
                <a:solidFill>
                  <a:schemeClr val="lt1"/>
                </a:solidFill>
              </a:defRPr>
            </a:lvl2pPr>
            <a:lvl3pPr indent="-317500" lvl="2" marL="1371600" algn="l">
              <a:lnSpc>
                <a:spcPct val="100000"/>
              </a:lnSpc>
              <a:spcBef>
                <a:spcPts val="400"/>
              </a:spcBef>
              <a:spcAft>
                <a:spcPts val="0"/>
              </a:spcAft>
              <a:buClr>
                <a:schemeClr val="lt1"/>
              </a:buClr>
              <a:buSzPts val="1400"/>
              <a:buFont typeface="Arial"/>
              <a:buChar char="•"/>
              <a:defRPr sz="1400">
                <a:solidFill>
                  <a:schemeClr val="lt1"/>
                </a:solidFill>
              </a:defRPr>
            </a:lvl3pPr>
            <a:lvl4pPr indent="-304800" lvl="3" marL="1828800" algn="l">
              <a:lnSpc>
                <a:spcPct val="100000"/>
              </a:lnSpc>
              <a:spcBef>
                <a:spcPts val="400"/>
              </a:spcBef>
              <a:spcAft>
                <a:spcPts val="0"/>
              </a:spcAft>
              <a:buClr>
                <a:schemeClr val="lt1"/>
              </a:buClr>
              <a:buSzPts val="1200"/>
              <a:buFont typeface="Arial"/>
              <a:buChar char="•"/>
              <a:defRPr>
                <a:solidFill>
                  <a:schemeClr val="lt1"/>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4" name="Google Shape;54;p8"/>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5" name="Google Shape;55;p8"/>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6" name="Google Shape;56;p8"/>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7" name="Shape 57"/>
        <p:cNvGrpSpPr/>
        <p:nvPr/>
      </p:nvGrpSpPr>
      <p:grpSpPr>
        <a:xfrm>
          <a:off x="0" y="0"/>
          <a:ext cx="0" cy="0"/>
          <a:chOff x="0" y="0"/>
          <a:chExt cx="0" cy="0"/>
        </a:xfrm>
      </p:grpSpPr>
      <p:sp>
        <p:nvSpPr>
          <p:cNvPr id="58" name="Google Shape;58;p9"/>
          <p:cNvSpPr txBox="1"/>
          <p:nvPr>
            <p:ph type="title"/>
          </p:nvPr>
        </p:nvSpPr>
        <p:spPr>
          <a:xfrm>
            <a:off x="305992" y="280195"/>
            <a:ext cx="42123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9"/>
          <p:cNvSpPr txBox="1"/>
          <p:nvPr>
            <p:ph idx="1" type="body"/>
          </p:nvPr>
        </p:nvSpPr>
        <p:spPr>
          <a:xfrm>
            <a:off x="305990" y="1198993"/>
            <a:ext cx="4212300" cy="34515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0" name="Google Shape;60;p9"/>
          <p:cNvSpPr/>
          <p:nvPr>
            <p:ph idx="2" type="pic"/>
          </p:nvPr>
        </p:nvSpPr>
        <p:spPr>
          <a:xfrm>
            <a:off x="4625579" y="-1"/>
            <a:ext cx="4518300" cy="4775100"/>
          </a:xfrm>
          <a:prstGeom prst="rect">
            <a:avLst/>
          </a:prstGeom>
          <a:solidFill>
            <a:schemeClr val="lt1"/>
          </a:solidFill>
          <a:ln>
            <a:noFill/>
          </a:ln>
        </p:spPr>
      </p:sp>
      <p:sp>
        <p:nvSpPr>
          <p:cNvPr id="61" name="Google Shape;61;p9"/>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2" name="Google Shape;62;p9"/>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9"/>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4" name="Shape 64"/>
        <p:cNvGrpSpPr/>
        <p:nvPr/>
      </p:nvGrpSpPr>
      <p:grpSpPr>
        <a:xfrm>
          <a:off x="0" y="0"/>
          <a:ext cx="0" cy="0"/>
          <a:chOff x="0" y="0"/>
          <a:chExt cx="0" cy="0"/>
        </a:xfrm>
      </p:grpSpPr>
      <p:sp>
        <p:nvSpPr>
          <p:cNvPr id="65" name="Google Shape;65;p10"/>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0"/>
          <p:cNvSpPr txBox="1"/>
          <p:nvPr>
            <p:ph idx="1" type="body"/>
          </p:nvPr>
        </p:nvSpPr>
        <p:spPr>
          <a:xfrm>
            <a:off x="305990" y="1198993"/>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1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8" name="Google Shape;68;p1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9" name="Google Shape;69;p1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70" name="Google Shape;70;p10"/>
          <p:cNvSpPr/>
          <p:nvPr>
            <p:ph idx="2" type="pic"/>
          </p:nvPr>
        </p:nvSpPr>
        <p:spPr>
          <a:xfrm>
            <a:off x="4625579" y="1194197"/>
            <a:ext cx="4212300" cy="1674000"/>
          </a:xfrm>
          <a:prstGeom prst="rect">
            <a:avLst/>
          </a:prstGeom>
          <a:solidFill>
            <a:schemeClr val="lt1"/>
          </a:solidFill>
          <a:ln>
            <a:noFill/>
          </a:ln>
        </p:spPr>
      </p:sp>
      <p:sp>
        <p:nvSpPr>
          <p:cNvPr id="71" name="Google Shape;71;p10"/>
          <p:cNvSpPr/>
          <p:nvPr>
            <p:ph idx="3" type="pic"/>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2.xml"/><Relationship Id="rId10" Type="http://schemas.openxmlformats.org/officeDocument/2006/relationships/slideLayout" Target="../slideLayouts/slideLayout31.xml"/><Relationship Id="rId12" Type="http://schemas.openxmlformats.org/officeDocument/2006/relationships/theme" Target="../theme/theme3.xml"/><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marR="0" algn="l">
              <a:lnSpc>
                <a:spcPct val="90000"/>
              </a:lnSpc>
              <a:spcBef>
                <a:spcPts val="0"/>
              </a:spcBef>
              <a:spcAft>
                <a:spcPts val="0"/>
              </a:spcAft>
              <a:buClr>
                <a:schemeClr val="dk1"/>
              </a:buClr>
              <a:buSzPts val="2700"/>
              <a:buFont typeface="Arial"/>
              <a:buNone/>
              <a:defRPr b="1" i="0" sz="27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marR="0" algn="l">
              <a:lnSpc>
                <a:spcPct val="90000"/>
              </a:lnSpc>
              <a:spcBef>
                <a:spcPts val="800"/>
              </a:spcBef>
              <a:spcAft>
                <a:spcPts val="0"/>
              </a:spcAft>
              <a:buClr>
                <a:srgbClr val="171717"/>
              </a:buClr>
              <a:buSzPts val="1600"/>
              <a:buFont typeface="Arial"/>
              <a:buNone/>
              <a:defRPr b="1" i="0" sz="1600" u="none" cap="none" strike="noStrike">
                <a:solidFill>
                  <a:srgbClr val="171717"/>
                </a:solidFill>
                <a:latin typeface="Arial"/>
                <a:ea typeface="Arial"/>
                <a:cs typeface="Arial"/>
                <a:sym typeface="Arial"/>
              </a:defRPr>
            </a:lvl1pPr>
            <a:lvl2pPr indent="-317500" lvl="1" marL="914400" marR="0" algn="l">
              <a:lnSpc>
                <a:spcPct val="100000"/>
              </a:lnSpc>
              <a:spcBef>
                <a:spcPts val="400"/>
              </a:spcBef>
              <a:spcAft>
                <a:spcPts val="0"/>
              </a:spcAft>
              <a:buClr>
                <a:srgbClr val="171717"/>
              </a:buClr>
              <a:buSzPts val="1400"/>
              <a:buFont typeface="Arial"/>
              <a:buChar char="•"/>
              <a:defRPr b="0" i="0" sz="1400" u="none" cap="none" strike="noStrike">
                <a:solidFill>
                  <a:srgbClr val="171717"/>
                </a:solidFill>
                <a:latin typeface="Arial"/>
                <a:ea typeface="Arial"/>
                <a:cs typeface="Arial"/>
                <a:sym typeface="Arial"/>
              </a:defRPr>
            </a:lvl2pPr>
            <a:lvl3pPr indent="-311150" lvl="2" marL="1371600" marR="0" algn="l">
              <a:lnSpc>
                <a:spcPct val="100000"/>
              </a:lnSpc>
              <a:spcBef>
                <a:spcPts val="400"/>
              </a:spcBef>
              <a:spcAft>
                <a:spcPts val="0"/>
              </a:spcAft>
              <a:buClr>
                <a:srgbClr val="171717"/>
              </a:buClr>
              <a:buSzPts val="1300"/>
              <a:buFont typeface="Arial"/>
              <a:buChar char="•"/>
              <a:defRPr b="0" i="0" sz="1300" u="none" cap="none" strike="noStrike">
                <a:solidFill>
                  <a:srgbClr val="171717"/>
                </a:solidFill>
                <a:latin typeface="Arial"/>
                <a:ea typeface="Arial"/>
                <a:cs typeface="Arial"/>
                <a:sym typeface="Arial"/>
              </a:defRPr>
            </a:lvl3pPr>
            <a:lvl4pPr indent="-304800" lvl="3" marL="1828800" marR="0" algn="l">
              <a:lnSpc>
                <a:spcPct val="100000"/>
              </a:lnSpc>
              <a:spcBef>
                <a:spcPts val="400"/>
              </a:spcBef>
              <a:spcAft>
                <a:spcPts val="0"/>
              </a:spcAft>
              <a:buClr>
                <a:srgbClr val="171717"/>
              </a:buClr>
              <a:buSzPts val="1200"/>
              <a:buFont typeface="Arial"/>
              <a:buChar char="•"/>
              <a:defRPr b="0" i="0" sz="1200" u="none" cap="none" strike="noStrike">
                <a:solidFill>
                  <a:srgbClr val="171717"/>
                </a:solidFill>
                <a:latin typeface="Arial"/>
                <a:ea typeface="Arial"/>
                <a:cs typeface="Arial"/>
                <a:sym typeface="Arial"/>
              </a:defRPr>
            </a:lvl4pPr>
            <a:lvl5pPr indent="-304800" lvl="4" marL="2286000" marR="0" algn="l">
              <a:lnSpc>
                <a:spcPct val="90000"/>
              </a:lnSpc>
              <a:spcBef>
                <a:spcPts val="400"/>
              </a:spcBef>
              <a:spcAft>
                <a:spcPts val="0"/>
              </a:spcAft>
              <a:buClr>
                <a:schemeClr val="accent6"/>
              </a:buClr>
              <a:buSzPts val="1200"/>
              <a:buFont typeface="Arial"/>
              <a:buChar char="•"/>
              <a:defRPr b="0" i="0" sz="1200" u="none" cap="none" strike="noStrike">
                <a:solidFill>
                  <a:schemeClr val="accent6"/>
                </a:solidFill>
                <a:latin typeface="Arial"/>
                <a:ea typeface="Arial"/>
                <a:cs typeface="Arial"/>
                <a:sym typeface="Arial"/>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marR="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9" name="Google Shape;9;p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marR="0" algn="r">
              <a:spcBef>
                <a:spcPts val="0"/>
              </a:spcBef>
              <a:buNone/>
              <a:defRPr b="1" i="0" sz="600" u="none" cap="none" strike="noStrike">
                <a:solidFill>
                  <a:schemeClr val="dk1"/>
                </a:solidFill>
                <a:latin typeface="Arial"/>
                <a:ea typeface="Arial"/>
                <a:cs typeface="Arial"/>
                <a:sym typeface="Arial"/>
              </a:defRPr>
            </a:lvl1pPr>
            <a:lvl2pPr indent="0" lvl="1" marL="0" marR="0" algn="r">
              <a:spcBef>
                <a:spcPts val="0"/>
              </a:spcBef>
              <a:buNone/>
              <a:defRPr b="1" i="0" sz="600" u="none" cap="none" strike="noStrike">
                <a:solidFill>
                  <a:schemeClr val="dk1"/>
                </a:solidFill>
                <a:latin typeface="Arial"/>
                <a:ea typeface="Arial"/>
                <a:cs typeface="Arial"/>
                <a:sym typeface="Arial"/>
              </a:defRPr>
            </a:lvl2pPr>
            <a:lvl3pPr indent="0" lvl="2" marL="0" marR="0" algn="r">
              <a:spcBef>
                <a:spcPts val="0"/>
              </a:spcBef>
              <a:buNone/>
              <a:defRPr b="1" i="0" sz="600" u="none" cap="none" strike="noStrike">
                <a:solidFill>
                  <a:schemeClr val="dk1"/>
                </a:solidFill>
                <a:latin typeface="Arial"/>
                <a:ea typeface="Arial"/>
                <a:cs typeface="Arial"/>
                <a:sym typeface="Arial"/>
              </a:defRPr>
            </a:lvl3pPr>
            <a:lvl4pPr indent="0" lvl="3" marL="0" marR="0" algn="r">
              <a:spcBef>
                <a:spcPts val="0"/>
              </a:spcBef>
              <a:buNone/>
              <a:defRPr b="1" i="0" sz="600" u="none" cap="none" strike="noStrike">
                <a:solidFill>
                  <a:schemeClr val="dk1"/>
                </a:solidFill>
                <a:latin typeface="Arial"/>
                <a:ea typeface="Arial"/>
                <a:cs typeface="Arial"/>
                <a:sym typeface="Arial"/>
              </a:defRPr>
            </a:lvl4pPr>
            <a:lvl5pPr indent="0" lvl="4" marL="0" marR="0" algn="r">
              <a:spcBef>
                <a:spcPts val="0"/>
              </a:spcBef>
              <a:buNone/>
              <a:defRPr b="1" i="0" sz="600" u="none" cap="none" strike="noStrike">
                <a:solidFill>
                  <a:schemeClr val="dk1"/>
                </a:solidFill>
                <a:latin typeface="Arial"/>
                <a:ea typeface="Arial"/>
                <a:cs typeface="Arial"/>
                <a:sym typeface="Arial"/>
              </a:defRPr>
            </a:lvl5pPr>
            <a:lvl6pPr indent="0" lvl="5" marL="0" marR="0" algn="r">
              <a:spcBef>
                <a:spcPts val="0"/>
              </a:spcBef>
              <a:buNone/>
              <a:defRPr b="1" i="0" sz="600" u="none" cap="none" strike="noStrike">
                <a:solidFill>
                  <a:schemeClr val="dk1"/>
                </a:solidFill>
                <a:latin typeface="Arial"/>
                <a:ea typeface="Arial"/>
                <a:cs typeface="Arial"/>
                <a:sym typeface="Arial"/>
              </a:defRPr>
            </a:lvl6pPr>
            <a:lvl7pPr indent="0" lvl="6" marL="0" marR="0" algn="r">
              <a:spcBef>
                <a:spcPts val="0"/>
              </a:spcBef>
              <a:buNone/>
              <a:defRPr b="1" i="0" sz="600" u="none" cap="none" strike="noStrike">
                <a:solidFill>
                  <a:schemeClr val="dk1"/>
                </a:solidFill>
                <a:latin typeface="Arial"/>
                <a:ea typeface="Arial"/>
                <a:cs typeface="Arial"/>
                <a:sym typeface="Arial"/>
              </a:defRPr>
            </a:lvl7pPr>
            <a:lvl8pPr indent="0" lvl="7" marL="0" marR="0" algn="r">
              <a:spcBef>
                <a:spcPts val="0"/>
              </a:spcBef>
              <a:buNone/>
              <a:defRPr b="1" i="0" sz="600" u="none" cap="none" strike="noStrike">
                <a:solidFill>
                  <a:schemeClr val="dk1"/>
                </a:solidFill>
                <a:latin typeface="Arial"/>
                <a:ea typeface="Arial"/>
                <a:cs typeface="Arial"/>
                <a:sym typeface="Arial"/>
              </a:defRPr>
            </a:lvl8pPr>
            <a:lvl9pPr indent="0" lvl="8" marL="0" marR="0" algn="r">
              <a:spcBef>
                <a:spcPts val="0"/>
              </a:spcBef>
              <a:buNone/>
              <a:defRPr b="1"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
              <a:t>Slide </a:t>
            </a:r>
            <a:fld id="{00000000-1234-1234-1234-123412341234}" type="slidenum">
              <a:rPr lang="en"/>
              <a:t>‹#›</a:t>
            </a:fld>
            <a:endParaRPr/>
          </a:p>
        </p:txBody>
      </p:sp>
      <p:sp>
        <p:nvSpPr>
          <p:cNvPr id="10" name="Google Shape;10;p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marR="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cxnSp>
        <p:nvCxnSpPr>
          <p:cNvPr id="11" name="Google Shape;11;p1"/>
          <p:cNvCxnSpPr/>
          <p:nvPr/>
        </p:nvCxnSpPr>
        <p:spPr>
          <a:xfrm>
            <a:off x="303053" y="4778102"/>
            <a:ext cx="8535000" cy="0"/>
          </a:xfrm>
          <a:prstGeom prst="straightConnector1">
            <a:avLst/>
          </a:prstGeom>
          <a:noFill/>
          <a:ln cap="flat" cmpd="sng" w="9525">
            <a:solidFill>
              <a:schemeClr val="accent1"/>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7" name="Shape 157"/>
        <p:cNvGrpSpPr/>
        <p:nvPr/>
      </p:nvGrpSpPr>
      <p:grpSpPr>
        <a:xfrm>
          <a:off x="0" y="0"/>
          <a:ext cx="0" cy="0"/>
          <a:chOff x="0" y="0"/>
          <a:chExt cx="0" cy="0"/>
        </a:xfrm>
      </p:grpSpPr>
      <p:sp>
        <p:nvSpPr>
          <p:cNvPr id="158" name="Google Shape;158;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159" name="Google Shape;159;p2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160" name="Google Shape;160;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161" name="Google Shape;161;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162" name="Google Shape;162;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1.xml"/><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hyperlink" Target="https://cerncourier.com/a/pet-and-ct-a-perfect-fit/" TargetMode="Externa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2.xml"/><Relationship Id="rId3" Type="http://schemas.openxmlformats.org/officeDocument/2006/relationships/image" Target="../media/image10.png"/><Relationship Id="rId4" Type="http://schemas.openxmlformats.org/officeDocument/2006/relationships/image" Target="../media/image26.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03.xml"/><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27.png"/><Relationship Id="rId6" Type="http://schemas.openxmlformats.org/officeDocument/2006/relationships/image" Target="../media/image30.png"/><Relationship Id="rId7" Type="http://schemas.openxmlformats.org/officeDocument/2006/relationships/image" Target="../media/image32.png"/><Relationship Id="rId8" Type="http://schemas.openxmlformats.org/officeDocument/2006/relationships/image" Target="../media/image36.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1" Type="http://schemas.openxmlformats.org/officeDocument/2006/relationships/hyperlink" Target="https://videos.cern.ch/record/2762058" TargetMode="External"/><Relationship Id="rId10" Type="http://schemas.openxmlformats.org/officeDocument/2006/relationships/hyperlink" Target="https://youtu.be/8Xd42veg7KY?feature=shared" TargetMode="External"/><Relationship Id="rId13" Type="http://schemas.openxmlformats.org/officeDocument/2006/relationships/hyperlink" Target="https://youtu.be/KXzONBPcPIk?feature=shared" TargetMode="External"/><Relationship Id="rId12" Type="http://schemas.openxmlformats.org/officeDocument/2006/relationships/hyperlink" Target="https://youtu.be/gsV7SJDDCY4?feature=shared" TargetMode="External"/><Relationship Id="rId1" Type="http://schemas.openxmlformats.org/officeDocument/2006/relationships/slideLayout" Target="../slideLayouts/slideLayout5.xml"/><Relationship Id="rId2" Type="http://schemas.openxmlformats.org/officeDocument/2006/relationships/notesSlide" Target="../notesSlides/notesSlide105.xml"/><Relationship Id="rId3" Type="http://schemas.openxmlformats.org/officeDocument/2006/relationships/hyperlink" Target="https://phet.colorado.edu/sims/cheerpj/mri/latest/mri.html?simulation=mri" TargetMode="External"/><Relationship Id="rId4" Type="http://schemas.openxmlformats.org/officeDocument/2006/relationships/hyperlink" Target="https://www.youtube.com/watch?v=UUsXcTAGOQ8" TargetMode="External"/><Relationship Id="rId9" Type="http://schemas.openxmlformats.org/officeDocument/2006/relationships/hyperlink" Target="https://www.youtube.com/watch?v=0OdNI3lSgLc" TargetMode="External"/><Relationship Id="rId14" Type="http://schemas.openxmlformats.org/officeDocument/2006/relationships/image" Target="../media/image37.jpg"/><Relationship Id="rId5" Type="http://schemas.openxmlformats.org/officeDocument/2006/relationships/hyperlink" Target="https://openmedscience.com/medical-imaging-modalities-therapy/" TargetMode="External"/><Relationship Id="rId6" Type="http://schemas.openxmlformats.org/officeDocument/2006/relationships/hyperlink" Target="https://youtu.be/aK7u7Yvpc5Q?feature=shared" TargetMode="External"/><Relationship Id="rId7" Type="http://schemas.openxmlformats.org/officeDocument/2006/relationships/hyperlink" Target="https://www.youtube.com/watch?v=U0SZHGfP_1A" TargetMode="External"/><Relationship Id="rId8" Type="http://schemas.openxmlformats.org/officeDocument/2006/relationships/hyperlink" Target="https://www.youtube.com/watch?v=_NSyAEi12M0" TargetMode="Externa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6.xml"/><Relationship Id="rId3" Type="http://schemas.openxmlformats.org/officeDocument/2006/relationships/image" Target="../media/image41.png"/><Relationship Id="rId4" Type="http://schemas.openxmlformats.org/officeDocument/2006/relationships/image" Target="../media/image43.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7.xml"/><Relationship Id="rId3" Type="http://schemas.openxmlformats.org/officeDocument/2006/relationships/image" Target="../media/image41.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2.jpg"/><Relationship Id="rId7" Type="http://schemas.openxmlformats.org/officeDocument/2006/relationships/image" Target="../media/image4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 Id="rId3" Type="http://schemas.openxmlformats.org/officeDocument/2006/relationships/image" Target="../media/image33.jp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6.png"/><Relationship Id="rId5" Type="http://schemas.openxmlformats.org/officeDocument/2006/relationships/image" Target="../media/image11.png"/><Relationship Id="rId6" Type="http://schemas.openxmlformats.org/officeDocument/2006/relationships/image" Target="../media/image5.jpg"/><Relationship Id="rId7" Type="http://schemas.openxmlformats.org/officeDocument/2006/relationships/image" Target="../media/image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 Id="rId3"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3.xml"/><Relationship Id="rId3" Type="http://schemas.openxmlformats.org/officeDocument/2006/relationships/hyperlink" Target="https://www.youtube.com/watch?v=W3gtNioHLWc"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7.xml"/><Relationship Id="rId3" Type="http://schemas.openxmlformats.org/officeDocument/2006/relationships/hyperlink" Target="https://www.youtube.com/watch?v=orsMYomjwIw" TargetMode="Externa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8.xml"/><Relationship Id="rId3" Type="http://schemas.openxmlformats.org/officeDocument/2006/relationships/image" Target="../media/image2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9.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0" Type="http://schemas.openxmlformats.org/officeDocument/2006/relationships/hyperlink" Target="https://www.youtube.com/watch?v=xeJGWUO2M8g" TargetMode="External"/><Relationship Id="rId1" Type="http://schemas.openxmlformats.org/officeDocument/2006/relationships/slideLayout" Target="../slideLayouts/slideLayout21.xml"/><Relationship Id="rId2" Type="http://schemas.openxmlformats.org/officeDocument/2006/relationships/notesSlide" Target="../notesSlides/notesSlide42.xml"/><Relationship Id="rId3" Type="http://schemas.openxmlformats.org/officeDocument/2006/relationships/hyperlink" Target="https://www.youtube.com/watch?v=pQhbhpU9Wrg" TargetMode="External"/><Relationship Id="rId4" Type="http://schemas.openxmlformats.org/officeDocument/2006/relationships/hyperlink" Target="https://www.oxfordsparks.ox.ac.uk/videos/a-quick-look-around-the-lhc/" TargetMode="External"/><Relationship Id="rId9" Type="http://schemas.openxmlformats.org/officeDocument/2006/relationships/hyperlink" Target="https://phet.colorado.edu/sims/html/build-a-nucleus/latest/build-a-nucleus_all.html?locale=fi" TargetMode="External"/><Relationship Id="rId5" Type="http://schemas.openxmlformats.org/officeDocument/2006/relationships/hyperlink" Target="https://www.youtube.com/watch?v=328pw5Taeg0" TargetMode="External"/><Relationship Id="rId6" Type="http://schemas.openxmlformats.org/officeDocument/2006/relationships/hyperlink" Target="https://www.oxfordsparks.ox.ac.uk/videos/a-quick-look-around-the-lhc/" TargetMode="External"/><Relationship Id="rId7" Type="http://schemas.openxmlformats.org/officeDocument/2006/relationships/hyperlink" Target="https://home.cern/resources/360-image/accelerators/virtual-tour-lhc" TargetMode="External"/><Relationship Id="rId8" Type="http://schemas.openxmlformats.org/officeDocument/2006/relationships/hyperlink" Target="https://huggingface.co/spaces/aiqtech/Particle-Accelerator-Simulation"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 Id="rId3" Type="http://schemas.openxmlformats.org/officeDocument/2006/relationships/hyperlink" Target="https://educational-resources.web.cern.ch/resources?title=&amp;field_activity_type_target_id=2&amp;field_age_group_target_id=All&amp;field_author_target_id=All&amp;field_cern_topic_target_id=40&amp;field_curriculum_topic_target_id=All" TargetMode="Externa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 Id="rId3" Type="http://schemas.openxmlformats.org/officeDocument/2006/relationships/hyperlink" Target="https://www.researchgate.net/figure/The-accelerator-chain-at-CERN-PS-SPS-and-the-Large-Hadron-Collider-and-further_fig1_41217689" TargetMode="External"/><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 Id="rId3" Type="http://schemas.openxmlformats.org/officeDocument/2006/relationships/image" Target="../media/image2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8.xml"/><Relationship Id="rId3" Type="http://schemas.openxmlformats.org/officeDocument/2006/relationships/image" Target="../media/image3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6.xml"/><Relationship Id="rId3" Type="http://schemas.openxmlformats.org/officeDocument/2006/relationships/hyperlink" Target="https://cds.cern.ch/record/2759490/files/Feynman%20Diagrams%20-%20ATLAS%20Cheat%20Sheet.pdf"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5.xml"/><Relationship Id="rId3" Type="http://schemas.openxmlformats.org/officeDocument/2006/relationships/hyperlink" Target="http://programming.as" TargetMode="Externa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8.xml"/><Relationship Id="rId3" Type="http://schemas.openxmlformats.org/officeDocument/2006/relationships/image" Target="../media/image2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5" name="Shape 235"/>
        <p:cNvGrpSpPr/>
        <p:nvPr/>
      </p:nvGrpSpPr>
      <p:grpSpPr>
        <a:xfrm>
          <a:off x="0" y="0"/>
          <a:ext cx="0" cy="0"/>
          <a:chOff x="0" y="0"/>
          <a:chExt cx="0" cy="0"/>
        </a:xfrm>
      </p:grpSpPr>
      <p:sp>
        <p:nvSpPr>
          <p:cNvPr id="236" name="Google Shape;236;p35"/>
          <p:cNvSpPr txBox="1"/>
          <p:nvPr>
            <p:ph type="ctrTitle"/>
          </p:nvPr>
        </p:nvSpPr>
        <p:spPr>
          <a:xfrm>
            <a:off x="1143000" y="784622"/>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
              <a:t>Study Group 6</a:t>
            </a:r>
            <a:endParaRPr/>
          </a:p>
        </p:txBody>
      </p:sp>
      <p:sp>
        <p:nvSpPr>
          <p:cNvPr id="237" name="Google Shape;237;p35"/>
          <p:cNvSpPr txBox="1"/>
          <p:nvPr>
            <p:ph idx="1" type="subTitle"/>
          </p:nvPr>
        </p:nvSpPr>
        <p:spPr>
          <a:xfrm>
            <a:off x="1143000" y="2701529"/>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
              <a:t>International High School Teacher Programme </a:t>
            </a:r>
            <a:r>
              <a:rPr lang="en"/>
              <a:t>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9" name="Shape 339"/>
        <p:cNvGrpSpPr/>
        <p:nvPr/>
      </p:nvGrpSpPr>
      <p:grpSpPr>
        <a:xfrm>
          <a:off x="0" y="0"/>
          <a:ext cx="0" cy="0"/>
          <a:chOff x="0" y="0"/>
          <a:chExt cx="0" cy="0"/>
        </a:xfrm>
      </p:grpSpPr>
      <p:sp>
        <p:nvSpPr>
          <p:cNvPr id="340" name="Google Shape;340;p44"/>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341" name="Google Shape;341;p4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None/>
            </a:pPr>
            <a:r>
              <a:rPr b="1" lang="en" sz="1300"/>
              <a:t>🔍What Should Students Know About Particle Detectors?</a:t>
            </a:r>
            <a:endParaRPr b="1" sz="1300"/>
          </a:p>
          <a:p>
            <a:pPr indent="0" lvl="0" marL="0" rtl="0" algn="l">
              <a:lnSpc>
                <a:spcPct val="115000"/>
              </a:lnSpc>
              <a:spcBef>
                <a:spcPts val="1400"/>
              </a:spcBef>
              <a:spcAft>
                <a:spcPts val="0"/>
              </a:spcAft>
              <a:buNone/>
            </a:pPr>
            <a:r>
              <a:rPr b="1" lang="en" sz="1100"/>
              <a:t>✅ </a:t>
            </a:r>
            <a:r>
              <a:rPr b="1" lang="en" sz="1300"/>
              <a:t>3 Key Ideas</a:t>
            </a:r>
            <a:endParaRPr b="1" sz="1300"/>
          </a:p>
          <a:p>
            <a:pPr indent="0" lvl="0" marL="0" rtl="0" algn="l">
              <a:lnSpc>
                <a:spcPct val="115000"/>
              </a:lnSpc>
              <a:spcBef>
                <a:spcPts val="1200"/>
              </a:spcBef>
              <a:spcAft>
                <a:spcPts val="0"/>
              </a:spcAft>
              <a:buNone/>
            </a:pPr>
            <a:r>
              <a:rPr lang="en" sz="1100"/>
              <a:t>1️⃣ </a:t>
            </a:r>
            <a:r>
              <a:rPr b="1" lang="en" sz="1100"/>
              <a:t>Detectors Help Us “See” the Invisible</a:t>
            </a:r>
            <a:endParaRPr b="1" sz="1100"/>
          </a:p>
          <a:p>
            <a:pPr indent="0" lvl="0" marL="0" rtl="0" algn="l">
              <a:lnSpc>
                <a:spcPct val="115000"/>
              </a:lnSpc>
              <a:spcBef>
                <a:spcPts val="1200"/>
              </a:spcBef>
              <a:spcAft>
                <a:spcPts val="0"/>
              </a:spcAft>
              <a:buNone/>
            </a:pPr>
            <a:r>
              <a:rPr lang="en" sz="1100"/>
              <a:t>2️⃣ </a:t>
            </a:r>
            <a:r>
              <a:rPr b="1" lang="en" sz="1100"/>
              <a:t>Different Detectors for Different Jobs</a:t>
            </a:r>
            <a:endParaRPr b="1" sz="1100"/>
          </a:p>
          <a:p>
            <a:pPr indent="0" lvl="0" marL="0" rtl="0" algn="l">
              <a:lnSpc>
                <a:spcPct val="115000"/>
              </a:lnSpc>
              <a:spcBef>
                <a:spcPts val="1200"/>
              </a:spcBef>
              <a:spcAft>
                <a:spcPts val="0"/>
              </a:spcAft>
              <a:buNone/>
            </a:pPr>
            <a:r>
              <a:rPr lang="en" sz="1100"/>
              <a:t>3️⃣ </a:t>
            </a:r>
            <a:r>
              <a:rPr b="1" lang="en" sz="1100"/>
              <a:t>Collisions Turned into Data</a:t>
            </a:r>
            <a:endParaRPr b="1" sz="1100"/>
          </a:p>
          <a:p>
            <a:pPr indent="0" lvl="0" marL="0" rtl="0" algn="l">
              <a:lnSpc>
                <a:spcPct val="115000"/>
              </a:lnSpc>
              <a:spcBef>
                <a:spcPts val="1200"/>
              </a:spcBef>
              <a:spcAft>
                <a:spcPts val="0"/>
              </a:spcAft>
              <a:buNone/>
            </a:pPr>
            <a:r>
              <a:t/>
            </a:r>
            <a:endParaRPr b="1" sz="1100"/>
          </a:p>
          <a:p>
            <a:pPr indent="0" lvl="0" marL="0" rtl="0" algn="l">
              <a:lnSpc>
                <a:spcPct val="115000"/>
              </a:lnSpc>
              <a:spcBef>
                <a:spcPts val="1200"/>
              </a:spcBef>
              <a:spcAft>
                <a:spcPts val="0"/>
              </a:spcAft>
              <a:buNone/>
            </a:pPr>
            <a:r>
              <a:rPr b="1" lang="en" sz="1100"/>
              <a:t>⚠️ Potential Challenges in Learning</a:t>
            </a:r>
            <a:endParaRPr b="1" sz="1100"/>
          </a:p>
          <a:p>
            <a:pPr indent="0" lvl="0" marL="0" rtl="0" algn="l">
              <a:lnSpc>
                <a:spcPct val="115000"/>
              </a:lnSpc>
              <a:spcBef>
                <a:spcPts val="1200"/>
              </a:spcBef>
              <a:spcAft>
                <a:spcPts val="0"/>
              </a:spcAft>
              <a:buNone/>
            </a:pPr>
            <a:r>
              <a:rPr lang="en" sz="1100"/>
              <a:t>🔹 </a:t>
            </a:r>
            <a:r>
              <a:rPr b="1" lang="en" sz="1100"/>
              <a:t>Too Much Complexity</a:t>
            </a:r>
            <a:br>
              <a:rPr b="1" lang="en" sz="1100"/>
            </a:br>
            <a:r>
              <a:rPr lang="en" sz="1100"/>
              <a:t>     Layered detector systems (like </a:t>
            </a:r>
            <a:r>
              <a:rPr b="1" lang="en" sz="1100"/>
              <a:t>ATLAS</a:t>
            </a:r>
            <a:r>
              <a:rPr lang="en" sz="1100"/>
              <a:t>/</a:t>
            </a:r>
            <a:r>
              <a:rPr b="1" lang="en" sz="1100"/>
              <a:t>CMS</a:t>
            </a:r>
            <a:r>
              <a:rPr lang="en" sz="1100"/>
              <a:t>) can overwhelm students</a:t>
            </a:r>
            <a:endParaRPr sz="1100"/>
          </a:p>
          <a:p>
            <a:pPr indent="0" lvl="0" marL="0" rtl="0" algn="l">
              <a:lnSpc>
                <a:spcPct val="115000"/>
              </a:lnSpc>
              <a:spcBef>
                <a:spcPts val="1200"/>
              </a:spcBef>
              <a:spcAft>
                <a:spcPts val="0"/>
              </a:spcAft>
              <a:buNone/>
            </a:pPr>
            <a:r>
              <a:rPr lang="en" sz="1100"/>
              <a:t>🔹 </a:t>
            </a:r>
            <a:r>
              <a:rPr b="1" lang="en" sz="1100"/>
              <a:t>Unfamiliar Terminology</a:t>
            </a:r>
            <a:br>
              <a:rPr b="1" lang="en" sz="1100"/>
            </a:br>
            <a:r>
              <a:rPr lang="en" sz="1100"/>
              <a:t>     Words like </a:t>
            </a:r>
            <a:r>
              <a:rPr i="1" lang="en" sz="1100"/>
              <a:t>muon chamber</a:t>
            </a:r>
            <a:r>
              <a:rPr lang="en" sz="1100"/>
              <a:t>, </a:t>
            </a:r>
            <a:r>
              <a:rPr i="1" lang="en" sz="1100"/>
              <a:t>calorimeter</a:t>
            </a:r>
            <a:r>
              <a:rPr lang="en" sz="1100"/>
              <a:t>, </a:t>
            </a:r>
            <a:r>
              <a:rPr i="1" lang="en" sz="1100"/>
              <a:t>trigger system</a:t>
            </a:r>
            <a:r>
              <a:rPr lang="en" sz="1100"/>
              <a:t> can be intimidating</a:t>
            </a:r>
            <a:endParaRPr sz="1100"/>
          </a:p>
          <a:p>
            <a:pPr indent="0" lvl="0" marL="0" rtl="0" algn="l">
              <a:lnSpc>
                <a:spcPct val="115000"/>
              </a:lnSpc>
              <a:spcBef>
                <a:spcPts val="1200"/>
              </a:spcBef>
              <a:spcAft>
                <a:spcPts val="0"/>
              </a:spcAft>
              <a:buNone/>
            </a:pPr>
            <a:r>
              <a:rPr lang="en" sz="1100"/>
              <a:t>🔹 </a:t>
            </a:r>
            <a:r>
              <a:rPr b="1" lang="en" sz="1100"/>
              <a:t>Scale and Speed Are Hard to Grasp</a:t>
            </a:r>
            <a:br>
              <a:rPr b="1" lang="en" sz="1100"/>
            </a:br>
            <a:r>
              <a:rPr lang="en" sz="1100"/>
              <a:t>     Detectors are </a:t>
            </a:r>
            <a:r>
              <a:rPr b="1" lang="en" sz="1100"/>
              <a:t>massive</a:t>
            </a:r>
            <a:r>
              <a:rPr lang="en" sz="1100"/>
              <a:t> in size and collect </a:t>
            </a:r>
            <a:r>
              <a:rPr b="1" lang="en" sz="1100"/>
              <a:t>gigabytes of data per second</a:t>
            </a:r>
            <a:r>
              <a:rPr lang="en" sz="1100"/>
              <a:t> — difficult to visualize</a:t>
            </a:r>
            <a:endParaRPr sz="1100"/>
          </a:p>
          <a:p>
            <a:pPr indent="0" lvl="0" marL="0" marR="360000" rtl="0" algn="l">
              <a:spcBef>
                <a:spcPts val="1200"/>
              </a:spcBef>
              <a:spcAft>
                <a:spcPts val="0"/>
              </a:spcAft>
              <a:buNone/>
            </a:pPr>
            <a:r>
              <a:t/>
            </a:r>
            <a:endParaRPr b="1" sz="1500">
              <a:solidFill>
                <a:srgbClr val="274E13"/>
              </a:solidFill>
              <a:highlight>
                <a:srgbClr val="FFF2CC"/>
              </a:highlight>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0" name="Shape 920"/>
        <p:cNvGrpSpPr/>
        <p:nvPr/>
      </p:nvGrpSpPr>
      <p:grpSpPr>
        <a:xfrm>
          <a:off x="0" y="0"/>
          <a:ext cx="0" cy="0"/>
          <a:chOff x="0" y="0"/>
          <a:chExt cx="0" cy="0"/>
        </a:xfrm>
      </p:grpSpPr>
      <p:sp>
        <p:nvSpPr>
          <p:cNvPr id="921" name="Google Shape;921;p134"/>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Final Presentation Guidelines</a:t>
            </a:r>
            <a:endParaRPr/>
          </a:p>
        </p:txBody>
      </p:sp>
      <p:graphicFrame>
        <p:nvGraphicFramePr>
          <p:cNvPr id="922" name="Google Shape;922;p134"/>
          <p:cNvGraphicFramePr/>
          <p:nvPr/>
        </p:nvGraphicFramePr>
        <p:xfrm>
          <a:off x="952500" y="1481525"/>
          <a:ext cx="3000000" cy="3000000"/>
        </p:xfrm>
        <a:graphic>
          <a:graphicData uri="http://schemas.openxmlformats.org/drawingml/2006/table">
            <a:tbl>
              <a:tblPr>
                <a:noFill/>
                <a:tableStyleId>{CA768CF9-1A15-490C-BF1B-F8E4DD1C64C9}</a:tableStyleId>
              </a:tblPr>
              <a:tblGrid>
                <a:gridCol w="2241950"/>
                <a:gridCol w="4997050"/>
              </a:tblGrid>
              <a:tr h="381000">
                <a:tc>
                  <a:txBody>
                    <a:bodyPr/>
                    <a:lstStyle/>
                    <a:p>
                      <a:pPr indent="0" lvl="0" marL="0" rtl="0" algn="l">
                        <a:spcBef>
                          <a:spcPts val="0"/>
                        </a:spcBef>
                        <a:spcAft>
                          <a:spcPts val="0"/>
                        </a:spcAft>
                        <a:buNone/>
                      </a:pPr>
                      <a:r>
                        <a:rPr lang="en">
                          <a:solidFill>
                            <a:schemeClr val="dk1"/>
                          </a:solidFill>
                        </a:rPr>
                        <a:t>Presentation</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10 minutes + 5 minutes for Q&amp;A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solidFill>
                            <a:schemeClr val="dk1"/>
                          </a:solidFill>
                        </a:rPr>
                        <a:t>Style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Fun, entertaining &amp; on time!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l">
                        <a:spcBef>
                          <a:spcPts val="0"/>
                        </a:spcBef>
                        <a:spcAft>
                          <a:spcPts val="0"/>
                        </a:spcAft>
                        <a:buNone/>
                      </a:pPr>
                      <a:r>
                        <a:rPr lang="en">
                          <a:solidFill>
                            <a:schemeClr val="dk1"/>
                          </a:solidFill>
                        </a:rPr>
                        <a:t>Contents</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317500" lvl="0" marL="457200" rtl="0" algn="l">
                        <a:lnSpc>
                          <a:spcPct val="115000"/>
                        </a:lnSpc>
                        <a:spcBef>
                          <a:spcPts val="0"/>
                        </a:spcBef>
                        <a:spcAft>
                          <a:spcPts val="0"/>
                        </a:spcAft>
                        <a:buSzPts val="1400"/>
                        <a:buAutoNum type="arabicPeriod"/>
                      </a:pPr>
                      <a:r>
                        <a:rPr lang="en"/>
                        <a:t>Curriculum &amp; classroom connections-Carlos</a:t>
                      </a:r>
                      <a:endParaRPr/>
                    </a:p>
                    <a:p>
                      <a:pPr indent="-317500" lvl="0" marL="457200" rtl="0" algn="l">
                        <a:lnSpc>
                          <a:spcPct val="115000"/>
                        </a:lnSpc>
                        <a:spcBef>
                          <a:spcPts val="0"/>
                        </a:spcBef>
                        <a:spcAft>
                          <a:spcPts val="0"/>
                        </a:spcAft>
                        <a:buSzPts val="1400"/>
                        <a:buAutoNum type="arabicPeriod"/>
                      </a:pPr>
                      <a:r>
                        <a:rPr lang="en"/>
                        <a:t>Key ideas-Cansu</a:t>
                      </a:r>
                      <a:endParaRPr/>
                    </a:p>
                    <a:p>
                      <a:pPr indent="-317500" lvl="0" marL="457200" rtl="0" algn="l">
                        <a:lnSpc>
                          <a:spcPct val="115000"/>
                        </a:lnSpc>
                        <a:spcBef>
                          <a:spcPts val="0"/>
                        </a:spcBef>
                        <a:spcAft>
                          <a:spcPts val="0"/>
                        </a:spcAft>
                        <a:buSzPts val="1400"/>
                        <a:buAutoNum type="arabicPeriod"/>
                      </a:pPr>
                      <a:r>
                        <a:rPr lang="en"/>
                        <a:t>Potential students’ conceptions &amp; challenges-Asanka</a:t>
                      </a:r>
                      <a:endParaRPr/>
                    </a:p>
                    <a:p>
                      <a:pPr indent="-317500" lvl="0" marL="457200" rtl="0" algn="l">
                        <a:lnSpc>
                          <a:spcPct val="115000"/>
                        </a:lnSpc>
                        <a:spcBef>
                          <a:spcPts val="0"/>
                        </a:spcBef>
                        <a:spcAft>
                          <a:spcPts val="0"/>
                        </a:spcAft>
                        <a:buSzPts val="1400"/>
                        <a:buAutoNum type="arabicPeriod"/>
                      </a:pPr>
                      <a:r>
                        <a:rPr lang="en"/>
                        <a:t>Helpful material and resources-Mila</a:t>
                      </a:r>
                      <a:endParaRPr/>
                    </a:p>
                    <a:p>
                      <a:pPr indent="-317500" lvl="0" marL="457200" rtl="0" algn="l">
                        <a:lnSpc>
                          <a:spcPct val="115000"/>
                        </a:lnSpc>
                        <a:spcBef>
                          <a:spcPts val="0"/>
                        </a:spcBef>
                        <a:spcAft>
                          <a:spcPts val="0"/>
                        </a:spcAft>
                        <a:buSzPts val="1400"/>
                        <a:buAutoNum type="arabicPeriod"/>
                      </a:pPr>
                      <a:r>
                        <a:rPr lang="en"/>
                        <a:t>Best practice example-Cliff</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r>
              <a:tr h="381000">
                <a:tc vMerge="1"/>
                <a:tc vMerge="1"/>
              </a:tr>
              <a:tr h="381000">
                <a:tc vMerge="1"/>
                <a:tc vMerge="1"/>
              </a:tr>
              <a:tr h="100000">
                <a:tc vMerge="1"/>
                <a:tc vMerge="1"/>
              </a:tr>
              <a:tr h="381000">
                <a:tc>
                  <a:txBody>
                    <a:bodyPr/>
                    <a:lstStyle/>
                    <a:p>
                      <a:pPr indent="0" lvl="0" marL="0" rtl="0" algn="l">
                        <a:spcBef>
                          <a:spcPts val="0"/>
                        </a:spcBef>
                        <a:spcAft>
                          <a:spcPts val="0"/>
                        </a:spcAft>
                        <a:buNone/>
                      </a:pPr>
                      <a:r>
                        <a:rPr lang="en">
                          <a:solidFill>
                            <a:schemeClr val="dk1"/>
                          </a:solidFill>
                        </a:rPr>
                        <a:t>Final Slide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Key Takeaways &amp; </a:t>
                      </a:r>
                      <a:r>
                        <a:rPr lang="en"/>
                        <a:t>Goodbye</a:t>
                      </a:r>
                      <a:r>
                        <a:rPr lang="en"/>
                        <a:t> messages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6" name="Shape 926"/>
        <p:cNvGrpSpPr/>
        <p:nvPr/>
      </p:nvGrpSpPr>
      <p:grpSpPr>
        <a:xfrm>
          <a:off x="0" y="0"/>
          <a:ext cx="0" cy="0"/>
          <a:chOff x="0" y="0"/>
          <a:chExt cx="0" cy="0"/>
        </a:xfrm>
      </p:grpSpPr>
      <p:sp>
        <p:nvSpPr>
          <p:cNvPr id="927" name="Google Shape;927;p135"/>
          <p:cNvSpPr txBox="1"/>
          <p:nvPr>
            <p:ph type="ctrTitle"/>
          </p:nvPr>
        </p:nvSpPr>
        <p:spPr>
          <a:xfrm>
            <a:off x="265100" y="-292350"/>
            <a:ext cx="58587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
              <a:t>Medical Applications of Particle Physics</a:t>
            </a:r>
            <a:endParaRPr/>
          </a:p>
        </p:txBody>
      </p:sp>
      <p:sp>
        <p:nvSpPr>
          <p:cNvPr id="928" name="Google Shape;928;p135"/>
          <p:cNvSpPr txBox="1"/>
          <p:nvPr>
            <p:ph idx="1" type="subTitle"/>
          </p:nvPr>
        </p:nvSpPr>
        <p:spPr>
          <a:xfrm>
            <a:off x="734000" y="1476075"/>
            <a:ext cx="49209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
              <a:t>HST</a:t>
            </a:r>
            <a:r>
              <a:rPr lang="en"/>
              <a:t>2025</a:t>
            </a:r>
            <a:r>
              <a:rPr lang="en"/>
              <a:t> Study Group 6</a:t>
            </a:r>
            <a:endParaRPr/>
          </a:p>
        </p:txBody>
      </p:sp>
      <p:pic>
        <p:nvPicPr>
          <p:cNvPr id="929" name="Google Shape;929;p135" title="Screen Shot 2025-07-18 at 00.31.25.png"/>
          <p:cNvPicPr preferRelativeResize="0"/>
          <p:nvPr/>
        </p:nvPicPr>
        <p:blipFill>
          <a:blip r:embed="rId3">
            <a:alphaModFix/>
          </a:blip>
          <a:stretch>
            <a:fillRect/>
          </a:stretch>
        </p:blipFill>
        <p:spPr>
          <a:xfrm>
            <a:off x="1314750" y="1939723"/>
            <a:ext cx="3545100" cy="2493975"/>
          </a:xfrm>
          <a:prstGeom prst="rect">
            <a:avLst/>
          </a:prstGeom>
          <a:noFill/>
          <a:ln>
            <a:noFill/>
          </a:ln>
        </p:spPr>
      </p:pic>
      <p:pic>
        <p:nvPicPr>
          <p:cNvPr id="930" name="Google Shape;930;p135" title="Screen Shot 2025-07-18 at 00.32.27.png"/>
          <p:cNvPicPr preferRelativeResize="0"/>
          <p:nvPr/>
        </p:nvPicPr>
        <p:blipFill>
          <a:blip r:embed="rId4">
            <a:alphaModFix/>
          </a:blip>
          <a:stretch>
            <a:fillRect/>
          </a:stretch>
        </p:blipFill>
        <p:spPr>
          <a:xfrm>
            <a:off x="6102752" y="103750"/>
            <a:ext cx="3041249" cy="3986352"/>
          </a:xfrm>
          <a:prstGeom prst="rect">
            <a:avLst/>
          </a:prstGeom>
          <a:noFill/>
          <a:ln>
            <a:noFill/>
          </a:ln>
        </p:spPr>
      </p:pic>
      <p:sp>
        <p:nvSpPr>
          <p:cNvPr id="931" name="Google Shape;931;p135"/>
          <p:cNvSpPr txBox="1"/>
          <p:nvPr/>
        </p:nvSpPr>
        <p:spPr>
          <a:xfrm>
            <a:off x="5949575" y="4033500"/>
            <a:ext cx="3230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3B4952"/>
                </a:solidFill>
                <a:highlight>
                  <a:srgbClr val="FFFFFF"/>
                </a:highlight>
              </a:rPr>
              <a:t>The first image of a  mouse taken using positron emission tomography (PET) in 1977, when the technology began at CERN. (Image: </a:t>
            </a:r>
            <a:r>
              <a:rPr lang="en" sz="700" u="sng">
                <a:solidFill>
                  <a:srgbClr val="2574B9"/>
                </a:solidFill>
                <a:highlight>
                  <a:srgbClr val="FFFFFF"/>
                </a:highlight>
                <a:hlinkClick r:id="rId5">
                  <a:extLst>
                    <a:ext uri="{A12FA001-AC4F-418D-AE19-62706E023703}">
                      <ahyp:hlinkClr val="tx"/>
                    </a:ext>
                  </a:extLst>
                </a:hlinkClick>
              </a:rPr>
              <a:t>CERN)</a:t>
            </a:r>
            <a:endParaRPr>
              <a:solidFill>
                <a:srgbClr val="171717"/>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13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Curriculum &amp; Classroom Connections</a:t>
            </a:r>
            <a:endParaRPr/>
          </a:p>
          <a:p>
            <a:pPr indent="0" lvl="0" marL="0" marR="38100" rtl="0" algn="l">
              <a:lnSpc>
                <a:spcPct val="128571"/>
              </a:lnSpc>
              <a:spcBef>
                <a:spcPts val="0"/>
              </a:spcBef>
              <a:spcAft>
                <a:spcPts val="0"/>
              </a:spcAft>
              <a:buNone/>
            </a:pPr>
            <a:r>
              <a:rPr b="0" lang="en" sz="2100">
                <a:solidFill>
                  <a:srgbClr val="1F1F1F"/>
                </a:solidFill>
                <a:highlight>
                  <a:srgbClr val="F8F9FA"/>
                </a:highlight>
              </a:rPr>
              <a:t>From lab to the hospital</a:t>
            </a:r>
            <a:endParaRPr sz="1500">
              <a:solidFill>
                <a:srgbClr val="1F1F1F"/>
              </a:solidFill>
              <a:highlight>
                <a:srgbClr val="F8F9FA"/>
              </a:highlight>
            </a:endParaRPr>
          </a:p>
          <a:p>
            <a:pPr indent="0" lvl="0" marL="0" rtl="0" algn="l">
              <a:spcBef>
                <a:spcPts val="0"/>
              </a:spcBef>
              <a:spcAft>
                <a:spcPts val="0"/>
              </a:spcAft>
              <a:buNone/>
            </a:pPr>
            <a:r>
              <a:t/>
            </a:r>
            <a:endParaRPr/>
          </a:p>
        </p:txBody>
      </p:sp>
      <p:sp>
        <p:nvSpPr>
          <p:cNvPr id="937" name="Google Shape;937;p136"/>
          <p:cNvSpPr txBox="1"/>
          <p:nvPr>
            <p:ph idx="1" type="body"/>
          </p:nvPr>
        </p:nvSpPr>
        <p:spPr>
          <a:xfrm>
            <a:off x="215765" y="14648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b="0" i="1">
              <a:solidFill>
                <a:schemeClr val="dk2"/>
              </a:solidFill>
            </a:endParaRPr>
          </a:p>
        </p:txBody>
      </p:sp>
      <p:sp>
        <p:nvSpPr>
          <p:cNvPr id="938" name="Google Shape;938;p136"/>
          <p:cNvSpPr txBox="1"/>
          <p:nvPr>
            <p:ph idx="2" type="body"/>
          </p:nvPr>
        </p:nvSpPr>
        <p:spPr>
          <a:xfrm>
            <a:off x="4692175" y="695450"/>
            <a:ext cx="4209000" cy="41541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
              <a:t>The God(dam) particle</a:t>
            </a:r>
            <a:endParaRPr/>
          </a:p>
        </p:txBody>
      </p:sp>
      <p:pic>
        <p:nvPicPr>
          <p:cNvPr id="939" name="Google Shape;939;p136"/>
          <p:cNvPicPr preferRelativeResize="0"/>
          <p:nvPr/>
        </p:nvPicPr>
        <p:blipFill>
          <a:blip r:embed="rId3">
            <a:alphaModFix/>
          </a:blip>
          <a:stretch>
            <a:fillRect/>
          </a:stretch>
        </p:blipFill>
        <p:spPr>
          <a:xfrm>
            <a:off x="7338724" y="395000"/>
            <a:ext cx="1805273" cy="962315"/>
          </a:xfrm>
          <a:prstGeom prst="rect">
            <a:avLst/>
          </a:prstGeom>
          <a:noFill/>
          <a:ln>
            <a:noFill/>
          </a:ln>
        </p:spPr>
      </p:pic>
      <p:pic>
        <p:nvPicPr>
          <p:cNvPr id="940" name="Google Shape;940;p136"/>
          <p:cNvPicPr preferRelativeResize="0"/>
          <p:nvPr/>
        </p:nvPicPr>
        <p:blipFill>
          <a:blip r:embed="rId4">
            <a:alphaModFix/>
          </a:blip>
          <a:stretch>
            <a:fillRect/>
          </a:stretch>
        </p:blipFill>
        <p:spPr>
          <a:xfrm>
            <a:off x="114900" y="1331950"/>
            <a:ext cx="4403525" cy="2881100"/>
          </a:xfrm>
          <a:prstGeom prst="rect">
            <a:avLst/>
          </a:prstGeom>
          <a:noFill/>
          <a:ln>
            <a:noFill/>
          </a:ln>
        </p:spPr>
      </p:pic>
      <p:sp>
        <p:nvSpPr>
          <p:cNvPr id="941" name="Google Shape;941;p136"/>
          <p:cNvSpPr txBox="1"/>
          <p:nvPr/>
        </p:nvSpPr>
        <p:spPr>
          <a:xfrm>
            <a:off x="4471075" y="1384850"/>
            <a:ext cx="4651200" cy="3464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100"/>
              <a:t>Radiation Therapy with Accelerators</a:t>
            </a:r>
            <a:endParaRPr b="1" sz="1100"/>
          </a:p>
          <a:p>
            <a:pPr indent="-298450" lvl="0" marL="457200" rtl="0" algn="l">
              <a:lnSpc>
                <a:spcPct val="115000"/>
              </a:lnSpc>
              <a:spcBef>
                <a:spcPts val="1200"/>
              </a:spcBef>
              <a:spcAft>
                <a:spcPts val="0"/>
              </a:spcAft>
              <a:buSzPts val="1100"/>
              <a:buChar char="●"/>
            </a:pPr>
            <a:r>
              <a:rPr lang="en" sz="1100"/>
              <a:t>Linear accelerators (LINACs) deliver precise radiation doses to tumors, sparing healthy tissue.</a:t>
            </a:r>
            <a:endParaRPr sz="1100"/>
          </a:p>
          <a:p>
            <a:pPr indent="-298450" lvl="0" marL="457200" rtl="0" algn="l">
              <a:lnSpc>
                <a:spcPct val="115000"/>
              </a:lnSpc>
              <a:spcBef>
                <a:spcPts val="0"/>
              </a:spcBef>
              <a:spcAft>
                <a:spcPts val="0"/>
              </a:spcAft>
              <a:buSzPts val="1100"/>
              <a:buChar char="●"/>
            </a:pPr>
            <a:r>
              <a:rPr lang="en" sz="1100"/>
              <a:t>Particle therapy (protons, carbon ions) offers highly localized dose deliver</a:t>
            </a:r>
            <a:endParaRPr sz="1100"/>
          </a:p>
          <a:p>
            <a:pPr indent="-298450" lvl="0" marL="457200" rtl="0" algn="l">
              <a:lnSpc>
                <a:spcPct val="115000"/>
              </a:lnSpc>
              <a:spcBef>
                <a:spcPts val="0"/>
              </a:spcBef>
              <a:spcAft>
                <a:spcPts val="0"/>
              </a:spcAft>
              <a:buSzPts val="1100"/>
              <a:buChar char="●"/>
            </a:pPr>
            <a:r>
              <a:rPr lang="en" sz="1100"/>
              <a:t>New accelerator-based methods like </a:t>
            </a:r>
            <a:r>
              <a:rPr b="1" lang="en" sz="1100"/>
              <a:t>FLASH therapy</a:t>
            </a:r>
            <a:r>
              <a:rPr lang="en" sz="1100"/>
              <a:t> are revolutionizing cancer care by delivering ultrahigh dose rates, potentially sparing healthy tissue.</a:t>
            </a:r>
            <a:endParaRPr sz="1100"/>
          </a:p>
          <a:p>
            <a:pPr indent="-298450" lvl="0" marL="457200" rtl="0" algn="l">
              <a:lnSpc>
                <a:spcPct val="115000"/>
              </a:lnSpc>
              <a:spcBef>
                <a:spcPts val="0"/>
              </a:spcBef>
              <a:spcAft>
                <a:spcPts val="0"/>
              </a:spcAft>
              <a:buSzPts val="1100"/>
              <a:buChar char="●"/>
            </a:pPr>
            <a:r>
              <a:rPr lang="en" sz="1100"/>
              <a:t>Radiation induces </a:t>
            </a:r>
            <a:r>
              <a:rPr b="1" lang="en" sz="1100"/>
              <a:t>DNA damage</a:t>
            </a:r>
            <a:r>
              <a:rPr lang="en" sz="1100"/>
              <a:t>, leading to tumor control.</a:t>
            </a:r>
            <a:br>
              <a:rPr lang="en" sz="1100"/>
            </a:br>
            <a:endParaRPr sz="1100"/>
          </a:p>
          <a:p>
            <a:pPr indent="-298450" lvl="0" marL="457200" rtl="0" algn="l">
              <a:lnSpc>
                <a:spcPct val="115000"/>
              </a:lnSpc>
              <a:spcBef>
                <a:spcPts val="0"/>
              </a:spcBef>
              <a:spcAft>
                <a:spcPts val="0"/>
              </a:spcAft>
              <a:buSzPts val="1100"/>
              <a:buChar char="●"/>
            </a:pPr>
            <a:r>
              <a:rPr lang="en" sz="1100"/>
              <a:t>Particle therapy allows better control of </a:t>
            </a:r>
            <a:r>
              <a:rPr b="1" lang="en" sz="1100"/>
              <a:t>deep-seated tumors</a:t>
            </a:r>
            <a:r>
              <a:rPr lang="en" sz="1100"/>
              <a:t> with fewer side effects.</a:t>
            </a:r>
            <a:endParaRPr sz="1100"/>
          </a:p>
          <a:p>
            <a:pPr indent="-298450" lvl="0" marL="457200" rtl="0" algn="l">
              <a:lnSpc>
                <a:spcPct val="115000"/>
              </a:lnSpc>
              <a:spcBef>
                <a:spcPts val="0"/>
              </a:spcBef>
              <a:spcAft>
                <a:spcPts val="0"/>
              </a:spcAft>
              <a:buSzPts val="1100"/>
              <a:buChar char="●"/>
            </a:pPr>
            <a:r>
              <a:rPr b="1" lang="en" sz="1100"/>
              <a:t>Cyclotrons and accelerators</a:t>
            </a:r>
            <a:r>
              <a:rPr lang="en" sz="1100"/>
              <a:t> produce isotopes like </a:t>
            </a:r>
            <a:r>
              <a:rPr b="1" lang="en" sz="1100"/>
              <a:t>¹⁸F for PET scans</a:t>
            </a:r>
            <a:r>
              <a:rPr lang="en" sz="1100"/>
              <a:t>, vital for early diagnosis and metabolic imaging.</a:t>
            </a:r>
            <a:endParaRPr sz="1100"/>
          </a:p>
          <a:p>
            <a:pPr indent="0" lvl="0" marL="0" rtl="0" algn="l">
              <a:spcBef>
                <a:spcPts val="1200"/>
              </a:spcBef>
              <a:spcAft>
                <a:spcPts val="0"/>
              </a:spcAft>
              <a:buNone/>
            </a:pPr>
            <a:r>
              <a:t/>
            </a:r>
            <a:endParaRPr sz="1600">
              <a:solidFill>
                <a:srgbClr val="171717"/>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4F4"/>
        </a:solidFill>
      </p:bgPr>
    </p:bg>
    <p:spTree>
      <p:nvGrpSpPr>
        <p:cNvPr id="945" name="Shape 945"/>
        <p:cNvGrpSpPr/>
        <p:nvPr/>
      </p:nvGrpSpPr>
      <p:grpSpPr>
        <a:xfrm>
          <a:off x="0" y="0"/>
          <a:ext cx="0" cy="0"/>
          <a:chOff x="0" y="0"/>
          <a:chExt cx="0" cy="0"/>
        </a:xfrm>
      </p:grpSpPr>
      <p:sp>
        <p:nvSpPr>
          <p:cNvPr id="946" name="Google Shape;946;p137"/>
          <p:cNvSpPr/>
          <p:nvPr/>
        </p:nvSpPr>
        <p:spPr>
          <a:xfrm>
            <a:off x="-1293061" y="-769323"/>
            <a:ext cx="2749010" cy="2240443"/>
          </a:xfrm>
          <a:custGeom>
            <a:rect b="b" l="l" r="r" t="t"/>
            <a:pathLst>
              <a:path extrusionOk="0" h="4480885" w="5498019">
                <a:moveTo>
                  <a:pt x="0" y="0"/>
                </a:moveTo>
                <a:lnTo>
                  <a:pt x="5498019" y="0"/>
                </a:lnTo>
                <a:lnTo>
                  <a:pt x="5498019" y="4480886"/>
                </a:lnTo>
                <a:lnTo>
                  <a:pt x="0" y="4480886"/>
                </a:lnTo>
                <a:lnTo>
                  <a:pt x="0" y="0"/>
                </a:lnTo>
                <a:close/>
              </a:path>
            </a:pathLst>
          </a:custGeom>
          <a:blipFill rotWithShape="1">
            <a:blip r:embed="rId3">
              <a:alphaModFix/>
            </a:blip>
            <a:stretch>
              <a:fillRect b="0" l="0" r="0" t="0"/>
            </a:stretch>
          </a:blipFill>
          <a:ln>
            <a:noFill/>
          </a:ln>
        </p:spPr>
      </p:sp>
      <p:sp>
        <p:nvSpPr>
          <p:cNvPr id="947" name="Google Shape;947;p137"/>
          <p:cNvSpPr/>
          <p:nvPr/>
        </p:nvSpPr>
        <p:spPr>
          <a:xfrm>
            <a:off x="7340958" y="3851773"/>
            <a:ext cx="2749010" cy="2240442"/>
          </a:xfrm>
          <a:custGeom>
            <a:rect b="b" l="l" r="r" t="t"/>
            <a:pathLst>
              <a:path extrusionOk="0" h="4480885" w="5498019">
                <a:moveTo>
                  <a:pt x="0" y="0"/>
                </a:moveTo>
                <a:lnTo>
                  <a:pt x="5498019" y="0"/>
                </a:lnTo>
                <a:lnTo>
                  <a:pt x="5498019" y="4480885"/>
                </a:lnTo>
                <a:lnTo>
                  <a:pt x="0" y="4480885"/>
                </a:lnTo>
                <a:lnTo>
                  <a:pt x="0" y="0"/>
                </a:lnTo>
                <a:close/>
              </a:path>
            </a:pathLst>
          </a:custGeom>
          <a:blipFill rotWithShape="1">
            <a:blip r:embed="rId3">
              <a:alphaModFix/>
            </a:blip>
            <a:stretch>
              <a:fillRect b="0" l="0" r="0" t="0"/>
            </a:stretch>
          </a:blipFill>
          <a:ln>
            <a:noFill/>
          </a:ln>
        </p:spPr>
      </p:sp>
      <p:sp>
        <p:nvSpPr>
          <p:cNvPr id="948" name="Google Shape;948;p137"/>
          <p:cNvSpPr txBox="1"/>
          <p:nvPr/>
        </p:nvSpPr>
        <p:spPr>
          <a:xfrm>
            <a:off x="2215010" y="135339"/>
            <a:ext cx="4863300" cy="431100"/>
          </a:xfrm>
          <a:prstGeom prst="rect">
            <a:avLst/>
          </a:prstGeom>
          <a:noFill/>
          <a:ln>
            <a:noFill/>
          </a:ln>
        </p:spPr>
        <p:txBody>
          <a:bodyPr anchorCtr="0" anchor="t" bIns="0" lIns="0" spcFirstLastPara="1" rIns="0" wrap="square" tIns="0">
            <a:spAutoFit/>
          </a:bodyPr>
          <a:lstStyle/>
          <a:p>
            <a:pPr indent="0" lvl="0" marL="0" marR="0" rtl="0" algn="ctr">
              <a:lnSpc>
                <a:spcPct val="140021"/>
              </a:lnSpc>
              <a:spcBef>
                <a:spcPts val="0"/>
              </a:spcBef>
              <a:spcAft>
                <a:spcPts val="0"/>
              </a:spcAft>
              <a:buNone/>
            </a:pPr>
            <a:r>
              <a:rPr b="1" i="0" lang="en" sz="2800" u="none" cap="none" strike="noStrike">
                <a:solidFill>
                  <a:srgbClr val="5062C6"/>
                </a:solidFill>
                <a:latin typeface="Poppins Black"/>
                <a:ea typeface="Poppins Black"/>
                <a:cs typeface="Poppins Black"/>
                <a:sym typeface="Poppins Black"/>
              </a:rPr>
              <a:t>Key </a:t>
            </a:r>
            <a:r>
              <a:rPr b="1" lang="en" sz="2800">
                <a:solidFill>
                  <a:srgbClr val="5062C6"/>
                </a:solidFill>
                <a:latin typeface="Poppins Black"/>
                <a:ea typeface="Poppins Black"/>
                <a:cs typeface="Poppins Black"/>
                <a:sym typeface="Poppins Black"/>
              </a:rPr>
              <a:t>Ideas</a:t>
            </a:r>
            <a:endParaRPr sz="700"/>
          </a:p>
        </p:txBody>
      </p:sp>
      <p:grpSp>
        <p:nvGrpSpPr>
          <p:cNvPr id="949" name="Google Shape;949;p137"/>
          <p:cNvGrpSpPr/>
          <p:nvPr/>
        </p:nvGrpSpPr>
        <p:grpSpPr>
          <a:xfrm>
            <a:off x="205875" y="2368300"/>
            <a:ext cx="2145634" cy="2644431"/>
            <a:chOff x="0" y="-38100"/>
            <a:chExt cx="972900" cy="1249200"/>
          </a:xfrm>
        </p:grpSpPr>
        <p:sp>
          <p:nvSpPr>
            <p:cNvPr id="950" name="Google Shape;950;p137"/>
            <p:cNvSpPr/>
            <p:nvPr/>
          </p:nvSpPr>
          <p:spPr>
            <a:xfrm>
              <a:off x="0" y="0"/>
              <a:ext cx="972900" cy="1211100"/>
            </a:xfrm>
            <a:custGeom>
              <a:rect b="b" l="l" r="r" t="t"/>
              <a:pathLst>
                <a:path extrusionOk="0" h="1211100" w="972900">
                  <a:moveTo>
                    <a:pt x="16767" y="0"/>
                  </a:moveTo>
                  <a:lnTo>
                    <a:pt x="956134" y="0"/>
                  </a:lnTo>
                  <a:cubicBezTo>
                    <a:pt x="965394" y="0"/>
                    <a:pt x="972900" y="7507"/>
                    <a:pt x="972900" y="16767"/>
                  </a:cubicBezTo>
                  <a:lnTo>
                    <a:pt x="972900" y="1194334"/>
                  </a:lnTo>
                  <a:cubicBezTo>
                    <a:pt x="972900" y="1203594"/>
                    <a:pt x="965394" y="1211100"/>
                    <a:pt x="956134" y="1211100"/>
                  </a:cubicBezTo>
                  <a:lnTo>
                    <a:pt x="16767" y="1211100"/>
                  </a:lnTo>
                  <a:cubicBezTo>
                    <a:pt x="7507" y="1211100"/>
                    <a:pt x="0" y="1203594"/>
                    <a:pt x="0" y="1194334"/>
                  </a:cubicBezTo>
                  <a:lnTo>
                    <a:pt x="0" y="16767"/>
                  </a:lnTo>
                  <a:cubicBezTo>
                    <a:pt x="0" y="7507"/>
                    <a:pt x="7507" y="0"/>
                    <a:pt x="16767" y="0"/>
                  </a:cubicBezTo>
                  <a:close/>
                </a:path>
              </a:pathLst>
            </a:custGeom>
            <a:solidFill>
              <a:srgbClr val="568CCD"/>
            </a:solidFill>
            <a:ln>
              <a:noFill/>
            </a:ln>
          </p:spPr>
          <p:txBody>
            <a:bodyPr anchorCtr="0" anchor="ctr" bIns="51000" lIns="51000" spcFirstLastPara="1" rIns="51000" wrap="square" tIns="51000">
              <a:noAutofit/>
            </a:bodyPr>
            <a:lstStyle/>
            <a:p>
              <a:pPr indent="0" lvl="0" marL="0" rtl="0" algn="l">
                <a:spcBef>
                  <a:spcPts val="0"/>
                </a:spcBef>
                <a:spcAft>
                  <a:spcPts val="0"/>
                </a:spcAft>
                <a:buNone/>
              </a:pPr>
              <a:r>
                <a:t/>
              </a:r>
              <a:endParaRPr/>
            </a:p>
          </p:txBody>
        </p:sp>
        <p:sp>
          <p:nvSpPr>
            <p:cNvPr id="951" name="Google Shape;951;p137"/>
            <p:cNvSpPr txBox="1"/>
            <p:nvPr/>
          </p:nvSpPr>
          <p:spPr>
            <a:xfrm>
              <a:off x="0" y="-38100"/>
              <a:ext cx="972900" cy="1249200"/>
            </a:xfrm>
            <a:prstGeom prst="rect">
              <a:avLst/>
            </a:prstGeom>
            <a:noFill/>
            <a:ln>
              <a:noFill/>
            </a:ln>
          </p:spPr>
          <p:txBody>
            <a:bodyPr anchorCtr="0" anchor="ctr" bIns="28325" lIns="28325" spcFirstLastPara="1" rIns="28325" wrap="square" tIns="28325">
              <a:noAutofit/>
            </a:bodyPr>
            <a:lstStyle/>
            <a:p>
              <a:pPr indent="0" lvl="0" marL="0" marR="0" rtl="0" algn="ctr">
                <a:lnSpc>
                  <a:spcPct val="147722"/>
                </a:lnSpc>
                <a:spcBef>
                  <a:spcPts val="0"/>
                </a:spcBef>
                <a:spcAft>
                  <a:spcPts val="0"/>
                </a:spcAft>
                <a:buNone/>
              </a:pPr>
              <a:r>
                <a:t/>
              </a:r>
              <a:endParaRPr b="0" i="0" sz="1003" u="none" cap="none" strike="noStrike">
                <a:solidFill>
                  <a:schemeClr val="dk1"/>
                </a:solidFill>
                <a:latin typeface="Calibri"/>
                <a:ea typeface="Calibri"/>
                <a:cs typeface="Calibri"/>
                <a:sym typeface="Calibri"/>
              </a:endParaRPr>
            </a:p>
          </p:txBody>
        </p:sp>
      </p:grpSp>
      <p:grpSp>
        <p:nvGrpSpPr>
          <p:cNvPr id="952" name="Google Shape;952;p137"/>
          <p:cNvGrpSpPr/>
          <p:nvPr/>
        </p:nvGrpSpPr>
        <p:grpSpPr>
          <a:xfrm>
            <a:off x="2499550" y="2368351"/>
            <a:ext cx="2145634" cy="2644431"/>
            <a:chOff x="0" y="-38100"/>
            <a:chExt cx="972900" cy="1249200"/>
          </a:xfrm>
        </p:grpSpPr>
        <p:sp>
          <p:nvSpPr>
            <p:cNvPr id="953" name="Google Shape;953;p137"/>
            <p:cNvSpPr/>
            <p:nvPr/>
          </p:nvSpPr>
          <p:spPr>
            <a:xfrm>
              <a:off x="0" y="0"/>
              <a:ext cx="972900" cy="1211100"/>
            </a:xfrm>
            <a:custGeom>
              <a:rect b="b" l="l" r="r" t="t"/>
              <a:pathLst>
                <a:path extrusionOk="0" h="1211100" w="972900">
                  <a:moveTo>
                    <a:pt x="16767" y="0"/>
                  </a:moveTo>
                  <a:lnTo>
                    <a:pt x="956134" y="0"/>
                  </a:lnTo>
                  <a:cubicBezTo>
                    <a:pt x="965394" y="0"/>
                    <a:pt x="972900" y="7507"/>
                    <a:pt x="972900" y="16767"/>
                  </a:cubicBezTo>
                  <a:lnTo>
                    <a:pt x="972900" y="1194334"/>
                  </a:lnTo>
                  <a:cubicBezTo>
                    <a:pt x="972900" y="1203594"/>
                    <a:pt x="965394" y="1211100"/>
                    <a:pt x="956134" y="1211100"/>
                  </a:cubicBezTo>
                  <a:lnTo>
                    <a:pt x="16767" y="1211100"/>
                  </a:lnTo>
                  <a:cubicBezTo>
                    <a:pt x="7507" y="1211100"/>
                    <a:pt x="0" y="1203594"/>
                    <a:pt x="0" y="1194334"/>
                  </a:cubicBezTo>
                  <a:lnTo>
                    <a:pt x="0" y="16767"/>
                  </a:lnTo>
                  <a:cubicBezTo>
                    <a:pt x="0" y="7507"/>
                    <a:pt x="7507" y="0"/>
                    <a:pt x="16767" y="0"/>
                  </a:cubicBezTo>
                  <a:close/>
                </a:path>
              </a:pathLst>
            </a:custGeom>
            <a:solidFill>
              <a:srgbClr val="568CCD"/>
            </a:solidFill>
            <a:ln>
              <a:noFill/>
            </a:ln>
          </p:spPr>
          <p:txBody>
            <a:bodyPr anchorCtr="0" anchor="ctr" bIns="51000" lIns="51000" spcFirstLastPara="1" rIns="51000" wrap="square" tIns="51000">
              <a:noAutofit/>
            </a:bodyPr>
            <a:lstStyle/>
            <a:p>
              <a:pPr indent="0" lvl="0" marL="0" rtl="0" algn="l">
                <a:spcBef>
                  <a:spcPts val="0"/>
                </a:spcBef>
                <a:spcAft>
                  <a:spcPts val="0"/>
                </a:spcAft>
                <a:buNone/>
              </a:pPr>
              <a:r>
                <a:t/>
              </a:r>
              <a:endParaRPr/>
            </a:p>
          </p:txBody>
        </p:sp>
        <p:sp>
          <p:nvSpPr>
            <p:cNvPr id="954" name="Google Shape;954;p137"/>
            <p:cNvSpPr txBox="1"/>
            <p:nvPr/>
          </p:nvSpPr>
          <p:spPr>
            <a:xfrm>
              <a:off x="0" y="-38100"/>
              <a:ext cx="972900" cy="1249200"/>
            </a:xfrm>
            <a:prstGeom prst="rect">
              <a:avLst/>
            </a:prstGeom>
            <a:noFill/>
            <a:ln>
              <a:noFill/>
            </a:ln>
          </p:spPr>
          <p:txBody>
            <a:bodyPr anchorCtr="0" anchor="ctr" bIns="28325" lIns="28325" spcFirstLastPara="1" rIns="28325" wrap="square" tIns="28325">
              <a:noAutofit/>
            </a:bodyPr>
            <a:lstStyle/>
            <a:p>
              <a:pPr indent="0" lvl="0" marL="0" marR="0" rtl="0" algn="ctr">
                <a:lnSpc>
                  <a:spcPct val="147722"/>
                </a:lnSpc>
                <a:spcBef>
                  <a:spcPts val="0"/>
                </a:spcBef>
                <a:spcAft>
                  <a:spcPts val="0"/>
                </a:spcAft>
                <a:buNone/>
              </a:pPr>
              <a:r>
                <a:t/>
              </a:r>
              <a:endParaRPr b="0" i="0" sz="1003" u="none" cap="none" strike="noStrike">
                <a:solidFill>
                  <a:schemeClr val="dk1"/>
                </a:solidFill>
                <a:latin typeface="Calibri"/>
                <a:ea typeface="Calibri"/>
                <a:cs typeface="Calibri"/>
                <a:sym typeface="Calibri"/>
              </a:endParaRPr>
            </a:p>
          </p:txBody>
        </p:sp>
      </p:grpSp>
      <p:grpSp>
        <p:nvGrpSpPr>
          <p:cNvPr id="955" name="Google Shape;955;p137"/>
          <p:cNvGrpSpPr/>
          <p:nvPr/>
        </p:nvGrpSpPr>
        <p:grpSpPr>
          <a:xfrm>
            <a:off x="4778250" y="2342459"/>
            <a:ext cx="2038226" cy="2617074"/>
            <a:chOff x="0" y="-38100"/>
            <a:chExt cx="972900" cy="1249200"/>
          </a:xfrm>
        </p:grpSpPr>
        <p:sp>
          <p:nvSpPr>
            <p:cNvPr id="956" name="Google Shape;956;p137"/>
            <p:cNvSpPr/>
            <p:nvPr/>
          </p:nvSpPr>
          <p:spPr>
            <a:xfrm>
              <a:off x="0" y="0"/>
              <a:ext cx="972900" cy="1211100"/>
            </a:xfrm>
            <a:custGeom>
              <a:rect b="b" l="l" r="r" t="t"/>
              <a:pathLst>
                <a:path extrusionOk="0" h="1211100" w="972900">
                  <a:moveTo>
                    <a:pt x="16767" y="0"/>
                  </a:moveTo>
                  <a:lnTo>
                    <a:pt x="956134" y="0"/>
                  </a:lnTo>
                  <a:cubicBezTo>
                    <a:pt x="965394" y="0"/>
                    <a:pt x="972900" y="7507"/>
                    <a:pt x="972900" y="16767"/>
                  </a:cubicBezTo>
                  <a:lnTo>
                    <a:pt x="972900" y="1194334"/>
                  </a:lnTo>
                  <a:cubicBezTo>
                    <a:pt x="972900" y="1203594"/>
                    <a:pt x="965394" y="1211100"/>
                    <a:pt x="956134" y="1211100"/>
                  </a:cubicBezTo>
                  <a:lnTo>
                    <a:pt x="16767" y="1211100"/>
                  </a:lnTo>
                  <a:cubicBezTo>
                    <a:pt x="7507" y="1211100"/>
                    <a:pt x="0" y="1203594"/>
                    <a:pt x="0" y="1194334"/>
                  </a:cubicBezTo>
                  <a:lnTo>
                    <a:pt x="0" y="16767"/>
                  </a:lnTo>
                  <a:cubicBezTo>
                    <a:pt x="0" y="7507"/>
                    <a:pt x="7507" y="0"/>
                    <a:pt x="16767" y="0"/>
                  </a:cubicBezTo>
                  <a:close/>
                </a:path>
              </a:pathLst>
            </a:custGeom>
            <a:solidFill>
              <a:srgbClr val="568CCD"/>
            </a:solidFill>
            <a:ln>
              <a:noFill/>
            </a:ln>
          </p:spPr>
          <p:txBody>
            <a:bodyPr anchorCtr="0" anchor="t" bIns="25225" lIns="50450" spcFirstLastPara="1" rIns="50450" wrap="square" tIns="25225">
              <a:noAutofit/>
            </a:bodyPr>
            <a:lstStyle/>
            <a:p>
              <a:pPr indent="0" lvl="0" marL="0" marR="0" rtl="0" algn="l">
                <a:spcBef>
                  <a:spcPts val="0"/>
                </a:spcBef>
                <a:spcAft>
                  <a:spcPts val="0"/>
                </a:spcAft>
                <a:buNone/>
              </a:pPr>
              <a:r>
                <a:t/>
              </a:r>
              <a:endParaRPr sz="993">
                <a:solidFill>
                  <a:schemeClr val="dk1"/>
                </a:solidFill>
                <a:latin typeface="Calibri"/>
                <a:ea typeface="Calibri"/>
                <a:cs typeface="Calibri"/>
                <a:sym typeface="Calibri"/>
              </a:endParaRPr>
            </a:p>
          </p:txBody>
        </p:sp>
        <p:sp>
          <p:nvSpPr>
            <p:cNvPr id="957" name="Google Shape;957;p137"/>
            <p:cNvSpPr txBox="1"/>
            <p:nvPr/>
          </p:nvSpPr>
          <p:spPr>
            <a:xfrm>
              <a:off x="0" y="-38100"/>
              <a:ext cx="972900" cy="1249200"/>
            </a:xfrm>
            <a:prstGeom prst="rect">
              <a:avLst/>
            </a:prstGeom>
            <a:noFill/>
            <a:ln>
              <a:noFill/>
            </a:ln>
          </p:spPr>
          <p:txBody>
            <a:bodyPr anchorCtr="0" anchor="ctr" bIns="28025" lIns="28025" spcFirstLastPara="1" rIns="28025" wrap="square" tIns="28025">
              <a:noAutofit/>
            </a:bodyPr>
            <a:lstStyle/>
            <a:p>
              <a:pPr indent="0" lvl="0" marL="0" marR="0" rtl="0" algn="ctr">
                <a:lnSpc>
                  <a:spcPct val="147722"/>
                </a:lnSpc>
                <a:spcBef>
                  <a:spcPts val="0"/>
                </a:spcBef>
                <a:spcAft>
                  <a:spcPts val="0"/>
                </a:spcAft>
                <a:buNone/>
              </a:pPr>
              <a:r>
                <a:t/>
              </a:r>
              <a:endParaRPr sz="993">
                <a:solidFill>
                  <a:schemeClr val="dk1"/>
                </a:solidFill>
                <a:latin typeface="Calibri"/>
                <a:ea typeface="Calibri"/>
                <a:cs typeface="Calibri"/>
                <a:sym typeface="Calibri"/>
              </a:endParaRPr>
            </a:p>
          </p:txBody>
        </p:sp>
      </p:grpSp>
      <p:grpSp>
        <p:nvGrpSpPr>
          <p:cNvPr id="958" name="Google Shape;958;p137"/>
          <p:cNvGrpSpPr/>
          <p:nvPr/>
        </p:nvGrpSpPr>
        <p:grpSpPr>
          <a:xfrm>
            <a:off x="6883625" y="2323337"/>
            <a:ext cx="2191360" cy="2644431"/>
            <a:chOff x="0" y="-38100"/>
            <a:chExt cx="972900" cy="1249200"/>
          </a:xfrm>
        </p:grpSpPr>
        <p:sp>
          <p:nvSpPr>
            <p:cNvPr id="959" name="Google Shape;959;p137"/>
            <p:cNvSpPr/>
            <p:nvPr/>
          </p:nvSpPr>
          <p:spPr>
            <a:xfrm>
              <a:off x="0" y="0"/>
              <a:ext cx="972900" cy="1211100"/>
            </a:xfrm>
            <a:custGeom>
              <a:rect b="b" l="l" r="r" t="t"/>
              <a:pathLst>
                <a:path extrusionOk="0" h="1211100" w="972900">
                  <a:moveTo>
                    <a:pt x="16767" y="0"/>
                  </a:moveTo>
                  <a:lnTo>
                    <a:pt x="956134" y="0"/>
                  </a:lnTo>
                  <a:cubicBezTo>
                    <a:pt x="965394" y="0"/>
                    <a:pt x="972900" y="7507"/>
                    <a:pt x="972900" y="16767"/>
                  </a:cubicBezTo>
                  <a:lnTo>
                    <a:pt x="972900" y="1194334"/>
                  </a:lnTo>
                  <a:cubicBezTo>
                    <a:pt x="972900" y="1203594"/>
                    <a:pt x="965394" y="1211100"/>
                    <a:pt x="956134" y="1211100"/>
                  </a:cubicBezTo>
                  <a:lnTo>
                    <a:pt x="16767" y="1211100"/>
                  </a:lnTo>
                  <a:cubicBezTo>
                    <a:pt x="7507" y="1211100"/>
                    <a:pt x="0" y="1203594"/>
                    <a:pt x="0" y="1194334"/>
                  </a:cubicBezTo>
                  <a:lnTo>
                    <a:pt x="0" y="16767"/>
                  </a:lnTo>
                  <a:cubicBezTo>
                    <a:pt x="0" y="7507"/>
                    <a:pt x="7507" y="0"/>
                    <a:pt x="16767" y="0"/>
                  </a:cubicBezTo>
                  <a:close/>
                </a:path>
              </a:pathLst>
            </a:custGeom>
            <a:solidFill>
              <a:srgbClr val="568CCD"/>
            </a:solidFill>
            <a:ln>
              <a:noFill/>
            </a:ln>
          </p:spPr>
          <p:txBody>
            <a:bodyPr anchorCtr="0" anchor="ctr" bIns="50975" lIns="50975" spcFirstLastPara="1" rIns="50975" wrap="square" tIns="50975">
              <a:noAutofit/>
            </a:bodyPr>
            <a:lstStyle/>
            <a:p>
              <a:pPr indent="0" lvl="0" marL="0" rtl="0" algn="l">
                <a:spcBef>
                  <a:spcPts val="0"/>
                </a:spcBef>
                <a:spcAft>
                  <a:spcPts val="0"/>
                </a:spcAft>
                <a:buNone/>
              </a:pPr>
              <a:r>
                <a:t/>
              </a:r>
              <a:endParaRPr/>
            </a:p>
          </p:txBody>
        </p:sp>
        <p:sp>
          <p:nvSpPr>
            <p:cNvPr id="960" name="Google Shape;960;p137"/>
            <p:cNvSpPr txBox="1"/>
            <p:nvPr/>
          </p:nvSpPr>
          <p:spPr>
            <a:xfrm>
              <a:off x="0" y="-38100"/>
              <a:ext cx="972900" cy="1249200"/>
            </a:xfrm>
            <a:prstGeom prst="rect">
              <a:avLst/>
            </a:prstGeom>
            <a:noFill/>
            <a:ln>
              <a:noFill/>
            </a:ln>
          </p:spPr>
          <p:txBody>
            <a:bodyPr anchorCtr="0" anchor="ctr" bIns="28325" lIns="28325" spcFirstLastPara="1" rIns="28325" wrap="square" tIns="28325">
              <a:noAutofit/>
            </a:bodyPr>
            <a:lstStyle/>
            <a:p>
              <a:pPr indent="0" lvl="0" marL="0" marR="0" rtl="0" algn="ctr">
                <a:lnSpc>
                  <a:spcPct val="147722"/>
                </a:lnSpc>
                <a:spcBef>
                  <a:spcPts val="0"/>
                </a:spcBef>
                <a:spcAft>
                  <a:spcPts val="0"/>
                </a:spcAft>
                <a:buNone/>
              </a:pPr>
              <a:r>
                <a:t/>
              </a:r>
              <a:endParaRPr sz="1003">
                <a:solidFill>
                  <a:schemeClr val="dk1"/>
                </a:solidFill>
                <a:latin typeface="Calibri"/>
                <a:ea typeface="Calibri"/>
                <a:cs typeface="Calibri"/>
                <a:sym typeface="Calibri"/>
              </a:endParaRPr>
            </a:p>
          </p:txBody>
        </p:sp>
      </p:grpSp>
      <p:sp>
        <p:nvSpPr>
          <p:cNvPr id="961" name="Google Shape;961;p137"/>
          <p:cNvSpPr txBox="1"/>
          <p:nvPr/>
        </p:nvSpPr>
        <p:spPr>
          <a:xfrm>
            <a:off x="221801" y="2710350"/>
            <a:ext cx="2038200" cy="1303200"/>
          </a:xfrm>
          <a:prstGeom prst="rect">
            <a:avLst/>
          </a:prstGeom>
          <a:noFill/>
          <a:ln>
            <a:noFill/>
          </a:ln>
        </p:spPr>
        <p:txBody>
          <a:bodyPr anchorCtr="0" anchor="t" bIns="0" lIns="0" spcFirstLastPara="1" rIns="0" wrap="square" tIns="0">
            <a:spAutoFit/>
          </a:bodyPr>
          <a:lstStyle/>
          <a:p>
            <a:pPr indent="0" lvl="0" marL="0" marR="0" rtl="0" algn="l">
              <a:spcBef>
                <a:spcPts val="400"/>
              </a:spcBef>
              <a:spcAft>
                <a:spcPts val="0"/>
              </a:spcAft>
              <a:buNone/>
            </a:pPr>
            <a:r>
              <a:rPr b="1" lang="en" sz="900">
                <a:solidFill>
                  <a:schemeClr val="lt1"/>
                </a:solidFill>
              </a:rPr>
              <a:t>Groundbreaking technology for seeing and detecting tumors</a:t>
            </a:r>
            <a:endParaRPr b="1" sz="800">
              <a:solidFill>
                <a:schemeClr val="lt1"/>
              </a:solidFill>
              <a:latin typeface="Calibri"/>
              <a:ea typeface="Calibri"/>
              <a:cs typeface="Calibri"/>
              <a:sym typeface="Calibri"/>
            </a:endParaRPr>
          </a:p>
          <a:p>
            <a:pPr indent="0" lvl="0" marL="0" marR="0" rtl="0" algn="l">
              <a:spcBef>
                <a:spcPts val="400"/>
              </a:spcBef>
              <a:spcAft>
                <a:spcPts val="0"/>
              </a:spcAft>
              <a:buNone/>
            </a:pPr>
            <a:r>
              <a:rPr b="0" i="0" lang="en" sz="1000" u="none" strike="noStrike">
                <a:solidFill>
                  <a:schemeClr val="lt1"/>
                </a:solidFill>
                <a:latin typeface="Arial"/>
                <a:ea typeface="Arial"/>
                <a:cs typeface="Arial"/>
                <a:sym typeface="Arial"/>
              </a:rPr>
              <a:t>to </a:t>
            </a:r>
            <a:r>
              <a:rPr b="1" i="0" lang="en" sz="1000" u="none" strike="noStrike">
                <a:solidFill>
                  <a:schemeClr val="lt1"/>
                </a:solidFill>
                <a:latin typeface="Arial"/>
                <a:ea typeface="Arial"/>
                <a:cs typeface="Arial"/>
                <a:sym typeface="Arial"/>
              </a:rPr>
              <a:t>"see"</a:t>
            </a:r>
            <a:r>
              <a:rPr b="0" i="0" lang="en" sz="1000" u="none" strike="noStrike">
                <a:solidFill>
                  <a:schemeClr val="lt1"/>
                </a:solidFill>
                <a:latin typeface="Arial"/>
                <a:ea typeface="Arial"/>
                <a:cs typeface="Arial"/>
                <a:sym typeface="Arial"/>
              </a:rPr>
              <a:t> the tumor with precision (imaging) </a:t>
            </a:r>
            <a:endParaRPr b="0" sz="1000">
              <a:solidFill>
                <a:schemeClr val="lt1"/>
              </a:solidFill>
              <a:latin typeface="Calibri"/>
              <a:ea typeface="Calibri"/>
              <a:cs typeface="Calibri"/>
              <a:sym typeface="Calibri"/>
            </a:endParaRPr>
          </a:p>
          <a:p>
            <a:pPr indent="0" lvl="0" marL="0" marR="0" rtl="0" algn="l">
              <a:spcBef>
                <a:spcPts val="400"/>
              </a:spcBef>
              <a:spcAft>
                <a:spcPts val="0"/>
              </a:spcAft>
              <a:buNone/>
            </a:pPr>
            <a:r>
              <a:rPr b="0" i="0" lang="en" sz="1000" u="none" strike="noStrike">
                <a:solidFill>
                  <a:schemeClr val="lt1"/>
                </a:solidFill>
                <a:latin typeface="Arial"/>
                <a:ea typeface="Arial"/>
                <a:cs typeface="Arial"/>
                <a:sym typeface="Arial"/>
              </a:rPr>
              <a:t>to </a:t>
            </a:r>
            <a:r>
              <a:rPr b="1" i="0" lang="en" sz="1000" u="none" strike="noStrike">
                <a:solidFill>
                  <a:schemeClr val="lt1"/>
                </a:solidFill>
                <a:latin typeface="Arial"/>
                <a:ea typeface="Arial"/>
                <a:cs typeface="Arial"/>
                <a:sym typeface="Arial"/>
              </a:rPr>
              <a:t>"treat"</a:t>
            </a:r>
            <a:r>
              <a:rPr b="0" i="0" lang="en" sz="1000" u="none" strike="noStrike">
                <a:solidFill>
                  <a:schemeClr val="lt1"/>
                </a:solidFill>
                <a:latin typeface="Arial"/>
                <a:ea typeface="Arial"/>
                <a:cs typeface="Arial"/>
                <a:sym typeface="Arial"/>
              </a:rPr>
              <a:t> it with targeted accuracy (delivery)</a:t>
            </a:r>
            <a:endParaRPr b="0" sz="1000">
              <a:solidFill>
                <a:schemeClr val="lt1"/>
              </a:solidFill>
              <a:latin typeface="Calibri"/>
              <a:ea typeface="Calibri"/>
              <a:cs typeface="Calibri"/>
              <a:sym typeface="Calibri"/>
            </a:endParaRPr>
          </a:p>
          <a:p>
            <a:pPr indent="0" lvl="0" marL="0" marR="0" rtl="0" algn="l">
              <a:spcBef>
                <a:spcPts val="0"/>
              </a:spcBef>
              <a:spcAft>
                <a:spcPts val="0"/>
              </a:spcAft>
              <a:buNone/>
            </a:pPr>
            <a:br>
              <a:rPr lang="en" sz="1000">
                <a:solidFill>
                  <a:schemeClr val="dk1"/>
                </a:solidFill>
                <a:latin typeface="Calibri"/>
                <a:ea typeface="Calibri"/>
                <a:cs typeface="Calibri"/>
                <a:sym typeface="Calibri"/>
              </a:rPr>
            </a:br>
            <a:endParaRPr sz="1000">
              <a:solidFill>
                <a:srgbClr val="FFFFFF"/>
              </a:solidFill>
              <a:latin typeface="Open Sans Light"/>
              <a:ea typeface="Open Sans Light"/>
              <a:cs typeface="Open Sans Light"/>
              <a:sym typeface="Open Sans Light"/>
            </a:endParaRPr>
          </a:p>
        </p:txBody>
      </p:sp>
      <p:sp>
        <p:nvSpPr>
          <p:cNvPr id="962" name="Google Shape;962;p137"/>
          <p:cNvSpPr/>
          <p:nvPr/>
        </p:nvSpPr>
        <p:spPr>
          <a:xfrm>
            <a:off x="749349" y="1563939"/>
            <a:ext cx="828481" cy="673194"/>
          </a:xfrm>
          <a:custGeom>
            <a:rect b="b" l="l" r="r" t="t"/>
            <a:pathLst>
              <a:path extrusionOk="0" h="1346388" w="1656962">
                <a:moveTo>
                  <a:pt x="0" y="0"/>
                </a:moveTo>
                <a:lnTo>
                  <a:pt x="1656962" y="0"/>
                </a:lnTo>
                <a:lnTo>
                  <a:pt x="1656962" y="1346388"/>
                </a:lnTo>
                <a:lnTo>
                  <a:pt x="0" y="1346388"/>
                </a:lnTo>
                <a:lnTo>
                  <a:pt x="0" y="0"/>
                </a:lnTo>
                <a:close/>
              </a:path>
            </a:pathLst>
          </a:custGeom>
          <a:blipFill rotWithShape="1">
            <a:blip r:embed="rId4">
              <a:alphaModFix/>
            </a:blip>
            <a:stretch>
              <a:fillRect b="0" l="0" r="0" t="0"/>
            </a:stretch>
          </a:blipFill>
          <a:ln>
            <a:noFill/>
          </a:ln>
        </p:spPr>
      </p:sp>
      <p:sp>
        <p:nvSpPr>
          <p:cNvPr id="963" name="Google Shape;963;p137"/>
          <p:cNvSpPr/>
          <p:nvPr/>
        </p:nvSpPr>
        <p:spPr>
          <a:xfrm>
            <a:off x="5640529" y="1591772"/>
            <a:ext cx="671685" cy="617528"/>
          </a:xfrm>
          <a:custGeom>
            <a:rect b="b" l="l" r="r" t="t"/>
            <a:pathLst>
              <a:path extrusionOk="0" h="1235055" w="1343370">
                <a:moveTo>
                  <a:pt x="0" y="0"/>
                </a:moveTo>
                <a:lnTo>
                  <a:pt x="1343370" y="0"/>
                </a:lnTo>
                <a:lnTo>
                  <a:pt x="1343370" y="1235055"/>
                </a:lnTo>
                <a:lnTo>
                  <a:pt x="0" y="1235055"/>
                </a:lnTo>
                <a:lnTo>
                  <a:pt x="0" y="0"/>
                </a:lnTo>
                <a:close/>
              </a:path>
            </a:pathLst>
          </a:custGeom>
          <a:blipFill rotWithShape="1">
            <a:blip r:embed="rId5">
              <a:alphaModFix/>
            </a:blip>
            <a:stretch>
              <a:fillRect b="0" l="0" r="0" t="0"/>
            </a:stretch>
          </a:blipFill>
          <a:ln>
            <a:noFill/>
          </a:ln>
        </p:spPr>
      </p:sp>
      <p:sp>
        <p:nvSpPr>
          <p:cNvPr id="964" name="Google Shape;964;p137"/>
          <p:cNvSpPr/>
          <p:nvPr/>
        </p:nvSpPr>
        <p:spPr>
          <a:xfrm>
            <a:off x="7746282" y="1574014"/>
            <a:ext cx="623512" cy="623511"/>
          </a:xfrm>
          <a:custGeom>
            <a:rect b="b" l="l" r="r" t="t"/>
            <a:pathLst>
              <a:path extrusionOk="0" h="1247023" w="1247023">
                <a:moveTo>
                  <a:pt x="0" y="0"/>
                </a:moveTo>
                <a:lnTo>
                  <a:pt x="1247023" y="0"/>
                </a:lnTo>
                <a:lnTo>
                  <a:pt x="1247023" y="1247023"/>
                </a:lnTo>
                <a:lnTo>
                  <a:pt x="0" y="1247023"/>
                </a:lnTo>
                <a:lnTo>
                  <a:pt x="0" y="0"/>
                </a:lnTo>
                <a:close/>
              </a:path>
            </a:pathLst>
          </a:custGeom>
          <a:blipFill rotWithShape="1">
            <a:blip r:embed="rId6">
              <a:alphaModFix/>
            </a:blip>
            <a:stretch>
              <a:fillRect b="0" l="0" r="0" t="0"/>
            </a:stretch>
          </a:blipFill>
          <a:ln>
            <a:noFill/>
          </a:ln>
        </p:spPr>
      </p:sp>
      <p:sp>
        <p:nvSpPr>
          <p:cNvPr id="965" name="Google Shape;965;p137"/>
          <p:cNvSpPr/>
          <p:nvPr/>
        </p:nvSpPr>
        <p:spPr>
          <a:xfrm>
            <a:off x="3221121" y="1544290"/>
            <a:ext cx="561838" cy="682953"/>
          </a:xfrm>
          <a:custGeom>
            <a:rect b="b" l="l" r="r" t="t"/>
            <a:pathLst>
              <a:path extrusionOk="0" h="1365906" w="1123676">
                <a:moveTo>
                  <a:pt x="0" y="0"/>
                </a:moveTo>
                <a:lnTo>
                  <a:pt x="1123676" y="0"/>
                </a:lnTo>
                <a:lnTo>
                  <a:pt x="1123676" y="1365906"/>
                </a:lnTo>
                <a:lnTo>
                  <a:pt x="0" y="1365906"/>
                </a:lnTo>
                <a:lnTo>
                  <a:pt x="0" y="0"/>
                </a:lnTo>
                <a:close/>
              </a:path>
            </a:pathLst>
          </a:custGeom>
          <a:blipFill rotWithShape="1">
            <a:blip r:embed="rId7">
              <a:alphaModFix/>
            </a:blip>
            <a:stretch>
              <a:fillRect b="0" l="0" r="0" t="0"/>
            </a:stretch>
          </a:blipFill>
          <a:ln>
            <a:noFill/>
          </a:ln>
        </p:spPr>
      </p:sp>
      <p:sp>
        <p:nvSpPr>
          <p:cNvPr id="966" name="Google Shape;966;p137"/>
          <p:cNvSpPr txBox="1"/>
          <p:nvPr/>
        </p:nvSpPr>
        <p:spPr>
          <a:xfrm>
            <a:off x="2492075" y="2855388"/>
            <a:ext cx="2145600" cy="1827900"/>
          </a:xfrm>
          <a:prstGeom prst="rect">
            <a:avLst/>
          </a:prstGeom>
          <a:noFill/>
          <a:ln>
            <a:noFill/>
          </a:ln>
        </p:spPr>
        <p:txBody>
          <a:bodyPr anchorCtr="0" anchor="t" bIns="0" lIns="0" spcFirstLastPara="1" rIns="0" wrap="square" tIns="0">
            <a:spAutoFit/>
          </a:bodyPr>
          <a:lstStyle/>
          <a:p>
            <a:pPr indent="0" lvl="0" marL="0" marR="0" rtl="0" algn="ctr">
              <a:lnSpc>
                <a:spcPct val="135500"/>
              </a:lnSpc>
              <a:spcBef>
                <a:spcPts val="0"/>
              </a:spcBef>
              <a:spcAft>
                <a:spcPts val="0"/>
              </a:spcAft>
              <a:buNone/>
            </a:pPr>
            <a:r>
              <a:rPr b="0" i="0" lang="en" sz="900" u="none" strike="noStrike">
                <a:solidFill>
                  <a:schemeClr val="lt1"/>
                </a:solidFill>
                <a:latin typeface="Arial"/>
                <a:ea typeface="Arial"/>
                <a:cs typeface="Arial"/>
                <a:sym typeface="Arial"/>
              </a:rPr>
              <a:t>Effective treatment requires seeing the target. The field has evolved from basic X-rays to sophisticated methods like </a:t>
            </a:r>
            <a:r>
              <a:rPr b="1" i="0" lang="en" sz="900" u="none" strike="noStrike">
                <a:solidFill>
                  <a:schemeClr val="lt1"/>
                </a:solidFill>
                <a:latin typeface="Arial"/>
                <a:ea typeface="Arial"/>
                <a:cs typeface="Arial"/>
                <a:sym typeface="Arial"/>
              </a:rPr>
              <a:t>Computed Tomography (CT)</a:t>
            </a:r>
            <a:r>
              <a:rPr b="0" i="0" lang="en" sz="900" u="none" strike="noStrike">
                <a:solidFill>
                  <a:schemeClr val="lt1"/>
                </a:solidFill>
                <a:latin typeface="Arial"/>
                <a:ea typeface="Arial"/>
                <a:cs typeface="Arial"/>
                <a:sym typeface="Arial"/>
              </a:rPr>
              <a:t> for detailed 3D anatomical views and </a:t>
            </a:r>
            <a:r>
              <a:rPr b="1" i="0" lang="en" sz="900" u="none" strike="noStrike">
                <a:solidFill>
                  <a:schemeClr val="lt1"/>
                </a:solidFill>
                <a:latin typeface="Arial"/>
                <a:ea typeface="Arial"/>
                <a:cs typeface="Arial"/>
                <a:sym typeface="Arial"/>
              </a:rPr>
              <a:t>Positron Emission Tomography (PET)</a:t>
            </a:r>
            <a:r>
              <a:rPr b="0" i="0" lang="en" sz="900" u="none" strike="noStrike">
                <a:solidFill>
                  <a:schemeClr val="lt1"/>
                </a:solidFill>
                <a:latin typeface="Arial"/>
                <a:ea typeface="Arial"/>
                <a:cs typeface="Arial"/>
                <a:sym typeface="Arial"/>
              </a:rPr>
              <a:t> for visualizing metabolic activity. Multi-modality systems like </a:t>
            </a:r>
            <a:r>
              <a:rPr b="1" i="0" lang="en" sz="900" u="none" strike="noStrike">
                <a:solidFill>
                  <a:schemeClr val="lt1"/>
                </a:solidFill>
                <a:latin typeface="Arial"/>
                <a:ea typeface="Arial"/>
                <a:cs typeface="Arial"/>
                <a:sym typeface="Arial"/>
              </a:rPr>
              <a:t>PET-CT</a:t>
            </a:r>
            <a:r>
              <a:rPr b="0" i="0" lang="en" sz="900" u="none" strike="noStrike">
                <a:solidFill>
                  <a:schemeClr val="lt1"/>
                </a:solidFill>
                <a:latin typeface="Arial"/>
                <a:ea typeface="Arial"/>
                <a:cs typeface="Arial"/>
                <a:sym typeface="Arial"/>
              </a:rPr>
              <a:t> now offer a comprehensive understanding of a tumor's structure and function.</a:t>
            </a:r>
            <a:endParaRPr sz="900">
              <a:solidFill>
                <a:schemeClr val="lt1"/>
              </a:solidFill>
              <a:latin typeface="Open Sans Light"/>
              <a:ea typeface="Open Sans Light"/>
              <a:cs typeface="Open Sans Light"/>
              <a:sym typeface="Open Sans Light"/>
            </a:endParaRPr>
          </a:p>
        </p:txBody>
      </p:sp>
      <p:sp>
        <p:nvSpPr>
          <p:cNvPr id="967" name="Google Shape;967;p137"/>
          <p:cNvSpPr txBox="1"/>
          <p:nvPr/>
        </p:nvSpPr>
        <p:spPr>
          <a:xfrm>
            <a:off x="2499562" y="2571756"/>
            <a:ext cx="1742400" cy="138600"/>
          </a:xfrm>
          <a:prstGeom prst="rect">
            <a:avLst/>
          </a:prstGeom>
          <a:noFill/>
          <a:ln>
            <a:noFill/>
          </a:ln>
        </p:spPr>
        <p:txBody>
          <a:bodyPr anchorCtr="0" anchor="t" bIns="0" lIns="0" spcFirstLastPara="1" rIns="0" wrap="square" tIns="0">
            <a:spAutoFit/>
          </a:bodyPr>
          <a:lstStyle/>
          <a:p>
            <a:pPr indent="0" lvl="0" marL="0" marR="0" rtl="0" algn="ctr">
              <a:lnSpc>
                <a:spcPct val="209888"/>
              </a:lnSpc>
              <a:spcBef>
                <a:spcPts val="0"/>
              </a:spcBef>
              <a:spcAft>
                <a:spcPts val="0"/>
              </a:spcAft>
              <a:buNone/>
            </a:pPr>
            <a:r>
              <a:rPr b="1" i="0" lang="en" sz="900" u="none" strike="noStrike">
                <a:solidFill>
                  <a:schemeClr val="lt1"/>
                </a:solidFill>
              </a:rPr>
              <a:t>SEEING (Advanced Imaging):</a:t>
            </a:r>
            <a:endParaRPr b="1" sz="1300">
              <a:solidFill>
                <a:schemeClr val="lt1"/>
              </a:solidFill>
              <a:latin typeface="Open Sans"/>
              <a:ea typeface="Open Sans"/>
              <a:cs typeface="Open Sans"/>
              <a:sym typeface="Open Sans"/>
            </a:endParaRPr>
          </a:p>
        </p:txBody>
      </p:sp>
      <p:sp>
        <p:nvSpPr>
          <p:cNvPr id="968" name="Google Shape;968;p137"/>
          <p:cNvSpPr txBox="1"/>
          <p:nvPr/>
        </p:nvSpPr>
        <p:spPr>
          <a:xfrm>
            <a:off x="4869738" y="2498800"/>
            <a:ext cx="1968000" cy="22935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i="0" lang="en" sz="900" u="none" strike="noStrike">
                <a:solidFill>
                  <a:schemeClr val="lt1"/>
                </a:solidFill>
              </a:rPr>
              <a:t>TREATING (Precise Delivery):</a:t>
            </a:r>
            <a:endParaRPr b="1" i="0" sz="900" u="none" strike="noStrike">
              <a:solidFill>
                <a:schemeClr val="lt1"/>
              </a:solidFill>
            </a:endParaRPr>
          </a:p>
          <a:p>
            <a:pPr indent="0" lvl="0" marL="0" marR="0" rtl="0" algn="l">
              <a:spcBef>
                <a:spcPts val="0"/>
              </a:spcBef>
              <a:spcAft>
                <a:spcPts val="0"/>
              </a:spcAft>
              <a:buNone/>
            </a:pPr>
            <a:r>
              <a:t/>
            </a:r>
            <a:endParaRPr b="1" sz="900">
              <a:solidFill>
                <a:schemeClr val="lt1"/>
              </a:solidFill>
            </a:endParaRPr>
          </a:p>
          <a:p>
            <a:pPr indent="0" lvl="0" marL="0" marR="0" rtl="0" algn="l">
              <a:spcBef>
                <a:spcPts val="0"/>
              </a:spcBef>
              <a:spcAft>
                <a:spcPts val="0"/>
              </a:spcAft>
              <a:buNone/>
            </a:pPr>
            <a:r>
              <a:rPr lang="en" sz="1050">
                <a:solidFill>
                  <a:schemeClr val="lt1"/>
                </a:solidFill>
              </a:rPr>
              <a:t>Precise "delivery" to ensure radiation goes where it should is key</a:t>
            </a:r>
            <a:endParaRPr b="1" sz="900">
              <a:solidFill>
                <a:schemeClr val="lt1"/>
              </a:solidFill>
            </a:endParaRPr>
          </a:p>
          <a:p>
            <a:pPr indent="-133350" lvl="0" marL="139700" marR="0" rtl="0" algn="l">
              <a:spcBef>
                <a:spcPts val="1200"/>
              </a:spcBef>
              <a:spcAft>
                <a:spcPts val="0"/>
              </a:spcAft>
              <a:buClr>
                <a:schemeClr val="lt1"/>
              </a:buClr>
              <a:buSzPts val="900"/>
              <a:buFont typeface="Noto Sans Symbols"/>
              <a:buChar char="✔"/>
            </a:pPr>
            <a:r>
              <a:rPr i="0" lang="en" sz="900" u="none" strike="noStrike">
                <a:solidFill>
                  <a:schemeClr val="lt1"/>
                </a:solidFill>
              </a:rPr>
              <a:t>Linear Accelerators (Linacs) </a:t>
            </a:r>
            <a:endParaRPr i="1" sz="900">
              <a:solidFill>
                <a:schemeClr val="lt1"/>
              </a:solidFill>
            </a:endParaRPr>
          </a:p>
          <a:p>
            <a:pPr indent="-133350" lvl="0" marL="139700" marR="0" rtl="0" algn="l">
              <a:spcBef>
                <a:spcPts val="600"/>
              </a:spcBef>
              <a:spcAft>
                <a:spcPts val="0"/>
              </a:spcAft>
              <a:buClr>
                <a:schemeClr val="lt1"/>
              </a:buClr>
              <a:buSzPts val="900"/>
              <a:buFont typeface="Noto Sans Symbols"/>
              <a:buChar char="✔"/>
            </a:pPr>
            <a:r>
              <a:rPr i="0" lang="en" sz="900" u="none" strike="noStrike">
                <a:solidFill>
                  <a:schemeClr val="lt1"/>
                </a:solidFill>
              </a:rPr>
              <a:t>Hadron Therapy (Proton &amp; Carbon Ion)</a:t>
            </a:r>
            <a:endParaRPr i="0" sz="900" u="none" strike="noStrike">
              <a:solidFill>
                <a:schemeClr val="lt1"/>
              </a:solidFill>
            </a:endParaRPr>
          </a:p>
          <a:p>
            <a:pPr indent="-133350" lvl="0" marL="139700" marR="0" rtl="0" algn="l">
              <a:spcBef>
                <a:spcPts val="600"/>
              </a:spcBef>
              <a:spcAft>
                <a:spcPts val="0"/>
              </a:spcAft>
              <a:buClr>
                <a:schemeClr val="lt1"/>
              </a:buClr>
              <a:buSzPts val="900"/>
              <a:buFont typeface="Noto Sans Symbols"/>
              <a:buChar char="✔"/>
            </a:pPr>
            <a:r>
              <a:rPr i="0" lang="en" sz="900" u="none" strike="noStrike">
                <a:solidFill>
                  <a:schemeClr val="lt1"/>
                </a:solidFill>
              </a:rPr>
              <a:t>FLASH Therapy - </a:t>
            </a:r>
            <a:r>
              <a:rPr b="1" lang="en" sz="1050">
                <a:solidFill>
                  <a:schemeClr val="lt1"/>
                </a:solidFill>
              </a:rPr>
              <a:t>CERN-CHUV collaboration</a:t>
            </a:r>
            <a:r>
              <a:rPr lang="en" sz="1050">
                <a:solidFill>
                  <a:schemeClr val="lt1"/>
                </a:solidFill>
              </a:rPr>
              <a:t> is developing the first clinical Very High Energy Electron (VHEE) FLASH machine (DEFT), </a:t>
            </a:r>
            <a:endParaRPr sz="1300">
              <a:solidFill>
                <a:schemeClr val="lt1"/>
              </a:solidFill>
              <a:latin typeface="Open Sans"/>
              <a:ea typeface="Open Sans"/>
              <a:cs typeface="Open Sans"/>
              <a:sym typeface="Open Sans"/>
            </a:endParaRPr>
          </a:p>
        </p:txBody>
      </p:sp>
      <p:sp>
        <p:nvSpPr>
          <p:cNvPr id="969" name="Google Shape;969;p137"/>
          <p:cNvSpPr txBox="1"/>
          <p:nvPr/>
        </p:nvSpPr>
        <p:spPr>
          <a:xfrm>
            <a:off x="6949538" y="3036300"/>
            <a:ext cx="2059500" cy="16470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i="0" lang="en" sz="900" u="none" strike="noStrike">
                <a:solidFill>
                  <a:schemeClr val="lt1"/>
                </a:solidFill>
              </a:rPr>
              <a:t>Despite these technological leaps, the most significant challenge is the vast gap in access to radiotherapy, particularly in low- and middle-income countries. Initiatives like Project STELLA are actively working to address this by developing more affordable, robust, and easier-to-operate radiotherapy systems, aiming to make these life-saving treatments a global reality.</a:t>
            </a:r>
            <a:endParaRPr sz="800">
              <a:solidFill>
                <a:schemeClr val="lt1"/>
              </a:solidFill>
              <a:latin typeface="Calibri"/>
              <a:ea typeface="Calibri"/>
              <a:cs typeface="Calibri"/>
              <a:sym typeface="Calibri"/>
            </a:endParaRPr>
          </a:p>
          <a:p>
            <a:pPr indent="0" lvl="0" marL="0" marR="0" rtl="0" algn="l">
              <a:spcBef>
                <a:spcPts val="0"/>
              </a:spcBef>
              <a:spcAft>
                <a:spcPts val="0"/>
              </a:spcAft>
              <a:buNone/>
            </a:pPr>
            <a:br>
              <a:rPr lang="en" sz="800">
                <a:solidFill>
                  <a:schemeClr val="dk1"/>
                </a:solidFill>
                <a:latin typeface="Calibri"/>
                <a:ea typeface="Calibri"/>
                <a:cs typeface="Calibri"/>
                <a:sym typeface="Calibri"/>
              </a:rPr>
            </a:br>
            <a:endParaRPr sz="900">
              <a:solidFill>
                <a:srgbClr val="FFFFFF"/>
              </a:solidFill>
              <a:latin typeface="Open Sans Light"/>
              <a:ea typeface="Open Sans Light"/>
              <a:cs typeface="Open Sans Light"/>
              <a:sym typeface="Open Sans Light"/>
            </a:endParaRPr>
          </a:p>
        </p:txBody>
      </p:sp>
      <p:sp>
        <p:nvSpPr>
          <p:cNvPr id="970" name="Google Shape;970;p137"/>
          <p:cNvSpPr txBox="1"/>
          <p:nvPr/>
        </p:nvSpPr>
        <p:spPr>
          <a:xfrm>
            <a:off x="6949550" y="2537013"/>
            <a:ext cx="2145600" cy="429300"/>
          </a:xfrm>
          <a:prstGeom prst="rect">
            <a:avLst/>
          </a:prstGeom>
          <a:noFill/>
          <a:ln>
            <a:noFill/>
          </a:ln>
        </p:spPr>
        <p:txBody>
          <a:bodyPr anchorCtr="0" anchor="t" bIns="0" lIns="0" spcFirstLastPara="1" rIns="0" wrap="square" tIns="0">
            <a:spAutoFit/>
          </a:bodyPr>
          <a:lstStyle/>
          <a:p>
            <a:pPr indent="0" lvl="0" marL="0" marR="0" rtl="0" algn="ctr">
              <a:lnSpc>
                <a:spcPct val="209888"/>
              </a:lnSpc>
              <a:spcBef>
                <a:spcPts val="0"/>
              </a:spcBef>
              <a:spcAft>
                <a:spcPts val="0"/>
              </a:spcAft>
              <a:buNone/>
            </a:pPr>
            <a:r>
              <a:rPr b="1" lang="en" sz="900">
                <a:solidFill>
                  <a:schemeClr val="lt1"/>
                </a:solidFill>
              </a:rPr>
              <a:t>  T</a:t>
            </a:r>
            <a:r>
              <a:rPr b="1" i="0" lang="en" sz="900" u="none" strike="noStrike">
                <a:solidFill>
                  <a:schemeClr val="lt1"/>
                </a:solidFill>
                <a:latin typeface="Arial"/>
                <a:ea typeface="Arial"/>
                <a:cs typeface="Arial"/>
                <a:sym typeface="Arial"/>
              </a:rPr>
              <a:t>he Global Challenge &amp; Future Vision:</a:t>
            </a:r>
            <a:r>
              <a:rPr b="0" i="0" lang="en" sz="900" u="none" strike="noStrike">
                <a:solidFill>
                  <a:schemeClr val="lt1"/>
                </a:solidFill>
                <a:latin typeface="Arial"/>
                <a:ea typeface="Arial"/>
                <a:cs typeface="Arial"/>
                <a:sym typeface="Arial"/>
              </a:rPr>
              <a:t> </a:t>
            </a:r>
            <a:endParaRPr b="1" sz="1300">
              <a:solidFill>
                <a:schemeClr val="lt1"/>
              </a:solidFill>
              <a:latin typeface="Open Sans"/>
              <a:ea typeface="Open Sans"/>
              <a:cs typeface="Open Sans"/>
              <a:sym typeface="Open Sans"/>
            </a:endParaRPr>
          </a:p>
        </p:txBody>
      </p:sp>
      <p:pic>
        <p:nvPicPr>
          <p:cNvPr id="971" name="Google Shape;971;p137"/>
          <p:cNvPicPr preferRelativeResize="0"/>
          <p:nvPr/>
        </p:nvPicPr>
        <p:blipFill>
          <a:blip r:embed="rId8">
            <a:alphaModFix/>
          </a:blip>
          <a:stretch>
            <a:fillRect/>
          </a:stretch>
        </p:blipFill>
        <p:spPr>
          <a:xfrm>
            <a:off x="7340948" y="-1339050"/>
            <a:ext cx="2990600" cy="2990600"/>
          </a:xfrm>
          <a:prstGeom prst="rect">
            <a:avLst/>
          </a:prstGeom>
          <a:noFill/>
          <a:ln>
            <a:noFill/>
          </a:ln>
        </p:spPr>
      </p:pic>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5" name="Shape 975"/>
        <p:cNvGrpSpPr/>
        <p:nvPr/>
      </p:nvGrpSpPr>
      <p:grpSpPr>
        <a:xfrm>
          <a:off x="0" y="0"/>
          <a:ext cx="0" cy="0"/>
          <a:chOff x="0" y="0"/>
          <a:chExt cx="0" cy="0"/>
        </a:xfrm>
      </p:grpSpPr>
      <p:sp>
        <p:nvSpPr>
          <p:cNvPr id="976" name="Google Shape;976;p138"/>
          <p:cNvSpPr txBox="1"/>
          <p:nvPr>
            <p:ph type="title"/>
          </p:nvPr>
        </p:nvSpPr>
        <p:spPr>
          <a:xfrm>
            <a:off x="306000" y="280199"/>
            <a:ext cx="8532000" cy="2913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lang="en" sz="1800"/>
              <a:t>Potential Students’ Conceptions &amp; Challenges</a:t>
            </a:r>
            <a:endParaRPr sz="1800"/>
          </a:p>
        </p:txBody>
      </p:sp>
      <p:sp>
        <p:nvSpPr>
          <p:cNvPr id="977" name="Google Shape;977;p138"/>
          <p:cNvSpPr txBox="1"/>
          <p:nvPr>
            <p:ph idx="1" type="body"/>
          </p:nvPr>
        </p:nvSpPr>
        <p:spPr>
          <a:xfrm>
            <a:off x="306000" y="507600"/>
            <a:ext cx="8614200" cy="3510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i="1" lang="en">
                <a:solidFill>
                  <a:srgbClr val="FF0000"/>
                </a:solidFill>
              </a:rPr>
              <a:t> elements of the topic that might obstruct a successful introduction in the classroom</a:t>
            </a:r>
            <a:endParaRPr>
              <a:solidFill>
                <a:srgbClr val="FF0000"/>
              </a:solidFill>
            </a:endParaRPr>
          </a:p>
        </p:txBody>
      </p:sp>
      <p:sp>
        <p:nvSpPr>
          <p:cNvPr id="978" name="Google Shape;978;p138"/>
          <p:cNvSpPr txBox="1"/>
          <p:nvPr>
            <p:ph idx="2" type="body"/>
          </p:nvPr>
        </p:nvSpPr>
        <p:spPr>
          <a:xfrm>
            <a:off x="306000" y="782075"/>
            <a:ext cx="8838000" cy="4085400"/>
          </a:xfrm>
          <a:prstGeom prst="rect">
            <a:avLst/>
          </a:prstGeom>
        </p:spPr>
        <p:txBody>
          <a:bodyPr anchorCtr="0" anchor="t" bIns="0" lIns="0" spcFirstLastPara="1" rIns="0" wrap="square" tIns="0">
            <a:noAutofit/>
          </a:bodyPr>
          <a:lstStyle/>
          <a:p>
            <a:pPr indent="0" lvl="0" marL="0" rtl="0" algn="l">
              <a:lnSpc>
                <a:spcPct val="115000"/>
              </a:lnSpc>
              <a:spcBef>
                <a:spcPts val="1200"/>
              </a:spcBef>
              <a:spcAft>
                <a:spcPts val="0"/>
              </a:spcAft>
              <a:buNone/>
            </a:pPr>
            <a:r>
              <a:rPr b="0" lang="en" sz="1200">
                <a:solidFill>
                  <a:srgbClr val="000000"/>
                </a:solidFill>
              </a:rPr>
              <a:t>🔬 </a:t>
            </a:r>
            <a:r>
              <a:rPr lang="en" sz="1200">
                <a:solidFill>
                  <a:srgbClr val="000000"/>
                </a:solidFill>
              </a:rPr>
              <a:t>1. Conceptual Complexity</a:t>
            </a:r>
            <a:endParaRPr sz="1200">
              <a:solidFill>
                <a:srgbClr val="000000"/>
              </a:solidFill>
            </a:endParaRPr>
          </a:p>
          <a:p>
            <a:pPr indent="-304800" lvl="0" marL="457200" rtl="0" algn="l">
              <a:lnSpc>
                <a:spcPct val="115000"/>
              </a:lnSpc>
              <a:spcBef>
                <a:spcPts val="1200"/>
              </a:spcBef>
              <a:spcAft>
                <a:spcPts val="0"/>
              </a:spcAft>
              <a:buClr>
                <a:srgbClr val="000000"/>
              </a:buClr>
              <a:buSzPts val="1200"/>
              <a:buChar char="-"/>
            </a:pPr>
            <a:r>
              <a:rPr lang="en" sz="1200">
                <a:solidFill>
                  <a:srgbClr val="000000"/>
                </a:solidFill>
              </a:rPr>
              <a:t>understanding advanced physics,confused or disengaged if foundational knowledge is missing</a:t>
            </a:r>
            <a:endParaRPr sz="1200">
              <a:solidFill>
                <a:srgbClr val="000000"/>
              </a:solidFill>
            </a:endParaRPr>
          </a:p>
          <a:p>
            <a:pPr indent="0" lvl="0" marL="0" rtl="0" algn="l">
              <a:lnSpc>
                <a:spcPct val="115000"/>
              </a:lnSpc>
              <a:spcBef>
                <a:spcPts val="1200"/>
              </a:spcBef>
              <a:spcAft>
                <a:spcPts val="0"/>
              </a:spcAft>
              <a:buNone/>
            </a:pPr>
            <a:r>
              <a:rPr b="0" lang="en" sz="1200">
                <a:solidFill>
                  <a:srgbClr val="000000"/>
                </a:solidFill>
              </a:rPr>
              <a:t>🧪 </a:t>
            </a:r>
            <a:r>
              <a:rPr lang="en" sz="1200">
                <a:solidFill>
                  <a:srgbClr val="000000"/>
                </a:solidFill>
              </a:rPr>
              <a:t>2. Lack of Practical Demonstrations</a:t>
            </a:r>
            <a:endParaRPr sz="1200">
              <a:solidFill>
                <a:srgbClr val="000000"/>
              </a:solidFill>
            </a:endParaRPr>
          </a:p>
          <a:p>
            <a:pPr indent="-304800" lvl="0" marL="457200" rtl="0" algn="l">
              <a:lnSpc>
                <a:spcPct val="115000"/>
              </a:lnSpc>
              <a:spcBef>
                <a:spcPts val="1200"/>
              </a:spcBef>
              <a:spcAft>
                <a:spcPts val="0"/>
              </a:spcAft>
              <a:buClr>
                <a:srgbClr val="000000"/>
              </a:buClr>
              <a:buSzPts val="1200"/>
              <a:buChar char="-"/>
            </a:pPr>
            <a:r>
              <a:rPr lang="en" sz="1200">
                <a:solidFill>
                  <a:srgbClr val="000000"/>
                </a:solidFill>
              </a:rPr>
              <a:t>Particle physics-based medical tools (ex.PET scanners),Teachers rely heavily on theoretical or multimedia explanations, which may not be engaging for all learners.</a:t>
            </a:r>
            <a:endParaRPr sz="1200">
              <a:solidFill>
                <a:srgbClr val="000000"/>
              </a:solidFill>
            </a:endParaRPr>
          </a:p>
          <a:p>
            <a:pPr indent="0" lvl="0" marL="0" rtl="0" algn="l">
              <a:lnSpc>
                <a:spcPct val="115000"/>
              </a:lnSpc>
              <a:spcBef>
                <a:spcPts val="1200"/>
              </a:spcBef>
              <a:spcAft>
                <a:spcPts val="0"/>
              </a:spcAft>
              <a:buNone/>
            </a:pPr>
            <a:r>
              <a:rPr b="0" lang="en" sz="1200">
                <a:solidFill>
                  <a:srgbClr val="000000"/>
                </a:solidFill>
              </a:rPr>
              <a:t>📚 </a:t>
            </a:r>
            <a:r>
              <a:rPr lang="en" sz="1200">
                <a:solidFill>
                  <a:srgbClr val="000000"/>
                </a:solidFill>
              </a:rPr>
              <a:t>3. Gaps in Curriculum or Teacher Training</a:t>
            </a:r>
            <a:endParaRPr sz="1200">
              <a:solidFill>
                <a:srgbClr val="000000"/>
              </a:solidFill>
            </a:endParaRPr>
          </a:p>
          <a:p>
            <a:pPr indent="-304800" lvl="0" marL="457200" rtl="0" algn="l">
              <a:lnSpc>
                <a:spcPct val="115000"/>
              </a:lnSpc>
              <a:spcBef>
                <a:spcPts val="1200"/>
              </a:spcBef>
              <a:spcAft>
                <a:spcPts val="0"/>
              </a:spcAft>
              <a:buClr>
                <a:srgbClr val="000000"/>
              </a:buClr>
              <a:buSzPts val="1200"/>
              <a:buChar char="-"/>
            </a:pPr>
            <a:r>
              <a:rPr lang="en" sz="1200">
                <a:solidFill>
                  <a:srgbClr val="000000"/>
                </a:solidFill>
              </a:rPr>
              <a:t>not be part of the standard curriculum,teachers are not trained in high-energy physics or its medical uses</a:t>
            </a:r>
            <a:endParaRPr sz="1200">
              <a:solidFill>
                <a:srgbClr val="000000"/>
              </a:solidFill>
            </a:endParaRPr>
          </a:p>
          <a:p>
            <a:pPr indent="0" lvl="0" marL="0" rtl="0" algn="l">
              <a:lnSpc>
                <a:spcPct val="115000"/>
              </a:lnSpc>
              <a:spcBef>
                <a:spcPts val="1400"/>
              </a:spcBef>
              <a:spcAft>
                <a:spcPts val="0"/>
              </a:spcAft>
              <a:buNone/>
            </a:pPr>
            <a:r>
              <a:rPr lang="en" sz="1200">
                <a:solidFill>
                  <a:srgbClr val="000000"/>
                </a:solidFill>
              </a:rPr>
              <a:t>🧮 4. Mathematical Demands</a:t>
            </a:r>
            <a:endParaRPr sz="1200">
              <a:solidFill>
                <a:srgbClr val="000000"/>
              </a:solidFill>
            </a:endParaRPr>
          </a:p>
          <a:p>
            <a:pPr indent="-304800" lvl="0" marL="457200" rtl="0" algn="l">
              <a:lnSpc>
                <a:spcPct val="115000"/>
              </a:lnSpc>
              <a:spcBef>
                <a:spcPts val="1400"/>
              </a:spcBef>
              <a:spcAft>
                <a:spcPts val="0"/>
              </a:spcAft>
              <a:buClr>
                <a:srgbClr val="000000"/>
              </a:buClr>
              <a:buSzPts val="1200"/>
              <a:buChar char="-"/>
            </a:pPr>
            <a:r>
              <a:rPr lang="en" sz="1200">
                <a:solidFill>
                  <a:srgbClr val="000000"/>
                </a:solidFill>
              </a:rPr>
              <a:t>involves calculations,without strong math skills may struggle to engage meaningfully</a:t>
            </a:r>
            <a:endParaRPr sz="1200">
              <a:solidFill>
                <a:srgbClr val="000000"/>
              </a:solidFill>
            </a:endParaRPr>
          </a:p>
          <a:p>
            <a:pPr indent="0" lvl="0" marL="0" rtl="0" algn="l">
              <a:lnSpc>
                <a:spcPct val="115000"/>
              </a:lnSpc>
              <a:spcBef>
                <a:spcPts val="1400"/>
              </a:spcBef>
              <a:spcAft>
                <a:spcPts val="0"/>
              </a:spcAft>
              <a:buNone/>
            </a:pPr>
            <a:r>
              <a:rPr lang="en" sz="1200">
                <a:solidFill>
                  <a:srgbClr val="000000"/>
                </a:solidFill>
              </a:rPr>
              <a:t>🤖 5. Technological Limitations </a:t>
            </a:r>
            <a:endParaRPr sz="1200">
              <a:solidFill>
                <a:srgbClr val="000000"/>
              </a:solidFill>
            </a:endParaRPr>
          </a:p>
          <a:p>
            <a:pPr indent="0" lvl="0" marL="0" rtl="0" algn="l">
              <a:lnSpc>
                <a:spcPct val="115000"/>
              </a:lnSpc>
              <a:spcBef>
                <a:spcPts val="1400"/>
              </a:spcBef>
              <a:spcAft>
                <a:spcPts val="0"/>
              </a:spcAft>
              <a:buNone/>
            </a:pPr>
            <a:r>
              <a:rPr lang="en" sz="1200">
                <a:solidFill>
                  <a:srgbClr val="000000"/>
                </a:solidFill>
              </a:rPr>
              <a:t> - Schools may lack the software, simulations, or internet access needed to support multimedia learning.,Limits   student engagement and teacher flexibility</a:t>
            </a:r>
            <a:endParaRPr sz="1200">
              <a:solidFill>
                <a:srgbClr val="000000"/>
              </a:solidFill>
            </a:endParaRPr>
          </a:p>
          <a:p>
            <a:pPr indent="0" lvl="0" marL="0" rtl="0" algn="l">
              <a:lnSpc>
                <a:spcPct val="115000"/>
              </a:lnSpc>
              <a:spcBef>
                <a:spcPts val="1200"/>
              </a:spcBef>
              <a:spcAft>
                <a:spcPts val="0"/>
              </a:spcAft>
              <a:buNone/>
            </a:pPr>
            <a:br>
              <a:rPr b="0" lang="en" sz="1200">
                <a:solidFill>
                  <a:srgbClr val="000000"/>
                </a:solidFill>
              </a:rPr>
            </a:br>
            <a:endParaRPr b="0" sz="1200">
              <a:solidFill>
                <a:srgbClr val="000000"/>
              </a:solidFill>
            </a:endParaRPr>
          </a:p>
          <a:p>
            <a:pPr indent="0" lvl="0" marL="0" rtl="0" algn="l">
              <a:lnSpc>
                <a:spcPct val="115000"/>
              </a:lnSpc>
              <a:spcBef>
                <a:spcPts val="1400"/>
              </a:spcBef>
              <a:spcAft>
                <a:spcPts val="0"/>
              </a:spcAft>
              <a:buNone/>
            </a:pPr>
            <a:r>
              <a:t/>
            </a:r>
            <a:endParaRPr sz="1200">
              <a:solidFill>
                <a:srgbClr val="000000"/>
              </a:solidFill>
            </a:endParaRPr>
          </a:p>
          <a:p>
            <a:pPr indent="0" lvl="0" marL="0" rtl="0" algn="l">
              <a:lnSpc>
                <a:spcPct val="115000"/>
              </a:lnSpc>
              <a:spcBef>
                <a:spcPts val="1200"/>
              </a:spcBef>
              <a:spcAft>
                <a:spcPts val="0"/>
              </a:spcAft>
              <a:buNone/>
            </a:pPr>
            <a:r>
              <a:t/>
            </a:r>
            <a:endParaRPr sz="1200">
              <a:solidFill>
                <a:srgbClr val="000000"/>
              </a:solidFill>
            </a:endParaRPr>
          </a:p>
          <a:p>
            <a:pPr indent="0" lvl="0" marL="0" rtl="0" algn="l">
              <a:spcBef>
                <a:spcPts val="1200"/>
              </a:spcBef>
              <a:spcAft>
                <a:spcPts val="0"/>
              </a:spcAft>
              <a:buNone/>
            </a:pPr>
            <a:r>
              <a:t/>
            </a:r>
            <a:endParaRPr sz="1200"/>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2" name="Shape 982"/>
        <p:cNvGrpSpPr/>
        <p:nvPr/>
      </p:nvGrpSpPr>
      <p:grpSpPr>
        <a:xfrm>
          <a:off x="0" y="0"/>
          <a:ext cx="0" cy="0"/>
          <a:chOff x="0" y="0"/>
          <a:chExt cx="0" cy="0"/>
        </a:xfrm>
      </p:grpSpPr>
      <p:sp>
        <p:nvSpPr>
          <p:cNvPr id="983" name="Google Shape;983;p139"/>
          <p:cNvSpPr txBox="1"/>
          <p:nvPr>
            <p:ph type="title"/>
          </p:nvPr>
        </p:nvSpPr>
        <p:spPr>
          <a:xfrm>
            <a:off x="76200" y="138275"/>
            <a:ext cx="5547300" cy="807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Useful Material &amp; Resources </a:t>
            </a:r>
            <a:endParaRPr/>
          </a:p>
        </p:txBody>
      </p:sp>
      <p:sp>
        <p:nvSpPr>
          <p:cNvPr id="984" name="Google Shape;984;p139"/>
          <p:cNvSpPr txBox="1"/>
          <p:nvPr>
            <p:ph idx="1" type="body"/>
          </p:nvPr>
        </p:nvSpPr>
        <p:spPr>
          <a:xfrm>
            <a:off x="198900" y="705600"/>
            <a:ext cx="5424600" cy="4785900"/>
          </a:xfrm>
          <a:prstGeom prst="rect">
            <a:avLst/>
          </a:prstGeom>
        </p:spPr>
        <p:txBody>
          <a:bodyPr anchorCtr="0" anchor="t" bIns="0" lIns="0" spcFirstLastPara="1" rIns="0" wrap="square" tIns="0">
            <a:noAutofit/>
          </a:bodyPr>
          <a:lstStyle/>
          <a:p>
            <a:pPr indent="0" lvl="0" marL="0" rtl="0" algn="l">
              <a:lnSpc>
                <a:spcPct val="150000"/>
              </a:lnSpc>
              <a:spcBef>
                <a:spcPts val="800"/>
              </a:spcBef>
              <a:spcAft>
                <a:spcPts val="0"/>
              </a:spcAft>
              <a:buNone/>
            </a:pPr>
            <a:r>
              <a:rPr b="0" lang="en" sz="1200" u="sng">
                <a:solidFill>
                  <a:schemeClr val="hlink"/>
                </a:solidFill>
                <a:hlinkClick r:id="rId3"/>
              </a:rPr>
              <a:t>Phet-simulation of MRI </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4"/>
              </a:rPr>
              <a:t>How to use simulation</a:t>
            </a:r>
            <a:r>
              <a:rPr b="0" lang="en" sz="1200">
                <a:solidFill>
                  <a:schemeClr val="dk2"/>
                </a:solidFill>
              </a:rPr>
              <a:t> (Youtube)</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5"/>
              </a:rPr>
              <a:t>110 questions and answers about Medical Imaging Modalities and Therapy</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6"/>
              </a:rPr>
              <a:t>From particle physics to medicine</a:t>
            </a:r>
            <a:r>
              <a:rPr b="0" lang="en" sz="1200">
                <a:solidFill>
                  <a:schemeClr val="dk2"/>
                </a:solidFill>
              </a:rPr>
              <a:t> (Video, CERN)</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7"/>
              </a:rPr>
              <a:t>Nuclear medicine explained in two minutes</a:t>
            </a:r>
            <a:r>
              <a:rPr b="0" lang="en" sz="1200">
                <a:solidFill>
                  <a:schemeClr val="dk2"/>
                </a:solidFill>
              </a:rPr>
              <a:t>(Youtube)</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8"/>
              </a:rPr>
              <a:t>PET vs. SPECT </a:t>
            </a:r>
            <a:r>
              <a:rPr b="0" lang="en" sz="1200">
                <a:solidFill>
                  <a:schemeClr val="dk2"/>
                </a:solidFill>
              </a:rPr>
              <a:t>(Youtube)</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9"/>
              </a:rPr>
              <a:t>How CT work</a:t>
            </a:r>
            <a:r>
              <a:rPr b="0" lang="en" sz="1200">
                <a:solidFill>
                  <a:schemeClr val="dk2"/>
                </a:solidFill>
              </a:rPr>
              <a:t> (Youtube)</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10"/>
              </a:rPr>
              <a:t>How does proton radiation therapy works? </a:t>
            </a:r>
            <a:r>
              <a:rPr b="0" lang="en" sz="1200">
                <a:solidFill>
                  <a:schemeClr val="dk2"/>
                </a:solidFill>
              </a:rPr>
              <a:t>(Youtube, Fermilab)</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11"/>
              </a:rPr>
              <a:t>Video of FLASH</a:t>
            </a:r>
            <a:r>
              <a:rPr b="0" lang="en" sz="1200">
                <a:solidFill>
                  <a:schemeClr val="dk2"/>
                </a:solidFill>
              </a:rPr>
              <a:t> (CERN)</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12"/>
              </a:rPr>
              <a:t>X-rays, history, how they works etc.</a:t>
            </a:r>
            <a:r>
              <a:rPr b="0" lang="en" sz="1200">
                <a:solidFill>
                  <a:schemeClr val="dk2"/>
                </a:solidFill>
              </a:rPr>
              <a:t> (Youtube, TED-Ed)</a:t>
            </a:r>
            <a:endParaRPr b="0" sz="1200">
              <a:solidFill>
                <a:schemeClr val="dk2"/>
              </a:solidFill>
            </a:endParaRPr>
          </a:p>
          <a:p>
            <a:pPr indent="0" lvl="0" marL="0" rtl="0" algn="l">
              <a:lnSpc>
                <a:spcPct val="150000"/>
              </a:lnSpc>
              <a:spcBef>
                <a:spcPts val="800"/>
              </a:spcBef>
              <a:spcAft>
                <a:spcPts val="0"/>
              </a:spcAft>
              <a:buNone/>
            </a:pPr>
            <a:r>
              <a:rPr b="0" lang="en" sz="1200" u="sng">
                <a:solidFill>
                  <a:schemeClr val="hlink"/>
                </a:solidFill>
                <a:hlinkClick r:id="rId13"/>
              </a:rPr>
              <a:t>Using radioactive drugs to see inside your body</a:t>
            </a:r>
            <a:r>
              <a:rPr b="0" lang="en" sz="1200">
                <a:solidFill>
                  <a:schemeClr val="dk2"/>
                </a:solidFill>
              </a:rPr>
              <a:t> (Youtube, TED-Ed)</a:t>
            </a:r>
            <a:endParaRPr b="0" sz="1200">
              <a:solidFill>
                <a:schemeClr val="dk2"/>
              </a:solidFill>
            </a:endParaRPr>
          </a:p>
          <a:p>
            <a:pPr indent="0" lvl="0" marL="0" rtl="0" algn="l">
              <a:lnSpc>
                <a:spcPct val="150000"/>
              </a:lnSpc>
              <a:spcBef>
                <a:spcPts val="800"/>
              </a:spcBef>
              <a:spcAft>
                <a:spcPts val="0"/>
              </a:spcAft>
              <a:buNone/>
            </a:pPr>
            <a:r>
              <a:t/>
            </a:r>
            <a:endParaRPr b="0" sz="1200">
              <a:solidFill>
                <a:schemeClr val="dk2"/>
              </a:solidFill>
            </a:endParaRPr>
          </a:p>
        </p:txBody>
      </p:sp>
      <p:pic>
        <p:nvPicPr>
          <p:cNvPr id="985" name="Google Shape;985;p139"/>
          <p:cNvPicPr preferRelativeResize="0"/>
          <p:nvPr/>
        </p:nvPicPr>
        <p:blipFill>
          <a:blip r:embed="rId14">
            <a:alphaModFix/>
          </a:blip>
          <a:stretch>
            <a:fillRect/>
          </a:stretch>
        </p:blipFill>
        <p:spPr>
          <a:xfrm>
            <a:off x="4871250" y="77792"/>
            <a:ext cx="4272749" cy="4512684"/>
          </a:xfrm>
          <a:prstGeom prst="rect">
            <a:avLst/>
          </a:prstGeom>
          <a:noFill/>
          <a:ln>
            <a:noFill/>
          </a:ln>
        </p:spPr>
      </p:pic>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9" name="Shape 989"/>
        <p:cNvGrpSpPr/>
        <p:nvPr/>
      </p:nvGrpSpPr>
      <p:grpSpPr>
        <a:xfrm>
          <a:off x="0" y="0"/>
          <a:ext cx="0" cy="0"/>
          <a:chOff x="0" y="0"/>
          <a:chExt cx="0" cy="0"/>
        </a:xfrm>
      </p:grpSpPr>
      <p:sp>
        <p:nvSpPr>
          <p:cNvPr id="990" name="Google Shape;990;p140"/>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Best Practices:</a:t>
            </a:r>
            <a:endParaRPr/>
          </a:p>
        </p:txBody>
      </p:sp>
      <p:sp>
        <p:nvSpPr>
          <p:cNvPr id="991" name="Google Shape;991;p140"/>
          <p:cNvSpPr txBox="1"/>
          <p:nvPr>
            <p:ph idx="1" type="body"/>
          </p:nvPr>
        </p:nvSpPr>
        <p:spPr>
          <a:xfrm>
            <a:off x="229790" y="11941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
              <a:t>Everyone knows someone who has battled or suffered with cancer</a:t>
            </a:r>
            <a:endParaRPr/>
          </a:p>
          <a:p>
            <a:pPr indent="0" lvl="0" marL="0" rtl="0" algn="l">
              <a:spcBef>
                <a:spcPts val="800"/>
              </a:spcBef>
              <a:spcAft>
                <a:spcPts val="0"/>
              </a:spcAft>
              <a:buNone/>
            </a:pPr>
            <a:r>
              <a:rPr lang="en"/>
              <a:t>Cancer is a very sensitive subject for many people.</a:t>
            </a:r>
            <a:endParaRPr/>
          </a:p>
          <a:p>
            <a:pPr indent="0" lvl="0" marL="0" rtl="0" algn="l">
              <a:spcBef>
                <a:spcPts val="800"/>
              </a:spcBef>
              <a:spcAft>
                <a:spcPts val="0"/>
              </a:spcAft>
              <a:buNone/>
            </a:pPr>
            <a:r>
              <a:rPr lang="en"/>
              <a:t>We need young people to enter the field of cancer treatment to keep up with the rising number of cases,</a:t>
            </a:r>
            <a:endParaRPr/>
          </a:p>
        </p:txBody>
      </p:sp>
      <p:sp>
        <p:nvSpPr>
          <p:cNvPr id="992" name="Google Shape;992;p140"/>
          <p:cNvSpPr txBox="1"/>
          <p:nvPr>
            <p:ph idx="2" type="body"/>
          </p:nvPr>
        </p:nvSpPr>
        <p:spPr>
          <a:xfrm>
            <a:off x="4781549" y="1194198"/>
            <a:ext cx="42090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
              <a:t>In the classroom:</a:t>
            </a:r>
            <a:endParaRPr/>
          </a:p>
          <a:p>
            <a:pPr indent="0" lvl="0" marL="0" rtl="0" algn="l">
              <a:spcBef>
                <a:spcPts val="800"/>
              </a:spcBef>
              <a:spcAft>
                <a:spcPts val="0"/>
              </a:spcAft>
              <a:buNone/>
            </a:pPr>
            <a:r>
              <a:rPr lang="en"/>
              <a:t>Pre-med clubs can be a strong option</a:t>
            </a:r>
            <a:endParaRPr/>
          </a:p>
          <a:p>
            <a:pPr indent="0" lvl="0" marL="0" rtl="0" algn="l">
              <a:spcBef>
                <a:spcPts val="800"/>
              </a:spcBef>
              <a:spcAft>
                <a:spcPts val="0"/>
              </a:spcAft>
              <a:buNone/>
            </a:pPr>
            <a:r>
              <a:rPr lang="en"/>
              <a:t>Guest speakers from hospitals and treatment centers can bring both inspiration and needed information.</a:t>
            </a:r>
            <a:endParaRPr/>
          </a:p>
          <a:p>
            <a:pPr indent="0" lvl="0" marL="0" rtl="0" algn="l">
              <a:spcBef>
                <a:spcPts val="800"/>
              </a:spcBef>
              <a:spcAft>
                <a:spcPts val="0"/>
              </a:spcAft>
              <a:buNone/>
            </a:pPr>
            <a:r>
              <a:rPr lang="en"/>
              <a:t>Activities that study cancer treatment can keep </a:t>
            </a:r>
            <a:r>
              <a:rPr lang="en"/>
              <a:t>students</a:t>
            </a:r>
            <a:r>
              <a:rPr lang="en"/>
              <a:t> up to date before they even start college.</a:t>
            </a:r>
            <a:endParaRPr/>
          </a:p>
        </p:txBody>
      </p:sp>
      <p:pic>
        <p:nvPicPr>
          <p:cNvPr id="993" name="Google Shape;993;p140"/>
          <p:cNvPicPr preferRelativeResize="0"/>
          <p:nvPr/>
        </p:nvPicPr>
        <p:blipFill>
          <a:blip r:embed="rId3">
            <a:alphaModFix/>
          </a:blip>
          <a:stretch>
            <a:fillRect/>
          </a:stretch>
        </p:blipFill>
        <p:spPr>
          <a:xfrm>
            <a:off x="5768600" y="3356052"/>
            <a:ext cx="1943539" cy="1294450"/>
          </a:xfrm>
          <a:prstGeom prst="rect">
            <a:avLst/>
          </a:prstGeom>
          <a:noFill/>
          <a:ln>
            <a:noFill/>
          </a:ln>
        </p:spPr>
      </p:pic>
      <p:pic>
        <p:nvPicPr>
          <p:cNvPr id="994" name="Google Shape;994;p140"/>
          <p:cNvPicPr preferRelativeResize="0"/>
          <p:nvPr/>
        </p:nvPicPr>
        <p:blipFill rotWithShape="1">
          <a:blip r:embed="rId4">
            <a:alphaModFix/>
          </a:blip>
          <a:srcRect b="-41288" l="-41288" r="-233383" t="-233383"/>
          <a:stretch/>
        </p:blipFill>
        <p:spPr>
          <a:xfrm>
            <a:off x="155301" y="152400"/>
            <a:ext cx="9138197" cy="5143500"/>
          </a:xfrm>
          <a:prstGeom prst="rect">
            <a:avLst/>
          </a:prstGeom>
          <a:noFill/>
          <a:ln cap="flat" cmpd="sng" w="9525">
            <a:solidFill>
              <a:srgbClr val="171717"/>
            </a:solidFill>
            <a:prstDash val="solid"/>
            <a:round/>
            <a:headEnd len="sm" w="sm" type="none"/>
            <a:tailEnd len="sm" w="sm" type="none"/>
          </a:ln>
        </p:spPr>
      </p:pic>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8" name="Shape 998"/>
        <p:cNvGrpSpPr/>
        <p:nvPr/>
      </p:nvGrpSpPr>
      <p:grpSpPr>
        <a:xfrm>
          <a:off x="0" y="0"/>
          <a:ext cx="0" cy="0"/>
          <a:chOff x="0" y="0"/>
          <a:chExt cx="0" cy="0"/>
        </a:xfrm>
      </p:grpSpPr>
      <p:sp>
        <p:nvSpPr>
          <p:cNvPr id="999" name="Google Shape;999;p141"/>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Best Practice Example</a:t>
            </a:r>
            <a:endParaRPr/>
          </a:p>
          <a:p>
            <a:pPr indent="0" lvl="0" marL="0" rtl="0" algn="l">
              <a:spcBef>
                <a:spcPts val="0"/>
              </a:spcBef>
              <a:spcAft>
                <a:spcPts val="0"/>
              </a:spcAft>
              <a:buNone/>
            </a:pPr>
            <a:r>
              <a:t/>
            </a:r>
            <a:endParaRPr/>
          </a:p>
        </p:txBody>
      </p:sp>
      <p:sp>
        <p:nvSpPr>
          <p:cNvPr id="1000" name="Google Shape;1000;p141"/>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317500" lvl="0" marL="457200" rtl="0" algn="l">
              <a:spcBef>
                <a:spcPts val="800"/>
              </a:spcBef>
              <a:spcAft>
                <a:spcPts val="0"/>
              </a:spcAft>
              <a:buClr>
                <a:schemeClr val="dk2"/>
              </a:buClr>
              <a:buSzPts val="1400"/>
              <a:buChar char="●"/>
            </a:pPr>
            <a:r>
              <a:rPr b="0" lang="en">
                <a:solidFill>
                  <a:schemeClr val="dk2"/>
                </a:solidFill>
              </a:rPr>
              <a:t>Almost everyone knows someone who has battled </a:t>
            </a:r>
            <a:r>
              <a:rPr b="0" lang="en">
                <a:solidFill>
                  <a:schemeClr val="dk2"/>
                </a:solidFill>
              </a:rPr>
              <a:t>cancer</a:t>
            </a:r>
            <a:r>
              <a:rPr b="0" lang="en">
                <a:solidFill>
                  <a:schemeClr val="dk2"/>
                </a:solidFill>
              </a:rPr>
              <a:t>, successfully or not.</a:t>
            </a:r>
            <a:endParaRPr b="0">
              <a:solidFill>
                <a:schemeClr val="dk2"/>
              </a:solidFill>
            </a:endParaRPr>
          </a:p>
          <a:p>
            <a:pPr indent="-317500" lvl="0" marL="457200" rtl="0" algn="l">
              <a:spcBef>
                <a:spcPts val="0"/>
              </a:spcBef>
              <a:spcAft>
                <a:spcPts val="0"/>
              </a:spcAft>
              <a:buClr>
                <a:schemeClr val="dk2"/>
              </a:buClr>
              <a:buSzPts val="1400"/>
              <a:buChar char="●"/>
            </a:pPr>
            <a:r>
              <a:rPr b="0" lang="en">
                <a:solidFill>
                  <a:schemeClr val="dk2"/>
                </a:solidFill>
              </a:rPr>
              <a:t>Many high schools around the work have a preliminary pre-med program.</a:t>
            </a:r>
            <a:endParaRPr b="0">
              <a:solidFill>
                <a:schemeClr val="dk2"/>
              </a:solidFill>
            </a:endParaRPr>
          </a:p>
          <a:p>
            <a:pPr indent="-317500" lvl="0" marL="457200" rtl="0" algn="l">
              <a:spcBef>
                <a:spcPts val="0"/>
              </a:spcBef>
              <a:spcAft>
                <a:spcPts val="0"/>
              </a:spcAft>
              <a:buClr>
                <a:schemeClr val="dk2"/>
              </a:buClr>
              <a:buSzPts val="1400"/>
              <a:buChar char="●"/>
            </a:pPr>
            <a:r>
              <a:rPr b="0" lang="en">
                <a:solidFill>
                  <a:schemeClr val="dk2"/>
                </a:solidFill>
              </a:rPr>
              <a:t>High school is the perfect time to get students interested in a potential medical career.</a:t>
            </a:r>
            <a:endParaRPr b="0">
              <a:solidFill>
                <a:schemeClr val="dk2"/>
              </a:solidFill>
            </a:endParaRPr>
          </a:p>
          <a:p>
            <a:pPr indent="-317500" lvl="0" marL="457200" rtl="0" algn="l">
              <a:spcBef>
                <a:spcPts val="0"/>
              </a:spcBef>
              <a:spcAft>
                <a:spcPts val="0"/>
              </a:spcAft>
              <a:buClr>
                <a:schemeClr val="dk2"/>
              </a:buClr>
              <a:buSzPts val="1400"/>
              <a:buChar char="●"/>
            </a:pPr>
            <a:r>
              <a:rPr b="0" lang="en">
                <a:solidFill>
                  <a:schemeClr val="dk2"/>
                </a:solidFill>
              </a:rPr>
              <a:t>Today’s young people will </a:t>
            </a:r>
            <a:r>
              <a:rPr b="0" lang="en">
                <a:solidFill>
                  <a:schemeClr val="dk2"/>
                </a:solidFill>
              </a:rPr>
              <a:t>inherit and create future technology, including new cancer treatments.</a:t>
            </a:r>
            <a:endParaRPr b="0">
              <a:solidFill>
                <a:schemeClr val="dk2"/>
              </a:solidFill>
            </a:endParaRPr>
          </a:p>
          <a:p>
            <a:pPr indent="-317500" lvl="0" marL="457200" rtl="0" algn="l">
              <a:spcBef>
                <a:spcPts val="0"/>
              </a:spcBef>
              <a:spcAft>
                <a:spcPts val="0"/>
              </a:spcAft>
              <a:buClr>
                <a:schemeClr val="dk2"/>
              </a:buClr>
              <a:buSzPts val="1400"/>
              <a:buChar char="●"/>
            </a:pPr>
            <a:r>
              <a:rPr b="0" lang="en">
                <a:solidFill>
                  <a:schemeClr val="dk2"/>
                </a:solidFill>
              </a:rPr>
              <a:t>Because cancer is such a sensitive topic for everyone, we must keep the lessons in a very positive way.</a:t>
            </a:r>
            <a:endParaRPr b="0">
              <a:solidFill>
                <a:schemeClr val="dk2"/>
              </a:solidFill>
            </a:endParaRPr>
          </a:p>
          <a:p>
            <a:pPr indent="0" lvl="0" marL="0" rtl="0" algn="l">
              <a:spcBef>
                <a:spcPts val="800"/>
              </a:spcBef>
              <a:spcAft>
                <a:spcPts val="0"/>
              </a:spcAft>
              <a:buNone/>
            </a:pPr>
            <a:r>
              <a:t/>
            </a:r>
            <a:endParaRPr b="0">
              <a:solidFill>
                <a:schemeClr val="dk2"/>
              </a:solidFill>
            </a:endParaRPr>
          </a:p>
        </p:txBody>
      </p:sp>
      <p:sp>
        <p:nvSpPr>
          <p:cNvPr id="1001" name="Google Shape;1001;p141"/>
          <p:cNvSpPr txBox="1"/>
          <p:nvPr>
            <p:ph idx="2" type="body"/>
          </p:nvPr>
        </p:nvSpPr>
        <p:spPr>
          <a:xfrm>
            <a:off x="4629150" y="1194200"/>
            <a:ext cx="4209000" cy="3456300"/>
          </a:xfrm>
          <a:prstGeom prst="rect">
            <a:avLst/>
          </a:prstGeom>
        </p:spPr>
        <p:txBody>
          <a:bodyPr anchorCtr="0" anchor="t" bIns="0" lIns="0" spcFirstLastPara="1" rIns="0" wrap="square" tIns="0">
            <a:normAutofit fontScale="62500" lnSpcReduction="20000"/>
          </a:bodyPr>
          <a:lstStyle/>
          <a:p>
            <a:pPr indent="0" lvl="0" marL="0" rtl="0" algn="l">
              <a:spcBef>
                <a:spcPts val="800"/>
              </a:spcBef>
              <a:spcAft>
                <a:spcPts val="0"/>
              </a:spcAft>
              <a:buNone/>
            </a:pPr>
            <a:r>
              <a:rPr lang="en" sz="2500"/>
              <a:t>A good way to start is a to get a nuclear oncologist to come to your school to give a talk.</a:t>
            </a:r>
            <a:endParaRPr sz="2500"/>
          </a:p>
          <a:p>
            <a:pPr indent="0" lvl="0" marL="0" rtl="0" algn="l">
              <a:spcBef>
                <a:spcPts val="800"/>
              </a:spcBef>
              <a:spcAft>
                <a:spcPts val="0"/>
              </a:spcAft>
              <a:buNone/>
            </a:pPr>
            <a:r>
              <a:rPr lang="en" sz="2500"/>
              <a:t>Give the students a grid to fill out with types of cancer and the appropriate type of radiation </a:t>
            </a:r>
            <a:r>
              <a:rPr lang="en" sz="2500"/>
              <a:t>therapy</a:t>
            </a:r>
            <a:r>
              <a:rPr lang="en" sz="2500"/>
              <a:t> to use to treat it.</a:t>
            </a:r>
            <a:endParaRPr sz="2500"/>
          </a:p>
          <a:p>
            <a:pPr indent="0" lvl="0" marL="0" rtl="0" algn="l">
              <a:spcBef>
                <a:spcPts val="800"/>
              </a:spcBef>
              <a:spcAft>
                <a:spcPts val="0"/>
              </a:spcAft>
              <a:buNone/>
            </a:pPr>
            <a:r>
              <a:rPr lang="en" sz="2500"/>
              <a:t>Follow this up with a matching card game. Only allow positive outcomes.</a:t>
            </a:r>
            <a:endParaRPr sz="2500"/>
          </a:p>
          <a:p>
            <a:pPr indent="0" lvl="0" marL="0" rtl="0" algn="l">
              <a:spcBef>
                <a:spcPts val="800"/>
              </a:spcBef>
              <a:spcAft>
                <a:spcPts val="0"/>
              </a:spcAft>
              <a:buNone/>
            </a:pPr>
            <a:r>
              <a:rPr lang="en" sz="2500"/>
              <a:t>Use short </a:t>
            </a:r>
            <a:r>
              <a:rPr lang="en" sz="2500"/>
              <a:t>videos</a:t>
            </a:r>
            <a:r>
              <a:rPr lang="en" sz="2500"/>
              <a:t> to demonstrate how the treatment process works.</a:t>
            </a:r>
            <a:endParaRPr sz="2500"/>
          </a:p>
          <a:p>
            <a:pPr indent="0" lvl="0" marL="0" rtl="0" algn="l">
              <a:spcBef>
                <a:spcPts val="800"/>
              </a:spcBef>
              <a:spcAft>
                <a:spcPts val="0"/>
              </a:spcAft>
              <a:buNone/>
            </a:pPr>
            <a:r>
              <a:rPr lang="en" sz="2500"/>
              <a:t>There are many articles written at the high school level that can be read in class and reported on in a number of ways.</a:t>
            </a:r>
            <a:endParaRPr sz="2500"/>
          </a:p>
          <a:p>
            <a:pPr indent="0" lvl="0" marL="0" rtl="0" algn="l">
              <a:spcBef>
                <a:spcPts val="800"/>
              </a:spcBef>
              <a:spcAft>
                <a:spcPts val="0"/>
              </a:spcAft>
              <a:buNone/>
            </a:pPr>
            <a:r>
              <a:rPr lang="en" sz="2500"/>
              <a:t>A fine ending is to watch videos in which cancer patients who are now cancer free report on </a:t>
            </a:r>
            <a:r>
              <a:rPr lang="en" sz="2500"/>
              <a:t>their</a:t>
            </a:r>
            <a:r>
              <a:rPr lang="en" sz="2500"/>
              <a:t> conditions.</a:t>
            </a:r>
            <a:endParaRPr sz="2500"/>
          </a:p>
          <a:p>
            <a:pPr indent="0" lvl="0" marL="0" rtl="0" algn="l">
              <a:spcBef>
                <a:spcPts val="800"/>
              </a:spcBef>
              <a:spcAft>
                <a:spcPts val="0"/>
              </a:spcAft>
              <a:buNone/>
            </a:pPr>
            <a:r>
              <a:t/>
            </a:r>
            <a:endParaRPr/>
          </a:p>
        </p:txBody>
      </p:sp>
      <p:pic>
        <p:nvPicPr>
          <p:cNvPr id="1002" name="Google Shape;1002;p141"/>
          <p:cNvPicPr preferRelativeResize="0"/>
          <p:nvPr/>
        </p:nvPicPr>
        <p:blipFill>
          <a:blip r:embed="rId3">
            <a:alphaModFix/>
          </a:blip>
          <a:stretch>
            <a:fillRect/>
          </a:stretch>
        </p:blipFill>
        <p:spPr>
          <a:xfrm>
            <a:off x="4695825" y="0"/>
            <a:ext cx="1628774" cy="1084768"/>
          </a:xfrm>
          <a:prstGeom prst="rect">
            <a:avLst/>
          </a:prstGeom>
          <a:noFill/>
          <a:ln>
            <a:noFill/>
          </a:ln>
        </p:spPr>
      </p:pic>
      <p:pic>
        <p:nvPicPr>
          <p:cNvPr id="1003" name="Google Shape;1003;p141"/>
          <p:cNvPicPr preferRelativeResize="0"/>
          <p:nvPr/>
        </p:nvPicPr>
        <p:blipFill>
          <a:blip r:embed="rId4">
            <a:alphaModFix/>
          </a:blip>
          <a:stretch>
            <a:fillRect/>
          </a:stretch>
        </p:blipFill>
        <p:spPr>
          <a:xfrm>
            <a:off x="0" y="0"/>
            <a:ext cx="9144003" cy="5143501"/>
          </a:xfrm>
          <a:prstGeom prst="rect">
            <a:avLst/>
          </a:prstGeom>
          <a:noFill/>
          <a:ln>
            <a:noFill/>
          </a:ln>
        </p:spPr>
      </p:pic>
      <p:sp>
        <p:nvSpPr>
          <p:cNvPr id="1004" name="Google Shape;1004;p141"/>
          <p:cNvSpPr/>
          <p:nvPr/>
        </p:nvSpPr>
        <p:spPr>
          <a:xfrm>
            <a:off x="0" y="0"/>
            <a:ext cx="9144000" cy="1000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lt1"/>
                </a:solidFill>
              </a:rPr>
              <a:t>HST2025 Study Group 6</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Cansu Aydinkal (Turkey), Carlos Borrallo (Andorra), Cliff Gerstman (USA), Asanka Kumara (Sri Lanka), Milla Unkuri (Finland)</a:t>
            </a:r>
            <a:endParaRPr sz="1200">
              <a:solidFill>
                <a:schemeClr val="lt1"/>
              </a:solidFill>
            </a:endParaRPr>
          </a:p>
        </p:txBody>
      </p:sp>
      <p:sp>
        <p:nvSpPr>
          <p:cNvPr id="1005" name="Google Shape;1005;p141"/>
          <p:cNvSpPr txBox="1"/>
          <p:nvPr>
            <p:ph idx="1" type="body"/>
          </p:nvPr>
        </p:nvSpPr>
        <p:spPr>
          <a:xfrm>
            <a:off x="89090" y="1087047"/>
            <a:ext cx="4212300" cy="501300"/>
          </a:xfrm>
          <a:prstGeom prst="rect">
            <a:avLst/>
          </a:prstGeom>
        </p:spPr>
        <p:txBody>
          <a:bodyPr anchorCtr="0" anchor="t" bIns="0" lIns="0" spcFirstLastPara="1" rIns="0" wrap="square" tIns="0">
            <a:normAutofit lnSpcReduction="10000"/>
          </a:bodyPr>
          <a:lstStyle/>
          <a:p>
            <a:pPr indent="0" lvl="0" marL="0" rtl="0" algn="l">
              <a:lnSpc>
                <a:spcPct val="115000"/>
              </a:lnSpc>
              <a:spcBef>
                <a:spcPts val="0"/>
              </a:spcBef>
              <a:spcAft>
                <a:spcPts val="0"/>
              </a:spcAft>
              <a:buNone/>
            </a:pPr>
            <a:r>
              <a:rPr lang="en">
                <a:solidFill>
                  <a:schemeClr val="accent2"/>
                </a:solidFill>
              </a:rPr>
              <a:t>One way in which our thinking has changed…</a:t>
            </a:r>
            <a:endParaRPr>
              <a:solidFill>
                <a:schemeClr val="accent2"/>
              </a:solidFill>
            </a:endParaRPr>
          </a:p>
        </p:txBody>
      </p:sp>
      <p:sp>
        <p:nvSpPr>
          <p:cNvPr id="1006" name="Google Shape;1006;p141"/>
          <p:cNvSpPr txBox="1"/>
          <p:nvPr>
            <p:ph idx="2" type="body"/>
          </p:nvPr>
        </p:nvSpPr>
        <p:spPr>
          <a:xfrm>
            <a:off x="89100" y="1596000"/>
            <a:ext cx="4212300" cy="2040600"/>
          </a:xfrm>
          <a:prstGeom prst="rect">
            <a:avLst/>
          </a:prstGeom>
        </p:spPr>
        <p:txBody>
          <a:bodyPr anchorCtr="0" anchor="t" bIns="0" lIns="0" spcFirstLastPara="1" rIns="0" wrap="square" tIns="0">
            <a:normAutofit fontScale="47500" lnSpcReduction="20000"/>
          </a:bodyPr>
          <a:lstStyle/>
          <a:p>
            <a:pPr indent="0" lvl="0" marL="457200" rtl="0" algn="l">
              <a:spcBef>
                <a:spcPts val="800"/>
              </a:spcBef>
              <a:spcAft>
                <a:spcPts val="0"/>
              </a:spcAft>
              <a:buNone/>
            </a:pPr>
            <a:r>
              <a:t/>
            </a:r>
            <a:endParaRPr/>
          </a:p>
          <a:p>
            <a:pPr indent="0" lvl="0" marL="0" marR="38100" rtl="0" algn="l">
              <a:lnSpc>
                <a:spcPct val="128571"/>
              </a:lnSpc>
              <a:spcBef>
                <a:spcPts val="0"/>
              </a:spcBef>
              <a:spcAft>
                <a:spcPts val="0"/>
              </a:spcAft>
              <a:buNone/>
            </a:pPr>
            <a:r>
              <a:rPr b="0" lang="en" sz="2100">
                <a:solidFill>
                  <a:schemeClr val="lt1"/>
                </a:solidFill>
              </a:rPr>
              <a:t>Visiting CERN gave us a much deeper appreciation for the role of scientists and revealed that particle physics is not just about research, but about global collaboration, interdisciplinary innovation, and inspiring the next generation through real-world applications that benefit society.</a:t>
            </a:r>
            <a:endParaRPr b="0" sz="2100">
              <a:solidFill>
                <a:schemeClr val="lt1"/>
              </a:solidFill>
            </a:endParaRPr>
          </a:p>
          <a:p>
            <a:pPr indent="0" lvl="0" marL="0" rtl="0" algn="l">
              <a:spcBef>
                <a:spcPts val="800"/>
              </a:spcBef>
              <a:spcAft>
                <a:spcPts val="0"/>
              </a:spcAft>
              <a:buNone/>
            </a:pPr>
            <a:r>
              <a:rPr lang="en" sz="3073">
                <a:solidFill>
                  <a:schemeClr val="accent2"/>
                </a:solidFill>
              </a:rPr>
              <a:t>Highlights, snapshots, farewell messages…</a:t>
            </a:r>
            <a:endParaRPr sz="3073">
              <a:solidFill>
                <a:schemeClr val="accent2"/>
              </a:solidFill>
            </a:endParaRPr>
          </a:p>
          <a:p>
            <a:pPr indent="0" lvl="0" marL="0" rtl="0" algn="l">
              <a:lnSpc>
                <a:spcPct val="100000"/>
              </a:lnSpc>
              <a:spcBef>
                <a:spcPts val="0"/>
              </a:spcBef>
              <a:spcAft>
                <a:spcPts val="0"/>
              </a:spcAft>
              <a:buNone/>
            </a:pPr>
            <a:r>
              <a:rPr b="0" lang="en" sz="2884">
                <a:solidFill>
                  <a:schemeClr val="lt1"/>
                </a:solidFill>
              </a:rPr>
              <a:t>I</a:t>
            </a:r>
            <a:r>
              <a:rPr b="0" i="1" lang="en" sz="2184">
                <a:solidFill>
                  <a:schemeClr val="lt1"/>
                </a:solidFill>
              </a:rPr>
              <a:t>t was so great to meet all of you!  I hope I will see some of you again!  Keep in touch!</a:t>
            </a:r>
            <a:endParaRPr b="0" i="1" sz="2184">
              <a:solidFill>
                <a:schemeClr val="lt1"/>
              </a:solidFill>
            </a:endParaRPr>
          </a:p>
          <a:p>
            <a:pPr indent="0" lvl="0" marL="457200" marR="38100" rtl="0" algn="l">
              <a:lnSpc>
                <a:spcPct val="128571"/>
              </a:lnSpc>
              <a:spcBef>
                <a:spcPts val="0"/>
              </a:spcBef>
              <a:spcAft>
                <a:spcPts val="0"/>
              </a:spcAft>
              <a:buNone/>
            </a:pPr>
            <a:r>
              <a:t/>
            </a:r>
            <a:endParaRPr b="0" sz="2884">
              <a:solidFill>
                <a:schemeClr val="lt1"/>
              </a:solidFill>
              <a:highlight>
                <a:srgbClr val="F8F9FA"/>
              </a:highlight>
            </a:endParaRPr>
          </a:p>
          <a:p>
            <a:pPr indent="0" lvl="0" marL="0" marR="38100" rtl="0" algn="l">
              <a:lnSpc>
                <a:spcPct val="128571"/>
              </a:lnSpc>
              <a:spcBef>
                <a:spcPts val="0"/>
              </a:spcBef>
              <a:spcAft>
                <a:spcPts val="0"/>
              </a:spcAft>
              <a:buNone/>
            </a:pPr>
            <a:r>
              <a:t/>
            </a:r>
            <a:endParaRPr b="0" sz="2884">
              <a:solidFill>
                <a:schemeClr val="lt1"/>
              </a:solidFill>
            </a:endParaRPr>
          </a:p>
          <a:p>
            <a:pPr indent="0" lvl="0" marL="457200" rtl="0" algn="l">
              <a:spcBef>
                <a:spcPts val="800"/>
              </a:spcBef>
              <a:spcAft>
                <a:spcPts val="0"/>
              </a:spcAft>
              <a:buNone/>
            </a:pPr>
            <a:r>
              <a:t/>
            </a:r>
            <a:endParaRPr b="0" sz="2100">
              <a:solidFill>
                <a:schemeClr val="lt1"/>
              </a:solidFill>
            </a:endParaRPr>
          </a:p>
        </p:txBody>
      </p:sp>
      <p:pic>
        <p:nvPicPr>
          <p:cNvPr id="1007" name="Google Shape;1007;p141"/>
          <p:cNvPicPr preferRelativeResize="0"/>
          <p:nvPr/>
        </p:nvPicPr>
        <p:blipFill>
          <a:blip r:embed="rId5">
            <a:alphaModFix/>
          </a:blip>
          <a:stretch>
            <a:fillRect/>
          </a:stretch>
        </p:blipFill>
        <p:spPr>
          <a:xfrm>
            <a:off x="89095" y="3125192"/>
            <a:ext cx="1427574" cy="1903433"/>
          </a:xfrm>
          <a:prstGeom prst="rect">
            <a:avLst/>
          </a:prstGeom>
          <a:noFill/>
          <a:ln>
            <a:noFill/>
          </a:ln>
        </p:spPr>
      </p:pic>
      <p:pic>
        <p:nvPicPr>
          <p:cNvPr id="1008" name="Google Shape;1008;p141" title="WhatsApp Image 2025-07-17 at 17.17.36.jpeg"/>
          <p:cNvPicPr preferRelativeResize="0"/>
          <p:nvPr/>
        </p:nvPicPr>
        <p:blipFill>
          <a:blip r:embed="rId6">
            <a:alphaModFix/>
          </a:blip>
          <a:stretch>
            <a:fillRect/>
          </a:stretch>
        </p:blipFill>
        <p:spPr>
          <a:xfrm>
            <a:off x="1559400" y="3125191"/>
            <a:ext cx="1427574" cy="1903432"/>
          </a:xfrm>
          <a:prstGeom prst="rect">
            <a:avLst/>
          </a:prstGeom>
          <a:noFill/>
          <a:ln>
            <a:noFill/>
          </a:ln>
        </p:spPr>
      </p:pic>
      <p:pic>
        <p:nvPicPr>
          <p:cNvPr id="1009" name="Google Shape;1009;p141" title="Screen Shot 2025-07-18 at 00.28.18.png"/>
          <p:cNvPicPr preferRelativeResize="0"/>
          <p:nvPr/>
        </p:nvPicPr>
        <p:blipFill>
          <a:blip r:embed="rId7">
            <a:alphaModFix/>
          </a:blip>
          <a:stretch>
            <a:fillRect/>
          </a:stretch>
        </p:blipFill>
        <p:spPr>
          <a:xfrm>
            <a:off x="3087300" y="3125200"/>
            <a:ext cx="1572476" cy="19034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5" name="Shape 345"/>
        <p:cNvGrpSpPr/>
        <p:nvPr/>
      </p:nvGrpSpPr>
      <p:grpSpPr>
        <a:xfrm>
          <a:off x="0" y="0"/>
          <a:ext cx="0" cy="0"/>
          <a:chOff x="0" y="0"/>
          <a:chExt cx="0" cy="0"/>
        </a:xfrm>
      </p:grpSpPr>
      <p:sp>
        <p:nvSpPr>
          <p:cNvPr id="346" name="Google Shape;346;p4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a:t>
            </a:r>
            <a:r>
              <a:rPr lang="en" sz="2400">
                <a:solidFill>
                  <a:schemeClr val="lt1"/>
                </a:solidFill>
              </a:rPr>
              <a:t>Takeaways</a:t>
            </a:r>
            <a:r>
              <a:rPr lang="en" sz="2400">
                <a:solidFill>
                  <a:schemeClr val="lt1"/>
                </a:solidFill>
              </a:rPr>
              <a:t>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347" name="Google Shape;347;p4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None/>
            </a:pPr>
            <a:r>
              <a:rPr b="1" lang="en" sz="1300"/>
              <a:t>🌟 Insights &amp; Takeaways from the HST2025 Programme</a:t>
            </a:r>
            <a:endParaRPr b="1" sz="1300"/>
          </a:p>
          <a:p>
            <a:pPr indent="0" lvl="0" marL="0" rtl="0" algn="l">
              <a:lnSpc>
                <a:spcPct val="115000"/>
              </a:lnSpc>
              <a:spcBef>
                <a:spcPts val="1200"/>
              </a:spcBef>
              <a:spcAft>
                <a:spcPts val="0"/>
              </a:spcAft>
              <a:buNone/>
            </a:pPr>
            <a:r>
              <a:rPr b="1" lang="en" sz="1100"/>
              <a:t>🧲 Engineering That Amazed Me</a:t>
            </a:r>
            <a:endParaRPr b="1" sz="1100"/>
          </a:p>
          <a:p>
            <a:pPr indent="-298450" lvl="0" marL="457200" rtl="0" algn="l">
              <a:lnSpc>
                <a:spcPct val="115000"/>
              </a:lnSpc>
              <a:spcBef>
                <a:spcPts val="1200"/>
              </a:spcBef>
              <a:spcAft>
                <a:spcPts val="0"/>
              </a:spcAft>
              <a:buSzPts val="1100"/>
              <a:buChar char="●"/>
            </a:pPr>
            <a:r>
              <a:rPr lang="en" sz="1100"/>
              <a:t>Superconducting magnets, cryogenics, and detector systems are far more complex and inspiring than I imagined.</a:t>
            </a:r>
            <a:br>
              <a:rPr lang="en" sz="1100"/>
            </a:br>
            <a:endParaRPr sz="1100"/>
          </a:p>
          <a:p>
            <a:pPr indent="-298450" lvl="0" marL="457200" rtl="0" algn="l">
              <a:lnSpc>
                <a:spcPct val="115000"/>
              </a:lnSpc>
              <a:spcBef>
                <a:spcPts val="0"/>
              </a:spcBef>
              <a:spcAft>
                <a:spcPts val="0"/>
              </a:spcAft>
              <a:buSzPts val="1100"/>
              <a:buChar char="●"/>
            </a:pPr>
            <a:r>
              <a:rPr lang="en" sz="1100"/>
              <a:t>The concept of </a:t>
            </a:r>
            <a:r>
              <a:rPr b="1" lang="en" sz="1100"/>
              <a:t>“quench”</a:t>
            </a:r>
            <a:r>
              <a:rPr lang="en" sz="1100"/>
              <a:t> and </a:t>
            </a:r>
            <a:r>
              <a:rPr b="1" lang="en" sz="1100"/>
              <a:t>magnet training</a:t>
            </a:r>
            <a:r>
              <a:rPr lang="en" sz="1100"/>
              <a:t> showed the precision behind large-scale experiments.</a:t>
            </a:r>
            <a:endParaRPr sz="1100"/>
          </a:p>
          <a:p>
            <a:pPr indent="0" lvl="0" marL="0" rtl="0" algn="l">
              <a:lnSpc>
                <a:spcPct val="115000"/>
              </a:lnSpc>
              <a:spcBef>
                <a:spcPts val="1200"/>
              </a:spcBef>
              <a:spcAft>
                <a:spcPts val="0"/>
              </a:spcAft>
              <a:buNone/>
            </a:pPr>
            <a:r>
              <a:t/>
            </a:r>
            <a:endParaRPr sz="1100"/>
          </a:p>
          <a:p>
            <a:pPr indent="0" lvl="0" marL="0" rtl="0" algn="l">
              <a:lnSpc>
                <a:spcPct val="115000"/>
              </a:lnSpc>
              <a:spcBef>
                <a:spcPts val="1200"/>
              </a:spcBef>
              <a:spcAft>
                <a:spcPts val="0"/>
              </a:spcAft>
              <a:buNone/>
            </a:pPr>
            <a:r>
              <a:rPr lang="en" sz="1100"/>
              <a:t>🌌 </a:t>
            </a:r>
            <a:r>
              <a:rPr b="1" lang="en" sz="1100"/>
              <a:t>Big-picture connections</a:t>
            </a:r>
            <a:br>
              <a:rPr b="1" lang="en" sz="1100"/>
            </a:br>
            <a:r>
              <a:rPr lang="en" sz="1100"/>
              <a:t>     → Particle physics links to </a:t>
            </a:r>
            <a:r>
              <a:rPr b="1" lang="en" sz="1100"/>
              <a:t>quantum theory</a:t>
            </a:r>
            <a:r>
              <a:rPr lang="en" sz="1100"/>
              <a:t>, </a:t>
            </a:r>
            <a:r>
              <a:rPr b="1" lang="en" sz="1100"/>
              <a:t>cosmology</a:t>
            </a:r>
            <a:r>
              <a:rPr lang="en" sz="1100"/>
              <a:t>, and </a:t>
            </a:r>
            <a:r>
              <a:rPr b="1" lang="en" sz="1100"/>
              <a:t>medical tech</a:t>
            </a:r>
            <a:r>
              <a:rPr lang="en" sz="1100"/>
              <a:t>.</a:t>
            </a:r>
            <a:br>
              <a:rPr lang="en" sz="1100"/>
            </a:br>
            <a:endParaRPr sz="1100"/>
          </a:p>
          <a:p>
            <a:pPr indent="0" lvl="0" marL="0" rtl="0" algn="l">
              <a:lnSpc>
                <a:spcPct val="115000"/>
              </a:lnSpc>
              <a:spcBef>
                <a:spcPts val="1200"/>
              </a:spcBef>
              <a:spcAft>
                <a:spcPts val="0"/>
              </a:spcAft>
              <a:buNone/>
            </a:pPr>
            <a:r>
              <a:rPr lang="en" sz="1100"/>
              <a:t>🔬 </a:t>
            </a:r>
            <a:r>
              <a:rPr b="1" lang="en" sz="1100"/>
              <a:t>Site visits made it real</a:t>
            </a:r>
            <a:br>
              <a:rPr b="1" lang="en" sz="1100"/>
            </a:br>
            <a:r>
              <a:rPr lang="en" sz="1100"/>
              <a:t>     → Visiting the </a:t>
            </a:r>
            <a:r>
              <a:rPr b="1" lang="en" sz="1100"/>
              <a:t>Synchrocyclotron, ATLAS Control Room, SM18 Magnet Test Hall, and the CERN Control Centre </a:t>
            </a:r>
            <a:r>
              <a:rPr lang="en" sz="1100"/>
              <a:t>gave me a tangible sense of how complex concepts in particle physics come to life. These experiences connected theory to practice and gave me powerful stories and visuals to bring back to my classroom.</a:t>
            </a:r>
            <a:br>
              <a:rPr lang="en" sz="1100"/>
            </a:br>
            <a:endParaRPr sz="1100"/>
          </a:p>
          <a:p>
            <a:pPr indent="0" lvl="0" marL="0" rtl="0" algn="l">
              <a:lnSpc>
                <a:spcPct val="115000"/>
              </a:lnSpc>
              <a:spcBef>
                <a:spcPts val="1200"/>
              </a:spcBef>
              <a:spcAft>
                <a:spcPts val="0"/>
              </a:spcAft>
              <a:buNone/>
            </a:pPr>
            <a:r>
              <a:rPr lang="en" sz="1100"/>
              <a:t>🎓 </a:t>
            </a:r>
            <a:r>
              <a:rPr b="1" lang="en" sz="1100"/>
              <a:t>Personal impact</a:t>
            </a:r>
            <a:br>
              <a:rPr b="1" lang="en" sz="1100"/>
            </a:br>
            <a:r>
              <a:rPr lang="en" sz="1100"/>
              <a:t>     → I leave with renewed motivation to nurture curiosity, critical thinking, and real-world links in my teaching.</a:t>
            </a:r>
            <a:endParaRPr sz="1100"/>
          </a:p>
          <a:p>
            <a:pPr indent="0" lvl="0" marL="457200" marR="360000" rtl="0" algn="l">
              <a:spcBef>
                <a:spcPts val="1200"/>
              </a:spcBef>
              <a:spcAft>
                <a:spcPts val="0"/>
              </a:spcAft>
              <a:buNone/>
            </a:pPr>
            <a:r>
              <a:t/>
            </a:r>
            <a:endParaRPr b="1" sz="1600">
              <a:solidFill>
                <a:srgbClr val="274E1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1" name="Shape 351"/>
        <p:cNvGrpSpPr/>
        <p:nvPr/>
      </p:nvGrpSpPr>
      <p:grpSpPr>
        <a:xfrm>
          <a:off x="0" y="0"/>
          <a:ext cx="0" cy="0"/>
          <a:chOff x="0" y="0"/>
          <a:chExt cx="0" cy="0"/>
        </a:xfrm>
      </p:grpSpPr>
      <p:sp>
        <p:nvSpPr>
          <p:cNvPr id="352" name="Google Shape;352;p4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353" name="Google Shape;353;p4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For me Particle Physics is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Art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Collision</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Energy</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23850" lvl="0" marL="457200" marR="360000" rtl="0" algn="l">
              <a:spcBef>
                <a:spcPts val="0"/>
              </a:spcBef>
              <a:spcAft>
                <a:spcPts val="0"/>
              </a:spcAft>
              <a:buSzPts val="1500"/>
              <a:buChar char="➔"/>
            </a:pPr>
            <a:r>
              <a:rPr lang="en" sz="1500"/>
              <a:t>The Age 13 course begins with atomic models: Thomson, Rutherford, Bohr, and the structure of the atom.</a:t>
            </a:r>
            <a:br>
              <a:rPr lang="en" sz="1500"/>
            </a:br>
            <a:endParaRPr sz="1500"/>
          </a:p>
          <a:p>
            <a:pPr indent="-323850" lvl="0" marL="457200" marR="360000" rtl="0" algn="l">
              <a:spcBef>
                <a:spcPts val="0"/>
              </a:spcBef>
              <a:spcAft>
                <a:spcPts val="0"/>
              </a:spcAft>
              <a:buSzPts val="1500"/>
              <a:buChar char="➔"/>
            </a:pPr>
            <a:r>
              <a:rPr lang="en" sz="1500"/>
              <a:t>At age 16, students are introduced to quantum mechanics, including the Bohr-Sommerfeld atomic model and the uncertainty principle.</a:t>
            </a:r>
            <a:br>
              <a:rPr lang="en" sz="1500"/>
            </a:br>
            <a:endParaRPr sz="1500"/>
          </a:p>
          <a:p>
            <a:pPr indent="-323850" lvl="0" marL="457200" marR="360000" rtl="0" algn="l">
              <a:spcBef>
                <a:spcPts val="0"/>
              </a:spcBef>
              <a:spcAft>
                <a:spcPts val="0"/>
              </a:spcAft>
              <a:buSzPts val="1500"/>
              <a:buChar char="➔"/>
            </a:pPr>
            <a:r>
              <a:rPr lang="en" sz="1500"/>
              <a:t>In the final year (which is optional), we cover nuclear physics and relativity.</a:t>
            </a:r>
            <a:endParaRPr sz="1500"/>
          </a:p>
          <a:p>
            <a:pPr indent="0" lvl="0" marL="457200" marR="360000" rtl="0" algn="l">
              <a:spcBef>
                <a:spcPts val="0"/>
              </a:spcBef>
              <a:spcAft>
                <a:spcPts val="0"/>
              </a:spcAft>
              <a:buNone/>
            </a:pPr>
            <a:r>
              <a:t/>
            </a:r>
            <a:endParaRPr sz="2000">
              <a:solidFill>
                <a:srgbClr val="171717"/>
              </a:solidFill>
            </a:endParaRPr>
          </a:p>
          <a:p>
            <a:pPr indent="0" lvl="0" marL="0" marR="38100" rtl="0" algn="l">
              <a:lnSpc>
                <a:spcPct val="128571"/>
              </a:lnSpc>
              <a:spcBef>
                <a:spcPts val="0"/>
              </a:spcBef>
              <a:spcAft>
                <a:spcPts val="0"/>
              </a:spcAft>
              <a:buNone/>
            </a:pPr>
            <a:r>
              <a:t/>
            </a:r>
            <a:endParaRPr sz="2100">
              <a:solidFill>
                <a:srgbClr val="1F1F1F"/>
              </a:solidFill>
              <a:highlight>
                <a:srgbClr val="F8F9FA"/>
              </a:highlight>
            </a:endParaRPr>
          </a:p>
          <a:p>
            <a:pPr indent="0" lvl="0" marL="457200" marR="38100" rtl="0" algn="l">
              <a:lnSpc>
                <a:spcPct val="128571"/>
              </a:lnSpc>
              <a:spcBef>
                <a:spcPts val="0"/>
              </a:spcBef>
              <a:spcAft>
                <a:spcPts val="0"/>
              </a:spcAft>
              <a:buNone/>
            </a:pPr>
            <a:r>
              <a:t/>
            </a:r>
            <a:endParaRPr sz="2100">
              <a:solidFill>
                <a:srgbClr val="1F1F1F"/>
              </a:solidFill>
              <a:highlight>
                <a:srgbClr val="F8F9FA"/>
              </a:highlight>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7" name="Shape 357"/>
        <p:cNvGrpSpPr/>
        <p:nvPr/>
      </p:nvGrpSpPr>
      <p:grpSpPr>
        <a:xfrm>
          <a:off x="0" y="0"/>
          <a:ext cx="0" cy="0"/>
          <a:chOff x="0" y="0"/>
          <a:chExt cx="0" cy="0"/>
        </a:xfrm>
      </p:grpSpPr>
      <p:sp>
        <p:nvSpPr>
          <p:cNvPr id="358" name="Google Shape;358;p47"/>
          <p:cNvSpPr/>
          <p:nvPr/>
        </p:nvSpPr>
        <p:spPr>
          <a:xfrm>
            <a:off x="180025"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359" name="Google Shape;359;p4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p:txBody>
      </p:sp>
      <p:pic>
        <p:nvPicPr>
          <p:cNvPr id="360" name="Google Shape;360;p47"/>
          <p:cNvPicPr preferRelativeResize="0"/>
          <p:nvPr/>
        </p:nvPicPr>
        <p:blipFill>
          <a:blip r:embed="rId3">
            <a:alphaModFix/>
          </a:blip>
          <a:stretch>
            <a:fillRect/>
          </a:stretch>
        </p:blipFill>
        <p:spPr>
          <a:xfrm>
            <a:off x="3445825" y="338325"/>
            <a:ext cx="3551652" cy="1893225"/>
          </a:xfrm>
          <a:prstGeom prst="rect">
            <a:avLst/>
          </a:prstGeom>
          <a:noFill/>
          <a:ln>
            <a:noFill/>
          </a:ln>
        </p:spPr>
      </p:pic>
      <p:pic>
        <p:nvPicPr>
          <p:cNvPr id="361" name="Google Shape;361;p47"/>
          <p:cNvPicPr preferRelativeResize="0"/>
          <p:nvPr/>
        </p:nvPicPr>
        <p:blipFill>
          <a:blip r:embed="rId4">
            <a:alphaModFix/>
          </a:blip>
          <a:stretch>
            <a:fillRect/>
          </a:stretch>
        </p:blipFill>
        <p:spPr>
          <a:xfrm>
            <a:off x="3480925" y="2326825"/>
            <a:ext cx="2074999" cy="2568251"/>
          </a:xfrm>
          <a:prstGeom prst="rect">
            <a:avLst/>
          </a:prstGeom>
          <a:noFill/>
          <a:ln>
            <a:noFill/>
          </a:ln>
        </p:spPr>
      </p:pic>
      <p:pic>
        <p:nvPicPr>
          <p:cNvPr id="362" name="Google Shape;362;p47"/>
          <p:cNvPicPr preferRelativeResize="0"/>
          <p:nvPr/>
        </p:nvPicPr>
        <p:blipFill>
          <a:blip r:embed="rId5">
            <a:alphaModFix/>
          </a:blip>
          <a:stretch>
            <a:fillRect/>
          </a:stretch>
        </p:blipFill>
        <p:spPr>
          <a:xfrm>
            <a:off x="5882325" y="2326817"/>
            <a:ext cx="3265800" cy="2521332"/>
          </a:xfrm>
          <a:prstGeom prst="rect">
            <a:avLst/>
          </a:prstGeom>
          <a:noFill/>
          <a:ln>
            <a:noFill/>
          </a:ln>
        </p:spPr>
      </p:pic>
      <p:sp>
        <p:nvSpPr>
          <p:cNvPr id="363" name="Google Shape;363;p47"/>
          <p:cNvSpPr txBox="1"/>
          <p:nvPr/>
        </p:nvSpPr>
        <p:spPr>
          <a:xfrm>
            <a:off x="7096150" y="394600"/>
            <a:ext cx="2075100" cy="11697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rgbClr val="171717"/>
                </a:solidFill>
              </a:rPr>
              <a:t>2. a) How find new energy and use it</a:t>
            </a:r>
            <a:endParaRPr sz="1600">
              <a:solidFill>
                <a:srgbClr val="171717"/>
              </a:solidFill>
            </a:endParaRPr>
          </a:p>
          <a:p>
            <a:pPr indent="0" lvl="0" marL="0" rtl="0" algn="l">
              <a:spcBef>
                <a:spcPts val="0"/>
              </a:spcBef>
              <a:spcAft>
                <a:spcPts val="0"/>
              </a:spcAft>
              <a:buNone/>
            </a:pPr>
            <a:r>
              <a:rPr lang="en" sz="1600">
                <a:solidFill>
                  <a:srgbClr val="171717"/>
                </a:solidFill>
              </a:rPr>
              <a:t>b) why we need circular accelerator</a:t>
            </a:r>
            <a:endParaRPr sz="1600">
              <a:solidFill>
                <a:srgbClr val="171717"/>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7" name="Shape 367"/>
        <p:cNvGrpSpPr/>
        <p:nvPr/>
      </p:nvGrpSpPr>
      <p:grpSpPr>
        <a:xfrm>
          <a:off x="0" y="0"/>
          <a:ext cx="0" cy="0"/>
          <a:chOff x="0" y="0"/>
          <a:chExt cx="0" cy="0"/>
        </a:xfrm>
      </p:grpSpPr>
      <p:sp>
        <p:nvSpPr>
          <p:cNvPr id="368" name="Google Shape;368;p48"/>
          <p:cNvSpPr/>
          <p:nvPr/>
        </p:nvSpPr>
        <p:spPr>
          <a:xfrm>
            <a:off x="-163285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369" name="Google Shape;369;p48"/>
          <p:cNvSpPr txBox="1"/>
          <p:nvPr/>
        </p:nvSpPr>
        <p:spPr>
          <a:xfrm>
            <a:off x="1686500" y="9525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rtl="0" algn="l">
              <a:lnSpc>
                <a:spcPct val="115000"/>
              </a:lnSpc>
              <a:spcBef>
                <a:spcPts val="1400"/>
              </a:spcBef>
              <a:spcAft>
                <a:spcPts val="0"/>
              </a:spcAft>
              <a:buClr>
                <a:srgbClr val="171717"/>
              </a:buClr>
              <a:buSzPts val="1600"/>
              <a:buAutoNum type="arabicParenR"/>
            </a:pPr>
            <a:r>
              <a:rPr lang="en" sz="1300"/>
              <a:t>A detector is like a giant camera, but for invisible particles</a:t>
            </a:r>
            <a:endParaRPr sz="1300"/>
          </a:p>
          <a:p>
            <a:pPr indent="0" lvl="0" marL="457200" rtl="0" algn="l">
              <a:lnSpc>
                <a:spcPct val="115000"/>
              </a:lnSpc>
              <a:spcBef>
                <a:spcPts val="1200"/>
              </a:spcBef>
              <a:spcAft>
                <a:spcPts val="0"/>
              </a:spcAft>
              <a:buNone/>
            </a:pPr>
            <a:r>
              <a:rPr lang="en" sz="1100"/>
              <a:t>Imagine a camera… but instead of capturing light, it records subatomic particles. At the LHC, particles collide at nearly the speed of light, and detectors track what happens right after: which particles are created, how they move, and how much energy they carry.</a:t>
            </a:r>
            <a:endParaRPr sz="1100"/>
          </a:p>
          <a:p>
            <a:pPr indent="0" lvl="0" marL="0" rtl="0" algn="l">
              <a:lnSpc>
                <a:spcPct val="115000"/>
              </a:lnSpc>
              <a:spcBef>
                <a:spcPts val="1400"/>
              </a:spcBef>
              <a:spcAft>
                <a:spcPts val="0"/>
              </a:spcAft>
              <a:buNone/>
            </a:pPr>
            <a:r>
              <a:rPr lang="en" sz="1300"/>
              <a:t>2. They’re built in layers—like a technological onion</a:t>
            </a:r>
            <a:endParaRPr sz="1300"/>
          </a:p>
          <a:p>
            <a:pPr indent="0" lvl="0" marL="0" rtl="0" algn="l">
              <a:lnSpc>
                <a:spcPct val="115000"/>
              </a:lnSpc>
              <a:spcBef>
                <a:spcPts val="1200"/>
              </a:spcBef>
              <a:spcAft>
                <a:spcPts val="0"/>
              </a:spcAft>
              <a:buNone/>
            </a:pPr>
            <a:r>
              <a:rPr lang="en" sz="1100"/>
              <a:t>Detectors have concentric layers, and each one has a specific job:</a:t>
            </a:r>
            <a:endParaRPr sz="1100"/>
          </a:p>
          <a:p>
            <a:pPr indent="-298450" lvl="0" marL="457200" rtl="0" algn="l">
              <a:lnSpc>
                <a:spcPct val="115000"/>
              </a:lnSpc>
              <a:spcBef>
                <a:spcPts val="1200"/>
              </a:spcBef>
              <a:spcAft>
                <a:spcPts val="0"/>
              </a:spcAft>
              <a:buSzPts val="1100"/>
              <a:buChar char="-"/>
            </a:pPr>
            <a:r>
              <a:rPr lang="en" sz="1100"/>
              <a:t>Tracking</a:t>
            </a:r>
            <a:r>
              <a:rPr b="1" lang="en" sz="1100"/>
              <a:t>:</a:t>
            </a:r>
            <a:r>
              <a:rPr lang="en" sz="1100"/>
              <a:t> detects the path of charged particles.</a:t>
            </a:r>
            <a:br>
              <a:rPr lang="en" sz="1100"/>
            </a:br>
            <a:endParaRPr sz="1100"/>
          </a:p>
          <a:p>
            <a:pPr indent="-298450" lvl="0" marL="914400" rtl="0" algn="l">
              <a:lnSpc>
                <a:spcPct val="115000"/>
              </a:lnSpc>
              <a:spcBef>
                <a:spcPts val="0"/>
              </a:spcBef>
              <a:spcAft>
                <a:spcPts val="0"/>
              </a:spcAft>
              <a:buSzPts val="1100"/>
              <a:buChar char="-"/>
            </a:pPr>
            <a:r>
              <a:rPr lang="en" sz="1100"/>
              <a:t>Calorimeter: measures how much energy they carry.</a:t>
            </a:r>
            <a:br>
              <a:rPr lang="en" sz="1100"/>
            </a:br>
            <a:endParaRPr sz="1100"/>
          </a:p>
          <a:p>
            <a:pPr indent="-298450" lvl="0" marL="914400" rtl="0" algn="l">
              <a:lnSpc>
                <a:spcPct val="115000"/>
              </a:lnSpc>
              <a:spcBef>
                <a:spcPts val="0"/>
              </a:spcBef>
              <a:spcAft>
                <a:spcPts val="0"/>
              </a:spcAft>
              <a:buSzPts val="1100"/>
              <a:buChar char="-"/>
            </a:pPr>
            <a:r>
              <a:rPr lang="en" sz="1100"/>
              <a:t>Muon detector</a:t>
            </a:r>
            <a:r>
              <a:rPr b="1" lang="en" sz="1100"/>
              <a:t>:</a:t>
            </a:r>
            <a:r>
              <a:rPr lang="en" sz="1100"/>
              <a:t> catches particles that go through everything else.</a:t>
            </a:r>
            <a:endParaRPr sz="1100"/>
          </a:p>
          <a:p>
            <a:pPr indent="0" lvl="0" marL="457200" rtl="0" algn="l">
              <a:lnSpc>
                <a:spcPct val="115000"/>
              </a:lnSpc>
              <a:spcBef>
                <a:spcPts val="1200"/>
              </a:spcBef>
              <a:spcAft>
                <a:spcPts val="0"/>
              </a:spcAft>
              <a:buNone/>
            </a:pPr>
            <a:r>
              <a:t/>
            </a:r>
            <a:endParaRPr sz="1100"/>
          </a:p>
          <a:p>
            <a:pPr indent="0" lvl="0" marL="457200" rtl="0" algn="l">
              <a:lnSpc>
                <a:spcPct val="115000"/>
              </a:lnSpc>
              <a:spcBef>
                <a:spcPts val="1200"/>
              </a:spcBef>
              <a:spcAft>
                <a:spcPts val="0"/>
              </a:spcAft>
              <a:buNone/>
            </a:pPr>
            <a:r>
              <a:rPr lang="en" sz="1100"/>
              <a:t>3. </a:t>
            </a:r>
            <a:r>
              <a:rPr lang="en" sz="1300"/>
              <a:t>The data they collect helps us understand the universe</a:t>
            </a:r>
            <a:endParaRPr sz="1300"/>
          </a:p>
          <a:p>
            <a:pPr indent="0" lvl="0" marL="0" rtl="0" algn="l">
              <a:lnSpc>
                <a:spcPct val="115000"/>
              </a:lnSpc>
              <a:spcBef>
                <a:spcPts val="1200"/>
              </a:spcBef>
              <a:spcAft>
                <a:spcPts val="0"/>
              </a:spcAft>
              <a:buNone/>
            </a:pPr>
            <a:r>
              <a:rPr lang="en" sz="1100"/>
              <a:t>Millions of collisions happen every second. Scientists look for the rarest ones—like those that led to the discovery of the Higgs boson. Thanks to these detectors, we can test theories, search for dark matter, and understand how matter came to be.</a:t>
            </a:r>
            <a:endParaRPr sz="1100"/>
          </a:p>
          <a:p>
            <a:pPr indent="0" lvl="0" marL="457200" rtl="0" algn="l">
              <a:lnSpc>
                <a:spcPct val="115000"/>
              </a:lnSpc>
              <a:spcBef>
                <a:spcPts val="1200"/>
              </a:spcBef>
              <a:spcAft>
                <a:spcPts val="0"/>
              </a:spcAft>
              <a:buNone/>
            </a:pPr>
            <a:r>
              <a:t/>
            </a:r>
            <a:endParaRPr sz="1100"/>
          </a:p>
          <a:p>
            <a:pPr indent="0" lvl="0" marL="457200" marR="360000" rtl="0" algn="l">
              <a:spcBef>
                <a:spcPts val="1200"/>
              </a:spcBef>
              <a:spcAft>
                <a:spcPts val="0"/>
              </a:spcAft>
              <a:buNone/>
            </a:pPr>
            <a:r>
              <a:t/>
            </a:r>
            <a:endParaRPr sz="1600">
              <a:solidFill>
                <a:srgbClr val="171717"/>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3" name="Shape 373"/>
        <p:cNvGrpSpPr/>
        <p:nvPr/>
      </p:nvGrpSpPr>
      <p:grpSpPr>
        <a:xfrm>
          <a:off x="0" y="0"/>
          <a:ext cx="0" cy="0"/>
          <a:chOff x="0" y="0"/>
          <a:chExt cx="0" cy="0"/>
        </a:xfrm>
      </p:grpSpPr>
      <p:sp>
        <p:nvSpPr>
          <p:cNvPr id="374" name="Google Shape;374;p4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375" name="Google Shape;375;p4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Is not possible to obtain an isolate quark</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LHC is not a perfect circle.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How the Higgs field acts and how Higgs Bosson is a disturbation of the field</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Construction of FFC</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Colisons </a:t>
            </a:r>
            <a:r>
              <a:rPr lang="en" sz="1600">
                <a:solidFill>
                  <a:srgbClr val="171717"/>
                </a:solidFill>
              </a:rPr>
              <a:t>with oxigen first time. Difference and applications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9" name="Shape 379"/>
        <p:cNvGrpSpPr/>
        <p:nvPr/>
      </p:nvGrpSpPr>
      <p:grpSpPr>
        <a:xfrm>
          <a:off x="0" y="0"/>
          <a:ext cx="0" cy="0"/>
          <a:chOff x="0" y="0"/>
          <a:chExt cx="0" cy="0"/>
        </a:xfrm>
      </p:grpSpPr>
      <p:sp>
        <p:nvSpPr>
          <p:cNvPr id="380" name="Google Shape;380;p5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381" name="Google Shape;381;p50"/>
          <p:cNvSpPr txBox="1"/>
          <p:nvPr/>
        </p:nvSpPr>
        <p:spPr>
          <a:xfrm>
            <a:off x="3479704" y="166200"/>
            <a:ext cx="4764900" cy="48111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200">
              <a:solidFill>
                <a:srgbClr val="171717"/>
              </a:solidFill>
            </a:endParaRPr>
          </a:p>
          <a:p>
            <a:pPr indent="0" lvl="0" marL="360000" marR="360000" rtl="0" algn="l">
              <a:spcBef>
                <a:spcPts val="0"/>
              </a:spcBef>
              <a:spcAft>
                <a:spcPts val="0"/>
              </a:spcAft>
              <a:buNone/>
            </a:pPr>
            <a:r>
              <a:t/>
            </a:r>
            <a:endParaRPr sz="1200">
              <a:solidFill>
                <a:srgbClr val="171717"/>
              </a:solidFill>
            </a:endParaRPr>
          </a:p>
          <a:p>
            <a:pPr indent="-304800" lvl="0" marL="457200" marR="360000" rtl="0" algn="l">
              <a:spcBef>
                <a:spcPts val="0"/>
              </a:spcBef>
              <a:spcAft>
                <a:spcPts val="0"/>
              </a:spcAft>
              <a:buClr>
                <a:srgbClr val="171717"/>
              </a:buClr>
              <a:buSzPts val="1200"/>
              <a:buAutoNum type="arabicParenR"/>
            </a:pPr>
            <a:r>
              <a:rPr lang="en" sz="1200">
                <a:solidFill>
                  <a:srgbClr val="171717"/>
                </a:solidFill>
              </a:rPr>
              <a:t>Futuristic, fundamental, interesting</a:t>
            </a:r>
            <a:endParaRPr sz="1200">
              <a:solidFill>
                <a:srgbClr val="171717"/>
              </a:solidFill>
            </a:endParaRPr>
          </a:p>
          <a:p>
            <a:pPr indent="0" lvl="0" marL="457200" marR="360000" rtl="0" algn="l">
              <a:spcBef>
                <a:spcPts val="0"/>
              </a:spcBef>
              <a:spcAft>
                <a:spcPts val="0"/>
              </a:spcAft>
              <a:buNone/>
            </a:pPr>
            <a:r>
              <a:t/>
            </a:r>
            <a:endParaRPr sz="1200">
              <a:solidFill>
                <a:srgbClr val="171717"/>
              </a:solidFill>
            </a:endParaRPr>
          </a:p>
          <a:p>
            <a:pPr indent="-304800" lvl="0" marL="457200" marR="360000" rtl="0" algn="l">
              <a:spcBef>
                <a:spcPts val="0"/>
              </a:spcBef>
              <a:spcAft>
                <a:spcPts val="0"/>
              </a:spcAft>
              <a:buClr>
                <a:srgbClr val="171717"/>
              </a:buClr>
              <a:buSzPts val="1200"/>
              <a:buAutoNum type="arabicParenR"/>
            </a:pPr>
            <a:r>
              <a:t/>
            </a:r>
            <a:endParaRPr sz="1200">
              <a:solidFill>
                <a:srgbClr val="171717"/>
              </a:solidFill>
            </a:endParaRPr>
          </a:p>
          <a:p>
            <a:pPr indent="0" lvl="0" marL="457200" marR="360000" rtl="0" algn="l">
              <a:spcBef>
                <a:spcPts val="0"/>
              </a:spcBef>
              <a:spcAft>
                <a:spcPts val="0"/>
              </a:spcAft>
              <a:buNone/>
            </a:pPr>
            <a:r>
              <a:rPr lang="en" sz="1200">
                <a:solidFill>
                  <a:srgbClr val="171717"/>
                </a:solidFill>
              </a:rPr>
              <a:t>*motion of a charged particle in a homogeneous electric and magnetic field</a:t>
            </a:r>
            <a:endParaRPr sz="1200">
              <a:solidFill>
                <a:srgbClr val="171717"/>
              </a:solidFill>
            </a:endParaRPr>
          </a:p>
          <a:p>
            <a:pPr indent="0" lvl="0" marL="457200" marR="360000" rtl="0" algn="l">
              <a:spcBef>
                <a:spcPts val="0"/>
              </a:spcBef>
              <a:spcAft>
                <a:spcPts val="0"/>
              </a:spcAft>
              <a:buNone/>
            </a:pPr>
            <a:r>
              <a:rPr lang="en" sz="1200">
                <a:solidFill>
                  <a:srgbClr val="171717"/>
                </a:solidFill>
              </a:rPr>
              <a:t>* quantization of energy in the interaction of matter and radiation</a:t>
            </a:r>
            <a:endParaRPr sz="1200">
              <a:solidFill>
                <a:srgbClr val="171717"/>
              </a:solidFill>
            </a:endParaRPr>
          </a:p>
          <a:p>
            <a:pPr indent="0" lvl="0" marL="457200" marR="360000" rtl="0" algn="l">
              <a:spcBef>
                <a:spcPts val="0"/>
              </a:spcBef>
              <a:spcAft>
                <a:spcPts val="0"/>
              </a:spcAft>
              <a:buNone/>
            </a:pPr>
            <a:r>
              <a:rPr lang="en" sz="1200">
                <a:solidFill>
                  <a:srgbClr val="171717"/>
                </a:solidFill>
              </a:rPr>
              <a:t>* photon as a quantum of electromagnetic radiation field</a:t>
            </a:r>
            <a:endParaRPr sz="1200">
              <a:solidFill>
                <a:srgbClr val="171717"/>
              </a:solidFill>
            </a:endParaRPr>
          </a:p>
          <a:p>
            <a:pPr indent="0" lvl="0" marL="457200" marR="360000" rtl="0" algn="l">
              <a:spcBef>
                <a:spcPts val="0"/>
              </a:spcBef>
              <a:spcAft>
                <a:spcPts val="0"/>
              </a:spcAft>
              <a:buNone/>
            </a:pPr>
            <a:r>
              <a:rPr lang="en" sz="1200">
                <a:solidFill>
                  <a:srgbClr val="171717"/>
                </a:solidFill>
              </a:rPr>
              <a:t>* structure of the atom, quantum states of atomic electrons and the principle of the wave-mechanical atomic model</a:t>
            </a:r>
            <a:endParaRPr sz="1200">
              <a:solidFill>
                <a:srgbClr val="171717"/>
              </a:solidFill>
            </a:endParaRPr>
          </a:p>
          <a:p>
            <a:pPr indent="0" lvl="0" marL="457200" marR="360000" rtl="0" algn="l">
              <a:spcBef>
                <a:spcPts val="0"/>
              </a:spcBef>
              <a:spcAft>
                <a:spcPts val="0"/>
              </a:spcAft>
              <a:buNone/>
            </a:pPr>
            <a:r>
              <a:rPr lang="en" sz="1200">
                <a:solidFill>
                  <a:srgbClr val="171717"/>
                </a:solidFill>
              </a:rPr>
              <a:t>* technology based on quantization: laser and quantum structures</a:t>
            </a:r>
            <a:endParaRPr sz="1200">
              <a:solidFill>
                <a:srgbClr val="171717"/>
              </a:solidFill>
            </a:endParaRPr>
          </a:p>
          <a:p>
            <a:pPr indent="0" lvl="0" marL="457200" marR="360000" rtl="0" algn="l">
              <a:spcBef>
                <a:spcPts val="0"/>
              </a:spcBef>
              <a:spcAft>
                <a:spcPts val="0"/>
              </a:spcAft>
              <a:buNone/>
            </a:pPr>
            <a:r>
              <a:rPr lang="en" sz="1200">
                <a:solidFill>
                  <a:srgbClr val="171717"/>
                </a:solidFill>
              </a:rPr>
              <a:t>* structure and changes of the atomic nucleus, radioactive decay</a:t>
            </a:r>
            <a:endParaRPr sz="1200">
              <a:solidFill>
                <a:srgbClr val="171717"/>
              </a:solidFill>
            </a:endParaRPr>
          </a:p>
          <a:p>
            <a:pPr indent="0" lvl="0" marL="457200" marR="360000" rtl="0" algn="l">
              <a:spcBef>
                <a:spcPts val="0"/>
              </a:spcBef>
              <a:spcAft>
                <a:spcPts val="0"/>
              </a:spcAft>
              <a:buNone/>
            </a:pPr>
            <a:r>
              <a:rPr lang="en" sz="1200">
                <a:solidFill>
                  <a:srgbClr val="171717"/>
                </a:solidFill>
              </a:rPr>
              <a:t>* nuclear reactions, mass and energy equivalence, nuclear binding energy</a:t>
            </a:r>
            <a:endParaRPr sz="1200">
              <a:solidFill>
                <a:srgbClr val="171717"/>
              </a:solidFill>
            </a:endParaRPr>
          </a:p>
          <a:p>
            <a:pPr indent="0" lvl="0" marL="457200" marR="360000" rtl="0" algn="l">
              <a:spcBef>
                <a:spcPts val="0"/>
              </a:spcBef>
              <a:spcAft>
                <a:spcPts val="0"/>
              </a:spcAft>
              <a:buNone/>
            </a:pPr>
            <a:r>
              <a:rPr lang="en" sz="1200">
                <a:solidFill>
                  <a:srgbClr val="171717"/>
                </a:solidFill>
              </a:rPr>
              <a:t>* nuclear power, fission and fusion</a:t>
            </a:r>
            <a:endParaRPr sz="1200">
              <a:solidFill>
                <a:srgbClr val="171717"/>
              </a:solidFill>
            </a:endParaRPr>
          </a:p>
          <a:p>
            <a:pPr indent="0" lvl="0" marL="457200" marR="360000" rtl="0" algn="l">
              <a:spcBef>
                <a:spcPts val="0"/>
              </a:spcBef>
              <a:spcAft>
                <a:spcPts val="0"/>
              </a:spcAft>
              <a:buNone/>
            </a:pPr>
            <a:r>
              <a:rPr lang="en" sz="1200">
                <a:solidFill>
                  <a:srgbClr val="171717"/>
                </a:solidFill>
              </a:rPr>
              <a:t>* decay law</a:t>
            </a:r>
            <a:endParaRPr sz="1200">
              <a:solidFill>
                <a:srgbClr val="171717"/>
              </a:solidFill>
            </a:endParaRPr>
          </a:p>
          <a:p>
            <a:pPr indent="0" lvl="0" marL="457200" marR="360000" rtl="0" algn="l">
              <a:spcBef>
                <a:spcPts val="0"/>
              </a:spcBef>
              <a:spcAft>
                <a:spcPts val="0"/>
              </a:spcAft>
              <a:buNone/>
            </a:pPr>
            <a:r>
              <a:rPr lang="en" sz="1200">
                <a:solidFill>
                  <a:srgbClr val="171717"/>
                </a:solidFill>
              </a:rPr>
              <a:t>* types and biological effects of ionizing radiation and application in medicine and technology</a:t>
            </a:r>
            <a:endParaRPr sz="1200">
              <a:solidFill>
                <a:srgbClr val="171717"/>
              </a:solidFill>
            </a:endParaRPr>
          </a:p>
          <a:p>
            <a:pPr indent="0" lvl="0" marL="457200" marR="360000" rtl="0" algn="l">
              <a:spcBef>
                <a:spcPts val="0"/>
              </a:spcBef>
              <a:spcAft>
                <a:spcPts val="0"/>
              </a:spcAft>
              <a:buNone/>
            </a:pPr>
            <a:r>
              <a:rPr lang="en" sz="1200">
                <a:solidFill>
                  <a:srgbClr val="171717"/>
                </a:solidFill>
              </a:rPr>
              <a:t>* standard model of particle physics</a:t>
            </a:r>
            <a:endParaRPr sz="1200">
              <a:solidFill>
                <a:srgbClr val="171717"/>
              </a:solidFill>
            </a:endParaRPr>
          </a:p>
          <a:p>
            <a:pPr indent="0" lvl="0" marL="457200" marR="360000" rtl="0" algn="l">
              <a:spcBef>
                <a:spcPts val="0"/>
              </a:spcBef>
              <a:spcAft>
                <a:spcPts val="0"/>
              </a:spcAft>
              <a:buNone/>
            </a:pPr>
            <a:r>
              <a:rPr lang="en" sz="1200">
                <a:solidFill>
                  <a:srgbClr val="171717"/>
                </a:solidFill>
              </a:rPr>
              <a:t>* development of the universe</a:t>
            </a:r>
            <a:endParaRPr sz="1200">
              <a:solidFill>
                <a:srgbClr val="17171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5" name="Shape 385"/>
        <p:cNvGrpSpPr/>
        <p:nvPr/>
      </p:nvGrpSpPr>
      <p:grpSpPr>
        <a:xfrm>
          <a:off x="0" y="0"/>
          <a:ext cx="0" cy="0"/>
          <a:chOff x="0" y="0"/>
          <a:chExt cx="0" cy="0"/>
        </a:xfrm>
      </p:grpSpPr>
      <p:sp>
        <p:nvSpPr>
          <p:cNvPr id="386" name="Google Shape;386;p51"/>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387" name="Google Shape;387;p5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a:solidFill>
                <a:srgbClr val="171717"/>
              </a:solidFill>
            </a:endParaRPr>
          </a:p>
          <a:p>
            <a:pPr indent="-317500" lvl="0" marL="457200" marR="360000" rtl="0" algn="l">
              <a:spcBef>
                <a:spcPts val="0"/>
              </a:spcBef>
              <a:spcAft>
                <a:spcPts val="0"/>
              </a:spcAft>
              <a:buClr>
                <a:srgbClr val="171717"/>
              </a:buClr>
              <a:buSzPts val="1400"/>
              <a:buAutoNum type="arabicParenR"/>
            </a:pPr>
            <a:r>
              <a:rPr lang="en">
                <a:solidFill>
                  <a:srgbClr val="171717"/>
                </a:solidFill>
              </a:rPr>
              <a:t>Why are we doing this (this helps us understand matter and what we are and also create lots of new inventions.</a:t>
            </a:r>
            <a:endParaRPr>
              <a:solidFill>
                <a:srgbClr val="171717"/>
              </a:solidFill>
            </a:endParaRPr>
          </a:p>
          <a:p>
            <a:pPr indent="0" lvl="0" marL="457200" marR="360000" rtl="0" algn="l">
              <a:spcBef>
                <a:spcPts val="0"/>
              </a:spcBef>
              <a:spcAft>
                <a:spcPts val="0"/>
              </a:spcAft>
              <a:buNone/>
            </a:pPr>
            <a:r>
              <a:t/>
            </a:r>
            <a:endParaRPr>
              <a:solidFill>
                <a:srgbClr val="171717"/>
              </a:solidFill>
            </a:endParaRPr>
          </a:p>
          <a:p>
            <a:pPr indent="0" lvl="0" marL="457200" marR="360000" rtl="0" algn="l">
              <a:spcBef>
                <a:spcPts val="0"/>
              </a:spcBef>
              <a:spcAft>
                <a:spcPts val="0"/>
              </a:spcAft>
              <a:buNone/>
            </a:pPr>
            <a:r>
              <a:rPr lang="en">
                <a:solidFill>
                  <a:srgbClr val="171717"/>
                </a:solidFill>
              </a:rPr>
              <a:t>Who are doing this (it is not just physicist, you need also engineers, programmers, technicians, etc.)</a:t>
            </a:r>
            <a:endParaRPr>
              <a:solidFill>
                <a:srgbClr val="171717"/>
              </a:solidFill>
            </a:endParaRPr>
          </a:p>
          <a:p>
            <a:pPr indent="0" lvl="0" marL="457200" marR="360000" rtl="0" algn="l">
              <a:spcBef>
                <a:spcPts val="0"/>
              </a:spcBef>
              <a:spcAft>
                <a:spcPts val="0"/>
              </a:spcAft>
              <a:buNone/>
            </a:pPr>
            <a:r>
              <a:t/>
            </a:r>
            <a:endParaRPr>
              <a:solidFill>
                <a:srgbClr val="171717"/>
              </a:solidFill>
            </a:endParaRPr>
          </a:p>
          <a:p>
            <a:pPr indent="0" lvl="0" marL="457200" marR="360000" rtl="0" algn="l">
              <a:spcBef>
                <a:spcPts val="0"/>
              </a:spcBef>
              <a:spcAft>
                <a:spcPts val="0"/>
              </a:spcAft>
              <a:buNone/>
            </a:pPr>
            <a:r>
              <a:rPr lang="en">
                <a:solidFill>
                  <a:srgbClr val="171717"/>
                </a:solidFill>
              </a:rPr>
              <a:t>How they actually accelerate the particles (still learning this :)</a:t>
            </a:r>
            <a:endParaRPr>
              <a:solidFill>
                <a:srgbClr val="171717"/>
              </a:solidFill>
            </a:endParaRPr>
          </a:p>
          <a:p>
            <a:pPr indent="0" lvl="0" marL="457200" marR="360000" rtl="0" algn="l">
              <a:spcBef>
                <a:spcPts val="0"/>
              </a:spcBef>
              <a:spcAft>
                <a:spcPts val="0"/>
              </a:spcAft>
              <a:buNone/>
            </a:pPr>
            <a:r>
              <a:t/>
            </a:r>
            <a:endParaRPr>
              <a:solidFill>
                <a:srgbClr val="171717"/>
              </a:solidFill>
            </a:endParaRPr>
          </a:p>
          <a:p>
            <a:pPr indent="0" lvl="0" marL="457200" marR="360000" rtl="0" algn="l">
              <a:spcBef>
                <a:spcPts val="0"/>
              </a:spcBef>
              <a:spcAft>
                <a:spcPts val="0"/>
              </a:spcAft>
              <a:buNone/>
            </a:pPr>
            <a:r>
              <a:rPr lang="en">
                <a:solidFill>
                  <a:srgbClr val="171717"/>
                </a:solidFill>
              </a:rPr>
              <a:t>CERN represents a collaborative effort among numerous nations, united by a shared commitment to advancing science. As such, it calls for setting aside political, religious, and ethical differences, fostering an environment of openness, mutual respect, and inclusivity.</a:t>
            </a:r>
            <a:endParaRPr>
              <a:solidFill>
                <a:srgbClr val="171717"/>
              </a:solidFill>
            </a:endParaRPr>
          </a:p>
          <a:p>
            <a:pPr indent="0" lvl="0" marL="457200" marR="360000" rtl="0" algn="l">
              <a:spcBef>
                <a:spcPts val="0"/>
              </a:spcBef>
              <a:spcAft>
                <a:spcPts val="0"/>
              </a:spcAft>
              <a:buNone/>
            </a:pPr>
            <a:r>
              <a:t/>
            </a:r>
            <a:endParaRPr>
              <a:solidFill>
                <a:srgbClr val="171717"/>
              </a:solidFill>
            </a:endParaRPr>
          </a:p>
          <a:p>
            <a:pPr indent="-317500" lvl="0" marL="457200" marR="360000" rtl="0" algn="l">
              <a:spcBef>
                <a:spcPts val="0"/>
              </a:spcBef>
              <a:spcAft>
                <a:spcPts val="0"/>
              </a:spcAft>
              <a:buClr>
                <a:srgbClr val="171717"/>
              </a:buClr>
              <a:buSzPts val="1400"/>
              <a:buAutoNum type="arabicParenR"/>
            </a:pPr>
            <a:r>
              <a:rPr lang="en">
                <a:solidFill>
                  <a:srgbClr val="171717"/>
                </a:solidFill>
              </a:rPr>
              <a:t>The subject is entirely new and difficult to illustrate. The scales and magnitudes involved are also very different, and Newtonian physics may no longer fully apply to everything.</a:t>
            </a:r>
            <a:endParaRPr>
              <a:solidFill>
                <a:srgbClr val="171717"/>
              </a:solidFill>
            </a:endParaRPr>
          </a:p>
          <a:p>
            <a:pPr indent="0" lvl="0" marL="457200" marR="360000" rtl="0" algn="l">
              <a:spcBef>
                <a:spcPts val="0"/>
              </a:spcBef>
              <a:spcAft>
                <a:spcPts val="0"/>
              </a:spcAft>
              <a:buNone/>
            </a:pPr>
            <a:r>
              <a:t/>
            </a:r>
            <a:endParaRPr>
              <a:solidFill>
                <a:srgbClr val="171717"/>
              </a:solidFill>
            </a:endParaRPr>
          </a:p>
          <a:p>
            <a:pPr indent="0" lvl="0" marL="0" marR="360000" rtl="0" algn="l">
              <a:spcBef>
                <a:spcPts val="0"/>
              </a:spcBef>
              <a:spcAft>
                <a:spcPts val="0"/>
              </a:spcAft>
              <a:buNone/>
            </a:pPr>
            <a:r>
              <a:t/>
            </a:r>
            <a:endParaRPr>
              <a:solidFill>
                <a:srgbClr val="171717"/>
              </a:solidFill>
            </a:endParaRPr>
          </a:p>
          <a:p>
            <a:pPr indent="0" lvl="0" marL="457200" marR="360000" rtl="0" algn="l">
              <a:spcBef>
                <a:spcPts val="0"/>
              </a:spcBef>
              <a:spcAft>
                <a:spcPts val="0"/>
              </a:spcAft>
              <a:buNone/>
            </a:pPr>
            <a:r>
              <a:t/>
            </a:r>
            <a:endParaRPr>
              <a:solidFill>
                <a:srgbClr val="17171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1" name="Shape 391"/>
        <p:cNvGrpSpPr/>
        <p:nvPr/>
      </p:nvGrpSpPr>
      <p:grpSpPr>
        <a:xfrm>
          <a:off x="0" y="0"/>
          <a:ext cx="0" cy="0"/>
          <a:chOff x="0" y="0"/>
          <a:chExt cx="0" cy="0"/>
        </a:xfrm>
      </p:grpSpPr>
      <p:sp>
        <p:nvSpPr>
          <p:cNvPr id="392" name="Google Shape;392;p52"/>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393" name="Google Shape;393;p5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The structure of the detector.</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How different particles can be detected.</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How particles are actually collided in practice.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Since we cannot see the particles themselves, we can only study the effects resulting from their collisions and investigate from those what particles are produced or what events took place.</a:t>
            </a:r>
            <a:endParaRPr sz="1600">
              <a:solidFill>
                <a:srgbClr val="17171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7" name="Shape 397"/>
        <p:cNvGrpSpPr/>
        <p:nvPr/>
      </p:nvGrpSpPr>
      <p:grpSpPr>
        <a:xfrm>
          <a:off x="0" y="0"/>
          <a:ext cx="0" cy="0"/>
          <a:chOff x="0" y="0"/>
          <a:chExt cx="0" cy="0"/>
        </a:xfrm>
      </p:grpSpPr>
      <p:sp>
        <p:nvSpPr>
          <p:cNvPr id="398" name="Google Shape;398;p5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399" name="Google Shape;399;p5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1" name="Shape 241"/>
        <p:cNvGrpSpPr/>
        <p:nvPr/>
      </p:nvGrpSpPr>
      <p:grpSpPr>
        <a:xfrm>
          <a:off x="0" y="0"/>
          <a:ext cx="0" cy="0"/>
          <a:chOff x="0" y="0"/>
          <a:chExt cx="0" cy="0"/>
        </a:xfrm>
      </p:grpSpPr>
      <p:sp>
        <p:nvSpPr>
          <p:cNvPr id="242" name="Google Shape;242;p36"/>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Wednesday, 9 July</a:t>
            </a:r>
            <a:endParaRPr/>
          </a:p>
        </p:txBody>
      </p:sp>
      <p:sp>
        <p:nvSpPr>
          <p:cNvPr id="243" name="Google Shape;243;p36"/>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1</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3" name="Shape 403"/>
        <p:cNvGrpSpPr/>
        <p:nvPr/>
      </p:nvGrpSpPr>
      <p:grpSpPr>
        <a:xfrm>
          <a:off x="0" y="0"/>
          <a:ext cx="0" cy="0"/>
          <a:chOff x="0" y="0"/>
          <a:chExt cx="0" cy="0"/>
        </a:xfrm>
      </p:grpSpPr>
      <p:sp>
        <p:nvSpPr>
          <p:cNvPr id="404" name="Google Shape;404;p5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405" name="Google Shape;405;p54"/>
          <p:cNvSpPr txBox="1"/>
          <p:nvPr/>
        </p:nvSpPr>
        <p:spPr>
          <a:xfrm>
            <a:off x="3087300" y="5715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Main objectives</a:t>
            </a:r>
            <a:endParaRPr sz="1600">
              <a:solidFill>
                <a:srgbClr val="171717"/>
              </a:solidFill>
            </a:endParaRPr>
          </a:p>
          <a:p>
            <a:pPr indent="0" lvl="0" marL="457200" marR="360000" rtl="0" algn="l">
              <a:spcBef>
                <a:spcPts val="0"/>
              </a:spcBef>
              <a:spcAft>
                <a:spcPts val="0"/>
              </a:spcAft>
              <a:buNone/>
            </a:pPr>
            <a:r>
              <a:rPr lang="en" sz="1600">
                <a:solidFill>
                  <a:srgbClr val="171717"/>
                </a:solidFill>
              </a:rPr>
              <a:t>Finding basic building units of the matter and   fundamental forces</a:t>
            </a:r>
            <a:endParaRPr sz="1600">
              <a:solidFill>
                <a:srgbClr val="171717"/>
              </a:solidFill>
            </a:endParaRPr>
          </a:p>
          <a:p>
            <a:pPr indent="0" lvl="0" marL="457200" marR="360000" rtl="0" algn="l">
              <a:spcBef>
                <a:spcPts val="0"/>
              </a:spcBef>
              <a:spcAft>
                <a:spcPts val="0"/>
              </a:spcAft>
              <a:buNone/>
            </a:pPr>
            <a:r>
              <a:rPr lang="en" sz="1600">
                <a:solidFill>
                  <a:srgbClr val="171717"/>
                </a:solidFill>
              </a:rPr>
              <a:t>Discover the fundamental forces</a:t>
            </a:r>
            <a:endParaRPr sz="1600">
              <a:solidFill>
                <a:srgbClr val="171717"/>
              </a:solidFill>
            </a:endParaRPr>
          </a:p>
          <a:p>
            <a:pPr indent="0" lvl="0" marL="457200" marR="360000" rtl="0" algn="l">
              <a:spcBef>
                <a:spcPts val="0"/>
              </a:spcBef>
              <a:spcAft>
                <a:spcPts val="0"/>
              </a:spcAft>
              <a:buNone/>
            </a:pPr>
            <a:r>
              <a:rPr lang="en" sz="1600">
                <a:solidFill>
                  <a:srgbClr val="171717"/>
                </a:solidFill>
              </a:rPr>
              <a:t>Looking into the dark matter and dark energy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startAt="2"/>
            </a:pPr>
            <a:r>
              <a:rPr lang="en" sz="1600">
                <a:solidFill>
                  <a:srgbClr val="171717"/>
                </a:solidFill>
              </a:rPr>
              <a:t>Extent of particle physics in my nationala curriculum</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In </a:t>
            </a:r>
            <a:r>
              <a:rPr b="1" lang="en" sz="1600">
                <a:solidFill>
                  <a:srgbClr val="171717"/>
                </a:solidFill>
              </a:rPr>
              <a:t>ORDINARY LEVEL(O/L)</a:t>
            </a:r>
            <a:endParaRPr b="1" sz="1600">
              <a:solidFill>
                <a:srgbClr val="171717"/>
              </a:solidFill>
            </a:endParaRPr>
          </a:p>
          <a:p>
            <a:pPr indent="0" lvl="0" marL="457200" marR="360000" rtl="0" algn="l">
              <a:spcBef>
                <a:spcPts val="0"/>
              </a:spcBef>
              <a:spcAft>
                <a:spcPts val="0"/>
              </a:spcAft>
              <a:buNone/>
            </a:pPr>
            <a:r>
              <a:rPr lang="en" sz="1600">
                <a:solidFill>
                  <a:srgbClr val="171717"/>
                </a:solidFill>
              </a:rPr>
              <a:t>Atomic models and subatomic </a:t>
            </a:r>
            <a:r>
              <a:rPr lang="en" sz="1600">
                <a:solidFill>
                  <a:srgbClr val="171717"/>
                </a:solidFill>
              </a:rPr>
              <a:t>particles (Protons,neutrons,electrons)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In </a:t>
            </a:r>
            <a:r>
              <a:rPr b="1" lang="en" sz="1600">
                <a:solidFill>
                  <a:srgbClr val="171717"/>
                </a:solidFill>
              </a:rPr>
              <a:t>ADVANCED LEVEL(A/L)</a:t>
            </a:r>
            <a:endParaRPr b="1" sz="1600">
              <a:solidFill>
                <a:srgbClr val="171717"/>
              </a:solidFill>
            </a:endParaRPr>
          </a:p>
          <a:p>
            <a:pPr indent="0" lvl="0" marL="457200" marR="360000" rtl="0" algn="l">
              <a:spcBef>
                <a:spcPts val="0"/>
              </a:spcBef>
              <a:spcAft>
                <a:spcPts val="0"/>
              </a:spcAft>
              <a:buNone/>
            </a:pPr>
            <a:r>
              <a:rPr lang="en" sz="1600">
                <a:solidFill>
                  <a:srgbClr val="171717"/>
                </a:solidFill>
              </a:rPr>
              <a:t>Atomic models and subatomic particles further</a:t>
            </a:r>
            <a:endParaRPr sz="1600">
              <a:solidFill>
                <a:srgbClr val="171717"/>
              </a:solidFill>
            </a:endParaRPr>
          </a:p>
          <a:p>
            <a:pPr indent="0" lvl="0" marL="457200" marR="360000" rtl="0" algn="l">
              <a:spcBef>
                <a:spcPts val="0"/>
              </a:spcBef>
              <a:spcAft>
                <a:spcPts val="0"/>
              </a:spcAft>
              <a:buNone/>
            </a:pPr>
            <a:r>
              <a:rPr lang="en" sz="1600">
                <a:solidFill>
                  <a:srgbClr val="171717"/>
                </a:solidFill>
              </a:rPr>
              <a:t>electron neutrino,leptons and  quarks</a:t>
            </a:r>
            <a:endParaRPr sz="1600">
              <a:solidFill>
                <a:srgbClr val="171717"/>
              </a:solidFill>
            </a:endParaRPr>
          </a:p>
          <a:p>
            <a:pPr indent="0" lvl="0" marL="457200" marR="360000" rtl="0" algn="l">
              <a:spcBef>
                <a:spcPts val="0"/>
              </a:spcBef>
              <a:spcAft>
                <a:spcPts val="0"/>
              </a:spcAft>
              <a:buNone/>
            </a:pPr>
            <a:r>
              <a:rPr lang="en" sz="1600">
                <a:solidFill>
                  <a:srgbClr val="171717"/>
                </a:solidFill>
              </a:rPr>
              <a:t>Fundamental forces</a:t>
            </a:r>
            <a:endParaRPr sz="1600">
              <a:solidFill>
                <a:srgbClr val="171717"/>
              </a:solidFill>
            </a:endParaRPr>
          </a:p>
          <a:p>
            <a:pPr indent="0" lvl="0" marL="457200" marR="360000" rtl="0" algn="l">
              <a:spcBef>
                <a:spcPts val="0"/>
              </a:spcBef>
              <a:spcAft>
                <a:spcPts val="0"/>
              </a:spcAft>
              <a:buNone/>
            </a:pPr>
            <a:r>
              <a:rPr lang="en" sz="1600">
                <a:solidFill>
                  <a:srgbClr val="171717"/>
                </a:solidFill>
              </a:rPr>
              <a:t>Particle accelerators</a:t>
            </a:r>
            <a:endParaRPr sz="1600">
              <a:solidFill>
                <a:srgbClr val="1717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9" name="Shape 409"/>
        <p:cNvGrpSpPr/>
        <p:nvPr/>
      </p:nvGrpSpPr>
      <p:grpSpPr>
        <a:xfrm>
          <a:off x="0" y="0"/>
          <a:ext cx="0" cy="0"/>
          <a:chOff x="0" y="0"/>
          <a:chExt cx="0" cy="0"/>
        </a:xfrm>
      </p:grpSpPr>
      <p:sp>
        <p:nvSpPr>
          <p:cNvPr id="410" name="Google Shape;410;p55"/>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411" name="Google Shape;411;p5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Key Ideas about particle accelerators</a:t>
            </a:r>
            <a:endParaRPr sz="1600">
              <a:solidFill>
                <a:srgbClr val="171717"/>
              </a:solidFill>
            </a:endParaRPr>
          </a:p>
          <a:p>
            <a:pPr indent="0" lvl="0" marL="457200" marR="360000" rtl="0" algn="l">
              <a:spcBef>
                <a:spcPts val="0"/>
              </a:spcBef>
              <a:spcAft>
                <a:spcPts val="0"/>
              </a:spcAft>
              <a:buNone/>
            </a:pPr>
            <a:r>
              <a:rPr b="1" lang="en">
                <a:solidFill>
                  <a:srgbClr val="171717"/>
                </a:solidFill>
              </a:rPr>
              <a:t>to accelerate charged particles</a:t>
            </a:r>
            <a:endParaRPr b="1">
              <a:solidFill>
                <a:srgbClr val="171717"/>
              </a:solidFill>
            </a:endParaRPr>
          </a:p>
          <a:p>
            <a:pPr indent="0" lvl="0" marL="457200" marR="360000" rtl="0" algn="l">
              <a:spcBef>
                <a:spcPts val="0"/>
              </a:spcBef>
              <a:spcAft>
                <a:spcPts val="0"/>
              </a:spcAft>
              <a:buNone/>
            </a:pPr>
            <a:r>
              <a:rPr b="1" lang="en"/>
              <a:t>Use electric fields to increase particle speed and magnetic fields to steer or focus the beam</a:t>
            </a:r>
            <a:endParaRPr b="1"/>
          </a:p>
          <a:p>
            <a:pPr indent="0" lvl="0" marL="457200" marR="360000" rtl="0" algn="l">
              <a:spcBef>
                <a:spcPts val="0"/>
              </a:spcBef>
              <a:spcAft>
                <a:spcPts val="0"/>
              </a:spcAft>
              <a:buNone/>
            </a:pPr>
            <a:r>
              <a:rPr b="1" lang="en"/>
              <a:t>Two types - Linear Accelerators</a:t>
            </a:r>
            <a:endParaRPr b="1"/>
          </a:p>
          <a:p>
            <a:pPr indent="-317500" lvl="0" marL="1828800" marR="360000" rtl="0" algn="l">
              <a:spcBef>
                <a:spcPts val="0"/>
              </a:spcBef>
              <a:spcAft>
                <a:spcPts val="0"/>
              </a:spcAft>
              <a:buSzPts val="1400"/>
              <a:buChar char="-"/>
            </a:pPr>
            <a:r>
              <a:rPr b="1" lang="en"/>
              <a:t>Circular Accelerator</a:t>
            </a:r>
            <a:endParaRPr b="1"/>
          </a:p>
          <a:p>
            <a:pPr indent="0" lvl="0" marL="457200" marR="360000" rtl="0" algn="l">
              <a:spcBef>
                <a:spcPts val="0"/>
              </a:spcBef>
              <a:spcAft>
                <a:spcPts val="0"/>
              </a:spcAft>
              <a:buNone/>
            </a:pPr>
            <a:r>
              <a:t/>
            </a:r>
            <a:endParaRPr b="1"/>
          </a:p>
          <a:p>
            <a:pPr indent="-342900" lvl="0" marL="457200" marR="179999" rtl="0" algn="l">
              <a:lnSpc>
                <a:spcPct val="115000"/>
              </a:lnSpc>
              <a:spcBef>
                <a:spcPts val="0"/>
              </a:spcBef>
              <a:spcAft>
                <a:spcPts val="0"/>
              </a:spcAft>
              <a:buClr>
                <a:srgbClr val="1F1F1F"/>
              </a:buClr>
              <a:buSzPts val="1800"/>
              <a:buAutoNum type="arabicPeriod" startAt="2"/>
            </a:pPr>
            <a:r>
              <a:rPr b="1" lang="en">
                <a:solidFill>
                  <a:srgbClr val="1F1F1F"/>
                </a:solidFill>
              </a:rPr>
              <a:t>potential challenges students might encounter when learning about particle accelerators</a:t>
            </a:r>
            <a:endParaRPr b="1">
              <a:solidFill>
                <a:srgbClr val="1F1F1F"/>
              </a:solidFill>
            </a:endParaRPr>
          </a:p>
          <a:p>
            <a:pPr indent="0" lvl="0" marL="457200" marR="179999" rtl="0" algn="l">
              <a:lnSpc>
                <a:spcPct val="115000"/>
              </a:lnSpc>
              <a:spcBef>
                <a:spcPts val="0"/>
              </a:spcBef>
              <a:spcAft>
                <a:spcPts val="0"/>
              </a:spcAft>
              <a:buNone/>
            </a:pPr>
            <a:r>
              <a:t/>
            </a:r>
            <a:endParaRPr b="1">
              <a:solidFill>
                <a:srgbClr val="1F1F1F"/>
              </a:solidFill>
            </a:endParaRPr>
          </a:p>
          <a:p>
            <a:pPr indent="0" lvl="0" marL="457200" marR="179999" rtl="0" algn="l">
              <a:lnSpc>
                <a:spcPct val="115000"/>
              </a:lnSpc>
              <a:spcBef>
                <a:spcPts val="0"/>
              </a:spcBef>
              <a:spcAft>
                <a:spcPts val="0"/>
              </a:spcAft>
              <a:buNone/>
            </a:pPr>
            <a:r>
              <a:rPr b="1" lang="en">
                <a:solidFill>
                  <a:srgbClr val="1F1F1F"/>
                </a:solidFill>
              </a:rPr>
              <a:t>Abstract concepts that are hard to understand</a:t>
            </a:r>
            <a:endParaRPr b="1">
              <a:solidFill>
                <a:srgbClr val="1F1F1F"/>
              </a:solidFill>
            </a:endParaRPr>
          </a:p>
          <a:p>
            <a:pPr indent="0" lvl="0" marL="457200" marR="179999" rtl="0" algn="l">
              <a:lnSpc>
                <a:spcPct val="115000"/>
              </a:lnSpc>
              <a:spcBef>
                <a:spcPts val="0"/>
              </a:spcBef>
              <a:spcAft>
                <a:spcPts val="0"/>
              </a:spcAft>
              <a:buNone/>
            </a:pPr>
            <a:r>
              <a:rPr b="1" lang="en">
                <a:solidFill>
                  <a:srgbClr val="1F1F1F"/>
                </a:solidFill>
              </a:rPr>
              <a:t>complex technology (superconducting magnets, cryogenics)</a:t>
            </a:r>
            <a:endParaRPr b="1">
              <a:solidFill>
                <a:srgbClr val="1F1F1F"/>
              </a:solidFill>
            </a:endParaRPr>
          </a:p>
          <a:p>
            <a:pPr indent="0" lvl="0" marL="457200" marR="179999" rtl="0" algn="l">
              <a:lnSpc>
                <a:spcPct val="115000"/>
              </a:lnSpc>
              <a:spcBef>
                <a:spcPts val="0"/>
              </a:spcBef>
              <a:spcAft>
                <a:spcPts val="0"/>
              </a:spcAft>
              <a:buNone/>
            </a:pPr>
            <a:r>
              <a:rPr b="1" lang="en">
                <a:solidFill>
                  <a:srgbClr val="1F1F1F"/>
                </a:solidFill>
              </a:rPr>
              <a:t>Unable to interact with accelerators to get hands on experience</a:t>
            </a:r>
            <a:endParaRPr b="1">
              <a:solidFill>
                <a:srgbClr val="1F1F1F"/>
              </a:solidFill>
            </a:endParaRPr>
          </a:p>
          <a:p>
            <a:pPr indent="0" lvl="0" marL="457200" marR="179999" rtl="0" algn="l">
              <a:lnSpc>
                <a:spcPct val="115000"/>
              </a:lnSpc>
              <a:spcBef>
                <a:spcPts val="0"/>
              </a:spcBef>
              <a:spcAft>
                <a:spcPts val="0"/>
              </a:spcAft>
              <a:buNone/>
            </a:pPr>
            <a:r>
              <a:t/>
            </a:r>
            <a:endParaRPr b="1">
              <a:solidFill>
                <a:srgbClr val="1F1F1F"/>
              </a:solidFill>
            </a:endParaRPr>
          </a:p>
          <a:p>
            <a:pPr indent="0" lvl="0" marL="457200" marR="179999" rtl="0" algn="l">
              <a:lnSpc>
                <a:spcPct val="115000"/>
              </a:lnSpc>
              <a:spcBef>
                <a:spcPts val="0"/>
              </a:spcBef>
              <a:spcAft>
                <a:spcPts val="0"/>
              </a:spcAft>
              <a:buNone/>
            </a:pPr>
            <a:r>
              <a:t/>
            </a:r>
            <a:endParaRPr b="1">
              <a:solidFill>
                <a:srgbClr val="1F1F1F"/>
              </a:solidFill>
            </a:endParaRPr>
          </a:p>
          <a:p>
            <a:pPr indent="0" lvl="0" marL="457200" marR="179999" rtl="0" algn="l">
              <a:lnSpc>
                <a:spcPct val="115000"/>
              </a:lnSpc>
              <a:spcBef>
                <a:spcPts val="0"/>
              </a:spcBef>
              <a:spcAft>
                <a:spcPts val="0"/>
              </a:spcAft>
              <a:buNone/>
            </a:pPr>
            <a:r>
              <a:t/>
            </a:r>
            <a:endParaRPr b="1">
              <a:solidFill>
                <a:srgbClr val="1F1F1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5" name="Shape 415"/>
        <p:cNvGrpSpPr/>
        <p:nvPr/>
      </p:nvGrpSpPr>
      <p:grpSpPr>
        <a:xfrm>
          <a:off x="0" y="0"/>
          <a:ext cx="0" cy="0"/>
          <a:chOff x="0" y="0"/>
          <a:chExt cx="0" cy="0"/>
        </a:xfrm>
      </p:grpSpPr>
      <p:sp>
        <p:nvSpPr>
          <p:cNvPr id="416" name="Google Shape;416;p56"/>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417" name="Google Shape;417;p5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04800" lvl="0" marL="457200" marR="179999" rtl="0" algn="l">
              <a:lnSpc>
                <a:spcPct val="115000"/>
              </a:lnSpc>
              <a:spcBef>
                <a:spcPts val="0"/>
              </a:spcBef>
              <a:spcAft>
                <a:spcPts val="0"/>
              </a:spcAft>
              <a:buClr>
                <a:schemeClr val="lt1"/>
              </a:buClr>
              <a:buSzPts val="1200"/>
              <a:buAutoNum type="arabicParenR"/>
            </a:pPr>
            <a:r>
              <a:rPr b="1" lang="en">
                <a:solidFill>
                  <a:srgbClr val="171717"/>
                </a:solidFill>
              </a:rPr>
              <a:t>key ideas about particle</a:t>
            </a:r>
            <a:endParaRPr b="1">
              <a:solidFill>
                <a:srgbClr val="171717"/>
              </a:solidFill>
            </a:endParaRPr>
          </a:p>
          <a:p>
            <a:pPr indent="-304800" lvl="0" marL="457200" marR="179999" rtl="0" algn="l">
              <a:lnSpc>
                <a:spcPct val="115000"/>
              </a:lnSpc>
              <a:spcBef>
                <a:spcPts val="0"/>
              </a:spcBef>
              <a:spcAft>
                <a:spcPts val="0"/>
              </a:spcAft>
              <a:buClr>
                <a:schemeClr val="lt1"/>
              </a:buClr>
              <a:buSzPts val="1200"/>
              <a:buAutoNum type="arabicParenR"/>
            </a:pPr>
            <a:r>
              <a:rPr lang="en" sz="1300"/>
              <a:t>Wok by </a:t>
            </a:r>
            <a:r>
              <a:rPr b="1" lang="en" sz="1300"/>
              <a:t>detecting interactions</a:t>
            </a:r>
            <a:r>
              <a:rPr lang="en" sz="1300"/>
              <a:t> between particles and the detector material—such as ionization, light flashes, or heat.</a:t>
            </a:r>
            <a:r>
              <a:rPr b="1" lang="en" sz="1600">
                <a:solidFill>
                  <a:srgbClr val="171717"/>
                </a:solidFill>
              </a:rPr>
              <a:t> </a:t>
            </a:r>
            <a:endParaRPr b="1" sz="1600">
              <a:solidFill>
                <a:srgbClr val="171717"/>
              </a:solidFill>
            </a:endParaRPr>
          </a:p>
          <a:p>
            <a:pPr indent="0" lvl="0" marL="457200" marR="179999" rtl="0" algn="l">
              <a:lnSpc>
                <a:spcPct val="115000"/>
              </a:lnSpc>
              <a:spcBef>
                <a:spcPts val="0"/>
              </a:spcBef>
              <a:spcAft>
                <a:spcPts val="0"/>
              </a:spcAft>
              <a:buNone/>
            </a:pPr>
            <a:r>
              <a:rPr b="1" lang="en" sz="1300"/>
              <a:t>Different types of detectors</a:t>
            </a:r>
            <a:r>
              <a:rPr lang="en" sz="1300"/>
              <a:t>, to measure </a:t>
            </a:r>
            <a:r>
              <a:rPr b="1" lang="en" sz="1300"/>
              <a:t>specific properties</a:t>
            </a:r>
            <a:r>
              <a:rPr lang="en" sz="1300"/>
              <a:t> of particles:</a:t>
            </a:r>
            <a:endParaRPr sz="1300"/>
          </a:p>
          <a:p>
            <a:pPr indent="0" lvl="0" marL="457200" marR="179999" rtl="0" algn="l">
              <a:lnSpc>
                <a:spcPct val="115000"/>
              </a:lnSpc>
              <a:spcBef>
                <a:spcPts val="0"/>
              </a:spcBef>
              <a:spcAft>
                <a:spcPts val="0"/>
              </a:spcAft>
              <a:buNone/>
            </a:pPr>
            <a:r>
              <a:rPr lang="en" sz="1200"/>
              <a:t>help us </a:t>
            </a:r>
            <a:r>
              <a:rPr b="1" lang="en" sz="1200"/>
              <a:t>test theories</a:t>
            </a:r>
            <a:r>
              <a:rPr lang="en" sz="1200"/>
              <a:t> in physics, </a:t>
            </a:r>
            <a:r>
              <a:rPr b="1" lang="en" sz="1200"/>
              <a:t>explore new particles</a:t>
            </a:r>
            <a:endParaRPr sz="1300"/>
          </a:p>
          <a:p>
            <a:pPr indent="0" lvl="0" marL="0" marR="179999" rtl="0" algn="l">
              <a:lnSpc>
                <a:spcPct val="115000"/>
              </a:lnSpc>
              <a:spcBef>
                <a:spcPts val="0"/>
              </a:spcBef>
              <a:spcAft>
                <a:spcPts val="0"/>
              </a:spcAft>
              <a:buNone/>
            </a:pPr>
            <a:r>
              <a:t/>
            </a:r>
            <a:endParaRPr sz="1600">
              <a:solidFill>
                <a:srgbClr val="171717"/>
              </a:solidFill>
            </a:endParaRPr>
          </a:p>
          <a:p>
            <a:pPr indent="0" lvl="0" marL="0" marR="179999" rtl="0" algn="l">
              <a:lnSpc>
                <a:spcPct val="115000"/>
              </a:lnSpc>
              <a:spcBef>
                <a:spcPts val="0"/>
              </a:spcBef>
              <a:spcAft>
                <a:spcPts val="0"/>
              </a:spcAft>
              <a:buNone/>
            </a:pPr>
            <a:r>
              <a:rPr b="1" lang="en" sz="1300">
                <a:solidFill>
                  <a:srgbClr val="171717"/>
                </a:solidFill>
              </a:rPr>
              <a:t>potential challenges students might encounter when learning about particle detectors</a:t>
            </a:r>
            <a:endParaRPr b="1" sz="1300">
              <a:solidFill>
                <a:srgbClr val="171717"/>
              </a:solidFill>
            </a:endParaRPr>
          </a:p>
          <a:p>
            <a:pPr indent="0" lvl="0" marL="0" marR="179999" rtl="0" algn="l">
              <a:lnSpc>
                <a:spcPct val="115000"/>
              </a:lnSpc>
              <a:spcBef>
                <a:spcPts val="0"/>
              </a:spcBef>
              <a:spcAft>
                <a:spcPts val="0"/>
              </a:spcAft>
              <a:buNone/>
            </a:pPr>
            <a:r>
              <a:t/>
            </a:r>
            <a:endParaRPr b="1" sz="1300">
              <a:solidFill>
                <a:srgbClr val="171717"/>
              </a:solidFill>
            </a:endParaRPr>
          </a:p>
          <a:p>
            <a:pPr indent="0" lvl="0" marL="0" marR="179999" rtl="0" algn="l">
              <a:lnSpc>
                <a:spcPct val="115000"/>
              </a:lnSpc>
              <a:spcBef>
                <a:spcPts val="0"/>
              </a:spcBef>
              <a:spcAft>
                <a:spcPts val="0"/>
              </a:spcAft>
              <a:buNone/>
            </a:pPr>
            <a:r>
              <a:rPr b="1" lang="en" sz="1300">
                <a:solidFill>
                  <a:srgbClr val="171717"/>
                </a:solidFill>
              </a:rPr>
              <a:t>Difficulty in understanding complex concepts</a:t>
            </a:r>
            <a:endParaRPr b="1" sz="1300">
              <a:solidFill>
                <a:srgbClr val="171717"/>
              </a:solidFill>
            </a:endParaRPr>
          </a:p>
          <a:p>
            <a:pPr indent="0" lvl="0" marL="0" marR="179999" rtl="0" algn="l">
              <a:lnSpc>
                <a:spcPct val="115000"/>
              </a:lnSpc>
              <a:spcBef>
                <a:spcPts val="0"/>
              </a:spcBef>
              <a:spcAft>
                <a:spcPts val="0"/>
              </a:spcAft>
              <a:buNone/>
            </a:pPr>
            <a:r>
              <a:rPr b="1" lang="en" sz="1300">
                <a:solidFill>
                  <a:srgbClr val="171717"/>
                </a:solidFill>
              </a:rPr>
              <a:t>Difficulty in understanding data interpretation and analysis</a:t>
            </a:r>
            <a:endParaRPr b="1" sz="1300">
              <a:solidFill>
                <a:srgbClr val="171717"/>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1" name="Shape 421"/>
        <p:cNvGrpSpPr/>
        <p:nvPr/>
      </p:nvGrpSpPr>
      <p:grpSpPr>
        <a:xfrm>
          <a:off x="0" y="0"/>
          <a:ext cx="0" cy="0"/>
          <a:chOff x="0" y="0"/>
          <a:chExt cx="0" cy="0"/>
        </a:xfrm>
      </p:grpSpPr>
      <p:sp>
        <p:nvSpPr>
          <p:cNvPr id="422" name="Google Shape;422;p5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423" name="Google Shape;423;p5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300"/>
              <a:t>Visiting </a:t>
            </a:r>
            <a:r>
              <a:rPr b="1" lang="en" sz="1300"/>
              <a:t>ATLAS Control Room, SM18 Magnet Test Hall, and the CERN Control Centre gave me real experience to feel the particle physics experiments</a:t>
            </a:r>
            <a:endParaRPr b="1" sz="1300"/>
          </a:p>
          <a:p>
            <a:pPr indent="0" lvl="0" marL="0" rtl="0" algn="l">
              <a:lnSpc>
                <a:spcPct val="115000"/>
              </a:lnSpc>
              <a:spcBef>
                <a:spcPts val="1200"/>
              </a:spcBef>
              <a:spcAft>
                <a:spcPts val="0"/>
              </a:spcAft>
              <a:buNone/>
            </a:pPr>
            <a:r>
              <a:rPr b="1" lang="en" sz="1300"/>
              <a:t>Gave me an opportunity understand to present some ideas to students in a understandable way to our students.</a:t>
            </a:r>
            <a:endParaRPr b="1" sz="1300"/>
          </a:p>
          <a:p>
            <a:pPr indent="0" lvl="0" marL="0" rtl="0" algn="l">
              <a:lnSpc>
                <a:spcPct val="115000"/>
              </a:lnSpc>
              <a:spcBef>
                <a:spcPts val="1200"/>
              </a:spcBef>
              <a:spcAft>
                <a:spcPts val="0"/>
              </a:spcAft>
              <a:buNone/>
            </a:pPr>
            <a:r>
              <a:rPr b="1" lang="en" sz="1300"/>
              <a:t>Lectures and personnel involved in particle physics experiments inspired me to look into subject further and share with my students</a:t>
            </a:r>
            <a:endParaRPr b="1" sz="1300"/>
          </a:p>
          <a:p>
            <a:pPr indent="0" lvl="0" marL="0" rtl="0" algn="l">
              <a:lnSpc>
                <a:spcPct val="115000"/>
              </a:lnSpc>
              <a:spcBef>
                <a:spcPts val="1200"/>
              </a:spcBef>
              <a:spcAft>
                <a:spcPts val="0"/>
              </a:spcAft>
              <a:buNone/>
            </a:pPr>
            <a:r>
              <a:rPr b="1" lang="en" sz="1300"/>
              <a:t>Had a chance to know that two proton beams  are made to collide with an angle rather that in a straight line in LHC</a:t>
            </a:r>
            <a:endParaRPr b="1" sz="1300"/>
          </a:p>
          <a:p>
            <a:pPr indent="0" lvl="0" marL="0" rtl="0" algn="l">
              <a:lnSpc>
                <a:spcPct val="115000"/>
              </a:lnSpc>
              <a:spcBef>
                <a:spcPts val="1200"/>
              </a:spcBef>
              <a:spcAft>
                <a:spcPts val="1200"/>
              </a:spcAft>
              <a:buNone/>
            </a:pPr>
            <a:r>
              <a:t/>
            </a:r>
            <a:endParaRPr b="1" sz="1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7" name="Shape 427"/>
        <p:cNvGrpSpPr/>
        <p:nvPr/>
      </p:nvGrpSpPr>
      <p:grpSpPr>
        <a:xfrm>
          <a:off x="0" y="0"/>
          <a:ext cx="0" cy="0"/>
          <a:chOff x="0" y="0"/>
          <a:chExt cx="0" cy="0"/>
        </a:xfrm>
      </p:grpSpPr>
      <p:sp>
        <p:nvSpPr>
          <p:cNvPr id="428" name="Google Shape;428;p5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429" name="Google Shape;429;p5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pic>
        <p:nvPicPr>
          <p:cNvPr id="430" name="Google Shape;430;p58"/>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4" name="Shape 434"/>
        <p:cNvGrpSpPr/>
        <p:nvPr/>
      </p:nvGrpSpPr>
      <p:grpSpPr>
        <a:xfrm>
          <a:off x="0" y="0"/>
          <a:ext cx="0" cy="0"/>
          <a:chOff x="0" y="0"/>
          <a:chExt cx="0" cy="0"/>
        </a:xfrm>
      </p:grpSpPr>
      <p:pic>
        <p:nvPicPr>
          <p:cNvPr id="435" name="Google Shape;435;p59" title="Screen Shot 2025-07-09 at 21.47.47.png"/>
          <p:cNvPicPr preferRelativeResize="0"/>
          <p:nvPr/>
        </p:nvPicPr>
        <p:blipFill>
          <a:blip r:embed="rId3">
            <a:alphaModFix/>
          </a:blip>
          <a:stretch>
            <a:fillRect/>
          </a:stretch>
        </p:blipFill>
        <p:spPr>
          <a:xfrm>
            <a:off x="95000" y="0"/>
            <a:ext cx="3099443" cy="4838699"/>
          </a:xfrm>
          <a:prstGeom prst="rect">
            <a:avLst/>
          </a:prstGeom>
          <a:noFill/>
          <a:ln>
            <a:noFill/>
          </a:ln>
        </p:spPr>
      </p:pic>
      <p:sp>
        <p:nvSpPr>
          <p:cNvPr id="436" name="Google Shape;436;p59"/>
          <p:cNvSpPr txBox="1"/>
          <p:nvPr/>
        </p:nvSpPr>
        <p:spPr>
          <a:xfrm>
            <a:off x="3451400" y="324975"/>
            <a:ext cx="5434800" cy="42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1a. Particles are accelerated</a:t>
            </a:r>
            <a:endParaRPr sz="1600">
              <a:solidFill>
                <a:srgbClr val="171717"/>
              </a:solidFill>
            </a:endParaRPr>
          </a:p>
          <a:p>
            <a:pPr indent="0" lvl="0" marL="0" rtl="0" algn="l">
              <a:spcBef>
                <a:spcPts val="0"/>
              </a:spcBef>
              <a:spcAft>
                <a:spcPts val="0"/>
              </a:spcAft>
              <a:buNone/>
            </a:pPr>
            <a:r>
              <a:rPr lang="en" sz="1600">
                <a:solidFill>
                  <a:srgbClr val="171717"/>
                </a:solidFill>
              </a:rPr>
              <a:t>to 99.99999% the speed of light!</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 sz="1600">
                <a:solidFill>
                  <a:srgbClr val="171717"/>
                </a:solidFill>
              </a:rPr>
              <a:t>2a. It takes a lot of energy to break</a:t>
            </a:r>
            <a:endParaRPr sz="1600">
              <a:solidFill>
                <a:srgbClr val="171717"/>
              </a:solidFill>
            </a:endParaRPr>
          </a:p>
          <a:p>
            <a:pPr indent="0" lvl="0" marL="0" rtl="0" algn="l">
              <a:spcBef>
                <a:spcPts val="0"/>
              </a:spcBef>
              <a:spcAft>
                <a:spcPts val="0"/>
              </a:spcAft>
              <a:buNone/>
            </a:pPr>
            <a:r>
              <a:rPr lang="en" sz="1600">
                <a:solidFill>
                  <a:srgbClr val="171717"/>
                </a:solidFill>
              </a:rPr>
              <a:t>particles into their parts!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 sz="1600">
                <a:solidFill>
                  <a:srgbClr val="171717"/>
                </a:solidFill>
              </a:rPr>
              <a:t>3a. Accelerators need a lot of space to</a:t>
            </a:r>
            <a:endParaRPr sz="1600">
              <a:solidFill>
                <a:srgbClr val="171717"/>
              </a:solidFill>
            </a:endParaRPr>
          </a:p>
          <a:p>
            <a:pPr indent="0" lvl="0" marL="0" rtl="0" algn="l">
              <a:spcBef>
                <a:spcPts val="0"/>
              </a:spcBef>
              <a:spcAft>
                <a:spcPts val="0"/>
              </a:spcAft>
              <a:buNone/>
            </a:pPr>
            <a:r>
              <a:rPr lang="en" sz="1600">
                <a:solidFill>
                  <a:srgbClr val="171717"/>
                </a:solidFill>
              </a:rPr>
              <a:t>accelerate particles.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 sz="1600">
                <a:solidFill>
                  <a:srgbClr val="171717"/>
                </a:solidFill>
              </a:rPr>
              <a:t>2a. The VERY small nature of the particles.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 sz="1600">
                <a:solidFill>
                  <a:srgbClr val="171717"/>
                </a:solidFill>
              </a:rPr>
              <a:t>2b. The confusing nature of the initial results</a:t>
            </a:r>
            <a:endParaRPr sz="1600">
              <a:solidFill>
                <a:srgbClr val="171717"/>
              </a:solidFill>
            </a:endParaRPr>
          </a:p>
          <a:p>
            <a:pPr indent="0" lvl="0" marL="0" rtl="0" algn="l">
              <a:spcBef>
                <a:spcPts val="0"/>
              </a:spcBef>
              <a:spcAft>
                <a:spcPts val="0"/>
              </a:spcAft>
              <a:buNone/>
            </a:pPr>
            <a:r>
              <a:rPr lang="en" sz="1600">
                <a:solidFill>
                  <a:srgbClr val="171717"/>
                </a:solidFill>
              </a:rPr>
              <a:t>of a collision.</a:t>
            </a:r>
            <a:endParaRPr sz="1600">
              <a:solidFill>
                <a:srgbClr val="171717"/>
              </a:solidFill>
            </a:endParaRPr>
          </a:p>
          <a:p>
            <a:pPr indent="0" lvl="0" marL="0" rtl="0" algn="l">
              <a:spcBef>
                <a:spcPts val="0"/>
              </a:spcBef>
              <a:spcAft>
                <a:spcPts val="0"/>
              </a:spcAft>
              <a:buNone/>
            </a:pPr>
            <a:r>
              <a:t/>
            </a:r>
            <a:endParaRPr sz="1600">
              <a:solidFill>
                <a:srgbClr val="171717"/>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0" name="Shape 440"/>
        <p:cNvGrpSpPr/>
        <p:nvPr/>
      </p:nvGrpSpPr>
      <p:grpSpPr>
        <a:xfrm>
          <a:off x="0" y="0"/>
          <a:ext cx="0" cy="0"/>
          <a:chOff x="0" y="0"/>
          <a:chExt cx="0" cy="0"/>
        </a:xfrm>
      </p:grpSpPr>
      <p:sp>
        <p:nvSpPr>
          <p:cNvPr id="441" name="Google Shape;441;p60"/>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442" name="Google Shape;442;p6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6" name="Shape 446"/>
        <p:cNvGrpSpPr/>
        <p:nvPr/>
      </p:nvGrpSpPr>
      <p:grpSpPr>
        <a:xfrm>
          <a:off x="0" y="0"/>
          <a:ext cx="0" cy="0"/>
          <a:chOff x="0" y="0"/>
          <a:chExt cx="0" cy="0"/>
        </a:xfrm>
      </p:grpSpPr>
      <p:sp>
        <p:nvSpPr>
          <p:cNvPr id="447" name="Google Shape;447;p6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448" name="Google Shape;448;p6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2" name="Shape 452"/>
        <p:cNvGrpSpPr/>
        <p:nvPr/>
      </p:nvGrpSpPr>
      <p:grpSpPr>
        <a:xfrm>
          <a:off x="0" y="0"/>
          <a:ext cx="0" cy="0"/>
          <a:chOff x="0" y="0"/>
          <a:chExt cx="0" cy="0"/>
        </a:xfrm>
      </p:grpSpPr>
      <p:sp>
        <p:nvSpPr>
          <p:cNvPr id="453" name="Google Shape;453;p62"/>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454" name="Google Shape;454;p62"/>
          <p:cNvSpPr txBox="1"/>
          <p:nvPr/>
        </p:nvSpPr>
        <p:spPr>
          <a:xfrm>
            <a:off x="319445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100"/>
              <a:t>Individual Insights and Shared Themes</a:t>
            </a:r>
            <a:endParaRPr b="1" sz="1100"/>
          </a:p>
          <a:p>
            <a:pPr indent="0" lvl="0" marL="0" rtl="0" algn="l">
              <a:lnSpc>
                <a:spcPct val="115000"/>
              </a:lnSpc>
              <a:spcBef>
                <a:spcPts val="1200"/>
              </a:spcBef>
              <a:spcAft>
                <a:spcPts val="0"/>
              </a:spcAft>
              <a:buNone/>
            </a:pPr>
            <a:r>
              <a:rPr lang="en" sz="1100"/>
              <a:t>During our group discussion, several themes emerged that sparked both surprise and inspiration. Many of us were astonished by the physical and technical details of CERN’s experiments — from the impossibility of isolating a quark to the immense size of the beams and the extreme conditions such as temperature control and thermal expansion. The sheer number of magnets used and the principle of equal voting power for all member countries, regardless of population size, also stood out.</a:t>
            </a:r>
            <a:endParaRPr sz="1100"/>
          </a:p>
          <a:p>
            <a:pPr indent="0" lvl="0" marL="0" rtl="0" algn="l">
              <a:lnSpc>
                <a:spcPct val="115000"/>
              </a:lnSpc>
              <a:spcBef>
                <a:spcPts val="1200"/>
              </a:spcBef>
              <a:spcAft>
                <a:spcPts val="0"/>
              </a:spcAft>
              <a:buNone/>
            </a:pPr>
            <a:r>
              <a:rPr lang="en" sz="1100"/>
              <a:t>We were deeply inspired by the atmosphere at CERN and the people working here. Listening to experts who have been part of significant scientific discoveries — like the Higgs boson — was profoundly motivating. Jeff’s talk stood out for many of us, highlighting the importance of being a scientist in today’s world and how curiosity-driven learning can thrive when students are given a sense of purpose and community.</a:t>
            </a:r>
            <a:endParaRPr sz="1100"/>
          </a:p>
          <a:p>
            <a:pPr indent="0" lvl="0" marL="360000" marR="360000" rtl="0" algn="l">
              <a:spcBef>
                <a:spcPts val="1200"/>
              </a:spcBef>
              <a:spcAft>
                <a:spcPts val="0"/>
              </a:spcAft>
              <a:buNone/>
            </a:pPr>
            <a:r>
              <a:t/>
            </a:r>
            <a:endParaRPr b="1" sz="11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8" name="Shape 458"/>
        <p:cNvGrpSpPr/>
        <p:nvPr/>
      </p:nvGrpSpPr>
      <p:grpSpPr>
        <a:xfrm>
          <a:off x="0" y="0"/>
          <a:ext cx="0" cy="0"/>
          <a:chOff x="0" y="0"/>
          <a:chExt cx="0" cy="0"/>
        </a:xfrm>
      </p:grpSpPr>
      <p:sp>
        <p:nvSpPr>
          <p:cNvPr id="459" name="Google Shape;459;p63"/>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460" name="Google Shape;460;p6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None/>
            </a:pPr>
            <a:r>
              <a:rPr b="1" lang="en" sz="1300"/>
              <a:t>Our Key Takeaways</a:t>
            </a:r>
            <a:endParaRPr b="1" sz="1300"/>
          </a:p>
          <a:p>
            <a:pPr indent="0" lvl="0" marL="0" rtl="0" algn="l">
              <a:lnSpc>
                <a:spcPct val="115000"/>
              </a:lnSpc>
              <a:spcBef>
                <a:spcPts val="1200"/>
              </a:spcBef>
              <a:spcAft>
                <a:spcPts val="0"/>
              </a:spcAft>
              <a:buNone/>
            </a:pPr>
            <a:r>
              <a:rPr b="1" lang="en" sz="1100"/>
              <a:t>What inspired us the most:</a:t>
            </a:r>
            <a:endParaRPr b="1" sz="1100"/>
          </a:p>
          <a:p>
            <a:pPr indent="-298450" lvl="0" marL="457200" rtl="0" algn="l">
              <a:lnSpc>
                <a:spcPct val="115000"/>
              </a:lnSpc>
              <a:spcBef>
                <a:spcPts val="1200"/>
              </a:spcBef>
              <a:spcAft>
                <a:spcPts val="0"/>
              </a:spcAft>
              <a:buSzPts val="1100"/>
              <a:buChar char="●"/>
            </a:pPr>
            <a:r>
              <a:rPr lang="en" sz="1100"/>
              <a:t>Jeff’s presentations were not only informative but also deeply inspiring for all of us.</a:t>
            </a:r>
            <a:endParaRPr sz="1100"/>
          </a:p>
          <a:p>
            <a:pPr indent="-298450" lvl="0" marL="457200" rtl="0" algn="l">
              <a:lnSpc>
                <a:spcPct val="115000"/>
              </a:lnSpc>
              <a:spcBef>
                <a:spcPts val="0"/>
              </a:spcBef>
              <a:spcAft>
                <a:spcPts val="0"/>
              </a:spcAft>
              <a:buSzPts val="1100"/>
              <a:buChar char="●"/>
            </a:pPr>
            <a:r>
              <a:rPr lang="en" sz="1100"/>
              <a:t>The collaborative and passionate atmosphere at CERN</a:t>
            </a:r>
            <a:br>
              <a:rPr lang="en" sz="1100"/>
            </a:br>
            <a:endParaRPr sz="1100"/>
          </a:p>
          <a:p>
            <a:pPr indent="-298450" lvl="0" marL="457200" rtl="0" algn="l">
              <a:lnSpc>
                <a:spcPct val="115000"/>
              </a:lnSpc>
              <a:spcBef>
                <a:spcPts val="0"/>
              </a:spcBef>
              <a:spcAft>
                <a:spcPts val="0"/>
              </a:spcAft>
              <a:buSzPts val="1100"/>
              <a:buChar char="●"/>
            </a:pPr>
            <a:r>
              <a:rPr lang="en" sz="1100"/>
              <a:t>Learning from top researchers who witnessed historic events like the Higgs boson discovery </a:t>
            </a:r>
            <a:br>
              <a:rPr lang="en" sz="1100"/>
            </a:br>
            <a:endParaRPr sz="1100"/>
          </a:p>
          <a:p>
            <a:pPr indent="-298450" lvl="0" marL="457200" rtl="0" algn="l">
              <a:lnSpc>
                <a:spcPct val="115000"/>
              </a:lnSpc>
              <a:spcBef>
                <a:spcPts val="0"/>
              </a:spcBef>
              <a:spcAft>
                <a:spcPts val="0"/>
              </a:spcAft>
              <a:buSzPts val="1100"/>
              <a:buChar char="●"/>
            </a:pPr>
            <a:r>
              <a:rPr lang="en" sz="1100"/>
              <a:t>Being surrounded by experts across physics and other fields</a:t>
            </a:r>
            <a:endParaRPr sz="1100"/>
          </a:p>
          <a:p>
            <a:pPr indent="0" lvl="0" marL="457200" rtl="0" algn="l">
              <a:lnSpc>
                <a:spcPct val="115000"/>
              </a:lnSpc>
              <a:spcBef>
                <a:spcPts val="1200"/>
              </a:spcBef>
              <a:spcAft>
                <a:spcPts val="0"/>
              </a:spcAft>
              <a:buNone/>
            </a:pPr>
            <a:br>
              <a:rPr lang="en" sz="1100"/>
            </a:br>
            <a:endParaRPr sz="1100"/>
          </a:p>
          <a:p>
            <a:pPr indent="0" lvl="0" marL="457200" rtl="0" algn="l">
              <a:lnSpc>
                <a:spcPct val="115000"/>
              </a:lnSpc>
              <a:spcBef>
                <a:spcPts val="1200"/>
              </a:spcBef>
              <a:spcAft>
                <a:spcPts val="0"/>
              </a:spcAft>
              <a:buNone/>
            </a:pPr>
            <a:r>
              <a:t/>
            </a:r>
            <a:endParaRPr sz="1100"/>
          </a:p>
          <a:p>
            <a:pPr indent="0" lvl="0" marL="457200" rtl="0" algn="l">
              <a:lnSpc>
                <a:spcPct val="115000"/>
              </a:lnSpc>
              <a:spcBef>
                <a:spcPts val="1200"/>
              </a:spcBef>
              <a:spcAft>
                <a:spcPts val="0"/>
              </a:spcAft>
              <a:buNone/>
            </a:pPr>
            <a:r>
              <a:t/>
            </a:r>
            <a:endParaRPr sz="1100"/>
          </a:p>
          <a:p>
            <a:pPr indent="0" lvl="0" marL="457200" rtl="0" algn="l">
              <a:lnSpc>
                <a:spcPct val="115000"/>
              </a:lnSpc>
              <a:spcBef>
                <a:spcPts val="1200"/>
              </a:spcBef>
              <a:spcAft>
                <a:spcPts val="0"/>
              </a:spcAft>
              <a:buNone/>
            </a:pPr>
            <a:r>
              <a:t/>
            </a:r>
            <a:endParaRPr sz="1100"/>
          </a:p>
          <a:p>
            <a:pPr indent="0" lvl="0" marL="0" rtl="0" algn="l">
              <a:lnSpc>
                <a:spcPct val="115000"/>
              </a:lnSpc>
              <a:spcBef>
                <a:spcPts val="1200"/>
              </a:spcBef>
              <a:spcAft>
                <a:spcPts val="0"/>
              </a:spcAft>
              <a:buNone/>
            </a:pPr>
            <a:r>
              <a:t/>
            </a:r>
            <a:endParaRPr sz="1100"/>
          </a:p>
          <a:p>
            <a:pPr indent="0" lvl="0" marL="0" rtl="0" algn="l">
              <a:lnSpc>
                <a:spcPct val="115000"/>
              </a:lnSpc>
              <a:spcBef>
                <a:spcPts val="1200"/>
              </a:spcBef>
              <a:spcAft>
                <a:spcPts val="0"/>
              </a:spcAft>
              <a:buNone/>
            </a:pPr>
            <a:r>
              <a:rPr b="1" lang="en" sz="1100"/>
              <a:t>Shared reflection:</a:t>
            </a:r>
            <a:br>
              <a:rPr b="1" lang="en" sz="1100"/>
            </a:br>
            <a:r>
              <a:rPr lang="en" sz="1100"/>
              <a:t> Bringing real-world science into our classrooms can spark curiosity, foster critical thinking, and show students the beauty and complexity of modern research.</a:t>
            </a:r>
            <a:endParaRPr sz="1100"/>
          </a:p>
          <a:p>
            <a:pPr indent="0" lvl="0" marL="457200" rtl="0" algn="l">
              <a:lnSpc>
                <a:spcPct val="115000"/>
              </a:lnSpc>
              <a:spcBef>
                <a:spcPts val="1200"/>
              </a:spcBef>
              <a:spcAft>
                <a:spcPts val="0"/>
              </a:spcAft>
              <a:buNone/>
            </a:pPr>
            <a:r>
              <a:t/>
            </a:r>
            <a:endParaRPr sz="1100"/>
          </a:p>
          <a:p>
            <a:pPr indent="0" lvl="0" marL="360000" marR="360000" rtl="0" algn="l">
              <a:spcBef>
                <a:spcPts val="1200"/>
              </a:spcBef>
              <a:spcAft>
                <a:spcPts val="0"/>
              </a:spcAft>
              <a:buNone/>
            </a:pPr>
            <a:r>
              <a:t/>
            </a:r>
            <a:endParaRPr b="1" sz="1100"/>
          </a:p>
        </p:txBody>
      </p:sp>
      <p:sp>
        <p:nvSpPr>
          <p:cNvPr id="461" name="Google Shape;461;p63"/>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62" name="Google Shape;462;p63"/>
          <p:cNvPicPr preferRelativeResize="0"/>
          <p:nvPr/>
        </p:nvPicPr>
        <p:blipFill>
          <a:blip r:embed="rId3">
            <a:alphaModFix/>
          </a:blip>
          <a:stretch>
            <a:fillRect/>
          </a:stretch>
        </p:blipFill>
        <p:spPr>
          <a:xfrm>
            <a:off x="6343351" y="2282678"/>
            <a:ext cx="2646847" cy="1985127"/>
          </a:xfrm>
          <a:prstGeom prst="rect">
            <a:avLst/>
          </a:prstGeom>
          <a:noFill/>
          <a:ln>
            <a:noFill/>
          </a:ln>
        </p:spPr>
      </p:pic>
      <p:pic>
        <p:nvPicPr>
          <p:cNvPr id="463" name="Google Shape;463;p63" title="605d1cc9-9929-458e-9b4d-1550df2d8834.png"/>
          <p:cNvPicPr preferRelativeResize="0"/>
          <p:nvPr/>
        </p:nvPicPr>
        <p:blipFill>
          <a:blip r:embed="rId4">
            <a:alphaModFix/>
          </a:blip>
          <a:stretch>
            <a:fillRect/>
          </a:stretch>
        </p:blipFill>
        <p:spPr>
          <a:xfrm>
            <a:off x="3420688" y="2282684"/>
            <a:ext cx="2767776" cy="184519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7" name="Shape 247"/>
        <p:cNvGrpSpPr/>
        <p:nvPr/>
      </p:nvGrpSpPr>
      <p:grpSpPr>
        <a:xfrm>
          <a:off x="0" y="0"/>
          <a:ext cx="0" cy="0"/>
          <a:chOff x="0" y="0"/>
          <a:chExt cx="0" cy="0"/>
        </a:xfrm>
      </p:grpSpPr>
      <p:sp>
        <p:nvSpPr>
          <p:cNvPr id="248" name="Google Shape;248;p37"/>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Study Group 6 </a:t>
            </a:r>
            <a:endParaRPr/>
          </a:p>
        </p:txBody>
      </p:sp>
      <p:pic>
        <p:nvPicPr>
          <p:cNvPr id="249" name="Google Shape;249;p37" title="20230920_082538.jpg"/>
          <p:cNvPicPr preferRelativeResize="0"/>
          <p:nvPr>
            <p:ph idx="3" type="pic"/>
          </p:nvPr>
        </p:nvPicPr>
        <p:blipFill rotWithShape="1">
          <a:blip r:embed="rId3">
            <a:alphaModFix/>
          </a:blip>
          <a:srcRect b="0" l="0" r="0" t="0"/>
          <a:stretch/>
        </p:blipFill>
        <p:spPr>
          <a:xfrm>
            <a:off x="5429375" y="1185800"/>
            <a:ext cx="1080000" cy="1440000"/>
          </a:xfrm>
          <a:prstGeom prst="rect">
            <a:avLst/>
          </a:prstGeom>
          <a:effectLst>
            <a:outerShdw blurRad="57150" rotWithShape="0" algn="bl" dir="5400000" dist="19050">
              <a:srgbClr val="000000">
                <a:alpha val="75000"/>
              </a:srgbClr>
            </a:outerShdw>
          </a:effectLst>
        </p:spPr>
      </p:pic>
      <p:sp>
        <p:nvSpPr>
          <p:cNvPr id="250" name="Google Shape;250;p37"/>
          <p:cNvSpPr/>
          <p:nvPr>
            <p:ph idx="3" type="pic"/>
          </p:nvPr>
        </p:nvSpPr>
        <p:spPr>
          <a:xfrm>
            <a:off x="6894238" y="1090800"/>
            <a:ext cx="1080000" cy="1440000"/>
          </a:xfrm>
          <a:prstGeom prst="rect">
            <a:avLst/>
          </a:prstGeom>
          <a:effectLst>
            <a:outerShdw blurRad="57150" rotWithShape="0" algn="bl" dir="5400000" dist="19050">
              <a:srgbClr val="000000">
                <a:alpha val="75000"/>
              </a:srgbClr>
            </a:outerShdw>
          </a:effectLst>
        </p:spPr>
      </p:sp>
      <p:sp>
        <p:nvSpPr>
          <p:cNvPr descr="Please add photo here&#10;" id="251" name="Google Shape;251;p37"/>
          <p:cNvSpPr/>
          <p:nvPr>
            <p:ph idx="3" type="pic"/>
          </p:nvPr>
        </p:nvSpPr>
        <p:spPr>
          <a:xfrm>
            <a:off x="1169738" y="1090800"/>
            <a:ext cx="1080000" cy="1440000"/>
          </a:xfrm>
          <a:prstGeom prst="rect">
            <a:avLst/>
          </a:prstGeom>
          <a:effectLst>
            <a:outerShdw blurRad="57150" rotWithShape="0" algn="bl" dir="5400000" dist="19050">
              <a:srgbClr val="000000">
                <a:alpha val="75000"/>
              </a:srgbClr>
            </a:outerShdw>
          </a:effectLst>
        </p:spPr>
      </p:sp>
      <p:sp>
        <p:nvSpPr>
          <p:cNvPr id="252" name="Google Shape;252;p37"/>
          <p:cNvSpPr txBox="1"/>
          <p:nvPr/>
        </p:nvSpPr>
        <p:spPr>
          <a:xfrm>
            <a:off x="1072400" y="2822275"/>
            <a:ext cx="1377000" cy="133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Cansu Ece Aydınkal</a:t>
            </a:r>
            <a:endParaRPr b="1" sz="800">
              <a:solidFill>
                <a:srgbClr val="171717"/>
              </a:solidFill>
            </a:endParaRPr>
          </a:p>
          <a:p>
            <a:pPr indent="0" lvl="0" marL="0" rtl="0" algn="l">
              <a:spcBef>
                <a:spcPts val="0"/>
              </a:spcBef>
              <a:spcAft>
                <a:spcPts val="0"/>
              </a:spcAft>
              <a:buNone/>
            </a:pPr>
            <a:r>
              <a:rPr lang="en" sz="800">
                <a:solidFill>
                  <a:srgbClr val="171717"/>
                </a:solidFill>
              </a:rPr>
              <a:t>Turkey</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 sz="800">
                <a:solidFill>
                  <a:srgbClr val="171717"/>
                </a:solidFill>
              </a:rPr>
              <a:t>I once lost my voice during a physics lesson, but kept teaching by writing everything on the board — and my students said it was the best class ever.</a:t>
            </a:r>
            <a:endParaRPr sz="800">
              <a:solidFill>
                <a:srgbClr val="171717"/>
              </a:solidFill>
            </a:endParaRPr>
          </a:p>
        </p:txBody>
      </p:sp>
      <p:sp>
        <p:nvSpPr>
          <p:cNvPr id="253" name="Google Shape;253;p37"/>
          <p:cNvSpPr/>
          <p:nvPr/>
        </p:nvSpPr>
        <p:spPr>
          <a:xfrm>
            <a:off x="1511875" y="4246350"/>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4" name="Google Shape;254;p37"/>
          <p:cNvSpPr txBox="1"/>
          <p:nvPr/>
        </p:nvSpPr>
        <p:spPr>
          <a:xfrm>
            <a:off x="260087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Carlos Moreno</a:t>
            </a:r>
            <a:endParaRPr b="1" sz="800">
              <a:solidFill>
                <a:srgbClr val="171717"/>
              </a:solidFill>
            </a:endParaRPr>
          </a:p>
          <a:p>
            <a:pPr indent="0" lvl="0" marL="0" rtl="0" algn="l">
              <a:spcBef>
                <a:spcPts val="0"/>
              </a:spcBef>
              <a:spcAft>
                <a:spcPts val="0"/>
              </a:spcAft>
              <a:buNone/>
            </a:pPr>
            <a:r>
              <a:rPr lang="en" sz="800">
                <a:solidFill>
                  <a:srgbClr val="171717"/>
                </a:solidFill>
              </a:rPr>
              <a:t>Andorra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am a great basktetball player- Just look at my finger</a:t>
            </a:r>
            <a:endParaRPr b="1" sz="800">
              <a:solidFill>
                <a:srgbClr val="171717"/>
              </a:solidFill>
            </a:endParaRPr>
          </a:p>
        </p:txBody>
      </p:sp>
      <p:sp>
        <p:nvSpPr>
          <p:cNvPr id="255" name="Google Shape;255;p37"/>
          <p:cNvSpPr txBox="1"/>
          <p:nvPr/>
        </p:nvSpPr>
        <p:spPr>
          <a:xfrm>
            <a:off x="403200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Milla Unkuri</a:t>
            </a:r>
            <a:endParaRPr b="1" sz="800">
              <a:solidFill>
                <a:srgbClr val="171717"/>
              </a:solidFill>
            </a:endParaRPr>
          </a:p>
          <a:p>
            <a:pPr indent="0" lvl="0" marL="0" rtl="0" algn="l">
              <a:spcBef>
                <a:spcPts val="0"/>
              </a:spcBef>
              <a:spcAft>
                <a:spcPts val="0"/>
              </a:spcAft>
              <a:buNone/>
            </a:pPr>
            <a:r>
              <a:rPr lang="en" sz="800">
                <a:solidFill>
                  <a:srgbClr val="171717"/>
                </a:solidFill>
              </a:rPr>
              <a:t>Finland</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 sz="800">
                <a:solidFill>
                  <a:srgbClr val="171717"/>
                </a:solidFill>
              </a:rPr>
              <a:t>Still thinking about fun fact…. I am finnish after all…</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256" name="Google Shape;256;p37"/>
          <p:cNvSpPr txBox="1"/>
          <p:nvPr/>
        </p:nvSpPr>
        <p:spPr>
          <a:xfrm>
            <a:off x="546312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Asanka Pushpa Kumara</a:t>
            </a:r>
            <a:endParaRPr b="1" sz="800">
              <a:solidFill>
                <a:srgbClr val="171717"/>
              </a:solidFill>
            </a:endParaRPr>
          </a:p>
          <a:p>
            <a:pPr indent="0" lvl="0" marL="0" rtl="0" algn="l">
              <a:spcBef>
                <a:spcPts val="0"/>
              </a:spcBef>
              <a:spcAft>
                <a:spcPts val="0"/>
              </a:spcAft>
              <a:buNone/>
            </a:pPr>
            <a:r>
              <a:rPr lang="en" sz="800">
                <a:solidFill>
                  <a:srgbClr val="171717"/>
                </a:solidFill>
              </a:rPr>
              <a:t>Sri Lanka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 sz="800">
                <a:solidFill>
                  <a:srgbClr val="171717"/>
                </a:solidFill>
              </a:rPr>
              <a:t>Meaning of my name is unlimited.</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257" name="Google Shape;257;p37"/>
          <p:cNvSpPr txBox="1"/>
          <p:nvPr/>
        </p:nvSpPr>
        <p:spPr>
          <a:xfrm>
            <a:off x="68942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  Clıff Gerstman</a:t>
            </a:r>
            <a:endParaRPr b="1" sz="800">
              <a:solidFill>
                <a:srgbClr val="171717"/>
              </a:solidFill>
            </a:endParaRPr>
          </a:p>
          <a:p>
            <a:pPr indent="0" lvl="0" marL="0" rtl="0" algn="l">
              <a:spcBef>
                <a:spcPts val="0"/>
              </a:spcBef>
              <a:spcAft>
                <a:spcPts val="0"/>
              </a:spcAft>
              <a:buNone/>
            </a:pPr>
            <a:r>
              <a:t/>
            </a:r>
            <a:endParaRPr b="1" sz="800">
              <a:solidFill>
                <a:srgbClr val="171717"/>
              </a:solidFill>
            </a:endParaRPr>
          </a:p>
          <a:p>
            <a:pPr indent="0" lvl="0" marL="0" rtl="0" algn="l">
              <a:spcBef>
                <a:spcPts val="0"/>
              </a:spcBef>
              <a:spcAft>
                <a:spcPts val="0"/>
              </a:spcAft>
              <a:buNone/>
            </a:pPr>
            <a:r>
              <a:rPr lang="en" sz="800">
                <a:solidFill>
                  <a:srgbClr val="171717"/>
                </a:solidFill>
              </a:rPr>
              <a:t>Unıted States of Amerıca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 sz="800">
                <a:solidFill>
                  <a:srgbClr val="171717"/>
                </a:solidFill>
              </a:rPr>
              <a:t>One fun fact about myself  Expert level Kazoo Player</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258" name="Google Shape;258;p37"/>
          <p:cNvSpPr/>
          <p:nvPr/>
        </p:nvSpPr>
        <p:spPr>
          <a:xfrm>
            <a:off x="2943000" y="4246350"/>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9" name="Google Shape;259;p37"/>
          <p:cNvSpPr/>
          <p:nvPr/>
        </p:nvSpPr>
        <p:spPr>
          <a:xfrm>
            <a:off x="4374125" y="4246350"/>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0" name="Google Shape;260;p37"/>
          <p:cNvSpPr/>
          <p:nvPr/>
        </p:nvSpPr>
        <p:spPr>
          <a:xfrm>
            <a:off x="5805250" y="4246350"/>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1" name="Google Shape;261;p37"/>
          <p:cNvSpPr/>
          <p:nvPr/>
        </p:nvSpPr>
        <p:spPr>
          <a:xfrm>
            <a:off x="7236375" y="4246350"/>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2" name="Google Shape;262;p37"/>
          <p:cNvSpPr txBox="1"/>
          <p:nvPr/>
        </p:nvSpPr>
        <p:spPr>
          <a:xfrm>
            <a:off x="0" y="0"/>
            <a:ext cx="3000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Times New Roman"/>
                <a:ea typeface="Times New Roman"/>
                <a:cs typeface="Times New Roman"/>
                <a:sym typeface="Times New Roman"/>
              </a:rPr>
              <a:t>https://www.rts.ch/play/tv/-/video/</a:t>
            </a:r>
            <a:endParaRPr/>
          </a:p>
        </p:txBody>
      </p:sp>
      <p:pic>
        <p:nvPicPr>
          <p:cNvPr id="263" name="Google Shape;263;p37" title="Screen Shot 2025-07-09 at 17.03.05.png"/>
          <p:cNvPicPr preferRelativeResize="0"/>
          <p:nvPr/>
        </p:nvPicPr>
        <p:blipFill>
          <a:blip r:embed="rId4">
            <a:alphaModFix/>
          </a:blip>
          <a:stretch>
            <a:fillRect/>
          </a:stretch>
        </p:blipFill>
        <p:spPr>
          <a:xfrm>
            <a:off x="6826800" y="1037974"/>
            <a:ext cx="1376849" cy="1492825"/>
          </a:xfrm>
          <a:prstGeom prst="rect">
            <a:avLst/>
          </a:prstGeom>
          <a:noFill/>
          <a:ln>
            <a:noFill/>
          </a:ln>
        </p:spPr>
      </p:pic>
      <p:pic>
        <p:nvPicPr>
          <p:cNvPr id="264" name="Google Shape;264;p37" title="Screen Shot 2025-07-09 at 17.09.53.png"/>
          <p:cNvPicPr preferRelativeResize="0"/>
          <p:nvPr/>
        </p:nvPicPr>
        <p:blipFill>
          <a:blip r:embed="rId5">
            <a:alphaModFix/>
          </a:blip>
          <a:stretch>
            <a:fillRect/>
          </a:stretch>
        </p:blipFill>
        <p:spPr>
          <a:xfrm>
            <a:off x="1072399" y="1090800"/>
            <a:ext cx="1376850" cy="1551077"/>
          </a:xfrm>
          <a:prstGeom prst="rect">
            <a:avLst/>
          </a:prstGeom>
          <a:noFill/>
          <a:ln>
            <a:noFill/>
          </a:ln>
        </p:spPr>
      </p:pic>
      <p:pic>
        <p:nvPicPr>
          <p:cNvPr id="265" name="Google Shape;265;p37" title="IMG-20190409-WA0012.jpg"/>
          <p:cNvPicPr preferRelativeResize="0"/>
          <p:nvPr>
            <p:ph idx="3" type="pic"/>
          </p:nvPr>
        </p:nvPicPr>
        <p:blipFill rotWithShape="1">
          <a:blip r:embed="rId6">
            <a:alphaModFix/>
          </a:blip>
          <a:srcRect b="29" l="0" r="0" t="29"/>
          <a:stretch/>
        </p:blipFill>
        <p:spPr>
          <a:xfrm>
            <a:off x="2700613" y="1090800"/>
            <a:ext cx="1080000" cy="1440000"/>
          </a:xfrm>
          <a:prstGeom prst="rect">
            <a:avLst/>
          </a:prstGeom>
          <a:effectLst>
            <a:outerShdw blurRad="57150" rotWithShape="0" algn="bl" dir="5400000" dist="19050">
              <a:srgbClr val="000000">
                <a:alpha val="75000"/>
              </a:srgbClr>
            </a:outerShdw>
          </a:effectLst>
        </p:spPr>
      </p:pic>
      <p:pic>
        <p:nvPicPr>
          <p:cNvPr id="266" name="Google Shape;266;p37"/>
          <p:cNvPicPr preferRelativeResize="0"/>
          <p:nvPr/>
        </p:nvPicPr>
        <p:blipFill>
          <a:blip r:embed="rId7">
            <a:alphaModFix/>
          </a:blip>
          <a:stretch>
            <a:fillRect/>
          </a:stretch>
        </p:blipFill>
        <p:spPr>
          <a:xfrm>
            <a:off x="3979188" y="1132975"/>
            <a:ext cx="1251592" cy="14928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7" name="Shape 467"/>
        <p:cNvGrpSpPr/>
        <p:nvPr/>
      </p:nvGrpSpPr>
      <p:grpSpPr>
        <a:xfrm>
          <a:off x="0" y="0"/>
          <a:ext cx="0" cy="0"/>
          <a:chOff x="0" y="0"/>
          <a:chExt cx="0" cy="0"/>
        </a:xfrm>
      </p:grpSpPr>
      <p:pic>
        <p:nvPicPr>
          <p:cNvPr id="468" name="Google Shape;468;p64" title="1752088941323blob.jpg"/>
          <p:cNvPicPr preferRelativeResize="0"/>
          <p:nvPr/>
        </p:nvPicPr>
        <p:blipFill>
          <a:blip r:embed="rId3">
            <a:alphaModFix/>
          </a:blip>
          <a:stretch>
            <a:fillRect/>
          </a:stretch>
        </p:blipFill>
        <p:spPr>
          <a:xfrm>
            <a:off x="0" y="0"/>
            <a:ext cx="9008526" cy="506730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2" name="Shape 472"/>
        <p:cNvGrpSpPr/>
        <p:nvPr/>
      </p:nvGrpSpPr>
      <p:grpSpPr>
        <a:xfrm>
          <a:off x="0" y="0"/>
          <a:ext cx="0" cy="0"/>
          <a:chOff x="0" y="0"/>
          <a:chExt cx="0" cy="0"/>
        </a:xfrm>
      </p:grpSpPr>
      <p:sp>
        <p:nvSpPr>
          <p:cNvPr id="473" name="Google Shape;473;p65"/>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Thursday</a:t>
            </a:r>
            <a:r>
              <a:rPr lang="en"/>
              <a:t>, 10 July</a:t>
            </a:r>
            <a:endParaRPr/>
          </a:p>
        </p:txBody>
      </p:sp>
      <p:sp>
        <p:nvSpPr>
          <p:cNvPr id="474" name="Google Shape;474;p65"/>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2</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8" name="Shape 478"/>
        <p:cNvGrpSpPr/>
        <p:nvPr/>
      </p:nvGrpSpPr>
      <p:grpSpPr>
        <a:xfrm>
          <a:off x="0" y="0"/>
          <a:ext cx="0" cy="0"/>
          <a:chOff x="0" y="0"/>
          <a:chExt cx="0" cy="0"/>
        </a:xfrm>
      </p:grpSpPr>
      <p:sp>
        <p:nvSpPr>
          <p:cNvPr id="479" name="Google Shape;479;p6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2</a:t>
            </a:r>
            <a:endParaRPr/>
          </a:p>
        </p:txBody>
      </p:sp>
      <p:graphicFrame>
        <p:nvGraphicFramePr>
          <p:cNvPr id="480" name="Google Shape;480;p66"/>
          <p:cNvGraphicFramePr/>
          <p:nvPr/>
        </p:nvGraphicFramePr>
        <p:xfrm>
          <a:off x="306000" y="1619250"/>
          <a:ext cx="3000000" cy="3000000"/>
        </p:xfrm>
        <a:graphic>
          <a:graphicData uri="http://schemas.openxmlformats.org/drawingml/2006/table">
            <a:tbl>
              <a:tblPr>
                <a:noFill/>
                <a:tableStyleId>{CA768CF9-1A15-490C-BF1B-F8E4DD1C64C9}</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a:t>
                      </a:r>
                      <a:r>
                        <a:rPr b="1" lang="en"/>
                        <a:t>“Our Key Takeaways”</a:t>
                      </a:r>
                      <a:r>
                        <a:rPr lang="en"/>
                        <a:t> and </a:t>
                      </a:r>
                      <a:r>
                        <a:rPr b="1" lang="en"/>
                        <a:t>“Our Feedback”</a:t>
                      </a:r>
                      <a:r>
                        <a:rPr lang="en"/>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Decide how you as a group will present </a:t>
                      </a:r>
                      <a:r>
                        <a:rPr b="1" lang="en"/>
                        <a:t>your group slides</a:t>
                      </a:r>
                      <a:r>
                        <a:rPr lang="en"/>
                        <a:t> </a:t>
                      </a:r>
                      <a:br>
                        <a:rPr lang="en"/>
                      </a:br>
                      <a:r>
                        <a:rPr lang="en"/>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81" name="Google Shape;481;p66"/>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2" name="Google Shape;482;p66"/>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3" name="Google Shape;483;p66"/>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4" name="Google Shape;484;p66"/>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5" name="Google Shape;485;p66"/>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9" name="Shape 489"/>
        <p:cNvGrpSpPr/>
        <p:nvPr/>
      </p:nvGrpSpPr>
      <p:grpSpPr>
        <a:xfrm>
          <a:off x="0" y="0"/>
          <a:ext cx="0" cy="0"/>
          <a:chOff x="0" y="0"/>
          <a:chExt cx="0" cy="0"/>
        </a:xfrm>
      </p:grpSpPr>
      <p:sp>
        <p:nvSpPr>
          <p:cNvPr id="490" name="Google Shape;490;p6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91" name="Google Shape;491;p6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rtl="0" algn="l">
              <a:lnSpc>
                <a:spcPct val="115000"/>
              </a:lnSpc>
              <a:spcBef>
                <a:spcPts val="1200"/>
              </a:spcBef>
              <a:spcAft>
                <a:spcPts val="0"/>
              </a:spcAft>
              <a:buClr>
                <a:srgbClr val="171717"/>
              </a:buClr>
              <a:buSzPts val="1600"/>
              <a:buChar char="-"/>
            </a:pPr>
            <a:r>
              <a:rPr b="1" lang="en" sz="1100"/>
              <a:t>Magnetic Fields and Electromagnetism </a:t>
            </a:r>
            <a:r>
              <a:rPr lang="en" sz="1100"/>
              <a:t>Focus: </a:t>
            </a:r>
            <a:r>
              <a:rPr i="1" lang="en" sz="1100"/>
              <a:t>Superconducting Magnets in Particle Accelerators</a:t>
            </a:r>
            <a:endParaRPr i="1" sz="1100"/>
          </a:p>
          <a:p>
            <a:pPr indent="-311150" lvl="0" marL="457200" rtl="0" algn="l">
              <a:lnSpc>
                <a:spcPct val="115000"/>
              </a:lnSpc>
              <a:spcBef>
                <a:spcPts val="0"/>
              </a:spcBef>
              <a:spcAft>
                <a:spcPts val="0"/>
              </a:spcAft>
              <a:buSzPts val="1300"/>
              <a:buChar char="●"/>
            </a:pPr>
            <a:r>
              <a:rPr lang="en" sz="1300">
                <a:solidFill>
                  <a:srgbClr val="171717"/>
                </a:solidFill>
              </a:rPr>
              <a:t>Direct application at CERN (LHC &amp; SM18)</a:t>
            </a:r>
            <a:endParaRPr sz="1300">
              <a:solidFill>
                <a:srgbClr val="171717"/>
              </a:solidFill>
            </a:endParaRPr>
          </a:p>
          <a:p>
            <a:pPr indent="-311150" lvl="0" marL="457200" rtl="0" algn="l">
              <a:lnSpc>
                <a:spcPct val="115000"/>
              </a:lnSpc>
              <a:spcBef>
                <a:spcPts val="0"/>
              </a:spcBef>
              <a:spcAft>
                <a:spcPts val="0"/>
              </a:spcAft>
              <a:buSzPts val="1300"/>
              <a:buChar char="●"/>
            </a:pPr>
            <a:r>
              <a:rPr lang="en" sz="1300">
                <a:solidFill>
                  <a:srgbClr val="171717"/>
                </a:solidFill>
              </a:rPr>
              <a:t>Real-world use of Ampere’s Law, Lorentz Force</a:t>
            </a:r>
            <a:endParaRPr sz="1300">
              <a:solidFill>
                <a:srgbClr val="171717"/>
              </a:solidFill>
            </a:endParaRPr>
          </a:p>
          <a:p>
            <a:pPr indent="-311150" lvl="0" marL="457200" rtl="0" algn="l">
              <a:lnSpc>
                <a:spcPct val="115000"/>
              </a:lnSpc>
              <a:spcBef>
                <a:spcPts val="0"/>
              </a:spcBef>
              <a:spcAft>
                <a:spcPts val="0"/>
              </a:spcAft>
              <a:buSzPts val="1300"/>
              <a:buChar char="●"/>
            </a:pPr>
            <a:r>
              <a:rPr lang="en" sz="1300">
                <a:solidFill>
                  <a:srgbClr val="171717"/>
                </a:solidFill>
              </a:rPr>
              <a:t>Bridges theory and cutting-edge engineering</a:t>
            </a:r>
            <a:endParaRPr sz="1300">
              <a:solidFill>
                <a:srgbClr val="171717"/>
              </a:solidFill>
            </a:endParaRPr>
          </a:p>
          <a:p>
            <a:pPr indent="0" lvl="0" marL="0" rtl="0" algn="l">
              <a:lnSpc>
                <a:spcPct val="115000"/>
              </a:lnSpc>
              <a:spcBef>
                <a:spcPts val="1200"/>
              </a:spcBef>
              <a:spcAft>
                <a:spcPts val="0"/>
              </a:spcAft>
              <a:buNone/>
            </a:pPr>
            <a:r>
              <a:rPr lang="en" sz="1300">
                <a:solidFill>
                  <a:srgbClr val="171717"/>
                </a:solidFill>
              </a:rPr>
              <a:t>Learning activity: How to Bend a Beam: Engineering with Magnetic Fields </a:t>
            </a:r>
            <a:r>
              <a:rPr lang="en" sz="1100" u="sng">
                <a:solidFill>
                  <a:schemeClr val="hlink"/>
                </a:solidFill>
                <a:hlinkClick r:id="rId3"/>
              </a:rPr>
              <a:t>https://www.youtube.com/watch?v=W3gtNioHLWc</a:t>
            </a:r>
            <a:r>
              <a:rPr lang="en" sz="1100"/>
              <a:t> </a:t>
            </a:r>
            <a:endParaRPr sz="1100"/>
          </a:p>
          <a:p>
            <a:pPr indent="0" lvl="0" marL="0" rtl="0" algn="l">
              <a:lnSpc>
                <a:spcPct val="115000"/>
              </a:lnSpc>
              <a:spcBef>
                <a:spcPts val="1200"/>
              </a:spcBef>
              <a:spcAft>
                <a:spcPts val="0"/>
              </a:spcAft>
              <a:buNone/>
            </a:pPr>
            <a:r>
              <a:rPr lang="en" sz="1100"/>
              <a:t>Objective: Help students grasp how protons are accelerated, controlled, and focused in the LHC—using real CERN examples to bridge physics theory with engineering practice.</a:t>
            </a:r>
            <a:endParaRPr sz="1100"/>
          </a:p>
          <a:p>
            <a:pPr indent="0" lvl="0" marL="0" marR="360000" rtl="0" algn="l">
              <a:spcBef>
                <a:spcPts val="1200"/>
              </a:spcBef>
              <a:spcAft>
                <a:spcPts val="0"/>
              </a:spcAft>
              <a:buNone/>
            </a:pPr>
            <a:r>
              <a:rPr b="1" lang="en" sz="1100"/>
              <a:t>Prompt</a:t>
            </a:r>
            <a:r>
              <a:rPr lang="en" sz="1100"/>
              <a:t>: “What systems and forces guide the protons through this massive accelerator?”</a:t>
            </a:r>
            <a:endParaRPr sz="1100"/>
          </a:p>
          <a:p>
            <a:pPr indent="0" lvl="0" marL="0" rtl="0" algn="l">
              <a:lnSpc>
                <a:spcPct val="115000"/>
              </a:lnSpc>
              <a:spcBef>
                <a:spcPts val="0"/>
              </a:spcBef>
              <a:spcAft>
                <a:spcPts val="0"/>
              </a:spcAft>
              <a:buNone/>
            </a:pPr>
            <a:r>
              <a:rPr lang="en" sz="1100">
                <a:highlight>
                  <a:srgbClr val="FFF2CC"/>
                </a:highlight>
              </a:rPr>
              <a:t>Define key terms: </a:t>
            </a:r>
            <a:r>
              <a:rPr b="1" lang="en" sz="1100">
                <a:highlight>
                  <a:srgbClr val="FFF2CC"/>
                </a:highlight>
              </a:rPr>
              <a:t>injection</a:t>
            </a:r>
            <a:r>
              <a:rPr lang="en" sz="1100">
                <a:highlight>
                  <a:srgbClr val="FFF2CC"/>
                </a:highlight>
              </a:rPr>
              <a:t>, </a:t>
            </a:r>
            <a:r>
              <a:rPr b="1" lang="en" sz="1100">
                <a:highlight>
                  <a:srgbClr val="FFF2CC"/>
                </a:highlight>
              </a:rPr>
              <a:t>acceleration</a:t>
            </a:r>
            <a:r>
              <a:rPr lang="en" sz="1100">
                <a:highlight>
                  <a:srgbClr val="FFF2CC"/>
                </a:highlight>
              </a:rPr>
              <a:t>, </a:t>
            </a:r>
            <a:r>
              <a:rPr b="1" lang="en" sz="1100">
                <a:highlight>
                  <a:srgbClr val="FFF2CC"/>
                </a:highlight>
              </a:rPr>
              <a:t>beam steering</a:t>
            </a:r>
            <a:r>
              <a:rPr lang="en" sz="1100">
                <a:highlight>
                  <a:srgbClr val="FFF2CC"/>
                </a:highlight>
              </a:rPr>
              <a:t>, and </a:t>
            </a:r>
            <a:r>
              <a:rPr b="1" lang="en" sz="1100">
                <a:highlight>
                  <a:srgbClr val="FFF2CC"/>
                </a:highlight>
              </a:rPr>
              <a:t>beam focusing</a:t>
            </a:r>
            <a:r>
              <a:rPr lang="en" sz="1100">
                <a:highlight>
                  <a:srgbClr val="FFF2CC"/>
                </a:highlight>
              </a:rPr>
              <a:t>.</a:t>
            </a:r>
            <a:endParaRPr sz="1100">
              <a:highlight>
                <a:srgbClr val="FFF2CC"/>
              </a:highlight>
            </a:endParaRPr>
          </a:p>
          <a:p>
            <a:pPr indent="0" lvl="0" marL="0" rtl="0" algn="l">
              <a:lnSpc>
                <a:spcPct val="115000"/>
              </a:lnSpc>
              <a:spcBef>
                <a:spcPts val="0"/>
              </a:spcBef>
              <a:spcAft>
                <a:spcPts val="0"/>
              </a:spcAft>
              <a:buNone/>
            </a:pPr>
            <a:r>
              <a:rPr lang="en" sz="1100"/>
              <a:t>Link these to curriculum topics such as Lorentz Force (F=qvBF=qvB) and magnetic beam optics (dipole &amp; quadrupole magnets).</a:t>
            </a:r>
            <a:endParaRPr sz="1100"/>
          </a:p>
          <a:p>
            <a:pPr indent="0" lvl="0" marL="0" marR="360000" rtl="0" algn="l">
              <a:spcBef>
                <a:spcPts val="0"/>
              </a:spcBef>
              <a:spcAft>
                <a:spcPts val="0"/>
              </a:spcAft>
              <a:buNone/>
            </a:pPr>
            <a:r>
              <a:rPr b="1" lang="en" sz="1100"/>
              <a:t>Option A (Simulation):</a:t>
            </a:r>
            <a:r>
              <a:rPr lang="en" sz="1100"/>
              <a:t> Use PhET simulations to model charged particles traveling through magnetic fields.</a:t>
            </a:r>
            <a:endParaRPr sz="1100"/>
          </a:p>
          <a:p>
            <a:pPr indent="0" lvl="0" marL="0" marR="360000" rtl="0" algn="l">
              <a:spcBef>
                <a:spcPts val="0"/>
              </a:spcBef>
              <a:spcAft>
                <a:spcPts val="0"/>
              </a:spcAft>
              <a:buNone/>
            </a:pPr>
            <a:r>
              <a:rPr b="1" lang="en" sz="1100"/>
              <a:t>Option B (Calculation):</a:t>
            </a:r>
            <a:r>
              <a:rPr lang="en" sz="1100"/>
              <a:t> Provide beam momentum (e.g., 7 TeV/c), dipole magnet radius, and ask students to compute the required magnetic field strength using r=mvqBr=qBmv​.</a:t>
            </a:r>
            <a:endParaRPr sz="1100"/>
          </a:p>
          <a:p>
            <a:pPr indent="-298450" lvl="0" marL="457200" rtl="0" algn="l">
              <a:lnSpc>
                <a:spcPct val="115000"/>
              </a:lnSpc>
              <a:spcBef>
                <a:spcPts val="1200"/>
              </a:spcBef>
              <a:spcAft>
                <a:spcPts val="0"/>
              </a:spcAft>
              <a:buSzPts val="1100"/>
              <a:buChar char="●"/>
            </a:pPr>
            <a:r>
              <a:rPr lang="en" sz="1100"/>
              <a:t>Discuss why LHC uses superconducting magnets (NbTi) for efficient high-field steering.</a:t>
            </a:r>
            <a:endParaRPr sz="1100"/>
          </a:p>
          <a:p>
            <a:pPr indent="-298450" lvl="0" marL="457200" rtl="0" algn="l">
              <a:lnSpc>
                <a:spcPct val="115000"/>
              </a:lnSpc>
              <a:spcBef>
                <a:spcPts val="0"/>
              </a:spcBef>
              <a:spcAft>
                <a:spcPts val="0"/>
              </a:spcAft>
              <a:buSzPts val="1100"/>
              <a:buChar char="●"/>
            </a:pPr>
            <a:r>
              <a:rPr lang="en" sz="1100"/>
              <a:t>Show real images/videos of SM18 magnet tests to illustrate quench risk and cryogenics.</a:t>
            </a:r>
            <a:endParaRPr sz="1600">
              <a:solidFill>
                <a:srgbClr val="171717"/>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5" name="Shape 495"/>
        <p:cNvGrpSpPr/>
        <p:nvPr/>
      </p:nvGrpSpPr>
      <p:grpSpPr>
        <a:xfrm>
          <a:off x="0" y="0"/>
          <a:ext cx="0" cy="0"/>
          <a:chOff x="0" y="0"/>
          <a:chExt cx="0" cy="0"/>
        </a:xfrm>
      </p:grpSpPr>
      <p:sp>
        <p:nvSpPr>
          <p:cNvPr id="496" name="Google Shape;496;p6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a:t>
            </a:r>
            <a:r>
              <a:rPr b="1" lang="en" sz="1200">
                <a:solidFill>
                  <a:schemeClr val="lt1"/>
                </a:solidFill>
              </a:rPr>
              <a:t>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97" name="Google Shape;497;p6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100"/>
              <a:t>Selected Topic</a:t>
            </a:r>
            <a:r>
              <a:rPr lang="en" sz="1100"/>
              <a:t>:</a:t>
            </a:r>
            <a:endParaRPr sz="1100"/>
          </a:p>
          <a:p>
            <a:pPr indent="0" lvl="0" marL="0" rtl="0" algn="l">
              <a:lnSpc>
                <a:spcPct val="115000"/>
              </a:lnSpc>
              <a:spcBef>
                <a:spcPts val="1200"/>
              </a:spcBef>
              <a:spcAft>
                <a:spcPts val="0"/>
              </a:spcAft>
              <a:buNone/>
            </a:pPr>
            <a:r>
              <a:rPr b="1" lang="en" sz="1100"/>
              <a:t>Fields</a:t>
            </a:r>
            <a:r>
              <a:rPr lang="en" sz="1100"/>
              <a:t>: </a:t>
            </a:r>
            <a:r>
              <a:rPr b="1" lang="en" sz="1100"/>
              <a:t>Electric and magnetic fields</a:t>
            </a:r>
            <a:r>
              <a:rPr lang="en" sz="1100"/>
              <a:t> (SL/HL), </a:t>
            </a:r>
            <a:r>
              <a:rPr b="1" lang="en" sz="1100"/>
              <a:t>Motion in electromagnetic fields</a:t>
            </a:r>
            <a:r>
              <a:rPr lang="en" sz="1100"/>
              <a:t> (SL/HL)</a:t>
            </a:r>
            <a:endParaRPr sz="1100"/>
          </a:p>
          <a:p>
            <a:pPr indent="0" lvl="0" marL="0" rtl="0" algn="l">
              <a:lnSpc>
                <a:spcPct val="115000"/>
              </a:lnSpc>
              <a:spcBef>
                <a:spcPts val="1200"/>
              </a:spcBef>
              <a:spcAft>
                <a:spcPts val="0"/>
              </a:spcAft>
              <a:buNone/>
            </a:pPr>
            <a:r>
              <a:rPr lang="en" sz="1100"/>
              <a:t>These topics map directly to real engineering applications at CERN: steering and focusing particle beams in the LHC using superconducting magnets. It's a perfect example of taking textbook theory—like </a:t>
            </a:r>
            <a:r>
              <a:rPr b="1" lang="en" sz="1100"/>
              <a:t>Lorentz force (F=qvB, F=qvB)</a:t>
            </a:r>
            <a:r>
              <a:rPr lang="en" sz="1100"/>
              <a:t> and </a:t>
            </a:r>
            <a:r>
              <a:rPr b="1" lang="en" sz="1100"/>
              <a:t>field strength–radius relationships (r=mv/qB​)</a:t>
            </a:r>
            <a:r>
              <a:rPr lang="en" sz="1100"/>
              <a:t>—and applying it on a massive scale.</a:t>
            </a:r>
            <a:endParaRPr sz="1100"/>
          </a:p>
          <a:p>
            <a:pPr indent="-298450" lvl="0" marL="457200" rtl="0" algn="l">
              <a:lnSpc>
                <a:spcPct val="115000"/>
              </a:lnSpc>
              <a:spcBef>
                <a:spcPts val="1200"/>
              </a:spcBef>
              <a:spcAft>
                <a:spcPts val="0"/>
              </a:spcAft>
              <a:buSzPts val="1100"/>
              <a:buAutoNum type="arabicPeriod"/>
            </a:pPr>
            <a:r>
              <a:rPr lang="en" sz="1100"/>
              <a:t>Show a CERN video of LHC beam steering highlighting magnet roles.</a:t>
            </a:r>
            <a:endParaRPr sz="1100"/>
          </a:p>
          <a:p>
            <a:pPr indent="-298450" lvl="0" marL="457200" rtl="0" algn="l">
              <a:lnSpc>
                <a:spcPct val="115000"/>
              </a:lnSpc>
              <a:spcBef>
                <a:spcPts val="0"/>
              </a:spcBef>
              <a:spcAft>
                <a:spcPts val="0"/>
              </a:spcAft>
              <a:buSzPts val="1100"/>
              <a:buAutoNum type="arabicPeriod"/>
            </a:pPr>
            <a:r>
              <a:rPr lang="en" sz="1100"/>
              <a:t>Derive Lorentz force and radius equation in class; identify key variables (charge, speed, B‑field, curvature).</a:t>
            </a:r>
            <a:endParaRPr sz="1100"/>
          </a:p>
          <a:p>
            <a:pPr indent="-298450" lvl="0" marL="457200" rtl="0" algn="l">
              <a:lnSpc>
                <a:spcPct val="115000"/>
              </a:lnSpc>
              <a:spcBef>
                <a:spcPts val="0"/>
              </a:spcBef>
              <a:spcAft>
                <a:spcPts val="0"/>
              </a:spcAft>
              <a:buSzPts val="1100"/>
              <a:buAutoNum type="arabicPeriod"/>
            </a:pPr>
            <a:r>
              <a:rPr lang="en" sz="1100"/>
              <a:t>Use PhET “Charged Particle in Magnetic Field” or similar to adjust q,v,Bq,v,B, and observe trajectories.</a:t>
            </a:r>
            <a:endParaRPr sz="1100"/>
          </a:p>
          <a:p>
            <a:pPr indent="-298450" lvl="0" marL="457200" rtl="0" algn="l">
              <a:lnSpc>
                <a:spcPct val="115000"/>
              </a:lnSpc>
              <a:spcBef>
                <a:spcPts val="0"/>
              </a:spcBef>
              <a:spcAft>
                <a:spcPts val="0"/>
              </a:spcAft>
              <a:buSzPts val="1100"/>
              <a:buAutoNum type="arabicPeriod"/>
            </a:pPr>
            <a:r>
              <a:rPr lang="en" sz="1100"/>
              <a:t>Provide LHC parameters — e.g. proton momentum ~7 TeV/c, B ≈ 8.3 T — and calculate beam curvature vs. the actual 27‑km ring.</a:t>
            </a:r>
            <a:endParaRPr sz="1100"/>
          </a:p>
          <a:p>
            <a:pPr indent="-298450" lvl="0" marL="457200" rtl="0" algn="l">
              <a:lnSpc>
                <a:spcPct val="115000"/>
              </a:lnSpc>
              <a:spcBef>
                <a:spcPts val="0"/>
              </a:spcBef>
              <a:spcAft>
                <a:spcPts val="0"/>
              </a:spcAft>
              <a:buSzPts val="1100"/>
              <a:buAutoNum type="arabicPeriod"/>
            </a:pPr>
            <a:r>
              <a:rPr lang="en" sz="1100"/>
              <a:t>Introduce superconducting magnet technology (NbTi, cryogenics, quench protection) and testing in SM18.</a:t>
            </a:r>
            <a:endParaRPr sz="1100"/>
          </a:p>
          <a:p>
            <a:pPr indent="-298450" lvl="0" marL="457200" rtl="0" algn="l">
              <a:lnSpc>
                <a:spcPct val="115000"/>
              </a:lnSpc>
              <a:spcBef>
                <a:spcPts val="0"/>
              </a:spcBef>
              <a:spcAft>
                <a:spcPts val="0"/>
              </a:spcAft>
              <a:buSzPts val="1100"/>
              <a:buAutoNum type="arabicPeriod"/>
            </a:pPr>
            <a:r>
              <a:rPr b="1" lang="en" sz="1100"/>
              <a:t>Design task</a:t>
            </a:r>
            <a:r>
              <a:rPr lang="en" sz="1100"/>
              <a:t>: Students plan a mini-beamline—select beam energy, B-field, and lensing magnets for steering—and justify their design using IB theory.</a:t>
            </a:r>
            <a:endParaRPr sz="11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1" name="Shape 501"/>
        <p:cNvGrpSpPr/>
        <p:nvPr/>
      </p:nvGrpSpPr>
      <p:grpSpPr>
        <a:xfrm>
          <a:off x="0" y="0"/>
          <a:ext cx="0" cy="0"/>
          <a:chOff x="0" y="0"/>
          <a:chExt cx="0" cy="0"/>
        </a:xfrm>
      </p:grpSpPr>
      <p:sp>
        <p:nvSpPr>
          <p:cNvPr id="502" name="Google Shape;502;p6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1200">
              <a:solidFill>
                <a:schemeClr val="lt1"/>
              </a:solidFill>
            </a:endParaRPr>
          </a:p>
        </p:txBody>
      </p:sp>
      <p:sp>
        <p:nvSpPr>
          <p:cNvPr id="503" name="Google Shape;503;p6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292100" lvl="0" marL="457200" marR="360000" rtl="0" algn="l">
              <a:spcBef>
                <a:spcPts val="0"/>
              </a:spcBef>
              <a:spcAft>
                <a:spcPts val="0"/>
              </a:spcAft>
              <a:buClr>
                <a:srgbClr val="171717"/>
              </a:buClr>
              <a:buSzPts val="1000"/>
              <a:buChar char="-"/>
            </a:pPr>
            <a:r>
              <a:rPr lang="en" sz="1000">
                <a:solidFill>
                  <a:srgbClr val="171717"/>
                </a:solidFill>
              </a:rPr>
              <a:t>Neural networks, a core component of AI, are essentially functions capable of approximating any complex, smooth function</a:t>
            </a:r>
            <a:endParaRPr sz="1000">
              <a:solidFill>
                <a:srgbClr val="171717"/>
              </a:solidFill>
            </a:endParaRPr>
          </a:p>
          <a:p>
            <a:pPr indent="-292100" lvl="0" marL="457200" marR="360000" rtl="0" algn="l">
              <a:spcBef>
                <a:spcPts val="0"/>
              </a:spcBef>
              <a:spcAft>
                <a:spcPts val="0"/>
              </a:spcAft>
              <a:buClr>
                <a:srgbClr val="171717"/>
              </a:buClr>
              <a:buSzPts val="1000"/>
              <a:buChar char="-"/>
            </a:pPr>
            <a:r>
              <a:rPr lang="en" sz="1000">
                <a:solidFill>
                  <a:srgbClr val="171717"/>
                </a:solidFill>
              </a:rPr>
              <a:t>AI systems learn their tasks by analyzing examples rather than through predefined, explicit rules, which allows for more flexible problem-solving</a:t>
            </a:r>
            <a:endParaRPr sz="1000">
              <a:solidFill>
                <a:srgbClr val="171717"/>
              </a:solidFill>
            </a:endParaRPr>
          </a:p>
          <a:p>
            <a:pPr indent="-292100" lvl="0" marL="457200" marR="360000" rtl="0" algn="l">
              <a:spcBef>
                <a:spcPts val="0"/>
              </a:spcBef>
              <a:spcAft>
                <a:spcPts val="0"/>
              </a:spcAft>
              <a:buClr>
                <a:srgbClr val="171717"/>
              </a:buClr>
              <a:buSzPts val="1000"/>
              <a:buChar char="-"/>
            </a:pPr>
            <a:r>
              <a:rPr lang="en" sz="1000">
                <a:solidFill>
                  <a:srgbClr val="171717"/>
                </a:solidFill>
              </a:rPr>
              <a:t>AI systems learn their tasks by analyzing examples rather than through predefined, explicit rules, which allows for more flexible problem-solving</a:t>
            </a:r>
            <a:endParaRPr sz="1000">
              <a:solidFill>
                <a:srgbClr val="171717"/>
              </a:solidFill>
            </a:endParaRPr>
          </a:p>
          <a:p>
            <a:pPr indent="0" lvl="0" marL="0" rtl="0" algn="l">
              <a:lnSpc>
                <a:spcPct val="115000"/>
              </a:lnSpc>
              <a:spcBef>
                <a:spcPts val="1400"/>
              </a:spcBef>
              <a:spcAft>
                <a:spcPts val="0"/>
              </a:spcAft>
              <a:buNone/>
            </a:pPr>
            <a:r>
              <a:rPr b="1" lang="en" sz="1300"/>
              <a:t>Potential Challenges for Students Learning About AI</a:t>
            </a:r>
            <a:endParaRPr sz="1100"/>
          </a:p>
          <a:p>
            <a:pPr indent="0" lvl="0" marL="0" rtl="0" algn="l">
              <a:lnSpc>
                <a:spcPct val="115000"/>
              </a:lnSpc>
              <a:spcBef>
                <a:spcPts val="1400"/>
              </a:spcBef>
              <a:spcAft>
                <a:spcPts val="0"/>
              </a:spcAft>
              <a:buNone/>
            </a:pPr>
            <a:r>
              <a:rPr b="1" lang="en" sz="1100"/>
              <a:t>Handling Big Data</a:t>
            </a:r>
            <a:r>
              <a:rPr lang="en" sz="1100"/>
              <a:t>, </a:t>
            </a:r>
            <a:r>
              <a:rPr b="1" lang="en" sz="1100"/>
              <a:t>Computational Limitations</a:t>
            </a:r>
            <a:r>
              <a:rPr lang="en" sz="1100"/>
              <a:t>, </a:t>
            </a:r>
            <a:r>
              <a:rPr b="1" lang="en" sz="1100"/>
              <a:t>Ensuring Generalization</a:t>
            </a:r>
            <a:r>
              <a:rPr lang="en" sz="1100"/>
              <a:t>: </a:t>
            </a:r>
            <a:endParaRPr sz="1100"/>
          </a:p>
          <a:p>
            <a:pPr indent="0" lvl="0" marL="0" rtl="0" algn="l">
              <a:lnSpc>
                <a:spcPct val="115000"/>
              </a:lnSpc>
              <a:spcBef>
                <a:spcPts val="1400"/>
              </a:spcBef>
              <a:spcAft>
                <a:spcPts val="400"/>
              </a:spcAft>
              <a:buNone/>
            </a:pPr>
            <a:r>
              <a:rPr lang="en" sz="1300">
                <a:solidFill>
                  <a:srgbClr val="171717"/>
                </a:solidFill>
              </a:rPr>
              <a:t>Benefits: </a:t>
            </a:r>
            <a:r>
              <a:rPr b="1" lang="en" sz="1100"/>
              <a:t>Solving Complex Problems</a:t>
            </a:r>
            <a:r>
              <a:rPr lang="en" sz="1100"/>
              <a:t>, </a:t>
            </a:r>
            <a:r>
              <a:rPr b="1" lang="en" sz="1100"/>
              <a:t>Enhancing Discovery</a:t>
            </a:r>
            <a:r>
              <a:rPr lang="en" sz="1100"/>
              <a:t>, </a:t>
            </a:r>
            <a:r>
              <a:rPr b="1" lang="en" sz="1100"/>
              <a:t>Uncovering Anomalies and New Insights</a:t>
            </a:r>
            <a:r>
              <a:rPr lang="en" sz="1100"/>
              <a:t>: AI enables "learning from anomalies" and "learning from data," allowing for the discovery of unexpected events and patterns that might be missed when only searching for predefined outcomes. This capability can open up entirely new avenues for scientific understanding and exploration.</a:t>
            </a:r>
            <a:endParaRPr sz="11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7" name="Shape 507"/>
        <p:cNvGrpSpPr/>
        <p:nvPr/>
      </p:nvGrpSpPr>
      <p:grpSpPr>
        <a:xfrm>
          <a:off x="0" y="0"/>
          <a:ext cx="0" cy="0"/>
          <a:chOff x="0" y="0"/>
          <a:chExt cx="0" cy="0"/>
        </a:xfrm>
      </p:grpSpPr>
      <p:sp>
        <p:nvSpPr>
          <p:cNvPr id="508" name="Google Shape;508;p7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09" name="Google Shape;509;p70"/>
          <p:cNvSpPr txBox="1"/>
          <p:nvPr/>
        </p:nvSpPr>
        <p:spPr>
          <a:xfrm>
            <a:off x="3622100" y="1397800"/>
            <a:ext cx="5066100" cy="2073900"/>
          </a:xfrm>
          <a:prstGeom prst="rect">
            <a:avLst/>
          </a:prstGeom>
          <a:solidFill>
            <a:srgbClr val="FFFFFF"/>
          </a:solidFill>
          <a:ln>
            <a:noFill/>
          </a:ln>
        </p:spPr>
        <p:txBody>
          <a:bodyPr anchorCtr="0" anchor="t" bIns="91425" lIns="91425" spcFirstLastPara="1" rIns="91425" wrap="square" tIns="91425">
            <a:noAutofit/>
          </a:bodyPr>
          <a:lstStyle/>
          <a:p>
            <a:pPr indent="-336550" lvl="0" marL="457200" marR="360000" rtl="0" algn="l">
              <a:spcBef>
                <a:spcPts val="0"/>
              </a:spcBef>
              <a:spcAft>
                <a:spcPts val="0"/>
              </a:spcAft>
              <a:buSzPts val="1700"/>
              <a:buChar char="★"/>
            </a:pPr>
            <a:r>
              <a:rPr b="1" lang="en" sz="1700"/>
              <a:t>Collaboration in Science</a:t>
            </a:r>
            <a:endParaRPr sz="1700"/>
          </a:p>
          <a:p>
            <a:pPr indent="-336550" lvl="0" marL="457200" marR="360000" rtl="0" algn="l">
              <a:spcBef>
                <a:spcPts val="0"/>
              </a:spcBef>
              <a:spcAft>
                <a:spcPts val="0"/>
              </a:spcAft>
              <a:buSzPts val="1700"/>
              <a:buChar char="★"/>
            </a:pPr>
            <a:r>
              <a:rPr b="1" lang="en" sz="1700"/>
              <a:t>Great Ideas for Education</a:t>
            </a:r>
            <a:endParaRPr sz="1700"/>
          </a:p>
          <a:p>
            <a:pPr indent="-336550" lvl="0" marL="457200" marR="360000" rtl="0" algn="l">
              <a:spcBef>
                <a:spcPts val="0"/>
              </a:spcBef>
              <a:spcAft>
                <a:spcPts val="0"/>
              </a:spcAft>
              <a:buSzPts val="1700"/>
              <a:buChar char="★"/>
            </a:pPr>
            <a:r>
              <a:rPr b="1" lang="en" sz="1700"/>
              <a:t>Physics and Experiments</a:t>
            </a:r>
            <a:endParaRPr sz="1700"/>
          </a:p>
          <a:p>
            <a:pPr indent="-336550" lvl="0" marL="457200" marR="360000" rtl="0" algn="l">
              <a:spcBef>
                <a:spcPts val="0"/>
              </a:spcBef>
              <a:spcAft>
                <a:spcPts val="0"/>
              </a:spcAft>
              <a:buSzPts val="1700"/>
              <a:buChar char="★"/>
            </a:pPr>
            <a:r>
              <a:rPr b="1" lang="en" sz="1700"/>
              <a:t>The Human Side of Science</a:t>
            </a:r>
            <a:endParaRPr sz="1700"/>
          </a:p>
          <a:p>
            <a:pPr indent="-298450" lvl="0" marL="457200" marR="360000" rtl="0" algn="l">
              <a:spcBef>
                <a:spcPts val="0"/>
              </a:spcBef>
              <a:spcAft>
                <a:spcPts val="0"/>
              </a:spcAft>
              <a:buSzPts val="1100"/>
              <a:buChar char="★"/>
            </a:pPr>
            <a:r>
              <a:rPr b="1" lang="en" sz="1700"/>
              <a:t>The Mission of Science Education</a:t>
            </a:r>
            <a:endParaRPr sz="11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3" name="Shape 513"/>
        <p:cNvGrpSpPr/>
        <p:nvPr/>
      </p:nvGrpSpPr>
      <p:grpSpPr>
        <a:xfrm>
          <a:off x="0" y="0"/>
          <a:ext cx="0" cy="0"/>
          <a:chOff x="0" y="0"/>
          <a:chExt cx="0" cy="0"/>
        </a:xfrm>
      </p:grpSpPr>
      <p:sp>
        <p:nvSpPr>
          <p:cNvPr id="514" name="Google Shape;514;p7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15" name="Google Shape;515;p7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298450" lvl="0" marL="457200" marR="360000" rtl="0" algn="l">
              <a:spcBef>
                <a:spcPts val="0"/>
              </a:spcBef>
              <a:spcAft>
                <a:spcPts val="0"/>
              </a:spcAft>
              <a:buSzPts val="1100"/>
              <a:buAutoNum type="arabicPeriod"/>
            </a:pPr>
            <a:r>
              <a:rPr lang="en" sz="1100"/>
              <a:t>At CERN, one of the most relevant physics topics I would teach within the context of engineering is the concept of electromagnetic fields, specifically how they are applied in guiding and accelerating charged particles using superconducting magnets.</a:t>
            </a:r>
            <a:endParaRPr sz="1100"/>
          </a:p>
          <a:p>
            <a:pPr indent="-298450" lvl="0" marL="457200" marR="360000" rtl="0" algn="l">
              <a:spcBef>
                <a:spcPts val="0"/>
              </a:spcBef>
              <a:spcAft>
                <a:spcPts val="0"/>
              </a:spcAft>
              <a:buSzPts val="1100"/>
              <a:buAutoNum type="arabicPeriod"/>
            </a:pPr>
            <a:r>
              <a:rPr lang="en" sz="1100"/>
              <a:t>Understand the Lorentz force and its effect on charged particles.</a:t>
            </a:r>
            <a:br>
              <a:rPr lang="en" sz="1100"/>
            </a:br>
            <a:endParaRPr sz="1100"/>
          </a:p>
          <a:p>
            <a:pPr indent="-298450" lvl="0" marL="457200" marR="360000" rtl="0" algn="l">
              <a:spcBef>
                <a:spcPts val="0"/>
              </a:spcBef>
              <a:spcAft>
                <a:spcPts val="0"/>
              </a:spcAft>
              <a:buSzPts val="1100"/>
              <a:buAutoNum type="arabicPeriod"/>
            </a:pPr>
            <a:r>
              <a:rPr lang="en" sz="1100"/>
              <a:t>Explore the relationship between magnetic field strength and particle curvature.</a:t>
            </a:r>
            <a:br>
              <a:rPr lang="en" sz="1100"/>
            </a:br>
            <a:endParaRPr sz="1100"/>
          </a:p>
          <a:p>
            <a:pPr indent="-298450" lvl="0" marL="457200" marR="360000" rtl="0" algn="l">
              <a:spcBef>
                <a:spcPts val="0"/>
              </a:spcBef>
              <a:spcAft>
                <a:spcPts val="0"/>
              </a:spcAft>
              <a:buSzPts val="1100"/>
              <a:buAutoNum type="arabicPeriod"/>
            </a:pPr>
            <a:r>
              <a:rPr lang="en" sz="1100"/>
              <a:t>Connect physics theory to real-world engineering at CERN</a:t>
            </a:r>
            <a:endParaRPr sz="1100"/>
          </a:p>
          <a:p>
            <a:pPr indent="0" lvl="0" marL="0" marR="360000" rtl="0" algn="l">
              <a:spcBef>
                <a:spcPts val="0"/>
              </a:spcBef>
              <a:spcAft>
                <a:spcPts val="0"/>
              </a:spcAft>
              <a:buNone/>
            </a:pPr>
            <a:r>
              <a:t/>
            </a:r>
            <a:endParaRPr sz="1100"/>
          </a:p>
          <a:p>
            <a:pPr indent="0" lvl="0" marL="0" marR="360000" rtl="0" algn="l">
              <a:spcBef>
                <a:spcPts val="0"/>
              </a:spcBef>
              <a:spcAft>
                <a:spcPts val="0"/>
              </a:spcAft>
              <a:buNone/>
            </a:pPr>
            <a:r>
              <a:rPr lang="en" sz="1100" u="sng">
                <a:solidFill>
                  <a:schemeClr val="hlink"/>
                </a:solidFill>
                <a:hlinkClick r:id="rId3"/>
              </a:rPr>
              <a:t>https://www.youtube.com/watch?v=orsMYomjwIw</a:t>
            </a:r>
            <a:endParaRPr sz="1100"/>
          </a:p>
          <a:p>
            <a:pPr indent="0" lvl="0" marL="0" marR="360000" rtl="0" algn="l">
              <a:spcBef>
                <a:spcPts val="0"/>
              </a:spcBef>
              <a:spcAft>
                <a:spcPts val="0"/>
              </a:spcAft>
              <a:buNone/>
            </a:pPr>
            <a:r>
              <a:t/>
            </a:r>
            <a:endParaRPr sz="1100"/>
          </a:p>
          <a:p>
            <a:pPr indent="0" lvl="0" marL="0" marR="360000" rtl="0" algn="l">
              <a:spcBef>
                <a:spcPts val="0"/>
              </a:spcBef>
              <a:spcAft>
                <a:spcPts val="0"/>
              </a:spcAft>
              <a:buNone/>
            </a:pPr>
            <a:r>
              <a:t/>
            </a:r>
            <a:endParaRPr sz="1100"/>
          </a:p>
          <a:p>
            <a:pPr indent="0" lvl="0" marL="457200" marR="360000" rtl="0" algn="l">
              <a:spcBef>
                <a:spcPts val="0"/>
              </a:spcBef>
              <a:spcAft>
                <a:spcPts val="0"/>
              </a:spcAft>
              <a:buNone/>
            </a:pPr>
            <a:r>
              <a:t/>
            </a:r>
            <a:endParaRPr sz="1100"/>
          </a:p>
        </p:txBody>
      </p:sp>
      <p:pic>
        <p:nvPicPr>
          <p:cNvPr id="516" name="Google Shape;516;p71"/>
          <p:cNvPicPr preferRelativeResize="0"/>
          <p:nvPr/>
        </p:nvPicPr>
        <p:blipFill>
          <a:blip r:embed="rId4">
            <a:alphaModFix/>
          </a:blip>
          <a:stretch>
            <a:fillRect/>
          </a:stretch>
        </p:blipFill>
        <p:spPr>
          <a:xfrm>
            <a:off x="5531125" y="2158600"/>
            <a:ext cx="3114252" cy="207615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0" name="Shape 520"/>
        <p:cNvGrpSpPr/>
        <p:nvPr/>
      </p:nvGrpSpPr>
      <p:grpSpPr>
        <a:xfrm>
          <a:off x="0" y="0"/>
          <a:ext cx="0" cy="0"/>
          <a:chOff x="0" y="0"/>
          <a:chExt cx="0" cy="0"/>
        </a:xfrm>
      </p:grpSpPr>
      <p:sp>
        <p:nvSpPr>
          <p:cNvPr id="521" name="Google Shape;521;p7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22" name="Google Shape;522;p7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What are we really made of?</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298450" lvl="0" marL="457200" marR="360000" rtl="0" algn="l">
              <a:spcBef>
                <a:spcPts val="0"/>
              </a:spcBef>
              <a:spcAft>
                <a:spcPts val="0"/>
              </a:spcAft>
              <a:buSzPts val="1100"/>
              <a:buChar char="-"/>
            </a:pPr>
            <a:r>
              <a:rPr lang="en" sz="1100"/>
              <a:t>Understand the structure of the </a:t>
            </a:r>
            <a:r>
              <a:rPr b="1" lang="en" sz="1100"/>
              <a:t>Standard Model</a:t>
            </a:r>
            <a:r>
              <a:rPr lang="en" sz="1100"/>
              <a:t>: fundamental particles and their interactions.</a:t>
            </a:r>
            <a:br>
              <a:rPr lang="en" sz="1100"/>
            </a:br>
            <a:endParaRPr sz="1100"/>
          </a:p>
          <a:p>
            <a:pPr indent="-298450" lvl="0" marL="457200" marR="360000" rtl="0" algn="l">
              <a:spcBef>
                <a:spcPts val="0"/>
              </a:spcBef>
              <a:spcAft>
                <a:spcPts val="0"/>
              </a:spcAft>
              <a:buSzPts val="1100"/>
              <a:buChar char="-"/>
            </a:pPr>
            <a:r>
              <a:rPr lang="en" sz="1100"/>
              <a:t>Identify how different particles (quarks, leptons, bosons) are detected and studied in high-energy collisions.</a:t>
            </a:r>
            <a:br>
              <a:rPr lang="en" sz="1100"/>
            </a:br>
            <a:endParaRPr sz="1100"/>
          </a:p>
          <a:p>
            <a:pPr indent="-298450" lvl="0" marL="457200" marR="360000" rtl="0" algn="l">
              <a:spcBef>
                <a:spcPts val="0"/>
              </a:spcBef>
              <a:spcAft>
                <a:spcPts val="0"/>
              </a:spcAft>
              <a:buSzPts val="1100"/>
              <a:buChar char="-"/>
            </a:pPr>
            <a:r>
              <a:rPr lang="en" sz="1100"/>
              <a:t>Connect how the LHC is used to test, confirm, or challenge the Standard Model, including the discovery of the Higgs boson</a:t>
            </a:r>
            <a:endParaRPr sz="1100"/>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pic>
        <p:nvPicPr>
          <p:cNvPr id="523" name="Google Shape;523;p72"/>
          <p:cNvPicPr preferRelativeResize="0"/>
          <p:nvPr/>
        </p:nvPicPr>
        <p:blipFill>
          <a:blip r:embed="rId3">
            <a:alphaModFix/>
          </a:blip>
          <a:stretch>
            <a:fillRect/>
          </a:stretch>
        </p:blipFill>
        <p:spPr>
          <a:xfrm>
            <a:off x="6984475" y="1855474"/>
            <a:ext cx="1853550" cy="18535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7" name="Shape 527"/>
        <p:cNvGrpSpPr/>
        <p:nvPr/>
      </p:nvGrpSpPr>
      <p:grpSpPr>
        <a:xfrm>
          <a:off x="0" y="0"/>
          <a:ext cx="0" cy="0"/>
          <a:chOff x="0" y="0"/>
          <a:chExt cx="0" cy="0"/>
        </a:xfrm>
      </p:grpSpPr>
      <p:sp>
        <p:nvSpPr>
          <p:cNvPr id="528" name="Google Shape;528;p7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29" name="Google Shape;529;p7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1150" lvl="0" marL="457200" rtl="0" algn="l">
              <a:lnSpc>
                <a:spcPct val="115000"/>
              </a:lnSpc>
              <a:spcBef>
                <a:spcPts val="1400"/>
              </a:spcBef>
              <a:spcAft>
                <a:spcPts val="0"/>
              </a:spcAft>
              <a:buSzPts val="1300"/>
              <a:buAutoNum type="arabicPeriod"/>
            </a:pPr>
            <a:r>
              <a:rPr b="1" lang="en" sz="1300"/>
              <a:t>AI is a tool, not a replacement</a:t>
            </a:r>
            <a:endParaRPr b="1" sz="1300"/>
          </a:p>
          <a:p>
            <a:pPr indent="0" lvl="0" marL="0" rtl="0" algn="l">
              <a:lnSpc>
                <a:spcPct val="115000"/>
              </a:lnSpc>
              <a:spcBef>
                <a:spcPts val="1200"/>
              </a:spcBef>
              <a:spcAft>
                <a:spcPts val="0"/>
              </a:spcAft>
              <a:buNone/>
            </a:pPr>
            <a:r>
              <a:rPr lang="en" sz="1100"/>
              <a:t>AI can support human creativity, analysis, and learning—but it doesn’t replace critical thinking, ethics, or human judgment. Teaching students to </a:t>
            </a:r>
            <a:r>
              <a:rPr b="1" lang="en" sz="1100"/>
              <a:t>collaborate with AI</a:t>
            </a:r>
            <a:r>
              <a:rPr lang="en" sz="1100"/>
              <a:t> is more valuable than fearing it.</a:t>
            </a:r>
            <a:endParaRPr sz="1100"/>
          </a:p>
          <a:p>
            <a:pPr indent="-298450" lvl="0" marL="457200" rtl="0" algn="l">
              <a:lnSpc>
                <a:spcPct val="115000"/>
              </a:lnSpc>
              <a:spcBef>
                <a:spcPts val="1200"/>
              </a:spcBef>
              <a:spcAft>
                <a:spcPts val="0"/>
              </a:spcAft>
              <a:buSzPts val="1100"/>
              <a:buAutoNum type="arabicPeriod"/>
            </a:pPr>
            <a:r>
              <a:rPr b="1" lang="en" sz="1100"/>
              <a:t>Ethical concerns</a:t>
            </a:r>
            <a:r>
              <a:rPr lang="en" sz="1100"/>
              <a:t>:</a:t>
            </a:r>
            <a:endParaRPr sz="1100"/>
          </a:p>
          <a:p>
            <a:pPr indent="-298450" lvl="0" marL="457200" rtl="0" algn="l">
              <a:lnSpc>
                <a:spcPct val="115000"/>
              </a:lnSpc>
              <a:spcBef>
                <a:spcPts val="0"/>
              </a:spcBef>
              <a:spcAft>
                <a:spcPts val="0"/>
              </a:spcAft>
              <a:buSzPts val="1100"/>
              <a:buAutoNum type="arabicPeriod"/>
            </a:pPr>
            <a:r>
              <a:rPr b="1" lang="en" sz="1100"/>
              <a:t>Personalized learning</a:t>
            </a:r>
            <a:r>
              <a:rPr lang="en" sz="1100"/>
              <a:t>: AI tools can adapt to each student’s pace and level, helping them focus on areas they find challenging.</a:t>
            </a:r>
            <a:endParaRPr sz="1100"/>
          </a:p>
          <a:p>
            <a:pPr indent="0" lvl="0" marL="360000" marR="360000" rtl="0" algn="l">
              <a:spcBef>
                <a:spcPts val="1200"/>
              </a:spcBef>
              <a:spcAft>
                <a:spcPts val="0"/>
              </a:spcAft>
              <a:buNone/>
            </a:pPr>
            <a:r>
              <a:t/>
            </a:r>
            <a:endParaRPr sz="1600">
              <a:solidFill>
                <a:srgbClr val="171717"/>
              </a:solidFill>
            </a:endParaRPr>
          </a:p>
        </p:txBody>
      </p:sp>
      <p:pic>
        <p:nvPicPr>
          <p:cNvPr id="530" name="Google Shape;530;p73"/>
          <p:cNvPicPr preferRelativeResize="0"/>
          <p:nvPr/>
        </p:nvPicPr>
        <p:blipFill>
          <a:blip r:embed="rId3">
            <a:alphaModFix/>
          </a:blip>
          <a:stretch>
            <a:fillRect/>
          </a:stretch>
        </p:blipFill>
        <p:spPr>
          <a:xfrm>
            <a:off x="5763750" y="1806475"/>
            <a:ext cx="3074276" cy="30742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0" name="Shape 270"/>
        <p:cNvGrpSpPr/>
        <p:nvPr/>
      </p:nvGrpSpPr>
      <p:grpSpPr>
        <a:xfrm>
          <a:off x="0" y="0"/>
          <a:ext cx="0" cy="0"/>
          <a:chOff x="0" y="0"/>
          <a:chExt cx="0" cy="0"/>
        </a:xfrm>
      </p:grpSpPr>
      <p:sp>
        <p:nvSpPr>
          <p:cNvPr id="271" name="Google Shape;271;p3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Slide Conventions</a:t>
            </a:r>
            <a:endParaRPr/>
          </a:p>
        </p:txBody>
      </p:sp>
      <p:graphicFrame>
        <p:nvGraphicFramePr>
          <p:cNvPr id="272" name="Google Shape;272;p38"/>
          <p:cNvGraphicFramePr/>
          <p:nvPr/>
        </p:nvGraphicFramePr>
        <p:xfrm>
          <a:off x="952500" y="2000250"/>
          <a:ext cx="3000000" cy="3000000"/>
        </p:xfrm>
        <a:graphic>
          <a:graphicData uri="http://schemas.openxmlformats.org/drawingml/2006/table">
            <a:tbl>
              <a:tblPr>
                <a:noFill/>
                <a:tableStyleId>{CA768CF9-1A15-490C-BF1B-F8E4DD1C64C9}</a:tableStyleId>
              </a:tblPr>
              <a:tblGrid>
                <a:gridCol w="2241950"/>
                <a:gridCol w="4997050"/>
              </a:tblGrid>
              <a:tr h="381000">
                <a:tc>
                  <a:txBody>
                    <a:bodyPr/>
                    <a:lstStyle/>
                    <a:p>
                      <a:pPr indent="0" lvl="0" marL="0" rtl="0" algn="l">
                        <a:spcBef>
                          <a:spcPts val="0"/>
                        </a:spcBef>
                        <a:spcAft>
                          <a:spcPts val="0"/>
                        </a:spcAft>
                        <a:buNone/>
                      </a:pPr>
                      <a:r>
                        <a:rPr b="1" lang="en"/>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73" name="Google Shape;273;p38"/>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4" name="Google Shape;274;p38"/>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5" name="Google Shape;275;p38"/>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6" name="Google Shape;276;p38"/>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7" name="Google Shape;277;p38"/>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8" name="Google Shape;278;p38"/>
          <p:cNvSpPr/>
          <p:nvPr/>
        </p:nvSpPr>
        <p:spPr>
          <a:xfrm>
            <a:off x="1142025" y="2902775"/>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9" name="Google Shape;279;p38"/>
          <p:cNvSpPr/>
          <p:nvPr/>
        </p:nvSpPr>
        <p:spPr>
          <a:xfrm>
            <a:off x="1142025" y="3307600"/>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0" name="Google Shape;280;p38"/>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4" name="Shape 534"/>
        <p:cNvGrpSpPr/>
        <p:nvPr/>
      </p:nvGrpSpPr>
      <p:grpSpPr>
        <a:xfrm>
          <a:off x="0" y="0"/>
          <a:ext cx="0" cy="0"/>
          <a:chOff x="0" y="0"/>
          <a:chExt cx="0" cy="0"/>
        </a:xfrm>
      </p:grpSpPr>
      <p:sp>
        <p:nvSpPr>
          <p:cNvPr id="535" name="Google Shape;535;p7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36" name="Google Shape;536;p7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100"/>
              <a:t>During the HST2025 programme, I learned that </a:t>
            </a:r>
            <a:r>
              <a:rPr b="1" lang="en" sz="1100"/>
              <a:t>collaboration is at the heart of science</a:t>
            </a:r>
            <a:r>
              <a:rPr lang="en" sz="1100"/>
              <a:t>. Seeing how physicists, engineers, chemists, computer scientists, and educators from all over the world work together at CERN was truly inspiring.</a:t>
            </a:r>
            <a:endParaRPr sz="1100"/>
          </a:p>
          <a:p>
            <a:pPr indent="0" lvl="0" marL="0" rtl="0" algn="l">
              <a:lnSpc>
                <a:spcPct val="115000"/>
              </a:lnSpc>
              <a:spcBef>
                <a:spcPts val="1200"/>
              </a:spcBef>
              <a:spcAft>
                <a:spcPts val="0"/>
              </a:spcAft>
              <a:buNone/>
            </a:pPr>
            <a:r>
              <a:rPr lang="en" sz="1100"/>
              <a:t>Great ideas for education in Jeff`’s lecture</a:t>
            </a:r>
            <a:endParaRPr sz="1100"/>
          </a:p>
          <a:p>
            <a:pPr indent="0" lvl="0" marL="0" rtl="0" algn="l">
              <a:lnSpc>
                <a:spcPct val="115000"/>
              </a:lnSpc>
              <a:spcBef>
                <a:spcPts val="1200"/>
              </a:spcBef>
              <a:spcAft>
                <a:spcPts val="0"/>
              </a:spcAft>
              <a:buNone/>
            </a:pPr>
            <a:r>
              <a:rPr lang="en" sz="1100"/>
              <a:t>I gained a deeper understanding of the </a:t>
            </a:r>
            <a:r>
              <a:rPr b="1" lang="en" sz="1100"/>
              <a:t>Standard Model</a:t>
            </a:r>
            <a:r>
              <a:rPr lang="en" sz="1100"/>
              <a:t>, particle accelerators, and the role of </a:t>
            </a:r>
            <a:r>
              <a:rPr b="1" lang="en" sz="1100"/>
              <a:t>the Higgs boson</a:t>
            </a:r>
            <a:r>
              <a:rPr lang="en" sz="1100"/>
              <a:t> in our universe. I also appreciated how complex concepts like the </a:t>
            </a:r>
            <a:r>
              <a:rPr b="1" lang="en" sz="1100"/>
              <a:t>Lorentz force</a:t>
            </a:r>
            <a:r>
              <a:rPr lang="en" sz="1100"/>
              <a:t> and </a:t>
            </a:r>
            <a:r>
              <a:rPr b="1" lang="en" sz="1100"/>
              <a:t>time dilation</a:t>
            </a:r>
            <a:r>
              <a:rPr lang="en" sz="1100"/>
              <a:t> are not just theory—they’re essential to real experiments at the LHC.</a:t>
            </a:r>
            <a:endParaRPr sz="1100"/>
          </a:p>
          <a:p>
            <a:pPr indent="0" lvl="0" marL="0" rtl="0" algn="l">
              <a:lnSpc>
                <a:spcPct val="115000"/>
              </a:lnSpc>
              <a:spcBef>
                <a:spcPts val="1200"/>
              </a:spcBef>
              <a:spcAft>
                <a:spcPts val="0"/>
              </a:spcAft>
              <a:buNone/>
            </a:pPr>
            <a:r>
              <a:rPr lang="en" sz="1100"/>
              <a:t>Beyond the physics, I will remember the </a:t>
            </a:r>
            <a:r>
              <a:rPr b="1" lang="en" sz="1100"/>
              <a:t>human side of science</a:t>
            </a:r>
            <a:r>
              <a:rPr lang="en" sz="1100"/>
              <a:t>: the conversations in the cafeteria, the international friendships, the curiosity, and the passion that unites us as teachers and learners.</a:t>
            </a:r>
            <a:endParaRPr sz="1100"/>
          </a:p>
          <a:p>
            <a:pPr indent="0" lvl="0" marL="0" rtl="0" algn="l">
              <a:lnSpc>
                <a:spcPct val="115000"/>
              </a:lnSpc>
              <a:spcBef>
                <a:spcPts val="1200"/>
              </a:spcBef>
              <a:spcAft>
                <a:spcPts val="1200"/>
              </a:spcAft>
              <a:buNone/>
            </a:pPr>
            <a:r>
              <a:rPr lang="en" sz="1100"/>
              <a:t>Most of all, I take with me the idea that </a:t>
            </a:r>
            <a:r>
              <a:rPr b="1" lang="en" sz="1100"/>
              <a:t>science education is a shared mission</a:t>
            </a:r>
            <a:r>
              <a:rPr lang="en" sz="1100"/>
              <a:t>—and that by bringing these experiences back to our students, we help open the doors of discovery for the next generation.</a:t>
            </a:r>
            <a:endParaRPr sz="11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0" name="Shape 540"/>
        <p:cNvGrpSpPr/>
        <p:nvPr/>
      </p:nvGrpSpPr>
      <p:grpSpPr>
        <a:xfrm>
          <a:off x="0" y="0"/>
          <a:ext cx="0" cy="0"/>
          <a:chOff x="0" y="0"/>
          <a:chExt cx="0" cy="0"/>
        </a:xfrm>
      </p:grpSpPr>
      <p:sp>
        <p:nvSpPr>
          <p:cNvPr id="541" name="Google Shape;541;p7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42" name="Google Shape;542;p75"/>
          <p:cNvSpPr txBox="1"/>
          <p:nvPr/>
        </p:nvSpPr>
        <p:spPr>
          <a:xfrm>
            <a:off x="3265800" y="-7"/>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Accelerator has lot of engineering. We need to study</a:t>
            </a:r>
            <a:endParaRPr sz="1600">
              <a:solidFill>
                <a:srgbClr val="171717"/>
              </a:solidFill>
            </a:endParaRPr>
          </a:p>
          <a:p>
            <a:pPr indent="0" lvl="0" marL="457200" marR="360000" rtl="0" algn="l">
              <a:spcBef>
                <a:spcPts val="0"/>
              </a:spcBef>
              <a:spcAft>
                <a:spcPts val="0"/>
              </a:spcAft>
              <a:buNone/>
            </a:pPr>
            <a:r>
              <a:rPr lang="en" sz="1600">
                <a:solidFill>
                  <a:srgbClr val="171717"/>
                </a:solidFill>
              </a:rPr>
              <a:t>- circulate motion</a:t>
            </a:r>
            <a:endParaRPr sz="1600">
              <a:solidFill>
                <a:srgbClr val="171717"/>
              </a:solidFill>
            </a:endParaRPr>
          </a:p>
          <a:p>
            <a:pPr indent="0" lvl="0" marL="457200" marR="360000" rtl="0" algn="l">
              <a:spcBef>
                <a:spcPts val="0"/>
              </a:spcBef>
              <a:spcAft>
                <a:spcPts val="0"/>
              </a:spcAft>
              <a:buNone/>
            </a:pPr>
            <a:r>
              <a:rPr lang="en" sz="1600">
                <a:solidFill>
                  <a:srgbClr val="171717"/>
                </a:solidFill>
              </a:rPr>
              <a:t>- magnets</a:t>
            </a:r>
            <a:endParaRPr sz="1600">
              <a:solidFill>
                <a:srgbClr val="171717"/>
              </a:solidFill>
            </a:endParaRPr>
          </a:p>
          <a:p>
            <a:pPr indent="0" lvl="0" marL="457200" marR="360000" rtl="0" algn="l">
              <a:spcBef>
                <a:spcPts val="0"/>
              </a:spcBef>
              <a:spcAft>
                <a:spcPts val="0"/>
              </a:spcAft>
              <a:buNone/>
            </a:pPr>
            <a:r>
              <a:rPr lang="en" sz="1600">
                <a:solidFill>
                  <a:srgbClr val="171717"/>
                </a:solidFill>
              </a:rPr>
              <a:t>- electromagnets</a:t>
            </a:r>
            <a:endParaRPr sz="1600">
              <a:solidFill>
                <a:srgbClr val="171717"/>
              </a:solidFill>
            </a:endParaRPr>
          </a:p>
          <a:p>
            <a:pPr indent="0" lvl="0" marL="457200" marR="360000" rtl="0" algn="l">
              <a:spcBef>
                <a:spcPts val="0"/>
              </a:spcBef>
              <a:spcAft>
                <a:spcPts val="0"/>
              </a:spcAft>
              <a:buNone/>
            </a:pPr>
            <a:r>
              <a:rPr lang="en" sz="1600">
                <a:solidFill>
                  <a:srgbClr val="171717"/>
                </a:solidFill>
              </a:rPr>
              <a:t>- superconductive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 </a:t>
            </a:r>
            <a:endParaRPr sz="1600">
              <a:solidFill>
                <a:srgbClr val="171717"/>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6" name="Shape 546"/>
        <p:cNvGrpSpPr/>
        <p:nvPr/>
      </p:nvGrpSpPr>
      <p:grpSpPr>
        <a:xfrm>
          <a:off x="0" y="0"/>
          <a:ext cx="0" cy="0"/>
          <a:chOff x="0" y="0"/>
          <a:chExt cx="0" cy="0"/>
        </a:xfrm>
      </p:grpSpPr>
      <p:sp>
        <p:nvSpPr>
          <p:cNvPr id="547" name="Google Shape;547;p7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48" name="Google Shape;548;p7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200">
              <a:solidFill>
                <a:srgbClr val="171717"/>
              </a:solidFill>
            </a:endParaRPr>
          </a:p>
          <a:p>
            <a:pPr indent="-304800" lvl="0" marL="457200" marR="360000" rtl="0" algn="l">
              <a:spcBef>
                <a:spcPts val="0"/>
              </a:spcBef>
              <a:spcAft>
                <a:spcPts val="0"/>
              </a:spcAft>
              <a:buClr>
                <a:srgbClr val="171717"/>
              </a:buClr>
              <a:buSzPts val="1200"/>
              <a:buAutoNum type="arabicParenR"/>
            </a:pPr>
            <a:r>
              <a:rPr lang="en" sz="1200">
                <a:solidFill>
                  <a:srgbClr val="171717"/>
                </a:solidFill>
              </a:rPr>
              <a:t>*motion of a charged particle in a homogeneous electric and magnetic field</a:t>
            </a:r>
            <a:endParaRPr sz="1200">
              <a:solidFill>
                <a:srgbClr val="171717"/>
              </a:solidFill>
            </a:endParaRPr>
          </a:p>
          <a:p>
            <a:pPr indent="0" lvl="0" marL="457200" marR="360000" rtl="0" algn="l">
              <a:spcBef>
                <a:spcPts val="0"/>
              </a:spcBef>
              <a:spcAft>
                <a:spcPts val="0"/>
              </a:spcAft>
              <a:buNone/>
            </a:pPr>
            <a:r>
              <a:rPr lang="en" sz="1200">
                <a:solidFill>
                  <a:srgbClr val="171717"/>
                </a:solidFill>
              </a:rPr>
              <a:t>* quantization of energy in the interaction of matter and radiation</a:t>
            </a:r>
            <a:endParaRPr sz="1200">
              <a:solidFill>
                <a:srgbClr val="171717"/>
              </a:solidFill>
            </a:endParaRPr>
          </a:p>
          <a:p>
            <a:pPr indent="0" lvl="0" marL="457200" marR="360000" rtl="0" algn="l">
              <a:spcBef>
                <a:spcPts val="0"/>
              </a:spcBef>
              <a:spcAft>
                <a:spcPts val="0"/>
              </a:spcAft>
              <a:buNone/>
            </a:pPr>
            <a:r>
              <a:rPr lang="en" sz="1200">
                <a:solidFill>
                  <a:srgbClr val="171717"/>
                </a:solidFill>
              </a:rPr>
              <a:t>* photon as a quantum of electromagnetic radiation field</a:t>
            </a:r>
            <a:endParaRPr sz="1200">
              <a:solidFill>
                <a:srgbClr val="171717"/>
              </a:solidFill>
            </a:endParaRPr>
          </a:p>
          <a:p>
            <a:pPr indent="0" lvl="0" marL="457200" marR="360000" rtl="0" algn="l">
              <a:spcBef>
                <a:spcPts val="0"/>
              </a:spcBef>
              <a:spcAft>
                <a:spcPts val="0"/>
              </a:spcAft>
              <a:buNone/>
            </a:pPr>
            <a:r>
              <a:rPr lang="en" sz="1200">
                <a:solidFill>
                  <a:srgbClr val="171717"/>
                </a:solidFill>
              </a:rPr>
              <a:t>* structure of the atom, quantum states of atomic electrons and the principle of the wave-mechanical atomic model</a:t>
            </a:r>
            <a:endParaRPr sz="1200">
              <a:solidFill>
                <a:srgbClr val="171717"/>
              </a:solidFill>
            </a:endParaRPr>
          </a:p>
          <a:p>
            <a:pPr indent="0" lvl="0" marL="457200" marR="360000" rtl="0" algn="l">
              <a:spcBef>
                <a:spcPts val="0"/>
              </a:spcBef>
              <a:spcAft>
                <a:spcPts val="0"/>
              </a:spcAft>
              <a:buNone/>
            </a:pPr>
            <a:r>
              <a:rPr lang="en" sz="1200">
                <a:solidFill>
                  <a:srgbClr val="171717"/>
                </a:solidFill>
              </a:rPr>
              <a:t>* structure and changes of the atomic nucleus, radioactive decay</a:t>
            </a:r>
            <a:endParaRPr sz="1200">
              <a:solidFill>
                <a:srgbClr val="171717"/>
              </a:solidFill>
            </a:endParaRPr>
          </a:p>
          <a:p>
            <a:pPr indent="0" lvl="0" marL="457200" marR="360000" rtl="0" algn="l">
              <a:spcBef>
                <a:spcPts val="0"/>
              </a:spcBef>
              <a:spcAft>
                <a:spcPts val="0"/>
              </a:spcAft>
              <a:buNone/>
            </a:pPr>
            <a:r>
              <a:rPr lang="en" sz="1200">
                <a:solidFill>
                  <a:srgbClr val="171717"/>
                </a:solidFill>
              </a:rPr>
              <a:t>* nuclear reactions, mass and energy equivalence, nuclear binding energy</a:t>
            </a:r>
            <a:endParaRPr sz="1200">
              <a:solidFill>
                <a:srgbClr val="171717"/>
              </a:solidFill>
            </a:endParaRPr>
          </a:p>
          <a:p>
            <a:pPr indent="0" lvl="0" marL="457200" marR="360000" rtl="0" algn="l">
              <a:spcBef>
                <a:spcPts val="0"/>
              </a:spcBef>
              <a:spcAft>
                <a:spcPts val="0"/>
              </a:spcAft>
              <a:buNone/>
            </a:pPr>
            <a:r>
              <a:rPr lang="en" sz="1200">
                <a:solidFill>
                  <a:srgbClr val="171717"/>
                </a:solidFill>
              </a:rPr>
              <a:t>* nuclear power, fission and fusion</a:t>
            </a:r>
            <a:endParaRPr sz="1200">
              <a:solidFill>
                <a:srgbClr val="171717"/>
              </a:solidFill>
            </a:endParaRPr>
          </a:p>
          <a:p>
            <a:pPr indent="0" lvl="0" marL="457200" marR="360000" rtl="0" algn="l">
              <a:spcBef>
                <a:spcPts val="0"/>
              </a:spcBef>
              <a:spcAft>
                <a:spcPts val="0"/>
              </a:spcAft>
              <a:buNone/>
            </a:pPr>
            <a:r>
              <a:rPr lang="en" sz="1200">
                <a:solidFill>
                  <a:srgbClr val="171717"/>
                </a:solidFill>
              </a:rPr>
              <a:t>* decay law</a:t>
            </a:r>
            <a:endParaRPr sz="1200">
              <a:solidFill>
                <a:srgbClr val="171717"/>
              </a:solidFill>
            </a:endParaRPr>
          </a:p>
          <a:p>
            <a:pPr indent="0" lvl="0" marL="457200" marR="360000" rtl="0" algn="l">
              <a:spcBef>
                <a:spcPts val="0"/>
              </a:spcBef>
              <a:spcAft>
                <a:spcPts val="0"/>
              </a:spcAft>
              <a:buNone/>
            </a:pPr>
            <a:r>
              <a:rPr lang="en" sz="1200">
                <a:solidFill>
                  <a:srgbClr val="171717"/>
                </a:solidFill>
              </a:rPr>
              <a:t>* standard model of particle physics</a:t>
            </a:r>
            <a:endParaRPr sz="1600">
              <a:solidFill>
                <a:srgbClr val="171717"/>
              </a:solidFill>
            </a:endParaRPr>
          </a:p>
          <a:p>
            <a:pPr indent="0" lvl="0" marL="0" marR="360000" rtl="0" algn="l">
              <a:spcBef>
                <a:spcPts val="0"/>
              </a:spcBef>
              <a:spcAft>
                <a:spcPts val="0"/>
              </a:spcAft>
              <a:buNone/>
            </a:pPr>
            <a:r>
              <a:rPr lang="en">
                <a:solidFill>
                  <a:srgbClr val="171717"/>
                </a:solidFill>
              </a:rPr>
              <a:t>2)</a:t>
            </a:r>
            <a:endParaRPr>
              <a:solidFill>
                <a:srgbClr val="171717"/>
              </a:solidFill>
            </a:endParaRPr>
          </a:p>
          <a:p>
            <a:pPr indent="0" lvl="0" marL="0" marR="360000" rtl="0" algn="l">
              <a:spcBef>
                <a:spcPts val="0"/>
              </a:spcBef>
              <a:spcAft>
                <a:spcPts val="0"/>
              </a:spcAft>
              <a:buNone/>
            </a:pPr>
            <a:r>
              <a:rPr lang="en">
                <a:solidFill>
                  <a:srgbClr val="171717"/>
                </a:solidFill>
              </a:rPr>
              <a:t>       Videos:</a:t>
            </a:r>
            <a:endParaRPr>
              <a:solidFill>
                <a:srgbClr val="171717"/>
              </a:solidFill>
            </a:endParaRPr>
          </a:p>
          <a:p>
            <a:pPr indent="457200" lvl="0" marL="0" marR="360000" rtl="0" algn="l">
              <a:spcBef>
                <a:spcPts val="0"/>
              </a:spcBef>
              <a:spcAft>
                <a:spcPts val="0"/>
              </a:spcAft>
              <a:buNone/>
            </a:pPr>
            <a:r>
              <a:rPr lang="en" sz="1300" u="sng">
                <a:solidFill>
                  <a:schemeClr val="hlink"/>
                </a:solidFill>
                <a:hlinkClick r:id="rId3"/>
              </a:rPr>
              <a:t>https://www.youtube.com/watch?v=pQhbhpU9Wrg</a:t>
            </a:r>
            <a:endParaRPr sz="1300">
              <a:solidFill>
                <a:srgbClr val="171717"/>
              </a:solidFill>
            </a:endParaRPr>
          </a:p>
          <a:p>
            <a:pPr indent="0" lvl="0" marL="0" marR="360000" rtl="0" algn="l">
              <a:spcBef>
                <a:spcPts val="0"/>
              </a:spcBef>
              <a:spcAft>
                <a:spcPts val="0"/>
              </a:spcAft>
              <a:buNone/>
            </a:pPr>
            <a:r>
              <a:t/>
            </a:r>
            <a:endParaRPr sz="1300">
              <a:solidFill>
                <a:srgbClr val="171717"/>
              </a:solidFill>
            </a:endParaRPr>
          </a:p>
          <a:p>
            <a:pPr indent="0" lvl="0" marL="360000" marR="360000" rtl="0" algn="l">
              <a:spcBef>
                <a:spcPts val="0"/>
              </a:spcBef>
              <a:spcAft>
                <a:spcPts val="0"/>
              </a:spcAft>
              <a:buNone/>
            </a:pPr>
            <a:r>
              <a:rPr lang="en" sz="1300" u="sng">
                <a:solidFill>
                  <a:schemeClr val="hlink"/>
                </a:solidFill>
                <a:hlinkClick r:id="rId4"/>
              </a:rPr>
              <a:t>https://www.oxfordsparks.ox.ac.uk/videos/a-quick-look-around-the-lhc/</a:t>
            </a:r>
            <a:endParaRPr sz="1300">
              <a:solidFill>
                <a:srgbClr val="171717"/>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rPr lang="en" sz="1100">
                <a:solidFill>
                  <a:srgbClr val="171717"/>
                </a:solidFill>
              </a:rPr>
              <a:t>         </a:t>
            </a:r>
            <a:r>
              <a:rPr lang="en" sz="1100" u="sng">
                <a:solidFill>
                  <a:schemeClr val="hlink"/>
                </a:solidFill>
                <a:hlinkClick r:id="rId5"/>
              </a:rPr>
              <a:t>https://www.youtube.com/watch?v=328pw5Taeg0</a:t>
            </a:r>
            <a:endParaRPr sz="1100">
              <a:solidFill>
                <a:srgbClr val="171717"/>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rPr lang="en" sz="1100">
                <a:solidFill>
                  <a:srgbClr val="171717"/>
                </a:solidFill>
              </a:rPr>
              <a:t>         </a:t>
            </a:r>
            <a:r>
              <a:rPr lang="en" sz="1100" u="sng">
                <a:solidFill>
                  <a:schemeClr val="hlink"/>
                </a:solidFill>
                <a:hlinkClick r:id="rId6"/>
              </a:rPr>
              <a:t>https://www.oxfordsparks.ox.ac.uk/videos/a-quick-look-around-the-lhc/</a:t>
            </a:r>
            <a:endParaRPr sz="1100">
              <a:solidFill>
                <a:srgbClr val="171717"/>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rPr lang="en" sz="1100">
                <a:solidFill>
                  <a:srgbClr val="171717"/>
                </a:solidFill>
              </a:rPr>
              <a:t>Virtual tour: </a:t>
            </a:r>
            <a:r>
              <a:rPr lang="en" sz="1100" u="sng">
                <a:solidFill>
                  <a:schemeClr val="hlink"/>
                </a:solidFill>
                <a:hlinkClick r:id="rId7"/>
              </a:rPr>
              <a:t>https://home.cern/resources/360-image/accelerators/virtual-tour-lhc</a:t>
            </a:r>
            <a:endParaRPr sz="1100">
              <a:solidFill>
                <a:srgbClr val="171717"/>
              </a:solidFill>
            </a:endParaRPr>
          </a:p>
          <a:p>
            <a:pPr indent="0" lvl="0" marL="0" marR="360000" rtl="0" algn="l">
              <a:spcBef>
                <a:spcPts val="0"/>
              </a:spcBef>
              <a:spcAft>
                <a:spcPts val="0"/>
              </a:spcAft>
              <a:buNone/>
            </a:pPr>
            <a:r>
              <a:rPr lang="en" sz="1100">
                <a:solidFill>
                  <a:srgbClr val="171717"/>
                </a:solidFill>
              </a:rPr>
              <a:t>Simulation: </a:t>
            </a:r>
            <a:r>
              <a:rPr lang="en" sz="1100" u="sng">
                <a:solidFill>
                  <a:schemeClr val="hlink"/>
                </a:solidFill>
                <a:hlinkClick r:id="rId8"/>
              </a:rPr>
              <a:t>https://huggingface.co/spaces/aiqtech/Particle-Accelerator-Simulation</a:t>
            </a:r>
            <a:endParaRPr sz="1100">
              <a:solidFill>
                <a:srgbClr val="171717"/>
              </a:solidFill>
            </a:endParaRPr>
          </a:p>
          <a:p>
            <a:pPr indent="0" lvl="0" marL="0" marR="360000" rtl="0" algn="l">
              <a:spcBef>
                <a:spcPts val="0"/>
              </a:spcBef>
              <a:spcAft>
                <a:spcPts val="0"/>
              </a:spcAft>
              <a:buNone/>
            </a:pPr>
            <a:r>
              <a:rPr lang="en" sz="1100" u="sng">
                <a:solidFill>
                  <a:schemeClr val="hlink"/>
                </a:solidFill>
                <a:hlinkClick r:id="rId9"/>
              </a:rPr>
              <a:t>https://phet.colorado.edu/sims/html/build-a-nucleus/latest/build-a-nucleus_all.html?locale=fi</a:t>
            </a:r>
            <a:endParaRPr sz="1100">
              <a:solidFill>
                <a:srgbClr val="171717"/>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rPr lang="en" sz="1100">
                <a:solidFill>
                  <a:srgbClr val="171717"/>
                </a:solidFill>
              </a:rPr>
              <a:t>For students, who want to know more: </a:t>
            </a:r>
            <a:r>
              <a:rPr lang="en" sz="1100" u="sng">
                <a:solidFill>
                  <a:schemeClr val="hlink"/>
                </a:solidFill>
                <a:hlinkClick r:id="rId10"/>
              </a:rPr>
              <a:t>https://www.youtube.com/watch?v=xeJGWUO2M8g</a:t>
            </a:r>
            <a:endParaRPr sz="1100">
              <a:solidFill>
                <a:srgbClr val="171717"/>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2" name="Shape 552"/>
        <p:cNvGrpSpPr/>
        <p:nvPr/>
      </p:nvGrpSpPr>
      <p:grpSpPr>
        <a:xfrm>
          <a:off x="0" y="0"/>
          <a:ext cx="0" cy="0"/>
          <a:chOff x="0" y="0"/>
          <a:chExt cx="0" cy="0"/>
        </a:xfrm>
      </p:grpSpPr>
      <p:sp>
        <p:nvSpPr>
          <p:cNvPr id="553" name="Google Shape;553;p7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54" name="Google Shape;554;p7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 AI needs lots of training to do even simple things</a:t>
            </a:r>
            <a:endParaRPr sz="1600">
              <a:solidFill>
                <a:srgbClr val="171717"/>
              </a:solidFill>
            </a:endParaRPr>
          </a:p>
          <a:p>
            <a:pPr indent="0" lvl="0" marL="457200" marR="360000" rtl="0" algn="l">
              <a:spcBef>
                <a:spcPts val="0"/>
              </a:spcBef>
              <a:spcAft>
                <a:spcPts val="0"/>
              </a:spcAft>
              <a:buNone/>
            </a:pPr>
            <a:r>
              <a:rPr lang="en" sz="1600">
                <a:solidFill>
                  <a:srgbClr val="171717"/>
                </a:solidFill>
              </a:rPr>
              <a:t>- And still it can make mistakes</a:t>
            </a:r>
            <a:endParaRPr sz="1600">
              <a:solidFill>
                <a:srgbClr val="171717"/>
              </a:solidFill>
            </a:endParaRPr>
          </a:p>
          <a:p>
            <a:pPr indent="0" lvl="0" marL="457200" marR="360000" rtl="0" algn="l">
              <a:spcBef>
                <a:spcPts val="0"/>
              </a:spcBef>
              <a:spcAft>
                <a:spcPts val="0"/>
              </a:spcAft>
              <a:buNone/>
            </a:pPr>
            <a:r>
              <a:rPr lang="en" sz="1600">
                <a:solidFill>
                  <a:srgbClr val="171717"/>
                </a:solidFill>
              </a:rPr>
              <a:t>- AI csan help students to understan physics. They can ask question to it but they should be aware of that it can be totally wrong. Critical thinking and fact-checking!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They shouldn’t let AI do thinking behalf of them. They should just using AI to help them. Like you should no what calculator do before you use it.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 sz="1600">
                <a:solidFill>
                  <a:srgbClr val="171717"/>
                </a:solidFill>
              </a:rPr>
              <a:t>To speed up your work, but not in a way that AI does everything for you.</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To explain things better and several times to them.</a:t>
            </a:r>
            <a:endParaRPr sz="1600">
              <a:solidFill>
                <a:srgbClr val="171717"/>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8" name="Shape 558"/>
        <p:cNvGrpSpPr/>
        <p:nvPr/>
      </p:nvGrpSpPr>
      <p:grpSpPr>
        <a:xfrm>
          <a:off x="0" y="0"/>
          <a:ext cx="0" cy="0"/>
          <a:chOff x="0" y="0"/>
          <a:chExt cx="0" cy="0"/>
        </a:xfrm>
      </p:grpSpPr>
      <p:sp>
        <p:nvSpPr>
          <p:cNvPr id="559" name="Google Shape;559;p7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60" name="Google Shape;560;p7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There is a vast amount of online material available to support the teaching of particle physics.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CERN requires experts from many different fields.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Due to the enormous amount of data, new methods are needed to process it. A cloud chamber can also be built in the classroom using simpler materials.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It is important to be careful when visualizing things like particles, to avoid giving students incorrect impressions or misconceptions.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 </a:t>
            </a:r>
            <a:endParaRPr sz="1600">
              <a:solidFill>
                <a:srgbClr val="171717"/>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4" name="Shape 564"/>
        <p:cNvGrpSpPr/>
        <p:nvPr/>
      </p:nvGrpSpPr>
      <p:grpSpPr>
        <a:xfrm>
          <a:off x="0" y="0"/>
          <a:ext cx="0" cy="0"/>
          <a:chOff x="0" y="0"/>
          <a:chExt cx="0" cy="0"/>
        </a:xfrm>
      </p:grpSpPr>
      <p:sp>
        <p:nvSpPr>
          <p:cNvPr id="565" name="Google Shape;565;p7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66" name="Google Shape;566;p7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04800" lvl="0" marL="457200" marR="179999" rtl="0" algn="l">
              <a:lnSpc>
                <a:spcPct val="115000"/>
              </a:lnSpc>
              <a:spcBef>
                <a:spcPts val="0"/>
              </a:spcBef>
              <a:spcAft>
                <a:spcPts val="0"/>
              </a:spcAft>
              <a:buClr>
                <a:schemeClr val="lt1"/>
              </a:buClr>
              <a:buSzPts val="1200"/>
              <a:buAutoNum type="arabicParenR"/>
            </a:pPr>
            <a:r>
              <a:rPr b="1" lang="en" sz="1300">
                <a:solidFill>
                  <a:srgbClr val="1F1F1F"/>
                </a:solidFill>
              </a:rPr>
              <a:t>T</a:t>
            </a:r>
            <a:r>
              <a:rPr b="1" lang="en" sz="1300">
                <a:solidFill>
                  <a:srgbClr val="1F1F1F"/>
                </a:solidFill>
              </a:rPr>
              <a:t>opics  from the physics curriculum could you see yourself teaching in the context of Engineering</a:t>
            </a:r>
            <a:r>
              <a:rPr b="1" lang="en" sz="1300">
                <a:solidFill>
                  <a:schemeClr val="dk2"/>
                </a:solidFill>
              </a:rPr>
              <a:t> at C</a:t>
            </a:r>
            <a:r>
              <a:rPr b="1" lang="en" sz="1200">
                <a:solidFill>
                  <a:schemeClr val="dk2"/>
                </a:solidFill>
              </a:rPr>
              <a:t>ERN.</a:t>
            </a:r>
            <a:endParaRPr b="1" sz="1200">
              <a:solidFill>
                <a:schemeClr val="dk2"/>
              </a:solidFill>
            </a:endParaRPr>
          </a:p>
          <a:p>
            <a:pPr indent="0" lvl="0" marL="457200" marR="179999" rtl="0" algn="l">
              <a:lnSpc>
                <a:spcPct val="115000"/>
              </a:lnSpc>
              <a:spcBef>
                <a:spcPts val="0"/>
              </a:spcBef>
              <a:spcAft>
                <a:spcPts val="0"/>
              </a:spcAft>
              <a:buNone/>
            </a:pPr>
            <a:r>
              <a:t/>
            </a:r>
            <a:endParaRPr b="1" sz="1200">
              <a:solidFill>
                <a:schemeClr val="dk2"/>
              </a:solidFill>
            </a:endParaRPr>
          </a:p>
          <a:p>
            <a:pPr indent="0" lvl="0" marL="457200" marR="179999" rtl="0" algn="l">
              <a:lnSpc>
                <a:spcPct val="115000"/>
              </a:lnSpc>
              <a:spcBef>
                <a:spcPts val="0"/>
              </a:spcBef>
              <a:spcAft>
                <a:spcPts val="0"/>
              </a:spcAft>
              <a:buNone/>
            </a:pPr>
            <a:r>
              <a:rPr b="1" lang="en" sz="1200">
                <a:solidFill>
                  <a:schemeClr val="dk2"/>
                </a:solidFill>
              </a:rPr>
              <a:t>design and maintenance of particle accelerators like the Large Hadron Collider (LHC)</a:t>
            </a:r>
            <a:endParaRPr b="1" sz="1200">
              <a:solidFill>
                <a:schemeClr val="dk2"/>
              </a:solidFill>
            </a:endParaRPr>
          </a:p>
          <a:p>
            <a:pPr indent="0" lvl="0" marL="457200" marR="179999" rtl="0" algn="l">
              <a:lnSpc>
                <a:spcPct val="115000"/>
              </a:lnSpc>
              <a:spcBef>
                <a:spcPts val="0"/>
              </a:spcBef>
              <a:spcAft>
                <a:spcPts val="0"/>
              </a:spcAft>
              <a:buNone/>
            </a:pPr>
            <a:r>
              <a:rPr b="1" lang="en" sz="1200">
                <a:solidFill>
                  <a:schemeClr val="dk2"/>
                </a:solidFill>
              </a:rPr>
              <a:t>The design of magnets like dipole, quadrupole</a:t>
            </a:r>
            <a:endParaRPr b="1" sz="1200">
              <a:solidFill>
                <a:schemeClr val="dk2"/>
              </a:solidFill>
            </a:endParaRPr>
          </a:p>
          <a:p>
            <a:pPr indent="0" lvl="0" marL="457200" marR="179999" rtl="0" algn="l">
              <a:lnSpc>
                <a:spcPct val="115000"/>
              </a:lnSpc>
              <a:spcBef>
                <a:spcPts val="0"/>
              </a:spcBef>
              <a:spcAft>
                <a:spcPts val="0"/>
              </a:spcAft>
              <a:buNone/>
            </a:pPr>
            <a:r>
              <a:t/>
            </a:r>
            <a:endParaRPr b="1" sz="1200">
              <a:solidFill>
                <a:schemeClr val="dk2"/>
              </a:solidFill>
            </a:endParaRPr>
          </a:p>
          <a:p>
            <a:pPr indent="-304800" lvl="0" marL="457200" marR="179999" rtl="0" algn="l">
              <a:lnSpc>
                <a:spcPct val="115000"/>
              </a:lnSpc>
              <a:spcBef>
                <a:spcPts val="0"/>
              </a:spcBef>
              <a:spcAft>
                <a:spcPts val="0"/>
              </a:spcAft>
              <a:buClr>
                <a:schemeClr val="dk2"/>
              </a:buClr>
              <a:buSzPts val="1200"/>
              <a:buChar char="●"/>
            </a:pPr>
            <a:r>
              <a:rPr b="1" lang="en" sz="1200">
                <a:solidFill>
                  <a:schemeClr val="dk2"/>
                </a:solidFill>
              </a:rPr>
              <a:t>Building models is needed in the classroom for giving engineering concepts understandable for students,</a:t>
            </a:r>
            <a:endParaRPr b="1" sz="1200">
              <a:solidFill>
                <a:schemeClr val="dk2"/>
              </a:solidFill>
            </a:endParaRPr>
          </a:p>
          <a:p>
            <a:pPr indent="457200" lvl="0" marL="0" marR="179999" rtl="0" algn="l">
              <a:lnSpc>
                <a:spcPct val="115000"/>
              </a:lnSpc>
              <a:spcBef>
                <a:spcPts val="0"/>
              </a:spcBef>
              <a:spcAft>
                <a:spcPts val="0"/>
              </a:spcAft>
              <a:buNone/>
            </a:pPr>
            <a:r>
              <a:rPr b="1" lang="en" sz="1200">
                <a:solidFill>
                  <a:schemeClr val="dk2"/>
                </a:solidFill>
              </a:rPr>
              <a:t>Example -</a:t>
            </a:r>
            <a:r>
              <a:rPr b="1" lang="en" sz="1300">
                <a:solidFill>
                  <a:schemeClr val="dk2"/>
                </a:solidFill>
              </a:rPr>
              <a:t> 	</a:t>
            </a:r>
            <a:r>
              <a:rPr b="1" lang="en" sz="1300">
                <a:solidFill>
                  <a:srgbClr val="292929"/>
                </a:solidFill>
                <a:highlight>
                  <a:srgbClr val="FFFFFF"/>
                </a:highlight>
              </a:rPr>
              <a:t>3D printed LINAC</a:t>
            </a:r>
            <a:endParaRPr b="1" sz="1300">
              <a:solidFill>
                <a:schemeClr val="dk2"/>
              </a:solidFill>
            </a:endParaRPr>
          </a:p>
          <a:p>
            <a:pPr indent="0" lvl="0" marL="457200" marR="179999" rtl="0" algn="l">
              <a:lnSpc>
                <a:spcPct val="115000"/>
              </a:lnSpc>
              <a:spcBef>
                <a:spcPts val="0"/>
              </a:spcBef>
              <a:spcAft>
                <a:spcPts val="0"/>
              </a:spcAft>
              <a:buNone/>
            </a:pPr>
            <a:r>
              <a:rPr b="1" lang="en" sz="1200">
                <a:solidFill>
                  <a:schemeClr val="dk2"/>
                </a:solidFill>
              </a:rPr>
              <a:t>		</a:t>
            </a:r>
            <a:r>
              <a:rPr b="1" lang="en" sz="1300">
                <a:solidFill>
                  <a:schemeClr val="dk2"/>
                </a:solidFill>
              </a:rPr>
              <a:t>https://scoollab.web.cern.ch/linac3D</a:t>
            </a:r>
            <a:endParaRPr b="1" sz="1300">
              <a:solidFill>
                <a:schemeClr val="dk2"/>
              </a:solidFill>
            </a:endParaRPr>
          </a:p>
          <a:p>
            <a:pPr indent="0" lvl="0" marL="457200" marR="179999" rtl="0" algn="l">
              <a:lnSpc>
                <a:spcPct val="115000"/>
              </a:lnSpc>
              <a:spcBef>
                <a:spcPts val="0"/>
              </a:spcBef>
              <a:spcAft>
                <a:spcPts val="0"/>
              </a:spcAft>
              <a:buNone/>
            </a:pPr>
            <a:r>
              <a:t/>
            </a:r>
            <a:endParaRPr b="1" sz="1200">
              <a:solidFill>
                <a:schemeClr val="dk2"/>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0" name="Shape 570"/>
        <p:cNvGrpSpPr/>
        <p:nvPr/>
      </p:nvGrpSpPr>
      <p:grpSpPr>
        <a:xfrm>
          <a:off x="0" y="0"/>
          <a:ext cx="0" cy="0"/>
          <a:chOff x="0" y="0"/>
          <a:chExt cx="0" cy="0"/>
        </a:xfrm>
      </p:grpSpPr>
      <p:sp>
        <p:nvSpPr>
          <p:cNvPr id="571" name="Google Shape;571;p8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72" name="Google Shape;572;p8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04800" lvl="0" marL="457200" marR="179999" rtl="0" algn="l">
              <a:lnSpc>
                <a:spcPct val="115000"/>
              </a:lnSpc>
              <a:spcBef>
                <a:spcPts val="0"/>
              </a:spcBef>
              <a:spcAft>
                <a:spcPts val="0"/>
              </a:spcAft>
              <a:buClr>
                <a:schemeClr val="lt1"/>
              </a:buClr>
              <a:buSzPts val="1200"/>
              <a:buChar char="●"/>
            </a:pPr>
            <a:r>
              <a:rPr b="1" lang="en" sz="1300">
                <a:solidFill>
                  <a:srgbClr val="171717"/>
                </a:solidFill>
              </a:rPr>
              <a:t>T</a:t>
            </a:r>
            <a:r>
              <a:rPr b="1" lang="en" sz="1300">
                <a:solidFill>
                  <a:srgbClr val="171717"/>
                </a:solidFill>
              </a:rPr>
              <a:t>opic from the physics curriculum could I see myself teaching in the</a:t>
            </a:r>
            <a:r>
              <a:rPr b="1" lang="en">
                <a:solidFill>
                  <a:srgbClr val="171717"/>
                </a:solidFill>
              </a:rPr>
              <a:t> </a:t>
            </a:r>
            <a:r>
              <a:rPr b="1" lang="en" sz="1300">
                <a:solidFill>
                  <a:srgbClr val="171717"/>
                </a:solidFill>
              </a:rPr>
              <a:t>context of the</a:t>
            </a:r>
            <a:r>
              <a:rPr b="1" lang="en">
                <a:solidFill>
                  <a:srgbClr val="171717"/>
                </a:solidFill>
              </a:rPr>
              <a:t> L</a:t>
            </a:r>
            <a:r>
              <a:rPr b="1" lang="en" sz="1300">
                <a:solidFill>
                  <a:srgbClr val="171717"/>
                </a:solidFill>
              </a:rPr>
              <a:t>arge Hadron Collider at CERN</a:t>
            </a:r>
            <a:endParaRPr b="1" sz="1300">
              <a:solidFill>
                <a:srgbClr val="171717"/>
              </a:solidFill>
            </a:endParaRPr>
          </a:p>
          <a:p>
            <a:pPr indent="-304800" lvl="0" marL="457200" marR="179999" rtl="0" algn="l">
              <a:lnSpc>
                <a:spcPct val="115000"/>
              </a:lnSpc>
              <a:spcBef>
                <a:spcPts val="0"/>
              </a:spcBef>
              <a:spcAft>
                <a:spcPts val="0"/>
              </a:spcAft>
              <a:buClr>
                <a:schemeClr val="lt1"/>
              </a:buClr>
              <a:buSzPts val="1200"/>
              <a:buChar char="●"/>
            </a:pPr>
            <a:r>
              <a:t/>
            </a:r>
            <a:endParaRPr sz="1300">
              <a:solidFill>
                <a:srgbClr val="171717"/>
              </a:solidFill>
            </a:endParaRPr>
          </a:p>
          <a:p>
            <a:pPr indent="-317500" lvl="0" marL="457200" marR="179999" rtl="0" algn="l">
              <a:lnSpc>
                <a:spcPct val="115000"/>
              </a:lnSpc>
              <a:spcBef>
                <a:spcPts val="0"/>
              </a:spcBef>
              <a:spcAft>
                <a:spcPts val="0"/>
              </a:spcAft>
              <a:buSzPts val="1400"/>
              <a:buChar char="●"/>
            </a:pPr>
            <a:r>
              <a:rPr lang="en" sz="1300">
                <a:solidFill>
                  <a:srgbClr val="171717"/>
                </a:solidFill>
              </a:rPr>
              <a:t>Linear accelerators</a:t>
            </a:r>
            <a:endParaRPr sz="1300">
              <a:solidFill>
                <a:srgbClr val="171717"/>
              </a:solidFill>
            </a:endParaRPr>
          </a:p>
          <a:p>
            <a:pPr indent="-317500" lvl="0" marL="457200" marR="179999" rtl="0" algn="l">
              <a:lnSpc>
                <a:spcPct val="115000"/>
              </a:lnSpc>
              <a:spcBef>
                <a:spcPts val="0"/>
              </a:spcBef>
              <a:spcAft>
                <a:spcPts val="0"/>
              </a:spcAft>
              <a:buSzPts val="1400"/>
              <a:buChar char="●"/>
            </a:pPr>
            <a:r>
              <a:rPr lang="en" sz="1300">
                <a:solidFill>
                  <a:srgbClr val="171717"/>
                </a:solidFill>
              </a:rPr>
              <a:t>Circular accelerators</a:t>
            </a:r>
            <a:endParaRPr sz="1300">
              <a:solidFill>
                <a:srgbClr val="171717"/>
              </a:solidFill>
            </a:endParaRPr>
          </a:p>
          <a:p>
            <a:pPr indent="-317500" lvl="0" marL="457200" marR="179999" rtl="0" algn="l">
              <a:lnSpc>
                <a:spcPct val="115000"/>
              </a:lnSpc>
              <a:spcBef>
                <a:spcPts val="0"/>
              </a:spcBef>
              <a:spcAft>
                <a:spcPts val="0"/>
              </a:spcAft>
              <a:buSzPts val="1400"/>
              <a:buChar char="●"/>
            </a:pPr>
            <a:r>
              <a:rPr b="1" lang="en">
                <a:solidFill>
                  <a:srgbClr val="171717"/>
                </a:solidFill>
              </a:rPr>
              <a:t>L</a:t>
            </a:r>
            <a:r>
              <a:rPr b="1" lang="en" sz="1300">
                <a:solidFill>
                  <a:srgbClr val="171717"/>
                </a:solidFill>
              </a:rPr>
              <a:t>arge Hadron Collider at CERN</a:t>
            </a:r>
            <a:endParaRPr b="1" sz="1300">
              <a:solidFill>
                <a:srgbClr val="171717"/>
              </a:solidFill>
            </a:endParaRPr>
          </a:p>
          <a:p>
            <a:pPr indent="-317500" lvl="0" marL="457200" marR="179999" rtl="0" algn="l">
              <a:lnSpc>
                <a:spcPct val="115000"/>
              </a:lnSpc>
              <a:spcBef>
                <a:spcPts val="0"/>
              </a:spcBef>
              <a:spcAft>
                <a:spcPts val="0"/>
              </a:spcAft>
              <a:buSzPts val="1400"/>
              <a:buChar char="●"/>
            </a:pPr>
            <a:r>
              <a:rPr lang="en" sz="1300">
                <a:solidFill>
                  <a:srgbClr val="171717"/>
                </a:solidFill>
              </a:rPr>
              <a:t>Particle detectors</a:t>
            </a:r>
            <a:endParaRPr sz="1300">
              <a:solidFill>
                <a:srgbClr val="171717"/>
              </a:solidFill>
            </a:endParaRPr>
          </a:p>
          <a:p>
            <a:pPr indent="0" lvl="0" marL="0" marR="179999" rtl="0" algn="l">
              <a:lnSpc>
                <a:spcPct val="115000"/>
              </a:lnSpc>
              <a:spcBef>
                <a:spcPts val="0"/>
              </a:spcBef>
              <a:spcAft>
                <a:spcPts val="0"/>
              </a:spcAft>
              <a:buNone/>
            </a:pPr>
            <a:r>
              <a:t/>
            </a:r>
            <a:endParaRPr sz="1300">
              <a:solidFill>
                <a:srgbClr val="171717"/>
              </a:solidFill>
            </a:endParaRPr>
          </a:p>
          <a:p>
            <a:pPr indent="0" lvl="0" marL="0" marR="179999" rtl="0" algn="l">
              <a:lnSpc>
                <a:spcPct val="115000"/>
              </a:lnSpc>
              <a:spcBef>
                <a:spcPts val="0"/>
              </a:spcBef>
              <a:spcAft>
                <a:spcPts val="0"/>
              </a:spcAft>
              <a:buNone/>
            </a:pPr>
            <a:r>
              <a:t/>
            </a:r>
            <a:endParaRPr sz="1300">
              <a:solidFill>
                <a:srgbClr val="171717"/>
              </a:solidFill>
            </a:endParaRPr>
          </a:p>
          <a:p>
            <a:pPr indent="-311150" lvl="0" marL="457200" marR="179999" rtl="0" algn="l">
              <a:lnSpc>
                <a:spcPct val="115000"/>
              </a:lnSpc>
              <a:spcBef>
                <a:spcPts val="0"/>
              </a:spcBef>
              <a:spcAft>
                <a:spcPts val="0"/>
              </a:spcAft>
              <a:buClr>
                <a:srgbClr val="171717"/>
              </a:buClr>
              <a:buSzPts val="1300"/>
              <a:buChar char="❖"/>
            </a:pPr>
            <a:r>
              <a:rPr lang="en" sz="1300">
                <a:solidFill>
                  <a:srgbClr val="171717"/>
                </a:solidFill>
              </a:rPr>
              <a:t>Models of LHC should be available for students to understand the basic structure</a:t>
            </a:r>
            <a:endParaRPr sz="1300">
              <a:solidFill>
                <a:srgbClr val="171717"/>
              </a:solidFill>
            </a:endParaRPr>
          </a:p>
          <a:p>
            <a:pPr indent="-311150" lvl="0" marL="457200" marR="179999" rtl="0" algn="l">
              <a:lnSpc>
                <a:spcPct val="115000"/>
              </a:lnSpc>
              <a:spcBef>
                <a:spcPts val="0"/>
              </a:spcBef>
              <a:spcAft>
                <a:spcPts val="0"/>
              </a:spcAft>
              <a:buClr>
                <a:srgbClr val="171717"/>
              </a:buClr>
              <a:buSzPts val="1300"/>
              <a:buChar char="❖"/>
            </a:pPr>
            <a:r>
              <a:rPr lang="en" sz="1300">
                <a:solidFill>
                  <a:srgbClr val="171717"/>
                </a:solidFill>
              </a:rPr>
              <a:t>Animations or other type visualization videos should be introduced to the classroom to give general idea about how LHC works</a:t>
            </a:r>
            <a:endParaRPr sz="1300">
              <a:solidFill>
                <a:srgbClr val="171717"/>
              </a:solidFill>
            </a:endParaRPr>
          </a:p>
          <a:p>
            <a:pPr indent="0" lvl="0" marL="457200" marR="179999" rtl="0" algn="l">
              <a:lnSpc>
                <a:spcPct val="115000"/>
              </a:lnSpc>
              <a:spcBef>
                <a:spcPts val="0"/>
              </a:spcBef>
              <a:spcAft>
                <a:spcPts val="0"/>
              </a:spcAft>
              <a:buNone/>
            </a:pPr>
            <a:r>
              <a:rPr lang="en" sz="1300">
                <a:solidFill>
                  <a:srgbClr val="171717"/>
                </a:solidFill>
              </a:rPr>
              <a:t>https://home.cern/resources?topic=1114</a:t>
            </a:r>
            <a:endParaRPr sz="1300">
              <a:solidFill>
                <a:srgbClr val="171717"/>
              </a:solidFill>
            </a:endParaRPr>
          </a:p>
          <a:p>
            <a:pPr indent="0" lvl="0" marL="457200" marR="179999" rtl="0" algn="l">
              <a:lnSpc>
                <a:spcPct val="115000"/>
              </a:lnSpc>
              <a:spcBef>
                <a:spcPts val="0"/>
              </a:spcBef>
              <a:spcAft>
                <a:spcPts val="0"/>
              </a:spcAft>
              <a:buNone/>
            </a:pPr>
            <a:r>
              <a:t/>
            </a:r>
            <a:endParaRPr sz="1300">
              <a:solidFill>
                <a:srgbClr val="171717"/>
              </a:solidFill>
            </a:endParaRPr>
          </a:p>
          <a:p>
            <a:pPr indent="0" lvl="0" marL="457200" marR="179999" rtl="0" algn="l">
              <a:lnSpc>
                <a:spcPct val="115000"/>
              </a:lnSpc>
              <a:spcBef>
                <a:spcPts val="0"/>
              </a:spcBef>
              <a:spcAft>
                <a:spcPts val="0"/>
              </a:spcAft>
              <a:buNone/>
            </a:pPr>
            <a:r>
              <a:t/>
            </a:r>
            <a:endParaRPr sz="1300">
              <a:solidFill>
                <a:srgbClr val="171717"/>
              </a:solidFill>
            </a:endParaRPr>
          </a:p>
          <a:p>
            <a:pPr indent="0" lvl="0" marL="457200" marR="179999" rtl="0" algn="l">
              <a:lnSpc>
                <a:spcPct val="115000"/>
              </a:lnSpc>
              <a:spcBef>
                <a:spcPts val="0"/>
              </a:spcBef>
              <a:spcAft>
                <a:spcPts val="0"/>
              </a:spcAft>
              <a:buNone/>
            </a:pPr>
            <a:br>
              <a:rPr lang="en" sz="1300">
                <a:solidFill>
                  <a:srgbClr val="171717"/>
                </a:solidFill>
              </a:rPr>
            </a:br>
            <a:r>
              <a:rPr b="1" lang="en" sz="1200">
                <a:solidFill>
                  <a:schemeClr val="lt1"/>
                </a:solidFill>
              </a:rPr>
              <a:t>Large Hadron Collider at CERN</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6" name="Shape 576"/>
        <p:cNvGrpSpPr/>
        <p:nvPr/>
      </p:nvGrpSpPr>
      <p:grpSpPr>
        <a:xfrm>
          <a:off x="0" y="0"/>
          <a:ext cx="0" cy="0"/>
          <a:chOff x="0" y="0"/>
          <a:chExt cx="0" cy="0"/>
        </a:xfrm>
      </p:grpSpPr>
      <p:sp>
        <p:nvSpPr>
          <p:cNvPr id="577" name="Google Shape;577;p8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78" name="Google Shape;578;p8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 sz="1600">
                <a:solidFill>
                  <a:srgbClr val="171717"/>
                </a:solidFill>
              </a:rPr>
              <a:t>AI systems are often only as good as the data they are trained 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can automate tasks and process information quickly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 doesn’t replace human creativity  or decision-making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struggle with abstract concepts like machine learning algorithms, neural networks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students might lack access to the necessary resources or guidance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AI-powered tools can adapt to a student's learning style and it helps students learn more effectively and efficiently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can provide instant feedback allowing students to identify mistakes and correct them in real-time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making learning resources available whenever students need them</a:t>
            </a:r>
            <a:endParaRPr sz="1600">
              <a:solidFill>
                <a:srgbClr val="171717"/>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2" name="Shape 582"/>
        <p:cNvGrpSpPr/>
        <p:nvPr/>
      </p:nvGrpSpPr>
      <p:grpSpPr>
        <a:xfrm>
          <a:off x="0" y="0"/>
          <a:ext cx="0" cy="0"/>
          <a:chOff x="0" y="0"/>
          <a:chExt cx="0" cy="0"/>
        </a:xfrm>
      </p:grpSpPr>
      <p:sp>
        <p:nvSpPr>
          <p:cNvPr id="583" name="Google Shape;583;p8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84" name="Google Shape;584;p8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Interesting to know that </a:t>
            </a:r>
            <a:r>
              <a:rPr lang="en" sz="1600">
                <a:solidFill>
                  <a:srgbClr val="171717"/>
                </a:solidFill>
              </a:rPr>
              <a:t>particle</a:t>
            </a:r>
            <a:r>
              <a:rPr lang="en" sz="1600">
                <a:solidFill>
                  <a:srgbClr val="171717"/>
                </a:solidFill>
              </a:rPr>
              <a:t> beams are not collided in a </a:t>
            </a:r>
            <a:r>
              <a:rPr lang="en" sz="1600">
                <a:solidFill>
                  <a:srgbClr val="171717"/>
                </a:solidFill>
              </a:rPr>
              <a:t>straight</a:t>
            </a:r>
            <a:r>
              <a:rPr lang="en" sz="1600">
                <a:solidFill>
                  <a:srgbClr val="171717"/>
                </a:solidFill>
              </a:rPr>
              <a:t> way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Engineering</a:t>
            </a:r>
            <a:r>
              <a:rPr lang="en" sz="1600">
                <a:solidFill>
                  <a:srgbClr val="171717"/>
                </a:solidFill>
              </a:rPr>
              <a:t> at CERN to keep LHC safe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Neural</a:t>
            </a:r>
            <a:r>
              <a:rPr lang="en" sz="1600">
                <a:solidFill>
                  <a:srgbClr val="171717"/>
                </a:solidFill>
              </a:rPr>
              <a:t> systems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Typographic illustrations</a:t>
            </a:r>
            <a:endParaRPr sz="1600">
              <a:solidFill>
                <a:srgbClr val="171717"/>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8" name="Shape 588"/>
        <p:cNvGrpSpPr/>
        <p:nvPr/>
      </p:nvGrpSpPr>
      <p:grpSpPr>
        <a:xfrm>
          <a:off x="0" y="0"/>
          <a:ext cx="0" cy="0"/>
          <a:chOff x="0" y="0"/>
          <a:chExt cx="0" cy="0"/>
        </a:xfrm>
      </p:grpSpPr>
      <p:sp>
        <p:nvSpPr>
          <p:cNvPr id="589" name="Google Shape;589;p8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90" name="Google Shape;590;p83"/>
          <p:cNvSpPr txBox="1"/>
          <p:nvPr/>
        </p:nvSpPr>
        <p:spPr>
          <a:xfrm>
            <a:off x="3265800" y="0"/>
            <a:ext cx="11147100" cy="16170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591" name="Google Shape;591;p83"/>
          <p:cNvSpPr txBox="1"/>
          <p:nvPr/>
        </p:nvSpPr>
        <p:spPr>
          <a:xfrm>
            <a:off x="3561425" y="425150"/>
            <a:ext cx="10851600" cy="10662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171717"/>
              </a:buClr>
              <a:buSzPts val="1600"/>
              <a:buAutoNum type="arabicPeriod"/>
            </a:pPr>
            <a:r>
              <a:rPr lang="en" sz="1600">
                <a:solidFill>
                  <a:srgbClr val="171717"/>
                </a:solidFill>
              </a:rPr>
              <a:t>Engineering is everywhere. I have my students do </a:t>
            </a:r>
            <a:r>
              <a:rPr lang="en" sz="1600">
                <a:solidFill>
                  <a:srgbClr val="171717"/>
                </a:solidFill>
              </a:rPr>
              <a:t>several</a:t>
            </a:r>
            <a:r>
              <a:rPr lang="en" sz="1600">
                <a:solidFill>
                  <a:srgbClr val="171717"/>
                </a:solidFill>
              </a:rPr>
              <a:t> engineering projects each year.  One of the things I want to do is have them build scale models of CERN devices. We saw some of these In Jeff’s presentation earlier today.  I think the students will get very excited about this.</a:t>
            </a:r>
            <a:endParaRPr sz="1600">
              <a:solidFill>
                <a:srgbClr val="171717"/>
              </a:solidFill>
            </a:endParaRPr>
          </a:p>
        </p:txBody>
      </p:sp>
      <p:pic>
        <p:nvPicPr>
          <p:cNvPr id="592" name="Google Shape;592;p83">
            <a:hlinkClick r:id="rId3"/>
          </p:cNvPr>
          <p:cNvPicPr preferRelativeResize="0"/>
          <p:nvPr/>
        </p:nvPicPr>
        <p:blipFill>
          <a:blip r:embed="rId4">
            <a:alphaModFix/>
          </a:blip>
          <a:stretch>
            <a:fillRect/>
          </a:stretch>
        </p:blipFill>
        <p:spPr>
          <a:xfrm>
            <a:off x="3295650" y="1546848"/>
            <a:ext cx="5542375" cy="3103727"/>
          </a:xfrm>
          <a:prstGeom prst="rect">
            <a:avLst/>
          </a:prstGeom>
          <a:noFill/>
          <a:ln>
            <a:noFill/>
          </a:ln>
        </p:spPr>
      </p:pic>
      <p:sp>
        <p:nvSpPr>
          <p:cNvPr id="593" name="Google Shape;593;p83"/>
          <p:cNvSpPr txBox="1"/>
          <p:nvPr/>
        </p:nvSpPr>
        <p:spPr>
          <a:xfrm>
            <a:off x="9478525" y="2411450"/>
            <a:ext cx="4432500" cy="198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2. Not only will I ba able to sneak in some particle physics lessons when the students build this, but adding a protractor will allow for projectile motion activities.</a:t>
            </a:r>
            <a:endParaRPr sz="1600">
              <a:solidFill>
                <a:srgbClr val="171717"/>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4" name="Shape 284"/>
        <p:cNvGrpSpPr/>
        <p:nvPr/>
      </p:nvGrpSpPr>
      <p:grpSpPr>
        <a:xfrm>
          <a:off x="0" y="0"/>
          <a:ext cx="0" cy="0"/>
          <a:chOff x="0" y="0"/>
          <a:chExt cx="0" cy="0"/>
        </a:xfrm>
      </p:grpSpPr>
      <p:sp>
        <p:nvSpPr>
          <p:cNvPr id="285" name="Google Shape;285;p39"/>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1</a:t>
            </a:r>
            <a:endParaRPr/>
          </a:p>
        </p:txBody>
      </p:sp>
      <p:graphicFrame>
        <p:nvGraphicFramePr>
          <p:cNvPr id="286" name="Google Shape;286;p39"/>
          <p:cNvGraphicFramePr/>
          <p:nvPr/>
        </p:nvGraphicFramePr>
        <p:xfrm>
          <a:off x="306000" y="1619250"/>
          <a:ext cx="3000000" cy="3000000"/>
        </p:xfrm>
        <a:graphic>
          <a:graphicData uri="http://schemas.openxmlformats.org/drawingml/2006/table">
            <a:tbl>
              <a:tblPr>
                <a:noFill/>
                <a:tableStyleId>{CA768CF9-1A15-490C-BF1B-F8E4DD1C64C9}</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your section of the </a:t>
                      </a:r>
                      <a:r>
                        <a:rPr b="1" lang="en"/>
                        <a:t>“Study Group 6”</a:t>
                      </a:r>
                      <a:r>
                        <a:rPr lang="en"/>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a:t>
                      </a:r>
                      <a:r>
                        <a:rPr b="1" lang="en"/>
                        <a:t>“Group Norms”</a:t>
                      </a:r>
                      <a:r>
                        <a:rPr lang="en"/>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a:t>
                      </a:r>
                      <a:r>
                        <a:rPr b="1" lang="en"/>
                        <a:t>“Our Key Takeaways”</a:t>
                      </a:r>
                      <a:r>
                        <a:rPr lang="en"/>
                        <a:t> and </a:t>
                      </a:r>
                      <a:r>
                        <a:rPr b="1" lang="en"/>
                        <a:t>“Our Feedback”</a:t>
                      </a:r>
                      <a:r>
                        <a:rPr lang="en"/>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5</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Decide how you as a group will present </a:t>
                      </a:r>
                      <a:r>
                        <a:rPr b="1" lang="en"/>
                        <a:t>your group slides</a:t>
                      </a:r>
                      <a:r>
                        <a:rPr lang="en"/>
                        <a:t> </a:t>
                      </a:r>
                      <a:br>
                        <a:rPr lang="en"/>
                      </a:br>
                      <a:r>
                        <a:rPr lang="en"/>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87" name="Google Shape;287;p39"/>
          <p:cNvSpPr/>
          <p:nvPr/>
        </p:nvSpPr>
        <p:spPr>
          <a:xfrm>
            <a:off x="5531613" y="293947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8" name="Google Shape;288;p39"/>
          <p:cNvSpPr/>
          <p:nvPr/>
        </p:nvSpPr>
        <p:spPr>
          <a:xfrm>
            <a:off x="5734124" y="293947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9" name="Google Shape;289;p39"/>
          <p:cNvSpPr/>
          <p:nvPr/>
        </p:nvSpPr>
        <p:spPr>
          <a:xfrm>
            <a:off x="5936636" y="293947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90" name="Google Shape;290;p39"/>
          <p:cNvSpPr/>
          <p:nvPr/>
        </p:nvSpPr>
        <p:spPr>
          <a:xfrm>
            <a:off x="6139123" y="293947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91" name="Google Shape;291;p39"/>
          <p:cNvSpPr/>
          <p:nvPr/>
        </p:nvSpPr>
        <p:spPr>
          <a:xfrm>
            <a:off x="6341635" y="293947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7" name="Shape 597"/>
        <p:cNvGrpSpPr/>
        <p:nvPr/>
      </p:nvGrpSpPr>
      <p:grpSpPr>
        <a:xfrm>
          <a:off x="0" y="0"/>
          <a:ext cx="0" cy="0"/>
          <a:chOff x="0" y="0"/>
          <a:chExt cx="0" cy="0"/>
        </a:xfrm>
      </p:grpSpPr>
      <p:sp>
        <p:nvSpPr>
          <p:cNvPr id="598" name="Google Shape;598;p84"/>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99" name="Google Shape;599;p84"/>
          <p:cNvSpPr txBox="1"/>
          <p:nvPr/>
        </p:nvSpPr>
        <p:spPr>
          <a:xfrm>
            <a:off x="3265800" y="0"/>
            <a:ext cx="10917300" cy="14289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600" name="Google Shape;600;p84"/>
          <p:cNvSpPr txBox="1"/>
          <p:nvPr/>
        </p:nvSpPr>
        <p:spPr>
          <a:xfrm>
            <a:off x="3415050" y="466950"/>
            <a:ext cx="8886300" cy="125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The Large Hadron Collider has many curricular </a:t>
            </a:r>
            <a:r>
              <a:rPr lang="en" sz="1600">
                <a:solidFill>
                  <a:srgbClr val="171717"/>
                </a:solidFill>
              </a:rPr>
              <a:t>connections</a:t>
            </a:r>
            <a:r>
              <a:rPr lang="en" sz="1600">
                <a:solidFill>
                  <a:srgbClr val="171717"/>
                </a:solidFill>
              </a:rPr>
              <a:t> to Physics.  </a:t>
            </a:r>
            <a:r>
              <a:rPr lang="en" sz="1600">
                <a:solidFill>
                  <a:srgbClr val="171717"/>
                </a:solidFill>
              </a:rPr>
              <a:t>Clearly</a:t>
            </a:r>
            <a:r>
              <a:rPr lang="en" sz="1600">
                <a:solidFill>
                  <a:srgbClr val="171717"/>
                </a:solidFill>
              </a:rPr>
              <a:t> acceleration is a major player here since that is what the LHC is all about.  I can certainly build that into the lectures very appropriately.</a:t>
            </a:r>
            <a:endParaRPr sz="1600">
              <a:solidFill>
                <a:srgbClr val="171717"/>
              </a:solidFill>
            </a:endParaRPr>
          </a:p>
        </p:txBody>
      </p:sp>
      <p:pic>
        <p:nvPicPr>
          <p:cNvPr id="601" name="Google Shape;601;p84">
            <a:hlinkClick r:id="rId3"/>
          </p:cNvPr>
          <p:cNvPicPr preferRelativeResize="0"/>
          <p:nvPr/>
        </p:nvPicPr>
        <p:blipFill>
          <a:blip r:embed="rId4">
            <a:alphaModFix/>
          </a:blip>
          <a:stretch>
            <a:fillRect/>
          </a:stretch>
        </p:blipFill>
        <p:spPr>
          <a:xfrm>
            <a:off x="5224773" y="1721400"/>
            <a:ext cx="3919225" cy="278437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5" name="Shape 605"/>
        <p:cNvGrpSpPr/>
        <p:nvPr/>
      </p:nvGrpSpPr>
      <p:grpSpPr>
        <a:xfrm>
          <a:off x="0" y="0"/>
          <a:ext cx="0" cy="0"/>
          <a:chOff x="0" y="0"/>
          <a:chExt cx="0" cy="0"/>
        </a:xfrm>
      </p:grpSpPr>
      <p:sp>
        <p:nvSpPr>
          <p:cNvPr id="606" name="Google Shape;606;p8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607" name="Google Shape;607;p8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608" name="Google Shape;608;p85"/>
          <p:cNvSpPr txBox="1"/>
          <p:nvPr/>
        </p:nvSpPr>
        <p:spPr>
          <a:xfrm>
            <a:off x="3540500" y="341500"/>
            <a:ext cx="5297400" cy="48021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171717"/>
              </a:buClr>
              <a:buSzPts val="1600"/>
              <a:buAutoNum type="arabicPeriod"/>
            </a:pPr>
            <a:r>
              <a:rPr lang="en" sz="1600">
                <a:solidFill>
                  <a:srgbClr val="171717"/>
                </a:solidFill>
              </a:rPr>
              <a:t>I would like my students to know that AI has potential uses far beyond cheating on a research paper.  AI can be used to make </a:t>
            </a:r>
            <a:r>
              <a:rPr lang="en" sz="1600">
                <a:solidFill>
                  <a:srgbClr val="171717"/>
                </a:solidFill>
              </a:rPr>
              <a:t>correlations</a:t>
            </a:r>
            <a:r>
              <a:rPr lang="en" sz="1600">
                <a:solidFill>
                  <a:srgbClr val="171717"/>
                </a:solidFill>
              </a:rPr>
              <a:t>, and as we saw this morning it can be used to make judgements and decisions.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 sz="1600">
                <a:solidFill>
                  <a:srgbClr val="171717"/>
                </a:solidFill>
              </a:rPr>
              <a:t>Students only know so far that AI can be used a research tool.  What they </a:t>
            </a:r>
            <a:r>
              <a:rPr lang="en" sz="1600">
                <a:solidFill>
                  <a:srgbClr val="171717"/>
                </a:solidFill>
              </a:rPr>
              <a:t>will find</a:t>
            </a:r>
            <a:r>
              <a:rPr lang="en" sz="1600">
                <a:solidFill>
                  <a:srgbClr val="171717"/>
                </a:solidFill>
              </a:rPr>
              <a:t> out when they try to program further is that AI needs extremely specific instructions in very exact </a:t>
            </a:r>
            <a:r>
              <a:rPr lang="en" sz="1600">
                <a:solidFill>
                  <a:srgbClr val="171717"/>
                </a:solidFill>
              </a:rPr>
              <a:t>detail</a:t>
            </a:r>
            <a:r>
              <a:rPr lang="en" sz="1600">
                <a:solidFill>
                  <a:srgbClr val="171717"/>
                </a:solidFill>
              </a:rPr>
              <a:t>.  Trial and error can work, but not easily and not on complex jobs.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 sz="1600">
                <a:solidFill>
                  <a:srgbClr val="171717"/>
                </a:solidFill>
              </a:rPr>
              <a:t>AI is a tool and a timesaver and potentially a work saver. Students cannot get out more than they put in, and as such it is a work tool but not a learning tool. </a:t>
            </a:r>
            <a:endParaRPr sz="1600">
              <a:solidFill>
                <a:srgbClr val="171717"/>
              </a:solidFill>
            </a:endParaRPr>
          </a:p>
          <a:p>
            <a:pPr indent="0" lvl="0" marL="0" rtl="0" algn="l">
              <a:spcBef>
                <a:spcPts val="0"/>
              </a:spcBef>
              <a:spcAft>
                <a:spcPts val="0"/>
              </a:spcAft>
              <a:buNone/>
            </a:pPr>
            <a:r>
              <a:t/>
            </a:r>
            <a:endParaRPr sz="1600">
              <a:solidFill>
                <a:srgbClr val="171717"/>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2" name="Shape 612"/>
        <p:cNvGrpSpPr/>
        <p:nvPr/>
      </p:nvGrpSpPr>
      <p:grpSpPr>
        <a:xfrm>
          <a:off x="0" y="0"/>
          <a:ext cx="0" cy="0"/>
          <a:chOff x="0" y="0"/>
          <a:chExt cx="0" cy="0"/>
        </a:xfrm>
      </p:grpSpPr>
      <p:sp>
        <p:nvSpPr>
          <p:cNvPr id="613" name="Google Shape;613;p8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614" name="Google Shape;614;p8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 sz="1600">
                <a:solidFill>
                  <a:srgbClr val="171717"/>
                </a:solidFill>
              </a:rPr>
              <a:t>Jeff’s  presentation was </a:t>
            </a:r>
            <a:r>
              <a:rPr lang="en" sz="1600">
                <a:solidFill>
                  <a:srgbClr val="171717"/>
                </a:solidFill>
              </a:rPr>
              <a:t>absolutely</a:t>
            </a:r>
            <a:r>
              <a:rPr lang="en" sz="1600">
                <a:solidFill>
                  <a:srgbClr val="171717"/>
                </a:solidFill>
              </a:rPr>
              <a:t> brilliant this morning.  His telling us about how to work CERN into a Physics curriculum was </a:t>
            </a:r>
            <a:r>
              <a:rPr lang="en" sz="1600">
                <a:solidFill>
                  <a:srgbClr val="171717"/>
                </a:solidFill>
              </a:rPr>
              <a:t>incredibly</a:t>
            </a:r>
            <a:r>
              <a:rPr lang="en" sz="1600">
                <a:solidFill>
                  <a:srgbClr val="171717"/>
                </a:solidFill>
              </a:rPr>
              <a:t> insightful and helpful on a fairly obscure </a:t>
            </a:r>
            <a:r>
              <a:rPr lang="en" sz="1600">
                <a:solidFill>
                  <a:srgbClr val="171717"/>
                </a:solidFill>
              </a:rPr>
              <a:t>topic</a:t>
            </a:r>
            <a:r>
              <a:rPr lang="en" sz="1600">
                <a:solidFill>
                  <a:srgbClr val="171717"/>
                </a:solidFill>
              </a:rPr>
              <a:t>.  I will be </a:t>
            </a:r>
            <a:r>
              <a:rPr lang="en" sz="1600">
                <a:solidFill>
                  <a:srgbClr val="171717"/>
                </a:solidFill>
              </a:rPr>
              <a:t>downloading</a:t>
            </a:r>
            <a:r>
              <a:rPr lang="en" sz="1600">
                <a:solidFill>
                  <a:srgbClr val="171717"/>
                </a:solidFill>
              </a:rPr>
              <a:t> the slides are </a:t>
            </a:r>
            <a:r>
              <a:rPr lang="en" sz="1600">
                <a:solidFill>
                  <a:srgbClr val="171717"/>
                </a:solidFill>
              </a:rPr>
              <a:t>referring</a:t>
            </a:r>
            <a:r>
              <a:rPr lang="en" sz="1600">
                <a:solidFill>
                  <a:srgbClr val="171717"/>
                </a:solidFill>
              </a:rPr>
              <a:t> back to them.  I will also be using some of the CERN resource 3D print </a:t>
            </a:r>
            <a:r>
              <a:rPr lang="en" sz="1600">
                <a:solidFill>
                  <a:srgbClr val="171717"/>
                </a:solidFill>
              </a:rPr>
              <a:t>activities</a:t>
            </a:r>
            <a:r>
              <a:rPr lang="en" sz="1600">
                <a:solidFill>
                  <a:srgbClr val="171717"/>
                </a:solidFill>
              </a:rPr>
              <a:t> into lessons.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So far, while some of the </a:t>
            </a:r>
            <a:r>
              <a:rPr lang="en" sz="1600">
                <a:solidFill>
                  <a:srgbClr val="171717"/>
                </a:solidFill>
              </a:rPr>
              <a:t>presentations</a:t>
            </a:r>
            <a:r>
              <a:rPr lang="en" sz="1600">
                <a:solidFill>
                  <a:srgbClr val="171717"/>
                </a:solidFill>
              </a:rPr>
              <a:t> apply to me more than others, all are great and I will want to refer back to them as well.</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8" name="Shape 618"/>
        <p:cNvGrpSpPr/>
        <p:nvPr/>
      </p:nvGrpSpPr>
      <p:grpSpPr>
        <a:xfrm>
          <a:off x="0" y="0"/>
          <a:ext cx="0" cy="0"/>
          <a:chOff x="0" y="0"/>
          <a:chExt cx="0" cy="0"/>
        </a:xfrm>
      </p:grpSpPr>
      <p:sp>
        <p:nvSpPr>
          <p:cNvPr id="619" name="Google Shape;619;p87"/>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620" name="Google Shape;620;p8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We've completed a fantastic study group! By bringing together our insights from the HST2025 program, we've had in-depth discussions on the importance of collaboration in science, and the real-world implications of advanced technologies like the LHC at CERN, engineering, and artificial intelligence. We've diligently documented our learnings and shared insights in our notes. We're filled with inspiration and new ideas to bring this experience back to our students. </a:t>
            </a:r>
            <a:endParaRPr sz="1600">
              <a:solidFill>
                <a:srgbClr val="171717"/>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4" name="Shape 624"/>
        <p:cNvGrpSpPr/>
        <p:nvPr/>
      </p:nvGrpSpPr>
      <p:grpSpPr>
        <a:xfrm>
          <a:off x="0" y="0"/>
          <a:ext cx="0" cy="0"/>
          <a:chOff x="0" y="0"/>
          <a:chExt cx="0" cy="0"/>
        </a:xfrm>
      </p:grpSpPr>
      <p:sp>
        <p:nvSpPr>
          <p:cNvPr id="625" name="Google Shape;625;p8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626" name="Google Shape;626;p8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 sz="1600">
                <a:solidFill>
                  <a:srgbClr val="171717"/>
                </a:solidFill>
              </a:rPr>
              <a:t>Re The Large Hadron Collider: The beams cross four times as they travel 27 KM around the LHC. not only do they cross, but they </a:t>
            </a:r>
            <a:r>
              <a:rPr lang="en" sz="1600">
                <a:solidFill>
                  <a:srgbClr val="171717"/>
                </a:solidFill>
              </a:rPr>
              <a:t>cross</a:t>
            </a:r>
            <a:r>
              <a:rPr lang="en" sz="1600">
                <a:solidFill>
                  <a:srgbClr val="171717"/>
                </a:solidFill>
              </a:rPr>
              <a:t> at a </a:t>
            </a:r>
            <a:r>
              <a:rPr lang="en" sz="1600">
                <a:solidFill>
                  <a:srgbClr val="171717"/>
                </a:solidFill>
              </a:rPr>
              <a:t>small angle, allowing the collisions to be discrete and separate.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Jeff’s lecture connecting Education to CERN and Particle Physics was important, easy to apply and useful.</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The cloud chamber allowed us to envision some of the particle we have been learning about, and it was fun to do and watch. It was exciting to see that different particles left different trails. Several of our group will build their own cloud chambers back at home.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The Exhibitions at the museum were exciting but we did not have time to see all of it.</a:t>
            </a:r>
            <a:endParaRPr sz="1600">
              <a:solidFill>
                <a:srgbClr val="171717"/>
              </a:solidFill>
            </a:endParaRPr>
          </a:p>
        </p:txBody>
      </p:sp>
      <p:sp>
        <p:nvSpPr>
          <p:cNvPr id="627" name="Google Shape;627;p88"/>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1" name="Shape 631"/>
        <p:cNvGrpSpPr/>
        <p:nvPr/>
      </p:nvGrpSpPr>
      <p:grpSpPr>
        <a:xfrm>
          <a:off x="0" y="0"/>
          <a:ext cx="0" cy="0"/>
          <a:chOff x="0" y="0"/>
          <a:chExt cx="0" cy="0"/>
        </a:xfrm>
      </p:grpSpPr>
      <p:sp>
        <p:nvSpPr>
          <p:cNvPr id="632" name="Google Shape;632;p89"/>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Feedback </a:t>
            </a:r>
            <a:br>
              <a:rPr lang="en" sz="2400">
                <a:solidFill>
                  <a:schemeClr val="lt1"/>
                </a:solidFill>
              </a:rPr>
            </a:br>
            <a:r>
              <a:rPr lang="en"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633" name="Google Shape;633;p8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Working: This is still an </a:t>
            </a:r>
            <a:r>
              <a:rPr lang="en" sz="1600">
                <a:solidFill>
                  <a:srgbClr val="171717"/>
                </a:solidFill>
              </a:rPr>
              <a:t>incredible</a:t>
            </a:r>
            <a:r>
              <a:rPr lang="en" sz="1600">
                <a:solidFill>
                  <a:srgbClr val="171717"/>
                </a:solidFill>
              </a:rPr>
              <a:t> experience and we are all glad to be here learning from each other.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Not working as well: The AI lecture demonstrated the amazing capabilities of what AI can do.  The speaker was truly a master of his field.  How ever, we all felt quite lost very early on as his specific application was far hard to follow.</a:t>
            </a:r>
            <a:endParaRPr sz="1600">
              <a:solidFill>
                <a:srgbClr val="171717"/>
              </a:solidFill>
            </a:endParaRPr>
          </a:p>
        </p:txBody>
      </p:sp>
      <p:sp>
        <p:nvSpPr>
          <p:cNvPr id="634" name="Google Shape;634;p89"/>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35" name="Google Shape;635;p89"/>
          <p:cNvPicPr preferRelativeResize="0"/>
          <p:nvPr/>
        </p:nvPicPr>
        <p:blipFill>
          <a:blip r:embed="rId3">
            <a:alphaModFix/>
          </a:blip>
          <a:stretch>
            <a:fillRect/>
          </a:stretch>
        </p:blipFill>
        <p:spPr>
          <a:xfrm>
            <a:off x="6023700" y="2571745"/>
            <a:ext cx="2983050" cy="214185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9" name="Shape 639"/>
        <p:cNvGrpSpPr/>
        <p:nvPr/>
      </p:nvGrpSpPr>
      <p:grpSpPr>
        <a:xfrm>
          <a:off x="0" y="0"/>
          <a:ext cx="0" cy="0"/>
          <a:chOff x="0" y="0"/>
          <a:chExt cx="0" cy="0"/>
        </a:xfrm>
      </p:grpSpPr>
      <p:sp>
        <p:nvSpPr>
          <p:cNvPr id="640" name="Google Shape;640;p90"/>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Tuesday</a:t>
            </a:r>
            <a:r>
              <a:rPr lang="en"/>
              <a:t>, 15 July</a:t>
            </a:r>
            <a:endParaRPr/>
          </a:p>
        </p:txBody>
      </p:sp>
      <p:sp>
        <p:nvSpPr>
          <p:cNvPr id="641" name="Google Shape;641;p90"/>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3</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5" name="Shape 645"/>
        <p:cNvGrpSpPr/>
        <p:nvPr/>
      </p:nvGrpSpPr>
      <p:grpSpPr>
        <a:xfrm>
          <a:off x="0" y="0"/>
          <a:ext cx="0" cy="0"/>
          <a:chOff x="0" y="0"/>
          <a:chExt cx="0" cy="0"/>
        </a:xfrm>
      </p:grpSpPr>
      <p:sp>
        <p:nvSpPr>
          <p:cNvPr id="646" name="Google Shape;646;p91"/>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3</a:t>
            </a:r>
            <a:endParaRPr/>
          </a:p>
        </p:txBody>
      </p:sp>
      <p:graphicFrame>
        <p:nvGraphicFramePr>
          <p:cNvPr id="647" name="Google Shape;647;p91"/>
          <p:cNvGraphicFramePr/>
          <p:nvPr/>
        </p:nvGraphicFramePr>
        <p:xfrm>
          <a:off x="306000" y="1619250"/>
          <a:ext cx="3000000" cy="3000000"/>
        </p:xfrm>
        <a:graphic>
          <a:graphicData uri="http://schemas.openxmlformats.org/drawingml/2006/table">
            <a:tbl>
              <a:tblPr>
                <a:noFill/>
                <a:tableStyleId>{CA768CF9-1A15-490C-BF1B-F8E4DD1C64C9}</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Tuesday</a:t>
                      </a:r>
                      <a:r>
                        <a:rPr lang="en"/>
                        <a:t>,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a:t>
                      </a:r>
                      <a:r>
                        <a:rPr b="1" lang="en"/>
                        <a:t>“Our Key Takeaways”</a:t>
                      </a:r>
                      <a:r>
                        <a:rPr lang="en"/>
                        <a:t> and </a:t>
                      </a:r>
                      <a:r>
                        <a:rPr b="1" lang="en"/>
                        <a:t>“Our Feedback”</a:t>
                      </a:r>
                      <a:r>
                        <a:rPr lang="en"/>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Decide how you as a group will present </a:t>
                      </a:r>
                      <a:r>
                        <a:rPr b="1" lang="en"/>
                        <a:t>your group slides</a:t>
                      </a:r>
                      <a:r>
                        <a:rPr lang="en"/>
                        <a:t> </a:t>
                      </a:r>
                      <a:br>
                        <a:rPr lang="en"/>
                      </a:br>
                      <a:r>
                        <a:rPr lang="en"/>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648" name="Google Shape;648;p91"/>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9" name="Google Shape;649;p91"/>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0" name="Google Shape;650;p91"/>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1" name="Google Shape;651;p91"/>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2" name="Google Shape;652;p91"/>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6" name="Shape 656"/>
        <p:cNvGrpSpPr/>
        <p:nvPr/>
      </p:nvGrpSpPr>
      <p:grpSpPr>
        <a:xfrm>
          <a:off x="0" y="0"/>
          <a:ext cx="0" cy="0"/>
          <a:chOff x="0" y="0"/>
          <a:chExt cx="0" cy="0"/>
        </a:xfrm>
      </p:grpSpPr>
      <p:sp>
        <p:nvSpPr>
          <p:cNvPr id="657" name="Google Shape;657;p9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658" name="Google Shape;658;p9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Fun and creative way of introducing Feynman:</a:t>
            </a:r>
            <a:endParaRPr sz="1600">
              <a:solidFill>
                <a:srgbClr val="171717"/>
              </a:solidFill>
            </a:endParaRPr>
          </a:p>
          <a:p>
            <a:pPr indent="-330200" lvl="0" marL="457200" marR="360000" rtl="0" algn="l">
              <a:spcBef>
                <a:spcPts val="0"/>
              </a:spcBef>
              <a:spcAft>
                <a:spcPts val="0"/>
              </a:spcAft>
              <a:buClr>
                <a:srgbClr val="171717"/>
              </a:buClr>
              <a:buSzPts val="1600"/>
              <a:buChar char="-"/>
            </a:pPr>
            <a:r>
              <a:rPr i="1" lang="en" sz="1600">
                <a:solidFill>
                  <a:srgbClr val="171717"/>
                </a:solidFill>
              </a:rPr>
              <a:t>Students draw diagrams for given interactions (e.g., electron-positron annihilation) and their peers guess the process.</a:t>
            </a:r>
            <a:endParaRPr i="1" sz="1600">
              <a:solidFill>
                <a:srgbClr val="171717"/>
              </a:solidFill>
            </a:endParaRPr>
          </a:p>
          <a:p>
            <a:pPr indent="-330200" lvl="0" marL="457200" marR="360000" rtl="0" algn="l">
              <a:spcBef>
                <a:spcPts val="0"/>
              </a:spcBef>
              <a:spcAft>
                <a:spcPts val="0"/>
              </a:spcAft>
              <a:buClr>
                <a:srgbClr val="171717"/>
              </a:buClr>
              <a:buSzPts val="1600"/>
              <a:buChar char="-"/>
            </a:pPr>
            <a:r>
              <a:rPr i="1" lang="en" sz="1600">
                <a:solidFill>
                  <a:srgbClr val="171717"/>
                </a:solidFill>
              </a:rPr>
              <a:t>Assign students as particles — they walk paths and interact, forming the diagram with ropes and labels.</a:t>
            </a:r>
            <a:endParaRPr i="1" sz="1600">
              <a:solidFill>
                <a:srgbClr val="171717"/>
              </a:solidFill>
            </a:endParaRPr>
          </a:p>
          <a:p>
            <a:pPr indent="-330200" lvl="0" marL="457200" marR="360000" rtl="0" algn="l">
              <a:spcBef>
                <a:spcPts val="0"/>
              </a:spcBef>
              <a:spcAft>
                <a:spcPts val="0"/>
              </a:spcAft>
              <a:buClr>
                <a:srgbClr val="171717"/>
              </a:buClr>
              <a:buSzPts val="1600"/>
              <a:buChar char="-"/>
            </a:pPr>
            <a:r>
              <a:rPr i="1" lang="en" sz="1600">
                <a:solidFill>
                  <a:srgbClr val="171717"/>
                </a:solidFill>
              </a:rPr>
              <a:t>I can use springs and metal wires and ask students to assemble them. Idea from </a:t>
            </a:r>
            <a:r>
              <a:rPr lang="en" sz="1000">
                <a:solidFill>
                  <a:srgbClr val="777777"/>
                </a:solidFill>
                <a:highlight>
                  <a:srgbClr val="FFFFFF"/>
                </a:highlight>
                <a:latin typeface="Roboto"/>
                <a:ea typeface="Roboto"/>
                <a:cs typeface="Roboto"/>
                <a:sym typeface="Roboto"/>
              </a:rPr>
              <a:t>Luis Roberto Flores Castillo</a:t>
            </a:r>
            <a:endParaRPr i="1" sz="1600">
              <a:solidFill>
                <a:srgbClr val="171717"/>
              </a:solidFill>
            </a:endParaRPr>
          </a:p>
        </p:txBody>
      </p:sp>
      <p:pic>
        <p:nvPicPr>
          <p:cNvPr id="659" name="Google Shape;659;p92" title="Screen Shot 2025-07-15 at 17.18.42.png"/>
          <p:cNvPicPr preferRelativeResize="0"/>
          <p:nvPr/>
        </p:nvPicPr>
        <p:blipFill>
          <a:blip r:embed="rId3">
            <a:alphaModFix/>
          </a:blip>
          <a:stretch>
            <a:fillRect/>
          </a:stretch>
        </p:blipFill>
        <p:spPr>
          <a:xfrm>
            <a:off x="6888003" y="2072637"/>
            <a:ext cx="1781951" cy="1591174"/>
          </a:xfrm>
          <a:prstGeom prst="rect">
            <a:avLst/>
          </a:prstGeom>
          <a:noFill/>
          <a:ln>
            <a:noFill/>
          </a:ln>
        </p:spPr>
      </p:pic>
      <p:sp>
        <p:nvSpPr>
          <p:cNvPr id="660" name="Google Shape;660;p92"/>
          <p:cNvSpPr txBox="1"/>
          <p:nvPr/>
        </p:nvSpPr>
        <p:spPr>
          <a:xfrm>
            <a:off x="3675525" y="2442875"/>
            <a:ext cx="2991900" cy="246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Students’ conceptions: </a:t>
            </a:r>
            <a:endParaRPr sz="1600">
              <a:solidFill>
                <a:srgbClr val="171717"/>
              </a:solidFill>
            </a:endParaRPr>
          </a:p>
          <a:p>
            <a:pPr indent="-298450" lvl="0" marL="457200" rtl="0" algn="l">
              <a:spcBef>
                <a:spcPts val="0"/>
              </a:spcBef>
              <a:spcAft>
                <a:spcPts val="0"/>
              </a:spcAft>
              <a:buSzPts val="1100"/>
              <a:buChar char="-"/>
            </a:pPr>
            <a:r>
              <a:rPr lang="en" sz="1100"/>
              <a:t>Clarify that Feynman diagrams are not physical paths but visual representations of probability amplitudes in quantum interactions.</a:t>
            </a:r>
            <a:endParaRPr sz="1100"/>
          </a:p>
          <a:p>
            <a:pPr indent="-298450" lvl="0" marL="457200" rtl="0" algn="l">
              <a:spcBef>
                <a:spcPts val="0"/>
              </a:spcBef>
              <a:spcAft>
                <a:spcPts val="0"/>
              </a:spcAft>
              <a:buSzPts val="1100"/>
              <a:buChar char="-"/>
            </a:pPr>
            <a:r>
              <a:rPr lang="en" sz="1100"/>
              <a:t>Explain that orientation is a convention, and the key idea is the interaction, not spatial layout.</a:t>
            </a:r>
            <a:endParaRPr sz="1100"/>
          </a:p>
          <a:p>
            <a:pPr indent="-298450" lvl="0" marL="457200" rtl="0" algn="l">
              <a:spcBef>
                <a:spcPts val="0"/>
              </a:spcBef>
              <a:spcAft>
                <a:spcPts val="0"/>
              </a:spcAft>
              <a:buSzPts val="1100"/>
              <a:buChar char="-"/>
            </a:pPr>
            <a:r>
              <a:rPr lang="en" sz="1100"/>
              <a:t>Help students understand that virtual particles are mathematical constructs, not particles we directly observe.</a:t>
            </a:r>
            <a:endParaRPr sz="11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4" name="Shape 664"/>
        <p:cNvGrpSpPr/>
        <p:nvPr/>
      </p:nvGrpSpPr>
      <p:grpSpPr>
        <a:xfrm>
          <a:off x="0" y="0"/>
          <a:ext cx="0" cy="0"/>
          <a:chOff x="0" y="0"/>
          <a:chExt cx="0" cy="0"/>
        </a:xfrm>
      </p:grpSpPr>
      <p:sp>
        <p:nvSpPr>
          <p:cNvPr id="665" name="Google Shape;665;p93"/>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666" name="Google Shape;666;p9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179999" rtl="0" algn="l">
              <a:lnSpc>
                <a:spcPct val="115000"/>
              </a:lnSpc>
              <a:spcBef>
                <a:spcPts val="0"/>
              </a:spcBef>
              <a:spcAft>
                <a:spcPts val="0"/>
              </a:spcAft>
              <a:buNone/>
            </a:pPr>
            <a:r>
              <a:rPr lang="en" sz="1200">
                <a:solidFill>
                  <a:schemeClr val="dk2"/>
                </a:solidFill>
              </a:rPr>
              <a:t> </a:t>
            </a:r>
            <a:r>
              <a:rPr b="1" lang="en" sz="1200">
                <a:solidFill>
                  <a:schemeClr val="dk2"/>
                </a:solidFill>
              </a:rPr>
              <a:t>three key ideas</a:t>
            </a:r>
            <a:endParaRPr b="1" sz="1200">
              <a:solidFill>
                <a:schemeClr val="dk2"/>
              </a:solidFill>
            </a:endParaRPr>
          </a:p>
          <a:p>
            <a:pPr indent="0" lvl="0" marL="0" marR="179999" rtl="0" algn="l">
              <a:lnSpc>
                <a:spcPct val="115000"/>
              </a:lnSpc>
              <a:spcBef>
                <a:spcPts val="0"/>
              </a:spcBef>
              <a:spcAft>
                <a:spcPts val="0"/>
              </a:spcAft>
              <a:buNone/>
            </a:pPr>
            <a:r>
              <a:rPr b="1" lang="en" sz="1100"/>
              <a:t>Unprecedented Scale of Data:</a:t>
            </a:r>
            <a:endParaRPr b="1" sz="1100"/>
          </a:p>
          <a:p>
            <a:pPr indent="0" lvl="0" marL="0" marR="179999" rtl="0" algn="l">
              <a:lnSpc>
                <a:spcPct val="115000"/>
              </a:lnSpc>
              <a:spcBef>
                <a:spcPts val="0"/>
              </a:spcBef>
              <a:spcAft>
                <a:spcPts val="0"/>
              </a:spcAft>
              <a:buNone/>
            </a:pPr>
            <a:r>
              <a:rPr lang="en" sz="1100"/>
              <a:t>CERN handles exabytes of data from the LHC — about 1 petabyte/second is initially produced during collisions</a:t>
            </a:r>
            <a:endParaRPr sz="1100"/>
          </a:p>
          <a:p>
            <a:pPr indent="0" lvl="0" marL="0" marR="179999" rtl="0" algn="l">
              <a:lnSpc>
                <a:spcPct val="115000"/>
              </a:lnSpc>
              <a:spcBef>
                <a:spcPts val="0"/>
              </a:spcBef>
              <a:spcAft>
                <a:spcPts val="0"/>
              </a:spcAft>
              <a:buNone/>
            </a:pPr>
            <a:r>
              <a:rPr b="1" lang="en" sz="1100"/>
              <a:t>The Worldwide LHC Computing Grid (WLCG):</a:t>
            </a:r>
            <a:endParaRPr b="1" sz="1100"/>
          </a:p>
          <a:p>
            <a:pPr indent="0" lvl="0" marL="0" marR="179999" rtl="0" algn="l">
              <a:lnSpc>
                <a:spcPct val="115000"/>
              </a:lnSpc>
              <a:spcBef>
                <a:spcPts val="0"/>
              </a:spcBef>
              <a:spcAft>
                <a:spcPts val="0"/>
              </a:spcAft>
              <a:buNone/>
            </a:pPr>
            <a:r>
              <a:rPr lang="en" sz="1100"/>
              <a:t>CERN created a global distributed system (before the concept of cloud computing) to store, share, and analyze data across Tier 0, Tier 1, and Tier 2 centers.</a:t>
            </a:r>
            <a:endParaRPr sz="1100"/>
          </a:p>
          <a:p>
            <a:pPr indent="0" lvl="0" marL="0" marR="179999" rtl="0" algn="l">
              <a:lnSpc>
                <a:spcPct val="115000"/>
              </a:lnSpc>
              <a:spcBef>
                <a:spcPts val="0"/>
              </a:spcBef>
              <a:spcAft>
                <a:spcPts val="0"/>
              </a:spcAft>
              <a:buNone/>
            </a:pPr>
            <a:r>
              <a:rPr b="1" lang="en" sz="1100"/>
              <a:t>Real-World Innovation from Necessity:</a:t>
            </a:r>
            <a:endParaRPr b="1" sz="1100"/>
          </a:p>
          <a:p>
            <a:pPr indent="0" lvl="0" marL="0" marR="179999" rtl="0" algn="l">
              <a:lnSpc>
                <a:spcPct val="115000"/>
              </a:lnSpc>
              <a:spcBef>
                <a:spcPts val="0"/>
              </a:spcBef>
              <a:spcAft>
                <a:spcPts val="0"/>
              </a:spcAft>
              <a:buNone/>
            </a:pPr>
            <a:r>
              <a:rPr lang="en" sz="1100"/>
              <a:t>The World Wide Web, touchscreens, and open-source platforms like Zenodo and EOS were developed or accelerated at CERN to solve computing challenges</a:t>
            </a:r>
            <a:endParaRPr sz="1100"/>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
        <p:nvSpPr>
          <p:cNvPr id="667" name="Google Shape;667;p93"/>
          <p:cNvSpPr txBox="1"/>
          <p:nvPr/>
        </p:nvSpPr>
        <p:spPr>
          <a:xfrm>
            <a:off x="3765200" y="2229975"/>
            <a:ext cx="3641700" cy="27567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71717"/>
                </a:solidFill>
              </a:rPr>
              <a:t>Potential </a:t>
            </a:r>
            <a:r>
              <a:rPr b="1" lang="en">
                <a:solidFill>
                  <a:srgbClr val="171717"/>
                </a:solidFill>
              </a:rPr>
              <a:t>challenges</a:t>
            </a:r>
            <a:r>
              <a:rPr b="1" lang="en">
                <a:solidFill>
                  <a:srgbClr val="171717"/>
                </a:solidFill>
              </a:rPr>
              <a:t>:</a:t>
            </a:r>
            <a:endParaRPr b="1">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Abstract systems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Scale is hard to grasp</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Technical vocab.</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b="1">
              <a:solidFill>
                <a:srgbClr val="171717"/>
              </a:solidFill>
            </a:endParaRPr>
          </a:p>
          <a:p>
            <a:pPr indent="0" lvl="0" marL="0" rtl="0" algn="l">
              <a:spcBef>
                <a:spcPts val="0"/>
              </a:spcBef>
              <a:spcAft>
                <a:spcPts val="0"/>
              </a:spcAft>
              <a:buNone/>
            </a:pPr>
            <a:r>
              <a:t/>
            </a:r>
            <a:endParaRPr b="1">
              <a:solidFill>
                <a:srgbClr val="171717"/>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5" name="Shape 295"/>
        <p:cNvGrpSpPr/>
        <p:nvPr/>
      </p:nvGrpSpPr>
      <p:grpSpPr>
        <a:xfrm>
          <a:off x="0" y="0"/>
          <a:ext cx="0" cy="0"/>
          <a:chOff x="0" y="0"/>
          <a:chExt cx="0" cy="0"/>
        </a:xfrm>
      </p:grpSpPr>
      <p:pic>
        <p:nvPicPr>
          <p:cNvPr id="296" name="Google Shape;296;p40" title="Screen Shot 2025-07-09 at 21.40.40.png"/>
          <p:cNvPicPr preferRelativeResize="0"/>
          <p:nvPr/>
        </p:nvPicPr>
        <p:blipFill>
          <a:blip r:embed="rId3">
            <a:alphaModFix/>
          </a:blip>
          <a:stretch>
            <a:fillRect/>
          </a:stretch>
        </p:blipFill>
        <p:spPr>
          <a:xfrm>
            <a:off x="918899" y="183050"/>
            <a:ext cx="7055701" cy="4657900"/>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1" name="Shape 671"/>
        <p:cNvGrpSpPr/>
        <p:nvPr/>
      </p:nvGrpSpPr>
      <p:grpSpPr>
        <a:xfrm>
          <a:off x="0" y="0"/>
          <a:ext cx="0" cy="0"/>
          <a:chOff x="0" y="0"/>
          <a:chExt cx="0" cy="0"/>
        </a:xfrm>
      </p:grpSpPr>
      <p:sp>
        <p:nvSpPr>
          <p:cNvPr id="672" name="Google Shape;672;p94"/>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t>
            </a:r>
            <a:r>
              <a:rPr lang="en" sz="1200">
                <a:solidFill>
                  <a:schemeClr val="lt1"/>
                </a:solidFill>
              </a:rPr>
              <a:t>medical</a:t>
            </a:r>
            <a:r>
              <a:rPr lang="en" sz="1200">
                <a:solidFill>
                  <a:schemeClr val="lt1"/>
                </a:solidFill>
              </a:rPr>
              <a:t>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673" name="Google Shape;673;p9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7" name="Shape 677"/>
        <p:cNvGrpSpPr/>
        <p:nvPr/>
      </p:nvGrpSpPr>
      <p:grpSpPr>
        <a:xfrm>
          <a:off x="0" y="0"/>
          <a:ext cx="0" cy="0"/>
          <a:chOff x="0" y="0"/>
          <a:chExt cx="0" cy="0"/>
        </a:xfrm>
      </p:grpSpPr>
      <p:sp>
        <p:nvSpPr>
          <p:cNvPr id="678" name="Google Shape;678;p9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679" name="Google Shape;679;p9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3" name="Shape 683"/>
        <p:cNvGrpSpPr/>
        <p:nvPr/>
      </p:nvGrpSpPr>
      <p:grpSpPr>
        <a:xfrm>
          <a:off x="0" y="0"/>
          <a:ext cx="0" cy="0"/>
          <a:chOff x="0" y="0"/>
          <a:chExt cx="0" cy="0"/>
        </a:xfrm>
      </p:grpSpPr>
      <p:sp>
        <p:nvSpPr>
          <p:cNvPr id="684" name="Google Shape;684;p9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685" name="Google Shape;685;p9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100"/>
          </a:p>
          <a:p>
            <a:pPr indent="-298450" lvl="0" marL="457200" marR="360000" rtl="0" algn="l">
              <a:spcBef>
                <a:spcPts val="0"/>
              </a:spcBef>
              <a:spcAft>
                <a:spcPts val="0"/>
              </a:spcAft>
              <a:buSzPts val="1100"/>
              <a:buAutoNum type="arabicPeriod"/>
            </a:pPr>
            <a:r>
              <a:rPr lang="en" sz="1100"/>
              <a:t>a) Present Feynman diagrams as </a:t>
            </a:r>
            <a:r>
              <a:rPr i="1" lang="en" sz="1100"/>
              <a:t>comic strips</a:t>
            </a:r>
            <a:r>
              <a:rPr lang="en" sz="1100"/>
              <a:t> where particles are characters that "meet," "talk," or "transform."</a:t>
            </a:r>
            <a:endParaRPr sz="1100"/>
          </a:p>
          <a:p>
            <a:pPr indent="0" lvl="0" marL="360000" marR="360000" rtl="0" algn="l">
              <a:spcBef>
                <a:spcPts val="0"/>
              </a:spcBef>
              <a:spcAft>
                <a:spcPts val="0"/>
              </a:spcAft>
              <a:buNone/>
            </a:pPr>
            <a:r>
              <a:t/>
            </a:r>
            <a:endParaRPr sz="1100"/>
          </a:p>
          <a:p>
            <a:pPr indent="0" lvl="0" marL="457200" marR="360000" rtl="0" algn="l">
              <a:spcBef>
                <a:spcPts val="0"/>
              </a:spcBef>
              <a:spcAft>
                <a:spcPts val="0"/>
              </a:spcAft>
              <a:buNone/>
            </a:pPr>
            <a:r>
              <a:rPr lang="en" sz="1100"/>
              <a:t>b) Using the idea of fractals as a iteraction and make his own fractal with software</a:t>
            </a:r>
            <a:endParaRPr sz="1100"/>
          </a:p>
          <a:p>
            <a:pPr indent="0" lvl="0" marL="457200" marR="360000" rtl="0" algn="l">
              <a:spcBef>
                <a:spcPts val="0"/>
              </a:spcBef>
              <a:spcAft>
                <a:spcPts val="0"/>
              </a:spcAft>
              <a:buNone/>
            </a:pPr>
            <a:r>
              <a:t/>
            </a:r>
            <a:endParaRPr sz="1100"/>
          </a:p>
          <a:p>
            <a:pPr indent="0" lvl="0" marL="457200" marR="360000" rtl="0" algn="l">
              <a:spcBef>
                <a:spcPts val="0"/>
              </a:spcBef>
              <a:spcAft>
                <a:spcPts val="0"/>
              </a:spcAft>
              <a:buNone/>
            </a:pPr>
            <a:r>
              <a:t/>
            </a:r>
            <a:endParaRPr sz="1100"/>
          </a:p>
          <a:p>
            <a:pPr indent="0" lvl="0" marL="457200" marR="360000" rtl="0" algn="l">
              <a:spcBef>
                <a:spcPts val="0"/>
              </a:spcBef>
              <a:spcAft>
                <a:spcPts val="0"/>
              </a:spcAft>
              <a:buNone/>
            </a:pPr>
            <a:r>
              <a:t/>
            </a:r>
            <a:endParaRPr sz="1100"/>
          </a:p>
          <a:p>
            <a:pPr indent="0" lvl="0" marL="457200" marR="360000" rtl="0" algn="l">
              <a:spcBef>
                <a:spcPts val="0"/>
              </a:spcBef>
              <a:spcAft>
                <a:spcPts val="0"/>
              </a:spcAft>
              <a:buNone/>
            </a:pPr>
            <a:r>
              <a:t/>
            </a:r>
            <a:endParaRPr sz="1100"/>
          </a:p>
          <a:p>
            <a:pPr indent="-298450" lvl="0" marL="457200" marR="360000" rtl="0" algn="l">
              <a:spcBef>
                <a:spcPts val="0"/>
              </a:spcBef>
              <a:spcAft>
                <a:spcPts val="0"/>
              </a:spcAft>
              <a:buSzPts val="1100"/>
              <a:buAutoNum type="arabicPeriod"/>
            </a:pPr>
            <a:r>
              <a:rPr lang="en" sz="1100"/>
              <a:t>Some students may believe the lines show real paths in space-time.</a:t>
            </a:r>
            <a:endParaRPr sz="1100"/>
          </a:p>
          <a:p>
            <a:pPr indent="0" lvl="0" marL="0" marR="360000" rtl="0" algn="l">
              <a:spcBef>
                <a:spcPts val="0"/>
              </a:spcBef>
              <a:spcAft>
                <a:spcPts val="0"/>
              </a:spcAft>
              <a:buNone/>
            </a:pPr>
            <a:r>
              <a:rPr i="1" lang="en" sz="1100"/>
              <a:t>      </a:t>
            </a:r>
            <a:r>
              <a:rPr lang="en" sz="1100"/>
              <a:t>: Explain they are graphical tools to represent interactions, not literal paths</a:t>
            </a:r>
            <a:endParaRPr sz="110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9" name="Shape 689"/>
        <p:cNvGrpSpPr/>
        <p:nvPr/>
      </p:nvGrpSpPr>
      <p:grpSpPr>
        <a:xfrm>
          <a:off x="0" y="0"/>
          <a:ext cx="0" cy="0"/>
          <a:chOff x="0" y="0"/>
          <a:chExt cx="0" cy="0"/>
        </a:xfrm>
      </p:grpSpPr>
      <p:sp>
        <p:nvSpPr>
          <p:cNvPr id="690" name="Google Shape;690;p97"/>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691" name="Google Shape;691;p9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298450" lvl="0" marL="457200" marR="360000" rtl="0" algn="l">
              <a:spcBef>
                <a:spcPts val="0"/>
              </a:spcBef>
              <a:spcAft>
                <a:spcPts val="0"/>
              </a:spcAft>
              <a:buSzPts val="1100"/>
              <a:buAutoNum type="arabicPeriod"/>
            </a:pPr>
            <a:r>
              <a:rPr lang="en" sz="1100"/>
              <a:t>The Large Hadron Collider (LHC) produces </a:t>
            </a:r>
            <a:r>
              <a:rPr b="1" lang="en" sz="1100"/>
              <a:t>petabytes of data per year</a:t>
            </a:r>
            <a:r>
              <a:rPr lang="en" sz="1100"/>
              <a:t>, much of which must be filtered, selected, and analyzed in near real-time.</a:t>
            </a:r>
            <a:br>
              <a:rPr lang="en" sz="1100"/>
            </a:br>
            <a:endParaRPr sz="1100"/>
          </a:p>
          <a:p>
            <a:pPr indent="0" lvl="0" marL="360000" marR="360000" rtl="0" algn="l">
              <a:spcBef>
                <a:spcPts val="0"/>
              </a:spcBef>
              <a:spcAft>
                <a:spcPts val="0"/>
              </a:spcAft>
              <a:buNone/>
            </a:pPr>
            <a:r>
              <a:rPr lang="en" sz="1100"/>
              <a:t>Students should understand that experiments like ATLAS and CMS detect millions of collisions per second, but only a fraction is stored — thanks to advanced data filtering systems (trigger systems).</a:t>
            </a:r>
            <a:endParaRPr sz="1100"/>
          </a:p>
          <a:p>
            <a:pPr indent="0" lvl="0" marL="360000" marR="360000" rtl="0" algn="l">
              <a:spcBef>
                <a:spcPts val="0"/>
              </a:spcBef>
              <a:spcAft>
                <a:spcPts val="0"/>
              </a:spcAft>
              <a:buNone/>
            </a:pPr>
            <a:r>
              <a:t/>
            </a:r>
            <a:endParaRPr sz="1100"/>
          </a:p>
          <a:p>
            <a:pPr indent="0" lvl="0" marL="360000" marR="360000" rtl="0" algn="l">
              <a:spcBef>
                <a:spcPts val="0"/>
              </a:spcBef>
              <a:spcAft>
                <a:spcPts val="0"/>
              </a:spcAft>
              <a:buNone/>
            </a:pPr>
            <a:r>
              <a:rPr lang="en" sz="1100"/>
              <a:t> 2. Students may underestimate the complexity and quantity of data produced.</a:t>
            </a:r>
            <a:endParaRPr sz="1100"/>
          </a:p>
          <a:p>
            <a:pPr indent="0" lvl="0" marL="360000" marR="360000" rtl="0" algn="l">
              <a:spcBef>
                <a:spcPts val="0"/>
              </a:spcBef>
              <a:spcAft>
                <a:spcPts val="0"/>
              </a:spcAft>
              <a:buNone/>
            </a:pPr>
            <a:r>
              <a:rPr lang="en" sz="1100"/>
              <a:t> Use analogies (e.g., "more data per second than all the world’s social media combined").</a:t>
            </a:r>
            <a:endParaRPr sz="110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5" name="Shape 695"/>
        <p:cNvGrpSpPr/>
        <p:nvPr/>
      </p:nvGrpSpPr>
      <p:grpSpPr>
        <a:xfrm>
          <a:off x="0" y="0"/>
          <a:ext cx="0" cy="0"/>
          <a:chOff x="0" y="0"/>
          <a:chExt cx="0" cy="0"/>
        </a:xfrm>
      </p:grpSpPr>
      <p:sp>
        <p:nvSpPr>
          <p:cNvPr id="696" name="Google Shape;696;p98"/>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697" name="Google Shape;697;p9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SzPts val="1100"/>
              <a:buAutoNum type="arabicPeriod"/>
            </a:pPr>
            <a:r>
              <a:rPr b="1" lang="en" sz="1100"/>
              <a:t>Particle Accelerators in Cancer Treatment (Hadron Therapy)</a:t>
            </a:r>
            <a:br>
              <a:rPr b="1" lang="en" sz="1100"/>
            </a:br>
            <a:endParaRPr b="1" sz="1100"/>
          </a:p>
          <a:p>
            <a:pPr indent="-298450" lvl="0" marL="457200" rtl="0" algn="l">
              <a:lnSpc>
                <a:spcPct val="115000"/>
              </a:lnSpc>
              <a:spcBef>
                <a:spcPts val="0"/>
              </a:spcBef>
              <a:spcAft>
                <a:spcPts val="0"/>
              </a:spcAft>
              <a:buSzPts val="1100"/>
              <a:buChar char="-"/>
            </a:pPr>
            <a:r>
              <a:rPr lang="en" sz="1100"/>
              <a:t>Technologies from particle physics, like </a:t>
            </a:r>
            <a:r>
              <a:rPr b="1" lang="en" sz="1100"/>
              <a:t>proton therapy</a:t>
            </a:r>
            <a:r>
              <a:rPr lang="en" sz="1100"/>
              <a:t> and </a:t>
            </a:r>
            <a:r>
              <a:rPr b="1" lang="en" sz="1100"/>
              <a:t>carbon ion therapy</a:t>
            </a:r>
            <a:r>
              <a:rPr lang="en" sz="1100"/>
              <a:t>, are used to treat certain cancers with high precision.</a:t>
            </a:r>
            <a:br>
              <a:rPr lang="en" sz="1100"/>
            </a:br>
            <a:endParaRPr sz="1100"/>
          </a:p>
          <a:p>
            <a:pPr indent="-298450" lvl="0" marL="457200" rtl="0" algn="l">
              <a:lnSpc>
                <a:spcPct val="115000"/>
              </a:lnSpc>
              <a:spcBef>
                <a:spcPts val="0"/>
              </a:spcBef>
              <a:spcAft>
                <a:spcPts val="0"/>
              </a:spcAft>
              <a:buSzPts val="1100"/>
              <a:buChar char="-"/>
            </a:pPr>
            <a:r>
              <a:rPr lang="en" sz="1100"/>
              <a:t>These therapies allow targeting tumors while minimizing damage to surrounding healthy tissue — a direct application of accelerator physics.</a:t>
            </a:r>
            <a:br>
              <a:rPr lang="en" sz="1100"/>
            </a:br>
            <a:endParaRPr sz="1100"/>
          </a:p>
          <a:p>
            <a:pPr indent="-298450" lvl="0" marL="457200" rtl="0" algn="l">
              <a:lnSpc>
                <a:spcPct val="115000"/>
              </a:lnSpc>
              <a:spcBef>
                <a:spcPts val="0"/>
              </a:spcBef>
              <a:spcAft>
                <a:spcPts val="0"/>
              </a:spcAft>
              <a:buSzPts val="1100"/>
              <a:buAutoNum type="arabicPeriod"/>
            </a:pPr>
            <a:r>
              <a:rPr b="1" lang="en" sz="1100"/>
              <a:t>Medical Imaging Technologies (PET, MRI, CT)</a:t>
            </a:r>
            <a:br>
              <a:rPr b="1" lang="en" sz="1100"/>
            </a:br>
            <a:endParaRPr b="1" sz="1100"/>
          </a:p>
          <a:p>
            <a:pPr indent="-298450" lvl="0" marL="457200" rtl="0" algn="l">
              <a:lnSpc>
                <a:spcPct val="115000"/>
              </a:lnSpc>
              <a:spcBef>
                <a:spcPts val="0"/>
              </a:spcBef>
              <a:spcAft>
                <a:spcPts val="0"/>
              </a:spcAft>
              <a:buSzPts val="1100"/>
              <a:buChar char="-"/>
            </a:pPr>
            <a:r>
              <a:rPr lang="en" sz="1100"/>
              <a:t>Techniques such as </a:t>
            </a:r>
            <a:r>
              <a:rPr b="1" lang="en" sz="1100"/>
              <a:t>Positron Emission Tomography (PET)</a:t>
            </a:r>
            <a:r>
              <a:rPr lang="en" sz="1100"/>
              <a:t> rely on principles of particle detection and antimatter (positrons).</a:t>
            </a:r>
            <a:br>
              <a:rPr lang="en" sz="1100"/>
            </a:br>
            <a:r>
              <a:rPr lang="en" sz="1100"/>
              <a:t> </a:t>
            </a:r>
            <a:endParaRPr sz="1100"/>
          </a:p>
          <a:p>
            <a:pPr indent="-298450" lvl="0" marL="457200" rtl="0" algn="l">
              <a:lnSpc>
                <a:spcPct val="115000"/>
              </a:lnSpc>
              <a:spcBef>
                <a:spcPts val="0"/>
              </a:spcBef>
              <a:spcAft>
                <a:spcPts val="0"/>
              </a:spcAft>
              <a:buSzPts val="1100"/>
              <a:buChar char="-"/>
            </a:pPr>
            <a:r>
              <a:rPr lang="en" sz="1100"/>
              <a:t>The development of detectors and imaging technologies often stems from research in high-energy physics.</a:t>
            </a:r>
            <a:br>
              <a:rPr lang="en" sz="1100"/>
            </a:br>
            <a:endParaRPr sz="1100"/>
          </a:p>
          <a:p>
            <a:pPr indent="-298450" lvl="0" marL="457200" rtl="0" algn="l">
              <a:lnSpc>
                <a:spcPct val="115000"/>
              </a:lnSpc>
              <a:spcBef>
                <a:spcPts val="0"/>
              </a:spcBef>
              <a:spcAft>
                <a:spcPts val="0"/>
              </a:spcAft>
              <a:buSzPts val="1100"/>
              <a:buAutoNum type="arabicPeriod"/>
            </a:pPr>
            <a:r>
              <a:rPr b="1" lang="en" sz="1100"/>
              <a:t>Radiation Detection and Safety</a:t>
            </a:r>
            <a:br>
              <a:rPr b="1" lang="en" sz="1100"/>
            </a:br>
            <a:endParaRPr b="1" sz="1100"/>
          </a:p>
          <a:p>
            <a:pPr indent="0" lvl="0" marL="914400" rtl="0" algn="l">
              <a:lnSpc>
                <a:spcPct val="115000"/>
              </a:lnSpc>
              <a:spcBef>
                <a:spcPts val="1200"/>
              </a:spcBef>
              <a:spcAft>
                <a:spcPts val="0"/>
              </a:spcAft>
              <a:buNone/>
            </a:pPr>
            <a:r>
              <a:rPr lang="en" sz="1100"/>
              <a:t>-Particle physics has contributed to advances in </a:t>
            </a:r>
            <a:r>
              <a:rPr b="1" lang="en" sz="1100"/>
              <a:t>radiation detection</a:t>
            </a:r>
            <a:r>
              <a:rPr lang="en" sz="1100"/>
              <a:t> and monitoring devices, crucial for both treatment and ensuring patient safety.</a:t>
            </a:r>
            <a:br>
              <a:rPr lang="en" sz="1100"/>
            </a:br>
            <a:endParaRPr sz="1100"/>
          </a:p>
          <a:p>
            <a:pPr indent="0" lvl="0" marL="914400" rtl="0" algn="l">
              <a:lnSpc>
                <a:spcPct val="115000"/>
              </a:lnSpc>
              <a:spcBef>
                <a:spcPts val="1200"/>
              </a:spcBef>
              <a:spcAft>
                <a:spcPts val="0"/>
              </a:spcAft>
              <a:buNone/>
            </a:pPr>
            <a:r>
              <a:t/>
            </a:r>
            <a:endParaRPr sz="1100"/>
          </a:p>
          <a:p>
            <a:pPr indent="0" lvl="0" marL="0" rtl="0" algn="l">
              <a:lnSpc>
                <a:spcPct val="115000"/>
              </a:lnSpc>
              <a:spcBef>
                <a:spcPts val="1200"/>
              </a:spcBef>
              <a:spcAft>
                <a:spcPts val="0"/>
              </a:spcAft>
              <a:buNone/>
            </a:pPr>
            <a:r>
              <a:t/>
            </a:r>
            <a:endParaRPr sz="1100"/>
          </a:p>
          <a:p>
            <a:pPr indent="0" lvl="0" marL="0" rtl="0" algn="l">
              <a:lnSpc>
                <a:spcPct val="115000"/>
              </a:lnSpc>
              <a:spcBef>
                <a:spcPts val="1200"/>
              </a:spcBef>
              <a:spcAft>
                <a:spcPts val="1200"/>
              </a:spcAft>
              <a:buNone/>
            </a:pPr>
            <a:r>
              <a:rPr lang="en" sz="1100"/>
              <a:t>I</a:t>
            </a:r>
            <a:endParaRPr sz="1600">
              <a:solidFill>
                <a:srgbClr val="171717"/>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1" name="Shape 701"/>
        <p:cNvGrpSpPr/>
        <p:nvPr/>
      </p:nvGrpSpPr>
      <p:grpSpPr>
        <a:xfrm>
          <a:off x="0" y="0"/>
          <a:ext cx="0" cy="0"/>
          <a:chOff x="0" y="0"/>
          <a:chExt cx="0" cy="0"/>
        </a:xfrm>
      </p:grpSpPr>
      <p:sp>
        <p:nvSpPr>
          <p:cNvPr id="702" name="Google Shape;702;p9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03" name="Google Shape;703;p9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The value of making complex concepts accessible through creativity, storytelling, and hands-on activities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The human side of science: how passion, curiosity, and perseverance drive fundamental research, and how sharing this with students can make science more inspiring</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The importance of international collaboration in both scientific research and education — how CERN's model of global teamwork can inspire classroom projects</a:t>
            </a:r>
            <a:endParaRPr sz="1600">
              <a:solidFill>
                <a:srgbClr val="171717"/>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7" name="Shape 707"/>
        <p:cNvGrpSpPr/>
        <p:nvPr/>
      </p:nvGrpSpPr>
      <p:grpSpPr>
        <a:xfrm>
          <a:off x="0" y="0"/>
          <a:ext cx="0" cy="0"/>
          <a:chOff x="0" y="0"/>
          <a:chExt cx="0" cy="0"/>
        </a:xfrm>
      </p:grpSpPr>
      <p:sp>
        <p:nvSpPr>
          <p:cNvPr id="708" name="Google Shape;708;p10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709" name="Google Shape;709;p100"/>
          <p:cNvSpPr txBox="1"/>
          <p:nvPr/>
        </p:nvSpPr>
        <p:spPr>
          <a:xfrm>
            <a:off x="3117625"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a:solidFill>
                  <a:srgbClr val="171717"/>
                </a:solidFill>
              </a:rPr>
              <a:t>Because my students have to everything with computer so this would be helpful:</a:t>
            </a:r>
            <a:endParaRPr>
              <a:solidFill>
                <a:srgbClr val="171717"/>
              </a:solidFill>
            </a:endParaRPr>
          </a:p>
          <a:p>
            <a:pPr indent="0" lvl="0" marL="360000" marR="360000" rtl="0" algn="l">
              <a:spcBef>
                <a:spcPts val="0"/>
              </a:spcBef>
              <a:spcAft>
                <a:spcPts val="0"/>
              </a:spcAft>
              <a:buNone/>
            </a:pPr>
            <a:r>
              <a:t/>
            </a:r>
            <a:endParaRPr>
              <a:solidFill>
                <a:srgbClr val="171717"/>
              </a:solidFill>
            </a:endParaRPr>
          </a:p>
          <a:p>
            <a:pPr indent="0" lvl="0" marL="360000" marR="360000" rtl="0" algn="l">
              <a:spcBef>
                <a:spcPts val="0"/>
              </a:spcBef>
              <a:spcAft>
                <a:spcPts val="0"/>
              </a:spcAft>
              <a:buNone/>
            </a:pPr>
            <a:r>
              <a:rPr lang="en">
                <a:solidFill>
                  <a:srgbClr val="171717"/>
                </a:solidFill>
              </a:rPr>
              <a:t>https://youtu.be/xHS0eniDipk?feature=shared</a:t>
            </a:r>
            <a:endParaRPr>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a:solidFill>
                  <a:srgbClr val="171717"/>
                </a:solidFill>
              </a:rPr>
              <a:t>Short Theory of Feynman diagram: </a:t>
            </a:r>
            <a:endParaRPr>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300" u="sng">
                <a:solidFill>
                  <a:schemeClr val="hlink"/>
                </a:solidFill>
                <a:hlinkClick r:id="rId3"/>
              </a:rPr>
              <a:t>https://cds.cern.ch/record/2759490/files/Feynman%20Diagrams%20-%20ATLAS%20Cheat%20Sheet.pdf</a:t>
            </a:r>
            <a:endParaRPr sz="1300">
              <a:solidFill>
                <a:srgbClr val="171717"/>
              </a:solidFill>
            </a:endParaRPr>
          </a:p>
          <a:p>
            <a:pPr indent="0" lvl="0" marL="360000" marR="360000" rtl="0" algn="l">
              <a:spcBef>
                <a:spcPts val="0"/>
              </a:spcBef>
              <a:spcAft>
                <a:spcPts val="0"/>
              </a:spcAft>
              <a:buNone/>
            </a:pPr>
            <a:r>
              <a:t/>
            </a:r>
            <a:endParaRPr sz="1300">
              <a:solidFill>
                <a:srgbClr val="171717"/>
              </a:solidFill>
            </a:endParaRPr>
          </a:p>
          <a:p>
            <a:pPr indent="0" lvl="0" marL="360000" marR="360000" rtl="0" algn="l">
              <a:spcBef>
                <a:spcPts val="0"/>
              </a:spcBef>
              <a:spcAft>
                <a:spcPts val="0"/>
              </a:spcAft>
              <a:buNone/>
            </a:pPr>
            <a:r>
              <a:t/>
            </a:r>
            <a:endParaRPr sz="1300">
              <a:solidFill>
                <a:srgbClr val="171717"/>
              </a:solidFill>
            </a:endParaRPr>
          </a:p>
          <a:p>
            <a:pPr indent="0" lvl="0" marL="360000" marR="360000" rtl="0" algn="l">
              <a:spcBef>
                <a:spcPts val="0"/>
              </a:spcBef>
              <a:spcAft>
                <a:spcPts val="0"/>
              </a:spcAft>
              <a:buNone/>
            </a:pPr>
            <a:r>
              <a:rPr lang="en" sz="1300">
                <a:solidFill>
                  <a:srgbClr val="171717"/>
                </a:solidFill>
              </a:rPr>
              <a:t>Students may believe that the lines in the diagram represent the Real paths of the particles, but x-axes is presenting time.</a:t>
            </a:r>
            <a:endParaRPr sz="1300">
              <a:solidFill>
                <a:srgbClr val="171717"/>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3" name="Shape 713"/>
        <p:cNvGrpSpPr/>
        <p:nvPr/>
      </p:nvGrpSpPr>
      <p:grpSpPr>
        <a:xfrm>
          <a:off x="0" y="0"/>
          <a:ext cx="0" cy="0"/>
          <a:chOff x="0" y="0"/>
          <a:chExt cx="0" cy="0"/>
        </a:xfrm>
      </p:grpSpPr>
      <p:sp>
        <p:nvSpPr>
          <p:cNvPr id="714" name="Google Shape;714;p101"/>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715" name="Google Shape;715;p10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A lot of data</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WWW was invented in CERN</a:t>
            </a:r>
            <a:endParaRPr sz="1600">
              <a:solidFill>
                <a:srgbClr val="171717"/>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9" name="Shape 719"/>
        <p:cNvGrpSpPr/>
        <p:nvPr/>
      </p:nvGrpSpPr>
      <p:grpSpPr>
        <a:xfrm>
          <a:off x="0" y="0"/>
          <a:ext cx="0" cy="0"/>
          <a:chOff x="0" y="0"/>
          <a:chExt cx="0" cy="0"/>
        </a:xfrm>
      </p:grpSpPr>
      <p:sp>
        <p:nvSpPr>
          <p:cNvPr id="720" name="Google Shape;720;p102"/>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21" name="Google Shape;721;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t/>
            </a:r>
            <a:endParaRPr sz="1600">
              <a:solidFill>
                <a:srgbClr val="171717"/>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5" name="Shape 725"/>
        <p:cNvGrpSpPr/>
        <p:nvPr/>
      </p:nvGrpSpPr>
      <p:grpSpPr>
        <a:xfrm>
          <a:off x="0" y="0"/>
          <a:ext cx="0" cy="0"/>
          <a:chOff x="0" y="0"/>
          <a:chExt cx="0" cy="0"/>
        </a:xfrm>
      </p:grpSpPr>
      <p:sp>
        <p:nvSpPr>
          <p:cNvPr id="726" name="Google Shape;726;p10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27" name="Google Shape;727;p103"/>
          <p:cNvSpPr txBox="1"/>
          <p:nvPr/>
        </p:nvSpPr>
        <p:spPr>
          <a:xfrm>
            <a:off x="3265800" y="12444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I finally got the answers to students questions about proton therapy which is mentioned in our studybook. There was not very much information about that.</a:t>
            </a:r>
            <a:endParaRPr sz="16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0" name="Shape 300"/>
        <p:cNvGrpSpPr/>
        <p:nvPr/>
      </p:nvGrpSpPr>
      <p:grpSpPr>
        <a:xfrm>
          <a:off x="0" y="0"/>
          <a:ext cx="0" cy="0"/>
          <a:chOff x="0" y="0"/>
          <a:chExt cx="0" cy="0"/>
        </a:xfrm>
      </p:grpSpPr>
      <p:sp>
        <p:nvSpPr>
          <p:cNvPr id="301" name="Google Shape;301;p41"/>
          <p:cNvSpPr txBox="1"/>
          <p:nvPr/>
        </p:nvSpPr>
        <p:spPr>
          <a:xfrm>
            <a:off x="3664325" y="1938625"/>
            <a:ext cx="2790300" cy="225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600">
              <a:solidFill>
                <a:srgbClr val="171717"/>
              </a:solidFill>
            </a:endParaRPr>
          </a:p>
        </p:txBody>
      </p:sp>
      <p:grpSp>
        <p:nvGrpSpPr>
          <p:cNvPr id="302" name="Google Shape;302;p41"/>
          <p:cNvGrpSpPr/>
          <p:nvPr/>
        </p:nvGrpSpPr>
        <p:grpSpPr>
          <a:xfrm>
            <a:off x="779363" y="716175"/>
            <a:ext cx="2486829" cy="3711155"/>
            <a:chOff x="1118224" y="283725"/>
            <a:chExt cx="2090826" cy="4076400"/>
          </a:xfrm>
        </p:grpSpPr>
        <p:sp>
          <p:nvSpPr>
            <p:cNvPr id="303" name="Google Shape;303;p41"/>
            <p:cNvSpPr/>
            <p:nvPr/>
          </p:nvSpPr>
          <p:spPr>
            <a:xfrm>
              <a:off x="1178650" y="283725"/>
              <a:ext cx="2030400" cy="4076400"/>
            </a:xfrm>
            <a:prstGeom prst="rect">
              <a:avLst/>
            </a:prstGeom>
            <a:solidFill>
              <a:srgbClr val="1B786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1"/>
            <p:cNvSpPr/>
            <p:nvPr/>
          </p:nvSpPr>
          <p:spPr>
            <a:xfrm>
              <a:off x="1118224" y="341749"/>
              <a:ext cx="2048100" cy="2490600"/>
            </a:xfrm>
            <a:prstGeom prst="rect">
              <a:avLst/>
            </a:prstGeom>
            <a:solidFill>
              <a:srgbClr val="FFFFFF"/>
            </a:solidFill>
            <a:ln cap="flat" cmpd="sng" w="19050">
              <a:solidFill>
                <a:srgbClr val="1D7E7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1"/>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1D7E75"/>
                </a:solidFill>
                <a:latin typeface="Roboto Medium"/>
                <a:ea typeface="Roboto Medium"/>
                <a:cs typeface="Roboto Medium"/>
                <a:sym typeface="Roboto Medium"/>
              </a:endParaRPr>
            </a:p>
          </p:txBody>
        </p:sp>
        <p:sp>
          <p:nvSpPr>
            <p:cNvPr id="306" name="Google Shape;306;p41"/>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800">
                <a:solidFill>
                  <a:srgbClr val="1D7E75"/>
                </a:solidFill>
                <a:latin typeface="Roboto"/>
                <a:ea typeface="Roboto"/>
                <a:cs typeface="Roboto"/>
                <a:sym typeface="Roboto"/>
              </a:endParaRPr>
            </a:p>
          </p:txBody>
        </p:sp>
        <p:sp>
          <p:nvSpPr>
            <p:cNvPr id="307" name="Google Shape;307;p41"/>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1D7E75"/>
                  </a:solidFill>
                  <a:latin typeface="Roboto"/>
                  <a:ea typeface="Roboto"/>
                  <a:cs typeface="Roboto"/>
                  <a:sym typeface="Roboto"/>
                </a:rPr>
                <a:t>Group Leader</a:t>
              </a:r>
              <a:endParaRPr sz="4000">
                <a:solidFill>
                  <a:srgbClr val="1D7E75"/>
                </a:solidFill>
                <a:latin typeface="Roboto Thin"/>
                <a:ea typeface="Roboto Thin"/>
                <a:cs typeface="Roboto Thin"/>
                <a:sym typeface="Roboto Thin"/>
              </a:endParaRPr>
            </a:p>
          </p:txBody>
        </p:sp>
        <p:sp>
          <p:nvSpPr>
            <p:cNvPr id="308" name="Google Shape;308;p41"/>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41"/>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rgbClr val="FFFFFF"/>
                </a:buClr>
                <a:buSzPts val="2000"/>
                <a:buFont typeface="Roboto"/>
                <a:buChar char="●"/>
              </a:pPr>
              <a:r>
                <a:rPr lang="en" sz="2000">
                  <a:solidFill>
                    <a:srgbClr val="FFFFFF"/>
                  </a:solidFill>
                  <a:latin typeface="Roboto"/>
                  <a:ea typeface="Roboto"/>
                  <a:cs typeface="Roboto"/>
                  <a:sym typeface="Roboto"/>
                </a:rPr>
                <a:t>Carlos</a:t>
              </a:r>
              <a:endParaRPr sz="2000">
                <a:solidFill>
                  <a:srgbClr val="FFFFFF"/>
                </a:solidFill>
                <a:latin typeface="Roboto"/>
                <a:ea typeface="Roboto"/>
                <a:cs typeface="Roboto"/>
                <a:sym typeface="Roboto"/>
              </a:endParaRPr>
            </a:p>
          </p:txBody>
        </p:sp>
      </p:grpSp>
      <p:grpSp>
        <p:nvGrpSpPr>
          <p:cNvPr id="310" name="Google Shape;310;p41"/>
          <p:cNvGrpSpPr/>
          <p:nvPr/>
        </p:nvGrpSpPr>
        <p:grpSpPr>
          <a:xfrm>
            <a:off x="3328581" y="716175"/>
            <a:ext cx="2486829" cy="3711155"/>
            <a:chOff x="1118224" y="283725"/>
            <a:chExt cx="2090826" cy="4076400"/>
          </a:xfrm>
        </p:grpSpPr>
        <p:sp>
          <p:nvSpPr>
            <p:cNvPr id="311" name="Google Shape;311;p41"/>
            <p:cNvSpPr/>
            <p:nvPr/>
          </p:nvSpPr>
          <p:spPr>
            <a:xfrm>
              <a:off x="1178650" y="283725"/>
              <a:ext cx="2030400" cy="4076400"/>
            </a:xfrm>
            <a:prstGeom prst="rect">
              <a:avLst/>
            </a:prstGeom>
            <a:solidFill>
              <a:srgbClr val="1B786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41"/>
            <p:cNvSpPr/>
            <p:nvPr/>
          </p:nvSpPr>
          <p:spPr>
            <a:xfrm>
              <a:off x="1118224" y="341749"/>
              <a:ext cx="2048100" cy="2490600"/>
            </a:xfrm>
            <a:prstGeom prst="rect">
              <a:avLst/>
            </a:prstGeom>
            <a:solidFill>
              <a:srgbClr val="FFFFFF"/>
            </a:solidFill>
            <a:ln cap="flat" cmpd="sng" w="19050">
              <a:solidFill>
                <a:srgbClr val="1D7E7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41"/>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1D7E75"/>
                  </a:solidFill>
                  <a:latin typeface="Roboto"/>
                  <a:ea typeface="Roboto"/>
                  <a:cs typeface="Roboto"/>
                  <a:sym typeface="Roboto"/>
                </a:rPr>
                <a:t>Time Keeper</a:t>
              </a:r>
              <a:endParaRPr sz="4000">
                <a:solidFill>
                  <a:srgbClr val="1D7E75"/>
                </a:solidFill>
                <a:latin typeface="Roboto Thin"/>
                <a:ea typeface="Roboto Thin"/>
                <a:cs typeface="Roboto Thin"/>
                <a:sym typeface="Roboto Thin"/>
              </a:endParaRPr>
            </a:p>
          </p:txBody>
        </p:sp>
        <p:sp>
          <p:nvSpPr>
            <p:cNvPr id="314" name="Google Shape;314;p41"/>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41"/>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361950" lvl="0" marL="457200" rtl="0" algn="l">
                <a:lnSpc>
                  <a:spcPct val="115000"/>
                </a:lnSpc>
                <a:spcBef>
                  <a:spcPts val="0"/>
                </a:spcBef>
                <a:spcAft>
                  <a:spcPts val="0"/>
                </a:spcAft>
                <a:buClr>
                  <a:srgbClr val="FFFFFF"/>
                </a:buClr>
                <a:buSzPts val="2100"/>
                <a:buFont typeface="Roboto"/>
                <a:buChar char="●"/>
              </a:pPr>
              <a:r>
                <a:rPr lang="en" sz="2000">
                  <a:solidFill>
                    <a:srgbClr val="FFFFFF"/>
                  </a:solidFill>
                  <a:latin typeface="Roboto"/>
                  <a:ea typeface="Roboto"/>
                  <a:cs typeface="Roboto"/>
                  <a:sym typeface="Roboto"/>
                </a:rPr>
                <a:t>Asanka</a:t>
              </a:r>
              <a:endParaRPr sz="2000">
                <a:solidFill>
                  <a:srgbClr val="FFFFFF"/>
                </a:solidFill>
                <a:latin typeface="Roboto"/>
                <a:ea typeface="Roboto"/>
                <a:cs typeface="Roboto"/>
                <a:sym typeface="Roboto"/>
              </a:endParaRPr>
            </a:p>
          </p:txBody>
        </p:sp>
      </p:grpSp>
      <p:grpSp>
        <p:nvGrpSpPr>
          <p:cNvPr id="316" name="Google Shape;316;p41"/>
          <p:cNvGrpSpPr/>
          <p:nvPr/>
        </p:nvGrpSpPr>
        <p:grpSpPr>
          <a:xfrm>
            <a:off x="5877800" y="716175"/>
            <a:ext cx="2486829" cy="3711155"/>
            <a:chOff x="1118224" y="283725"/>
            <a:chExt cx="2090826" cy="4076400"/>
          </a:xfrm>
        </p:grpSpPr>
        <p:sp>
          <p:nvSpPr>
            <p:cNvPr id="317" name="Google Shape;317;p41"/>
            <p:cNvSpPr/>
            <p:nvPr/>
          </p:nvSpPr>
          <p:spPr>
            <a:xfrm>
              <a:off x="1178650" y="283725"/>
              <a:ext cx="2030400" cy="4076400"/>
            </a:xfrm>
            <a:prstGeom prst="rect">
              <a:avLst/>
            </a:prstGeom>
            <a:solidFill>
              <a:srgbClr val="1B786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1"/>
            <p:cNvSpPr/>
            <p:nvPr/>
          </p:nvSpPr>
          <p:spPr>
            <a:xfrm>
              <a:off x="1118224" y="341749"/>
              <a:ext cx="2048100" cy="2490600"/>
            </a:xfrm>
            <a:prstGeom prst="rect">
              <a:avLst/>
            </a:prstGeom>
            <a:solidFill>
              <a:srgbClr val="FFFFFF"/>
            </a:solidFill>
            <a:ln cap="flat" cmpd="sng" w="19050">
              <a:solidFill>
                <a:srgbClr val="1D7E7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41"/>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1D7E75"/>
                  </a:solidFill>
                  <a:latin typeface="Roboto"/>
                  <a:ea typeface="Roboto"/>
                  <a:cs typeface="Roboto"/>
                  <a:sym typeface="Roboto"/>
                </a:rPr>
                <a:t>Beauty of slides</a:t>
              </a:r>
              <a:endParaRPr sz="4000">
                <a:solidFill>
                  <a:srgbClr val="1D7E75"/>
                </a:solidFill>
                <a:latin typeface="Roboto Thin"/>
                <a:ea typeface="Roboto Thin"/>
                <a:cs typeface="Roboto Thin"/>
                <a:sym typeface="Roboto Thin"/>
              </a:endParaRPr>
            </a:p>
          </p:txBody>
        </p:sp>
        <p:sp>
          <p:nvSpPr>
            <p:cNvPr id="320" name="Google Shape;320;p41"/>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41"/>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rgbClr val="FFFFFF"/>
                </a:buClr>
                <a:buSzPts val="1700"/>
                <a:buFont typeface="Roboto"/>
                <a:buChar char="●"/>
              </a:pPr>
              <a:r>
                <a:rPr lang="en" sz="1700">
                  <a:solidFill>
                    <a:srgbClr val="FFFFFF"/>
                  </a:solidFill>
                  <a:latin typeface="Roboto"/>
                  <a:ea typeface="Roboto"/>
                  <a:cs typeface="Roboto"/>
                  <a:sym typeface="Roboto"/>
                </a:rPr>
                <a:t>Milla</a:t>
              </a:r>
              <a:endParaRPr sz="1700">
                <a:solidFill>
                  <a:srgbClr val="FFFFFF"/>
                </a:solidFill>
                <a:latin typeface="Roboto"/>
                <a:ea typeface="Roboto"/>
                <a:cs typeface="Roboto"/>
                <a:sym typeface="Roboto"/>
              </a:endParaRPr>
            </a:p>
            <a:p>
              <a:pPr indent="-336550" lvl="0" marL="457200" rtl="0" algn="l">
                <a:lnSpc>
                  <a:spcPct val="115000"/>
                </a:lnSpc>
                <a:spcBef>
                  <a:spcPts val="0"/>
                </a:spcBef>
                <a:spcAft>
                  <a:spcPts val="0"/>
                </a:spcAft>
                <a:buClr>
                  <a:srgbClr val="FFFFFF"/>
                </a:buClr>
                <a:buSzPts val="1700"/>
                <a:buFont typeface="Roboto"/>
                <a:buChar char="●"/>
              </a:pPr>
              <a:r>
                <a:rPr lang="en" sz="1700">
                  <a:solidFill>
                    <a:srgbClr val="FFFFFF"/>
                  </a:solidFill>
                  <a:latin typeface="Roboto"/>
                  <a:ea typeface="Roboto"/>
                  <a:cs typeface="Roboto"/>
                  <a:sym typeface="Roboto"/>
                </a:rPr>
                <a:t>Cansu</a:t>
              </a:r>
              <a:endParaRPr sz="1700">
                <a:solidFill>
                  <a:srgbClr val="FFFFFF"/>
                </a:solidFill>
                <a:latin typeface="Roboto"/>
                <a:ea typeface="Roboto"/>
                <a:cs typeface="Roboto"/>
                <a:sym typeface="Roboto"/>
              </a:endParaRPr>
            </a:p>
            <a:p>
              <a:pPr indent="-336550" lvl="0" marL="457200" rtl="0" algn="l">
                <a:lnSpc>
                  <a:spcPct val="115000"/>
                </a:lnSpc>
                <a:spcBef>
                  <a:spcPts val="0"/>
                </a:spcBef>
                <a:spcAft>
                  <a:spcPts val="0"/>
                </a:spcAft>
                <a:buClr>
                  <a:srgbClr val="FFFFFF"/>
                </a:buClr>
                <a:buSzPts val="1700"/>
                <a:buFont typeface="Roboto"/>
                <a:buChar char="●"/>
              </a:pPr>
              <a:r>
                <a:rPr lang="en" sz="1700">
                  <a:solidFill>
                    <a:srgbClr val="FFFFFF"/>
                  </a:solidFill>
                  <a:latin typeface="Roboto"/>
                  <a:ea typeface="Roboto"/>
                  <a:cs typeface="Roboto"/>
                  <a:sym typeface="Roboto"/>
                </a:rPr>
                <a:t>Cliff</a:t>
              </a:r>
              <a:endParaRPr sz="1700">
                <a:solidFill>
                  <a:srgbClr val="FFFFFF"/>
                </a:solidFill>
                <a:latin typeface="Roboto"/>
                <a:ea typeface="Roboto"/>
                <a:cs typeface="Roboto"/>
                <a:sym typeface="Roboto"/>
              </a:endParaRPr>
            </a:p>
          </p:txBody>
        </p:sp>
      </p:gr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1" name="Shape 731"/>
        <p:cNvGrpSpPr/>
        <p:nvPr/>
      </p:nvGrpSpPr>
      <p:grpSpPr>
        <a:xfrm>
          <a:off x="0" y="0"/>
          <a:ext cx="0" cy="0"/>
          <a:chOff x="0" y="0"/>
          <a:chExt cx="0" cy="0"/>
        </a:xfrm>
      </p:grpSpPr>
      <p:sp>
        <p:nvSpPr>
          <p:cNvPr id="732" name="Google Shape;732;p10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733" name="Google Shape;733;p104"/>
          <p:cNvSpPr txBox="1"/>
          <p:nvPr/>
        </p:nvSpPr>
        <p:spPr>
          <a:xfrm>
            <a:off x="3339275"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1150" lvl="0" marL="457200" marR="179999" rtl="0" algn="l">
              <a:lnSpc>
                <a:spcPct val="115000"/>
              </a:lnSpc>
              <a:spcBef>
                <a:spcPts val="0"/>
              </a:spcBef>
              <a:spcAft>
                <a:spcPts val="0"/>
              </a:spcAft>
              <a:buClr>
                <a:srgbClr val="171717"/>
              </a:buClr>
              <a:buSzPts val="1300"/>
              <a:buAutoNum type="arabicParenR"/>
            </a:pPr>
            <a:r>
              <a:rPr b="1" lang="en" sz="1300">
                <a:solidFill>
                  <a:srgbClr val="171717"/>
                </a:solidFill>
              </a:rPr>
              <a:t> a fun and creative way of introducing Feynman Diagrams in the classroom</a:t>
            </a:r>
            <a:endParaRPr b="1" sz="1300">
              <a:solidFill>
                <a:srgbClr val="171717"/>
              </a:solidFill>
            </a:endParaRPr>
          </a:p>
          <a:p>
            <a:pPr indent="0" lvl="0" marL="457200" marR="179999" rtl="0" algn="l">
              <a:lnSpc>
                <a:spcPct val="115000"/>
              </a:lnSpc>
              <a:spcBef>
                <a:spcPts val="0"/>
              </a:spcBef>
              <a:spcAft>
                <a:spcPts val="0"/>
              </a:spcAft>
              <a:buNone/>
            </a:pPr>
            <a:r>
              <a:rPr b="1" lang="en" sz="1300">
                <a:solidFill>
                  <a:srgbClr val="171717"/>
                </a:solidFill>
              </a:rPr>
              <a:t>Instructing students to Act Out an Interaction</a:t>
            </a:r>
            <a:endParaRPr b="1" sz="1300">
              <a:solidFill>
                <a:srgbClr val="171717"/>
              </a:solidFill>
            </a:endParaRPr>
          </a:p>
          <a:p>
            <a:pPr indent="0" lvl="0" marL="0" rtl="0" algn="l">
              <a:lnSpc>
                <a:spcPct val="115000"/>
              </a:lnSpc>
              <a:spcBef>
                <a:spcPts val="1200"/>
              </a:spcBef>
              <a:spcAft>
                <a:spcPts val="0"/>
              </a:spcAft>
              <a:buNone/>
            </a:pPr>
            <a:r>
              <a:rPr lang="en" sz="1100"/>
              <a:t>Choose a simple interaction like:</a:t>
            </a:r>
            <a:endParaRPr sz="1100"/>
          </a:p>
          <a:p>
            <a:pPr indent="-298450" lvl="0" marL="457200" rtl="0" algn="l">
              <a:lnSpc>
                <a:spcPct val="115000"/>
              </a:lnSpc>
              <a:spcBef>
                <a:spcPts val="1200"/>
              </a:spcBef>
              <a:spcAft>
                <a:spcPts val="0"/>
              </a:spcAft>
              <a:buSzPts val="1100"/>
              <a:buChar char="●"/>
            </a:pPr>
            <a:r>
              <a:rPr b="1" lang="en" sz="1100"/>
              <a:t>Electron + Positron → Photon → Muon + Anti-muon</a:t>
            </a:r>
            <a:endParaRPr b="1" sz="1100"/>
          </a:p>
          <a:p>
            <a:pPr indent="0" lvl="0" marL="0" rtl="0" algn="l">
              <a:lnSpc>
                <a:spcPct val="115000"/>
              </a:lnSpc>
              <a:spcBef>
                <a:spcPts val="1200"/>
              </a:spcBef>
              <a:spcAft>
                <a:spcPts val="0"/>
              </a:spcAft>
              <a:buNone/>
            </a:pPr>
            <a:r>
              <a:rPr b="1" lang="en" sz="1100"/>
              <a:t>Student A and B</a:t>
            </a:r>
            <a:r>
              <a:rPr lang="en" sz="1100"/>
              <a:t> walk toward each other (e⁻ and e⁺), meet in the middle and "annihilate" (shake hands and step aside).</a:t>
            </a:r>
            <a:br>
              <a:rPr lang="en" sz="1100"/>
            </a:br>
            <a:r>
              <a:rPr lang="en" sz="1100"/>
              <a:t> </a:t>
            </a:r>
            <a:r>
              <a:rPr b="1" lang="en" sz="1100"/>
              <a:t>Student C</a:t>
            </a:r>
            <a:r>
              <a:rPr lang="en" sz="1100"/>
              <a:t> enters as a </a:t>
            </a:r>
            <a:r>
              <a:rPr b="1" lang="en" sz="1100"/>
              <a:t>virtual photon</a:t>
            </a:r>
            <a:r>
              <a:rPr lang="en" sz="1100"/>
              <a:t>, then “decays” into </a:t>
            </a:r>
            <a:r>
              <a:rPr b="1" lang="en" sz="1100"/>
              <a:t>Student D and E</a:t>
            </a:r>
            <a:r>
              <a:rPr lang="en" sz="1100"/>
              <a:t> (muon and anti-muon), who walk away from the interaction point.Ask students to </a:t>
            </a:r>
            <a:r>
              <a:rPr b="1" lang="en" sz="1100"/>
              <a:t>freeze-frame</a:t>
            </a:r>
            <a:r>
              <a:rPr lang="en" sz="1100"/>
              <a:t> at each step. Sketch the equivalent Feynman Diagram on the board in real time.</a:t>
            </a:r>
            <a:endParaRPr sz="1100"/>
          </a:p>
          <a:p>
            <a:pPr indent="-311150" lvl="0" marL="457200" marR="179999" rtl="0" algn="l">
              <a:lnSpc>
                <a:spcPct val="115000"/>
              </a:lnSpc>
              <a:spcBef>
                <a:spcPts val="1200"/>
              </a:spcBef>
              <a:spcAft>
                <a:spcPts val="0"/>
              </a:spcAft>
              <a:buClr>
                <a:schemeClr val="dk2"/>
              </a:buClr>
              <a:buSzPts val="1300"/>
              <a:buAutoNum type="arabicParenR"/>
            </a:pPr>
            <a:r>
              <a:rPr b="1" lang="en" sz="1300">
                <a:solidFill>
                  <a:schemeClr val="dk2"/>
                </a:solidFill>
              </a:rPr>
              <a:t>students’ conceptions would you expect to encounter and how would you address the</a:t>
            </a:r>
            <a:endParaRPr b="1" sz="1300">
              <a:solidFill>
                <a:schemeClr val="dk2"/>
              </a:solidFill>
            </a:endParaRPr>
          </a:p>
          <a:p>
            <a:pPr indent="0" lvl="0" marL="457200" marR="179999" rtl="0" algn="l">
              <a:lnSpc>
                <a:spcPct val="115000"/>
              </a:lnSpc>
              <a:spcBef>
                <a:spcPts val="0"/>
              </a:spcBef>
              <a:spcAft>
                <a:spcPts val="0"/>
              </a:spcAft>
              <a:buNone/>
            </a:pPr>
            <a:r>
              <a:rPr b="1" lang="en" sz="1300">
                <a:solidFill>
                  <a:schemeClr val="dk2"/>
                </a:solidFill>
              </a:rPr>
              <a:t>Students don’t apply conservation laws at vertices or misinterpret how they apply</a:t>
            </a:r>
            <a:endParaRPr b="1" sz="1300">
              <a:solidFill>
                <a:schemeClr val="dk2"/>
              </a:solidFill>
            </a:endParaRPr>
          </a:p>
          <a:p>
            <a:pPr indent="0" lvl="0" marL="457200" marR="179999" rtl="0" algn="l">
              <a:lnSpc>
                <a:spcPct val="115000"/>
              </a:lnSpc>
              <a:spcBef>
                <a:spcPts val="0"/>
              </a:spcBef>
              <a:spcAft>
                <a:spcPts val="0"/>
              </a:spcAft>
              <a:buNone/>
            </a:pPr>
            <a:r>
              <a:t/>
            </a:r>
            <a:endParaRPr b="1" sz="1300">
              <a:solidFill>
                <a:schemeClr val="dk2"/>
              </a:solidFill>
            </a:endParaRPr>
          </a:p>
          <a:p>
            <a:pPr indent="0" lvl="0" marL="457200" marR="179999" rtl="0" algn="l">
              <a:lnSpc>
                <a:spcPct val="115000"/>
              </a:lnSpc>
              <a:spcBef>
                <a:spcPts val="0"/>
              </a:spcBef>
              <a:spcAft>
                <a:spcPts val="0"/>
              </a:spcAft>
              <a:buNone/>
            </a:pPr>
            <a:r>
              <a:rPr lang="en" sz="1300"/>
              <a:t>Highlight each </a:t>
            </a:r>
            <a:r>
              <a:rPr b="1" lang="en" sz="1300"/>
              <a:t>vertex as a checkpoint</a:t>
            </a:r>
            <a:r>
              <a:rPr lang="en" sz="1300"/>
              <a:t>: “Every time particles meet, conservation rules must be obeyed.</a:t>
            </a:r>
            <a:endParaRPr b="1" sz="1500">
              <a:solidFill>
                <a:schemeClr val="dk2"/>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7" name="Shape 737"/>
        <p:cNvGrpSpPr/>
        <p:nvPr/>
      </p:nvGrpSpPr>
      <p:grpSpPr>
        <a:xfrm>
          <a:off x="0" y="0"/>
          <a:ext cx="0" cy="0"/>
          <a:chOff x="0" y="0"/>
          <a:chExt cx="0" cy="0"/>
        </a:xfrm>
      </p:grpSpPr>
      <p:sp>
        <p:nvSpPr>
          <p:cNvPr id="738" name="Google Shape;738;p105"/>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739" name="Google Shape;739;p10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1150" lvl="0" marL="457200" marR="179999" rtl="0" algn="l">
              <a:lnSpc>
                <a:spcPct val="115000"/>
              </a:lnSpc>
              <a:spcBef>
                <a:spcPts val="0"/>
              </a:spcBef>
              <a:spcAft>
                <a:spcPts val="0"/>
              </a:spcAft>
              <a:buSzPts val="1300"/>
              <a:buAutoNum type="arabicParenR"/>
            </a:pPr>
            <a:r>
              <a:rPr b="1" lang="en" sz="1300"/>
              <a:t>three key ideas about computing and data analysis at CERN</a:t>
            </a:r>
            <a:endParaRPr b="1" sz="1300"/>
          </a:p>
          <a:p>
            <a:pPr indent="0" lvl="0" marL="457200" marR="179999" rtl="0" algn="l">
              <a:lnSpc>
                <a:spcPct val="115000"/>
              </a:lnSpc>
              <a:spcBef>
                <a:spcPts val="0"/>
              </a:spcBef>
              <a:spcAft>
                <a:spcPts val="0"/>
              </a:spcAft>
              <a:buNone/>
            </a:pPr>
            <a:r>
              <a:rPr lang="en" sz="1100"/>
              <a:t>Experiments at the LHC (Large Hadron Collider) produce </a:t>
            </a:r>
            <a:r>
              <a:rPr b="1" lang="en" sz="1100"/>
              <a:t>petabytes of data per second</a:t>
            </a:r>
            <a:r>
              <a:rPr lang="en" sz="1100"/>
              <a:t>, but only a small fraction can be stored and analyzed</a:t>
            </a:r>
            <a:endParaRPr sz="1100"/>
          </a:p>
          <a:p>
            <a:pPr indent="0" lvl="0" marL="457200" marR="179999" rtl="0" algn="l">
              <a:lnSpc>
                <a:spcPct val="115000"/>
              </a:lnSpc>
              <a:spcBef>
                <a:spcPts val="0"/>
              </a:spcBef>
              <a:spcAft>
                <a:spcPts val="0"/>
              </a:spcAft>
              <a:buNone/>
            </a:pPr>
            <a:r>
              <a:rPr lang="en" sz="1100"/>
              <a:t>CERN pioneered a </a:t>
            </a:r>
            <a:r>
              <a:rPr b="1" lang="en" sz="1100"/>
              <a:t>global computing grid</a:t>
            </a:r>
            <a:r>
              <a:rPr lang="en" sz="1100"/>
              <a:t> to store, share, and analyze data</a:t>
            </a:r>
            <a:endParaRPr sz="1100"/>
          </a:p>
          <a:p>
            <a:pPr indent="0" lvl="0" marL="457200" marR="179999" rtl="0" algn="l">
              <a:lnSpc>
                <a:spcPct val="115000"/>
              </a:lnSpc>
              <a:spcBef>
                <a:spcPts val="0"/>
              </a:spcBef>
              <a:spcAft>
                <a:spcPts val="0"/>
              </a:spcAft>
              <a:buNone/>
            </a:pPr>
            <a:r>
              <a:rPr b="1" lang="en" sz="1100"/>
              <a:t>machine learning</a:t>
            </a:r>
            <a:r>
              <a:rPr lang="en" sz="1100"/>
              <a:t> to spot rare events and new physics in a sea of normal collisions</a:t>
            </a:r>
            <a:endParaRPr sz="1100"/>
          </a:p>
          <a:p>
            <a:pPr indent="0" lvl="0" marL="0" marR="179999" rtl="0" algn="l">
              <a:lnSpc>
                <a:spcPct val="115000"/>
              </a:lnSpc>
              <a:spcBef>
                <a:spcPts val="0"/>
              </a:spcBef>
              <a:spcAft>
                <a:spcPts val="0"/>
              </a:spcAft>
              <a:buNone/>
            </a:pPr>
            <a:r>
              <a:t/>
            </a:r>
            <a:endParaRPr sz="1100"/>
          </a:p>
          <a:p>
            <a:pPr indent="0" lvl="0" marL="0" rtl="0" algn="l">
              <a:lnSpc>
                <a:spcPct val="115000"/>
              </a:lnSpc>
              <a:spcBef>
                <a:spcPts val="1200"/>
              </a:spcBef>
              <a:spcAft>
                <a:spcPts val="0"/>
              </a:spcAft>
              <a:buNone/>
            </a:pPr>
            <a:r>
              <a:rPr b="1" lang="en" sz="1100"/>
              <a:t>potential challenges students might encounter when learning about computing and data analysis at CERN</a:t>
            </a:r>
            <a:br>
              <a:rPr b="1" lang="en" sz="1100"/>
            </a:br>
            <a:endParaRPr b="1" sz="1100"/>
          </a:p>
          <a:p>
            <a:pPr indent="-298450" lvl="0" marL="457200" rtl="0" algn="l">
              <a:lnSpc>
                <a:spcPct val="115000"/>
              </a:lnSpc>
              <a:spcBef>
                <a:spcPts val="1200"/>
              </a:spcBef>
              <a:spcAft>
                <a:spcPts val="0"/>
              </a:spcAft>
              <a:buSzPts val="1100"/>
              <a:buChar char="●"/>
            </a:pPr>
            <a:r>
              <a:rPr b="1" lang="en" sz="1100"/>
              <a:t>They might assume all data is saved or that it's easy to “just look at it.(</a:t>
            </a:r>
            <a:r>
              <a:rPr lang="en" sz="1100"/>
              <a:t>Introduce the idea of </a:t>
            </a:r>
            <a:r>
              <a:rPr b="1" lang="en" sz="1100"/>
              <a:t>trigger systems</a:t>
            </a:r>
            <a:r>
              <a:rPr lang="en" sz="1100"/>
              <a:t> as digital “bouncers” that let only important events through)</a:t>
            </a:r>
            <a:endParaRPr sz="1100"/>
          </a:p>
          <a:p>
            <a:pPr indent="-298450" lvl="0" marL="457200" rtl="0" algn="l">
              <a:lnSpc>
                <a:spcPct val="115000"/>
              </a:lnSpc>
              <a:spcBef>
                <a:spcPts val="0"/>
              </a:spcBef>
              <a:spcAft>
                <a:spcPts val="0"/>
              </a:spcAft>
              <a:buSzPts val="1100"/>
              <a:buChar char="●"/>
            </a:pPr>
            <a:r>
              <a:rPr lang="en" sz="1100"/>
              <a:t>The concept of the </a:t>
            </a:r>
            <a:r>
              <a:rPr b="1" lang="en" sz="1100"/>
              <a:t>Worldwide LHC Computing Grid (WLCG)</a:t>
            </a:r>
            <a:r>
              <a:rPr lang="en" sz="1100"/>
              <a:t> can be abstract(Compare it to familiar systems like Google Drive or online multiplayer games, where information and resources are shared globally)</a:t>
            </a:r>
            <a:endParaRPr sz="1100"/>
          </a:p>
          <a:p>
            <a:pPr indent="0" lvl="0" marL="0" marR="179999" rtl="0" algn="l">
              <a:lnSpc>
                <a:spcPct val="115000"/>
              </a:lnSpc>
              <a:spcBef>
                <a:spcPts val="1200"/>
              </a:spcBef>
              <a:spcAft>
                <a:spcPts val="0"/>
              </a:spcAft>
              <a:buNone/>
            </a:pPr>
            <a:r>
              <a:t/>
            </a:r>
            <a:endParaRPr sz="1100"/>
          </a:p>
          <a:p>
            <a:pPr indent="0" lvl="0" marL="457200" marR="179999" rtl="0" algn="l">
              <a:lnSpc>
                <a:spcPct val="115000"/>
              </a:lnSpc>
              <a:spcBef>
                <a:spcPts val="0"/>
              </a:spcBef>
              <a:spcAft>
                <a:spcPts val="0"/>
              </a:spcAft>
              <a:buNone/>
            </a:pPr>
            <a:r>
              <a:t/>
            </a:r>
            <a:endParaRPr sz="110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3" name="Shape 743"/>
        <p:cNvGrpSpPr/>
        <p:nvPr/>
      </p:nvGrpSpPr>
      <p:grpSpPr>
        <a:xfrm>
          <a:off x="0" y="0"/>
          <a:ext cx="0" cy="0"/>
          <a:chOff x="0" y="0"/>
          <a:chExt cx="0" cy="0"/>
        </a:xfrm>
      </p:grpSpPr>
      <p:sp>
        <p:nvSpPr>
          <p:cNvPr id="744" name="Google Shape;744;p106"/>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45" name="Google Shape;745;p10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100"/>
              <a:t>Three key ideas about medical applications of particle physics</a:t>
            </a:r>
            <a:endParaRPr b="1" sz="1100"/>
          </a:p>
          <a:p>
            <a:pPr indent="-298450" lvl="0" marL="457200" rtl="0" algn="l">
              <a:lnSpc>
                <a:spcPct val="115000"/>
              </a:lnSpc>
              <a:spcBef>
                <a:spcPts val="1200"/>
              </a:spcBef>
              <a:spcAft>
                <a:spcPts val="0"/>
              </a:spcAft>
              <a:buSzPts val="1100"/>
              <a:buChar char="●"/>
            </a:pPr>
            <a:r>
              <a:rPr lang="en" sz="1100"/>
              <a:t>Medical tools like </a:t>
            </a:r>
            <a:r>
              <a:rPr b="1" lang="en" sz="1100"/>
              <a:t>PET scans</a:t>
            </a:r>
            <a:r>
              <a:rPr lang="en" sz="1100"/>
              <a:t>, </a:t>
            </a:r>
            <a:r>
              <a:rPr b="1" lang="en" sz="1100"/>
              <a:t>CT scans</a:t>
            </a:r>
            <a:r>
              <a:rPr lang="en" sz="1100"/>
              <a:t>, and </a:t>
            </a:r>
            <a:r>
              <a:rPr b="1" lang="en" sz="1100"/>
              <a:t>MRI</a:t>
            </a:r>
            <a:r>
              <a:rPr lang="en" sz="1100"/>
              <a:t> rely on principles and technologies developed in particle physics.</a:t>
            </a:r>
            <a:endParaRPr sz="1100"/>
          </a:p>
          <a:p>
            <a:pPr indent="-298450" lvl="0" marL="457200" marR="360000" rtl="0" algn="l">
              <a:spcBef>
                <a:spcPts val="0"/>
              </a:spcBef>
              <a:spcAft>
                <a:spcPts val="0"/>
              </a:spcAft>
              <a:buSzPts val="1100"/>
              <a:buChar char="●"/>
            </a:pPr>
            <a:r>
              <a:rPr lang="en" sz="1200"/>
              <a:t>Accelerator technology from physics labs is used in </a:t>
            </a:r>
            <a:r>
              <a:rPr b="1" lang="en" sz="1200"/>
              <a:t>radiation therapy</a:t>
            </a:r>
            <a:r>
              <a:rPr lang="en" sz="1200"/>
              <a:t>, including </a:t>
            </a:r>
            <a:r>
              <a:rPr b="1" lang="en" sz="1200"/>
              <a:t>proton therapy</a:t>
            </a:r>
            <a:r>
              <a:rPr lang="en" sz="1200"/>
              <a:t> for treating tumors.</a:t>
            </a:r>
            <a:endParaRPr sz="1200"/>
          </a:p>
          <a:p>
            <a:pPr indent="-304800" lvl="0" marL="457200" marR="360000" rtl="0" algn="l">
              <a:spcBef>
                <a:spcPts val="0"/>
              </a:spcBef>
              <a:spcAft>
                <a:spcPts val="0"/>
              </a:spcAft>
              <a:buSzPts val="1200"/>
              <a:buChar char="●"/>
            </a:pPr>
            <a:r>
              <a:rPr lang="en" sz="1100"/>
              <a:t>Techniques developed for analyzing particle collisions are now used in </a:t>
            </a:r>
            <a:r>
              <a:rPr b="1" lang="en" sz="1100"/>
              <a:t>image reconstruction, diagnostics, and even AI-assisted diagnosis</a:t>
            </a:r>
            <a:r>
              <a:rPr lang="en" sz="1100"/>
              <a:t>.</a:t>
            </a:r>
            <a:endParaRPr sz="1100"/>
          </a:p>
          <a:p>
            <a:pPr indent="0" lvl="0" marL="0" marR="360000" rtl="0" algn="l">
              <a:spcBef>
                <a:spcPts val="0"/>
              </a:spcBef>
              <a:spcAft>
                <a:spcPts val="0"/>
              </a:spcAft>
              <a:buNone/>
            </a:pPr>
            <a:r>
              <a:t/>
            </a:r>
            <a:endParaRPr b="1" sz="1200">
              <a:solidFill>
                <a:srgbClr val="171717"/>
              </a:solidFill>
            </a:endParaRPr>
          </a:p>
          <a:p>
            <a:pPr indent="0" lvl="0" marL="0" marR="179999" rtl="0" algn="l">
              <a:lnSpc>
                <a:spcPct val="115000"/>
              </a:lnSpc>
              <a:spcBef>
                <a:spcPts val="0"/>
              </a:spcBef>
              <a:spcAft>
                <a:spcPts val="0"/>
              </a:spcAft>
              <a:buNone/>
            </a:pPr>
            <a:r>
              <a:rPr b="1" lang="en" sz="1300">
                <a:solidFill>
                  <a:srgbClr val="171717"/>
                </a:solidFill>
              </a:rPr>
              <a:t>potential challenges students might encounter when learning about medical applications of particle physics</a:t>
            </a:r>
            <a:endParaRPr b="1" sz="1300">
              <a:solidFill>
                <a:srgbClr val="171717"/>
              </a:solidFill>
            </a:endParaRPr>
          </a:p>
          <a:p>
            <a:pPr indent="0" lvl="0" marL="0" marR="179999" rtl="0" algn="l">
              <a:lnSpc>
                <a:spcPct val="115000"/>
              </a:lnSpc>
              <a:spcBef>
                <a:spcPts val="0"/>
              </a:spcBef>
              <a:spcAft>
                <a:spcPts val="0"/>
              </a:spcAft>
              <a:buNone/>
            </a:pPr>
            <a:r>
              <a:t/>
            </a:r>
            <a:endParaRPr b="1" sz="1300">
              <a:solidFill>
                <a:srgbClr val="171717"/>
              </a:solidFill>
            </a:endParaRPr>
          </a:p>
          <a:p>
            <a:pPr indent="0" lvl="0" marL="0" marR="179999" rtl="0" algn="l">
              <a:lnSpc>
                <a:spcPct val="115000"/>
              </a:lnSpc>
              <a:spcBef>
                <a:spcPts val="0"/>
              </a:spcBef>
              <a:spcAft>
                <a:spcPts val="0"/>
              </a:spcAft>
              <a:buNone/>
            </a:pPr>
            <a:r>
              <a:rPr b="1" lang="en" sz="1300">
                <a:solidFill>
                  <a:srgbClr val="171717"/>
                </a:solidFill>
              </a:rPr>
              <a:t>Struggling to See the Connection Between Abstract Physics and Real-World Medicine</a:t>
            </a:r>
            <a:endParaRPr b="1" sz="1300">
              <a:solidFill>
                <a:srgbClr val="171717"/>
              </a:solidFill>
            </a:endParaRPr>
          </a:p>
          <a:p>
            <a:pPr indent="0" lvl="0" marL="0" marR="179999" rtl="0" algn="l">
              <a:lnSpc>
                <a:spcPct val="115000"/>
              </a:lnSpc>
              <a:spcBef>
                <a:spcPts val="0"/>
              </a:spcBef>
              <a:spcAft>
                <a:spcPts val="0"/>
              </a:spcAft>
              <a:buNone/>
            </a:pPr>
            <a:r>
              <a:rPr b="1" lang="en" sz="1300">
                <a:solidFill>
                  <a:srgbClr val="171717"/>
                </a:solidFill>
              </a:rPr>
              <a:t>Concepts like positron annihilation, gamma ray detection, or image reconstruction algorithms can feel abstract.</a:t>
            </a:r>
            <a:endParaRPr b="1" sz="13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9" name="Shape 749"/>
        <p:cNvGrpSpPr/>
        <p:nvPr/>
      </p:nvGrpSpPr>
      <p:grpSpPr>
        <a:xfrm>
          <a:off x="0" y="0"/>
          <a:ext cx="0" cy="0"/>
          <a:chOff x="0" y="0"/>
          <a:chExt cx="0" cy="0"/>
        </a:xfrm>
      </p:grpSpPr>
      <p:sp>
        <p:nvSpPr>
          <p:cNvPr id="750" name="Google Shape;750;p10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51" name="Google Shape;751;p10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 sz="1600">
                <a:solidFill>
                  <a:srgbClr val="171717"/>
                </a:solidFill>
              </a:rPr>
              <a:t>TRIGGERING SYSTEM OF DATA TO FILTER WHAT NEEDED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USING TAPES STILL TO STORE THE DATA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PET scans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FLASH Radiotherapy</a:t>
            </a:r>
            <a:endParaRPr sz="1600">
              <a:solidFill>
                <a:srgbClr val="171717"/>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5" name="Shape 755"/>
        <p:cNvGrpSpPr/>
        <p:nvPr/>
      </p:nvGrpSpPr>
      <p:grpSpPr>
        <a:xfrm>
          <a:off x="0" y="0"/>
          <a:ext cx="0" cy="0"/>
          <a:chOff x="0" y="0"/>
          <a:chExt cx="0" cy="0"/>
        </a:xfrm>
      </p:grpSpPr>
      <p:sp>
        <p:nvSpPr>
          <p:cNvPr id="756" name="Google Shape;756;p10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757" name="Google Shape;757;p10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A fun exciting way of introducing Feynman Diagrams would be to make them with items that our students will understand.  An example might be cake and a bowl coming together to form flour and sugar and </a:t>
            </a:r>
            <a:r>
              <a:rPr lang="en" sz="1600">
                <a:solidFill>
                  <a:srgbClr val="171717"/>
                </a:solidFill>
              </a:rPr>
              <a:t>chocolate</a:t>
            </a:r>
            <a:r>
              <a:rPr lang="en" sz="1600">
                <a:solidFill>
                  <a:srgbClr val="171717"/>
                </a:solidFill>
              </a:rPr>
              <a:t>.  They could easily reform, or remain as other items.  Then once the students understand what the feynman diagram is and what it is not, we can talk about about the real things.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biggest misconception, and the reason for my silly example is that students think of the diagrams as chemistry formulas rather then potentials and possibilities..</a:t>
            </a:r>
            <a:endParaRPr sz="1600">
              <a:solidFill>
                <a:srgbClr val="171717"/>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1" name="Shape 761"/>
        <p:cNvGrpSpPr/>
        <p:nvPr/>
      </p:nvGrpSpPr>
      <p:grpSpPr>
        <a:xfrm>
          <a:off x="0" y="0"/>
          <a:ext cx="0" cy="0"/>
          <a:chOff x="0" y="0"/>
          <a:chExt cx="0" cy="0"/>
        </a:xfrm>
      </p:grpSpPr>
      <p:sp>
        <p:nvSpPr>
          <p:cNvPr id="762" name="Google Shape;762;p109"/>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763" name="Google Shape;763;p10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I want my students to be aware of the amazing power of computers that 40,000,000 collisions in 1 second can be scanned, </a:t>
            </a:r>
            <a:r>
              <a:rPr lang="en" sz="1600">
                <a:solidFill>
                  <a:srgbClr val="171717"/>
                </a:solidFill>
              </a:rPr>
              <a:t>correlated</a:t>
            </a:r>
            <a:r>
              <a:rPr lang="en" sz="1600">
                <a:solidFill>
                  <a:srgbClr val="171717"/>
                </a:solidFill>
              </a:rPr>
              <a:t>, and put into a meaningful form for human visualizations.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I want my students to understand the future of computer </a:t>
            </a:r>
            <a:r>
              <a:rPr lang="en" sz="1600" u="sng">
                <a:solidFill>
                  <a:schemeClr val="hlink"/>
                </a:solidFill>
                <a:hlinkClick r:id="rId3"/>
              </a:rPr>
              <a:t>programming.as</a:t>
            </a:r>
            <a:r>
              <a:rPr lang="en" sz="1600">
                <a:solidFill>
                  <a:srgbClr val="171717"/>
                </a:solidFill>
              </a:rPr>
              <a:t> a career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Students will need to be very aware of not letting computers get the better of us.  When they are fast enough to cover thousands or millions of calculations and </a:t>
            </a:r>
            <a:r>
              <a:rPr lang="en" sz="1600">
                <a:solidFill>
                  <a:srgbClr val="171717"/>
                </a:solidFill>
              </a:rPr>
              <a:t>processes</a:t>
            </a:r>
            <a:r>
              <a:rPr lang="en" sz="1600">
                <a:solidFill>
                  <a:srgbClr val="171717"/>
                </a:solidFill>
              </a:rPr>
              <a:t> in in a second, humans could well fall behind.  That could lead to disaster.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One of the hugest challenges is telling particles apret while analyzing results.  We know what many particle </a:t>
            </a:r>
            <a:r>
              <a:rPr lang="en" sz="1600">
                <a:solidFill>
                  <a:srgbClr val="171717"/>
                </a:solidFill>
              </a:rPr>
              <a:t>signatures look like, but check</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7" name="Shape 767"/>
        <p:cNvGrpSpPr/>
        <p:nvPr/>
      </p:nvGrpSpPr>
      <p:grpSpPr>
        <a:xfrm>
          <a:off x="0" y="0"/>
          <a:ext cx="0" cy="0"/>
          <a:chOff x="0" y="0"/>
          <a:chExt cx="0" cy="0"/>
        </a:xfrm>
      </p:grpSpPr>
      <p:sp>
        <p:nvSpPr>
          <p:cNvPr id="768" name="Google Shape;768;p110"/>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69" name="Google Shape;769;p11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I want my students to understand that there are new advances in modern nuclear medicine that will make it possible for new cancer </a:t>
            </a:r>
            <a:r>
              <a:rPr lang="en" sz="1600">
                <a:solidFill>
                  <a:srgbClr val="171717"/>
                </a:solidFill>
              </a:rPr>
              <a:t>treatments</a:t>
            </a:r>
            <a:r>
              <a:rPr lang="en" sz="1600">
                <a:solidFill>
                  <a:srgbClr val="171717"/>
                </a:solidFill>
              </a:rPr>
              <a:t> using new particle processes.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Money is still the limiting factor in dealing with illness as some can afford the new treatment and some cannot.  This seems to insure that the more wealthy countries will restrict treatment from the other.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Modern medical particle treatments will need new students to study and become proficient in using these new and </a:t>
            </a:r>
            <a:r>
              <a:rPr lang="en" sz="1600">
                <a:solidFill>
                  <a:srgbClr val="171717"/>
                </a:solidFill>
              </a:rPr>
              <a:t>upcoming</a:t>
            </a:r>
            <a:r>
              <a:rPr lang="en" sz="1600">
                <a:solidFill>
                  <a:srgbClr val="171717"/>
                </a:solidFill>
              </a:rPr>
              <a:t> medical tools.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biggest challenge to my students is money. Many of my students have the grades and the drive, but will be dependant on scholarships.</a:t>
            </a:r>
            <a:endParaRPr sz="1600">
              <a:solidFill>
                <a:srgbClr val="171717"/>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3" name="Shape 773"/>
        <p:cNvGrpSpPr/>
        <p:nvPr/>
      </p:nvGrpSpPr>
      <p:grpSpPr>
        <a:xfrm>
          <a:off x="0" y="0"/>
          <a:ext cx="0" cy="0"/>
          <a:chOff x="0" y="0"/>
          <a:chExt cx="0" cy="0"/>
        </a:xfrm>
      </p:grpSpPr>
      <p:sp>
        <p:nvSpPr>
          <p:cNvPr id="774" name="Google Shape;774;p11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75" name="Google Shape;775;p11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Perimeter has an excellent program, though their attitude did not match the high CERN standard I have experienced so far.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I was very impressed with the lecture on Medical Applications it made me wish I had reconsidered a career in modern medicine.  She was very inspiring.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computing power at CERN is incredible to handle 40 million collisions per second.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9" name="Shape 779"/>
        <p:cNvGrpSpPr/>
        <p:nvPr/>
      </p:nvGrpSpPr>
      <p:grpSpPr>
        <a:xfrm>
          <a:off x="0" y="0"/>
          <a:ext cx="0" cy="0"/>
          <a:chOff x="0" y="0"/>
          <a:chExt cx="0" cy="0"/>
        </a:xfrm>
      </p:grpSpPr>
      <p:sp>
        <p:nvSpPr>
          <p:cNvPr id="780" name="Google Shape;780;p112"/>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781" name="Google Shape;781;p11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 sz="1600">
                <a:solidFill>
                  <a:srgbClr val="171717"/>
                </a:solidFill>
              </a:rPr>
              <a:t>Feynman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Computing: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It takes a lot effort to handle a data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Filtering data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Still using the tapes and robot is used to retrieve requested </a:t>
            </a:r>
            <a:r>
              <a:rPr lang="en" sz="1600">
                <a:solidFill>
                  <a:srgbClr val="171717"/>
                </a:solidFill>
              </a:rPr>
              <a:t>archive</a:t>
            </a:r>
            <a:r>
              <a:rPr lang="en" sz="1600">
                <a:solidFill>
                  <a:srgbClr val="171717"/>
                </a:solidFill>
              </a:rPr>
              <a:t> material - </a:t>
            </a:r>
            <a:r>
              <a:rPr lang="en" sz="1300"/>
              <a:t>CERN’s data center uses a mobile </a:t>
            </a:r>
            <a:r>
              <a:rPr b="1" lang="en" sz="1300"/>
              <a:t>robotic system</a:t>
            </a:r>
            <a:r>
              <a:rPr lang="en" sz="1300"/>
              <a:t> to move tapes in and out of the automated tape library. </a:t>
            </a:r>
            <a:endParaRPr sz="18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Medical applications: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There are new particle cancer treatment every year</a:t>
            </a:r>
            <a:endParaRPr sz="1600">
              <a:solidFill>
                <a:srgbClr val="171717"/>
              </a:solidFill>
            </a:endParaRPr>
          </a:p>
          <a:p>
            <a:pPr indent="-330200" lvl="0" marL="457200" marR="360000" rtl="0" algn="l">
              <a:spcBef>
                <a:spcPts val="0"/>
              </a:spcBef>
              <a:spcAft>
                <a:spcPts val="0"/>
              </a:spcAft>
              <a:buClr>
                <a:srgbClr val="171717"/>
              </a:buClr>
              <a:buSzPts val="1600"/>
              <a:buChar char="-"/>
            </a:pPr>
            <a:r>
              <a:t/>
            </a:r>
            <a:endParaRPr sz="1600">
              <a:solidFill>
                <a:srgbClr val="171717"/>
              </a:solidFill>
            </a:endParaRPr>
          </a:p>
        </p:txBody>
      </p:sp>
      <p:pic>
        <p:nvPicPr>
          <p:cNvPr id="782" name="Google Shape;782;p112" title="Screen Shot 2025-07-15 at 17.55.30.png"/>
          <p:cNvPicPr preferRelativeResize="0"/>
          <p:nvPr/>
        </p:nvPicPr>
        <p:blipFill>
          <a:blip r:embed="rId3">
            <a:alphaModFix/>
          </a:blip>
          <a:stretch>
            <a:fillRect/>
          </a:stretch>
        </p:blipFill>
        <p:spPr>
          <a:xfrm>
            <a:off x="6337195" y="128838"/>
            <a:ext cx="2586024" cy="1035925"/>
          </a:xfrm>
          <a:prstGeom prst="rect">
            <a:avLst/>
          </a:prstGeom>
          <a:noFill/>
          <a:ln>
            <a:noFill/>
          </a:ln>
        </p:spPr>
      </p:pic>
      <p:sp>
        <p:nvSpPr>
          <p:cNvPr id="783" name="Google Shape;783;p112"/>
          <p:cNvSpPr txBox="1"/>
          <p:nvPr/>
        </p:nvSpPr>
        <p:spPr>
          <a:xfrm>
            <a:off x="3454550" y="372300"/>
            <a:ext cx="2705400" cy="12270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 sz="1600">
                <a:solidFill>
                  <a:srgbClr val="171717"/>
                </a:solidFill>
              </a:rPr>
              <a:t>comics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Application for drawing Feynman diagrams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7" name="Shape 787"/>
        <p:cNvGrpSpPr/>
        <p:nvPr/>
      </p:nvGrpSpPr>
      <p:grpSpPr>
        <a:xfrm>
          <a:off x="0" y="0"/>
          <a:ext cx="0" cy="0"/>
          <a:chOff x="0" y="0"/>
          <a:chExt cx="0" cy="0"/>
        </a:xfrm>
      </p:grpSpPr>
      <p:sp>
        <p:nvSpPr>
          <p:cNvPr id="788" name="Google Shape;788;p113"/>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789" name="Google Shape;789;p11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Collaboration - Big science needs big teams(Collaboration among different experts for a common goal)</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The latest knowledge of particle science in medical applications.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Mysterybox, we are going to use them in our classes.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Motivate and encourage more students to choose medical physics field.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The value of making complex concepts accessible through creativity, storytelling, and hands-on activities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
        <p:nvSpPr>
          <p:cNvPr id="790" name="Google Shape;790;p113"/>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p4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327" name="Google Shape;327;p4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b="1" lang="en" sz="1300">
                <a:solidFill>
                  <a:srgbClr val="274E13"/>
                </a:solidFill>
              </a:rPr>
              <a:t>For me Particle Physics is..</a:t>
            </a:r>
            <a:endParaRPr b="1" sz="1300">
              <a:solidFill>
                <a:srgbClr val="274E13"/>
              </a:solidFill>
            </a:endParaRPr>
          </a:p>
          <a:p>
            <a:pPr indent="0" lvl="0" marL="457200" rtl="0" algn="l">
              <a:lnSpc>
                <a:spcPct val="115000"/>
              </a:lnSpc>
              <a:spcBef>
                <a:spcPts val="1200"/>
              </a:spcBef>
              <a:spcAft>
                <a:spcPts val="0"/>
              </a:spcAft>
              <a:buNone/>
            </a:pPr>
            <a:r>
              <a:rPr lang="en" sz="1100"/>
              <a:t>🧱 </a:t>
            </a:r>
            <a:r>
              <a:rPr b="1" lang="en" sz="1100"/>
              <a:t>Fundamental</a:t>
            </a:r>
            <a:br>
              <a:rPr b="1" lang="en" sz="1100"/>
            </a:br>
            <a:r>
              <a:rPr lang="en" sz="1100"/>
              <a:t>     → Explores the </a:t>
            </a:r>
            <a:r>
              <a:rPr b="1" lang="en" sz="1100"/>
              <a:t>deepest building blocks</a:t>
            </a:r>
            <a:r>
              <a:rPr lang="en" sz="1100"/>
              <a:t> of reality.</a:t>
            </a:r>
            <a:endParaRPr sz="1100"/>
          </a:p>
          <a:p>
            <a:pPr indent="0" lvl="0" marL="457200" rtl="0" algn="l">
              <a:lnSpc>
                <a:spcPct val="115000"/>
              </a:lnSpc>
              <a:spcBef>
                <a:spcPts val="1200"/>
              </a:spcBef>
              <a:spcAft>
                <a:spcPts val="0"/>
              </a:spcAft>
              <a:buNone/>
            </a:pPr>
            <a:r>
              <a:rPr lang="en" sz="1100"/>
              <a:t>🌀 </a:t>
            </a:r>
            <a:r>
              <a:rPr b="1" lang="en" sz="1100"/>
              <a:t>Mysterious</a:t>
            </a:r>
            <a:br>
              <a:rPr b="1" lang="en" sz="1100"/>
            </a:br>
            <a:r>
              <a:rPr lang="en" sz="1100"/>
              <a:t>     → So much is still unknown — like </a:t>
            </a:r>
            <a:r>
              <a:rPr b="1" lang="en" sz="1100"/>
              <a:t>dark matter</a:t>
            </a:r>
            <a:r>
              <a:rPr lang="en" sz="1100"/>
              <a:t>, </a:t>
            </a:r>
            <a:r>
              <a:rPr b="1" lang="en" sz="1100"/>
              <a:t>quantum gravity</a:t>
            </a:r>
            <a:r>
              <a:rPr lang="en" sz="1100"/>
              <a:t>, and more.</a:t>
            </a:r>
            <a:endParaRPr sz="1100"/>
          </a:p>
          <a:p>
            <a:pPr indent="0" lvl="0" marL="457200" rtl="0" algn="l">
              <a:lnSpc>
                <a:spcPct val="115000"/>
              </a:lnSpc>
              <a:spcBef>
                <a:spcPts val="1200"/>
              </a:spcBef>
              <a:spcAft>
                <a:spcPts val="0"/>
              </a:spcAft>
              <a:buNone/>
            </a:pPr>
            <a:r>
              <a:rPr lang="en" sz="1100"/>
              <a:t>🌌 </a:t>
            </a:r>
            <a:r>
              <a:rPr b="1" lang="en" sz="1100"/>
              <a:t>Transformative</a:t>
            </a:r>
            <a:br>
              <a:rPr b="1" lang="en" sz="1100"/>
            </a:br>
            <a:r>
              <a:rPr lang="en" sz="1100"/>
              <a:t>     → Has </a:t>
            </a:r>
            <a:r>
              <a:rPr b="1" lang="en" sz="1100"/>
              <a:t>revolutionized our understanding</a:t>
            </a:r>
            <a:r>
              <a:rPr lang="en" sz="1100"/>
              <a:t> of the universe — from the </a:t>
            </a:r>
            <a:r>
              <a:rPr b="1" lang="en" sz="1100"/>
              <a:t>Big Bang</a:t>
            </a:r>
            <a:r>
              <a:rPr lang="en" sz="1100"/>
              <a:t> to the </a:t>
            </a:r>
            <a:r>
              <a:rPr b="1" lang="en" sz="1100"/>
              <a:t>Higgs field</a:t>
            </a:r>
            <a:r>
              <a:rPr lang="en" sz="1100"/>
              <a:t>.</a:t>
            </a:r>
            <a:endParaRPr b="1" sz="1300">
              <a:solidFill>
                <a:srgbClr val="274E13"/>
              </a:solidFill>
              <a:highlight>
                <a:srgbClr val="F4CCCC"/>
              </a:highlight>
            </a:endParaRPr>
          </a:p>
          <a:p>
            <a:pPr indent="0" lvl="0" marL="457200" rtl="0" algn="l">
              <a:lnSpc>
                <a:spcPct val="115000"/>
              </a:lnSpc>
              <a:spcBef>
                <a:spcPts val="1200"/>
              </a:spcBef>
              <a:spcAft>
                <a:spcPts val="0"/>
              </a:spcAft>
              <a:buNone/>
            </a:pPr>
            <a:r>
              <a:rPr b="1" lang="en" sz="1300"/>
              <a:t>🧪 Particle Physics in My Classes</a:t>
            </a:r>
            <a:endParaRPr sz="1100"/>
          </a:p>
          <a:p>
            <a:pPr indent="-298450" lvl="0" marL="457200" rtl="0" algn="l">
              <a:lnSpc>
                <a:spcPct val="115000"/>
              </a:lnSpc>
              <a:spcBef>
                <a:spcPts val="1200"/>
              </a:spcBef>
              <a:spcAft>
                <a:spcPts val="0"/>
              </a:spcAft>
              <a:buSzPts val="1100"/>
              <a:buChar char="●"/>
            </a:pPr>
            <a:r>
              <a:rPr lang="en" sz="1100"/>
              <a:t>Fundamental particles: </a:t>
            </a:r>
            <a:r>
              <a:rPr b="1" lang="en" sz="1100"/>
              <a:t>quarks, leptons, gauge bosons</a:t>
            </a:r>
            <a:br>
              <a:rPr b="1" lang="en" sz="1100"/>
            </a:br>
            <a:endParaRPr b="1" sz="1100"/>
          </a:p>
          <a:p>
            <a:pPr indent="-298450" lvl="0" marL="457200" rtl="0" algn="l">
              <a:lnSpc>
                <a:spcPct val="115000"/>
              </a:lnSpc>
              <a:spcBef>
                <a:spcPts val="0"/>
              </a:spcBef>
              <a:spcAft>
                <a:spcPts val="0"/>
              </a:spcAft>
              <a:buSzPts val="1100"/>
              <a:buChar char="●"/>
            </a:pPr>
            <a:r>
              <a:rPr lang="en" sz="1100"/>
              <a:t>Structure of the </a:t>
            </a:r>
            <a:r>
              <a:rPr b="1" lang="en" sz="1100"/>
              <a:t>Standard Model</a:t>
            </a:r>
            <a:br>
              <a:rPr b="1" lang="en" sz="1100"/>
            </a:br>
            <a:endParaRPr b="1" sz="1100"/>
          </a:p>
          <a:p>
            <a:pPr indent="-298450" lvl="0" marL="457200" rtl="0" algn="l">
              <a:lnSpc>
                <a:spcPct val="115000"/>
              </a:lnSpc>
              <a:spcBef>
                <a:spcPts val="0"/>
              </a:spcBef>
              <a:spcAft>
                <a:spcPts val="0"/>
              </a:spcAft>
              <a:buSzPts val="1100"/>
              <a:buChar char="●"/>
            </a:pPr>
            <a:r>
              <a:rPr lang="en" sz="1100"/>
              <a:t>Particle interactions and </a:t>
            </a:r>
            <a:r>
              <a:rPr b="1" lang="en" sz="1100"/>
              <a:t>Feynman diagrams (not any more)</a:t>
            </a:r>
            <a:br>
              <a:rPr b="1" lang="en" sz="1100"/>
            </a:br>
            <a:endParaRPr b="1" sz="1100"/>
          </a:p>
          <a:p>
            <a:pPr indent="-298450" lvl="0" marL="457200" rtl="0" algn="l">
              <a:lnSpc>
                <a:spcPct val="115000"/>
              </a:lnSpc>
              <a:spcBef>
                <a:spcPts val="0"/>
              </a:spcBef>
              <a:spcAft>
                <a:spcPts val="0"/>
              </a:spcAft>
              <a:buSzPts val="1100"/>
              <a:buChar char="●"/>
            </a:pPr>
            <a:r>
              <a:rPr lang="en" sz="1100"/>
              <a:t>Conservation laws in particle interactions</a:t>
            </a:r>
            <a:br>
              <a:rPr lang="en" sz="1100"/>
            </a:br>
            <a:endParaRPr sz="1100"/>
          </a:p>
          <a:p>
            <a:pPr indent="-298450" lvl="0" marL="457200" rtl="0" algn="l">
              <a:lnSpc>
                <a:spcPct val="115000"/>
              </a:lnSpc>
              <a:spcBef>
                <a:spcPts val="0"/>
              </a:spcBef>
              <a:spcAft>
                <a:spcPts val="0"/>
              </a:spcAft>
              <a:buSzPts val="1100"/>
              <a:buChar char="●"/>
            </a:pPr>
            <a:r>
              <a:rPr b="1" lang="en" sz="1100"/>
              <a:t>Higgs boson</a:t>
            </a:r>
            <a:r>
              <a:rPr lang="en" sz="1100"/>
              <a:t> (usually mentioned briefly)</a:t>
            </a:r>
            <a:br>
              <a:rPr lang="en" sz="1100"/>
            </a:br>
            <a:endParaRPr sz="1100"/>
          </a:p>
          <a:p>
            <a:pPr indent="-298450" lvl="0" marL="457200" rtl="0" algn="l">
              <a:lnSpc>
                <a:spcPct val="115000"/>
              </a:lnSpc>
              <a:spcBef>
                <a:spcPts val="0"/>
              </a:spcBef>
              <a:spcAft>
                <a:spcPts val="0"/>
              </a:spcAft>
              <a:buSzPts val="1100"/>
              <a:buChar char="●"/>
            </a:pPr>
            <a:r>
              <a:rPr lang="en" sz="1100"/>
              <a:t>Role of </a:t>
            </a:r>
            <a:r>
              <a:rPr b="1" lang="en" sz="1100"/>
              <a:t>particle accelerators</a:t>
            </a:r>
            <a:r>
              <a:rPr lang="en" sz="1100"/>
              <a:t> in discovery</a:t>
            </a:r>
            <a:br>
              <a:rPr lang="en" sz="1100"/>
            </a:br>
            <a:endParaRPr sz="1100"/>
          </a:p>
          <a:p>
            <a:pPr indent="0" lvl="0" marL="360000" marR="360000" rtl="0" algn="l">
              <a:spcBef>
                <a:spcPts val="1200"/>
              </a:spcBef>
              <a:spcAft>
                <a:spcPts val="0"/>
              </a:spcAft>
              <a:buNone/>
            </a:pPr>
            <a:r>
              <a:t/>
            </a:r>
            <a:endParaRPr b="1" sz="1100"/>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4" name="Shape 794"/>
        <p:cNvGrpSpPr/>
        <p:nvPr/>
      </p:nvGrpSpPr>
      <p:grpSpPr>
        <a:xfrm>
          <a:off x="0" y="0"/>
          <a:ext cx="0" cy="0"/>
          <a:chOff x="0" y="0"/>
          <a:chExt cx="0" cy="0"/>
        </a:xfrm>
      </p:grpSpPr>
      <p:sp>
        <p:nvSpPr>
          <p:cNvPr id="795" name="Google Shape;795;p11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Feedback </a:t>
            </a:r>
            <a:br>
              <a:rPr lang="en" sz="2400">
                <a:solidFill>
                  <a:schemeClr val="lt1"/>
                </a:solidFill>
              </a:rPr>
            </a:br>
            <a:r>
              <a:rPr lang="en"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796" name="Google Shape;796;p11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
                <a:solidFill>
                  <a:srgbClr val="171717"/>
                </a:solidFill>
              </a:rPr>
              <a:t>Mystery box was great - It is an excellent start for scientific investigation. Lectures are great, visits are very useful to have the whole concept.</a:t>
            </a:r>
            <a:endParaRPr>
              <a:solidFill>
                <a:srgbClr val="171717"/>
              </a:solidFill>
            </a:endParaRPr>
          </a:p>
          <a:p>
            <a:pPr indent="0" lvl="0" marL="360000" marR="360000" rtl="0" algn="l">
              <a:spcBef>
                <a:spcPts val="0"/>
              </a:spcBef>
              <a:spcAft>
                <a:spcPts val="0"/>
              </a:spcAft>
              <a:buNone/>
            </a:pPr>
            <a:r>
              <a:t/>
            </a:r>
            <a:endParaRPr sz="1300">
              <a:solidFill>
                <a:srgbClr val="171717"/>
              </a:solidFill>
            </a:endParaRPr>
          </a:p>
          <a:p>
            <a:pPr indent="0" lvl="0" marL="360000" marR="360000" rtl="0" algn="l">
              <a:spcBef>
                <a:spcPts val="0"/>
              </a:spcBef>
              <a:spcAft>
                <a:spcPts val="0"/>
              </a:spcAft>
              <a:buNone/>
            </a:pPr>
            <a:r>
              <a:t/>
            </a:r>
            <a:endParaRPr sz="1300">
              <a:solidFill>
                <a:srgbClr val="171717"/>
              </a:solidFill>
            </a:endParaRPr>
          </a:p>
          <a:p>
            <a:pPr indent="0" lvl="0" marL="0" marR="360000" rtl="0" algn="l">
              <a:spcBef>
                <a:spcPts val="0"/>
              </a:spcBef>
              <a:spcAft>
                <a:spcPts val="0"/>
              </a:spcAft>
              <a:buNone/>
            </a:pPr>
            <a:r>
              <a:rPr lang="en" sz="1500">
                <a:solidFill>
                  <a:srgbClr val="171717"/>
                </a:solidFill>
              </a:rPr>
              <a:t>We hope that perimeter staff would honour our diffrent skills of english. </a:t>
            </a:r>
            <a:r>
              <a:rPr lang="en" sz="1300"/>
              <a:t>We found it difficult to follow the content of the slides and proposed solutions in perimeter workshop, as they were not always clearly communicated or audible. </a:t>
            </a:r>
            <a:endParaRPr sz="1100"/>
          </a:p>
          <a:p>
            <a:pPr indent="0" lvl="0" marL="0" rtl="0" algn="l">
              <a:lnSpc>
                <a:spcPct val="115000"/>
              </a:lnSpc>
              <a:spcBef>
                <a:spcPts val="0"/>
              </a:spcBef>
              <a:spcAft>
                <a:spcPts val="0"/>
              </a:spcAft>
              <a:buNone/>
            </a:pPr>
            <a:r>
              <a:t/>
            </a:r>
            <a:endParaRPr sz="1100"/>
          </a:p>
          <a:p>
            <a:pPr indent="0" lvl="0" marL="0" rtl="0" algn="l">
              <a:lnSpc>
                <a:spcPct val="115000"/>
              </a:lnSpc>
              <a:spcBef>
                <a:spcPts val="0"/>
              </a:spcBef>
              <a:spcAft>
                <a:spcPts val="0"/>
              </a:spcAft>
              <a:buNone/>
            </a:pPr>
            <a:r>
              <a:t/>
            </a:r>
            <a:endParaRPr sz="1100"/>
          </a:p>
          <a:p>
            <a:pPr indent="0" lvl="0" marL="360000" marR="360000" rtl="0" algn="l">
              <a:spcBef>
                <a:spcPts val="0"/>
              </a:spcBef>
              <a:spcAft>
                <a:spcPts val="0"/>
              </a:spcAft>
              <a:buNone/>
            </a:pPr>
            <a:r>
              <a:t/>
            </a:r>
            <a:endParaRPr sz="1600">
              <a:solidFill>
                <a:srgbClr val="171717"/>
              </a:solidFill>
            </a:endParaRPr>
          </a:p>
        </p:txBody>
      </p:sp>
      <p:sp>
        <p:nvSpPr>
          <p:cNvPr id="797" name="Google Shape;797;p114"/>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1" name="Shape 801"/>
        <p:cNvGrpSpPr/>
        <p:nvPr/>
      </p:nvGrpSpPr>
      <p:grpSpPr>
        <a:xfrm>
          <a:off x="0" y="0"/>
          <a:ext cx="0" cy="0"/>
          <a:chOff x="0" y="0"/>
          <a:chExt cx="0" cy="0"/>
        </a:xfrm>
      </p:grpSpPr>
      <p:sp>
        <p:nvSpPr>
          <p:cNvPr id="802" name="Google Shape;802;p115"/>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Thursday</a:t>
            </a:r>
            <a:r>
              <a:rPr lang="en"/>
              <a:t>, 17 July</a:t>
            </a:r>
            <a:endParaRPr/>
          </a:p>
        </p:txBody>
      </p:sp>
      <p:sp>
        <p:nvSpPr>
          <p:cNvPr id="803" name="Google Shape;803;p115"/>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4</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7" name="Shape 807"/>
        <p:cNvGrpSpPr/>
        <p:nvPr/>
      </p:nvGrpSpPr>
      <p:grpSpPr>
        <a:xfrm>
          <a:off x="0" y="0"/>
          <a:ext cx="0" cy="0"/>
          <a:chOff x="0" y="0"/>
          <a:chExt cx="0" cy="0"/>
        </a:xfrm>
      </p:grpSpPr>
      <p:sp>
        <p:nvSpPr>
          <p:cNvPr id="808" name="Google Shape;808;p11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4</a:t>
            </a:r>
            <a:endParaRPr/>
          </a:p>
        </p:txBody>
      </p:sp>
      <p:graphicFrame>
        <p:nvGraphicFramePr>
          <p:cNvPr id="809" name="Google Shape;809;p116"/>
          <p:cNvGraphicFramePr/>
          <p:nvPr/>
        </p:nvGraphicFramePr>
        <p:xfrm>
          <a:off x="306000" y="1264325"/>
          <a:ext cx="3000000" cy="3000000"/>
        </p:xfrm>
        <a:graphic>
          <a:graphicData uri="http://schemas.openxmlformats.org/drawingml/2006/table">
            <a:tbl>
              <a:tblPr>
                <a:noFill/>
                <a:tableStyleId>{CA768CF9-1A15-490C-BF1B-F8E4DD1C64C9}</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14:30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the </a:t>
                      </a:r>
                      <a:r>
                        <a:rPr b="1" lang="en"/>
                        <a:t>“Our Key Takeaways from HST</a:t>
                      </a:r>
                      <a:r>
                        <a:rPr b="1" lang="en"/>
                        <a:t>2025</a:t>
                      </a:r>
                      <a:r>
                        <a:rPr b="1" lang="en"/>
                        <a:t>”</a:t>
                      </a:r>
                      <a:r>
                        <a:rPr lang="en"/>
                        <a:t> slide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15:00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Discuss the topic that was assigned to your study group for the </a:t>
                      </a:r>
                      <a:r>
                        <a:rPr b="1" lang="en"/>
                        <a:t>Final Presentation on Friday morning</a:t>
                      </a:r>
                      <a:r>
                        <a:rPr lang="en"/>
                        <a:t>. S</a:t>
                      </a:r>
                      <a:r>
                        <a:rPr lang="en"/>
                        <a:t>hare and collect your individual experiences with this topic.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16:00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Prepare a </a:t>
                      </a:r>
                      <a:r>
                        <a:rPr lang="en">
                          <a:solidFill>
                            <a:schemeClr val="dk1"/>
                          </a:solidFill>
                        </a:rPr>
                        <a:t>detailed</a:t>
                      </a:r>
                      <a:r>
                        <a:rPr lang="en"/>
                        <a:t> and </a:t>
                      </a:r>
                      <a:r>
                        <a:rPr lang="en">
                          <a:solidFill>
                            <a:schemeClr val="dk1"/>
                          </a:solidFill>
                        </a:rPr>
                        <a:t>entertaining</a:t>
                      </a:r>
                      <a:r>
                        <a:rPr lang="en"/>
                        <a:t> presentation to share your results with your colleagues. </a:t>
                      </a:r>
                      <a:r>
                        <a:rPr b="1" lang="en"/>
                        <a:t>Make sure that everyone plays an active role during the Final Presentation!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 17:00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810" name="Google Shape;810;p116"/>
          <p:cNvSpPr/>
          <p:nvPr/>
        </p:nvSpPr>
        <p:spPr>
          <a:xfrm>
            <a:off x="5476813" y="17994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1" name="Google Shape;811;p116"/>
          <p:cNvSpPr/>
          <p:nvPr/>
        </p:nvSpPr>
        <p:spPr>
          <a:xfrm>
            <a:off x="5679324" y="17994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2" name="Google Shape;812;p116"/>
          <p:cNvSpPr/>
          <p:nvPr/>
        </p:nvSpPr>
        <p:spPr>
          <a:xfrm>
            <a:off x="5881836" y="17994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3" name="Google Shape;813;p116"/>
          <p:cNvSpPr/>
          <p:nvPr/>
        </p:nvSpPr>
        <p:spPr>
          <a:xfrm>
            <a:off x="6084323" y="17994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4" name="Google Shape;814;p116"/>
          <p:cNvSpPr/>
          <p:nvPr/>
        </p:nvSpPr>
        <p:spPr>
          <a:xfrm>
            <a:off x="6286835" y="17994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8" name="Shape 818"/>
        <p:cNvGrpSpPr/>
        <p:nvPr/>
      </p:nvGrpSpPr>
      <p:grpSpPr>
        <a:xfrm>
          <a:off x="0" y="0"/>
          <a:ext cx="0" cy="0"/>
          <a:chOff x="0" y="0"/>
          <a:chExt cx="0" cy="0"/>
        </a:xfrm>
      </p:grpSpPr>
      <p:sp>
        <p:nvSpPr>
          <p:cNvPr id="819" name="Google Shape;819;p11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20" name="Google Shape;820;p11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4" name="Shape 824"/>
        <p:cNvGrpSpPr/>
        <p:nvPr/>
      </p:nvGrpSpPr>
      <p:grpSpPr>
        <a:xfrm>
          <a:off x="0" y="0"/>
          <a:ext cx="0" cy="0"/>
          <a:chOff x="0" y="0"/>
          <a:chExt cx="0" cy="0"/>
        </a:xfrm>
      </p:grpSpPr>
      <p:sp>
        <p:nvSpPr>
          <p:cNvPr id="825" name="Google Shape;825;p11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a:t>
            </a:r>
            <a:r>
              <a:rPr b="1" lang="en" sz="1200">
                <a:solidFill>
                  <a:schemeClr val="lt1"/>
                </a:solidFill>
              </a:rPr>
              <a:t>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26" name="Google Shape;826;p11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0" name="Shape 830"/>
        <p:cNvGrpSpPr/>
        <p:nvPr/>
      </p:nvGrpSpPr>
      <p:grpSpPr>
        <a:xfrm>
          <a:off x="0" y="0"/>
          <a:ext cx="0" cy="0"/>
          <a:chOff x="0" y="0"/>
          <a:chExt cx="0" cy="0"/>
        </a:xfrm>
      </p:grpSpPr>
      <p:sp>
        <p:nvSpPr>
          <p:cNvPr id="831" name="Google Shape;831;p11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32" name="Google Shape;832;p11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6" name="Shape 836"/>
        <p:cNvGrpSpPr/>
        <p:nvPr/>
      </p:nvGrpSpPr>
      <p:grpSpPr>
        <a:xfrm>
          <a:off x="0" y="0"/>
          <a:ext cx="0" cy="0"/>
          <a:chOff x="0" y="0"/>
          <a:chExt cx="0" cy="0"/>
        </a:xfrm>
      </p:grpSpPr>
      <p:sp>
        <p:nvSpPr>
          <p:cNvPr id="837" name="Google Shape;837;p12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38" name="Google Shape;838;p12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2" name="Shape 842"/>
        <p:cNvGrpSpPr/>
        <p:nvPr/>
      </p:nvGrpSpPr>
      <p:grpSpPr>
        <a:xfrm>
          <a:off x="0" y="0"/>
          <a:ext cx="0" cy="0"/>
          <a:chOff x="0" y="0"/>
          <a:chExt cx="0" cy="0"/>
        </a:xfrm>
      </p:grpSpPr>
      <p:sp>
        <p:nvSpPr>
          <p:cNvPr id="843" name="Google Shape;843;p12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44" name="Google Shape;844;p12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8" name="Shape 848"/>
        <p:cNvGrpSpPr/>
        <p:nvPr/>
      </p:nvGrpSpPr>
      <p:grpSpPr>
        <a:xfrm>
          <a:off x="0" y="0"/>
          <a:ext cx="0" cy="0"/>
          <a:chOff x="0" y="0"/>
          <a:chExt cx="0" cy="0"/>
        </a:xfrm>
      </p:grpSpPr>
      <p:sp>
        <p:nvSpPr>
          <p:cNvPr id="849" name="Google Shape;849;p12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50" name="Google Shape;850;p12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4" name="Shape 854"/>
        <p:cNvGrpSpPr/>
        <p:nvPr/>
      </p:nvGrpSpPr>
      <p:grpSpPr>
        <a:xfrm>
          <a:off x="0" y="0"/>
          <a:ext cx="0" cy="0"/>
          <a:chOff x="0" y="0"/>
          <a:chExt cx="0" cy="0"/>
        </a:xfrm>
      </p:grpSpPr>
      <p:sp>
        <p:nvSpPr>
          <p:cNvPr id="855" name="Google Shape;855;p12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56" name="Google Shape;856;p12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1" name="Shape 331"/>
        <p:cNvGrpSpPr/>
        <p:nvPr/>
      </p:nvGrpSpPr>
      <p:grpSpPr>
        <a:xfrm>
          <a:off x="0" y="0"/>
          <a:ext cx="0" cy="0"/>
          <a:chOff x="0" y="0"/>
          <a:chExt cx="0" cy="0"/>
        </a:xfrm>
      </p:grpSpPr>
      <p:sp>
        <p:nvSpPr>
          <p:cNvPr id="332" name="Google Shape;332;p43"/>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333" name="Google Shape;333;p43"/>
          <p:cNvSpPr txBox="1"/>
          <p:nvPr/>
        </p:nvSpPr>
        <p:spPr>
          <a:xfrm>
            <a:off x="3265800" y="0"/>
            <a:ext cx="5924700" cy="20832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1400"/>
              </a:spcBef>
              <a:spcAft>
                <a:spcPts val="0"/>
              </a:spcAft>
              <a:buNone/>
            </a:pPr>
            <a:r>
              <a:rPr b="1" lang="en" sz="1100"/>
              <a:t>⚛️ What Should Students Know About Particle Accelerators?</a:t>
            </a:r>
            <a:endParaRPr b="1" sz="1100"/>
          </a:p>
          <a:p>
            <a:pPr indent="0" lvl="0" marL="0" rtl="0" algn="l">
              <a:lnSpc>
                <a:spcPct val="115000"/>
              </a:lnSpc>
              <a:spcBef>
                <a:spcPts val="1200"/>
              </a:spcBef>
              <a:spcAft>
                <a:spcPts val="0"/>
              </a:spcAft>
              <a:buNone/>
            </a:pPr>
            <a:r>
              <a:rPr b="1" lang="en" sz="1200"/>
              <a:t>✅ Three Key Ideas</a:t>
            </a:r>
            <a:endParaRPr b="1" sz="1200"/>
          </a:p>
          <a:p>
            <a:pPr indent="-304800" lvl="0" marL="457200" rtl="0" algn="l">
              <a:lnSpc>
                <a:spcPct val="115000"/>
              </a:lnSpc>
              <a:spcBef>
                <a:spcPts val="1200"/>
              </a:spcBef>
              <a:spcAft>
                <a:spcPts val="0"/>
              </a:spcAft>
              <a:buSzPts val="1200"/>
              <a:buChar char="❖"/>
            </a:pPr>
            <a:r>
              <a:rPr b="1" lang="en" sz="1200"/>
              <a:t>Tools for Discovery: </a:t>
            </a:r>
            <a:r>
              <a:rPr lang="en" sz="1200"/>
              <a:t>Help uncover the </a:t>
            </a:r>
            <a:r>
              <a:rPr b="1" lang="en" sz="1200"/>
              <a:t>building blocks of the universe, </a:t>
            </a:r>
            <a:r>
              <a:rPr lang="en" sz="1200"/>
              <a:t>Recreate conditions just after the </a:t>
            </a:r>
            <a:r>
              <a:rPr b="1" lang="en" sz="1200"/>
              <a:t>Big Bang</a:t>
            </a:r>
            <a:endParaRPr b="1" sz="1200"/>
          </a:p>
          <a:p>
            <a:pPr indent="-304800" lvl="0" marL="457200" rtl="0" algn="l">
              <a:lnSpc>
                <a:spcPct val="115000"/>
              </a:lnSpc>
              <a:spcBef>
                <a:spcPts val="0"/>
              </a:spcBef>
              <a:spcAft>
                <a:spcPts val="0"/>
              </a:spcAft>
              <a:buSzPts val="1200"/>
              <a:buChar char="❖"/>
            </a:pPr>
            <a:r>
              <a:rPr b="1" lang="en" sz="1200"/>
              <a:t>How They Work: </a:t>
            </a:r>
            <a:r>
              <a:rPr lang="en" sz="1200"/>
              <a:t>Use </a:t>
            </a:r>
            <a:r>
              <a:rPr b="1" lang="en" sz="1200"/>
              <a:t>electric fields</a:t>
            </a:r>
            <a:r>
              <a:rPr lang="en" sz="1200"/>
              <a:t> and </a:t>
            </a:r>
            <a:r>
              <a:rPr b="1" lang="en" sz="1200"/>
              <a:t>magnets</a:t>
            </a:r>
            <a:r>
              <a:rPr lang="en" sz="1200"/>
              <a:t> to accelerate particles, Particles reach </a:t>
            </a:r>
            <a:r>
              <a:rPr b="1" lang="en" sz="1200"/>
              <a:t>near-light speeds</a:t>
            </a:r>
            <a:r>
              <a:rPr lang="en" sz="1200"/>
              <a:t> and collide</a:t>
            </a:r>
            <a:endParaRPr sz="1200"/>
          </a:p>
          <a:p>
            <a:pPr indent="-304800" lvl="0" marL="457200" rtl="0" algn="l">
              <a:lnSpc>
                <a:spcPct val="115000"/>
              </a:lnSpc>
              <a:spcBef>
                <a:spcPts val="0"/>
              </a:spcBef>
              <a:spcAft>
                <a:spcPts val="0"/>
              </a:spcAft>
              <a:buSzPts val="1200"/>
              <a:buChar char="❖"/>
            </a:pPr>
            <a:r>
              <a:rPr b="1" lang="en" sz="1200"/>
              <a:t>Real-World Applications : T</a:t>
            </a:r>
            <a:r>
              <a:rPr lang="en" sz="1200"/>
              <a:t>echnology used in </a:t>
            </a:r>
            <a:r>
              <a:rPr b="1" lang="en" sz="1200"/>
              <a:t>cancer therapy</a:t>
            </a:r>
            <a:r>
              <a:rPr lang="en" sz="1200"/>
              <a:t>, </a:t>
            </a:r>
            <a:r>
              <a:rPr b="1" lang="en" sz="1200"/>
              <a:t>imaging</a:t>
            </a:r>
            <a:r>
              <a:rPr lang="en" sz="1200"/>
              <a:t>, even </a:t>
            </a:r>
            <a:r>
              <a:rPr b="1" lang="en" sz="1200"/>
              <a:t>touchscreen</a:t>
            </a:r>
            <a:endParaRPr b="1" sz="1200"/>
          </a:p>
          <a:p>
            <a:pPr indent="0" lvl="0" marL="0" rtl="0" algn="l">
              <a:lnSpc>
                <a:spcPct val="115000"/>
              </a:lnSpc>
              <a:spcBef>
                <a:spcPts val="1400"/>
              </a:spcBef>
              <a:spcAft>
                <a:spcPts val="400"/>
              </a:spcAft>
              <a:buNone/>
            </a:pPr>
            <a:r>
              <a:t/>
            </a:r>
            <a:endParaRPr/>
          </a:p>
        </p:txBody>
      </p:sp>
      <p:graphicFrame>
        <p:nvGraphicFramePr>
          <p:cNvPr id="334" name="Google Shape;334;p43"/>
          <p:cNvGraphicFramePr/>
          <p:nvPr/>
        </p:nvGraphicFramePr>
        <p:xfrm>
          <a:off x="3265800" y="2437013"/>
          <a:ext cx="3000000" cy="3000000"/>
        </p:xfrm>
        <a:graphic>
          <a:graphicData uri="http://schemas.openxmlformats.org/drawingml/2006/table">
            <a:tbl>
              <a:tblPr>
                <a:noFill/>
                <a:tableStyleId>{CA768CF9-1A15-490C-BF1B-F8E4DD1C64C9}</a:tableStyleId>
              </a:tblPr>
              <a:tblGrid>
                <a:gridCol w="2843250"/>
                <a:gridCol w="2845550"/>
              </a:tblGrid>
              <a:tr h="526050">
                <a:tc>
                  <a:txBody>
                    <a:bodyPr/>
                    <a:lstStyle/>
                    <a:p>
                      <a:pPr indent="0" lvl="0" marL="0" rtl="0" algn="l">
                        <a:lnSpc>
                          <a:spcPct val="115000"/>
                        </a:lnSpc>
                        <a:spcBef>
                          <a:spcPts val="1200"/>
                        </a:spcBef>
                        <a:spcAft>
                          <a:spcPts val="1200"/>
                        </a:spcAft>
                        <a:buNone/>
                      </a:pPr>
                      <a:r>
                        <a:rPr lang="en" sz="1100"/>
                        <a:t>🔹 </a:t>
                      </a:r>
                      <a:r>
                        <a:rPr b="1" lang="en" sz="1100"/>
                        <a:t>Abstract Concepts</a:t>
                      </a:r>
                      <a:endParaRPr/>
                    </a:p>
                  </a:txBody>
                  <a:tcPr marT="91425" marB="91425" marR="91425" marL="91425"/>
                </a:tc>
                <a:tc>
                  <a:txBody>
                    <a:bodyPr/>
                    <a:lstStyle/>
                    <a:p>
                      <a:pPr indent="0" lvl="0" marL="0" rtl="0" algn="l">
                        <a:lnSpc>
                          <a:spcPct val="115000"/>
                        </a:lnSpc>
                        <a:spcBef>
                          <a:spcPts val="1200"/>
                        </a:spcBef>
                        <a:spcAft>
                          <a:spcPts val="1200"/>
                        </a:spcAft>
                        <a:buNone/>
                      </a:pPr>
                      <a:r>
                        <a:rPr lang="en" sz="1100"/>
                        <a:t>Relativistic motion, magnetic fields, vacuum systems</a:t>
                      </a:r>
                      <a:endParaRPr/>
                    </a:p>
                  </a:txBody>
                  <a:tcPr marT="91425" marB="91425" marR="91425" marL="91425"/>
                </a:tc>
              </a:tr>
              <a:tr h="717850">
                <a:tc>
                  <a:txBody>
                    <a:bodyPr/>
                    <a:lstStyle/>
                    <a:p>
                      <a:pPr indent="0" lvl="0" marL="0" rtl="0" algn="l">
                        <a:lnSpc>
                          <a:spcPct val="115000"/>
                        </a:lnSpc>
                        <a:spcBef>
                          <a:spcPts val="1200"/>
                        </a:spcBef>
                        <a:spcAft>
                          <a:spcPts val="1200"/>
                        </a:spcAft>
                        <a:buNone/>
                      </a:pPr>
                      <a:r>
                        <a:rPr lang="en" sz="1100"/>
                        <a:t>🔹 </a:t>
                      </a:r>
                      <a:r>
                        <a:rPr b="1" lang="en" sz="1100"/>
                        <a:t>Lack of Context</a:t>
                      </a:r>
                      <a:endParaRPr/>
                    </a:p>
                  </a:txBody>
                  <a:tcPr marT="91425" marB="91425" marR="91425" marL="91425"/>
                </a:tc>
                <a:tc>
                  <a:txBody>
                    <a:bodyPr/>
                    <a:lstStyle/>
                    <a:p>
                      <a:pPr indent="0" lvl="0" marL="0" rtl="0" algn="l">
                        <a:lnSpc>
                          <a:spcPct val="115000"/>
                        </a:lnSpc>
                        <a:spcBef>
                          <a:spcPts val="1200"/>
                        </a:spcBef>
                        <a:spcAft>
                          <a:spcPts val="0"/>
                        </a:spcAft>
                        <a:buNone/>
                      </a:pPr>
                      <a:r>
                        <a:rPr lang="en" sz="1100"/>
                        <a:t>“Why does this matter?” can be unclear</a:t>
                      </a:r>
                      <a:endParaRPr sz="1100"/>
                    </a:p>
                    <a:p>
                      <a:pPr indent="0" lvl="0" marL="0" rtl="0" algn="l">
                        <a:spcBef>
                          <a:spcPts val="1200"/>
                        </a:spcBef>
                        <a:spcAft>
                          <a:spcPts val="0"/>
                        </a:spcAft>
                        <a:buNone/>
                      </a:pPr>
                      <a:r>
                        <a:t/>
                      </a:r>
                      <a:endParaRPr/>
                    </a:p>
                  </a:txBody>
                  <a:tcPr marT="91425" marB="91425" marR="91425" marL="91425"/>
                </a:tc>
              </a:tr>
              <a:tr h="558350">
                <a:tc>
                  <a:txBody>
                    <a:bodyPr/>
                    <a:lstStyle/>
                    <a:p>
                      <a:pPr indent="0" lvl="0" marL="0" rtl="0" algn="l">
                        <a:lnSpc>
                          <a:spcPct val="115000"/>
                        </a:lnSpc>
                        <a:spcBef>
                          <a:spcPts val="1200"/>
                        </a:spcBef>
                        <a:spcAft>
                          <a:spcPts val="1200"/>
                        </a:spcAft>
                        <a:buNone/>
                      </a:pPr>
                      <a:r>
                        <a:rPr lang="en" sz="1100"/>
                        <a:t>🔹 </a:t>
                      </a:r>
                      <a:r>
                        <a:rPr b="1" lang="en" sz="1100"/>
                        <a:t>Complex Vocabulary</a:t>
                      </a:r>
                      <a:br>
                        <a:rPr b="1" lang="en" sz="1100"/>
                      </a:br>
                      <a:endParaRPr/>
                    </a:p>
                  </a:txBody>
                  <a:tcPr marT="91425" marB="91425" marR="91425" marL="91425"/>
                </a:tc>
                <a:tc>
                  <a:txBody>
                    <a:bodyPr/>
                    <a:lstStyle/>
                    <a:p>
                      <a:pPr indent="0" lvl="0" marL="0" rtl="0" algn="l">
                        <a:lnSpc>
                          <a:spcPct val="115000"/>
                        </a:lnSpc>
                        <a:spcBef>
                          <a:spcPts val="1200"/>
                        </a:spcBef>
                        <a:spcAft>
                          <a:spcPts val="1200"/>
                        </a:spcAft>
                        <a:buNone/>
                      </a:pPr>
                      <a:r>
                        <a:rPr lang="en" sz="1100"/>
                        <a:t>Words like </a:t>
                      </a:r>
                      <a:r>
                        <a:rPr i="1" lang="en" sz="1100"/>
                        <a:t>synchrotron</a:t>
                      </a:r>
                      <a:r>
                        <a:rPr lang="en" sz="1100"/>
                        <a:t>, </a:t>
                      </a:r>
                      <a:r>
                        <a:rPr i="1" lang="en" sz="1100"/>
                        <a:t>quench</a:t>
                      </a:r>
                      <a:r>
                        <a:rPr lang="en" sz="1100"/>
                        <a:t>, </a:t>
                      </a:r>
                      <a:r>
                        <a:rPr i="1" lang="en" sz="1100"/>
                        <a:t>cryogenics</a:t>
                      </a:r>
                      <a:endParaRPr/>
                    </a:p>
                  </a:txBody>
                  <a:tcPr marT="91425" marB="91425" marR="91425" marL="91425"/>
                </a:tc>
              </a:tr>
              <a:tr h="472175">
                <a:tc>
                  <a:txBody>
                    <a:bodyPr/>
                    <a:lstStyle/>
                    <a:p>
                      <a:pPr indent="0" lvl="0" marL="0" rtl="0" algn="l">
                        <a:lnSpc>
                          <a:spcPct val="115000"/>
                        </a:lnSpc>
                        <a:spcBef>
                          <a:spcPts val="1200"/>
                        </a:spcBef>
                        <a:spcAft>
                          <a:spcPts val="1200"/>
                        </a:spcAft>
                        <a:buNone/>
                      </a:pPr>
                      <a:r>
                        <a:rPr lang="en" sz="1100"/>
                        <a:t>🔹 </a:t>
                      </a:r>
                      <a:r>
                        <a:rPr b="1" lang="en" sz="1100"/>
                        <a:t>Media Misconceptions</a:t>
                      </a:r>
                      <a:endParaRPr/>
                    </a:p>
                  </a:txBody>
                  <a:tcPr marT="91425" marB="91425" marR="91425" marL="91425"/>
                </a:tc>
                <a:tc>
                  <a:txBody>
                    <a:bodyPr/>
                    <a:lstStyle/>
                    <a:p>
                      <a:pPr indent="0" lvl="0" marL="0" rtl="0" algn="l">
                        <a:spcBef>
                          <a:spcPts val="0"/>
                        </a:spcBef>
                        <a:spcAft>
                          <a:spcPts val="0"/>
                        </a:spcAft>
                        <a:buNone/>
                      </a:pPr>
                      <a:r>
                        <a:rPr lang="en" sz="1000"/>
                        <a:t>Sci-fi and headlines may distort student expectations</a:t>
                      </a:r>
                      <a:endParaRPr sz="1000"/>
                    </a:p>
                  </a:txBody>
                  <a:tcPr marT="91425" marB="91425" marR="91425" marL="91425"/>
                </a:tc>
              </a:tr>
            </a:tbl>
          </a:graphicData>
        </a:graphic>
      </p:graphicFrame>
      <p:sp>
        <p:nvSpPr>
          <p:cNvPr id="335" name="Google Shape;335;p43"/>
          <p:cNvSpPr txBox="1"/>
          <p:nvPr/>
        </p:nvSpPr>
        <p:spPr>
          <a:xfrm>
            <a:off x="3194450" y="2083200"/>
            <a:ext cx="3847800" cy="504000"/>
          </a:xfrm>
          <a:prstGeom prst="rect">
            <a:avLst/>
          </a:prstGeom>
          <a:noFill/>
          <a:ln>
            <a:noFill/>
          </a:ln>
        </p:spPr>
        <p:txBody>
          <a:bodyPr anchorCtr="0" anchor="t" bIns="91425" lIns="91425" spcFirstLastPara="1" rIns="91425" wrap="square" tIns="91425">
            <a:noAutofit/>
          </a:bodyPr>
          <a:lstStyle/>
          <a:p>
            <a:pPr indent="0" lvl="0" marL="0" marR="179999" rtl="0" algn="l">
              <a:lnSpc>
                <a:spcPct val="115000"/>
              </a:lnSpc>
              <a:spcBef>
                <a:spcPts val="0"/>
              </a:spcBef>
              <a:spcAft>
                <a:spcPts val="0"/>
              </a:spcAft>
              <a:buNone/>
            </a:pPr>
            <a:r>
              <a:rPr b="1" lang="en" sz="1200">
                <a:solidFill>
                  <a:srgbClr val="171717"/>
                </a:solidFill>
              </a:rPr>
              <a:t>P</a:t>
            </a:r>
            <a:r>
              <a:rPr b="1" lang="en" sz="1200">
                <a:solidFill>
                  <a:srgbClr val="171717"/>
                </a:solidFill>
              </a:rPr>
              <a:t>otential challenges</a:t>
            </a:r>
            <a:r>
              <a:rPr lang="en" sz="1200">
                <a:solidFill>
                  <a:srgbClr val="171717"/>
                </a:solidFill>
              </a:rPr>
              <a:t> </a:t>
            </a:r>
            <a:endParaRPr sz="1600">
              <a:solidFill>
                <a:srgbClr val="171717"/>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0" name="Shape 860"/>
        <p:cNvGrpSpPr/>
        <p:nvPr/>
      </p:nvGrpSpPr>
      <p:grpSpPr>
        <a:xfrm>
          <a:off x="0" y="0"/>
          <a:ext cx="0" cy="0"/>
          <a:chOff x="0" y="0"/>
          <a:chExt cx="0" cy="0"/>
        </a:xfrm>
      </p:grpSpPr>
      <p:sp>
        <p:nvSpPr>
          <p:cNvPr id="861" name="Google Shape;861;p12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62" name="Google Shape;862;p12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6" name="Shape 866"/>
        <p:cNvGrpSpPr/>
        <p:nvPr/>
      </p:nvGrpSpPr>
      <p:grpSpPr>
        <a:xfrm>
          <a:off x="0" y="0"/>
          <a:ext cx="0" cy="0"/>
          <a:chOff x="0" y="0"/>
          <a:chExt cx="0" cy="0"/>
        </a:xfrm>
      </p:grpSpPr>
      <p:sp>
        <p:nvSpPr>
          <p:cNvPr id="867" name="Google Shape;867;p12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68" name="Google Shape;868;p12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2" name="Shape 872"/>
        <p:cNvGrpSpPr/>
        <p:nvPr/>
      </p:nvGrpSpPr>
      <p:grpSpPr>
        <a:xfrm>
          <a:off x="0" y="0"/>
          <a:ext cx="0" cy="0"/>
          <a:chOff x="0" y="0"/>
          <a:chExt cx="0" cy="0"/>
        </a:xfrm>
      </p:grpSpPr>
      <p:sp>
        <p:nvSpPr>
          <p:cNvPr id="873" name="Google Shape;873;p126"/>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74" name="Google Shape;874;p12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b="1" lang="en" sz="1100"/>
              <a:t>Antimatter is Real—and Can Be Created and Trapped</a:t>
            </a:r>
            <a:endParaRPr b="1" sz="1100"/>
          </a:p>
          <a:p>
            <a:pPr indent="0" lvl="0" marL="457200" marR="360000" rtl="0" algn="l">
              <a:spcBef>
                <a:spcPts val="0"/>
              </a:spcBef>
              <a:spcAft>
                <a:spcPts val="0"/>
              </a:spcAft>
              <a:buNone/>
            </a:pPr>
            <a:r>
              <a:rPr b="1" lang="en" sz="1100"/>
              <a:t>Why is the universe made mostly of matter, not antimatter</a:t>
            </a:r>
            <a:endParaRPr b="1" sz="1100"/>
          </a:p>
          <a:p>
            <a:pPr indent="97199" lvl="0" marL="360000" marR="360000" rtl="0" algn="l">
              <a:spcBef>
                <a:spcPts val="0"/>
              </a:spcBef>
              <a:spcAft>
                <a:spcPts val="0"/>
              </a:spcAft>
              <a:buNone/>
            </a:pPr>
            <a:r>
              <a:rPr lang="en" sz="1100"/>
              <a:t>it could hint at </a:t>
            </a:r>
            <a:r>
              <a:rPr b="1" lang="en" sz="1100"/>
              <a:t>new physics beyond the Standard Model</a:t>
            </a:r>
            <a:endParaRPr b="1" sz="1100"/>
          </a:p>
          <a:p>
            <a:pPr indent="97199" lvl="0" marL="360000" marR="360000" rtl="0" algn="l">
              <a:spcBef>
                <a:spcPts val="0"/>
              </a:spcBef>
              <a:spcAft>
                <a:spcPts val="0"/>
              </a:spcAft>
              <a:buNone/>
            </a:pPr>
            <a:r>
              <a:t/>
            </a:r>
            <a:endParaRPr b="1" sz="1100"/>
          </a:p>
          <a:p>
            <a:pPr indent="97199" lvl="0" marL="360000" marR="360000" rtl="0" algn="l">
              <a:spcBef>
                <a:spcPts val="0"/>
              </a:spcBef>
              <a:spcAft>
                <a:spcPts val="0"/>
              </a:spcAft>
              <a:buNone/>
            </a:pPr>
            <a:r>
              <a:t/>
            </a:r>
            <a:endParaRPr b="1" sz="1100"/>
          </a:p>
          <a:p>
            <a:pPr indent="-330200" lvl="0" marL="457200" rtl="0" algn="l">
              <a:lnSpc>
                <a:spcPct val="115000"/>
              </a:lnSpc>
              <a:spcBef>
                <a:spcPts val="1400"/>
              </a:spcBef>
              <a:spcAft>
                <a:spcPts val="0"/>
              </a:spcAft>
              <a:buSzPts val="1600"/>
              <a:buAutoNum type="arabicParenR"/>
            </a:pPr>
            <a:r>
              <a:rPr b="1" lang="en" sz="1300"/>
              <a:t>Start with a Clear Analogy</a:t>
            </a:r>
            <a:endParaRPr b="1" sz="1300"/>
          </a:p>
          <a:p>
            <a:pPr indent="0" lvl="0" marL="457200" rtl="0" algn="l">
              <a:lnSpc>
                <a:spcPct val="115000"/>
              </a:lnSpc>
              <a:spcBef>
                <a:spcPts val="1200"/>
              </a:spcBef>
              <a:spcAft>
                <a:spcPts val="0"/>
              </a:spcAft>
              <a:buNone/>
            </a:pPr>
            <a:r>
              <a:rPr lang="en" sz="1100"/>
              <a:t>Use a simple analogy that distinguishes the two:</a:t>
            </a:r>
            <a:endParaRPr sz="1100"/>
          </a:p>
          <a:p>
            <a:pPr indent="0" lvl="0" marL="457200" marR="381000" rtl="0" algn="l">
              <a:lnSpc>
                <a:spcPct val="115000"/>
              </a:lnSpc>
              <a:spcBef>
                <a:spcPts val="1200"/>
              </a:spcBef>
              <a:spcAft>
                <a:spcPts val="0"/>
              </a:spcAft>
              <a:buNone/>
            </a:pPr>
            <a:r>
              <a:rPr b="1" lang="en" sz="1100"/>
              <a:t>"Antimatter is like your mirror image—it looks different but behaves in a predictable way. Dark matter is like a ghost—it’s invisible, but we know it’s there because of its effects on the world around it."</a:t>
            </a:r>
            <a:endParaRPr b="1" sz="1100"/>
          </a:p>
          <a:p>
            <a:pPr indent="0" lvl="0" marL="457200" marR="360000" rtl="0" algn="l">
              <a:spcBef>
                <a:spcPts val="1200"/>
              </a:spcBef>
              <a:spcAft>
                <a:spcPts val="0"/>
              </a:spcAft>
              <a:buNone/>
            </a:pPr>
            <a:r>
              <a:t/>
            </a:r>
            <a:endParaRPr b="1" sz="1600"/>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8" name="Shape 878"/>
        <p:cNvGrpSpPr/>
        <p:nvPr/>
      </p:nvGrpSpPr>
      <p:grpSpPr>
        <a:xfrm>
          <a:off x="0" y="0"/>
          <a:ext cx="0" cy="0"/>
          <a:chOff x="0" y="0"/>
          <a:chExt cx="0" cy="0"/>
        </a:xfrm>
      </p:grpSpPr>
      <p:sp>
        <p:nvSpPr>
          <p:cNvPr id="879" name="Google Shape;879;p12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80" name="Google Shape;880;p12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 sz="1600">
                <a:solidFill>
                  <a:srgbClr val="171717"/>
                </a:solidFill>
              </a:rPr>
              <a:t>1).    </a:t>
            </a:r>
            <a:r>
              <a:rPr lang="en" sz="1500">
                <a:solidFill>
                  <a:srgbClr val="171717"/>
                </a:solidFill>
              </a:rPr>
              <a:t>Future Accelerators Aim to Go Beyond the LHC</a:t>
            </a:r>
            <a:endParaRPr sz="1500">
              <a:solidFill>
                <a:srgbClr val="171717"/>
              </a:solidFill>
            </a:endParaRPr>
          </a:p>
          <a:p>
            <a:pPr indent="457200" lvl="0" marL="0" marR="360000" rtl="0" algn="l">
              <a:spcBef>
                <a:spcPts val="0"/>
              </a:spcBef>
              <a:spcAft>
                <a:spcPts val="0"/>
              </a:spcAft>
              <a:buNone/>
            </a:pPr>
            <a:r>
              <a:rPr lang="en" sz="1500">
                <a:solidFill>
                  <a:srgbClr val="171717"/>
                </a:solidFill>
              </a:rPr>
              <a:t>We’re Not Just Smashing Protons Anymore</a:t>
            </a:r>
            <a:endParaRPr sz="1500">
              <a:solidFill>
                <a:srgbClr val="171717"/>
              </a:solidFill>
            </a:endParaRPr>
          </a:p>
          <a:p>
            <a:pPr indent="457200" lvl="0" marL="0" marR="360000" rtl="0" algn="l">
              <a:spcBef>
                <a:spcPts val="0"/>
              </a:spcBef>
              <a:spcAft>
                <a:spcPts val="0"/>
              </a:spcAft>
              <a:buNone/>
            </a:pPr>
            <a:r>
              <a:rPr lang="en" sz="1500">
                <a:solidFill>
                  <a:srgbClr val="171717"/>
                </a:solidFill>
              </a:rPr>
              <a:t>New Acceleration Techniques Could Shrink</a:t>
            </a:r>
            <a:r>
              <a:rPr lang="en" sz="1500">
                <a:solidFill>
                  <a:srgbClr val="171717"/>
                </a:solidFill>
              </a:rPr>
              <a:t> </a:t>
            </a:r>
            <a:r>
              <a:rPr lang="en" sz="1500">
                <a:solidFill>
                  <a:srgbClr val="171717"/>
                </a:solidFill>
              </a:rPr>
              <a:t>Accelerators</a:t>
            </a:r>
            <a:endParaRPr sz="1500">
              <a:solidFill>
                <a:srgbClr val="171717"/>
              </a:solidFill>
            </a:endParaRPr>
          </a:p>
          <a:p>
            <a:pPr indent="457200" lvl="0" marL="0" marR="360000" rtl="0" algn="l">
              <a:spcBef>
                <a:spcPts val="0"/>
              </a:spcBef>
              <a:spcAft>
                <a:spcPts val="0"/>
              </a:spcAft>
              <a:buNone/>
            </a:pPr>
            <a:r>
              <a:rPr lang="en" sz="1500">
                <a:solidFill>
                  <a:srgbClr val="171717"/>
                </a:solidFill>
              </a:rPr>
              <a:t>Accelerators Have Applications Beyond Particle Physics</a:t>
            </a:r>
            <a:endParaRPr sz="1500">
              <a:solidFill>
                <a:srgbClr val="171717"/>
              </a:solidFill>
            </a:endParaRPr>
          </a:p>
          <a:p>
            <a:pPr indent="457200" lvl="0" marL="0" marR="360000" rtl="0" algn="l">
              <a:spcBef>
                <a:spcPts val="0"/>
              </a:spcBef>
              <a:spcAft>
                <a:spcPts val="0"/>
              </a:spcAft>
              <a:buNone/>
            </a:pPr>
            <a:r>
              <a:rPr lang="en" sz="1500">
                <a:solidFill>
                  <a:srgbClr val="171717"/>
                </a:solidFill>
              </a:rPr>
              <a:t>The Goal Is to Answer the Biggest Questions in Physics</a:t>
            </a:r>
            <a:endParaRPr sz="1500">
              <a:solidFill>
                <a:srgbClr val="171717"/>
              </a:solidFill>
            </a:endParaRPr>
          </a:p>
          <a:p>
            <a:pPr indent="457200" lvl="0" marL="0" marR="360000" rtl="0" algn="l">
              <a:spcBef>
                <a:spcPts val="0"/>
              </a:spcBef>
              <a:spcAft>
                <a:spcPts val="0"/>
              </a:spcAft>
              <a:buNone/>
            </a:pPr>
            <a:r>
              <a:t/>
            </a:r>
            <a:endParaRPr sz="1500">
              <a:solidFill>
                <a:srgbClr val="171717"/>
              </a:solidFill>
            </a:endParaRPr>
          </a:p>
          <a:p>
            <a:pPr indent="0" lvl="0" marL="0" marR="360000" rtl="0" algn="l">
              <a:spcBef>
                <a:spcPts val="0"/>
              </a:spcBef>
              <a:spcAft>
                <a:spcPts val="0"/>
              </a:spcAft>
              <a:buNone/>
            </a:pPr>
            <a:r>
              <a:rPr lang="en" sz="1500">
                <a:solidFill>
                  <a:srgbClr val="171717"/>
                </a:solidFill>
              </a:rPr>
              <a:t>2)	R</a:t>
            </a:r>
            <a:r>
              <a:rPr b="1" lang="en" sz="1300"/>
              <a:t>esearch Scientist in Academia or at Research Labs</a:t>
            </a:r>
            <a:endParaRPr b="1" sz="1300"/>
          </a:p>
          <a:p>
            <a:pPr indent="0" lvl="0" marL="0" marR="360000" rtl="0" algn="l">
              <a:spcBef>
                <a:spcPts val="0"/>
              </a:spcBef>
              <a:spcAft>
                <a:spcPts val="0"/>
              </a:spcAft>
              <a:buNone/>
            </a:pPr>
            <a:r>
              <a:rPr lang="en" sz="1500">
                <a:solidFill>
                  <a:srgbClr val="171717"/>
                </a:solidFill>
              </a:rPr>
              <a:t>	Accelerator Physicist or Engineer</a:t>
            </a:r>
            <a:endParaRPr sz="1500">
              <a:solidFill>
                <a:srgbClr val="171717"/>
              </a:solidFill>
            </a:endParaRPr>
          </a:p>
          <a:p>
            <a:pPr indent="0" lvl="0" marL="0" marR="360000" rtl="0" algn="l">
              <a:spcBef>
                <a:spcPts val="0"/>
              </a:spcBef>
              <a:spcAft>
                <a:spcPts val="0"/>
              </a:spcAft>
              <a:buNone/>
            </a:pPr>
            <a:r>
              <a:rPr lang="en" sz="1500">
                <a:solidFill>
                  <a:srgbClr val="171717"/>
                </a:solidFill>
              </a:rPr>
              <a:t>	Medical Physicist</a:t>
            </a:r>
            <a:endParaRPr sz="1500">
              <a:solidFill>
                <a:srgbClr val="171717"/>
              </a:solidFill>
            </a:endParaRPr>
          </a:p>
          <a:p>
            <a:pPr indent="0" lvl="0" marL="0" marR="360000" rtl="0" algn="l">
              <a:spcBef>
                <a:spcPts val="0"/>
              </a:spcBef>
              <a:spcAft>
                <a:spcPts val="0"/>
              </a:spcAft>
              <a:buNone/>
            </a:pPr>
            <a:r>
              <a:rPr lang="en" sz="1500">
                <a:solidFill>
                  <a:srgbClr val="171717"/>
                </a:solidFill>
              </a:rPr>
              <a:t>	Data Scientist / Software Developer</a:t>
            </a:r>
            <a:endParaRPr sz="1500">
              <a:solidFill>
                <a:srgbClr val="171717"/>
              </a:solidFill>
            </a:endParaRPr>
          </a:p>
          <a:p>
            <a:pPr indent="0" lvl="0" marL="0" marR="360000" rtl="0" algn="l">
              <a:spcBef>
                <a:spcPts val="0"/>
              </a:spcBef>
              <a:spcAft>
                <a:spcPts val="0"/>
              </a:spcAft>
              <a:buNone/>
            </a:pPr>
            <a:r>
              <a:rPr lang="en" sz="1500">
                <a:solidFill>
                  <a:srgbClr val="171717"/>
                </a:solidFill>
              </a:rPr>
              <a:t>	</a:t>
            </a:r>
            <a:endParaRPr sz="1500">
              <a:solidFill>
                <a:srgbClr val="171717"/>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84" name="Shape 884"/>
        <p:cNvGrpSpPr/>
        <p:nvPr/>
      </p:nvGrpSpPr>
      <p:grpSpPr>
        <a:xfrm>
          <a:off x="0" y="0"/>
          <a:ext cx="0" cy="0"/>
          <a:chOff x="0" y="0"/>
          <a:chExt cx="0" cy="0"/>
        </a:xfrm>
      </p:grpSpPr>
      <p:sp>
        <p:nvSpPr>
          <p:cNvPr id="885" name="Google Shape;885;p12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86" name="Google Shape;886;p1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 sz="1600">
                <a:solidFill>
                  <a:srgbClr val="171717"/>
                </a:solidFill>
              </a:rPr>
              <a:t>Production of Antihydrogen in the antimatter factory ar CERN</a:t>
            </a:r>
            <a:endParaRPr sz="1600">
              <a:solidFill>
                <a:srgbClr val="171717"/>
              </a:solidFill>
            </a:endParaRPr>
          </a:p>
          <a:p>
            <a:pPr indent="-349250" lvl="0" marL="457200" marR="360000" rtl="0" algn="l">
              <a:spcBef>
                <a:spcPts val="0"/>
              </a:spcBef>
              <a:spcAft>
                <a:spcPts val="0"/>
              </a:spcAft>
              <a:buClr>
                <a:srgbClr val="171717"/>
              </a:buClr>
              <a:buSzPts val="1900"/>
              <a:buChar char="-"/>
            </a:pPr>
            <a:r>
              <a:rPr b="1" lang="en"/>
              <a:t>AWAKE (Advanced Wakefield Experiment)</a:t>
            </a:r>
            <a:endParaRPr sz="1900">
              <a:solidFill>
                <a:srgbClr val="171717"/>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90" name="Shape 890"/>
        <p:cNvGrpSpPr/>
        <p:nvPr/>
      </p:nvGrpSpPr>
      <p:grpSpPr>
        <a:xfrm>
          <a:off x="0" y="0"/>
          <a:ext cx="0" cy="0"/>
          <a:chOff x="0" y="0"/>
          <a:chExt cx="0" cy="0"/>
        </a:xfrm>
      </p:grpSpPr>
      <p:sp>
        <p:nvSpPr>
          <p:cNvPr id="891" name="Google Shape;891;p129"/>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92" name="Google Shape;892;p12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96" name="Shape 896"/>
        <p:cNvGrpSpPr/>
        <p:nvPr/>
      </p:nvGrpSpPr>
      <p:grpSpPr>
        <a:xfrm>
          <a:off x="0" y="0"/>
          <a:ext cx="0" cy="0"/>
          <a:chOff x="0" y="0"/>
          <a:chExt cx="0" cy="0"/>
        </a:xfrm>
      </p:grpSpPr>
      <p:sp>
        <p:nvSpPr>
          <p:cNvPr id="897" name="Google Shape;897;p130"/>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98" name="Google Shape;898;p1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02" name="Shape 902"/>
        <p:cNvGrpSpPr/>
        <p:nvPr/>
      </p:nvGrpSpPr>
      <p:grpSpPr>
        <a:xfrm>
          <a:off x="0" y="0"/>
          <a:ext cx="0" cy="0"/>
          <a:chOff x="0" y="0"/>
          <a:chExt cx="0" cy="0"/>
        </a:xfrm>
      </p:grpSpPr>
      <p:sp>
        <p:nvSpPr>
          <p:cNvPr id="903" name="Google Shape;903;p13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904" name="Google Shape;904;p1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08" name="Shape 908"/>
        <p:cNvGrpSpPr/>
        <p:nvPr/>
      </p:nvGrpSpPr>
      <p:grpSpPr>
        <a:xfrm>
          <a:off x="0" y="0"/>
          <a:ext cx="0" cy="0"/>
          <a:chOff x="0" y="0"/>
          <a:chExt cx="0" cy="0"/>
        </a:xfrm>
      </p:grpSpPr>
      <p:sp>
        <p:nvSpPr>
          <p:cNvPr id="909" name="Google Shape;909;p132"/>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910" name="Google Shape;910;p1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14" name="Shape 914"/>
        <p:cNvGrpSpPr/>
        <p:nvPr/>
      </p:nvGrpSpPr>
      <p:grpSpPr>
        <a:xfrm>
          <a:off x="0" y="0"/>
          <a:ext cx="0" cy="0"/>
          <a:chOff x="0" y="0"/>
          <a:chExt cx="0" cy="0"/>
        </a:xfrm>
      </p:grpSpPr>
      <p:sp>
        <p:nvSpPr>
          <p:cNvPr id="915" name="Google Shape;915;p133"/>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from HST</a:t>
            </a:r>
            <a:r>
              <a:rPr lang="en" sz="2400">
                <a:solidFill>
                  <a:schemeClr val="lt1"/>
                </a:solidFill>
              </a:rPr>
              <a:t>2025</a:t>
            </a:r>
            <a:endParaRPr i="1" sz="2400">
              <a:solidFill>
                <a:schemeClr val="lt1"/>
              </a:solidFill>
            </a:endParaRPr>
          </a:p>
        </p:txBody>
      </p:sp>
      <p:sp>
        <p:nvSpPr>
          <p:cNvPr id="916" name="Google Shape;916;p1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