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125.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23.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120.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27.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116.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24.xml"/>
  <Override ContentType="application/vnd.openxmlformats-officedocument.presentationml.notesSlide+xml" PartName="/ppt/notesSlides/notesSlide126.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122.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xml"/>
  <Override ContentType="application/vnd.openxmlformats-officedocument.presentationml.notesSlide+xml" PartName="/ppt/notesSlides/notesSlide12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12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123.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1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125.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114.xml"/>
  <Override ContentType="application/vnd.openxmlformats-officedocument.presentationml.slide+xml" PartName="/ppt/slides/slide31.xml"/>
  <Override ContentType="application/vnd.openxmlformats-officedocument.presentationml.slide+xml" PartName="/ppt/slides/slide127.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22.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124.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26.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128.xml"/>
  <Override ContentType="application/vnd.openxmlformats-officedocument.presentationml.slide+xml" PartName="/ppt/slides/slide92.xml"/>
  <Override ContentType="application/vnd.openxmlformats-officedocument.presentationml.slide+xml" PartName="/ppt/slides/slide115.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 id="370" r:id="rId121"/>
    <p:sldId id="371" r:id="rId122"/>
    <p:sldId id="372" r:id="rId123"/>
    <p:sldId id="373" r:id="rId124"/>
    <p:sldId id="374" r:id="rId125"/>
    <p:sldId id="375" r:id="rId126"/>
    <p:sldId id="376" r:id="rId127"/>
    <p:sldId id="377" r:id="rId128"/>
    <p:sldId id="378" r:id="rId129"/>
    <p:sldId id="379" r:id="rId130"/>
    <p:sldId id="380" r:id="rId131"/>
    <p:sldId id="381" r:id="rId132"/>
    <p:sldId id="382" r:id="rId133"/>
    <p:sldId id="383" r:id="rId134"/>
  </p:sldIdLst>
  <p:sldSz cy="5143500" cx="9144000"/>
  <p:notesSz cx="6858000" cy="9144000"/>
  <p:embeddedFontLst>
    <p:embeddedFont>
      <p:font typeface="Roboto"/>
      <p:regular r:id="rId135"/>
      <p:bold r:id="rId136"/>
      <p:italic r:id="rId137"/>
      <p:boldItalic r:id="rId1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BB35603-F51C-4067-A702-24BAE82C06EF}">
  <a:tblStyle styleId="{6BB35603-F51C-4067-A702-24BAE82C06E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29" Type="http://schemas.openxmlformats.org/officeDocument/2006/relationships/slide" Target="slides/slide123.xml"/><Relationship Id="rId128" Type="http://schemas.openxmlformats.org/officeDocument/2006/relationships/slide" Target="slides/slide122.xml"/><Relationship Id="rId127" Type="http://schemas.openxmlformats.org/officeDocument/2006/relationships/slide" Target="slides/slide121.xml"/><Relationship Id="rId126" Type="http://schemas.openxmlformats.org/officeDocument/2006/relationships/slide" Target="slides/slide120.xml"/><Relationship Id="rId26" Type="http://schemas.openxmlformats.org/officeDocument/2006/relationships/slide" Target="slides/slide20.xml"/><Relationship Id="rId121" Type="http://schemas.openxmlformats.org/officeDocument/2006/relationships/slide" Target="slides/slide115.xml"/><Relationship Id="rId25" Type="http://schemas.openxmlformats.org/officeDocument/2006/relationships/slide" Target="slides/slide19.xml"/><Relationship Id="rId120" Type="http://schemas.openxmlformats.org/officeDocument/2006/relationships/slide" Target="slides/slide114.xml"/><Relationship Id="rId28" Type="http://schemas.openxmlformats.org/officeDocument/2006/relationships/slide" Target="slides/slide22.xml"/><Relationship Id="rId27" Type="http://schemas.openxmlformats.org/officeDocument/2006/relationships/slide" Target="slides/slide21.xml"/><Relationship Id="rId125" Type="http://schemas.openxmlformats.org/officeDocument/2006/relationships/slide" Target="slides/slide119.xml"/><Relationship Id="rId29" Type="http://schemas.openxmlformats.org/officeDocument/2006/relationships/slide" Target="slides/slide23.xml"/><Relationship Id="rId124" Type="http://schemas.openxmlformats.org/officeDocument/2006/relationships/slide" Target="slides/slide118.xml"/><Relationship Id="rId123" Type="http://schemas.openxmlformats.org/officeDocument/2006/relationships/slide" Target="slides/slide117.xml"/><Relationship Id="rId122" Type="http://schemas.openxmlformats.org/officeDocument/2006/relationships/slide" Target="slides/slide116.xml"/><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slide" Target="slides/slide112.xml"/><Relationship Id="rId117" Type="http://schemas.openxmlformats.org/officeDocument/2006/relationships/slide" Target="slides/slide111.xml"/><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slide" Target="slides/slide113.xml"/><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8" Type="http://schemas.openxmlformats.org/officeDocument/2006/relationships/font" Target="fonts/Roboto-boldItalic.fntdata"/><Relationship Id="rId137" Type="http://schemas.openxmlformats.org/officeDocument/2006/relationships/font" Target="fonts/Roboto-italic.fntdata"/><Relationship Id="rId132" Type="http://schemas.openxmlformats.org/officeDocument/2006/relationships/slide" Target="slides/slide126.xml"/><Relationship Id="rId131" Type="http://schemas.openxmlformats.org/officeDocument/2006/relationships/slide" Target="slides/slide125.xml"/><Relationship Id="rId130" Type="http://schemas.openxmlformats.org/officeDocument/2006/relationships/slide" Target="slides/slide124.xml"/><Relationship Id="rId136" Type="http://schemas.openxmlformats.org/officeDocument/2006/relationships/font" Target="fonts/Roboto-bold.fntdata"/><Relationship Id="rId135" Type="http://schemas.openxmlformats.org/officeDocument/2006/relationships/font" Target="fonts/Roboto-regular.fntdata"/><Relationship Id="rId134" Type="http://schemas.openxmlformats.org/officeDocument/2006/relationships/slide" Target="slides/slide128.xml"/><Relationship Id="rId133" Type="http://schemas.openxmlformats.org/officeDocument/2006/relationships/slide" Target="slides/slide127.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e96b8d5de6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e96b8d5de6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e96b8d5de6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2e96b8d5de6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6" name="Shape 846"/>
        <p:cNvGrpSpPr/>
        <p:nvPr/>
      </p:nvGrpSpPr>
      <p:grpSpPr>
        <a:xfrm>
          <a:off x="0" y="0"/>
          <a:ext cx="0" cy="0"/>
          <a:chOff x="0" y="0"/>
          <a:chExt cx="0" cy="0"/>
        </a:xfrm>
      </p:grpSpPr>
      <p:sp>
        <p:nvSpPr>
          <p:cNvPr id="847" name="Google Shape;847;g2e99bb42309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8" name="Google Shape;848;g2e99bb42309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g2e99bb42309_0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4" name="Google Shape;854;g2e99bb4230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8" name="Shape 858"/>
        <p:cNvGrpSpPr/>
        <p:nvPr/>
      </p:nvGrpSpPr>
      <p:grpSpPr>
        <a:xfrm>
          <a:off x="0" y="0"/>
          <a:ext cx="0" cy="0"/>
          <a:chOff x="0" y="0"/>
          <a:chExt cx="0" cy="0"/>
        </a:xfrm>
      </p:grpSpPr>
      <p:sp>
        <p:nvSpPr>
          <p:cNvPr id="859" name="Google Shape;859;g2e99bb42309_0_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0" name="Google Shape;860;g2e99bb42309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4" name="Shape 864"/>
        <p:cNvGrpSpPr/>
        <p:nvPr/>
      </p:nvGrpSpPr>
      <p:grpSpPr>
        <a:xfrm>
          <a:off x="0" y="0"/>
          <a:ext cx="0" cy="0"/>
          <a:chOff x="0" y="0"/>
          <a:chExt cx="0" cy="0"/>
        </a:xfrm>
      </p:grpSpPr>
      <p:sp>
        <p:nvSpPr>
          <p:cNvPr id="865" name="Google Shape;865;g2e99bb42309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6" name="Google Shape;866;g2e99bb42309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g2e99bb42309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2" name="Google Shape;872;g2e99bb42309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6" name="Shape 876"/>
        <p:cNvGrpSpPr/>
        <p:nvPr/>
      </p:nvGrpSpPr>
      <p:grpSpPr>
        <a:xfrm>
          <a:off x="0" y="0"/>
          <a:ext cx="0" cy="0"/>
          <a:chOff x="0" y="0"/>
          <a:chExt cx="0" cy="0"/>
        </a:xfrm>
      </p:grpSpPr>
      <p:sp>
        <p:nvSpPr>
          <p:cNvPr id="877" name="Google Shape;877;g2e99bb42309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8" name="Google Shape;878;g2e99bb42309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2" name="Shape 882"/>
        <p:cNvGrpSpPr/>
        <p:nvPr/>
      </p:nvGrpSpPr>
      <p:grpSpPr>
        <a:xfrm>
          <a:off x="0" y="0"/>
          <a:ext cx="0" cy="0"/>
          <a:chOff x="0" y="0"/>
          <a:chExt cx="0" cy="0"/>
        </a:xfrm>
      </p:grpSpPr>
      <p:sp>
        <p:nvSpPr>
          <p:cNvPr id="883" name="Google Shape;883;g2e99bb42309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4" name="Google Shape;884;g2e99bb42309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8" name="Shape 888"/>
        <p:cNvGrpSpPr/>
        <p:nvPr/>
      </p:nvGrpSpPr>
      <p:grpSpPr>
        <a:xfrm>
          <a:off x="0" y="0"/>
          <a:ext cx="0" cy="0"/>
          <a:chOff x="0" y="0"/>
          <a:chExt cx="0" cy="0"/>
        </a:xfrm>
      </p:grpSpPr>
      <p:sp>
        <p:nvSpPr>
          <p:cNvPr id="889" name="Google Shape;889;g2e99bb42309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0" name="Google Shape;890;g2e99bb42309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4" name="Shape 894"/>
        <p:cNvGrpSpPr/>
        <p:nvPr/>
      </p:nvGrpSpPr>
      <p:grpSpPr>
        <a:xfrm>
          <a:off x="0" y="0"/>
          <a:ext cx="0" cy="0"/>
          <a:chOff x="0" y="0"/>
          <a:chExt cx="0" cy="0"/>
        </a:xfrm>
      </p:grpSpPr>
      <p:sp>
        <p:nvSpPr>
          <p:cNvPr id="895" name="Google Shape;895;g2e99bb42309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6" name="Google Shape;896;g2e99bb42309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0" name="Shape 900"/>
        <p:cNvGrpSpPr/>
        <p:nvPr/>
      </p:nvGrpSpPr>
      <p:grpSpPr>
        <a:xfrm>
          <a:off x="0" y="0"/>
          <a:ext cx="0" cy="0"/>
          <a:chOff x="0" y="0"/>
          <a:chExt cx="0" cy="0"/>
        </a:xfrm>
      </p:grpSpPr>
      <p:sp>
        <p:nvSpPr>
          <p:cNvPr id="901" name="Google Shape;901;g2e99bb42309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2" name="Google Shape;902;g2e99bb42309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e96b8d5de6_0_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2e96b8d5de6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6" name="Shape 906"/>
        <p:cNvGrpSpPr/>
        <p:nvPr/>
      </p:nvGrpSpPr>
      <p:grpSpPr>
        <a:xfrm>
          <a:off x="0" y="0"/>
          <a:ext cx="0" cy="0"/>
          <a:chOff x="0" y="0"/>
          <a:chExt cx="0" cy="0"/>
        </a:xfrm>
      </p:grpSpPr>
      <p:sp>
        <p:nvSpPr>
          <p:cNvPr id="907" name="Google Shape;907;g2e99bb42309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8" name="Google Shape;908;g2e99bb42309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2" name="Shape 912"/>
        <p:cNvGrpSpPr/>
        <p:nvPr/>
      </p:nvGrpSpPr>
      <p:grpSpPr>
        <a:xfrm>
          <a:off x="0" y="0"/>
          <a:ext cx="0" cy="0"/>
          <a:chOff x="0" y="0"/>
          <a:chExt cx="0" cy="0"/>
        </a:xfrm>
      </p:grpSpPr>
      <p:sp>
        <p:nvSpPr>
          <p:cNvPr id="913" name="Google Shape;913;g36c58d5a2d6_0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4" name="Google Shape;914;g36c58d5a2d6_0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8" name="Shape 918"/>
        <p:cNvGrpSpPr/>
        <p:nvPr/>
      </p:nvGrpSpPr>
      <p:grpSpPr>
        <a:xfrm>
          <a:off x="0" y="0"/>
          <a:ext cx="0" cy="0"/>
          <a:chOff x="0" y="0"/>
          <a:chExt cx="0" cy="0"/>
        </a:xfrm>
      </p:grpSpPr>
      <p:sp>
        <p:nvSpPr>
          <p:cNvPr id="919" name="Google Shape;919;g36c58d5a2d6_0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0" name="Google Shape;920;g36c58d5a2d6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4" name="Shape 924"/>
        <p:cNvGrpSpPr/>
        <p:nvPr/>
      </p:nvGrpSpPr>
      <p:grpSpPr>
        <a:xfrm>
          <a:off x="0" y="0"/>
          <a:ext cx="0" cy="0"/>
          <a:chOff x="0" y="0"/>
          <a:chExt cx="0" cy="0"/>
        </a:xfrm>
      </p:grpSpPr>
      <p:sp>
        <p:nvSpPr>
          <p:cNvPr id="925" name="Google Shape;925;g36c58d5a2d6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6" name="Google Shape;926;g36c58d5a2d6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0" name="Shape 930"/>
        <p:cNvGrpSpPr/>
        <p:nvPr/>
      </p:nvGrpSpPr>
      <p:grpSpPr>
        <a:xfrm>
          <a:off x="0" y="0"/>
          <a:ext cx="0" cy="0"/>
          <a:chOff x="0" y="0"/>
          <a:chExt cx="0" cy="0"/>
        </a:xfrm>
      </p:grpSpPr>
      <p:sp>
        <p:nvSpPr>
          <p:cNvPr id="931" name="Google Shape;931;g2e99bb42309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2" name="Google Shape;932;g2e99bb42309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g2e99bb42309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8" name="Google Shape;938;g2e99bb42309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2" name="Shape 942"/>
        <p:cNvGrpSpPr/>
        <p:nvPr/>
      </p:nvGrpSpPr>
      <p:grpSpPr>
        <a:xfrm>
          <a:off x="0" y="0"/>
          <a:ext cx="0" cy="0"/>
          <a:chOff x="0" y="0"/>
          <a:chExt cx="0" cy="0"/>
        </a:xfrm>
      </p:grpSpPr>
      <p:sp>
        <p:nvSpPr>
          <p:cNvPr id="943" name="Google Shape;943;g2e99bb42309_0_3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4" name="Google Shape;944;g2e99bb42309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8" name="Shape 948"/>
        <p:cNvGrpSpPr/>
        <p:nvPr/>
      </p:nvGrpSpPr>
      <p:grpSpPr>
        <a:xfrm>
          <a:off x="0" y="0"/>
          <a:ext cx="0" cy="0"/>
          <a:chOff x="0" y="0"/>
          <a:chExt cx="0" cy="0"/>
        </a:xfrm>
      </p:grpSpPr>
      <p:sp>
        <p:nvSpPr>
          <p:cNvPr id="949" name="Google Shape;949;g2e99bb42309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0" name="Google Shape;950;g2e99bb42309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6" name="Shape 956"/>
        <p:cNvGrpSpPr/>
        <p:nvPr/>
      </p:nvGrpSpPr>
      <p:grpSpPr>
        <a:xfrm>
          <a:off x="0" y="0"/>
          <a:ext cx="0" cy="0"/>
          <a:chOff x="0" y="0"/>
          <a:chExt cx="0" cy="0"/>
        </a:xfrm>
      </p:grpSpPr>
      <p:sp>
        <p:nvSpPr>
          <p:cNvPr id="957" name="Google Shape;957;g2e99bb42309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8" name="Google Shape;958;g2e99bb42309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5" name="Shape 965"/>
        <p:cNvGrpSpPr/>
        <p:nvPr/>
      </p:nvGrpSpPr>
      <p:grpSpPr>
        <a:xfrm>
          <a:off x="0" y="0"/>
          <a:ext cx="0" cy="0"/>
          <a:chOff x="0" y="0"/>
          <a:chExt cx="0" cy="0"/>
        </a:xfrm>
      </p:grpSpPr>
      <p:sp>
        <p:nvSpPr>
          <p:cNvPr id="966" name="Google Shape;966;g2e99bb42309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7" name="Google Shape;967;g2e99bb42309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Computer at CERN provides powerful context that can bridge the gap between concepts in physics and practical application which deepen students understanding</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e96b8d5de6_0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e96b8d5de6_0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4" name="Shape 974"/>
        <p:cNvGrpSpPr/>
        <p:nvPr/>
      </p:nvGrpSpPr>
      <p:grpSpPr>
        <a:xfrm>
          <a:off x="0" y="0"/>
          <a:ext cx="0" cy="0"/>
          <a:chOff x="0" y="0"/>
          <a:chExt cx="0" cy="0"/>
        </a:xfrm>
      </p:grpSpPr>
      <p:sp>
        <p:nvSpPr>
          <p:cNvPr id="975" name="Google Shape;975;g37084230d06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6" name="Google Shape;976;g37084230d06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3" name="Shape 983"/>
        <p:cNvGrpSpPr/>
        <p:nvPr/>
      </p:nvGrpSpPr>
      <p:grpSpPr>
        <a:xfrm>
          <a:off x="0" y="0"/>
          <a:ext cx="0" cy="0"/>
          <a:chOff x="0" y="0"/>
          <a:chExt cx="0" cy="0"/>
        </a:xfrm>
      </p:grpSpPr>
      <p:sp>
        <p:nvSpPr>
          <p:cNvPr id="984" name="Google Shape;984;g37084230d06_4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5" name="Google Shape;985;g37084230d06_4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g37084230d06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3" name="Google Shape;993;g37084230d06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6" name="Shape 996"/>
        <p:cNvGrpSpPr/>
        <p:nvPr/>
      </p:nvGrpSpPr>
      <p:grpSpPr>
        <a:xfrm>
          <a:off x="0" y="0"/>
          <a:ext cx="0" cy="0"/>
          <a:chOff x="0" y="0"/>
          <a:chExt cx="0" cy="0"/>
        </a:xfrm>
      </p:grpSpPr>
      <p:sp>
        <p:nvSpPr>
          <p:cNvPr id="997" name="Google Shape;997;g2e99bb42309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8" name="Google Shape;998;g2e99bb42309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7" name="Shape 1017"/>
        <p:cNvGrpSpPr/>
        <p:nvPr/>
      </p:nvGrpSpPr>
      <p:grpSpPr>
        <a:xfrm>
          <a:off x="0" y="0"/>
          <a:ext cx="0" cy="0"/>
          <a:chOff x="0" y="0"/>
          <a:chExt cx="0" cy="0"/>
        </a:xfrm>
      </p:grpSpPr>
      <p:sp>
        <p:nvSpPr>
          <p:cNvPr id="1018" name="Google Shape;1018;g2e99bb42309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9" name="Google Shape;1019;g2e99bb42309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5" name="Shape 1025"/>
        <p:cNvGrpSpPr/>
        <p:nvPr/>
      </p:nvGrpSpPr>
      <p:grpSpPr>
        <a:xfrm>
          <a:off x="0" y="0"/>
          <a:ext cx="0" cy="0"/>
          <a:chOff x="0" y="0"/>
          <a:chExt cx="0" cy="0"/>
        </a:xfrm>
      </p:grpSpPr>
      <p:sp>
        <p:nvSpPr>
          <p:cNvPr id="1026" name="Google Shape;1026;g2e99bb42309_0_3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7" name="Google Shape;1027;g2e99bb42309_0_3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One way in which our thinking has changed is in how we view the work being done at CERN.</a:t>
            </a:r>
            <a:r>
              <a:rPr lang="en">
                <a:solidFill>
                  <a:schemeClr val="dk1"/>
                </a:solidFill>
              </a:rPr>
              <a:t> Initially, we may have seen it as simply high-level particle physics research, but our understanding has deepened into a more complex and multifaceted outlook. We now recognize CERN as not just a scientific institution, but as a hub of </a:t>
            </a:r>
            <a:r>
              <a:rPr i="1" lang="en">
                <a:solidFill>
                  <a:schemeClr val="dk1"/>
                </a:solidFill>
              </a:rPr>
              <a:t>collaborative effort</a:t>
            </a:r>
            <a:r>
              <a:rPr lang="en">
                <a:solidFill>
                  <a:schemeClr val="dk1"/>
                </a:solidFill>
              </a:rPr>
              <a:t>, where physicists, engineers, and thinkers from around the world unite in pursuit of knowledge and peace—</a:t>
            </a:r>
            <a:r>
              <a:rPr i="1" lang="en">
                <a:solidFill>
                  <a:schemeClr val="dk1"/>
                </a:solidFill>
              </a:rPr>
              <a:t>science for peace</a:t>
            </a:r>
            <a:r>
              <a:rPr lang="en">
                <a:solidFill>
                  <a:schemeClr val="dk1"/>
                </a:solidFill>
              </a:rPr>
              <a:t>.</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This </a:t>
            </a:r>
            <a:r>
              <a:rPr i="1" lang="en">
                <a:solidFill>
                  <a:schemeClr val="dk1"/>
                </a:solidFill>
              </a:rPr>
              <a:t>multifocal approach</a:t>
            </a:r>
            <a:r>
              <a:rPr lang="en">
                <a:solidFill>
                  <a:schemeClr val="dk1"/>
                </a:solidFill>
              </a:rPr>
              <a:t> to problem-solving, blending theory, experimentation, engineering, and international cooperation, has reshaped how we think about science itself. It's not just about the results, such as exam scores or even discoveries, but also about qualities like </a:t>
            </a:r>
            <a:r>
              <a:rPr i="1" lang="en">
                <a:solidFill>
                  <a:schemeClr val="dk1"/>
                </a:solidFill>
              </a:rPr>
              <a:t>innovativeness, initiative, and resilience</a:t>
            </a:r>
            <a:r>
              <a:rPr lang="en">
                <a:solidFill>
                  <a:schemeClr val="dk1"/>
                </a:solidFill>
              </a:rPr>
              <a:t>. These are the traits that truly define success as a physicist, especially in a research environment as challenging and dynamic as CERN.</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t/>
            </a:r>
            <a:endParaRPr>
              <a:solidFill>
                <a:schemeClr val="dk1"/>
              </a:solidFill>
            </a:endParaRPr>
          </a:p>
          <a:p>
            <a:pPr indent="0" lvl="0" marL="0" rtl="0" algn="l">
              <a:lnSpc>
                <a:spcPct val="90000"/>
              </a:lnSpc>
              <a:spcBef>
                <a:spcPts val="1200"/>
              </a:spcBef>
              <a:spcAft>
                <a:spcPts val="0"/>
              </a:spcAft>
              <a:buClr>
                <a:schemeClr val="dk1"/>
              </a:buClr>
              <a:buSzPts val="1100"/>
              <a:buFont typeface="Arial"/>
              <a:buNone/>
            </a:pPr>
            <a:r>
              <a:rPr lang="en" sz="1600">
                <a:solidFill>
                  <a:srgbClr val="171717"/>
                </a:solidFill>
              </a:rPr>
              <a:t>What is CERN?</a:t>
            </a:r>
            <a:endParaRPr sz="1600">
              <a:solidFill>
                <a:srgbClr val="171717"/>
              </a:solidFill>
            </a:endParaRPr>
          </a:p>
          <a:p>
            <a:pPr indent="0" lvl="0" marL="0" rtl="0" algn="l">
              <a:lnSpc>
                <a:spcPct val="90000"/>
              </a:lnSpc>
              <a:spcBef>
                <a:spcPts val="800"/>
              </a:spcBef>
              <a:spcAft>
                <a:spcPts val="0"/>
              </a:spcAft>
              <a:buClr>
                <a:schemeClr val="dk1"/>
              </a:buClr>
              <a:buSzPts val="1100"/>
              <a:buFont typeface="Arial"/>
              <a:buNone/>
            </a:pPr>
            <a:r>
              <a:rPr lang="en" sz="1600">
                <a:solidFill>
                  <a:srgbClr val="171717"/>
                </a:solidFill>
              </a:rPr>
              <a:t>not just as a center for high-level particle physics, but as a multifocal, collaborative space where science serves a broader purpose. </a:t>
            </a:r>
            <a:endParaRPr sz="1600">
              <a:solidFill>
                <a:srgbClr val="171717"/>
              </a:solidFill>
            </a:endParaRPr>
          </a:p>
          <a:p>
            <a:pPr indent="0" lvl="0" marL="0" rtl="0" algn="l">
              <a:lnSpc>
                <a:spcPct val="90000"/>
              </a:lnSpc>
              <a:spcBef>
                <a:spcPts val="800"/>
              </a:spcBef>
              <a:spcAft>
                <a:spcPts val="0"/>
              </a:spcAft>
              <a:buClr>
                <a:schemeClr val="dk1"/>
              </a:buClr>
              <a:buSzPts val="1100"/>
              <a:buFont typeface="Arial"/>
              <a:buNone/>
            </a:pPr>
            <a:r>
              <a:rPr lang="en" sz="1600">
                <a:solidFill>
                  <a:srgbClr val="171717"/>
                </a:solidFill>
              </a:rPr>
              <a:t>We've come to see it as </a:t>
            </a:r>
            <a:r>
              <a:rPr b="1" lang="en" sz="1600" u="sng">
                <a:solidFill>
                  <a:srgbClr val="171717"/>
                </a:solidFill>
              </a:rPr>
              <a:t>a real-world example of how the scientific approach,</a:t>
            </a:r>
            <a:r>
              <a:rPr lang="en" sz="1600">
                <a:solidFill>
                  <a:srgbClr val="171717"/>
                </a:solidFill>
              </a:rPr>
              <a:t> driven by international cooperation and shared values, can promote peace and global progress.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0" name="Shape 1040"/>
        <p:cNvGrpSpPr/>
        <p:nvPr/>
      </p:nvGrpSpPr>
      <p:grpSpPr>
        <a:xfrm>
          <a:off x="0" y="0"/>
          <a:ext cx="0" cy="0"/>
          <a:chOff x="0" y="0"/>
          <a:chExt cx="0" cy="0"/>
        </a:xfrm>
      </p:grpSpPr>
      <p:sp>
        <p:nvSpPr>
          <p:cNvPr id="1041" name="Google Shape;1041;g37064dd9254_4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2" name="Google Shape;1042;g37064dd9254_4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a:solidFill>
                  <a:schemeClr val="dk1"/>
                </a:solidFill>
              </a:rPr>
              <a:t>One way in which our thinking has changed is in how we view the work being done at CERN.</a:t>
            </a:r>
            <a:r>
              <a:rPr lang="en">
                <a:solidFill>
                  <a:schemeClr val="dk1"/>
                </a:solidFill>
              </a:rPr>
              <a:t> Initially, we may have seen it as simply high-level particle physics research, but our understanding has deepened into a more complex and multifaceted outlook. We now recognize CERN as not just a scientific institution, but as a hub of </a:t>
            </a:r>
            <a:r>
              <a:rPr i="1" lang="en">
                <a:solidFill>
                  <a:schemeClr val="dk1"/>
                </a:solidFill>
              </a:rPr>
              <a:t>collaborative effort</a:t>
            </a:r>
            <a:r>
              <a:rPr lang="en">
                <a:solidFill>
                  <a:schemeClr val="dk1"/>
                </a:solidFill>
              </a:rPr>
              <a:t>, where physicists, engineers, and thinkers from around the world unite in pursuit of knowledge and peace—</a:t>
            </a:r>
            <a:r>
              <a:rPr i="1" lang="en">
                <a:solidFill>
                  <a:schemeClr val="dk1"/>
                </a:solidFill>
              </a:rPr>
              <a:t>science for peace</a:t>
            </a:r>
            <a:r>
              <a:rPr lang="en">
                <a:solidFill>
                  <a:schemeClr val="dk1"/>
                </a:solidFill>
              </a:rPr>
              <a:t>.</a:t>
            </a:r>
            <a:endParaRPr>
              <a:solidFill>
                <a:schemeClr val="dk1"/>
              </a:solidFill>
            </a:endParaRPr>
          </a:p>
          <a:p>
            <a:pPr indent="0" lvl="0" marL="0" rtl="0" algn="l">
              <a:lnSpc>
                <a:spcPct val="115000"/>
              </a:lnSpc>
              <a:spcBef>
                <a:spcPts val="1200"/>
              </a:spcBef>
              <a:spcAft>
                <a:spcPts val="0"/>
              </a:spcAft>
              <a:buNone/>
            </a:pPr>
            <a:r>
              <a:rPr lang="en">
                <a:solidFill>
                  <a:schemeClr val="dk1"/>
                </a:solidFill>
              </a:rPr>
              <a:t>This </a:t>
            </a:r>
            <a:r>
              <a:rPr i="1" lang="en">
                <a:solidFill>
                  <a:schemeClr val="dk1"/>
                </a:solidFill>
              </a:rPr>
              <a:t>multifocal approach</a:t>
            </a:r>
            <a:r>
              <a:rPr lang="en">
                <a:solidFill>
                  <a:schemeClr val="dk1"/>
                </a:solidFill>
              </a:rPr>
              <a:t> to problem-solving, blending theory, experimentation, engineering, and international cooperation, has reshaped how we think about science itself. It's not just about the results, such as exam scores or even discoveries, but also about qualities like </a:t>
            </a:r>
            <a:r>
              <a:rPr i="1" lang="en">
                <a:solidFill>
                  <a:schemeClr val="dk1"/>
                </a:solidFill>
              </a:rPr>
              <a:t>innovativeness, initiative, and resilience</a:t>
            </a:r>
            <a:r>
              <a:rPr lang="en">
                <a:solidFill>
                  <a:schemeClr val="dk1"/>
                </a:solidFill>
              </a:rPr>
              <a:t>. These are the traits that truly define success as a physicist, especially in a research environment as challenging and dynamic as CERN.</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9" name="Shape 1049"/>
        <p:cNvGrpSpPr/>
        <p:nvPr/>
      </p:nvGrpSpPr>
      <p:grpSpPr>
        <a:xfrm>
          <a:off x="0" y="0"/>
          <a:ext cx="0" cy="0"/>
          <a:chOff x="0" y="0"/>
          <a:chExt cx="0" cy="0"/>
        </a:xfrm>
      </p:grpSpPr>
      <p:sp>
        <p:nvSpPr>
          <p:cNvPr id="1050" name="Google Shape;1050;g37084230d06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1" name="Google Shape;1051;g37084230d06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4" name="Shape 1054"/>
        <p:cNvGrpSpPr/>
        <p:nvPr/>
      </p:nvGrpSpPr>
      <p:grpSpPr>
        <a:xfrm>
          <a:off x="0" y="0"/>
          <a:ext cx="0" cy="0"/>
          <a:chOff x="0" y="0"/>
          <a:chExt cx="0" cy="0"/>
        </a:xfrm>
      </p:grpSpPr>
      <p:sp>
        <p:nvSpPr>
          <p:cNvPr id="1055" name="Google Shape;1055;g37084230d06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6" name="Google Shape;1056;g37084230d06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e96b8d5de6_0_7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e96b8d5de6_0_7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e96b8d5de6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e96b8d5de6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e96b8d5de6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2e96b8d5de6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e96b8d5de6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e96b8d5de6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e96b8d5de6_0_7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e96b8d5de6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e96b8d5de6_0_8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e96b8d5de6_0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e96b8d5de6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e96b8d5de6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e96b8d5de6_0_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e96b8d5de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2e96b8d5de6_0_8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2e96b8d5de6_0_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e96b8d5de6_0_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2e96b8d5de6_0_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2e96b8d5de6_0_8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2e96b8d5de6_0_8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e96b8d5de6_0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2e96b8d5de6_0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e96b8d5de6_0_8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e96b8d5de6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2e96b8d5de6_0_8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2e96b8d5de6_0_8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e96b8d5de6_0_8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2e96b8d5de6_0_8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36c58d5a2d6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36c58d5a2d6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36c58d5a2d6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36c58d5a2d6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36c58d5a2d6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36c58d5a2d6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6c58d5a2d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6c58d5a2d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36c58d5a2d6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36c58d5a2d6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2e96b8d5de6_0_8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2e96b8d5de6_0_8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2e99bb4230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2e99bb423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2e96b8d5de6_0_8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2e96b8d5de6_0_8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2e96b8d5de6_0_8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2e96b8d5de6_0_8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36e77b7355a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36e77b7355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2e96b8d5de6_0_8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2e96b8d5de6_0_8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g2e98953127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6" name="Google Shape;446;g2e9895312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2e98953127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2e98953127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g36c583e2ec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36c583e2ec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e96b8d5de6_0_7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e96b8d5de6_0_7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2e98953127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2e98953127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2e98953127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2e98953127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g2e989531279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6" name="Google Shape;476;g2e989531279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36c583e2ec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36c583e2ec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2e989531279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2e989531279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2e989531279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2e989531279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2e989531279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0" name="Google Shape;500;g2e989531279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36c583e2ec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36c583e2ec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g2e989531279_2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2" name="Google Shape;512;g2e989531279_2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g2e989531279_2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8" name="Google Shape;518;g2e989531279_2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e96b8d5de6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e96b8d5de6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2e989531279_2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2e989531279_2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36c583e2ec6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0" name="Google Shape;530;g36c583e2ec6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2e989531279_2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2e989531279_2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2e989531279_2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2e989531279_2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2e989531279_2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8" name="Google Shape;548;g2e989531279_2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g36c583e2ec6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4" name="Google Shape;554;g36c583e2ec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2e989531279_2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2e989531279_2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36c58d5a2d6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36c58d5a2d6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g36c58d5a2d6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2" name="Google Shape;572;g36c58d5a2d6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g36c58d5a2d6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8" name="Google Shape;578;g36c58d5a2d6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e96b8d5de6_0_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e96b8d5de6_0_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g36c58d5a2d6_0_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4" name="Google Shape;584;g36c58d5a2d6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g2e99bb4230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2e99bb4230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g2e99bb4230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6" name="Google Shape;596;g2e99bb4230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36f1b929087_4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3" name="Google Shape;603;g36f1b929087_4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g36e77b7355a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0" name="Google Shape;610;g36e77b7355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g2e99bb4230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9" name="Google Shape;619;g2e99bb4230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2e99bb42309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5" name="Google Shape;625;g2e99bb42309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2e99bb42309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7" name="Google Shape;637;g2e99bb42309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g2e99bb42309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3" name="Google Shape;643;g2e99bb42309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7" name="Shape 647"/>
        <p:cNvGrpSpPr/>
        <p:nvPr/>
      </p:nvGrpSpPr>
      <p:grpSpPr>
        <a:xfrm>
          <a:off x="0" y="0"/>
          <a:ext cx="0" cy="0"/>
          <a:chOff x="0" y="0"/>
          <a:chExt cx="0" cy="0"/>
        </a:xfrm>
      </p:grpSpPr>
      <p:sp>
        <p:nvSpPr>
          <p:cNvPr id="648" name="Google Shape;648;g2e99bb42309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9" name="Google Shape;649;g2e99bb42309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e96b8d5de6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2e96b8d5de6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2e99bb42309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5" name="Google Shape;655;g2e99bb4230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g2e99bb42309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1" name="Google Shape;661;g2e99bb42309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t>To make the abstract world of particle physics more accessible and fun, I start with a creative role-play activity I call a ‘Particle Party.’ Students act out interactions between particles using simple props. As they interact—say, an electron and positron annihilating into a photon—I draw the corresponding Feynman diagram on the board.</a:t>
            </a:r>
            <a:endParaRPr/>
          </a:p>
          <a:p>
            <a:pPr indent="0" lvl="0" marL="0" rtl="0" algn="l">
              <a:lnSpc>
                <a:spcPct val="115000"/>
              </a:lnSpc>
              <a:spcBef>
                <a:spcPts val="1200"/>
              </a:spcBef>
              <a:spcAft>
                <a:spcPts val="0"/>
              </a:spcAft>
              <a:buClr>
                <a:schemeClr val="dk1"/>
              </a:buClr>
              <a:buSzPts val="1100"/>
              <a:buFont typeface="Arial"/>
              <a:buNone/>
            </a:pPr>
            <a:r>
              <a:rPr lang="en"/>
              <a:t>This activity not only sparks engagement but also reveals common misconceptions. For example, students often think these diagrams show literal paths through space, or that particles always move left to right. I use this moment to clarify that Feynman diagrams are symbolic tools for visualizing interactions and probabilities—not actual particle trajectories.</a:t>
            </a:r>
            <a:endParaRPr/>
          </a:p>
          <a:p>
            <a:pPr indent="0" lvl="0" marL="0" rtl="0" algn="l">
              <a:lnSpc>
                <a:spcPct val="115000"/>
              </a:lnSpc>
              <a:spcBef>
                <a:spcPts val="1200"/>
              </a:spcBef>
              <a:spcAft>
                <a:spcPts val="0"/>
              </a:spcAft>
              <a:buClr>
                <a:schemeClr val="dk1"/>
              </a:buClr>
              <a:buSzPts val="1100"/>
              <a:buFont typeface="Arial"/>
              <a:buNone/>
            </a:pPr>
            <a:r>
              <a:rPr lang="en"/>
              <a:t>Addressing these early helps build a strong conceptual foundation for more complex quantum ideas</a:t>
            </a:r>
            <a:endParaRPr/>
          </a:p>
          <a:p>
            <a:pPr indent="0" lvl="0" marL="0" rtl="0" algn="l">
              <a:spcBef>
                <a:spcPts val="120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g2e99bb42309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7" name="Google Shape;667;g2e99bb4230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When introducing CERN’s computing and data analysis, I focus on three key ideas students should grasp:</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First, the </a:t>
            </a:r>
            <a:r>
              <a:rPr i="1" lang="en">
                <a:solidFill>
                  <a:schemeClr val="dk1"/>
                </a:solidFill>
              </a:rPr>
              <a:t>scale</a:t>
            </a:r>
            <a:r>
              <a:rPr lang="en">
                <a:solidFill>
                  <a:schemeClr val="dk1"/>
                </a:solidFill>
              </a:rPr>
              <a:t>—CERN experiments produce </a:t>
            </a:r>
            <a:r>
              <a:rPr i="1" lang="en">
                <a:solidFill>
                  <a:schemeClr val="dk1"/>
                </a:solidFill>
              </a:rPr>
              <a:t>petabytes</a:t>
            </a:r>
            <a:r>
              <a:rPr lang="en">
                <a:solidFill>
                  <a:schemeClr val="dk1"/>
                </a:solidFill>
              </a:rPr>
              <a:t> of data per second, far beyond what a single computer can handle.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Second, CERN uses a </a:t>
            </a:r>
            <a:r>
              <a:rPr i="1" lang="en">
                <a:solidFill>
                  <a:schemeClr val="dk1"/>
                </a:solidFill>
              </a:rPr>
              <a:t>Worldwide LHC Computing Grid</a:t>
            </a:r>
            <a:r>
              <a:rPr lang="en">
                <a:solidFill>
                  <a:schemeClr val="dk1"/>
                </a:solidFill>
              </a:rPr>
              <a:t>—a global network of computers sharing the workload.</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Third, </a:t>
            </a:r>
            <a:r>
              <a:rPr i="1" lang="en">
                <a:solidFill>
                  <a:schemeClr val="dk1"/>
                </a:solidFill>
              </a:rPr>
              <a:t>AI and machine learning</a:t>
            </a:r>
            <a:r>
              <a:rPr lang="en">
                <a:solidFill>
                  <a:schemeClr val="dk1"/>
                </a:solidFill>
              </a:rPr>
              <a:t> play a growing role, helping physicists identify patterns and rare events in the sea of data.</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But students may find this challenging. The size of the data is hard to visualize, distributed computing is a new concept to many, and the role of AI in physics may seem abstract. I tackle this by using real-life analogies (e.g., streaming platforms for data flow, or facial recognition for pattern-finding) to make the concepts more relatable.</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g2e99bb42309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3" name="Google Shape;673;g2e99bb42309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When discussing the impact of particle physics beyond the lab, medical applications are a great way to connect science to real life.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First, particle accelerators are used in </a:t>
            </a:r>
            <a:r>
              <a:rPr i="1" lang="en">
                <a:solidFill>
                  <a:schemeClr val="dk1"/>
                </a:solidFill>
              </a:rPr>
              <a:t>proton therapy</a:t>
            </a:r>
            <a:r>
              <a:rPr lang="en">
                <a:solidFill>
                  <a:schemeClr val="dk1"/>
                </a:solidFill>
              </a:rPr>
              <a:t>, which targets cancer cells with incredible precision, minimizing damage to healthy tissue.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Second, </a:t>
            </a:r>
            <a:r>
              <a:rPr i="1" lang="en">
                <a:solidFill>
                  <a:schemeClr val="dk1"/>
                </a:solidFill>
              </a:rPr>
              <a:t>PET scans</a:t>
            </a:r>
            <a:r>
              <a:rPr lang="en">
                <a:solidFill>
                  <a:schemeClr val="dk1"/>
                </a:solidFill>
              </a:rPr>
              <a:t> rely on particle detectors to image the body from inside—this is a direct use of particle physics in diagnostics.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Third, many </a:t>
            </a:r>
            <a:r>
              <a:rPr i="1" lang="en">
                <a:solidFill>
                  <a:schemeClr val="dk1"/>
                </a:solidFill>
              </a:rPr>
              <a:t>technological advances</a:t>
            </a:r>
            <a:r>
              <a:rPr lang="en">
                <a:solidFill>
                  <a:schemeClr val="dk1"/>
                </a:solidFill>
              </a:rPr>
              <a:t> from physics labs, like detectors and imaging software, are now used in hospitals.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Students may struggle to see the connection between high-energy physics and healthcare. They might not realize that tools built for fundamental science can directly help save lives. It also helps to clarify the different roles of radiation: one for imaging, another for treatment. Using concrete examples and patient stories can make these ideas more engaging and meaningful.</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g2e99bb42309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9" name="Google Shape;679;g2e99bb42309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g2e99bb42309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7" name="Google Shape;687;g2e99bb42309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1" name="Shape 691"/>
        <p:cNvGrpSpPr/>
        <p:nvPr/>
      </p:nvGrpSpPr>
      <p:grpSpPr>
        <a:xfrm>
          <a:off x="0" y="0"/>
          <a:ext cx="0" cy="0"/>
          <a:chOff x="0" y="0"/>
          <a:chExt cx="0" cy="0"/>
        </a:xfrm>
      </p:grpSpPr>
      <p:sp>
        <p:nvSpPr>
          <p:cNvPr id="692" name="Google Shape;692;g2e99bb42309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3" name="Google Shape;693;g2e99bb42309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7" name="Shape 697"/>
        <p:cNvGrpSpPr/>
        <p:nvPr/>
      </p:nvGrpSpPr>
      <p:grpSpPr>
        <a:xfrm>
          <a:off x="0" y="0"/>
          <a:ext cx="0" cy="0"/>
          <a:chOff x="0" y="0"/>
          <a:chExt cx="0" cy="0"/>
        </a:xfrm>
      </p:grpSpPr>
      <p:sp>
        <p:nvSpPr>
          <p:cNvPr id="698" name="Google Shape;698;g2e99bb42309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9" name="Google Shape;699;g2e99bb42309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3" name="Shape 703"/>
        <p:cNvGrpSpPr/>
        <p:nvPr/>
      </p:nvGrpSpPr>
      <p:grpSpPr>
        <a:xfrm>
          <a:off x="0" y="0"/>
          <a:ext cx="0" cy="0"/>
          <a:chOff x="0" y="0"/>
          <a:chExt cx="0" cy="0"/>
        </a:xfrm>
      </p:grpSpPr>
      <p:sp>
        <p:nvSpPr>
          <p:cNvPr id="704" name="Google Shape;704;g2e99bb42309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5" name="Google Shape;705;g2e99bb42309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g2e99bb42309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1" name="Google Shape;711;g2e99bb42309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e96b8d5de6_0_7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e96b8d5de6_0_7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g2e99bb42309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7" name="Google Shape;717;g2e99bb42309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g2e99bb42309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3" name="Google Shape;723;g2e99bb42309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7" name="Shape 727"/>
        <p:cNvGrpSpPr/>
        <p:nvPr/>
      </p:nvGrpSpPr>
      <p:grpSpPr>
        <a:xfrm>
          <a:off x="0" y="0"/>
          <a:ext cx="0" cy="0"/>
          <a:chOff x="0" y="0"/>
          <a:chExt cx="0" cy="0"/>
        </a:xfrm>
      </p:grpSpPr>
      <p:sp>
        <p:nvSpPr>
          <p:cNvPr id="728" name="Google Shape;728;g2e99bb42309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9" name="Google Shape;729;g2e99bb4230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2e99bb42309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5" name="Google Shape;735;g2e99bb42309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9" name="Shape 739"/>
        <p:cNvGrpSpPr/>
        <p:nvPr/>
      </p:nvGrpSpPr>
      <p:grpSpPr>
        <a:xfrm>
          <a:off x="0" y="0"/>
          <a:ext cx="0" cy="0"/>
          <a:chOff x="0" y="0"/>
          <a:chExt cx="0" cy="0"/>
        </a:xfrm>
      </p:grpSpPr>
      <p:sp>
        <p:nvSpPr>
          <p:cNvPr id="740" name="Google Shape;740;g2e99bb42309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1" name="Google Shape;741;g2e99bb42309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5" name="Shape 745"/>
        <p:cNvGrpSpPr/>
        <p:nvPr/>
      </p:nvGrpSpPr>
      <p:grpSpPr>
        <a:xfrm>
          <a:off x="0" y="0"/>
          <a:ext cx="0" cy="0"/>
          <a:chOff x="0" y="0"/>
          <a:chExt cx="0" cy="0"/>
        </a:xfrm>
      </p:grpSpPr>
      <p:sp>
        <p:nvSpPr>
          <p:cNvPr id="746" name="Google Shape;746;g2e99bb42309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7" name="Google Shape;747;g2e99bb42309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1" name="Shape 751"/>
        <p:cNvGrpSpPr/>
        <p:nvPr/>
      </p:nvGrpSpPr>
      <p:grpSpPr>
        <a:xfrm>
          <a:off x="0" y="0"/>
          <a:ext cx="0" cy="0"/>
          <a:chOff x="0" y="0"/>
          <a:chExt cx="0" cy="0"/>
        </a:xfrm>
      </p:grpSpPr>
      <p:sp>
        <p:nvSpPr>
          <p:cNvPr id="752" name="Google Shape;752;g2e99bb42309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3" name="Google Shape;753;g2e99bb4230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7" name="Shape 757"/>
        <p:cNvGrpSpPr/>
        <p:nvPr/>
      </p:nvGrpSpPr>
      <p:grpSpPr>
        <a:xfrm>
          <a:off x="0" y="0"/>
          <a:ext cx="0" cy="0"/>
          <a:chOff x="0" y="0"/>
          <a:chExt cx="0" cy="0"/>
        </a:xfrm>
      </p:grpSpPr>
      <p:sp>
        <p:nvSpPr>
          <p:cNvPr id="758" name="Google Shape;758;g36c58d5a2d6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9" name="Google Shape;759;g36c58d5a2d6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3" name="Shape 763"/>
        <p:cNvGrpSpPr/>
        <p:nvPr/>
      </p:nvGrpSpPr>
      <p:grpSpPr>
        <a:xfrm>
          <a:off x="0" y="0"/>
          <a:ext cx="0" cy="0"/>
          <a:chOff x="0" y="0"/>
          <a:chExt cx="0" cy="0"/>
        </a:xfrm>
      </p:grpSpPr>
      <p:sp>
        <p:nvSpPr>
          <p:cNvPr id="764" name="Google Shape;764;g36c58d5a2d6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5" name="Google Shape;765;g36c58d5a2d6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9" name="Shape 769"/>
        <p:cNvGrpSpPr/>
        <p:nvPr/>
      </p:nvGrpSpPr>
      <p:grpSpPr>
        <a:xfrm>
          <a:off x="0" y="0"/>
          <a:ext cx="0" cy="0"/>
          <a:chOff x="0" y="0"/>
          <a:chExt cx="0" cy="0"/>
        </a:xfrm>
      </p:grpSpPr>
      <p:sp>
        <p:nvSpPr>
          <p:cNvPr id="770" name="Google Shape;770;g36c58d5a2d6_0_2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1" name="Google Shape;771;g36c58d5a2d6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e96b8d5de6_0_7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e96b8d5de6_0_7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5" name="Shape 775"/>
        <p:cNvGrpSpPr/>
        <p:nvPr/>
      </p:nvGrpSpPr>
      <p:grpSpPr>
        <a:xfrm>
          <a:off x="0" y="0"/>
          <a:ext cx="0" cy="0"/>
          <a:chOff x="0" y="0"/>
          <a:chExt cx="0" cy="0"/>
        </a:xfrm>
      </p:grpSpPr>
      <p:sp>
        <p:nvSpPr>
          <p:cNvPr id="776" name="Google Shape;776;g36c58d5a2d6_0_2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7" name="Google Shape;777;g36c58d5a2d6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e99bb42309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e99bb4230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g2e99bb42309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0" name="Google Shape;790;g2e99bb42309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 name="Shape 796"/>
        <p:cNvGrpSpPr/>
        <p:nvPr/>
      </p:nvGrpSpPr>
      <p:grpSpPr>
        <a:xfrm>
          <a:off x="0" y="0"/>
          <a:ext cx="0" cy="0"/>
          <a:chOff x="0" y="0"/>
          <a:chExt cx="0" cy="0"/>
        </a:xfrm>
      </p:grpSpPr>
      <p:sp>
        <p:nvSpPr>
          <p:cNvPr id="797" name="Google Shape;797;g2e99bb42309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8" name="Google Shape;798;g2e99bb42309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 name="Shape 804"/>
        <p:cNvGrpSpPr/>
        <p:nvPr/>
      </p:nvGrpSpPr>
      <p:grpSpPr>
        <a:xfrm>
          <a:off x="0" y="0"/>
          <a:ext cx="0" cy="0"/>
          <a:chOff x="0" y="0"/>
          <a:chExt cx="0" cy="0"/>
        </a:xfrm>
      </p:grpSpPr>
      <p:sp>
        <p:nvSpPr>
          <p:cNvPr id="805" name="Google Shape;805;g2e99bb42309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6" name="Google Shape;806;g2e99bb42309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0" name="Shape 810"/>
        <p:cNvGrpSpPr/>
        <p:nvPr/>
      </p:nvGrpSpPr>
      <p:grpSpPr>
        <a:xfrm>
          <a:off x="0" y="0"/>
          <a:ext cx="0" cy="0"/>
          <a:chOff x="0" y="0"/>
          <a:chExt cx="0" cy="0"/>
        </a:xfrm>
      </p:grpSpPr>
      <p:sp>
        <p:nvSpPr>
          <p:cNvPr id="811" name="Google Shape;811;g2e99bb42309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2" name="Google Shape;812;g2e99bb42309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g2e99bb42309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4" name="Google Shape;824;g2e99bb4230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g2e99bb42309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0" name="Google Shape;830;g2e99bb42309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g2e99bb42309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6" name="Google Shape;836;g2e99bb42309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g2e99bb42309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2" name="Google Shape;842;g2e99bb42309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2" name="Shape 12"/>
        <p:cNvGrpSpPr/>
        <p:nvPr/>
      </p:nvGrpSpPr>
      <p:grpSpPr>
        <a:xfrm>
          <a:off x="0" y="0"/>
          <a:ext cx="0" cy="0"/>
          <a:chOff x="0" y="0"/>
          <a:chExt cx="0" cy="0"/>
        </a:xfrm>
      </p:grpSpPr>
      <p:pic>
        <p:nvPicPr>
          <p:cNvPr descr="logooutline.eps" id="13" name="Google Shape;13;p2"/>
          <p:cNvPicPr preferRelativeResize="0"/>
          <p:nvPr/>
        </p:nvPicPr>
        <p:blipFill rotWithShape="1">
          <a:blip r:embed="rId2">
            <a:alphaModFix/>
          </a:blip>
          <a:srcRect b="0" l="0" r="0" t="0"/>
          <a:stretch/>
        </p:blipFill>
        <p:spPr>
          <a:xfrm>
            <a:off x="3829598" y="532588"/>
            <a:ext cx="1492817" cy="1477814"/>
          </a:xfrm>
          <a:prstGeom prst="rect">
            <a:avLst/>
          </a:prstGeom>
          <a:noFill/>
          <a:ln>
            <a:noFill/>
          </a:ln>
        </p:spPr>
      </p:pic>
      <p:sp>
        <p:nvSpPr>
          <p:cNvPr id="14" name="Google Shape;14;p2"/>
          <p:cNvSpPr txBox="1"/>
          <p:nvPr>
            <p:ph type="ctrTitle"/>
          </p:nvPr>
        </p:nvSpPr>
        <p:spPr>
          <a:xfrm>
            <a:off x="305990" y="2571750"/>
            <a:ext cx="8532000" cy="16149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 name="Google Shape;15;p2"/>
          <p:cNvSpPr txBox="1"/>
          <p:nvPr>
            <p:ph idx="1" type="subTitle"/>
          </p:nvPr>
        </p:nvSpPr>
        <p:spPr>
          <a:xfrm>
            <a:off x="305991" y="4238118"/>
            <a:ext cx="8532000" cy="412500"/>
          </a:xfrm>
          <a:prstGeom prst="rect">
            <a:avLst/>
          </a:prstGeom>
          <a:noFill/>
          <a:ln>
            <a:noFill/>
          </a:ln>
        </p:spPr>
        <p:txBody>
          <a:bodyPr anchorCtr="0" anchor="t" bIns="0" lIns="0" spcFirstLastPara="1" rIns="0" wrap="square" tIns="0">
            <a:noAutofit/>
          </a:bodyPr>
          <a:lstStyle>
            <a:lvl1pPr lvl="0" algn="l">
              <a:lnSpc>
                <a:spcPct val="90000"/>
              </a:lnSpc>
              <a:spcBef>
                <a:spcPts val="800"/>
              </a:spcBef>
              <a:spcAft>
                <a:spcPts val="0"/>
              </a:spcAft>
              <a:buClr>
                <a:schemeClr val="dk2"/>
              </a:buClr>
              <a:buSzPts val="1300"/>
              <a:buNone/>
              <a:defRPr b="1" sz="1300">
                <a:solidFill>
                  <a:schemeClr val="dk2"/>
                </a:solidFill>
              </a:defRPr>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6" name="Google Shape;16;p2"/>
          <p:cNvPicPr preferRelativeResize="0"/>
          <p:nvPr/>
        </p:nvPicPr>
        <p:blipFill rotWithShape="1">
          <a:blip r:embed="rId3">
            <a:alphaModFix/>
          </a:blip>
          <a:srcRect b="0" l="0" r="0" t="0"/>
          <a:stretch/>
        </p:blipFill>
        <p:spPr>
          <a:xfrm>
            <a:off x="3789168" y="535867"/>
            <a:ext cx="1544286" cy="1544286"/>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2" name="Shape 72"/>
        <p:cNvGrpSpPr/>
        <p:nvPr/>
      </p:nvGrpSpPr>
      <p:grpSpPr>
        <a:xfrm>
          <a:off x="0" y="0"/>
          <a:ext cx="0" cy="0"/>
          <a:chOff x="0" y="0"/>
          <a:chExt cx="0" cy="0"/>
        </a:xfrm>
      </p:grpSpPr>
      <p:sp>
        <p:nvSpPr>
          <p:cNvPr id="73" name="Google Shape;73;p11"/>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4" name="Google Shape;74;p11"/>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5" name="Google Shape;75;p11"/>
          <p:cNvSpPr txBox="1"/>
          <p:nvPr>
            <p:ph idx="2"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6" name="Google Shape;76;p11"/>
          <p:cNvSpPr/>
          <p:nvPr>
            <p:ph idx="3" type="pic"/>
          </p:nvPr>
        </p:nvSpPr>
        <p:spPr>
          <a:xfrm>
            <a:off x="305991" y="1822054"/>
            <a:ext cx="4212300" cy="2835000"/>
          </a:xfrm>
          <a:prstGeom prst="rect">
            <a:avLst/>
          </a:prstGeom>
          <a:solidFill>
            <a:schemeClr val="lt1"/>
          </a:solidFill>
          <a:ln>
            <a:noFill/>
          </a:ln>
        </p:spPr>
      </p:sp>
      <p:sp>
        <p:nvSpPr>
          <p:cNvPr id="77" name="Google Shape;77;p1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8" name="Google Shape;78;p1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9" name="Google Shape;79;p1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80" name="Google Shape;80;p11"/>
          <p:cNvSpPr/>
          <p:nvPr>
            <p:ph idx="4" type="pic"/>
          </p:nvPr>
        </p:nvSpPr>
        <p:spPr>
          <a:xfrm>
            <a:off x="4629150" y="1815703"/>
            <a:ext cx="4212300" cy="28350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1" name="Shape 81"/>
        <p:cNvGrpSpPr/>
        <p:nvPr/>
      </p:nvGrpSpPr>
      <p:grpSpPr>
        <a:xfrm>
          <a:off x="0" y="0"/>
          <a:ext cx="0" cy="0"/>
          <a:chOff x="0" y="0"/>
          <a:chExt cx="0" cy="0"/>
        </a:xfrm>
      </p:grpSpPr>
      <p:sp>
        <p:nvSpPr>
          <p:cNvPr id="82" name="Google Shape;82;p12"/>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3" name="Google Shape;83;p12"/>
          <p:cNvSpPr txBox="1"/>
          <p:nvPr>
            <p:ph idx="1" type="body"/>
          </p:nvPr>
        </p:nvSpPr>
        <p:spPr>
          <a:xfrm>
            <a:off x="305990" y="1198993"/>
            <a:ext cx="2781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2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4" name="Google Shape;84;p1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5" name="Google Shape;85;p1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6" name="Google Shape;86;p1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87" name="Google Shape;87;p12"/>
          <p:cNvSpPr/>
          <p:nvPr>
            <p:ph idx="2" type="pic"/>
          </p:nvPr>
        </p:nvSpPr>
        <p:spPr>
          <a:xfrm>
            <a:off x="6056710" y="1194197"/>
            <a:ext cx="2781300" cy="1674000"/>
          </a:xfrm>
          <a:prstGeom prst="rect">
            <a:avLst/>
          </a:prstGeom>
          <a:solidFill>
            <a:schemeClr val="lt1"/>
          </a:solidFill>
          <a:ln>
            <a:noFill/>
          </a:ln>
        </p:spPr>
      </p:sp>
      <p:sp>
        <p:nvSpPr>
          <p:cNvPr id="88" name="Google Shape;88;p12"/>
          <p:cNvSpPr/>
          <p:nvPr>
            <p:ph idx="3" type="pic"/>
          </p:nvPr>
        </p:nvSpPr>
        <p:spPr>
          <a:xfrm>
            <a:off x="6093511" y="2977277"/>
            <a:ext cx="2744400" cy="1674000"/>
          </a:xfrm>
          <a:prstGeom prst="rect">
            <a:avLst/>
          </a:prstGeom>
          <a:solidFill>
            <a:schemeClr val="lt1"/>
          </a:solidFill>
          <a:ln>
            <a:noFill/>
          </a:ln>
        </p:spPr>
      </p:sp>
      <p:sp>
        <p:nvSpPr>
          <p:cNvPr id="89" name="Google Shape;89;p12"/>
          <p:cNvSpPr/>
          <p:nvPr>
            <p:ph idx="4" type="pic"/>
          </p:nvPr>
        </p:nvSpPr>
        <p:spPr>
          <a:xfrm>
            <a:off x="3194447" y="1194197"/>
            <a:ext cx="2744400" cy="1674000"/>
          </a:xfrm>
          <a:prstGeom prst="rect">
            <a:avLst/>
          </a:prstGeom>
          <a:solidFill>
            <a:schemeClr val="lt1"/>
          </a:solidFill>
          <a:ln>
            <a:noFill/>
          </a:ln>
        </p:spPr>
      </p:sp>
      <p:sp>
        <p:nvSpPr>
          <p:cNvPr id="90" name="Google Shape;90;p12"/>
          <p:cNvSpPr/>
          <p:nvPr>
            <p:ph idx="5" type="pic"/>
          </p:nvPr>
        </p:nvSpPr>
        <p:spPr>
          <a:xfrm>
            <a:off x="3194447" y="2983511"/>
            <a:ext cx="2744400" cy="1674000"/>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1" name="Shape 91"/>
        <p:cNvGrpSpPr/>
        <p:nvPr/>
      </p:nvGrpSpPr>
      <p:grpSpPr>
        <a:xfrm>
          <a:off x="0" y="0"/>
          <a:ext cx="0" cy="0"/>
          <a:chOff x="0" y="0"/>
          <a:chExt cx="0" cy="0"/>
        </a:xfrm>
      </p:grpSpPr>
      <p:sp>
        <p:nvSpPr>
          <p:cNvPr id="92" name="Google Shape;92;p13"/>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3" name="Google Shape;93;p13"/>
          <p:cNvSpPr txBox="1"/>
          <p:nvPr>
            <p:ph idx="1" type="body"/>
          </p:nvPr>
        </p:nvSpPr>
        <p:spPr>
          <a:xfrm>
            <a:off x="305990" y="1194197"/>
            <a:ext cx="2781300" cy="50130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4" name="Google Shape;94;p13"/>
          <p:cNvSpPr txBox="1"/>
          <p:nvPr>
            <p:ph idx="2" type="body"/>
          </p:nvPr>
        </p:nvSpPr>
        <p:spPr>
          <a:xfrm>
            <a:off x="6056709" y="1203725"/>
            <a:ext cx="27849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5" name="Google Shape;95;p13"/>
          <p:cNvSpPr/>
          <p:nvPr>
            <p:ph idx="3" type="pic"/>
          </p:nvPr>
        </p:nvSpPr>
        <p:spPr>
          <a:xfrm>
            <a:off x="305992" y="1815703"/>
            <a:ext cx="2781300" cy="2835000"/>
          </a:xfrm>
          <a:prstGeom prst="rect">
            <a:avLst/>
          </a:prstGeom>
          <a:solidFill>
            <a:schemeClr val="lt1"/>
          </a:solidFill>
          <a:ln>
            <a:noFill/>
          </a:ln>
        </p:spPr>
      </p:sp>
      <p:sp>
        <p:nvSpPr>
          <p:cNvPr id="96" name="Google Shape;96;p13"/>
          <p:cNvSpPr/>
          <p:nvPr>
            <p:ph idx="4" type="pic"/>
          </p:nvPr>
        </p:nvSpPr>
        <p:spPr>
          <a:xfrm>
            <a:off x="6056710" y="1812131"/>
            <a:ext cx="2784900" cy="2835000"/>
          </a:xfrm>
          <a:prstGeom prst="rect">
            <a:avLst/>
          </a:prstGeom>
          <a:solidFill>
            <a:schemeClr val="lt1"/>
          </a:solidFill>
          <a:ln>
            <a:noFill/>
          </a:ln>
        </p:spPr>
      </p:sp>
      <p:sp>
        <p:nvSpPr>
          <p:cNvPr id="97" name="Google Shape;97;p13"/>
          <p:cNvSpPr txBox="1"/>
          <p:nvPr>
            <p:ph idx="5" type="body"/>
          </p:nvPr>
        </p:nvSpPr>
        <p:spPr>
          <a:xfrm>
            <a:off x="3190385" y="1200920"/>
            <a:ext cx="2781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8" name="Google Shape;98;p13"/>
          <p:cNvSpPr/>
          <p:nvPr>
            <p:ph idx="6" type="pic"/>
          </p:nvPr>
        </p:nvSpPr>
        <p:spPr>
          <a:xfrm>
            <a:off x="3190386" y="1822427"/>
            <a:ext cx="2781300" cy="2835000"/>
          </a:xfrm>
          <a:prstGeom prst="rect">
            <a:avLst/>
          </a:prstGeom>
          <a:solidFill>
            <a:schemeClr val="lt1"/>
          </a:solidFill>
          <a:ln>
            <a:noFill/>
          </a:ln>
        </p:spPr>
      </p:sp>
      <p:sp>
        <p:nvSpPr>
          <p:cNvPr id="99" name="Google Shape;99;p1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0" name="Google Shape;100;p1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1" name="Google Shape;101;p1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02" name="Shape 102"/>
        <p:cNvGrpSpPr/>
        <p:nvPr/>
      </p:nvGrpSpPr>
      <p:grpSpPr>
        <a:xfrm>
          <a:off x="0" y="0"/>
          <a:ext cx="0" cy="0"/>
          <a:chOff x="0" y="0"/>
          <a:chExt cx="0" cy="0"/>
        </a:xfrm>
      </p:grpSpPr>
      <p:sp>
        <p:nvSpPr>
          <p:cNvPr id="103" name="Google Shape;103;p14"/>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4" name="Google Shape;104;p14"/>
          <p:cNvSpPr txBox="1"/>
          <p:nvPr>
            <p:ph idx="1" type="body"/>
          </p:nvPr>
        </p:nvSpPr>
        <p:spPr>
          <a:xfrm>
            <a:off x="3087290" y="1201032"/>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05" name="Google Shape;105;p14"/>
          <p:cNvSpPr/>
          <p:nvPr>
            <p:ph idx="2" type="pic"/>
          </p:nvPr>
        </p:nvSpPr>
        <p:spPr>
          <a:xfrm>
            <a:off x="3087290" y="2049332"/>
            <a:ext cx="2969400" cy="2607900"/>
          </a:xfrm>
          <a:prstGeom prst="rect">
            <a:avLst/>
          </a:prstGeom>
          <a:solidFill>
            <a:schemeClr val="lt1"/>
          </a:solidFill>
          <a:ln>
            <a:noFill/>
          </a:ln>
        </p:spPr>
      </p:sp>
      <p:sp>
        <p:nvSpPr>
          <p:cNvPr id="106" name="Google Shape;106;p1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7" name="Google Shape;107;p1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8" name="Google Shape;108;p1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109" name="Google Shape;109;p14"/>
          <p:cNvSpPr txBox="1"/>
          <p:nvPr>
            <p:ph idx="3" type="body"/>
          </p:nvPr>
        </p:nvSpPr>
        <p:spPr>
          <a:xfrm>
            <a:off x="2456"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0" name="Google Shape;110;p14"/>
          <p:cNvSpPr/>
          <p:nvPr>
            <p:ph idx="4" type="pic"/>
          </p:nvPr>
        </p:nvSpPr>
        <p:spPr>
          <a:xfrm>
            <a:off x="3038" y="1201032"/>
            <a:ext cx="2969400" cy="2607900"/>
          </a:xfrm>
          <a:prstGeom prst="rect">
            <a:avLst/>
          </a:prstGeom>
          <a:solidFill>
            <a:schemeClr val="lt1"/>
          </a:solidFill>
          <a:ln>
            <a:noFill/>
          </a:ln>
        </p:spPr>
      </p:sp>
      <p:sp>
        <p:nvSpPr>
          <p:cNvPr id="111" name="Google Shape;111;p14"/>
          <p:cNvSpPr txBox="1"/>
          <p:nvPr>
            <p:ph idx="5" type="body"/>
          </p:nvPr>
        </p:nvSpPr>
        <p:spPr>
          <a:xfrm>
            <a:off x="6174291"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2" name="Google Shape;112;p14"/>
          <p:cNvSpPr/>
          <p:nvPr>
            <p:ph idx="6" type="pic"/>
          </p:nvPr>
        </p:nvSpPr>
        <p:spPr>
          <a:xfrm>
            <a:off x="6174291" y="1201032"/>
            <a:ext cx="2969400" cy="26079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13" name="Shape 113"/>
        <p:cNvGrpSpPr/>
        <p:nvPr/>
      </p:nvGrpSpPr>
      <p:grpSpPr>
        <a:xfrm>
          <a:off x="0" y="0"/>
          <a:ext cx="0" cy="0"/>
          <a:chOff x="0" y="0"/>
          <a:chExt cx="0" cy="0"/>
        </a:xfrm>
      </p:grpSpPr>
      <p:sp>
        <p:nvSpPr>
          <p:cNvPr id="114" name="Google Shape;114;p1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5" name="Google Shape;115;p15"/>
          <p:cNvSpPr/>
          <p:nvPr>
            <p:ph idx="2" type="pic"/>
          </p:nvPr>
        </p:nvSpPr>
        <p:spPr>
          <a:xfrm>
            <a:off x="309582" y="1194197"/>
            <a:ext cx="8532000" cy="1923000"/>
          </a:xfrm>
          <a:prstGeom prst="rect">
            <a:avLst/>
          </a:prstGeom>
          <a:solidFill>
            <a:schemeClr val="lt1"/>
          </a:solidFill>
          <a:ln>
            <a:noFill/>
          </a:ln>
        </p:spPr>
      </p:sp>
      <p:sp>
        <p:nvSpPr>
          <p:cNvPr id="116" name="Google Shape;116;p15"/>
          <p:cNvSpPr txBox="1"/>
          <p:nvPr>
            <p:ph idx="1" type="body"/>
          </p:nvPr>
        </p:nvSpPr>
        <p:spPr>
          <a:xfrm>
            <a:off x="305992" y="3220641"/>
            <a:ext cx="27813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7" name="Google Shape;117;p15"/>
          <p:cNvSpPr txBox="1"/>
          <p:nvPr>
            <p:ph idx="3" type="body"/>
          </p:nvPr>
        </p:nvSpPr>
        <p:spPr>
          <a:xfrm>
            <a:off x="3200401" y="3220641"/>
            <a:ext cx="27492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8" name="Google Shape;118;p1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9" name="Google Shape;119;p1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0" name="Google Shape;120;p1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121" name="Google Shape;121;p15"/>
          <p:cNvSpPr txBox="1"/>
          <p:nvPr>
            <p:ph idx="4" type="body"/>
          </p:nvPr>
        </p:nvSpPr>
        <p:spPr>
          <a:xfrm>
            <a:off x="6064251" y="3220641"/>
            <a:ext cx="27774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22" name="Shape 122"/>
        <p:cNvGrpSpPr/>
        <p:nvPr/>
      </p:nvGrpSpPr>
      <p:grpSpPr>
        <a:xfrm>
          <a:off x="0" y="0"/>
          <a:ext cx="0" cy="0"/>
          <a:chOff x="0" y="0"/>
          <a:chExt cx="0" cy="0"/>
        </a:xfrm>
      </p:grpSpPr>
      <p:sp>
        <p:nvSpPr>
          <p:cNvPr id="123" name="Google Shape;123;p16"/>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4" name="Google Shape;124;p16"/>
          <p:cNvSpPr/>
          <p:nvPr>
            <p:ph idx="2" type="pic"/>
          </p:nvPr>
        </p:nvSpPr>
        <p:spPr>
          <a:xfrm>
            <a:off x="0" y="1194197"/>
            <a:ext cx="9144000" cy="2209500"/>
          </a:xfrm>
          <a:prstGeom prst="rect">
            <a:avLst/>
          </a:prstGeom>
          <a:solidFill>
            <a:schemeClr val="lt1"/>
          </a:solidFill>
          <a:ln>
            <a:noFill/>
          </a:ln>
        </p:spPr>
      </p:sp>
      <p:sp>
        <p:nvSpPr>
          <p:cNvPr id="125" name="Google Shape;125;p16"/>
          <p:cNvSpPr txBox="1"/>
          <p:nvPr>
            <p:ph idx="1" type="body"/>
          </p:nvPr>
        </p:nvSpPr>
        <p:spPr>
          <a:xfrm>
            <a:off x="305992" y="3220641"/>
            <a:ext cx="27813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6" name="Google Shape;126;p16"/>
          <p:cNvSpPr txBox="1"/>
          <p:nvPr>
            <p:ph idx="3" type="body"/>
          </p:nvPr>
        </p:nvSpPr>
        <p:spPr>
          <a:xfrm>
            <a:off x="3200401" y="3220641"/>
            <a:ext cx="27492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7" name="Google Shape;127;p1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8" name="Google Shape;128;p1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9" name="Google Shape;129;p1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130" name="Google Shape;130;p16"/>
          <p:cNvSpPr txBox="1"/>
          <p:nvPr>
            <p:ph idx="4" type="body"/>
          </p:nvPr>
        </p:nvSpPr>
        <p:spPr>
          <a:xfrm>
            <a:off x="6064251" y="3220641"/>
            <a:ext cx="27774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31" name="Shape 131"/>
        <p:cNvGrpSpPr/>
        <p:nvPr/>
      </p:nvGrpSpPr>
      <p:grpSpPr>
        <a:xfrm>
          <a:off x="0" y="0"/>
          <a:ext cx="0" cy="0"/>
          <a:chOff x="0" y="0"/>
          <a:chExt cx="0" cy="0"/>
        </a:xfrm>
      </p:grpSpPr>
      <p:sp>
        <p:nvSpPr>
          <p:cNvPr id="132" name="Google Shape;132;p17"/>
          <p:cNvSpPr txBox="1"/>
          <p:nvPr>
            <p:ph type="title"/>
          </p:nvPr>
        </p:nvSpPr>
        <p:spPr>
          <a:xfrm>
            <a:off x="305990" y="1282303"/>
            <a:ext cx="8532000" cy="21396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3" name="Google Shape;133;p17"/>
          <p:cNvSpPr txBox="1"/>
          <p:nvPr>
            <p:ph idx="1" type="body"/>
          </p:nvPr>
        </p:nvSpPr>
        <p:spPr>
          <a:xfrm>
            <a:off x="305990" y="3442097"/>
            <a:ext cx="8532000" cy="1125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sz="1800">
                <a:solidFill>
                  <a:schemeClr val="accent2"/>
                </a:solidFill>
              </a:defRPr>
            </a:lvl1pPr>
            <a:lvl2pPr indent="-228600" lvl="1" marL="914400" algn="l">
              <a:lnSpc>
                <a:spcPct val="100000"/>
              </a:lnSpc>
              <a:spcBef>
                <a:spcPts val="400"/>
              </a:spcBef>
              <a:spcAft>
                <a:spcPts val="0"/>
              </a:spcAft>
              <a:buClr>
                <a:srgbClr val="888DBD"/>
              </a:buClr>
              <a:buSzPts val="1500"/>
              <a:buNone/>
              <a:defRPr sz="1500">
                <a:solidFill>
                  <a:srgbClr val="888DBD"/>
                </a:solidFill>
              </a:defRPr>
            </a:lvl2pPr>
            <a:lvl3pPr indent="-228600" lvl="2" marL="1371600" algn="l">
              <a:lnSpc>
                <a:spcPct val="100000"/>
              </a:lnSpc>
              <a:spcBef>
                <a:spcPts val="400"/>
              </a:spcBef>
              <a:spcAft>
                <a:spcPts val="0"/>
              </a:spcAft>
              <a:buClr>
                <a:srgbClr val="888DBD"/>
              </a:buClr>
              <a:buSzPts val="1400"/>
              <a:buNone/>
              <a:defRPr sz="1400">
                <a:solidFill>
                  <a:srgbClr val="888DBD"/>
                </a:solidFill>
              </a:defRPr>
            </a:lvl3pPr>
            <a:lvl4pPr indent="-228600" lvl="3" marL="1828800" algn="l">
              <a:lnSpc>
                <a:spcPct val="100000"/>
              </a:lnSpc>
              <a:spcBef>
                <a:spcPts val="400"/>
              </a:spcBef>
              <a:spcAft>
                <a:spcPts val="0"/>
              </a:spcAft>
              <a:buClr>
                <a:srgbClr val="888DBD"/>
              </a:buClr>
              <a:buSzPts val="1200"/>
              <a:buNone/>
              <a:defRPr sz="1200">
                <a:solidFill>
                  <a:srgbClr val="888DBD"/>
                </a:solidFill>
              </a:defRPr>
            </a:lvl4pPr>
            <a:lvl5pPr indent="-228600" lvl="4" marL="2286000" algn="l">
              <a:lnSpc>
                <a:spcPct val="90000"/>
              </a:lnSpc>
              <a:spcBef>
                <a:spcPts val="400"/>
              </a:spcBef>
              <a:spcAft>
                <a:spcPts val="0"/>
              </a:spcAft>
              <a:buClr>
                <a:srgbClr val="888DBD"/>
              </a:buClr>
              <a:buSzPts val="1200"/>
              <a:buNone/>
              <a:defRPr sz="1200">
                <a:solidFill>
                  <a:srgbClr val="888DBD"/>
                </a:solidFill>
              </a:defRPr>
            </a:lvl5pPr>
            <a:lvl6pPr indent="-228600" lvl="5" marL="2743200" algn="l">
              <a:lnSpc>
                <a:spcPct val="90000"/>
              </a:lnSpc>
              <a:spcBef>
                <a:spcPts val="400"/>
              </a:spcBef>
              <a:spcAft>
                <a:spcPts val="0"/>
              </a:spcAft>
              <a:buClr>
                <a:srgbClr val="888DBD"/>
              </a:buClr>
              <a:buSzPts val="1200"/>
              <a:buNone/>
              <a:defRPr sz="1200">
                <a:solidFill>
                  <a:srgbClr val="888DBD"/>
                </a:solidFill>
              </a:defRPr>
            </a:lvl6pPr>
            <a:lvl7pPr indent="-228600" lvl="6" marL="3200400" algn="l">
              <a:lnSpc>
                <a:spcPct val="90000"/>
              </a:lnSpc>
              <a:spcBef>
                <a:spcPts val="400"/>
              </a:spcBef>
              <a:spcAft>
                <a:spcPts val="0"/>
              </a:spcAft>
              <a:buClr>
                <a:srgbClr val="888DBD"/>
              </a:buClr>
              <a:buSzPts val="1200"/>
              <a:buNone/>
              <a:defRPr sz="1200">
                <a:solidFill>
                  <a:srgbClr val="888DBD"/>
                </a:solidFill>
              </a:defRPr>
            </a:lvl7pPr>
            <a:lvl8pPr indent="-228600" lvl="7" marL="3657600" algn="l">
              <a:lnSpc>
                <a:spcPct val="90000"/>
              </a:lnSpc>
              <a:spcBef>
                <a:spcPts val="400"/>
              </a:spcBef>
              <a:spcAft>
                <a:spcPts val="0"/>
              </a:spcAft>
              <a:buClr>
                <a:srgbClr val="888DBD"/>
              </a:buClr>
              <a:buSzPts val="1200"/>
              <a:buNone/>
              <a:defRPr sz="1200">
                <a:solidFill>
                  <a:srgbClr val="888DBD"/>
                </a:solidFill>
              </a:defRPr>
            </a:lvl8pPr>
            <a:lvl9pPr indent="-228600" lvl="8" marL="4114800" algn="l">
              <a:lnSpc>
                <a:spcPct val="90000"/>
              </a:lnSpc>
              <a:spcBef>
                <a:spcPts val="400"/>
              </a:spcBef>
              <a:spcAft>
                <a:spcPts val="0"/>
              </a:spcAft>
              <a:buClr>
                <a:srgbClr val="888DBD"/>
              </a:buClr>
              <a:buSzPts val="1200"/>
              <a:buNone/>
              <a:defRPr sz="1200">
                <a:solidFill>
                  <a:srgbClr val="888DBD"/>
                </a:solidFill>
              </a:defRPr>
            </a:lvl9pPr>
          </a:lstStyle>
          <a:p/>
        </p:txBody>
      </p:sp>
      <p:sp>
        <p:nvSpPr>
          <p:cNvPr id="134" name="Google Shape;134;p1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5" name="Google Shape;135;p1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6" name="Google Shape;136;p1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137" name="Shape 137"/>
        <p:cNvGrpSpPr/>
        <p:nvPr/>
      </p:nvGrpSpPr>
      <p:grpSpPr>
        <a:xfrm>
          <a:off x="0" y="0"/>
          <a:ext cx="0" cy="0"/>
          <a:chOff x="0" y="0"/>
          <a:chExt cx="0" cy="0"/>
        </a:xfrm>
      </p:grpSpPr>
      <p:sp>
        <p:nvSpPr>
          <p:cNvPr id="138" name="Google Shape;138;p18"/>
          <p:cNvSpPr txBox="1"/>
          <p:nvPr/>
        </p:nvSpPr>
        <p:spPr>
          <a:xfrm>
            <a:off x="305991" y="4647305"/>
            <a:ext cx="8532000" cy="284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 sz="1400">
                <a:solidFill>
                  <a:schemeClr val="dk1"/>
                </a:solidFill>
                <a:latin typeface="Arial"/>
                <a:ea typeface="Arial"/>
                <a:cs typeface="Arial"/>
                <a:sym typeface="Arial"/>
              </a:rPr>
              <a:t>home.cern</a:t>
            </a:r>
            <a:endParaRPr sz="1400">
              <a:solidFill>
                <a:schemeClr val="dk1"/>
              </a:solidFill>
              <a:latin typeface="Arial"/>
              <a:ea typeface="Arial"/>
              <a:cs typeface="Arial"/>
              <a:sym typeface="Arial"/>
            </a:endParaRPr>
          </a:p>
        </p:txBody>
      </p:sp>
      <p:pic>
        <p:nvPicPr>
          <p:cNvPr id="139" name="Google Shape;139;p18"/>
          <p:cNvPicPr preferRelativeResize="0"/>
          <p:nvPr/>
        </p:nvPicPr>
        <p:blipFill rotWithShape="1">
          <a:blip r:embed="rId2">
            <a:alphaModFix/>
          </a:blip>
          <a:srcRect b="0" l="0" r="0" t="0"/>
          <a:stretch/>
        </p:blipFill>
        <p:spPr>
          <a:xfrm>
            <a:off x="4168974" y="3652327"/>
            <a:ext cx="806053" cy="806053"/>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40" name="Shape 140"/>
        <p:cNvGrpSpPr/>
        <p:nvPr/>
      </p:nvGrpSpPr>
      <p:grpSpPr>
        <a:xfrm>
          <a:off x="0" y="0"/>
          <a:ext cx="0" cy="0"/>
          <a:chOff x="0" y="0"/>
          <a:chExt cx="0" cy="0"/>
        </a:xfrm>
      </p:grpSpPr>
      <p:pic>
        <p:nvPicPr>
          <p:cNvPr id="141" name="Google Shape;141;p19"/>
          <p:cNvPicPr preferRelativeResize="0"/>
          <p:nvPr/>
        </p:nvPicPr>
        <p:blipFill rotWithShape="1">
          <a:blip r:embed="rId2">
            <a:alphaModFix/>
          </a:blip>
          <a:srcRect b="0" l="0" r="0" t="0"/>
          <a:stretch/>
        </p:blipFill>
        <p:spPr>
          <a:xfrm>
            <a:off x="3556907" y="1556656"/>
            <a:ext cx="2030185" cy="2030185"/>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42" name="Shape 142"/>
        <p:cNvGrpSpPr/>
        <p:nvPr/>
      </p:nvGrpSpPr>
      <p:grpSpPr>
        <a:xfrm>
          <a:off x="0" y="0"/>
          <a:ext cx="0" cy="0"/>
          <a:chOff x="0" y="0"/>
          <a:chExt cx="0" cy="0"/>
        </a:xfrm>
      </p:grpSpPr>
      <p:sp>
        <p:nvSpPr>
          <p:cNvPr id="143" name="Google Shape;143;p20"/>
          <p:cNvSpPr txBox="1"/>
          <p:nvPr>
            <p:ph type="ctrTitle"/>
          </p:nvPr>
        </p:nvSpPr>
        <p:spPr>
          <a:xfrm>
            <a:off x="1143000" y="784622"/>
            <a:ext cx="6858000" cy="17907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4500"/>
              <a:buFont typeface="Arial"/>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44" name="Google Shape;144;p20"/>
          <p:cNvSpPr txBox="1"/>
          <p:nvPr>
            <p:ph idx="1" type="subTitle"/>
          </p:nvPr>
        </p:nvSpPr>
        <p:spPr>
          <a:xfrm>
            <a:off x="1143000" y="2701529"/>
            <a:ext cx="6858000" cy="1241700"/>
          </a:xfrm>
          <a:prstGeom prst="rect">
            <a:avLst/>
          </a:prstGeom>
          <a:noFill/>
          <a:ln>
            <a:noFill/>
          </a:ln>
        </p:spPr>
        <p:txBody>
          <a:bodyPr anchorCtr="0" anchor="t" bIns="0" lIns="0" spcFirstLastPara="1" rIns="0" wrap="square" tIns="0">
            <a:noAutofit/>
          </a:bodyPr>
          <a:lstStyle>
            <a:lvl1pPr lvl="0" algn="ctr">
              <a:lnSpc>
                <a:spcPct val="90000"/>
              </a:lnSpc>
              <a:spcBef>
                <a:spcPts val="800"/>
              </a:spcBef>
              <a:spcAft>
                <a:spcPts val="0"/>
              </a:spcAft>
              <a:buClr>
                <a:srgbClr val="171717"/>
              </a:buClr>
              <a:buSzPts val="1800"/>
              <a:buNone/>
              <a:defRPr sz="1800"/>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45" name="Google Shape;145;p2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6" name="Google Shape;146;p2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2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17" name="Shape 17"/>
        <p:cNvGrpSpPr/>
        <p:nvPr/>
      </p:nvGrpSpPr>
      <p:grpSpPr>
        <a:xfrm>
          <a:off x="0" y="0"/>
          <a:ext cx="0" cy="0"/>
          <a:chOff x="0" y="0"/>
          <a:chExt cx="0" cy="0"/>
        </a:xfrm>
      </p:grpSpPr>
      <p:sp>
        <p:nvSpPr>
          <p:cNvPr id="18" name="Google Shape;18;p3"/>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dk2"/>
              </a:buClr>
              <a:buSzPts val="1600"/>
              <a:buNone/>
              <a:defRPr>
                <a:solidFill>
                  <a:schemeClr val="dk2"/>
                </a:solidFill>
              </a:defRPr>
            </a:lvl1pPr>
            <a:lvl2pPr indent="-317500" lvl="1" marL="914400" algn="l">
              <a:lnSpc>
                <a:spcPct val="100000"/>
              </a:lnSpc>
              <a:spcBef>
                <a:spcPts val="400"/>
              </a:spcBef>
              <a:spcAft>
                <a:spcPts val="0"/>
              </a:spcAft>
              <a:buClr>
                <a:schemeClr val="dk2"/>
              </a:buClr>
              <a:buSzPts val="1400"/>
              <a:buFont typeface="Arial"/>
              <a:buChar char="•"/>
              <a:defRPr sz="1400">
                <a:solidFill>
                  <a:schemeClr val="dk2"/>
                </a:solidFill>
              </a:defRPr>
            </a:lvl2pPr>
            <a:lvl3pPr indent="-311150" lvl="2" marL="1371600" algn="l">
              <a:lnSpc>
                <a:spcPct val="100000"/>
              </a:lnSpc>
              <a:spcBef>
                <a:spcPts val="400"/>
              </a:spcBef>
              <a:spcAft>
                <a:spcPts val="0"/>
              </a:spcAft>
              <a:buClr>
                <a:schemeClr val="dk2"/>
              </a:buClr>
              <a:buSzPts val="1300"/>
              <a:buFont typeface="Arial"/>
              <a:buChar char="•"/>
              <a:defRPr>
                <a:solidFill>
                  <a:schemeClr val="dk2"/>
                </a:solidFill>
              </a:defRPr>
            </a:lvl3pPr>
            <a:lvl4pPr indent="-304800" lvl="3" marL="1828800" algn="l">
              <a:lnSpc>
                <a:spcPct val="100000"/>
              </a:lnSpc>
              <a:spcBef>
                <a:spcPts val="400"/>
              </a:spcBef>
              <a:spcAft>
                <a:spcPts val="0"/>
              </a:spcAft>
              <a:buClr>
                <a:schemeClr val="dk2"/>
              </a:buClr>
              <a:buSzPts val="1200"/>
              <a:buFont typeface="Arial"/>
              <a:buChar char="•"/>
              <a:defRPr>
                <a:solidFill>
                  <a:schemeClr val="dk2"/>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 name="Google Shape;19;p3"/>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0" name="Google Shape;20;p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 name="Google Shape;21;p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2" name="Google Shape;22;p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48" name="Shape 148"/>
        <p:cNvGrpSpPr/>
        <p:nvPr/>
      </p:nvGrpSpPr>
      <p:grpSpPr>
        <a:xfrm>
          <a:off x="0" y="0"/>
          <a:ext cx="0" cy="0"/>
          <a:chOff x="0" y="0"/>
          <a:chExt cx="0" cy="0"/>
        </a:xfrm>
      </p:grpSpPr>
      <p:sp>
        <p:nvSpPr>
          <p:cNvPr id="149" name="Google Shape;149;p2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0" name="Google Shape;150;p2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1" name="Google Shape;151;p2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2" name="Google Shape;152;p2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153" name="Shape 153"/>
        <p:cNvGrpSpPr/>
        <p:nvPr/>
      </p:nvGrpSpPr>
      <p:grpSpPr>
        <a:xfrm>
          <a:off x="0" y="0"/>
          <a:ext cx="0" cy="0"/>
          <a:chOff x="0" y="0"/>
          <a:chExt cx="0" cy="0"/>
        </a:xfrm>
      </p:grpSpPr>
      <p:sp>
        <p:nvSpPr>
          <p:cNvPr id="154" name="Google Shape;154;p2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5" name="Google Shape;155;p2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6" name="Google Shape;156;p2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3" name="Shape 23"/>
        <p:cNvGrpSpPr/>
        <p:nvPr/>
      </p:nvGrpSpPr>
      <p:grpSpPr>
        <a:xfrm>
          <a:off x="0" y="0"/>
          <a:ext cx="0" cy="0"/>
          <a:chOff x="0" y="0"/>
          <a:chExt cx="0" cy="0"/>
        </a:xfrm>
      </p:grpSpPr>
      <p:sp>
        <p:nvSpPr>
          <p:cNvPr id="24" name="Google Shape;24;p4"/>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solidFill>
                  <a:srgbClr val="171717"/>
                </a:solidFill>
              </a:defRPr>
            </a:lvl1pPr>
            <a:lvl2pPr indent="-317500" lvl="1" marL="914400" algn="l">
              <a:lnSpc>
                <a:spcPct val="100000"/>
              </a:lnSpc>
              <a:spcBef>
                <a:spcPts val="400"/>
              </a:spcBef>
              <a:spcAft>
                <a:spcPts val="0"/>
              </a:spcAft>
              <a:buClr>
                <a:srgbClr val="171717"/>
              </a:buClr>
              <a:buSzPts val="1400"/>
              <a:buFont typeface="Arial"/>
              <a:buChar char="•"/>
              <a:defRPr sz="1400">
                <a:solidFill>
                  <a:srgbClr val="171717"/>
                </a:solidFill>
              </a:defRPr>
            </a:lvl2pPr>
            <a:lvl3pPr indent="-317500" lvl="2" marL="1371600" algn="l">
              <a:lnSpc>
                <a:spcPct val="100000"/>
              </a:lnSpc>
              <a:spcBef>
                <a:spcPts val="400"/>
              </a:spcBef>
              <a:spcAft>
                <a:spcPts val="0"/>
              </a:spcAft>
              <a:buClr>
                <a:srgbClr val="171717"/>
              </a:buClr>
              <a:buSzPts val="1400"/>
              <a:buFont typeface="Arial"/>
              <a:buChar char="•"/>
              <a:defRPr sz="1400">
                <a:solidFill>
                  <a:srgbClr val="171717"/>
                </a:solidFill>
              </a:defRPr>
            </a:lvl3pPr>
            <a:lvl4pPr indent="-304800" lvl="3" marL="1828800" algn="l">
              <a:lnSpc>
                <a:spcPct val="100000"/>
              </a:lnSpc>
              <a:spcBef>
                <a:spcPts val="400"/>
              </a:spcBef>
              <a:spcAft>
                <a:spcPts val="0"/>
              </a:spcAft>
              <a:buClr>
                <a:srgbClr val="171717"/>
              </a:buClr>
              <a:buSzPts val="1200"/>
              <a:buFont typeface="Arial"/>
              <a:buChar char="•"/>
              <a:defRPr sz="1200">
                <a:solidFill>
                  <a:srgbClr val="171717"/>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 name="Google Shape;25;p4"/>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6" name="Google Shape;26;p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7" name="Google Shape;27;p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8" name="Google Shape;28;p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29" name="Shape 29"/>
        <p:cNvGrpSpPr/>
        <p:nvPr/>
      </p:nvGrpSpPr>
      <p:grpSpPr>
        <a:xfrm>
          <a:off x="0" y="0"/>
          <a:ext cx="0" cy="0"/>
          <a:chOff x="0" y="0"/>
          <a:chExt cx="0" cy="0"/>
        </a:xfrm>
      </p:grpSpPr>
      <p:sp>
        <p:nvSpPr>
          <p:cNvPr id="30" name="Google Shape;30;p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 name="Google Shape;31;p5"/>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2" name="Google Shape;32;p5"/>
          <p:cNvSpPr txBox="1"/>
          <p:nvPr>
            <p:ph idx="2" type="body"/>
          </p:nvPr>
        </p:nvSpPr>
        <p:spPr>
          <a:xfrm>
            <a:off x="305990" y="1820465"/>
            <a:ext cx="42123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3" name="Google Shape;33;p5"/>
          <p:cNvSpPr txBox="1"/>
          <p:nvPr>
            <p:ph idx="3"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4" name="Google Shape;34;p5"/>
          <p:cNvSpPr txBox="1"/>
          <p:nvPr>
            <p:ph idx="4" type="body"/>
          </p:nvPr>
        </p:nvSpPr>
        <p:spPr>
          <a:xfrm>
            <a:off x="4629150" y="1820465"/>
            <a:ext cx="42090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 name="Google Shape;35;p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6" name="Google Shape;36;p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7" name="Google Shape;37;p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38" name="Shape 38"/>
        <p:cNvGrpSpPr/>
        <p:nvPr/>
      </p:nvGrpSpPr>
      <p:grpSpPr>
        <a:xfrm>
          <a:off x="0" y="0"/>
          <a:ext cx="0" cy="0"/>
          <a:chOff x="0" y="0"/>
          <a:chExt cx="0" cy="0"/>
        </a:xfrm>
      </p:grpSpPr>
      <p:sp>
        <p:nvSpPr>
          <p:cNvPr id="39" name="Google Shape;39;p6"/>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0" name="Google Shape;40;p6"/>
          <p:cNvSpPr txBox="1"/>
          <p:nvPr>
            <p:ph idx="1" type="body"/>
          </p:nvPr>
        </p:nvSpPr>
        <p:spPr>
          <a:xfrm>
            <a:off x="305990" y="1194198"/>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 name="Google Shape;41;p6"/>
          <p:cNvSpPr txBox="1"/>
          <p:nvPr>
            <p:ph idx="2" type="body"/>
          </p:nvPr>
        </p:nvSpPr>
        <p:spPr>
          <a:xfrm>
            <a:off x="4629149" y="1194198"/>
            <a:ext cx="4209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 name="Google Shape;42;p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3" name="Google Shape;43;p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4" name="Google Shape;44;p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5" name="Shape 45"/>
        <p:cNvGrpSpPr/>
        <p:nvPr/>
      </p:nvGrpSpPr>
      <p:grpSpPr>
        <a:xfrm>
          <a:off x="0" y="0"/>
          <a:ext cx="0" cy="0"/>
          <a:chOff x="0" y="0"/>
          <a:chExt cx="0" cy="0"/>
        </a:xfrm>
      </p:grpSpPr>
      <p:sp>
        <p:nvSpPr>
          <p:cNvPr id="46" name="Google Shape;46;p7"/>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7" name="Google Shape;47;p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8" name="Google Shape;48;p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9" name="Google Shape;49;p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50" name="Google Shape;50;p7"/>
          <p:cNvSpPr/>
          <p:nvPr>
            <p:ph idx="2" type="pic"/>
          </p:nvPr>
        </p:nvSpPr>
        <p:spPr>
          <a:xfrm>
            <a:off x="305991" y="1079897"/>
            <a:ext cx="8532000" cy="3570600"/>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1" name="Shape 51"/>
        <p:cNvGrpSpPr/>
        <p:nvPr/>
      </p:nvGrpSpPr>
      <p:grpSpPr>
        <a:xfrm>
          <a:off x="0" y="0"/>
          <a:ext cx="0" cy="0"/>
          <a:chOff x="0" y="0"/>
          <a:chExt cx="0" cy="0"/>
        </a:xfrm>
      </p:grpSpPr>
      <p:sp>
        <p:nvSpPr>
          <p:cNvPr id="52" name="Google Shape;52;p8"/>
          <p:cNvSpPr/>
          <p:nvPr>
            <p:ph idx="2" type="pic"/>
          </p:nvPr>
        </p:nvSpPr>
        <p:spPr>
          <a:xfrm>
            <a:off x="0" y="2400"/>
            <a:ext cx="9144000" cy="4779900"/>
          </a:xfrm>
          <a:prstGeom prst="rect">
            <a:avLst/>
          </a:prstGeom>
          <a:solidFill>
            <a:schemeClr val="lt1"/>
          </a:solidFill>
          <a:ln>
            <a:noFill/>
          </a:ln>
        </p:spPr>
      </p:sp>
      <p:sp>
        <p:nvSpPr>
          <p:cNvPr id="53" name="Google Shape;53;p8"/>
          <p:cNvSpPr txBox="1"/>
          <p:nvPr>
            <p:ph idx="1" type="body"/>
          </p:nvPr>
        </p:nvSpPr>
        <p:spPr>
          <a:xfrm>
            <a:off x="6056709" y="-13622"/>
            <a:ext cx="3087300" cy="4796100"/>
          </a:xfrm>
          <a:prstGeom prst="rect">
            <a:avLst/>
          </a:prstGeom>
          <a:solidFill>
            <a:schemeClr val="dk1">
              <a:alpha val="80000"/>
            </a:schemeClr>
          </a:solidFill>
          <a:ln>
            <a:noFill/>
          </a:ln>
        </p:spPr>
        <p:txBody>
          <a:bodyPr anchorCtr="0" anchor="t" bIns="135000" lIns="135000" spcFirstLastPara="1" rIns="135000" wrap="square" tIns="135000">
            <a:normAutofit/>
          </a:bodyPr>
          <a:lstStyle>
            <a:lvl1pPr indent="-228600" lvl="0" marL="457200" algn="l">
              <a:lnSpc>
                <a:spcPct val="90000"/>
              </a:lnSpc>
              <a:spcBef>
                <a:spcPts val="800"/>
              </a:spcBef>
              <a:spcAft>
                <a:spcPts val="0"/>
              </a:spcAft>
              <a:buClr>
                <a:schemeClr val="lt1"/>
              </a:buClr>
              <a:buSzPts val="2100"/>
              <a:buNone/>
              <a:defRPr sz="2100">
                <a:solidFill>
                  <a:schemeClr val="lt1"/>
                </a:solidFill>
              </a:defRPr>
            </a:lvl1pPr>
            <a:lvl2pPr indent="-330200" lvl="1" marL="914400" algn="l">
              <a:lnSpc>
                <a:spcPct val="100000"/>
              </a:lnSpc>
              <a:spcBef>
                <a:spcPts val="400"/>
              </a:spcBef>
              <a:spcAft>
                <a:spcPts val="0"/>
              </a:spcAft>
              <a:buClr>
                <a:schemeClr val="lt1"/>
              </a:buClr>
              <a:buSzPts val="1600"/>
              <a:buFont typeface="Arial"/>
              <a:buChar char="•"/>
              <a:defRPr sz="1600">
                <a:solidFill>
                  <a:schemeClr val="lt1"/>
                </a:solidFill>
              </a:defRPr>
            </a:lvl2pPr>
            <a:lvl3pPr indent="-317500" lvl="2" marL="1371600" algn="l">
              <a:lnSpc>
                <a:spcPct val="100000"/>
              </a:lnSpc>
              <a:spcBef>
                <a:spcPts val="400"/>
              </a:spcBef>
              <a:spcAft>
                <a:spcPts val="0"/>
              </a:spcAft>
              <a:buClr>
                <a:schemeClr val="lt1"/>
              </a:buClr>
              <a:buSzPts val="1400"/>
              <a:buFont typeface="Arial"/>
              <a:buChar char="•"/>
              <a:defRPr sz="1400">
                <a:solidFill>
                  <a:schemeClr val="lt1"/>
                </a:solidFill>
              </a:defRPr>
            </a:lvl3pPr>
            <a:lvl4pPr indent="-304800" lvl="3" marL="1828800" algn="l">
              <a:lnSpc>
                <a:spcPct val="100000"/>
              </a:lnSpc>
              <a:spcBef>
                <a:spcPts val="400"/>
              </a:spcBef>
              <a:spcAft>
                <a:spcPts val="0"/>
              </a:spcAft>
              <a:buClr>
                <a:schemeClr val="lt1"/>
              </a:buClr>
              <a:buSzPts val="1200"/>
              <a:buFont typeface="Arial"/>
              <a:buChar char="•"/>
              <a:defRPr>
                <a:solidFill>
                  <a:schemeClr val="lt1"/>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4" name="Google Shape;54;p8"/>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5" name="Google Shape;55;p8"/>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6" name="Google Shape;56;p8"/>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57" name="Shape 57"/>
        <p:cNvGrpSpPr/>
        <p:nvPr/>
      </p:nvGrpSpPr>
      <p:grpSpPr>
        <a:xfrm>
          <a:off x="0" y="0"/>
          <a:ext cx="0" cy="0"/>
          <a:chOff x="0" y="0"/>
          <a:chExt cx="0" cy="0"/>
        </a:xfrm>
      </p:grpSpPr>
      <p:sp>
        <p:nvSpPr>
          <p:cNvPr id="58" name="Google Shape;58;p9"/>
          <p:cNvSpPr txBox="1"/>
          <p:nvPr>
            <p:ph type="title"/>
          </p:nvPr>
        </p:nvSpPr>
        <p:spPr>
          <a:xfrm>
            <a:off x="305992" y="280195"/>
            <a:ext cx="42123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9" name="Google Shape;59;p9"/>
          <p:cNvSpPr txBox="1"/>
          <p:nvPr>
            <p:ph idx="1" type="body"/>
          </p:nvPr>
        </p:nvSpPr>
        <p:spPr>
          <a:xfrm>
            <a:off x="305990" y="1198993"/>
            <a:ext cx="4212300" cy="34515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0" name="Google Shape;60;p9"/>
          <p:cNvSpPr/>
          <p:nvPr>
            <p:ph idx="2" type="pic"/>
          </p:nvPr>
        </p:nvSpPr>
        <p:spPr>
          <a:xfrm>
            <a:off x="4625579" y="-1"/>
            <a:ext cx="4518300" cy="4775100"/>
          </a:xfrm>
          <a:prstGeom prst="rect">
            <a:avLst/>
          </a:prstGeom>
          <a:solidFill>
            <a:schemeClr val="lt1"/>
          </a:solidFill>
          <a:ln>
            <a:noFill/>
          </a:ln>
        </p:spPr>
      </p:sp>
      <p:sp>
        <p:nvSpPr>
          <p:cNvPr id="61" name="Google Shape;61;p9"/>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2" name="Google Shape;62;p9"/>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3" name="Google Shape;63;p9"/>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64" name="Shape 64"/>
        <p:cNvGrpSpPr/>
        <p:nvPr/>
      </p:nvGrpSpPr>
      <p:grpSpPr>
        <a:xfrm>
          <a:off x="0" y="0"/>
          <a:ext cx="0" cy="0"/>
          <a:chOff x="0" y="0"/>
          <a:chExt cx="0" cy="0"/>
        </a:xfrm>
      </p:grpSpPr>
      <p:sp>
        <p:nvSpPr>
          <p:cNvPr id="65" name="Google Shape;65;p10"/>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6" name="Google Shape;66;p10"/>
          <p:cNvSpPr txBox="1"/>
          <p:nvPr>
            <p:ph idx="1" type="body"/>
          </p:nvPr>
        </p:nvSpPr>
        <p:spPr>
          <a:xfrm>
            <a:off x="305990" y="1198993"/>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7" name="Google Shape;67;p1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8" name="Google Shape;68;p1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9" name="Google Shape;69;p1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70" name="Google Shape;70;p10"/>
          <p:cNvSpPr/>
          <p:nvPr>
            <p:ph idx="2" type="pic"/>
          </p:nvPr>
        </p:nvSpPr>
        <p:spPr>
          <a:xfrm>
            <a:off x="4625579" y="1194197"/>
            <a:ext cx="4212300" cy="1674000"/>
          </a:xfrm>
          <a:prstGeom prst="rect">
            <a:avLst/>
          </a:prstGeom>
          <a:solidFill>
            <a:schemeClr val="lt1"/>
          </a:solidFill>
          <a:ln>
            <a:noFill/>
          </a:ln>
        </p:spPr>
      </p:sp>
      <p:sp>
        <p:nvSpPr>
          <p:cNvPr id="71" name="Google Shape;71;p10"/>
          <p:cNvSpPr/>
          <p:nvPr>
            <p:ph idx="3" type="pic"/>
          </p:nvPr>
        </p:nvSpPr>
        <p:spPr>
          <a:xfrm>
            <a:off x="4625579" y="2977277"/>
            <a:ext cx="4212300" cy="1674000"/>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1.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2700"/>
              <a:buFont typeface="Arial"/>
              <a:buNone/>
              <a:defRPr b="1" i="0" sz="27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800"/>
              </a:spcBef>
              <a:spcAft>
                <a:spcPts val="0"/>
              </a:spcAft>
              <a:buClr>
                <a:srgbClr val="171717"/>
              </a:buClr>
              <a:buSzPts val="1600"/>
              <a:buFont typeface="Arial"/>
              <a:buNone/>
              <a:defRPr b="1" i="0" sz="1600" u="none" cap="none" strike="noStrike">
                <a:solidFill>
                  <a:srgbClr val="171717"/>
                </a:solidFill>
                <a:latin typeface="Arial"/>
                <a:ea typeface="Arial"/>
                <a:cs typeface="Arial"/>
                <a:sym typeface="Arial"/>
              </a:defRPr>
            </a:lvl1pPr>
            <a:lvl2pPr indent="-317500" lvl="1" marL="914400" marR="0" rtl="0" algn="l">
              <a:lnSpc>
                <a:spcPct val="100000"/>
              </a:lnSpc>
              <a:spcBef>
                <a:spcPts val="400"/>
              </a:spcBef>
              <a:spcAft>
                <a:spcPts val="0"/>
              </a:spcAft>
              <a:buClr>
                <a:srgbClr val="171717"/>
              </a:buClr>
              <a:buSzPts val="1400"/>
              <a:buFont typeface="Arial"/>
              <a:buChar char="•"/>
              <a:defRPr b="0" i="0" sz="1400" u="none" cap="none" strike="noStrike">
                <a:solidFill>
                  <a:srgbClr val="171717"/>
                </a:solidFill>
                <a:latin typeface="Arial"/>
                <a:ea typeface="Arial"/>
                <a:cs typeface="Arial"/>
                <a:sym typeface="Arial"/>
              </a:defRPr>
            </a:lvl2pPr>
            <a:lvl3pPr indent="-311150" lvl="2" marL="1371600" marR="0" rtl="0" algn="l">
              <a:lnSpc>
                <a:spcPct val="100000"/>
              </a:lnSpc>
              <a:spcBef>
                <a:spcPts val="400"/>
              </a:spcBef>
              <a:spcAft>
                <a:spcPts val="0"/>
              </a:spcAft>
              <a:buClr>
                <a:srgbClr val="171717"/>
              </a:buClr>
              <a:buSzPts val="1300"/>
              <a:buFont typeface="Arial"/>
              <a:buChar char="•"/>
              <a:defRPr b="0" i="0" sz="1300" u="none" cap="none" strike="noStrike">
                <a:solidFill>
                  <a:srgbClr val="171717"/>
                </a:solidFill>
                <a:latin typeface="Arial"/>
                <a:ea typeface="Arial"/>
                <a:cs typeface="Arial"/>
                <a:sym typeface="Arial"/>
              </a:defRPr>
            </a:lvl3pPr>
            <a:lvl4pPr indent="-304800" lvl="3" marL="1828800" marR="0" rtl="0" algn="l">
              <a:lnSpc>
                <a:spcPct val="100000"/>
              </a:lnSpc>
              <a:spcBef>
                <a:spcPts val="400"/>
              </a:spcBef>
              <a:spcAft>
                <a:spcPts val="0"/>
              </a:spcAft>
              <a:buClr>
                <a:srgbClr val="171717"/>
              </a:buClr>
              <a:buSzPts val="1200"/>
              <a:buFont typeface="Arial"/>
              <a:buChar char="•"/>
              <a:defRPr b="0" i="0" sz="1200" u="none" cap="none" strike="noStrike">
                <a:solidFill>
                  <a:srgbClr val="171717"/>
                </a:solidFill>
                <a:latin typeface="Arial"/>
                <a:ea typeface="Arial"/>
                <a:cs typeface="Arial"/>
                <a:sym typeface="Arial"/>
              </a:defRPr>
            </a:lvl4pPr>
            <a:lvl5pPr indent="-304800" lvl="4" marL="2286000" marR="0" rtl="0" algn="l">
              <a:lnSpc>
                <a:spcPct val="90000"/>
              </a:lnSpc>
              <a:spcBef>
                <a:spcPts val="400"/>
              </a:spcBef>
              <a:spcAft>
                <a:spcPts val="0"/>
              </a:spcAft>
              <a:buClr>
                <a:schemeClr val="accent6"/>
              </a:buClr>
              <a:buSzPts val="1200"/>
              <a:buFont typeface="Arial"/>
              <a:buChar char="•"/>
              <a:defRPr b="0" i="0" sz="1200" u="none" cap="none" strike="noStrike">
                <a:solidFill>
                  <a:schemeClr val="accent6"/>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9" name="Google Shape;9;p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1" i="0" sz="600" u="none" cap="none" strike="noStrike">
                <a:solidFill>
                  <a:schemeClr val="dk1"/>
                </a:solidFill>
                <a:latin typeface="Arial"/>
                <a:ea typeface="Arial"/>
                <a:cs typeface="Arial"/>
                <a:sym typeface="Arial"/>
              </a:defRPr>
            </a:lvl1pPr>
            <a:lvl2pPr indent="0" lvl="1" marL="0" marR="0" rtl="0" algn="r">
              <a:spcBef>
                <a:spcPts val="0"/>
              </a:spcBef>
              <a:buNone/>
              <a:defRPr b="1" i="0" sz="600" u="none" cap="none" strike="noStrike">
                <a:solidFill>
                  <a:schemeClr val="dk1"/>
                </a:solidFill>
                <a:latin typeface="Arial"/>
                <a:ea typeface="Arial"/>
                <a:cs typeface="Arial"/>
                <a:sym typeface="Arial"/>
              </a:defRPr>
            </a:lvl2pPr>
            <a:lvl3pPr indent="0" lvl="2" marL="0" marR="0" rtl="0" algn="r">
              <a:spcBef>
                <a:spcPts val="0"/>
              </a:spcBef>
              <a:buNone/>
              <a:defRPr b="1" i="0" sz="600" u="none" cap="none" strike="noStrike">
                <a:solidFill>
                  <a:schemeClr val="dk1"/>
                </a:solidFill>
                <a:latin typeface="Arial"/>
                <a:ea typeface="Arial"/>
                <a:cs typeface="Arial"/>
                <a:sym typeface="Arial"/>
              </a:defRPr>
            </a:lvl3pPr>
            <a:lvl4pPr indent="0" lvl="3" marL="0" marR="0" rtl="0" algn="r">
              <a:spcBef>
                <a:spcPts val="0"/>
              </a:spcBef>
              <a:buNone/>
              <a:defRPr b="1" i="0" sz="600" u="none" cap="none" strike="noStrike">
                <a:solidFill>
                  <a:schemeClr val="dk1"/>
                </a:solidFill>
                <a:latin typeface="Arial"/>
                <a:ea typeface="Arial"/>
                <a:cs typeface="Arial"/>
                <a:sym typeface="Arial"/>
              </a:defRPr>
            </a:lvl4pPr>
            <a:lvl5pPr indent="0" lvl="4" marL="0" marR="0" rtl="0" algn="r">
              <a:spcBef>
                <a:spcPts val="0"/>
              </a:spcBef>
              <a:buNone/>
              <a:defRPr b="1" i="0" sz="600" u="none" cap="none" strike="noStrike">
                <a:solidFill>
                  <a:schemeClr val="dk1"/>
                </a:solidFill>
                <a:latin typeface="Arial"/>
                <a:ea typeface="Arial"/>
                <a:cs typeface="Arial"/>
                <a:sym typeface="Arial"/>
              </a:defRPr>
            </a:lvl5pPr>
            <a:lvl6pPr indent="0" lvl="5" marL="0" marR="0" rtl="0" algn="r">
              <a:spcBef>
                <a:spcPts val="0"/>
              </a:spcBef>
              <a:buNone/>
              <a:defRPr b="1" i="0" sz="600" u="none" cap="none" strike="noStrike">
                <a:solidFill>
                  <a:schemeClr val="dk1"/>
                </a:solidFill>
                <a:latin typeface="Arial"/>
                <a:ea typeface="Arial"/>
                <a:cs typeface="Arial"/>
                <a:sym typeface="Arial"/>
              </a:defRPr>
            </a:lvl6pPr>
            <a:lvl7pPr indent="0" lvl="6" marL="0" marR="0" rtl="0" algn="r">
              <a:spcBef>
                <a:spcPts val="0"/>
              </a:spcBef>
              <a:buNone/>
              <a:defRPr b="1" i="0" sz="600" u="none" cap="none" strike="noStrike">
                <a:solidFill>
                  <a:schemeClr val="dk1"/>
                </a:solidFill>
                <a:latin typeface="Arial"/>
                <a:ea typeface="Arial"/>
                <a:cs typeface="Arial"/>
                <a:sym typeface="Arial"/>
              </a:defRPr>
            </a:lvl7pPr>
            <a:lvl8pPr indent="0" lvl="7" marL="0" marR="0" rtl="0" algn="r">
              <a:spcBef>
                <a:spcPts val="0"/>
              </a:spcBef>
              <a:buNone/>
              <a:defRPr b="1" i="0" sz="600" u="none" cap="none" strike="noStrike">
                <a:solidFill>
                  <a:schemeClr val="dk1"/>
                </a:solidFill>
                <a:latin typeface="Arial"/>
                <a:ea typeface="Arial"/>
                <a:cs typeface="Arial"/>
                <a:sym typeface="Arial"/>
              </a:defRPr>
            </a:lvl8pPr>
            <a:lvl9pPr indent="0" lvl="8" marL="0" marR="0" rtl="0" algn="r">
              <a:spcBef>
                <a:spcPts val="0"/>
              </a:spcBef>
              <a:buNone/>
              <a:defRPr b="1" i="0" sz="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r>
              <a:rPr lang="en"/>
              <a:t>Slide </a:t>
            </a:r>
            <a:fld id="{00000000-1234-1234-1234-123412341234}" type="slidenum">
              <a:rPr lang="en"/>
              <a:t>‹#›</a:t>
            </a:fld>
            <a:endParaRPr/>
          </a:p>
        </p:txBody>
      </p:sp>
      <p:sp>
        <p:nvSpPr>
          <p:cNvPr id="10" name="Google Shape;10;p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cxnSp>
        <p:nvCxnSpPr>
          <p:cNvPr id="11" name="Google Shape;11;p1"/>
          <p:cNvCxnSpPr/>
          <p:nvPr/>
        </p:nvCxnSpPr>
        <p:spPr>
          <a:xfrm>
            <a:off x="303053" y="4778102"/>
            <a:ext cx="8535000" cy="0"/>
          </a:xfrm>
          <a:prstGeom prst="straightConnector1">
            <a:avLst/>
          </a:prstGeom>
          <a:noFill/>
          <a:ln cap="flat" cmpd="sng" w="9525">
            <a:solidFill>
              <a:schemeClr val="accent1"/>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7.xml"/><Relationship Id="rId3" Type="http://schemas.openxmlformats.org/officeDocument/2006/relationships/image" Target="../media/image25.jpg"/><Relationship Id="rId4" Type="http://schemas.openxmlformats.org/officeDocument/2006/relationships/image" Target="../media/image21.jp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8.xml"/><Relationship Id="rId3" Type="http://schemas.openxmlformats.org/officeDocument/2006/relationships/image" Target="../media/image17.png"/><Relationship Id="rId4" Type="http://schemas.openxmlformats.org/officeDocument/2006/relationships/image" Target="../media/image20.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9.xml"/><Relationship Id="rId3" Type="http://schemas.openxmlformats.org/officeDocument/2006/relationships/image" Target="../media/image30.png"/><Relationship Id="rId4" Type="http://schemas.openxmlformats.org/officeDocument/2006/relationships/image" Target="../media/image27.png"/><Relationship Id="rId5"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0.xml"/><Relationship Id="rId3" Type="http://schemas.openxmlformats.org/officeDocument/2006/relationships/image" Target="../media/image29.png"/><Relationship Id="rId4" Type="http://schemas.openxmlformats.org/officeDocument/2006/relationships/image" Target="../media/image28.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1.xml"/><Relationship Id="rId3" Type="http://schemas.openxmlformats.org/officeDocument/2006/relationships/image" Target="../media/image34.png"/></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2.xml"/><Relationship Id="rId3" Type="http://schemas.openxmlformats.org/officeDocument/2006/relationships/image" Target="../media/image36.png"/></Relationships>
</file>

<file path=ppt/slides/_rels/slide123.xml.rels><?xml version="1.0" encoding="UTF-8" standalone="yes"?><Relationships xmlns="http://schemas.openxmlformats.org/package/2006/relationships"><Relationship Id="rId11" Type="http://schemas.openxmlformats.org/officeDocument/2006/relationships/image" Target="../media/image31.png"/><Relationship Id="rId10" Type="http://schemas.openxmlformats.org/officeDocument/2006/relationships/hyperlink" Target="https://per.web.cern.ch/" TargetMode="External"/><Relationship Id="rId13" Type="http://schemas.openxmlformats.org/officeDocument/2006/relationships/image" Target="../media/image50.png"/><Relationship Id="rId12" Type="http://schemas.openxmlformats.org/officeDocument/2006/relationships/image" Target="../media/image37.png"/><Relationship Id="rId1" Type="http://schemas.openxmlformats.org/officeDocument/2006/relationships/slideLayout" Target="../slideLayouts/slideLayout5.xml"/><Relationship Id="rId2" Type="http://schemas.openxmlformats.org/officeDocument/2006/relationships/notesSlide" Target="../notesSlides/notesSlide123.xml"/><Relationship Id="rId3" Type="http://schemas.openxmlformats.org/officeDocument/2006/relationships/hyperlink" Target="https://phet.colorado.edu/" TargetMode="External"/><Relationship Id="rId4" Type="http://schemas.openxmlformats.org/officeDocument/2006/relationships/hyperlink" Target="https://www.myphysicslab.com/" TargetMode="External"/><Relationship Id="rId9" Type="http://schemas.openxmlformats.org/officeDocument/2006/relationships/image" Target="../media/image35.png"/><Relationship Id="rId15" Type="http://schemas.openxmlformats.org/officeDocument/2006/relationships/image" Target="../media/image41.png"/><Relationship Id="rId14" Type="http://schemas.openxmlformats.org/officeDocument/2006/relationships/image" Target="../media/image46.png"/><Relationship Id="rId16" Type="http://schemas.openxmlformats.org/officeDocument/2006/relationships/image" Target="../media/image43.png"/><Relationship Id="rId5" Type="http://schemas.openxmlformats.org/officeDocument/2006/relationships/hyperlink" Target="https://scaleofuniverse.com/en" TargetMode="External"/><Relationship Id="rId6" Type="http://schemas.openxmlformats.org/officeDocument/2006/relationships/image" Target="../media/image33.png"/><Relationship Id="rId7" Type="http://schemas.openxmlformats.org/officeDocument/2006/relationships/image" Target="../media/image48.png"/><Relationship Id="rId8" Type="http://schemas.openxmlformats.org/officeDocument/2006/relationships/image" Target="../media/image32.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4.xml"/><Relationship Id="rId3" Type="http://schemas.openxmlformats.org/officeDocument/2006/relationships/image" Target="../media/image39.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5.xml"/><Relationship Id="rId3" Type="http://schemas.openxmlformats.org/officeDocument/2006/relationships/image" Target="../media/image40.jpg"/><Relationship Id="rId4" Type="http://schemas.openxmlformats.org/officeDocument/2006/relationships/image" Target="../media/image38.jpg"/><Relationship Id="rId5" Type="http://schemas.openxmlformats.org/officeDocument/2006/relationships/image" Target="../media/image52.png"/><Relationship Id="rId6" Type="http://schemas.openxmlformats.org/officeDocument/2006/relationships/image" Target="../media/image45.jpg"/><Relationship Id="rId7" Type="http://schemas.openxmlformats.org/officeDocument/2006/relationships/image" Target="../media/image42.jpg"/><Relationship Id="rId8" Type="http://schemas.openxmlformats.org/officeDocument/2006/relationships/image" Target="../media/image47.jp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6.xml"/><Relationship Id="rId3" Type="http://schemas.openxmlformats.org/officeDocument/2006/relationships/image" Target="../media/image51.jp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7.xml"/><Relationship Id="rId3" Type="http://schemas.openxmlformats.org/officeDocument/2006/relationships/image" Target="../media/image34.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8.xml"/><Relationship Id="rId3" Type="http://schemas.openxmlformats.org/officeDocument/2006/relationships/image" Target="../media/image4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jpg"/><Relationship Id="rId4" Type="http://schemas.openxmlformats.org/officeDocument/2006/relationships/image" Target="../media/image9.jpg"/><Relationship Id="rId9" Type="http://schemas.openxmlformats.org/officeDocument/2006/relationships/image" Target="../media/image5.png"/><Relationship Id="rId5" Type="http://schemas.openxmlformats.org/officeDocument/2006/relationships/image" Target="../media/image15.jpg"/><Relationship Id="rId6" Type="http://schemas.openxmlformats.org/officeDocument/2006/relationships/image" Target="../media/image10.jpg"/><Relationship Id="rId7" Type="http://schemas.openxmlformats.org/officeDocument/2006/relationships/image" Target="../media/image4.jpg"/><Relationship Id="rId8" Type="http://schemas.openxmlformats.org/officeDocument/2006/relationships/image" Target="../media/image1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2.xml"/><Relationship Id="rId3" Type="http://schemas.openxmlformats.org/officeDocument/2006/relationships/image" Target="../media/image1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3.xml"/><Relationship Id="rId3" Type="http://schemas.openxmlformats.org/officeDocument/2006/relationships/image" Target="../media/image8.jpg"/><Relationship Id="rId4" Type="http://schemas.openxmlformats.org/officeDocument/2006/relationships/image" Target="../media/image13.jpg"/><Relationship Id="rId5" Type="http://schemas.openxmlformats.org/officeDocument/2006/relationships/image" Target="../media/image1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4.xml"/><Relationship Id="rId3" Type="http://schemas.openxmlformats.org/officeDocument/2006/relationships/image" Target="../media/image8.jpg"/><Relationship Id="rId4" Type="http://schemas.openxmlformats.org/officeDocument/2006/relationships/image" Target="../media/image13.jpg"/><Relationship Id="rId5"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7.jpg"/><Relationship Id="rId4" Type="http://schemas.openxmlformats.org/officeDocument/2006/relationships/image" Target="../media/image9.jpg"/><Relationship Id="rId5" Type="http://schemas.openxmlformats.org/officeDocument/2006/relationships/image" Target="../media/image15.jpg"/><Relationship Id="rId6" Type="http://schemas.openxmlformats.org/officeDocument/2006/relationships/image" Target="../media/image10.jpg"/><Relationship Id="rId7" Type="http://schemas.openxmlformats.org/officeDocument/2006/relationships/image" Target="../media/image4.jpg"/><Relationship Id="rId8" Type="http://schemas.openxmlformats.org/officeDocument/2006/relationships/image" Target="../media/image14.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7.xml"/><Relationship Id="rId3" Type="http://schemas.openxmlformats.org/officeDocument/2006/relationships/hyperlink" Target="https://solvay-education-programme.web.cern.ch/fridge-magnets-and-lhc" TargetMode="External"/><Relationship Id="rId4" Type="http://schemas.openxmlformats.org/officeDocument/2006/relationships/hyperlink" Target="https://cds.cern.ch/record/2670942"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3.xml"/><Relationship Id="rId3" Type="http://schemas.openxmlformats.org/officeDocument/2006/relationships/image" Target="../media/image1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4.xml"/><Relationship Id="rId3" Type="http://schemas.openxmlformats.org/officeDocument/2006/relationships/image" Target="../media/image23.png"/><Relationship Id="rId4" Type="http://schemas.openxmlformats.org/officeDocument/2006/relationships/image" Target="../media/image24.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4.xml"/><Relationship Id="rId3" Type="http://schemas.openxmlformats.org/officeDocument/2006/relationships/image" Target="../media/image44.png"/><Relationship Id="rId4" Type="http://schemas.openxmlformats.org/officeDocument/2006/relationships/image" Target="../media/image18.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1.xml"/><Relationship Id="rId3" Type="http://schemas.openxmlformats.org/officeDocument/2006/relationships/image" Target="../media/image17.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2.xml"/><Relationship Id="rId3" Type="http://schemas.openxmlformats.org/officeDocument/2006/relationships/image" Target="../media/image17.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3.xml"/><Relationship Id="rId3" Type="http://schemas.openxmlformats.org/officeDocument/2006/relationships/image" Target="../media/image19.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0" name="Shape 160"/>
        <p:cNvGrpSpPr/>
        <p:nvPr/>
      </p:nvGrpSpPr>
      <p:grpSpPr>
        <a:xfrm>
          <a:off x="0" y="0"/>
          <a:ext cx="0" cy="0"/>
          <a:chOff x="0" y="0"/>
          <a:chExt cx="0" cy="0"/>
        </a:xfrm>
      </p:grpSpPr>
      <p:sp>
        <p:nvSpPr>
          <p:cNvPr id="161" name="Google Shape;161;p23"/>
          <p:cNvSpPr txBox="1"/>
          <p:nvPr>
            <p:ph type="ctrTitle"/>
          </p:nvPr>
        </p:nvSpPr>
        <p:spPr>
          <a:xfrm>
            <a:off x="1143000" y="784622"/>
            <a:ext cx="6858000" cy="1790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
              <a:t>Study Group 2</a:t>
            </a:r>
            <a:endParaRPr/>
          </a:p>
        </p:txBody>
      </p:sp>
      <p:sp>
        <p:nvSpPr>
          <p:cNvPr id="162" name="Google Shape;162;p23"/>
          <p:cNvSpPr txBox="1"/>
          <p:nvPr>
            <p:ph idx="1" type="subTitle"/>
          </p:nvPr>
        </p:nvSpPr>
        <p:spPr>
          <a:xfrm>
            <a:off x="1143000" y="2701529"/>
            <a:ext cx="68580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
              <a:t>International High School Teacher Programme </a:t>
            </a:r>
            <a:r>
              <a:rPr lang="en"/>
              <a:t>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7" name="Shape 247"/>
        <p:cNvGrpSpPr/>
        <p:nvPr/>
      </p:nvGrpSpPr>
      <p:grpSpPr>
        <a:xfrm>
          <a:off x="0" y="0"/>
          <a:ext cx="0" cy="0"/>
          <a:chOff x="0" y="0"/>
          <a:chExt cx="0" cy="0"/>
        </a:xfrm>
      </p:grpSpPr>
      <p:sp>
        <p:nvSpPr>
          <p:cNvPr id="248" name="Google Shape;248;p3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a:t>
            </a:r>
            <a:r>
              <a:rPr lang="en" sz="2400">
                <a:solidFill>
                  <a:schemeClr val="lt1"/>
                </a:solidFill>
              </a:rPr>
              <a:t>Takeaways</a:t>
            </a:r>
            <a:r>
              <a:rPr lang="en" sz="2400">
                <a:solidFill>
                  <a:schemeClr val="lt1"/>
                </a:solidFill>
              </a:rPr>
              <a:t>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249" name="Google Shape;249;p3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600">
                <a:solidFill>
                  <a:srgbClr val="171717"/>
                </a:solidFill>
              </a:rPr>
              <a:t>Key Takeaways</a:t>
            </a:r>
            <a:r>
              <a:rPr lang="en" sz="1600">
                <a:solidFill>
                  <a:srgbClr val="171717"/>
                </a:solidFill>
              </a:rPr>
              <a: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How fundamental magnets are to the operation of the LHC (not just the obvious bending </a:t>
            </a:r>
            <a:r>
              <a:rPr lang="en" sz="1600">
                <a:solidFill>
                  <a:srgbClr val="171717"/>
                </a:solidFill>
              </a:rPr>
              <a:t>dipole</a:t>
            </a:r>
            <a:r>
              <a:rPr lang="en" sz="1600">
                <a:solidFill>
                  <a:srgbClr val="171717"/>
                </a:solidFill>
              </a:rPr>
              <a:t> magnets but the </a:t>
            </a:r>
            <a:r>
              <a:rPr lang="en" sz="1600">
                <a:solidFill>
                  <a:srgbClr val="171717"/>
                </a:solidFill>
              </a:rPr>
              <a:t>quadrupole</a:t>
            </a:r>
            <a:r>
              <a:rPr lang="en" sz="1600">
                <a:solidFill>
                  <a:srgbClr val="171717"/>
                </a:solidFill>
              </a:rPr>
              <a:t> magnets used for compressing/steering)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The complexity and </a:t>
            </a:r>
            <a:r>
              <a:rPr lang="en" sz="1600">
                <a:solidFill>
                  <a:srgbClr val="171717"/>
                </a:solidFill>
              </a:rPr>
              <a:t>interplay</a:t>
            </a:r>
            <a:r>
              <a:rPr lang="en" sz="1600">
                <a:solidFill>
                  <a:srgbClr val="171717"/>
                </a:solidFill>
              </a:rPr>
              <a:t> of the various stages of the acceleration process (linear accelerator to booster to PS to SPS to LHC)</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The amazing engineering behind a cross-section of the LHC beamline (cryogenics, superconducting magnets, beam tubes, vacuum insulation, etc)</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That the LHC is not a perfect circle (surprise!), and that there are straight sections with various curved sections layered with different types of magnets (dipoles, quadropoles, higher order magnets, etc)</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The complexity of detector systems and ways of identifying the collision debris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investigation tools/techniques (statistical analysis) needed to identify mystery particles such as the Higgs Boson</a:t>
            </a:r>
            <a:endParaRPr sz="1600">
              <a:solidFill>
                <a:srgbClr val="171717"/>
              </a:solidFill>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9" name="Shape 849"/>
        <p:cNvGrpSpPr/>
        <p:nvPr/>
      </p:nvGrpSpPr>
      <p:grpSpPr>
        <a:xfrm>
          <a:off x="0" y="0"/>
          <a:ext cx="0" cy="0"/>
          <a:chOff x="0" y="0"/>
          <a:chExt cx="0" cy="0"/>
        </a:xfrm>
      </p:grpSpPr>
      <p:sp>
        <p:nvSpPr>
          <p:cNvPr id="850" name="Google Shape;850;p12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51" name="Google Shape;851;p12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55" name="Shape 855"/>
        <p:cNvGrpSpPr/>
        <p:nvPr/>
      </p:nvGrpSpPr>
      <p:grpSpPr>
        <a:xfrm>
          <a:off x="0" y="0"/>
          <a:ext cx="0" cy="0"/>
          <a:chOff x="0" y="0"/>
          <a:chExt cx="0" cy="0"/>
        </a:xfrm>
      </p:grpSpPr>
      <p:sp>
        <p:nvSpPr>
          <p:cNvPr id="856" name="Google Shape;856;p12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857" name="Google Shape;857;p12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61" name="Shape 861"/>
        <p:cNvGrpSpPr/>
        <p:nvPr/>
      </p:nvGrpSpPr>
      <p:grpSpPr>
        <a:xfrm>
          <a:off x="0" y="0"/>
          <a:ext cx="0" cy="0"/>
          <a:chOff x="0" y="0"/>
          <a:chExt cx="0" cy="0"/>
        </a:xfrm>
      </p:grpSpPr>
      <p:sp>
        <p:nvSpPr>
          <p:cNvPr id="862" name="Google Shape;862;p124"/>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63" name="Google Shape;863;p12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67" name="Shape 867"/>
        <p:cNvGrpSpPr/>
        <p:nvPr/>
      </p:nvGrpSpPr>
      <p:grpSpPr>
        <a:xfrm>
          <a:off x="0" y="0"/>
          <a:ext cx="0" cy="0"/>
          <a:chOff x="0" y="0"/>
          <a:chExt cx="0" cy="0"/>
        </a:xfrm>
      </p:grpSpPr>
      <p:sp>
        <p:nvSpPr>
          <p:cNvPr id="868" name="Google Shape;868;p12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69" name="Google Shape;869;p12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3" name="Shape 873"/>
        <p:cNvGrpSpPr/>
        <p:nvPr/>
      </p:nvGrpSpPr>
      <p:grpSpPr>
        <a:xfrm>
          <a:off x="0" y="0"/>
          <a:ext cx="0" cy="0"/>
          <a:chOff x="0" y="0"/>
          <a:chExt cx="0" cy="0"/>
        </a:xfrm>
      </p:grpSpPr>
      <p:sp>
        <p:nvSpPr>
          <p:cNvPr id="874" name="Google Shape;874;p12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875" name="Google Shape;875;p12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9" name="Shape 879"/>
        <p:cNvGrpSpPr/>
        <p:nvPr/>
      </p:nvGrpSpPr>
      <p:grpSpPr>
        <a:xfrm>
          <a:off x="0" y="0"/>
          <a:ext cx="0" cy="0"/>
          <a:chOff x="0" y="0"/>
          <a:chExt cx="0" cy="0"/>
        </a:xfrm>
      </p:grpSpPr>
      <p:sp>
        <p:nvSpPr>
          <p:cNvPr id="880" name="Google Shape;880;p127"/>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81" name="Google Shape;881;p12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85" name="Shape 885"/>
        <p:cNvGrpSpPr/>
        <p:nvPr/>
      </p:nvGrpSpPr>
      <p:grpSpPr>
        <a:xfrm>
          <a:off x="0" y="0"/>
          <a:ext cx="0" cy="0"/>
          <a:chOff x="0" y="0"/>
          <a:chExt cx="0" cy="0"/>
        </a:xfrm>
      </p:grpSpPr>
      <p:sp>
        <p:nvSpPr>
          <p:cNvPr id="886" name="Google Shape;886;p12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87" name="Google Shape;887;p12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91" name="Shape 891"/>
        <p:cNvGrpSpPr/>
        <p:nvPr/>
      </p:nvGrpSpPr>
      <p:grpSpPr>
        <a:xfrm>
          <a:off x="0" y="0"/>
          <a:ext cx="0" cy="0"/>
          <a:chOff x="0" y="0"/>
          <a:chExt cx="0" cy="0"/>
        </a:xfrm>
      </p:grpSpPr>
      <p:sp>
        <p:nvSpPr>
          <p:cNvPr id="892" name="Google Shape;892;p12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893" name="Google Shape;893;p12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97" name="Shape 897"/>
        <p:cNvGrpSpPr/>
        <p:nvPr/>
      </p:nvGrpSpPr>
      <p:grpSpPr>
        <a:xfrm>
          <a:off x="0" y="0"/>
          <a:ext cx="0" cy="0"/>
          <a:chOff x="0" y="0"/>
          <a:chExt cx="0" cy="0"/>
        </a:xfrm>
      </p:grpSpPr>
      <p:sp>
        <p:nvSpPr>
          <p:cNvPr id="898" name="Google Shape;898;p130"/>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99" name="Google Shape;899;p13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03" name="Shape 903"/>
        <p:cNvGrpSpPr/>
        <p:nvPr/>
      </p:nvGrpSpPr>
      <p:grpSpPr>
        <a:xfrm>
          <a:off x="0" y="0"/>
          <a:ext cx="0" cy="0"/>
          <a:chOff x="0" y="0"/>
          <a:chExt cx="0" cy="0"/>
        </a:xfrm>
      </p:grpSpPr>
      <p:sp>
        <p:nvSpPr>
          <p:cNvPr id="904" name="Google Shape;904;p13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905" name="Google Shape;905;p13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3" name="Shape 253"/>
        <p:cNvGrpSpPr/>
        <p:nvPr/>
      </p:nvGrpSpPr>
      <p:grpSpPr>
        <a:xfrm>
          <a:off x="0" y="0"/>
          <a:ext cx="0" cy="0"/>
          <a:chOff x="0" y="0"/>
          <a:chExt cx="0" cy="0"/>
        </a:xfrm>
      </p:grpSpPr>
      <p:sp>
        <p:nvSpPr>
          <p:cNvPr id="254" name="Google Shape;254;p3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255" name="Google Shape;255;p3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600">
              <a:solidFill>
                <a:srgbClr val="171717"/>
              </a:solidFill>
            </a:endParaRPr>
          </a:p>
          <a:p>
            <a:pPr indent="0" lvl="0" marL="179999" marR="179999" rtl="0" algn="ctr">
              <a:spcBef>
                <a:spcPts val="0"/>
              </a:spcBef>
              <a:spcAft>
                <a:spcPts val="0"/>
              </a:spcAft>
              <a:buNone/>
            </a:pPr>
            <a:r>
              <a:rPr b="1" lang="en" sz="2400">
                <a:solidFill>
                  <a:srgbClr val="F1C232"/>
                </a:solidFill>
              </a:rPr>
              <a:t>Particle Physics</a:t>
            </a:r>
            <a:endParaRPr b="1" sz="2400">
              <a:solidFill>
                <a:srgbClr val="F1C232"/>
              </a:solidFill>
            </a:endParaRPr>
          </a:p>
          <a:p>
            <a:pPr indent="0" lvl="0" marL="179999" marR="179999" rtl="0" algn="ctr">
              <a:spcBef>
                <a:spcPts val="0"/>
              </a:spcBef>
              <a:spcAft>
                <a:spcPts val="0"/>
              </a:spcAft>
              <a:buNone/>
            </a:pPr>
            <a:r>
              <a:t/>
            </a:r>
            <a:endParaRPr b="1" sz="1600">
              <a:solidFill>
                <a:srgbClr val="F1C232"/>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b="1" lang="en" sz="1600">
                <a:solidFill>
                  <a:srgbClr val="171717"/>
                </a:solidFill>
              </a:rPr>
              <a:t>Three adjectives</a:t>
            </a:r>
            <a:r>
              <a:rPr lang="en" sz="1600">
                <a:solidFill>
                  <a:srgbClr val="171717"/>
                </a:solidFill>
              </a:rPr>
              <a:t> that come to mind when </a:t>
            </a:r>
            <a:r>
              <a:rPr lang="en" sz="1600">
                <a:solidFill>
                  <a:srgbClr val="171717"/>
                </a:solidFill>
              </a:rPr>
              <a:t>thinking</a:t>
            </a:r>
            <a:r>
              <a:rPr lang="en" sz="1600">
                <a:solidFill>
                  <a:srgbClr val="171717"/>
                </a:solidFill>
              </a:rPr>
              <a:t> about particle physics:</a:t>
            </a:r>
            <a:endParaRPr sz="1600">
              <a:solidFill>
                <a:srgbClr val="171717"/>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Complex</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Inspiring</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Exotic</a:t>
            </a:r>
            <a:endParaRPr b="1" sz="1600">
              <a:solidFill>
                <a:srgbClr val="F1C232"/>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The extent to which the topic of particle physics is covered in the </a:t>
            </a:r>
            <a:r>
              <a:rPr b="1" lang="en" sz="1600">
                <a:solidFill>
                  <a:srgbClr val="171717"/>
                </a:solidFill>
              </a:rPr>
              <a:t>national curriculum</a:t>
            </a:r>
            <a:r>
              <a:rPr lang="en" sz="1600">
                <a:solidFill>
                  <a:srgbClr val="171717"/>
                </a:solidFill>
              </a:rPr>
              <a:t> of Bosnia and Herzegovina?</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Particle physics is covered in the </a:t>
            </a:r>
            <a:r>
              <a:rPr b="1" lang="en" sz="1600">
                <a:solidFill>
                  <a:srgbClr val="F1C232"/>
                </a:solidFill>
              </a:rPr>
              <a:t>last year of high-school</a:t>
            </a:r>
            <a:r>
              <a:rPr lang="en" sz="1600">
                <a:solidFill>
                  <a:srgbClr val="171717"/>
                </a:solidFill>
              </a:rPr>
              <a:t>. The standard model and particles are </a:t>
            </a:r>
            <a:r>
              <a:rPr lang="en" sz="1600">
                <a:solidFill>
                  <a:srgbClr val="171717"/>
                </a:solidFill>
              </a:rPr>
              <a:t>thought</a:t>
            </a:r>
            <a:r>
              <a:rPr lang="en" sz="1600">
                <a:solidFill>
                  <a:srgbClr val="171717"/>
                </a:solidFill>
              </a:rPr>
              <a:t> but the depth of application examples is limited.</a:t>
            </a:r>
            <a:endParaRPr sz="1600">
              <a:solidFill>
                <a:srgbClr val="171717"/>
              </a:solidFill>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09" name="Shape 909"/>
        <p:cNvGrpSpPr/>
        <p:nvPr/>
      </p:nvGrpSpPr>
      <p:grpSpPr>
        <a:xfrm>
          <a:off x="0" y="0"/>
          <a:ext cx="0" cy="0"/>
          <a:chOff x="0" y="0"/>
          <a:chExt cx="0" cy="0"/>
        </a:xfrm>
      </p:grpSpPr>
      <p:sp>
        <p:nvSpPr>
          <p:cNvPr id="910" name="Google Shape;910;p13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911" name="Google Shape;911;p13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15" name="Shape 915"/>
        <p:cNvGrpSpPr/>
        <p:nvPr/>
      </p:nvGrpSpPr>
      <p:grpSpPr>
        <a:xfrm>
          <a:off x="0" y="0"/>
          <a:ext cx="0" cy="0"/>
          <a:chOff x="0" y="0"/>
          <a:chExt cx="0" cy="0"/>
        </a:xfrm>
      </p:grpSpPr>
      <p:sp>
        <p:nvSpPr>
          <p:cNvPr id="916" name="Google Shape;916;p133"/>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917" name="Google Shape;917;p13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1" name="Shape 921"/>
        <p:cNvGrpSpPr/>
        <p:nvPr/>
      </p:nvGrpSpPr>
      <p:grpSpPr>
        <a:xfrm>
          <a:off x="0" y="0"/>
          <a:ext cx="0" cy="0"/>
          <a:chOff x="0" y="0"/>
          <a:chExt cx="0" cy="0"/>
        </a:xfrm>
      </p:grpSpPr>
      <p:sp>
        <p:nvSpPr>
          <p:cNvPr id="922" name="Google Shape;922;p134"/>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923" name="Google Shape;923;p13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7" name="Shape 927"/>
        <p:cNvGrpSpPr/>
        <p:nvPr/>
      </p:nvGrpSpPr>
      <p:grpSpPr>
        <a:xfrm>
          <a:off x="0" y="0"/>
          <a:ext cx="0" cy="0"/>
          <a:chOff x="0" y="0"/>
          <a:chExt cx="0" cy="0"/>
        </a:xfrm>
      </p:grpSpPr>
      <p:sp>
        <p:nvSpPr>
          <p:cNvPr id="928" name="Google Shape;928;p135"/>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929" name="Google Shape;929;p13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33" name="Shape 933"/>
        <p:cNvGrpSpPr/>
        <p:nvPr/>
      </p:nvGrpSpPr>
      <p:grpSpPr>
        <a:xfrm>
          <a:off x="0" y="0"/>
          <a:ext cx="0" cy="0"/>
          <a:chOff x="0" y="0"/>
          <a:chExt cx="0" cy="0"/>
        </a:xfrm>
      </p:grpSpPr>
      <p:sp>
        <p:nvSpPr>
          <p:cNvPr id="934" name="Google Shape;934;p136"/>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 sz="1200">
                <a:solidFill>
                  <a:schemeClr val="lt1"/>
                </a:solidFill>
              </a:rPr>
              <a:t>Have some ice cream and don’t forget to </a:t>
            </a:r>
            <a:br>
              <a:rPr i="1" lang="en" sz="1200">
                <a:solidFill>
                  <a:schemeClr val="lt1"/>
                </a:solidFill>
              </a:rPr>
            </a:br>
            <a:r>
              <a:rPr i="1" lang="en" sz="1200">
                <a:solidFill>
                  <a:schemeClr val="lt1"/>
                </a:solidFill>
              </a:rPr>
              <a:t>take notes :)</a:t>
            </a:r>
            <a:endParaRPr i="1" sz="2400">
              <a:solidFill>
                <a:schemeClr val="lt1"/>
              </a:solidFill>
            </a:endParaRPr>
          </a:p>
        </p:txBody>
      </p:sp>
      <p:sp>
        <p:nvSpPr>
          <p:cNvPr id="935" name="Google Shape;935;p13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39" name="Shape 939"/>
        <p:cNvGrpSpPr/>
        <p:nvPr/>
      </p:nvGrpSpPr>
      <p:grpSpPr>
        <a:xfrm>
          <a:off x="0" y="0"/>
          <a:ext cx="0" cy="0"/>
          <a:chOff x="0" y="0"/>
          <a:chExt cx="0" cy="0"/>
        </a:xfrm>
      </p:grpSpPr>
      <p:sp>
        <p:nvSpPr>
          <p:cNvPr id="940" name="Google Shape;940;p137"/>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from HST</a:t>
            </a:r>
            <a:r>
              <a:rPr lang="en" sz="2400">
                <a:solidFill>
                  <a:schemeClr val="lt1"/>
                </a:solidFill>
              </a:rPr>
              <a:t>2025</a:t>
            </a:r>
            <a:endParaRPr i="1" sz="2400">
              <a:solidFill>
                <a:schemeClr val="lt1"/>
              </a:solidFill>
            </a:endParaRPr>
          </a:p>
        </p:txBody>
      </p:sp>
      <p:sp>
        <p:nvSpPr>
          <p:cNvPr id="941" name="Google Shape;941;p13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45" name="Shape 945"/>
        <p:cNvGrpSpPr/>
        <p:nvPr/>
      </p:nvGrpSpPr>
      <p:grpSpPr>
        <a:xfrm>
          <a:off x="0" y="0"/>
          <a:ext cx="0" cy="0"/>
          <a:chOff x="0" y="0"/>
          <a:chExt cx="0" cy="0"/>
        </a:xfrm>
      </p:grpSpPr>
      <p:sp>
        <p:nvSpPr>
          <p:cNvPr id="946" name="Google Shape;946;p138"/>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Final Presentation Guidelines</a:t>
            </a:r>
            <a:endParaRPr/>
          </a:p>
        </p:txBody>
      </p:sp>
      <p:graphicFrame>
        <p:nvGraphicFramePr>
          <p:cNvPr id="947" name="Google Shape;947;p138"/>
          <p:cNvGraphicFramePr/>
          <p:nvPr/>
        </p:nvGraphicFramePr>
        <p:xfrm>
          <a:off x="952500" y="1481525"/>
          <a:ext cx="3000000" cy="3000000"/>
        </p:xfrm>
        <a:graphic>
          <a:graphicData uri="http://schemas.openxmlformats.org/drawingml/2006/table">
            <a:tbl>
              <a:tblPr>
                <a:noFill/>
                <a:tableStyleId>{6BB35603-F51C-4067-A702-24BAE82C06EF}</a:tableStyleId>
              </a:tblPr>
              <a:tblGrid>
                <a:gridCol w="2241950"/>
                <a:gridCol w="4997050"/>
              </a:tblGrid>
              <a:tr h="381000">
                <a:tc>
                  <a:txBody>
                    <a:bodyPr/>
                    <a:lstStyle/>
                    <a:p>
                      <a:pPr indent="0" lvl="0" marL="0" rtl="0" algn="l">
                        <a:spcBef>
                          <a:spcPts val="0"/>
                        </a:spcBef>
                        <a:spcAft>
                          <a:spcPts val="0"/>
                        </a:spcAft>
                        <a:buNone/>
                      </a:pPr>
                      <a:r>
                        <a:rPr lang="en">
                          <a:solidFill>
                            <a:schemeClr val="dk1"/>
                          </a:solidFill>
                        </a:rPr>
                        <a:t>Presentation</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10 minutes + 5 minutes for Q&amp;A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solidFill>
                            <a:schemeClr val="dk1"/>
                          </a:solidFill>
                        </a:rPr>
                        <a:t>Style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Fun, entertaining &amp; on time!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rowSpan="5">
                  <a:txBody>
                    <a:bodyPr/>
                    <a:lstStyle/>
                    <a:p>
                      <a:pPr indent="0" lvl="0" marL="0" rtl="0" algn="l">
                        <a:spcBef>
                          <a:spcPts val="0"/>
                        </a:spcBef>
                        <a:spcAft>
                          <a:spcPts val="0"/>
                        </a:spcAft>
                        <a:buNone/>
                      </a:pPr>
                      <a:r>
                        <a:rPr lang="en">
                          <a:solidFill>
                            <a:schemeClr val="dk1"/>
                          </a:solidFill>
                        </a:rPr>
                        <a:t>Contents</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rowSpan="5">
                  <a:txBody>
                    <a:bodyPr/>
                    <a:lstStyle/>
                    <a:p>
                      <a:pPr indent="-317500" lvl="0" marL="457200" rtl="0" algn="l">
                        <a:lnSpc>
                          <a:spcPct val="115000"/>
                        </a:lnSpc>
                        <a:spcBef>
                          <a:spcPts val="0"/>
                        </a:spcBef>
                        <a:spcAft>
                          <a:spcPts val="0"/>
                        </a:spcAft>
                        <a:buSzPts val="1400"/>
                        <a:buAutoNum type="arabicPeriod"/>
                      </a:pPr>
                      <a:r>
                        <a:rPr lang="en"/>
                        <a:t>Curriculum &amp; classroom connections</a:t>
                      </a:r>
                      <a:endParaRPr/>
                    </a:p>
                    <a:p>
                      <a:pPr indent="-317500" lvl="0" marL="457200" rtl="0" algn="l">
                        <a:lnSpc>
                          <a:spcPct val="115000"/>
                        </a:lnSpc>
                        <a:spcBef>
                          <a:spcPts val="0"/>
                        </a:spcBef>
                        <a:spcAft>
                          <a:spcPts val="0"/>
                        </a:spcAft>
                        <a:buSzPts val="1400"/>
                        <a:buAutoNum type="arabicPeriod"/>
                      </a:pPr>
                      <a:r>
                        <a:rPr lang="en"/>
                        <a:t>Key ideas</a:t>
                      </a:r>
                      <a:endParaRPr/>
                    </a:p>
                    <a:p>
                      <a:pPr indent="-317500" lvl="0" marL="457200" rtl="0" algn="l">
                        <a:lnSpc>
                          <a:spcPct val="115000"/>
                        </a:lnSpc>
                        <a:spcBef>
                          <a:spcPts val="0"/>
                        </a:spcBef>
                        <a:spcAft>
                          <a:spcPts val="0"/>
                        </a:spcAft>
                        <a:buSzPts val="1400"/>
                        <a:buAutoNum type="arabicPeriod"/>
                      </a:pPr>
                      <a:r>
                        <a:rPr lang="en"/>
                        <a:t>Potential students’ conceptions &amp; challenges</a:t>
                      </a:r>
                      <a:endParaRPr/>
                    </a:p>
                    <a:p>
                      <a:pPr indent="-317500" lvl="0" marL="457200" rtl="0" algn="l">
                        <a:lnSpc>
                          <a:spcPct val="115000"/>
                        </a:lnSpc>
                        <a:spcBef>
                          <a:spcPts val="0"/>
                        </a:spcBef>
                        <a:spcAft>
                          <a:spcPts val="0"/>
                        </a:spcAft>
                        <a:buSzPts val="1400"/>
                        <a:buAutoNum type="arabicPeriod"/>
                      </a:pPr>
                      <a:r>
                        <a:rPr lang="en"/>
                        <a:t>Helpful material and resources</a:t>
                      </a:r>
                      <a:endParaRPr/>
                    </a:p>
                    <a:p>
                      <a:pPr indent="-317500" lvl="0" marL="457200" rtl="0" algn="l">
                        <a:lnSpc>
                          <a:spcPct val="115000"/>
                        </a:lnSpc>
                        <a:spcBef>
                          <a:spcPts val="0"/>
                        </a:spcBef>
                        <a:spcAft>
                          <a:spcPts val="0"/>
                        </a:spcAft>
                        <a:buSzPts val="1400"/>
                        <a:buAutoNum type="arabicPeriod"/>
                      </a:pPr>
                      <a:r>
                        <a:rPr lang="en"/>
                        <a:t>Best practice example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r>
              <a:tr h="381000">
                <a:tc vMerge="1"/>
                <a:tc vMerge="1"/>
              </a:tr>
              <a:tr h="381000">
                <a:tc vMerge="1"/>
                <a:tc vMerge="1"/>
              </a:tr>
              <a:tr h="100000">
                <a:tc vMerge="1"/>
                <a:tc vMerge="1"/>
              </a:tr>
              <a:tr h="381000">
                <a:tc>
                  <a:txBody>
                    <a:bodyPr/>
                    <a:lstStyle/>
                    <a:p>
                      <a:pPr indent="0" lvl="0" marL="0" rtl="0" algn="l">
                        <a:spcBef>
                          <a:spcPts val="0"/>
                        </a:spcBef>
                        <a:spcAft>
                          <a:spcPts val="0"/>
                        </a:spcAft>
                        <a:buNone/>
                      </a:pPr>
                      <a:r>
                        <a:rPr lang="en">
                          <a:solidFill>
                            <a:schemeClr val="dk1"/>
                          </a:solidFill>
                        </a:rPr>
                        <a:t>Final Slide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Key Takeaways &amp; </a:t>
                      </a:r>
                      <a:r>
                        <a:rPr lang="en"/>
                        <a:t>Goodbye</a:t>
                      </a:r>
                      <a:r>
                        <a:rPr lang="en"/>
                        <a:t> messages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1" name="Shape 951"/>
        <p:cNvGrpSpPr/>
        <p:nvPr/>
      </p:nvGrpSpPr>
      <p:grpSpPr>
        <a:xfrm>
          <a:off x="0" y="0"/>
          <a:ext cx="0" cy="0"/>
          <a:chOff x="0" y="0"/>
          <a:chExt cx="0" cy="0"/>
        </a:xfrm>
      </p:grpSpPr>
      <p:pic>
        <p:nvPicPr>
          <p:cNvPr id="952" name="Google Shape;952;p139" title="WhatsApp Image 2025-07-18 at 11.00.11.jpeg"/>
          <p:cNvPicPr preferRelativeResize="0"/>
          <p:nvPr/>
        </p:nvPicPr>
        <p:blipFill>
          <a:blip r:embed="rId3">
            <a:alphaModFix/>
          </a:blip>
          <a:stretch>
            <a:fillRect/>
          </a:stretch>
        </p:blipFill>
        <p:spPr>
          <a:xfrm>
            <a:off x="1122775" y="0"/>
            <a:ext cx="7715251" cy="5143501"/>
          </a:xfrm>
          <a:prstGeom prst="rect">
            <a:avLst/>
          </a:prstGeom>
          <a:noFill/>
          <a:ln>
            <a:noFill/>
          </a:ln>
        </p:spPr>
      </p:pic>
      <p:sp>
        <p:nvSpPr>
          <p:cNvPr id="953" name="Google Shape;953;p139"/>
          <p:cNvSpPr txBox="1"/>
          <p:nvPr>
            <p:ph type="ctrTitle"/>
          </p:nvPr>
        </p:nvSpPr>
        <p:spPr>
          <a:xfrm rot="-5400000">
            <a:off x="-1949825" y="2076899"/>
            <a:ext cx="5334600" cy="989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
              <a:t>Computing at CERN</a:t>
            </a:r>
            <a:endParaRPr/>
          </a:p>
        </p:txBody>
      </p:sp>
      <p:sp>
        <p:nvSpPr>
          <p:cNvPr id="954" name="Google Shape;954;p139"/>
          <p:cNvSpPr txBox="1"/>
          <p:nvPr>
            <p:ph idx="1" type="subTitle"/>
          </p:nvPr>
        </p:nvSpPr>
        <p:spPr>
          <a:xfrm rot="5400000">
            <a:off x="6610175" y="1649977"/>
            <a:ext cx="37335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
                <a:solidFill>
                  <a:schemeClr val="dk1"/>
                </a:solidFill>
              </a:rPr>
              <a:t>HST</a:t>
            </a:r>
            <a:r>
              <a:rPr lang="en">
                <a:solidFill>
                  <a:schemeClr val="dk1"/>
                </a:solidFill>
              </a:rPr>
              <a:t>2025</a:t>
            </a:r>
            <a:r>
              <a:rPr lang="en">
                <a:solidFill>
                  <a:schemeClr val="dk1"/>
                </a:solidFill>
              </a:rPr>
              <a:t> Study Group 2</a:t>
            </a:r>
            <a:endParaRPr>
              <a:solidFill>
                <a:schemeClr val="dk1"/>
              </a:solidFill>
            </a:endParaRPr>
          </a:p>
        </p:txBody>
      </p:sp>
      <p:pic>
        <p:nvPicPr>
          <p:cNvPr id="955" name="Google Shape;955;p139" title="WhatsApp Image 2025-07-17 at 15.14.15.jpeg"/>
          <p:cNvPicPr preferRelativeResize="0"/>
          <p:nvPr>
            <p:ph idx="2" type="pic"/>
          </p:nvPr>
        </p:nvPicPr>
        <p:blipFill rotWithShape="1">
          <a:blip r:embed="rId4">
            <a:alphaModFix/>
          </a:blip>
          <a:srcRect b="15548" l="0" r="0" t="44220"/>
          <a:stretch/>
        </p:blipFill>
        <p:spPr>
          <a:xfrm rot="-1905059">
            <a:off x="7414375" y="4403462"/>
            <a:ext cx="1638026" cy="494225"/>
          </a:xfrm>
          <a:prstGeom prst="rect">
            <a:avLst/>
          </a:prstGeom>
          <a:noFill/>
          <a:ln>
            <a:noFill/>
          </a:ln>
          <a:effectLst>
            <a:outerShdw blurRad="57150" rotWithShape="0" algn="bl" dir="5400000" dist="19050">
              <a:srgbClr val="000000">
                <a:alpha val="75000"/>
              </a:srgbClr>
            </a:outerShdw>
          </a:effectLst>
        </p:spPr>
      </p:pic>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9" name="Shape 959"/>
        <p:cNvGrpSpPr/>
        <p:nvPr/>
      </p:nvGrpSpPr>
      <p:grpSpPr>
        <a:xfrm>
          <a:off x="0" y="0"/>
          <a:ext cx="0" cy="0"/>
          <a:chOff x="0" y="0"/>
          <a:chExt cx="0" cy="0"/>
        </a:xfrm>
      </p:grpSpPr>
      <p:sp>
        <p:nvSpPr>
          <p:cNvPr id="960" name="Google Shape;960;p140"/>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Key Ideas (Ed)</a:t>
            </a:r>
            <a:endParaRPr/>
          </a:p>
        </p:txBody>
      </p:sp>
      <p:sp>
        <p:nvSpPr>
          <p:cNvPr id="961" name="Google Shape;961;p140"/>
          <p:cNvSpPr txBox="1"/>
          <p:nvPr>
            <p:ph idx="1" type="body"/>
          </p:nvPr>
        </p:nvSpPr>
        <p:spPr>
          <a:xfrm>
            <a:off x="305998" y="1087050"/>
            <a:ext cx="1193700" cy="3434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b="0" i="1" lang="en">
                <a:solidFill>
                  <a:schemeClr val="dk2"/>
                </a:solidFill>
              </a:rPr>
              <a:t>Showcase the most important aspects of the topic that you consider to be key for a meaningful instruction</a:t>
            </a:r>
            <a:endParaRPr/>
          </a:p>
        </p:txBody>
      </p:sp>
      <p:sp>
        <p:nvSpPr>
          <p:cNvPr id="962" name="Google Shape;962;p140"/>
          <p:cNvSpPr txBox="1"/>
          <p:nvPr>
            <p:ph idx="2" type="body"/>
          </p:nvPr>
        </p:nvSpPr>
        <p:spPr>
          <a:xfrm>
            <a:off x="3441325" y="1216000"/>
            <a:ext cx="5291400" cy="3372600"/>
          </a:xfrm>
          <a:prstGeom prst="rect">
            <a:avLst/>
          </a:prstGeom>
        </p:spPr>
        <p:txBody>
          <a:bodyPr anchorCtr="0" anchor="t" bIns="0" lIns="0" spcFirstLastPara="1" rIns="0" wrap="square" tIns="0">
            <a:normAutofit fontScale="25000" lnSpcReduction="20000"/>
          </a:bodyPr>
          <a:lstStyle/>
          <a:p>
            <a:pPr indent="0" lvl="0" marL="0" rtl="0" algn="l">
              <a:spcBef>
                <a:spcPts val="800"/>
              </a:spcBef>
              <a:spcAft>
                <a:spcPts val="0"/>
              </a:spcAft>
              <a:buNone/>
            </a:pPr>
            <a:r>
              <a:t/>
            </a:r>
            <a:endParaRPr sz="4800"/>
          </a:p>
          <a:p>
            <a:pPr indent="-317500" lvl="0" marL="457200" rtl="0" algn="l">
              <a:spcBef>
                <a:spcPts val="800"/>
              </a:spcBef>
              <a:spcAft>
                <a:spcPts val="0"/>
              </a:spcAft>
              <a:buSzPct val="100000"/>
              <a:buChar char="●"/>
            </a:pPr>
            <a:r>
              <a:rPr b="0" lang="en" sz="5600"/>
              <a:t>Mas</a:t>
            </a:r>
            <a:r>
              <a:rPr b="0" lang="en" sz="5600"/>
              <a:t>sive </a:t>
            </a:r>
            <a:r>
              <a:rPr lang="en" sz="5600"/>
              <a:t>volume</a:t>
            </a:r>
            <a:r>
              <a:rPr b="0" lang="en" sz="5600"/>
              <a:t> of data (orders of magnitude)</a:t>
            </a:r>
            <a:endParaRPr b="0" sz="5600"/>
          </a:p>
          <a:p>
            <a:pPr indent="0" lvl="0" marL="457200" rtl="0" algn="l">
              <a:spcBef>
                <a:spcPts val="800"/>
              </a:spcBef>
              <a:spcAft>
                <a:spcPts val="0"/>
              </a:spcAft>
              <a:buNone/>
            </a:pPr>
            <a:r>
              <a:t/>
            </a:r>
            <a:endParaRPr b="0" sz="5600"/>
          </a:p>
          <a:p>
            <a:pPr indent="-317500" lvl="0" marL="457200" rtl="0" algn="l">
              <a:spcBef>
                <a:spcPts val="800"/>
              </a:spcBef>
              <a:spcAft>
                <a:spcPts val="0"/>
              </a:spcAft>
              <a:buSzPct val="100000"/>
              <a:buChar char="●"/>
            </a:pPr>
            <a:r>
              <a:rPr b="0" lang="en" sz="5600"/>
              <a:t>Critical role of</a:t>
            </a:r>
            <a:r>
              <a:rPr b="0" lang="en" sz="5600"/>
              <a:t> </a:t>
            </a:r>
            <a:r>
              <a:rPr lang="en" sz="5600"/>
              <a:t>trigger algorithms</a:t>
            </a:r>
            <a:r>
              <a:rPr b="0" lang="en" sz="5600"/>
              <a:t> in filtering the data for further analysis without losing key information.  (future AI and machine learning networks proposed for use in HL-LHC)</a:t>
            </a:r>
            <a:endParaRPr b="0" sz="5600"/>
          </a:p>
          <a:p>
            <a:pPr indent="0" lvl="0" marL="457200" rtl="0" algn="l">
              <a:spcBef>
                <a:spcPts val="800"/>
              </a:spcBef>
              <a:spcAft>
                <a:spcPts val="0"/>
              </a:spcAft>
              <a:buNone/>
            </a:pPr>
            <a:r>
              <a:t/>
            </a:r>
            <a:endParaRPr b="0" sz="5600"/>
          </a:p>
          <a:p>
            <a:pPr indent="-317500" lvl="0" marL="457200" rtl="0" algn="l">
              <a:spcBef>
                <a:spcPts val="800"/>
              </a:spcBef>
              <a:spcAft>
                <a:spcPts val="0"/>
              </a:spcAft>
              <a:buSzPct val="100000"/>
              <a:buChar char="●"/>
            </a:pPr>
            <a:r>
              <a:rPr b="0" lang="en" sz="5600"/>
              <a:t>Importance of </a:t>
            </a:r>
            <a:r>
              <a:rPr lang="en" sz="5600"/>
              <a:t>international computing power</a:t>
            </a:r>
            <a:r>
              <a:rPr b="0" lang="en" sz="5600"/>
              <a:t> and international collaboration to analyze and also facilitate sharing of data (CERN freely shares)</a:t>
            </a:r>
            <a:endParaRPr b="0" sz="5600"/>
          </a:p>
          <a:p>
            <a:pPr indent="0" lvl="0" marL="457200" rtl="0" algn="l">
              <a:spcBef>
                <a:spcPts val="800"/>
              </a:spcBef>
              <a:spcAft>
                <a:spcPts val="0"/>
              </a:spcAft>
              <a:buNone/>
            </a:pPr>
            <a:r>
              <a:t/>
            </a:r>
            <a:endParaRPr b="0" sz="5600"/>
          </a:p>
          <a:p>
            <a:pPr indent="-317500" lvl="0" marL="457200" rtl="0" algn="l">
              <a:spcBef>
                <a:spcPts val="800"/>
              </a:spcBef>
              <a:spcAft>
                <a:spcPts val="0"/>
              </a:spcAft>
              <a:buSzPct val="100000"/>
              <a:buChar char="●"/>
            </a:pPr>
            <a:r>
              <a:rPr b="0" lang="en" sz="5600"/>
              <a:t>Computing (as part of science) is </a:t>
            </a:r>
            <a:r>
              <a:rPr lang="en" sz="5600"/>
              <a:t>evolving</a:t>
            </a:r>
            <a:r>
              <a:rPr b="0" lang="en" sz="5600"/>
              <a:t> and constantly innovating (10x computing power gap to the HL-LHC)</a:t>
            </a:r>
            <a:endParaRPr b="0" sz="5600"/>
          </a:p>
          <a:p>
            <a:pPr indent="0" lvl="0" marL="457200" rtl="0" algn="l">
              <a:spcBef>
                <a:spcPts val="800"/>
              </a:spcBef>
              <a:spcAft>
                <a:spcPts val="0"/>
              </a:spcAft>
              <a:buNone/>
            </a:pPr>
            <a:r>
              <a:t/>
            </a:r>
            <a:endParaRPr b="0" sz="5600"/>
          </a:p>
          <a:p>
            <a:pPr indent="-317500" lvl="0" marL="457200" rtl="0" algn="l">
              <a:spcBef>
                <a:spcPts val="800"/>
              </a:spcBef>
              <a:spcAft>
                <a:spcPts val="0"/>
              </a:spcAft>
              <a:buSzPct val="100000"/>
              <a:buChar char="●"/>
            </a:pPr>
            <a:r>
              <a:rPr b="0" lang="en" sz="5600"/>
              <a:t>Electricity, electrical systems, and tape storage systems used to support computing grid (</a:t>
            </a:r>
            <a:r>
              <a:rPr lang="en" sz="5600"/>
              <a:t>physics of computing</a:t>
            </a:r>
            <a:r>
              <a:rPr b="0" lang="en" sz="5600"/>
              <a:t>)</a:t>
            </a:r>
            <a:endParaRPr b="0" sz="5600"/>
          </a:p>
          <a:p>
            <a:pPr indent="0" lvl="0" marL="0" rtl="0" algn="l">
              <a:spcBef>
                <a:spcPts val="800"/>
              </a:spcBef>
              <a:spcAft>
                <a:spcPts val="0"/>
              </a:spcAft>
              <a:buNone/>
            </a:pPr>
            <a:r>
              <a:t/>
            </a:r>
            <a:endParaRPr sz="7200"/>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p:txBody>
      </p:sp>
      <p:pic>
        <p:nvPicPr>
          <p:cNvPr id="963" name="Google Shape;963;p140"/>
          <p:cNvPicPr preferRelativeResize="0"/>
          <p:nvPr/>
        </p:nvPicPr>
        <p:blipFill rotWithShape="1">
          <a:blip r:embed="rId3">
            <a:alphaModFix/>
          </a:blip>
          <a:srcRect b="9480" l="0" r="0" t="-9480"/>
          <a:stretch/>
        </p:blipFill>
        <p:spPr>
          <a:xfrm>
            <a:off x="3477563" y="121550"/>
            <a:ext cx="5158326" cy="1116507"/>
          </a:xfrm>
          <a:prstGeom prst="rect">
            <a:avLst/>
          </a:prstGeom>
          <a:noFill/>
          <a:ln>
            <a:noFill/>
          </a:ln>
        </p:spPr>
      </p:pic>
      <p:pic>
        <p:nvPicPr>
          <p:cNvPr id="964" name="Google Shape;964;p140"/>
          <p:cNvPicPr preferRelativeResize="0"/>
          <p:nvPr/>
        </p:nvPicPr>
        <p:blipFill>
          <a:blip r:embed="rId4">
            <a:alphaModFix/>
          </a:blip>
          <a:stretch>
            <a:fillRect/>
          </a:stretch>
        </p:blipFill>
        <p:spPr>
          <a:xfrm>
            <a:off x="306000" y="1014250"/>
            <a:ext cx="2888450" cy="290249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12" st="1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13" st="1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14" st="1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2">
                                            <p:txEl>
                                              <p:pRg end="15" st="1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8" name="Shape 968"/>
        <p:cNvGrpSpPr/>
        <p:nvPr/>
      </p:nvGrpSpPr>
      <p:grpSpPr>
        <a:xfrm>
          <a:off x="0" y="0"/>
          <a:ext cx="0" cy="0"/>
          <a:chOff x="0" y="0"/>
          <a:chExt cx="0" cy="0"/>
        </a:xfrm>
      </p:grpSpPr>
      <p:sp>
        <p:nvSpPr>
          <p:cNvPr id="969" name="Google Shape;969;p141"/>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Curriculum &amp; Classroom Connections (Akpa)</a:t>
            </a:r>
            <a:endParaRPr/>
          </a:p>
        </p:txBody>
      </p:sp>
      <p:sp>
        <p:nvSpPr>
          <p:cNvPr id="970" name="Google Shape;970;p141"/>
          <p:cNvSpPr txBox="1"/>
          <p:nvPr>
            <p:ph idx="2" type="body"/>
          </p:nvPr>
        </p:nvSpPr>
        <p:spPr>
          <a:xfrm>
            <a:off x="3495975" y="843600"/>
            <a:ext cx="5338800" cy="3807000"/>
          </a:xfrm>
          <a:prstGeom prst="rect">
            <a:avLst/>
          </a:prstGeom>
        </p:spPr>
        <p:txBody>
          <a:bodyPr anchorCtr="0" anchor="t" bIns="0" lIns="0" spcFirstLastPara="1" rIns="0" wrap="square" tIns="0">
            <a:noAutofit/>
          </a:bodyPr>
          <a:lstStyle/>
          <a:p>
            <a:pPr indent="0" lvl="0" marL="0" rtl="0" algn="l">
              <a:lnSpc>
                <a:spcPct val="70000"/>
              </a:lnSpc>
              <a:spcBef>
                <a:spcPts val="800"/>
              </a:spcBef>
              <a:spcAft>
                <a:spcPts val="0"/>
              </a:spcAft>
              <a:buSzPts val="935"/>
              <a:buNone/>
            </a:pPr>
            <a:r>
              <a:t/>
            </a:r>
            <a:endParaRPr sz="1460"/>
          </a:p>
          <a:p>
            <a:pPr indent="-304165" lvl="0" marL="457200" rtl="0" algn="l">
              <a:lnSpc>
                <a:spcPct val="115000"/>
              </a:lnSpc>
              <a:spcBef>
                <a:spcPts val="800"/>
              </a:spcBef>
              <a:spcAft>
                <a:spcPts val="0"/>
              </a:spcAft>
              <a:buSzPts val="1190"/>
              <a:buChar char="●"/>
            </a:pPr>
            <a:r>
              <a:rPr lang="en" sz="1360"/>
              <a:t>Electricity:</a:t>
            </a:r>
            <a:r>
              <a:rPr b="0" lang="en" sz="1360"/>
              <a:t> flow of charges is use to power computer </a:t>
            </a:r>
            <a:endParaRPr b="0" sz="1360"/>
          </a:p>
          <a:p>
            <a:pPr indent="-304165" lvl="0" marL="457200" rtl="0" algn="l">
              <a:lnSpc>
                <a:spcPct val="115000"/>
              </a:lnSpc>
              <a:spcBef>
                <a:spcPts val="0"/>
              </a:spcBef>
              <a:spcAft>
                <a:spcPts val="0"/>
              </a:spcAft>
              <a:buSzPts val="1190"/>
              <a:buChar char="●"/>
            </a:pPr>
            <a:r>
              <a:rPr lang="en" sz="1360"/>
              <a:t>Optics:</a:t>
            </a:r>
            <a:r>
              <a:rPr b="0" lang="en" sz="1360"/>
              <a:t> the concept  of total internal reflection is used in optical cable to transmit  data in a computer network</a:t>
            </a:r>
            <a:endParaRPr b="0" sz="1360"/>
          </a:p>
          <a:p>
            <a:pPr indent="-304165" lvl="0" marL="457200" rtl="0" algn="l">
              <a:lnSpc>
                <a:spcPct val="115000"/>
              </a:lnSpc>
              <a:spcBef>
                <a:spcPts val="0"/>
              </a:spcBef>
              <a:spcAft>
                <a:spcPts val="0"/>
              </a:spcAft>
              <a:buSzPts val="1190"/>
              <a:buChar char="●"/>
            </a:pPr>
            <a:r>
              <a:rPr lang="en" sz="1360"/>
              <a:t>Magnet:</a:t>
            </a:r>
            <a:r>
              <a:rPr b="0" lang="en" sz="1360"/>
              <a:t> principle of </a:t>
            </a:r>
            <a:r>
              <a:rPr b="0" lang="en" sz="1360"/>
              <a:t>magnetic</a:t>
            </a:r>
            <a:r>
              <a:rPr b="0" lang="en" sz="1360"/>
              <a:t> field is used  in the operation of storage devices such as flash, </a:t>
            </a:r>
            <a:r>
              <a:rPr b="0" lang="en" sz="1360"/>
              <a:t>hard disk</a:t>
            </a:r>
            <a:r>
              <a:rPr b="0" lang="en" sz="1360"/>
              <a:t>, tape to store and retrieve large amount of </a:t>
            </a:r>
            <a:r>
              <a:rPr b="0" lang="en" sz="1360"/>
              <a:t>digital data</a:t>
            </a:r>
            <a:endParaRPr b="0" sz="1360"/>
          </a:p>
          <a:p>
            <a:pPr indent="-304165" lvl="0" marL="457200" rtl="0" algn="l">
              <a:lnSpc>
                <a:spcPct val="115000"/>
              </a:lnSpc>
              <a:spcBef>
                <a:spcPts val="0"/>
              </a:spcBef>
              <a:spcAft>
                <a:spcPts val="0"/>
              </a:spcAft>
              <a:buSzPts val="1190"/>
              <a:buChar char="●"/>
            </a:pPr>
            <a:r>
              <a:rPr lang="en" sz="1360"/>
              <a:t>Electromagnetic:</a:t>
            </a:r>
            <a:r>
              <a:rPr b="0" lang="en" sz="1360"/>
              <a:t> concept of electromagnet is used in computer motor to spin storage device (Hard disk) that store data</a:t>
            </a:r>
            <a:endParaRPr b="0" sz="1360"/>
          </a:p>
          <a:p>
            <a:pPr indent="-314960" lvl="0" marL="457200" rtl="0" algn="l">
              <a:lnSpc>
                <a:spcPct val="115000"/>
              </a:lnSpc>
              <a:spcBef>
                <a:spcPts val="0"/>
              </a:spcBef>
              <a:spcAft>
                <a:spcPts val="0"/>
              </a:spcAft>
              <a:buSzPts val="1360"/>
              <a:buChar char="●"/>
            </a:pPr>
            <a:r>
              <a:rPr lang="en" sz="1360"/>
              <a:t>Laboratory work:</a:t>
            </a:r>
            <a:r>
              <a:rPr b="0" lang="en" sz="1360"/>
              <a:t> Use Excel to analyse data as well as produce graph.</a:t>
            </a:r>
            <a:endParaRPr b="0" sz="1360"/>
          </a:p>
          <a:p>
            <a:pPr indent="0" lvl="0" marL="0" rtl="0" algn="l">
              <a:lnSpc>
                <a:spcPct val="115000"/>
              </a:lnSpc>
              <a:spcBef>
                <a:spcPts val="800"/>
              </a:spcBef>
              <a:spcAft>
                <a:spcPts val="0"/>
              </a:spcAft>
              <a:buNone/>
            </a:pPr>
            <a:r>
              <a:t/>
            </a:r>
            <a:endParaRPr b="0" sz="1360"/>
          </a:p>
          <a:p>
            <a:pPr indent="0" lvl="0" marL="0" rtl="0" algn="l">
              <a:lnSpc>
                <a:spcPct val="115000"/>
              </a:lnSpc>
              <a:spcBef>
                <a:spcPts val="800"/>
              </a:spcBef>
              <a:spcAft>
                <a:spcPts val="0"/>
              </a:spcAft>
              <a:buSzPts val="935"/>
              <a:buNone/>
            </a:pPr>
            <a:r>
              <a:t/>
            </a:r>
            <a:endParaRPr b="0" sz="1360"/>
          </a:p>
          <a:p>
            <a:pPr indent="0" lvl="0" marL="0" rtl="0" algn="l">
              <a:lnSpc>
                <a:spcPct val="70000"/>
              </a:lnSpc>
              <a:spcBef>
                <a:spcPts val="800"/>
              </a:spcBef>
              <a:spcAft>
                <a:spcPts val="0"/>
              </a:spcAft>
              <a:buSzPts val="935"/>
              <a:buNone/>
            </a:pPr>
            <a:r>
              <a:t/>
            </a:r>
            <a:endParaRPr sz="1360"/>
          </a:p>
        </p:txBody>
      </p:sp>
      <p:pic>
        <p:nvPicPr>
          <p:cNvPr id="971" name="Google Shape;971;p141"/>
          <p:cNvPicPr preferRelativeResize="0"/>
          <p:nvPr/>
        </p:nvPicPr>
        <p:blipFill>
          <a:blip r:embed="rId3">
            <a:alphaModFix/>
          </a:blip>
          <a:stretch>
            <a:fillRect/>
          </a:stretch>
        </p:blipFill>
        <p:spPr>
          <a:xfrm>
            <a:off x="463177" y="843600"/>
            <a:ext cx="2218425" cy="1253158"/>
          </a:xfrm>
          <a:prstGeom prst="rect">
            <a:avLst/>
          </a:prstGeom>
          <a:noFill/>
          <a:ln>
            <a:noFill/>
          </a:ln>
        </p:spPr>
      </p:pic>
      <p:pic>
        <p:nvPicPr>
          <p:cNvPr id="972" name="Google Shape;972;p141"/>
          <p:cNvPicPr preferRelativeResize="0"/>
          <p:nvPr/>
        </p:nvPicPr>
        <p:blipFill>
          <a:blip r:embed="rId4">
            <a:alphaModFix/>
          </a:blip>
          <a:stretch>
            <a:fillRect/>
          </a:stretch>
        </p:blipFill>
        <p:spPr>
          <a:xfrm>
            <a:off x="463175" y="2036325"/>
            <a:ext cx="2218426" cy="1663800"/>
          </a:xfrm>
          <a:prstGeom prst="rect">
            <a:avLst/>
          </a:prstGeom>
          <a:noFill/>
          <a:ln>
            <a:noFill/>
          </a:ln>
        </p:spPr>
      </p:pic>
      <p:pic>
        <p:nvPicPr>
          <p:cNvPr id="973" name="Google Shape;973;p141"/>
          <p:cNvPicPr preferRelativeResize="0"/>
          <p:nvPr/>
        </p:nvPicPr>
        <p:blipFill>
          <a:blip r:embed="rId5">
            <a:alphaModFix/>
          </a:blip>
          <a:stretch>
            <a:fillRect/>
          </a:stretch>
        </p:blipFill>
        <p:spPr>
          <a:xfrm>
            <a:off x="543524" y="3700125"/>
            <a:ext cx="2138075" cy="105706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xEl>
                                              <p:pRg end="8" st="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9" name="Shape 259"/>
        <p:cNvGrpSpPr/>
        <p:nvPr/>
      </p:nvGrpSpPr>
      <p:grpSpPr>
        <a:xfrm>
          <a:off x="0" y="0"/>
          <a:ext cx="0" cy="0"/>
          <a:chOff x="0" y="0"/>
          <a:chExt cx="0" cy="0"/>
        </a:xfrm>
      </p:grpSpPr>
      <p:sp>
        <p:nvSpPr>
          <p:cNvPr id="260" name="Google Shape;260;p3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261" name="Google Shape;261;p3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t/>
            </a:r>
            <a:endParaRPr b="1" sz="2400">
              <a:solidFill>
                <a:srgbClr val="F1C232"/>
              </a:solidFill>
            </a:endParaRPr>
          </a:p>
          <a:p>
            <a:pPr indent="0" lvl="0" marL="179999" marR="179999" rtl="0" algn="ctr">
              <a:spcBef>
                <a:spcPts val="0"/>
              </a:spcBef>
              <a:spcAft>
                <a:spcPts val="0"/>
              </a:spcAft>
              <a:buNone/>
            </a:pPr>
            <a:r>
              <a:rPr b="1" lang="en" sz="2400">
                <a:solidFill>
                  <a:srgbClr val="F1C232"/>
                </a:solidFill>
              </a:rPr>
              <a:t>Particle Accelerators</a:t>
            </a:r>
            <a:endParaRPr b="1" sz="2400">
              <a:solidFill>
                <a:srgbClr val="F1C232"/>
              </a:solidFill>
            </a:endParaRPr>
          </a:p>
          <a:p>
            <a:pPr indent="0" lvl="0" marL="179999" marR="179999" rtl="0" algn="ctr">
              <a:spcBef>
                <a:spcPts val="0"/>
              </a:spcBef>
              <a:spcAft>
                <a:spcPts val="0"/>
              </a:spcAft>
              <a:buNone/>
            </a:pPr>
            <a:r>
              <a:t/>
            </a:r>
            <a:endParaRPr b="1" sz="2400">
              <a:solidFill>
                <a:srgbClr val="F1C232"/>
              </a:solidFill>
            </a:endParaRPr>
          </a:p>
          <a:p>
            <a:pPr indent="-330200" lvl="0" marL="457200" marR="360000" rtl="0" algn="l">
              <a:spcBef>
                <a:spcPts val="0"/>
              </a:spcBef>
              <a:spcAft>
                <a:spcPts val="0"/>
              </a:spcAft>
              <a:buClr>
                <a:srgbClr val="171717"/>
              </a:buClr>
              <a:buSzPts val="1600"/>
              <a:buAutoNum type="arabicPeriod"/>
            </a:pPr>
            <a:r>
              <a:rPr b="1" lang="en" sz="1600">
                <a:solidFill>
                  <a:srgbClr val="171717"/>
                </a:solidFill>
              </a:rPr>
              <a:t>Three key ideas</a:t>
            </a:r>
            <a:r>
              <a:rPr lang="en" sz="1600">
                <a:solidFill>
                  <a:srgbClr val="171717"/>
                </a:solidFill>
              </a:rPr>
              <a:t> about particle </a:t>
            </a:r>
            <a:r>
              <a:rPr lang="en" sz="1600" u="sng">
                <a:solidFill>
                  <a:srgbClr val="171717"/>
                </a:solidFill>
              </a:rPr>
              <a:t>accelerators</a:t>
            </a:r>
            <a:r>
              <a:rPr lang="en" sz="1600">
                <a:solidFill>
                  <a:srgbClr val="171717"/>
                </a:solidFill>
              </a:rPr>
              <a:t> that I would like my students to know about?</a:t>
            </a:r>
            <a:endParaRPr sz="1600">
              <a:solidFill>
                <a:srgbClr val="171717"/>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Cyclotron</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Synchrocyclotron</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Industrial applications of accelerators</a:t>
            </a:r>
            <a:endParaRPr b="1" sz="1600">
              <a:solidFill>
                <a:srgbClr val="F1C232"/>
              </a:solidFill>
            </a:endParaRPr>
          </a:p>
          <a:p>
            <a:pPr indent="0" lvl="0" marL="0" marR="360000" rtl="0" algn="l">
              <a:spcBef>
                <a:spcPts val="0"/>
              </a:spcBef>
              <a:spcAft>
                <a:spcPts val="0"/>
              </a:spcAft>
              <a:buNone/>
            </a:pPr>
            <a:r>
              <a:t/>
            </a:r>
            <a:endParaRPr b="1" sz="1600">
              <a:solidFill>
                <a:srgbClr val="F1C232"/>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Potential </a:t>
            </a:r>
            <a:r>
              <a:rPr lang="en" sz="1600" u="sng">
                <a:solidFill>
                  <a:srgbClr val="171717"/>
                </a:solidFill>
              </a:rPr>
              <a:t>challenges </a:t>
            </a:r>
            <a:r>
              <a:rPr lang="en" sz="1600">
                <a:solidFill>
                  <a:srgbClr val="171717"/>
                </a:solidFill>
              </a:rPr>
              <a:t>students might encounter when learning about particle accelerators:</a:t>
            </a:r>
            <a:endParaRPr sz="1600">
              <a:solidFill>
                <a:srgbClr val="171717"/>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Interaction between electromagnetic field and charged particle</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Relativity aspect of particle acceleration</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Chromaticity</a:t>
            </a:r>
            <a:endParaRPr b="1" sz="1600">
              <a:solidFill>
                <a:srgbClr val="F1C232"/>
              </a:solidFill>
            </a:endParaRPr>
          </a:p>
          <a:p>
            <a:pPr indent="0" lvl="0" marL="360000" marR="360000" rtl="0" algn="l">
              <a:spcBef>
                <a:spcPts val="0"/>
              </a:spcBef>
              <a:spcAft>
                <a:spcPts val="0"/>
              </a:spcAft>
              <a:buNone/>
            </a:pPr>
            <a:r>
              <a:t/>
            </a:r>
            <a:endParaRPr b="1" sz="1600">
              <a:solidFill>
                <a:srgbClr val="171717"/>
              </a:solidFill>
            </a:endParaRPr>
          </a:p>
        </p:txBody>
      </p:sp>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7" name="Shape 977"/>
        <p:cNvGrpSpPr/>
        <p:nvPr/>
      </p:nvGrpSpPr>
      <p:grpSpPr>
        <a:xfrm>
          <a:off x="0" y="0"/>
          <a:ext cx="0" cy="0"/>
          <a:chOff x="0" y="0"/>
          <a:chExt cx="0" cy="0"/>
        </a:xfrm>
      </p:grpSpPr>
      <p:sp>
        <p:nvSpPr>
          <p:cNvPr id="978" name="Google Shape;978;p142"/>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Potential Students’ Conceptions &amp; Challenges </a:t>
            </a:r>
            <a:endParaRPr/>
          </a:p>
        </p:txBody>
      </p:sp>
      <p:sp>
        <p:nvSpPr>
          <p:cNvPr id="979" name="Google Shape;979;p142"/>
          <p:cNvSpPr txBox="1"/>
          <p:nvPr>
            <p:ph idx="1" type="body"/>
          </p:nvPr>
        </p:nvSpPr>
        <p:spPr>
          <a:xfrm>
            <a:off x="305998" y="1194200"/>
            <a:ext cx="34302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b="0" i="1" lang="en">
                <a:solidFill>
                  <a:schemeClr val="dk2"/>
                </a:solidFill>
              </a:rPr>
              <a:t>Ilclassroom</a:t>
            </a:r>
            <a:endParaRPr/>
          </a:p>
        </p:txBody>
      </p:sp>
      <p:sp>
        <p:nvSpPr>
          <p:cNvPr id="980" name="Google Shape;980;p142"/>
          <p:cNvSpPr txBox="1"/>
          <p:nvPr>
            <p:ph idx="2" type="body"/>
          </p:nvPr>
        </p:nvSpPr>
        <p:spPr>
          <a:xfrm>
            <a:off x="4518425" y="1019850"/>
            <a:ext cx="4320000" cy="3630600"/>
          </a:xfrm>
          <a:prstGeom prst="rect">
            <a:avLst/>
          </a:prstGeom>
        </p:spPr>
        <p:txBody>
          <a:bodyPr anchorCtr="0" anchor="t" bIns="0" lIns="0" spcFirstLastPara="1" rIns="0" wrap="square" tIns="0">
            <a:normAutofit/>
          </a:bodyPr>
          <a:lstStyle/>
          <a:p>
            <a:pPr indent="-330200" lvl="0" marL="457200" rtl="0" algn="l">
              <a:lnSpc>
                <a:spcPct val="115000"/>
              </a:lnSpc>
              <a:spcBef>
                <a:spcPts val="0"/>
              </a:spcBef>
              <a:spcAft>
                <a:spcPts val="0"/>
              </a:spcAft>
              <a:buClr>
                <a:srgbClr val="000000"/>
              </a:buClr>
              <a:buSzPts val="1600"/>
              <a:buFont typeface="Roboto"/>
              <a:buChar char="●"/>
            </a:pPr>
            <a:r>
              <a:rPr lang="en">
                <a:solidFill>
                  <a:srgbClr val="000000"/>
                </a:solidFill>
                <a:latin typeface="Roboto"/>
                <a:ea typeface="Roboto"/>
                <a:cs typeface="Roboto"/>
                <a:sym typeface="Roboto"/>
              </a:rPr>
              <a:t>Key ideas : </a:t>
            </a:r>
            <a:r>
              <a:rPr b="0" lang="en">
                <a:solidFill>
                  <a:srgbClr val="000000"/>
                </a:solidFill>
                <a:latin typeface="Roboto"/>
                <a:ea typeface="Roboto"/>
                <a:cs typeface="Roboto"/>
                <a:sym typeface="Roboto"/>
              </a:rPr>
              <a:t>data storage, processing, exchange, and cryptography. </a:t>
            </a:r>
            <a:endParaRPr b="0">
              <a:solidFill>
                <a:srgbClr val="000000"/>
              </a:solidFill>
              <a:latin typeface="Roboto"/>
              <a:ea typeface="Roboto"/>
              <a:cs typeface="Roboto"/>
              <a:sym typeface="Roboto"/>
            </a:endParaRPr>
          </a:p>
          <a:p>
            <a:pPr indent="0" lvl="0" marL="0" rtl="0" algn="l">
              <a:lnSpc>
                <a:spcPct val="115000"/>
              </a:lnSpc>
              <a:spcBef>
                <a:spcPts val="0"/>
              </a:spcBef>
              <a:spcAft>
                <a:spcPts val="0"/>
              </a:spcAft>
              <a:buNone/>
            </a:pPr>
            <a:r>
              <a:t/>
            </a:r>
            <a:endParaRPr>
              <a:solidFill>
                <a:srgbClr val="000000"/>
              </a:solidFill>
              <a:latin typeface="Roboto"/>
              <a:ea typeface="Roboto"/>
              <a:cs typeface="Roboto"/>
              <a:sym typeface="Roboto"/>
            </a:endParaRPr>
          </a:p>
          <a:p>
            <a:pPr indent="0" lvl="0" marL="0" rtl="0" algn="l">
              <a:lnSpc>
                <a:spcPct val="115000"/>
              </a:lnSpc>
              <a:spcBef>
                <a:spcPts val="0"/>
              </a:spcBef>
              <a:spcAft>
                <a:spcPts val="0"/>
              </a:spcAft>
              <a:buNone/>
            </a:pPr>
            <a:r>
              <a:t/>
            </a:r>
            <a:endParaRPr>
              <a:solidFill>
                <a:srgbClr val="000000"/>
              </a:solidFill>
              <a:latin typeface="Roboto"/>
              <a:ea typeface="Roboto"/>
              <a:cs typeface="Roboto"/>
              <a:sym typeface="Roboto"/>
            </a:endParaRPr>
          </a:p>
          <a:p>
            <a:pPr indent="0" lvl="0" marL="0" rtl="0" algn="l">
              <a:lnSpc>
                <a:spcPct val="115000"/>
              </a:lnSpc>
              <a:spcBef>
                <a:spcPts val="0"/>
              </a:spcBef>
              <a:spcAft>
                <a:spcPts val="0"/>
              </a:spcAft>
              <a:buNone/>
            </a:pPr>
            <a:r>
              <a:t/>
            </a:r>
            <a:endParaRPr>
              <a:solidFill>
                <a:srgbClr val="000000"/>
              </a:solidFill>
              <a:latin typeface="Roboto"/>
              <a:ea typeface="Roboto"/>
              <a:cs typeface="Roboto"/>
              <a:sym typeface="Roboto"/>
            </a:endParaRPr>
          </a:p>
          <a:p>
            <a:pPr indent="0" lvl="0" marL="0" rtl="0" algn="l">
              <a:lnSpc>
                <a:spcPct val="115000"/>
              </a:lnSpc>
              <a:spcBef>
                <a:spcPts val="0"/>
              </a:spcBef>
              <a:spcAft>
                <a:spcPts val="0"/>
              </a:spcAft>
              <a:buNone/>
            </a:pPr>
            <a:r>
              <a:t/>
            </a:r>
            <a:endParaRPr>
              <a:solidFill>
                <a:srgbClr val="000000"/>
              </a:solidFill>
              <a:latin typeface="Roboto"/>
              <a:ea typeface="Roboto"/>
              <a:cs typeface="Roboto"/>
              <a:sym typeface="Roboto"/>
            </a:endParaRPr>
          </a:p>
          <a:p>
            <a:pPr indent="-311150" lvl="0" marL="457200" rtl="0" algn="l">
              <a:spcBef>
                <a:spcPts val="0"/>
              </a:spcBef>
              <a:spcAft>
                <a:spcPts val="0"/>
              </a:spcAft>
              <a:buClr>
                <a:srgbClr val="000000"/>
              </a:buClr>
              <a:buSzPts val="1300"/>
              <a:buFont typeface="Roboto"/>
              <a:buChar char="●"/>
            </a:pPr>
            <a:r>
              <a:rPr lang="en">
                <a:solidFill>
                  <a:srgbClr val="000000"/>
                </a:solidFill>
                <a:latin typeface="Roboto"/>
                <a:ea typeface="Roboto"/>
                <a:cs typeface="Roboto"/>
                <a:sym typeface="Roboto"/>
              </a:rPr>
              <a:t>Challenges</a:t>
            </a:r>
            <a:r>
              <a:rPr lang="en" sz="3000">
                <a:solidFill>
                  <a:schemeClr val="dk1"/>
                </a:solidFill>
              </a:rPr>
              <a:t> </a:t>
            </a:r>
            <a:r>
              <a:rPr b="0" lang="en">
                <a:solidFill>
                  <a:srgbClr val="000000"/>
                </a:solidFill>
                <a:latin typeface="Roboto"/>
                <a:ea typeface="Roboto"/>
                <a:cs typeface="Roboto"/>
                <a:sym typeface="Roboto"/>
              </a:rPr>
              <a:t>: the concepts are abstract and filled with intimidating jargon.  </a:t>
            </a:r>
            <a:endParaRPr b="0">
              <a:solidFill>
                <a:srgbClr val="000000"/>
              </a:solidFill>
              <a:latin typeface="Roboto"/>
              <a:ea typeface="Roboto"/>
              <a:cs typeface="Roboto"/>
              <a:sym typeface="Roboto"/>
            </a:endParaRPr>
          </a:p>
          <a:p>
            <a:pPr indent="0" lvl="0" marL="0" rtl="0" algn="l">
              <a:spcBef>
                <a:spcPts val="0"/>
              </a:spcBef>
              <a:spcAft>
                <a:spcPts val="0"/>
              </a:spcAft>
              <a:buNone/>
            </a:pPr>
            <a:r>
              <a:t/>
            </a:r>
            <a:endParaRPr b="0">
              <a:solidFill>
                <a:srgbClr val="000000"/>
              </a:solidFill>
              <a:latin typeface="Roboto"/>
              <a:ea typeface="Roboto"/>
              <a:cs typeface="Roboto"/>
              <a:sym typeface="Roboto"/>
            </a:endParaRPr>
          </a:p>
          <a:p>
            <a:pPr indent="-330200" lvl="0" marL="457200" rtl="0" algn="l">
              <a:lnSpc>
                <a:spcPct val="115000"/>
              </a:lnSpc>
              <a:spcBef>
                <a:spcPts val="0"/>
              </a:spcBef>
              <a:spcAft>
                <a:spcPts val="0"/>
              </a:spcAft>
              <a:buClr>
                <a:srgbClr val="000000"/>
              </a:buClr>
              <a:buSzPts val="1600"/>
              <a:buFont typeface="Roboto"/>
              <a:buChar char="●"/>
            </a:pPr>
            <a:r>
              <a:rPr lang="en">
                <a:solidFill>
                  <a:srgbClr val="000000"/>
                </a:solidFill>
                <a:latin typeface="Roboto"/>
                <a:ea typeface="Roboto"/>
                <a:cs typeface="Roboto"/>
                <a:sym typeface="Roboto"/>
              </a:rPr>
              <a:t> </a:t>
            </a:r>
            <a:r>
              <a:rPr b="0" lang="en">
                <a:solidFill>
                  <a:srgbClr val="000000"/>
                </a:solidFill>
                <a:latin typeface="Roboto"/>
                <a:ea typeface="Roboto"/>
                <a:cs typeface="Roboto"/>
                <a:sym typeface="Roboto"/>
              </a:rPr>
              <a:t>analogies, practical activities, and real-life examples</a:t>
            </a:r>
            <a:endParaRPr sz="1700">
              <a:solidFill>
                <a:srgbClr val="000000"/>
              </a:solidFill>
            </a:endParaRPr>
          </a:p>
        </p:txBody>
      </p:sp>
      <p:pic>
        <p:nvPicPr>
          <p:cNvPr id="981" name="Google Shape;981;p142"/>
          <p:cNvPicPr preferRelativeResize="0"/>
          <p:nvPr/>
        </p:nvPicPr>
        <p:blipFill>
          <a:blip r:embed="rId3">
            <a:alphaModFix/>
          </a:blip>
          <a:stretch>
            <a:fillRect/>
          </a:stretch>
        </p:blipFill>
        <p:spPr>
          <a:xfrm>
            <a:off x="139775" y="1019850"/>
            <a:ext cx="4215149" cy="2810099"/>
          </a:xfrm>
          <a:prstGeom prst="rect">
            <a:avLst/>
          </a:prstGeom>
          <a:noFill/>
          <a:ln>
            <a:noFill/>
          </a:ln>
        </p:spPr>
      </p:pic>
      <p:pic>
        <p:nvPicPr>
          <p:cNvPr id="982" name="Google Shape;982;p142"/>
          <p:cNvPicPr preferRelativeResize="0"/>
          <p:nvPr/>
        </p:nvPicPr>
        <p:blipFill>
          <a:blip r:embed="rId4">
            <a:alphaModFix/>
          </a:blip>
          <a:stretch>
            <a:fillRect/>
          </a:stretch>
        </p:blipFill>
        <p:spPr>
          <a:xfrm>
            <a:off x="5186475" y="1607376"/>
            <a:ext cx="2449925" cy="11648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xEl>
                                              <p:pRg end="7" st="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6" name="Shape 986"/>
        <p:cNvGrpSpPr/>
        <p:nvPr/>
      </p:nvGrpSpPr>
      <p:grpSpPr>
        <a:xfrm>
          <a:off x="0" y="0"/>
          <a:ext cx="0" cy="0"/>
          <a:chOff x="0" y="0"/>
          <a:chExt cx="0" cy="0"/>
        </a:xfrm>
      </p:grpSpPr>
      <p:sp>
        <p:nvSpPr>
          <p:cNvPr id="987" name="Google Shape;987;p143"/>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988" name="Google Shape;988;p143"/>
          <p:cNvSpPr txBox="1"/>
          <p:nvPr>
            <p:ph idx="1" type="body"/>
          </p:nvPr>
        </p:nvSpPr>
        <p:spPr>
          <a:xfrm>
            <a:off x="305990" y="1194198"/>
            <a:ext cx="42123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a:p>
        </p:txBody>
      </p:sp>
      <p:sp>
        <p:nvSpPr>
          <p:cNvPr id="989" name="Google Shape;989;p143"/>
          <p:cNvSpPr txBox="1"/>
          <p:nvPr>
            <p:ph idx="2" type="body"/>
          </p:nvPr>
        </p:nvSpPr>
        <p:spPr>
          <a:xfrm>
            <a:off x="4629149" y="1194198"/>
            <a:ext cx="42090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a:p>
        </p:txBody>
      </p:sp>
      <p:pic>
        <p:nvPicPr>
          <p:cNvPr id="990" name="Google Shape;990;p143"/>
          <p:cNvPicPr preferRelativeResize="0"/>
          <p:nvPr/>
        </p:nvPicPr>
        <p:blipFill>
          <a:blip r:embed="rId3">
            <a:alphaModFix/>
          </a:blip>
          <a:stretch>
            <a:fillRect/>
          </a:stretch>
        </p:blipFill>
        <p:spPr>
          <a:xfrm>
            <a:off x="845375" y="0"/>
            <a:ext cx="7877366" cy="5325751"/>
          </a:xfrm>
          <a:prstGeom prst="rect">
            <a:avLst/>
          </a:prstGeom>
          <a:noFill/>
          <a:ln>
            <a:noFill/>
          </a:ln>
        </p:spPr>
      </p:pic>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pic>
        <p:nvPicPr>
          <p:cNvPr id="995" name="Google Shape;995;p144"/>
          <p:cNvPicPr preferRelativeResize="0"/>
          <p:nvPr/>
        </p:nvPicPr>
        <p:blipFill>
          <a:blip r:embed="rId3">
            <a:alphaModFix/>
          </a:blip>
          <a:stretch>
            <a:fillRect/>
          </a:stretch>
        </p:blipFill>
        <p:spPr>
          <a:xfrm>
            <a:off x="374853" y="0"/>
            <a:ext cx="8256848" cy="5143500"/>
          </a:xfrm>
          <a:prstGeom prst="rect">
            <a:avLst/>
          </a:prstGeom>
          <a:noFill/>
          <a:ln>
            <a:noFill/>
          </a:ln>
        </p:spPr>
      </p:pic>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9" name="Shape 999"/>
        <p:cNvGrpSpPr/>
        <p:nvPr/>
      </p:nvGrpSpPr>
      <p:grpSpPr>
        <a:xfrm>
          <a:off x="0" y="0"/>
          <a:ext cx="0" cy="0"/>
          <a:chOff x="0" y="0"/>
          <a:chExt cx="0" cy="0"/>
        </a:xfrm>
      </p:grpSpPr>
      <p:sp>
        <p:nvSpPr>
          <p:cNvPr id="1000" name="Google Shape;1000;p145"/>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Useful Material &amp; Resources (Quynh)</a:t>
            </a:r>
            <a:endParaRPr/>
          </a:p>
          <a:p>
            <a:pPr indent="0" lvl="0" marL="0" rtl="0" algn="l">
              <a:spcBef>
                <a:spcPts val="0"/>
              </a:spcBef>
              <a:spcAft>
                <a:spcPts val="0"/>
              </a:spcAft>
              <a:buNone/>
            </a:pPr>
            <a:r>
              <a:t/>
            </a:r>
            <a:endParaRPr/>
          </a:p>
        </p:txBody>
      </p:sp>
      <p:sp>
        <p:nvSpPr>
          <p:cNvPr id="1001" name="Google Shape;1001;p145"/>
          <p:cNvSpPr txBox="1"/>
          <p:nvPr>
            <p:ph idx="1" type="body"/>
          </p:nvPr>
        </p:nvSpPr>
        <p:spPr>
          <a:xfrm>
            <a:off x="306000" y="877475"/>
            <a:ext cx="3913800" cy="979800"/>
          </a:xfrm>
          <a:prstGeom prst="rect">
            <a:avLst/>
          </a:prstGeom>
        </p:spPr>
        <p:txBody>
          <a:bodyPr anchorCtr="0" anchor="t" bIns="0" lIns="0" spcFirstLastPara="1" rIns="0" wrap="square" tIns="0">
            <a:normAutofit/>
          </a:bodyPr>
          <a:lstStyle/>
          <a:p>
            <a:pPr indent="0" lvl="0" marL="0" rtl="0" algn="l">
              <a:lnSpc>
                <a:spcPct val="100000"/>
              </a:lnSpc>
              <a:spcBef>
                <a:spcPts val="0"/>
              </a:spcBef>
              <a:spcAft>
                <a:spcPts val="0"/>
              </a:spcAft>
              <a:buNone/>
            </a:pPr>
            <a:r>
              <a:rPr lang="en" sz="1350">
                <a:solidFill>
                  <a:srgbClr val="000000"/>
                </a:solidFill>
              </a:rPr>
              <a:t>1</a:t>
            </a:r>
            <a:r>
              <a:rPr lang="en" sz="1350">
                <a:solidFill>
                  <a:srgbClr val="000000"/>
                </a:solidFill>
              </a:rPr>
              <a:t>. Interactive simulations  </a:t>
            </a:r>
            <a:endParaRPr sz="1350">
              <a:solidFill>
                <a:srgbClr val="000000"/>
              </a:solidFill>
            </a:endParaRPr>
          </a:p>
          <a:p>
            <a:pPr indent="0" lvl="0" marL="0" rtl="0" algn="l">
              <a:lnSpc>
                <a:spcPct val="100000"/>
              </a:lnSpc>
              <a:spcBef>
                <a:spcPts val="0"/>
              </a:spcBef>
              <a:spcAft>
                <a:spcPts val="0"/>
              </a:spcAft>
              <a:buNone/>
            </a:pPr>
            <a:r>
              <a:rPr b="0" lang="en" sz="1300" u="sng">
                <a:solidFill>
                  <a:srgbClr val="954F72"/>
                </a:solidFill>
                <a:hlinkClick r:id="rId3">
                  <a:extLst>
                    <a:ext uri="{A12FA001-AC4F-418D-AE19-62706E023703}">
                      <ahyp:hlinkClr val="tx"/>
                    </a:ext>
                  </a:extLst>
                </a:hlinkClick>
              </a:rPr>
              <a:t>https://phet.colorado.edu</a:t>
            </a:r>
            <a:endParaRPr b="0" sz="1300">
              <a:solidFill>
                <a:srgbClr val="000000"/>
              </a:solidFill>
            </a:endParaRPr>
          </a:p>
          <a:p>
            <a:pPr indent="0" lvl="0" marL="0" rtl="0" algn="l">
              <a:lnSpc>
                <a:spcPct val="100000"/>
              </a:lnSpc>
              <a:spcBef>
                <a:spcPts val="0"/>
              </a:spcBef>
              <a:spcAft>
                <a:spcPts val="0"/>
              </a:spcAft>
              <a:buNone/>
            </a:pPr>
            <a:r>
              <a:rPr b="0" lang="en" sz="1100" u="sng">
                <a:solidFill>
                  <a:schemeClr val="hlink"/>
                </a:solidFill>
                <a:hlinkClick r:id="rId4"/>
              </a:rPr>
              <a:t>https://www.myphysicslab.com</a:t>
            </a:r>
            <a:endParaRPr/>
          </a:p>
          <a:p>
            <a:pPr indent="0" lvl="0" marL="0" rtl="0" algn="l">
              <a:lnSpc>
                <a:spcPct val="100000"/>
              </a:lnSpc>
              <a:spcBef>
                <a:spcPts val="0"/>
              </a:spcBef>
              <a:spcAft>
                <a:spcPts val="0"/>
              </a:spcAft>
              <a:buNone/>
            </a:pPr>
            <a:r>
              <a:rPr b="0" lang="en" sz="1300" u="sng">
                <a:solidFill>
                  <a:schemeClr val="hlink"/>
                </a:solidFill>
                <a:hlinkClick r:id="rId5"/>
              </a:rPr>
              <a:t>https://scaleofuniverse.com/en</a:t>
            </a:r>
            <a:endParaRPr b="0" sz="1350">
              <a:solidFill>
                <a:srgbClr val="000000"/>
              </a:solidFill>
            </a:endParaRPr>
          </a:p>
        </p:txBody>
      </p:sp>
      <p:pic>
        <p:nvPicPr>
          <p:cNvPr id="1002" name="Google Shape;1002;p145"/>
          <p:cNvPicPr preferRelativeResize="0"/>
          <p:nvPr/>
        </p:nvPicPr>
        <p:blipFill>
          <a:blip r:embed="rId6">
            <a:alphaModFix/>
          </a:blip>
          <a:stretch>
            <a:fillRect/>
          </a:stretch>
        </p:blipFill>
        <p:spPr>
          <a:xfrm>
            <a:off x="3629275" y="2098300"/>
            <a:ext cx="1049250" cy="1354399"/>
          </a:xfrm>
          <a:prstGeom prst="rect">
            <a:avLst/>
          </a:prstGeom>
          <a:noFill/>
          <a:ln>
            <a:noFill/>
          </a:ln>
        </p:spPr>
      </p:pic>
      <p:sp>
        <p:nvSpPr>
          <p:cNvPr id="1003" name="Google Shape;1003;p145"/>
          <p:cNvSpPr txBox="1"/>
          <p:nvPr>
            <p:ph idx="1" type="body"/>
          </p:nvPr>
        </p:nvSpPr>
        <p:spPr>
          <a:xfrm>
            <a:off x="3744750" y="843600"/>
            <a:ext cx="5093400" cy="2358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 sz="1350">
                <a:solidFill>
                  <a:srgbClr val="000000"/>
                </a:solidFill>
              </a:rPr>
              <a:t>2</a:t>
            </a:r>
            <a:r>
              <a:rPr lang="en" sz="1350">
                <a:solidFill>
                  <a:srgbClr val="000000"/>
                </a:solidFill>
              </a:rPr>
              <a:t>. M</a:t>
            </a:r>
            <a:r>
              <a:rPr lang="en" sz="1350">
                <a:solidFill>
                  <a:srgbClr val="000000"/>
                </a:solidFill>
              </a:rPr>
              <a:t>easuring physics quantities: </a:t>
            </a:r>
            <a:r>
              <a:rPr b="0" lang="en" sz="1350">
                <a:solidFill>
                  <a:srgbClr val="000000"/>
                </a:solidFill>
              </a:rPr>
              <a:t>Physics Toolbox, </a:t>
            </a:r>
            <a:r>
              <a:rPr b="0" lang="en" sz="1350">
                <a:solidFill>
                  <a:srgbClr val="000000"/>
                </a:solidFill>
              </a:rPr>
              <a:t>Phyphox</a:t>
            </a:r>
            <a:endParaRPr sz="1350">
              <a:solidFill>
                <a:srgbClr val="000000"/>
              </a:solidFill>
            </a:endParaRPr>
          </a:p>
        </p:txBody>
      </p:sp>
      <p:pic>
        <p:nvPicPr>
          <p:cNvPr id="1004" name="Google Shape;1004;p145" title="Screenshot 2025-07-17 at 20.05.53.png"/>
          <p:cNvPicPr preferRelativeResize="0"/>
          <p:nvPr/>
        </p:nvPicPr>
        <p:blipFill rotWithShape="1">
          <a:blip r:embed="rId7">
            <a:alphaModFix/>
          </a:blip>
          <a:srcRect b="0" l="12620" r="14678" t="4843"/>
          <a:stretch/>
        </p:blipFill>
        <p:spPr>
          <a:xfrm>
            <a:off x="1726250" y="1954937"/>
            <a:ext cx="1240402" cy="1298900"/>
          </a:xfrm>
          <a:prstGeom prst="rect">
            <a:avLst/>
          </a:prstGeom>
          <a:noFill/>
          <a:ln>
            <a:noFill/>
          </a:ln>
        </p:spPr>
      </p:pic>
      <p:pic>
        <p:nvPicPr>
          <p:cNvPr id="1005" name="Google Shape;1005;p145"/>
          <p:cNvPicPr preferRelativeResize="0"/>
          <p:nvPr/>
        </p:nvPicPr>
        <p:blipFill>
          <a:blip r:embed="rId8">
            <a:alphaModFix/>
          </a:blip>
          <a:stretch>
            <a:fillRect/>
          </a:stretch>
        </p:blipFill>
        <p:spPr>
          <a:xfrm>
            <a:off x="306000" y="1685200"/>
            <a:ext cx="1197875" cy="1197875"/>
          </a:xfrm>
          <a:prstGeom prst="rect">
            <a:avLst/>
          </a:prstGeom>
          <a:noFill/>
          <a:ln>
            <a:noFill/>
          </a:ln>
        </p:spPr>
      </p:pic>
      <p:pic>
        <p:nvPicPr>
          <p:cNvPr id="1006" name="Google Shape;1006;p145"/>
          <p:cNvPicPr preferRelativeResize="0"/>
          <p:nvPr/>
        </p:nvPicPr>
        <p:blipFill>
          <a:blip r:embed="rId9">
            <a:alphaModFix/>
          </a:blip>
          <a:stretch>
            <a:fillRect/>
          </a:stretch>
        </p:blipFill>
        <p:spPr>
          <a:xfrm>
            <a:off x="409825" y="2634379"/>
            <a:ext cx="990224" cy="467700"/>
          </a:xfrm>
          <a:prstGeom prst="rect">
            <a:avLst/>
          </a:prstGeom>
          <a:noFill/>
          <a:ln>
            <a:noFill/>
          </a:ln>
        </p:spPr>
      </p:pic>
      <p:sp>
        <p:nvSpPr>
          <p:cNvPr id="1007" name="Google Shape;1007;p145"/>
          <p:cNvSpPr txBox="1"/>
          <p:nvPr/>
        </p:nvSpPr>
        <p:spPr>
          <a:xfrm>
            <a:off x="423775" y="3779900"/>
            <a:ext cx="2542800" cy="3924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 sz="1500" u="sng">
                <a:solidFill>
                  <a:schemeClr val="hlink"/>
                </a:solidFill>
                <a:hlinkClick r:id="rId10"/>
              </a:rPr>
              <a:t>https://per.web.cern.ch/</a:t>
            </a:r>
            <a:endParaRPr b="1" i="1" sz="1500">
              <a:solidFill>
                <a:schemeClr val="dk2"/>
              </a:solidFill>
            </a:endParaRPr>
          </a:p>
        </p:txBody>
      </p:sp>
      <p:pic>
        <p:nvPicPr>
          <p:cNvPr id="1008" name="Google Shape;1008;p145"/>
          <p:cNvPicPr preferRelativeResize="0"/>
          <p:nvPr/>
        </p:nvPicPr>
        <p:blipFill>
          <a:blip r:embed="rId11">
            <a:alphaModFix/>
          </a:blip>
          <a:stretch>
            <a:fillRect/>
          </a:stretch>
        </p:blipFill>
        <p:spPr>
          <a:xfrm>
            <a:off x="7789627" y="2689675"/>
            <a:ext cx="717514" cy="668225"/>
          </a:xfrm>
          <a:prstGeom prst="rect">
            <a:avLst/>
          </a:prstGeom>
          <a:noFill/>
          <a:ln>
            <a:noFill/>
          </a:ln>
        </p:spPr>
      </p:pic>
      <p:pic>
        <p:nvPicPr>
          <p:cNvPr id="1009" name="Google Shape;1009;p145"/>
          <p:cNvPicPr preferRelativeResize="0"/>
          <p:nvPr/>
        </p:nvPicPr>
        <p:blipFill>
          <a:blip r:embed="rId12">
            <a:alphaModFix/>
          </a:blip>
          <a:stretch>
            <a:fillRect/>
          </a:stretch>
        </p:blipFill>
        <p:spPr>
          <a:xfrm>
            <a:off x="7406900" y="2114475"/>
            <a:ext cx="1623600" cy="529882"/>
          </a:xfrm>
          <a:prstGeom prst="rect">
            <a:avLst/>
          </a:prstGeom>
          <a:noFill/>
          <a:ln>
            <a:noFill/>
          </a:ln>
        </p:spPr>
      </p:pic>
      <p:pic>
        <p:nvPicPr>
          <p:cNvPr id="1010" name="Google Shape;1010;p145" title="Screenshot 2025-07-17 at 20.40.51.png"/>
          <p:cNvPicPr preferRelativeResize="0"/>
          <p:nvPr/>
        </p:nvPicPr>
        <p:blipFill>
          <a:blip r:embed="rId13">
            <a:alphaModFix/>
          </a:blip>
          <a:stretch>
            <a:fillRect/>
          </a:stretch>
        </p:blipFill>
        <p:spPr>
          <a:xfrm>
            <a:off x="3658180" y="3452702"/>
            <a:ext cx="1934849" cy="1197875"/>
          </a:xfrm>
          <a:prstGeom prst="rect">
            <a:avLst/>
          </a:prstGeom>
          <a:noFill/>
          <a:ln>
            <a:noFill/>
          </a:ln>
        </p:spPr>
      </p:pic>
      <p:pic>
        <p:nvPicPr>
          <p:cNvPr id="1011" name="Google Shape;1011;p145" title="Screenshot 2025-07-17 at 20.40.59.png"/>
          <p:cNvPicPr preferRelativeResize="0"/>
          <p:nvPr/>
        </p:nvPicPr>
        <p:blipFill>
          <a:blip r:embed="rId14">
            <a:alphaModFix/>
          </a:blip>
          <a:stretch>
            <a:fillRect/>
          </a:stretch>
        </p:blipFill>
        <p:spPr>
          <a:xfrm>
            <a:off x="5688338" y="3488875"/>
            <a:ext cx="1718570" cy="1197876"/>
          </a:xfrm>
          <a:prstGeom prst="rect">
            <a:avLst/>
          </a:prstGeom>
          <a:noFill/>
          <a:ln>
            <a:noFill/>
          </a:ln>
        </p:spPr>
      </p:pic>
      <p:cxnSp>
        <p:nvCxnSpPr>
          <p:cNvPr id="1012" name="Google Shape;1012;p145"/>
          <p:cNvCxnSpPr/>
          <p:nvPr/>
        </p:nvCxnSpPr>
        <p:spPr>
          <a:xfrm>
            <a:off x="3452125" y="843600"/>
            <a:ext cx="44400" cy="2514300"/>
          </a:xfrm>
          <a:prstGeom prst="straightConnector1">
            <a:avLst/>
          </a:prstGeom>
          <a:noFill/>
          <a:ln cap="flat" cmpd="sng" w="9525">
            <a:solidFill>
              <a:schemeClr val="dk2"/>
            </a:solidFill>
            <a:prstDash val="solid"/>
            <a:round/>
            <a:headEnd len="med" w="med" type="none"/>
            <a:tailEnd len="med" w="med" type="none"/>
          </a:ln>
        </p:spPr>
      </p:cxnSp>
      <p:pic>
        <p:nvPicPr>
          <p:cNvPr id="1013" name="Google Shape;1013;p145"/>
          <p:cNvPicPr preferRelativeResize="0"/>
          <p:nvPr/>
        </p:nvPicPr>
        <p:blipFill>
          <a:blip r:embed="rId15">
            <a:alphaModFix/>
          </a:blip>
          <a:stretch>
            <a:fillRect/>
          </a:stretch>
        </p:blipFill>
        <p:spPr>
          <a:xfrm>
            <a:off x="4811275" y="2101300"/>
            <a:ext cx="990225" cy="1327095"/>
          </a:xfrm>
          <a:prstGeom prst="rect">
            <a:avLst/>
          </a:prstGeom>
          <a:noFill/>
          <a:ln>
            <a:noFill/>
          </a:ln>
        </p:spPr>
      </p:pic>
      <p:sp>
        <p:nvSpPr>
          <p:cNvPr id="1014" name="Google Shape;1014;p145"/>
          <p:cNvSpPr txBox="1"/>
          <p:nvPr/>
        </p:nvSpPr>
        <p:spPr>
          <a:xfrm>
            <a:off x="3658175" y="1579150"/>
            <a:ext cx="3000000" cy="3717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 sz="1350"/>
              <a:t>4. Modeling or data analysis</a:t>
            </a:r>
            <a:endParaRPr/>
          </a:p>
        </p:txBody>
      </p:sp>
      <p:sp>
        <p:nvSpPr>
          <p:cNvPr id="1015" name="Google Shape;1015;p145"/>
          <p:cNvSpPr txBox="1"/>
          <p:nvPr/>
        </p:nvSpPr>
        <p:spPr>
          <a:xfrm>
            <a:off x="3658175" y="1181525"/>
            <a:ext cx="5093400" cy="3717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 sz="1350"/>
              <a:t>3. Open source hardware and software: </a:t>
            </a:r>
            <a:r>
              <a:rPr lang="en" sz="1350"/>
              <a:t>Arduino</a:t>
            </a:r>
            <a:endParaRPr/>
          </a:p>
        </p:txBody>
      </p:sp>
      <p:pic>
        <p:nvPicPr>
          <p:cNvPr id="1016" name="Google Shape;1016;p145"/>
          <p:cNvPicPr preferRelativeResize="0"/>
          <p:nvPr/>
        </p:nvPicPr>
        <p:blipFill>
          <a:blip r:embed="rId16">
            <a:alphaModFix/>
          </a:blip>
          <a:stretch>
            <a:fillRect/>
          </a:stretch>
        </p:blipFill>
        <p:spPr>
          <a:xfrm>
            <a:off x="5934250" y="2114474"/>
            <a:ext cx="1197874" cy="80706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0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0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1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1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1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0" name="Shape 1020"/>
        <p:cNvGrpSpPr/>
        <p:nvPr/>
      </p:nvGrpSpPr>
      <p:grpSpPr>
        <a:xfrm>
          <a:off x="0" y="0"/>
          <a:ext cx="0" cy="0"/>
          <a:chOff x="0" y="0"/>
          <a:chExt cx="0" cy="0"/>
        </a:xfrm>
      </p:grpSpPr>
      <p:sp>
        <p:nvSpPr>
          <p:cNvPr id="1021" name="Google Shape;1021;p14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Best Practice Example (Dragana blending </a:t>
            </a:r>
            <a:r>
              <a:rPr lang="en"/>
              <a:t>fundamental</a:t>
            </a:r>
            <a:r>
              <a:rPr lang="en"/>
              <a:t> science with computing)</a:t>
            </a:r>
            <a:endParaRPr/>
          </a:p>
          <a:p>
            <a:pPr indent="0" lvl="0" marL="0" rtl="0" algn="l">
              <a:spcBef>
                <a:spcPts val="0"/>
              </a:spcBef>
              <a:spcAft>
                <a:spcPts val="0"/>
              </a:spcAft>
              <a:buNone/>
            </a:pPr>
            <a:r>
              <a:t/>
            </a:r>
            <a:endParaRPr/>
          </a:p>
        </p:txBody>
      </p:sp>
      <p:sp>
        <p:nvSpPr>
          <p:cNvPr id="1022" name="Google Shape;1022;p146"/>
          <p:cNvSpPr txBox="1"/>
          <p:nvPr>
            <p:ph idx="1" type="body"/>
          </p:nvPr>
        </p:nvSpPr>
        <p:spPr>
          <a:xfrm>
            <a:off x="305990" y="1194198"/>
            <a:ext cx="42123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b="0">
              <a:solidFill>
                <a:schemeClr val="dk2"/>
              </a:solidFill>
            </a:endParaRPr>
          </a:p>
          <a:p>
            <a:pPr indent="0" lvl="0" marL="0" rtl="0" algn="l">
              <a:spcBef>
                <a:spcPts val="800"/>
              </a:spcBef>
              <a:spcAft>
                <a:spcPts val="0"/>
              </a:spcAft>
              <a:buNone/>
            </a:pPr>
            <a:r>
              <a:rPr b="0" lang="en" sz="1400">
                <a:solidFill>
                  <a:schemeClr val="dk2"/>
                </a:solidFill>
              </a:rPr>
              <a:t>The Worldwide LHC Computing Grid (WLCG)</a:t>
            </a:r>
            <a:endParaRPr b="0" sz="1400">
              <a:solidFill>
                <a:schemeClr val="dk2"/>
              </a:solidFill>
            </a:endParaRPr>
          </a:p>
          <a:p>
            <a:pPr indent="0" lvl="0" marL="0" rtl="0" algn="l">
              <a:spcBef>
                <a:spcPts val="800"/>
              </a:spcBef>
              <a:spcAft>
                <a:spcPts val="0"/>
              </a:spcAft>
              <a:buNone/>
            </a:pPr>
            <a:r>
              <a:t/>
            </a:r>
            <a:endParaRPr b="0">
              <a:solidFill>
                <a:schemeClr val="dk2"/>
              </a:solidFill>
            </a:endParaRPr>
          </a:p>
        </p:txBody>
      </p:sp>
      <p:sp>
        <p:nvSpPr>
          <p:cNvPr id="1023" name="Google Shape;1023;p146"/>
          <p:cNvSpPr txBox="1"/>
          <p:nvPr>
            <p:ph idx="2" type="body"/>
          </p:nvPr>
        </p:nvSpPr>
        <p:spPr>
          <a:xfrm>
            <a:off x="4193750" y="1194200"/>
            <a:ext cx="4563900" cy="3510600"/>
          </a:xfrm>
          <a:prstGeom prst="rect">
            <a:avLst/>
          </a:prstGeom>
        </p:spPr>
        <p:txBody>
          <a:bodyPr anchorCtr="0" anchor="t" bIns="0" lIns="0" spcFirstLastPara="1" rIns="0" wrap="square" tIns="0">
            <a:normAutofit fontScale="62500" lnSpcReduction="10000"/>
          </a:bodyPr>
          <a:lstStyle/>
          <a:p>
            <a:pPr indent="0" lvl="0" marL="0" rtl="0" algn="l">
              <a:spcBef>
                <a:spcPts val="800"/>
              </a:spcBef>
              <a:spcAft>
                <a:spcPts val="0"/>
              </a:spcAft>
              <a:buNone/>
            </a:pPr>
            <a:r>
              <a:rPr lang="en"/>
              <a:t>We start by introducing CERN and LHC to students and then we connect it with the role of computing, data collection, </a:t>
            </a:r>
            <a:r>
              <a:rPr lang="en"/>
              <a:t>storing</a:t>
            </a:r>
            <a:r>
              <a:rPr lang="en"/>
              <a:t> Big Data, analysis with the use of Machine Learning (ML). Our goal is </a:t>
            </a:r>
            <a:r>
              <a:rPr lang="en"/>
              <a:t>to explain the importance of computing in physics with meaningful, real data from CERN. </a:t>
            </a:r>
            <a:endParaRPr/>
          </a:p>
          <a:p>
            <a:pPr indent="-284162" lvl="0" marL="457200" rtl="0" algn="l">
              <a:spcBef>
                <a:spcPts val="800"/>
              </a:spcBef>
              <a:spcAft>
                <a:spcPts val="0"/>
              </a:spcAft>
              <a:buSzPct val="87500"/>
              <a:buAutoNum type="arabicPeriod"/>
            </a:pPr>
            <a:r>
              <a:rPr lang="en"/>
              <a:t>Grid Computing </a:t>
            </a:r>
            <a:endParaRPr/>
          </a:p>
          <a:p>
            <a:pPr indent="0" lvl="0" marL="0" rtl="0" algn="l">
              <a:spcBef>
                <a:spcPts val="800"/>
              </a:spcBef>
              <a:spcAft>
                <a:spcPts val="0"/>
              </a:spcAft>
              <a:buNone/>
            </a:pPr>
            <a:r>
              <a:rPr b="0" lang="en"/>
              <a:t>Example of the Worldwide LHC Computing Grid to work with Big Data and distributed computing</a:t>
            </a:r>
            <a:endParaRPr b="0"/>
          </a:p>
          <a:p>
            <a:pPr indent="-284162" lvl="0" marL="457200" rtl="0" algn="l">
              <a:spcBef>
                <a:spcPts val="800"/>
              </a:spcBef>
              <a:spcAft>
                <a:spcPts val="0"/>
              </a:spcAft>
              <a:buSzPct val="87500"/>
              <a:buAutoNum type="arabicPeriod"/>
            </a:pPr>
            <a:r>
              <a:rPr lang="en"/>
              <a:t>Teach with open data   https://opendata.cern.ch/</a:t>
            </a:r>
            <a:endParaRPr/>
          </a:p>
          <a:p>
            <a:pPr indent="0" lvl="0" marL="0" rtl="0" algn="l">
              <a:spcBef>
                <a:spcPts val="800"/>
              </a:spcBef>
              <a:spcAft>
                <a:spcPts val="0"/>
              </a:spcAft>
              <a:buNone/>
            </a:pPr>
            <a:r>
              <a:rPr b="0" lang="en"/>
              <a:t>Combining educationals datasets (smaller and simplified for classroom use) </a:t>
            </a:r>
            <a:r>
              <a:rPr b="0" lang="en"/>
              <a:t>from CERN Open Data </a:t>
            </a:r>
            <a:r>
              <a:rPr b="0" lang="en"/>
              <a:t>Portal and analysing it with available software (Jupyter Notebook example that uses Python)</a:t>
            </a:r>
            <a:endParaRPr b="0"/>
          </a:p>
          <a:p>
            <a:pPr indent="-284162" lvl="0" marL="457200" rtl="0" algn="l">
              <a:spcBef>
                <a:spcPts val="800"/>
              </a:spcBef>
              <a:spcAft>
                <a:spcPts val="0"/>
              </a:spcAft>
              <a:buSzPct val="87500"/>
              <a:buAutoNum type="arabicPeriod"/>
            </a:pPr>
            <a:r>
              <a:rPr lang="en"/>
              <a:t>Track a particle, identify a particle like in a masterclass</a:t>
            </a:r>
            <a:endParaRPr/>
          </a:p>
          <a:p>
            <a:pPr indent="0" lvl="0" marL="0" rtl="0" algn="l">
              <a:spcBef>
                <a:spcPts val="800"/>
              </a:spcBef>
              <a:spcAft>
                <a:spcPts val="0"/>
              </a:spcAft>
              <a:buNone/>
            </a:pPr>
            <a:r>
              <a:rPr b="0" lang="en"/>
              <a:t>Analyse hits from a detector, classify particle tracks with the help of ML, reconstruct particles using  decay products (look for Higgs via 4 muons or look for Z boson ). Possible use of dimensionality reduction techniques like PCA, or UMAP to visualize event distribution</a:t>
            </a:r>
            <a:endParaRPr b="0"/>
          </a:p>
          <a:p>
            <a:pPr indent="-284162" lvl="0" marL="457200" rtl="0" algn="l">
              <a:spcBef>
                <a:spcPts val="800"/>
              </a:spcBef>
              <a:spcAft>
                <a:spcPts val="0"/>
              </a:spcAft>
              <a:buSzPct val="87500"/>
              <a:buAutoNum type="arabicPeriod"/>
            </a:pPr>
            <a:r>
              <a:rPr lang="en"/>
              <a:t>Simulations with Geant 4 or ROOT to help visualisation https://geant4.web.cern.ch/support/training</a:t>
            </a:r>
            <a:endParaRPr/>
          </a:p>
          <a:p>
            <a:pPr indent="0" lvl="0" marL="0" rtl="0" algn="l">
              <a:spcBef>
                <a:spcPts val="800"/>
              </a:spcBef>
              <a:spcAft>
                <a:spcPts val="0"/>
              </a:spcAft>
              <a:buNone/>
            </a:pPr>
            <a:r>
              <a:rPr lang="en"/>
              <a:t>Demonstration only for high school because coding is complex</a:t>
            </a:r>
            <a:endParaRPr/>
          </a:p>
          <a:p>
            <a:pPr indent="0" lvl="0" marL="0" rtl="0" algn="l">
              <a:spcBef>
                <a:spcPts val="800"/>
              </a:spcBef>
              <a:spcAft>
                <a:spcPts val="0"/>
              </a:spcAft>
              <a:buNone/>
            </a:pPr>
            <a:r>
              <a:rPr b="0" lang="en"/>
              <a:t>Use of toolkit for simulations of collisions and the passage of particles through detectors and possible talk about energy, momentum, charge.</a:t>
            </a:r>
            <a:endParaRPr b="0"/>
          </a:p>
        </p:txBody>
      </p:sp>
      <p:pic>
        <p:nvPicPr>
          <p:cNvPr id="1024" name="Google Shape;1024;p146"/>
          <p:cNvPicPr preferRelativeResize="0"/>
          <p:nvPr/>
        </p:nvPicPr>
        <p:blipFill rotWithShape="1">
          <a:blip r:embed="rId3">
            <a:alphaModFix/>
          </a:blip>
          <a:srcRect b="0" l="0" r="0" t="0"/>
          <a:stretch/>
        </p:blipFill>
        <p:spPr>
          <a:xfrm>
            <a:off x="306000" y="1743600"/>
            <a:ext cx="3639749" cy="281684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3">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8" name="Shape 1028"/>
        <p:cNvGrpSpPr/>
        <p:nvPr/>
      </p:nvGrpSpPr>
      <p:grpSpPr>
        <a:xfrm>
          <a:off x="0" y="0"/>
          <a:ext cx="0" cy="0"/>
          <a:chOff x="0" y="0"/>
          <a:chExt cx="0" cy="0"/>
        </a:xfrm>
      </p:grpSpPr>
      <p:sp>
        <p:nvSpPr>
          <p:cNvPr id="1029" name="Google Shape;1029;p147"/>
          <p:cNvSpPr/>
          <p:nvPr/>
        </p:nvSpPr>
        <p:spPr>
          <a:xfrm>
            <a:off x="0" y="0"/>
            <a:ext cx="9144000" cy="1000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2400">
                <a:solidFill>
                  <a:schemeClr val="lt1"/>
                </a:solidFill>
              </a:rPr>
              <a:t>HST</a:t>
            </a:r>
            <a:r>
              <a:rPr lang="en" sz="2400">
                <a:solidFill>
                  <a:schemeClr val="lt1"/>
                </a:solidFill>
              </a:rPr>
              <a:t>2025</a:t>
            </a:r>
            <a:r>
              <a:rPr lang="en" sz="2400">
                <a:solidFill>
                  <a:schemeClr val="lt1"/>
                </a:solidFill>
              </a:rPr>
              <a:t> Study Group 2</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Semra (Bosnia-Herzegovina), Ed (C-eh-N-eh-D-eh), Quiynh (Vietnam), Salim (Algeria), Akpo (Nigeria), Dragana (Serbia)</a:t>
            </a:r>
            <a:endParaRPr sz="1200">
              <a:solidFill>
                <a:schemeClr val="lt1"/>
              </a:solidFill>
            </a:endParaRPr>
          </a:p>
        </p:txBody>
      </p:sp>
      <p:sp>
        <p:nvSpPr>
          <p:cNvPr id="1030" name="Google Shape;1030;p147"/>
          <p:cNvSpPr txBox="1"/>
          <p:nvPr>
            <p:ph idx="4294967295" type="body"/>
          </p:nvPr>
        </p:nvSpPr>
        <p:spPr>
          <a:xfrm>
            <a:off x="305990" y="1239422"/>
            <a:ext cx="4212300" cy="501300"/>
          </a:xfrm>
          <a:prstGeom prst="rect">
            <a:avLst/>
          </a:prstGeom>
        </p:spPr>
        <p:txBody>
          <a:bodyPr anchorCtr="0" anchor="t" bIns="0" lIns="0" spcFirstLastPara="1" rIns="0" wrap="square" tIns="0">
            <a:normAutofit lnSpcReduction="10000"/>
          </a:bodyPr>
          <a:lstStyle/>
          <a:p>
            <a:pPr indent="0" lvl="0" marL="0" rtl="0" algn="l">
              <a:lnSpc>
                <a:spcPct val="115000"/>
              </a:lnSpc>
              <a:spcBef>
                <a:spcPts val="0"/>
              </a:spcBef>
              <a:spcAft>
                <a:spcPts val="0"/>
              </a:spcAft>
              <a:buNone/>
            </a:pPr>
            <a:r>
              <a:rPr lang="en">
                <a:solidFill>
                  <a:schemeClr val="accent2"/>
                </a:solidFill>
              </a:rPr>
              <a:t>One way in which our thinking has changed…</a:t>
            </a:r>
            <a:endParaRPr>
              <a:solidFill>
                <a:schemeClr val="accent2"/>
              </a:solidFill>
            </a:endParaRPr>
          </a:p>
        </p:txBody>
      </p:sp>
      <p:sp>
        <p:nvSpPr>
          <p:cNvPr id="1031" name="Google Shape;1031;p147"/>
          <p:cNvSpPr txBox="1"/>
          <p:nvPr>
            <p:ph idx="4294967295" type="body"/>
          </p:nvPr>
        </p:nvSpPr>
        <p:spPr>
          <a:xfrm>
            <a:off x="306000" y="2095499"/>
            <a:ext cx="4212300" cy="2546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b="0"/>
          </a:p>
        </p:txBody>
      </p:sp>
      <p:sp>
        <p:nvSpPr>
          <p:cNvPr id="1032" name="Google Shape;1032;p147"/>
          <p:cNvSpPr txBox="1"/>
          <p:nvPr>
            <p:ph idx="4294967295" type="body"/>
          </p:nvPr>
        </p:nvSpPr>
        <p:spPr>
          <a:xfrm>
            <a:off x="4627350" y="1302037"/>
            <a:ext cx="4212600" cy="491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
                <a:solidFill>
                  <a:schemeClr val="accent2"/>
                </a:solidFill>
              </a:rPr>
              <a:t>Highlights and snapshots:</a:t>
            </a:r>
            <a:endParaRPr>
              <a:solidFill>
                <a:schemeClr val="accent2"/>
              </a:solidFill>
            </a:endParaRPr>
          </a:p>
        </p:txBody>
      </p:sp>
      <p:sp>
        <p:nvSpPr>
          <p:cNvPr id="1033" name="Google Shape;1033;p147"/>
          <p:cNvSpPr txBox="1"/>
          <p:nvPr>
            <p:ph idx="4294967295" type="body"/>
          </p:nvPr>
        </p:nvSpPr>
        <p:spPr>
          <a:xfrm>
            <a:off x="4629150" y="2095574"/>
            <a:ext cx="4209000" cy="2546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a:p>
        </p:txBody>
      </p:sp>
      <p:pic>
        <p:nvPicPr>
          <p:cNvPr id="1034" name="Google Shape;1034;p147" title="WhatsApp Image 2025-07-17 at 17.18.30.jpeg"/>
          <p:cNvPicPr preferRelativeResize="0"/>
          <p:nvPr/>
        </p:nvPicPr>
        <p:blipFill rotWithShape="1">
          <a:blip r:embed="rId3">
            <a:alphaModFix/>
          </a:blip>
          <a:srcRect b="15588" l="26444" r="14289" t="14632"/>
          <a:stretch/>
        </p:blipFill>
        <p:spPr>
          <a:xfrm>
            <a:off x="4474700" y="2868227"/>
            <a:ext cx="1155726" cy="1814476"/>
          </a:xfrm>
          <a:prstGeom prst="rect">
            <a:avLst/>
          </a:prstGeom>
          <a:noFill/>
          <a:ln>
            <a:noFill/>
          </a:ln>
        </p:spPr>
      </p:pic>
      <p:pic>
        <p:nvPicPr>
          <p:cNvPr id="1035" name="Google Shape;1035;p147" title="WhatsApp Image 2025-07-17 at 17.21.17.jpeg"/>
          <p:cNvPicPr preferRelativeResize="0"/>
          <p:nvPr/>
        </p:nvPicPr>
        <p:blipFill>
          <a:blip r:embed="rId4">
            <a:alphaModFix/>
          </a:blip>
          <a:stretch>
            <a:fillRect/>
          </a:stretch>
        </p:blipFill>
        <p:spPr>
          <a:xfrm>
            <a:off x="6726463" y="1664512"/>
            <a:ext cx="1360874" cy="1814474"/>
          </a:xfrm>
          <a:prstGeom prst="rect">
            <a:avLst/>
          </a:prstGeom>
          <a:noFill/>
          <a:ln>
            <a:noFill/>
          </a:ln>
        </p:spPr>
      </p:pic>
      <p:pic>
        <p:nvPicPr>
          <p:cNvPr id="1036" name="Google Shape;1036;p147"/>
          <p:cNvPicPr preferRelativeResize="0"/>
          <p:nvPr/>
        </p:nvPicPr>
        <p:blipFill rotWithShape="1">
          <a:blip r:embed="rId5">
            <a:alphaModFix/>
          </a:blip>
          <a:srcRect b="21713" l="49971" r="20279" t="34455"/>
          <a:stretch/>
        </p:blipFill>
        <p:spPr>
          <a:xfrm>
            <a:off x="5630425" y="1664513"/>
            <a:ext cx="692726" cy="1814477"/>
          </a:xfrm>
          <a:prstGeom prst="rect">
            <a:avLst/>
          </a:prstGeom>
          <a:noFill/>
          <a:ln>
            <a:noFill/>
          </a:ln>
        </p:spPr>
      </p:pic>
      <p:pic>
        <p:nvPicPr>
          <p:cNvPr id="1037" name="Google Shape;1037;p147" title="WhatsApp Image 2025-07-18 at 09.53.54.jpeg"/>
          <p:cNvPicPr preferRelativeResize="0"/>
          <p:nvPr/>
        </p:nvPicPr>
        <p:blipFill rotWithShape="1">
          <a:blip r:embed="rId6">
            <a:alphaModFix/>
          </a:blip>
          <a:srcRect b="0" l="6454" r="0" t="0"/>
          <a:stretch/>
        </p:blipFill>
        <p:spPr>
          <a:xfrm>
            <a:off x="6254612" y="3258950"/>
            <a:ext cx="980576" cy="1423748"/>
          </a:xfrm>
          <a:prstGeom prst="rect">
            <a:avLst/>
          </a:prstGeom>
          <a:noFill/>
          <a:ln>
            <a:noFill/>
          </a:ln>
        </p:spPr>
      </p:pic>
      <p:pic>
        <p:nvPicPr>
          <p:cNvPr id="1038" name="Google Shape;1038;p147" title="WhatsApp Image 2025-07-17 at 17.18.00.jpeg"/>
          <p:cNvPicPr preferRelativeResize="0"/>
          <p:nvPr/>
        </p:nvPicPr>
        <p:blipFill rotWithShape="1">
          <a:blip r:embed="rId7">
            <a:alphaModFix/>
          </a:blip>
          <a:srcRect b="9584" l="0" r="0" t="0"/>
          <a:stretch/>
        </p:blipFill>
        <p:spPr>
          <a:xfrm>
            <a:off x="7859375" y="2711172"/>
            <a:ext cx="980575" cy="1971523"/>
          </a:xfrm>
          <a:prstGeom prst="rect">
            <a:avLst/>
          </a:prstGeom>
          <a:noFill/>
          <a:ln>
            <a:noFill/>
          </a:ln>
        </p:spPr>
      </p:pic>
      <p:pic>
        <p:nvPicPr>
          <p:cNvPr id="1039" name="Google Shape;1039;p147" title="WhatsApp Image 2025-07-18 at 10.44.42.jpeg"/>
          <p:cNvPicPr preferRelativeResize="0"/>
          <p:nvPr/>
        </p:nvPicPr>
        <p:blipFill rotWithShape="1">
          <a:blip r:embed="rId8">
            <a:alphaModFix/>
          </a:blip>
          <a:srcRect b="18355" l="0" r="0" t="15234"/>
          <a:stretch/>
        </p:blipFill>
        <p:spPr>
          <a:xfrm>
            <a:off x="900188" y="1740725"/>
            <a:ext cx="3023926" cy="3012150"/>
          </a:xfrm>
          <a:prstGeom prst="rect">
            <a:avLst/>
          </a:prstGeom>
          <a:noFill/>
          <a:ln>
            <a:noFill/>
          </a:ln>
        </p:spPr>
      </p:pic>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3" name="Shape 1043"/>
        <p:cNvGrpSpPr/>
        <p:nvPr/>
      </p:nvGrpSpPr>
      <p:grpSpPr>
        <a:xfrm>
          <a:off x="0" y="0"/>
          <a:ext cx="0" cy="0"/>
          <a:chOff x="0" y="0"/>
          <a:chExt cx="0" cy="0"/>
        </a:xfrm>
      </p:grpSpPr>
      <p:sp>
        <p:nvSpPr>
          <p:cNvPr id="1044" name="Google Shape;1044;p148"/>
          <p:cNvSpPr/>
          <p:nvPr/>
        </p:nvSpPr>
        <p:spPr>
          <a:xfrm>
            <a:off x="0" y="0"/>
            <a:ext cx="9144000" cy="1000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2400">
                <a:solidFill>
                  <a:schemeClr val="lt1"/>
                </a:solidFill>
              </a:rPr>
              <a:t>HST2025 Study Group 2</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Semra (Bosnia-Herzegovina), Ed (C-eh-N-eh-D-eh), </a:t>
            </a:r>
            <a:r>
              <a:rPr lang="en" sz="1200">
                <a:solidFill>
                  <a:schemeClr val="lt1"/>
                </a:solidFill>
              </a:rPr>
              <a:t>Quynh</a:t>
            </a:r>
            <a:r>
              <a:rPr lang="en" sz="1200">
                <a:solidFill>
                  <a:schemeClr val="lt1"/>
                </a:solidFill>
              </a:rPr>
              <a:t> (Vietnam), Salim (Algeria), Akpo (Nigeria), Dragana (Serbia)</a:t>
            </a:r>
            <a:endParaRPr sz="1200">
              <a:solidFill>
                <a:schemeClr val="lt1"/>
              </a:solidFill>
            </a:endParaRPr>
          </a:p>
        </p:txBody>
      </p:sp>
      <p:sp>
        <p:nvSpPr>
          <p:cNvPr id="1045" name="Google Shape;1045;p148"/>
          <p:cNvSpPr txBox="1"/>
          <p:nvPr>
            <p:ph idx="4294967295" type="body"/>
          </p:nvPr>
        </p:nvSpPr>
        <p:spPr>
          <a:xfrm>
            <a:off x="305990" y="1194197"/>
            <a:ext cx="4212300" cy="5013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solidFill>
                  <a:schemeClr val="accent2"/>
                </a:solidFill>
              </a:rPr>
              <a:t>Our farewell message:</a:t>
            </a:r>
            <a:endParaRPr>
              <a:solidFill>
                <a:schemeClr val="accent2"/>
              </a:solidFill>
            </a:endParaRPr>
          </a:p>
        </p:txBody>
      </p:sp>
      <p:sp>
        <p:nvSpPr>
          <p:cNvPr id="1046" name="Google Shape;1046;p148"/>
          <p:cNvSpPr txBox="1"/>
          <p:nvPr>
            <p:ph idx="4294967295" type="body"/>
          </p:nvPr>
        </p:nvSpPr>
        <p:spPr>
          <a:xfrm>
            <a:off x="359600" y="1643675"/>
            <a:ext cx="8532000" cy="26658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b="0" i="1" lang="en" sz="3600"/>
              <a:t>It's not annihilation — just a temporary separation. We'll collide again soon.</a:t>
            </a:r>
            <a:endParaRPr b="0" i="1" sz="3600"/>
          </a:p>
          <a:p>
            <a:pPr indent="0" lvl="0" marL="0" rtl="0" algn="l">
              <a:spcBef>
                <a:spcPts val="800"/>
              </a:spcBef>
              <a:spcAft>
                <a:spcPts val="0"/>
              </a:spcAft>
              <a:buNone/>
            </a:pPr>
            <a:r>
              <a:rPr b="0" lang="en" sz="3600"/>
              <a:t>                                    </a:t>
            </a:r>
            <a:r>
              <a:rPr b="0" lang="en" sz="3600">
                <a:solidFill>
                  <a:srgbClr val="6D9EEB"/>
                </a:solidFill>
              </a:rPr>
              <a:t>Study group #2</a:t>
            </a:r>
            <a:endParaRPr b="0" sz="3600">
              <a:solidFill>
                <a:srgbClr val="6D9EEB"/>
              </a:solidFill>
            </a:endParaRPr>
          </a:p>
        </p:txBody>
      </p:sp>
      <p:sp>
        <p:nvSpPr>
          <p:cNvPr id="1047" name="Google Shape;1047;p148"/>
          <p:cNvSpPr txBox="1"/>
          <p:nvPr>
            <p:ph idx="4294967295" type="body"/>
          </p:nvPr>
        </p:nvSpPr>
        <p:spPr>
          <a:xfrm>
            <a:off x="4627350" y="1484750"/>
            <a:ext cx="4212600" cy="491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t/>
            </a:r>
            <a:endParaRPr>
              <a:solidFill>
                <a:schemeClr val="accent2"/>
              </a:solidFill>
            </a:endParaRPr>
          </a:p>
        </p:txBody>
      </p:sp>
      <p:pic>
        <p:nvPicPr>
          <p:cNvPr id="1048" name="Google Shape;1048;p148" title="WhatsApp Image 2025-07-18 at 10.14.48.jpeg"/>
          <p:cNvPicPr preferRelativeResize="0"/>
          <p:nvPr/>
        </p:nvPicPr>
        <p:blipFill rotWithShape="1">
          <a:blip r:embed="rId3">
            <a:alphaModFix/>
          </a:blip>
          <a:srcRect b="16354" l="10944" r="27190" t="21460"/>
          <a:stretch/>
        </p:blipFill>
        <p:spPr>
          <a:xfrm>
            <a:off x="896676" y="2755300"/>
            <a:ext cx="3829248" cy="1777875"/>
          </a:xfrm>
          <a:prstGeom prst="rect">
            <a:avLst/>
          </a:prstGeom>
          <a:noFill/>
          <a:ln>
            <a:noFill/>
          </a:ln>
        </p:spPr>
      </p:pic>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52" name="Shape 1052"/>
        <p:cNvGrpSpPr/>
        <p:nvPr/>
      </p:nvGrpSpPr>
      <p:grpSpPr>
        <a:xfrm>
          <a:off x="0" y="0"/>
          <a:ext cx="0" cy="0"/>
          <a:chOff x="0" y="0"/>
          <a:chExt cx="0" cy="0"/>
        </a:xfrm>
      </p:grpSpPr>
      <p:pic>
        <p:nvPicPr>
          <p:cNvPr id="1053" name="Google Shape;1053;p149"/>
          <p:cNvPicPr preferRelativeResize="0"/>
          <p:nvPr/>
        </p:nvPicPr>
        <p:blipFill>
          <a:blip r:embed="rId3">
            <a:alphaModFix/>
          </a:blip>
          <a:stretch>
            <a:fillRect/>
          </a:stretch>
        </p:blipFill>
        <p:spPr>
          <a:xfrm>
            <a:off x="857913" y="100688"/>
            <a:ext cx="7535376" cy="5094524"/>
          </a:xfrm>
          <a:prstGeom prst="rect">
            <a:avLst/>
          </a:prstGeom>
          <a:noFill/>
          <a:ln>
            <a:noFill/>
          </a:ln>
        </p:spPr>
      </p:pic>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57" name="Shape 1057"/>
        <p:cNvGrpSpPr/>
        <p:nvPr/>
      </p:nvGrpSpPr>
      <p:grpSpPr>
        <a:xfrm>
          <a:off x="0" y="0"/>
          <a:ext cx="0" cy="0"/>
          <a:chOff x="0" y="0"/>
          <a:chExt cx="0" cy="0"/>
        </a:xfrm>
      </p:grpSpPr>
      <p:pic>
        <p:nvPicPr>
          <p:cNvPr id="1058" name="Google Shape;1058;p150"/>
          <p:cNvPicPr preferRelativeResize="0"/>
          <p:nvPr/>
        </p:nvPicPr>
        <p:blipFill>
          <a:blip r:embed="rId3">
            <a:alphaModFix/>
          </a:blip>
          <a:stretch>
            <a:fillRect/>
          </a:stretch>
        </p:blipFill>
        <p:spPr>
          <a:xfrm>
            <a:off x="747865" y="-5812"/>
            <a:ext cx="8164861" cy="50945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5" name="Shape 265"/>
        <p:cNvGrpSpPr/>
        <p:nvPr/>
      </p:nvGrpSpPr>
      <p:grpSpPr>
        <a:xfrm>
          <a:off x="0" y="0"/>
          <a:ext cx="0" cy="0"/>
          <a:chOff x="0" y="0"/>
          <a:chExt cx="0" cy="0"/>
        </a:xfrm>
      </p:grpSpPr>
      <p:sp>
        <p:nvSpPr>
          <p:cNvPr id="266" name="Google Shape;266;p3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267" name="Google Shape;267;p3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t/>
            </a:r>
            <a:endParaRPr b="1" sz="2400">
              <a:solidFill>
                <a:srgbClr val="F1C232"/>
              </a:solidFill>
            </a:endParaRPr>
          </a:p>
          <a:p>
            <a:pPr indent="0" lvl="0" marL="179999" marR="179999" rtl="0" algn="ctr">
              <a:spcBef>
                <a:spcPts val="0"/>
              </a:spcBef>
              <a:spcAft>
                <a:spcPts val="0"/>
              </a:spcAft>
              <a:buNone/>
            </a:pPr>
            <a:r>
              <a:rPr b="1" lang="en" sz="2400">
                <a:solidFill>
                  <a:srgbClr val="F1C232"/>
                </a:solidFill>
              </a:rPr>
              <a:t>Particle Detectors</a:t>
            </a:r>
            <a:endParaRPr b="1" sz="2400">
              <a:solidFill>
                <a:srgbClr val="F1C232"/>
              </a:solidFill>
            </a:endParaRPr>
          </a:p>
          <a:p>
            <a:pPr indent="0" lvl="0" marL="179999" marR="179999" rtl="0" algn="ctr">
              <a:spcBef>
                <a:spcPts val="0"/>
              </a:spcBef>
              <a:spcAft>
                <a:spcPts val="0"/>
              </a:spcAft>
              <a:buNone/>
            </a:pPr>
            <a:r>
              <a:t/>
            </a:r>
            <a:endParaRPr b="1" sz="2400">
              <a:solidFill>
                <a:srgbClr val="F1C232"/>
              </a:solidFill>
            </a:endParaRPr>
          </a:p>
          <a:p>
            <a:pPr indent="-330200" lvl="0" marL="457200" marR="360000" rtl="0" algn="l">
              <a:spcBef>
                <a:spcPts val="0"/>
              </a:spcBef>
              <a:spcAft>
                <a:spcPts val="0"/>
              </a:spcAft>
              <a:buClr>
                <a:srgbClr val="171717"/>
              </a:buClr>
              <a:buSzPts val="1600"/>
              <a:buAutoNum type="arabicPeriod"/>
            </a:pPr>
            <a:r>
              <a:rPr b="1" lang="en" sz="1600">
                <a:solidFill>
                  <a:srgbClr val="171717"/>
                </a:solidFill>
              </a:rPr>
              <a:t>Three key ideas</a:t>
            </a:r>
            <a:r>
              <a:rPr lang="en" sz="1600">
                <a:solidFill>
                  <a:srgbClr val="171717"/>
                </a:solidFill>
              </a:rPr>
              <a:t> about particle </a:t>
            </a:r>
            <a:r>
              <a:rPr lang="en" sz="1600" u="sng">
                <a:solidFill>
                  <a:srgbClr val="171717"/>
                </a:solidFill>
              </a:rPr>
              <a:t>detectors</a:t>
            </a:r>
            <a:r>
              <a:rPr lang="en" sz="1600">
                <a:solidFill>
                  <a:srgbClr val="171717"/>
                </a:solidFill>
              </a:rPr>
              <a:t> that I would like my students to know about?</a:t>
            </a:r>
            <a:endParaRPr sz="1600">
              <a:solidFill>
                <a:srgbClr val="171717"/>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The concept of a detector (eye analogy)</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Distinguishing among the particles</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CERN’s main experiments: ALICE, ATLAS, LHCb and CMS</a:t>
            </a:r>
            <a:endParaRPr b="1" sz="1600">
              <a:solidFill>
                <a:srgbClr val="F1C232"/>
              </a:solidFill>
            </a:endParaRPr>
          </a:p>
          <a:p>
            <a:pPr indent="0" lvl="0" marL="0" marR="360000" rtl="0" algn="l">
              <a:spcBef>
                <a:spcPts val="0"/>
              </a:spcBef>
              <a:spcAft>
                <a:spcPts val="0"/>
              </a:spcAft>
              <a:buNone/>
            </a:pPr>
            <a:r>
              <a:t/>
            </a:r>
            <a:endParaRPr b="1" sz="1600">
              <a:solidFill>
                <a:srgbClr val="F1C232"/>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Potential </a:t>
            </a:r>
            <a:r>
              <a:rPr lang="en" sz="1600" u="sng">
                <a:solidFill>
                  <a:srgbClr val="171717"/>
                </a:solidFill>
              </a:rPr>
              <a:t>challenges </a:t>
            </a:r>
            <a:r>
              <a:rPr lang="en" sz="1600">
                <a:solidFill>
                  <a:srgbClr val="171717"/>
                </a:solidFill>
              </a:rPr>
              <a:t>students might encounter when learning about particle detectors:</a:t>
            </a:r>
            <a:endParaRPr sz="1600">
              <a:solidFill>
                <a:srgbClr val="171717"/>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Being able to “see” without actually seeing</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Particle interactions and their various types</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Interaction bosons </a:t>
            </a:r>
            <a:endParaRPr b="1" sz="1600">
              <a:solidFill>
                <a:srgbClr val="F1C23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1" name="Shape 271"/>
        <p:cNvGrpSpPr/>
        <p:nvPr/>
      </p:nvGrpSpPr>
      <p:grpSpPr>
        <a:xfrm>
          <a:off x="0" y="0"/>
          <a:ext cx="0" cy="0"/>
          <a:chOff x="0" y="0"/>
          <a:chExt cx="0" cy="0"/>
        </a:xfrm>
      </p:grpSpPr>
      <p:sp>
        <p:nvSpPr>
          <p:cNvPr id="272" name="Google Shape;272;p3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273" name="Google Shape;273;p3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179999" rtl="0" algn="l">
              <a:spcBef>
                <a:spcPts val="0"/>
              </a:spcBef>
              <a:spcAft>
                <a:spcPts val="0"/>
              </a:spcAft>
              <a:buNone/>
            </a:pPr>
            <a:r>
              <a:rPr b="1" lang="en" sz="1600">
                <a:solidFill>
                  <a:srgbClr val="F1C232"/>
                </a:solidFill>
              </a:rPr>
              <a:t>Particle Physics</a:t>
            </a:r>
            <a:endParaRPr b="1" sz="800">
              <a:solidFill>
                <a:srgbClr val="F1C232"/>
              </a:solidFill>
            </a:endParaRPr>
          </a:p>
          <a:p>
            <a:pPr indent="0" lvl="0" marL="0" rtl="0" algn="l">
              <a:lnSpc>
                <a:spcPct val="115000"/>
              </a:lnSpc>
              <a:spcBef>
                <a:spcPts val="1200"/>
              </a:spcBef>
              <a:spcAft>
                <a:spcPts val="0"/>
              </a:spcAft>
              <a:buNone/>
            </a:pPr>
            <a:r>
              <a:rPr b="1" lang="en" sz="1100"/>
              <a:t>Particle physics</a:t>
            </a:r>
            <a:r>
              <a:rPr lang="en" sz="1100"/>
              <a:t> offers answers to the great existential question: </a:t>
            </a:r>
            <a:r>
              <a:rPr i="1" lang="en" sz="1100"/>
              <a:t>"What is the universe made of?"</a:t>
            </a:r>
            <a:r>
              <a:rPr lang="en" sz="1100"/>
              <a:t> The </a:t>
            </a:r>
            <a:r>
              <a:rPr b="1" lang="en" sz="1100"/>
              <a:t>Standard Model</a:t>
            </a:r>
            <a:r>
              <a:rPr lang="en" sz="1100"/>
              <a:t> is a remarkable theory, one that has been built upon for centuries by countless scientists. As Newton said in 1675, </a:t>
            </a:r>
            <a:r>
              <a:rPr i="1" lang="en" sz="1100"/>
              <a:t>"If I have seen further [than others], it is by standing on the shoulders of giants."</a:t>
            </a:r>
            <a:r>
              <a:rPr lang="en" sz="1100"/>
              <a:t> Nearly 350 years later, particle physics stands as a prime example of how we must continually build upon the knowledge of those who came before us, pushing the boundaries of our understanding further with each discovery.</a:t>
            </a:r>
            <a:endParaRPr sz="1100"/>
          </a:p>
          <a:p>
            <a:pPr indent="0" lvl="0" marL="0" marR="179999" rtl="0" algn="l">
              <a:spcBef>
                <a:spcPts val="1200"/>
              </a:spcBef>
              <a:spcAft>
                <a:spcPts val="0"/>
              </a:spcAft>
              <a:buNone/>
            </a:pPr>
            <a:r>
              <a:rPr b="1" lang="en" sz="1600">
                <a:solidFill>
                  <a:srgbClr val="F1C232"/>
                </a:solidFill>
              </a:rPr>
              <a:t>Particle Accelerators</a:t>
            </a:r>
            <a:endParaRPr b="1" sz="1600">
              <a:solidFill>
                <a:srgbClr val="F1C232"/>
              </a:solidFill>
            </a:endParaRPr>
          </a:p>
          <a:p>
            <a:pPr indent="0" lvl="0" marL="0" rtl="0" algn="l">
              <a:lnSpc>
                <a:spcPct val="115000"/>
              </a:lnSpc>
              <a:spcBef>
                <a:spcPts val="1200"/>
              </a:spcBef>
              <a:spcAft>
                <a:spcPts val="0"/>
              </a:spcAft>
              <a:buNone/>
            </a:pPr>
            <a:r>
              <a:rPr b="1" lang="en" sz="1100"/>
              <a:t>Accelerators</a:t>
            </a:r>
            <a:r>
              <a:rPr lang="en" sz="1100"/>
              <a:t>, which produce and collide beams of particles, are powerful tools in modern science. They require an enormous energy input—far beyond what we typically encounter in everyday life. Despite their high-tech nature, accelerators have practical applications that touch our daily lives. For example, technologies like </a:t>
            </a:r>
            <a:r>
              <a:rPr b="1" lang="en" sz="1100"/>
              <a:t>MRI</a:t>
            </a:r>
            <a:r>
              <a:rPr lang="en" sz="1100"/>
              <a:t> and </a:t>
            </a:r>
            <a:r>
              <a:rPr b="1" lang="en" sz="1100"/>
              <a:t>PET scans</a:t>
            </a:r>
            <a:r>
              <a:rPr lang="en" sz="1100"/>
              <a:t> rely on principles derived from particle physics and use low-energy particles for medical imaging and diagnostics. Beyond their everyday uses, particle accelerators play a crucial role in helping us </a:t>
            </a:r>
            <a:r>
              <a:rPr b="1" lang="en" sz="1100"/>
              <a:t>uncover the fundamental secrets of the universe</a:t>
            </a:r>
            <a:r>
              <a:rPr lang="en" sz="1100"/>
              <a:t>, from the structure of matter to the origins of the cosmos.</a:t>
            </a:r>
            <a:endParaRPr sz="1600">
              <a:solidFill>
                <a:srgbClr val="171717"/>
              </a:solidFill>
            </a:endParaRPr>
          </a:p>
          <a:p>
            <a:pPr indent="0" lvl="0" marL="0" marR="179999" rtl="0" algn="l">
              <a:lnSpc>
                <a:spcPct val="100000"/>
              </a:lnSpc>
              <a:spcBef>
                <a:spcPts val="1200"/>
              </a:spcBef>
              <a:spcAft>
                <a:spcPts val="0"/>
              </a:spcAft>
              <a:buNone/>
            </a:pPr>
            <a:r>
              <a:rPr b="1" lang="en" sz="1600">
                <a:solidFill>
                  <a:srgbClr val="F1C232"/>
                </a:solidFill>
              </a:rPr>
              <a:t>Particle Detectors</a:t>
            </a:r>
            <a:endParaRPr b="1" sz="1600">
              <a:solidFill>
                <a:srgbClr val="F1C232"/>
              </a:solidFill>
            </a:endParaRPr>
          </a:p>
          <a:p>
            <a:pPr indent="0" lvl="0" marL="0" rtl="0" algn="l">
              <a:lnSpc>
                <a:spcPct val="115000"/>
              </a:lnSpc>
              <a:spcBef>
                <a:spcPts val="1200"/>
              </a:spcBef>
              <a:spcAft>
                <a:spcPts val="0"/>
              </a:spcAft>
              <a:buNone/>
            </a:pPr>
            <a:r>
              <a:rPr b="1" lang="en" sz="1100"/>
              <a:t>Particle detectors</a:t>
            </a:r>
            <a:r>
              <a:rPr lang="en" sz="1100"/>
              <a:t> have a very hard job, because they need to detect particles through the interactions between the particles themselves and the matter of our detectors. Even with the best detectors, there are still many particles that we cannot detect (yet).</a:t>
            </a:r>
            <a:endParaRPr sz="1100"/>
          </a:p>
          <a:p>
            <a:pPr indent="0" lvl="0" marL="0" marR="360000" rtl="0" algn="l">
              <a:spcBef>
                <a:spcPts val="1200"/>
              </a:spcBef>
              <a:spcAft>
                <a:spcPts val="0"/>
              </a:spcAft>
              <a:buNone/>
            </a:pPr>
            <a:r>
              <a:t/>
            </a:r>
            <a:endParaRPr sz="1600">
              <a:solidFill>
                <a:srgbClr val="171717"/>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7" name="Shape 277"/>
        <p:cNvGrpSpPr/>
        <p:nvPr/>
      </p:nvGrpSpPr>
      <p:grpSpPr>
        <a:xfrm>
          <a:off x="0" y="0"/>
          <a:ext cx="0" cy="0"/>
          <a:chOff x="0" y="0"/>
          <a:chExt cx="0" cy="0"/>
        </a:xfrm>
      </p:grpSpPr>
      <p:sp>
        <p:nvSpPr>
          <p:cNvPr id="278" name="Google Shape;278;p3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279" name="Google Shape;279;p37"/>
          <p:cNvSpPr txBox="1"/>
          <p:nvPr/>
        </p:nvSpPr>
        <p:spPr>
          <a:xfrm>
            <a:off x="3265800" y="7620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 sz="1600">
                <a:solidFill>
                  <a:srgbClr val="171717"/>
                </a:solidFill>
              </a:rPr>
              <a:t>High energy physics: Particles are accelerated at high speed near speed of light</a:t>
            </a:r>
            <a:endParaRPr sz="1600">
              <a:solidFill>
                <a:srgbClr val="171717"/>
              </a:solidFill>
            </a:endParaRPr>
          </a:p>
          <a:p>
            <a:pPr indent="0" lvl="0" marL="0" marR="360000" rtl="0" algn="l">
              <a:spcBef>
                <a:spcPts val="0"/>
              </a:spcBef>
              <a:spcAft>
                <a:spcPts val="0"/>
              </a:spcAft>
              <a:buNone/>
            </a:pPr>
            <a:r>
              <a:rPr lang="en" sz="1600">
                <a:solidFill>
                  <a:srgbClr val="171717"/>
                </a:solidFill>
              </a:rPr>
              <a:t>Fundamental particles: Finite particle size</a:t>
            </a:r>
            <a:endParaRPr sz="1600">
              <a:solidFill>
                <a:srgbClr val="171717"/>
              </a:solidFill>
            </a:endParaRPr>
          </a:p>
          <a:p>
            <a:pPr indent="0" lvl="0" marL="0" marR="360000" rtl="0" algn="l">
              <a:spcBef>
                <a:spcPts val="0"/>
              </a:spcBef>
              <a:spcAft>
                <a:spcPts val="0"/>
              </a:spcAft>
              <a:buNone/>
            </a:pPr>
            <a:r>
              <a:rPr lang="en" sz="1600">
                <a:solidFill>
                  <a:srgbClr val="171717"/>
                </a:solidFill>
              </a:rPr>
              <a:t>Collision: smashing of particle that move toward each other to create particles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National Curriculum connection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There is no connection to my curriculum</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3" name="Shape 283"/>
        <p:cNvGrpSpPr/>
        <p:nvPr/>
      </p:nvGrpSpPr>
      <p:grpSpPr>
        <a:xfrm>
          <a:off x="0" y="0"/>
          <a:ext cx="0" cy="0"/>
          <a:chOff x="0" y="0"/>
          <a:chExt cx="0" cy="0"/>
        </a:xfrm>
      </p:grpSpPr>
      <p:sp>
        <p:nvSpPr>
          <p:cNvPr id="284" name="Google Shape;284;p3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285" name="Google Shape;285;p3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Quadrupole magnet: focus beam of magnet</a:t>
            </a:r>
            <a:endParaRPr sz="1600">
              <a:solidFill>
                <a:srgbClr val="171717"/>
              </a:solidFill>
            </a:endParaRPr>
          </a:p>
          <a:p>
            <a:pPr indent="0" lvl="0" marL="360000" marR="360000" rtl="0" algn="l">
              <a:spcBef>
                <a:spcPts val="0"/>
              </a:spcBef>
              <a:spcAft>
                <a:spcPts val="0"/>
              </a:spcAft>
              <a:buNone/>
            </a:pPr>
            <a:r>
              <a:rPr lang="en" sz="1600">
                <a:solidFill>
                  <a:srgbClr val="171717"/>
                </a:solidFill>
              </a:rPr>
              <a:t>Dipole magnets: bend beam of particle</a:t>
            </a:r>
            <a:endParaRPr sz="1600">
              <a:solidFill>
                <a:srgbClr val="171717"/>
              </a:solidFill>
            </a:endParaRPr>
          </a:p>
          <a:p>
            <a:pPr indent="0" lvl="0" marL="360000" marR="360000" rtl="0" algn="l">
              <a:spcBef>
                <a:spcPts val="0"/>
              </a:spcBef>
              <a:spcAft>
                <a:spcPts val="0"/>
              </a:spcAft>
              <a:buNone/>
            </a:pPr>
            <a:r>
              <a:rPr lang="en" sz="1600">
                <a:solidFill>
                  <a:srgbClr val="171717"/>
                </a:solidFill>
              </a:rPr>
              <a:t>Booster: Enhance and </a:t>
            </a:r>
            <a:r>
              <a:rPr lang="en" sz="1600">
                <a:solidFill>
                  <a:srgbClr val="171717"/>
                </a:solidFill>
              </a:rPr>
              <a:t>nudges</a:t>
            </a:r>
            <a:r>
              <a:rPr lang="en" sz="1600">
                <a:solidFill>
                  <a:srgbClr val="171717"/>
                </a:solidFill>
              </a:rPr>
              <a:t> particle to move forward</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Challenges:</a:t>
            </a:r>
            <a:endParaRPr sz="1600">
              <a:solidFill>
                <a:srgbClr val="171717"/>
              </a:solidFill>
            </a:endParaRPr>
          </a:p>
          <a:p>
            <a:pPr indent="0" lvl="0" marL="0" rtl="0" algn="l">
              <a:lnSpc>
                <a:spcPct val="115000"/>
              </a:lnSpc>
              <a:spcBef>
                <a:spcPts val="1200"/>
              </a:spcBef>
              <a:spcAft>
                <a:spcPts val="0"/>
              </a:spcAft>
              <a:buNone/>
            </a:pPr>
            <a:r>
              <a:rPr lang="en" sz="1200">
                <a:highlight>
                  <a:srgbClr val="FFFFFF"/>
                </a:highlight>
              </a:rPr>
              <a:t> </a:t>
            </a:r>
            <a:endParaRPr sz="1200">
              <a:highlight>
                <a:srgbClr val="FFFFFF"/>
              </a:highlight>
            </a:endParaRPr>
          </a:p>
          <a:p>
            <a:pPr indent="0" lvl="0" marL="0" rtl="0" algn="l">
              <a:lnSpc>
                <a:spcPct val="115000"/>
              </a:lnSpc>
              <a:spcBef>
                <a:spcPts val="1200"/>
              </a:spcBef>
              <a:spcAft>
                <a:spcPts val="0"/>
              </a:spcAft>
              <a:buNone/>
            </a:pPr>
            <a:r>
              <a:rPr lang="en" sz="1200">
                <a:highlight>
                  <a:srgbClr val="FFFFFF"/>
                </a:highlight>
              </a:rPr>
              <a:t>Understanding abstract </a:t>
            </a:r>
            <a:r>
              <a:rPr lang="en" sz="1200">
                <a:highlight>
                  <a:srgbClr val="FFFFFF"/>
                </a:highlight>
              </a:rPr>
              <a:t>concepts</a:t>
            </a:r>
            <a:r>
              <a:rPr lang="en" sz="1200">
                <a:highlight>
                  <a:srgbClr val="FFFFFF"/>
                </a:highlight>
              </a:rPr>
              <a:t> like magnetic field and electric field</a:t>
            </a:r>
            <a:endParaRPr sz="1200">
              <a:highlight>
                <a:srgbClr val="FFFFFF"/>
              </a:highlight>
            </a:endParaRPr>
          </a:p>
          <a:p>
            <a:pPr indent="0" lvl="0" marL="0" rtl="0" algn="l">
              <a:lnSpc>
                <a:spcPct val="115000"/>
              </a:lnSpc>
              <a:spcBef>
                <a:spcPts val="1200"/>
              </a:spcBef>
              <a:spcAft>
                <a:spcPts val="0"/>
              </a:spcAft>
              <a:buNone/>
            </a:pPr>
            <a:r>
              <a:rPr lang="en" sz="1200">
                <a:highlight>
                  <a:srgbClr val="FFFFFF"/>
                </a:highlight>
              </a:rPr>
              <a:t>Nature of particles and the scale of these machines. </a:t>
            </a:r>
            <a:endParaRPr sz="1200">
              <a:highlight>
                <a:srgbClr val="FFFFFF"/>
              </a:highlight>
            </a:endParaRPr>
          </a:p>
          <a:p>
            <a:pPr indent="0" lvl="0" marL="0" rtl="0" algn="l">
              <a:lnSpc>
                <a:spcPct val="115000"/>
              </a:lnSpc>
              <a:spcBef>
                <a:spcPts val="1200"/>
              </a:spcBef>
              <a:spcAft>
                <a:spcPts val="0"/>
              </a:spcAft>
              <a:buNone/>
            </a:pPr>
            <a:r>
              <a:rPr lang="en" sz="1200">
                <a:highlight>
                  <a:srgbClr val="FFFFFF"/>
                </a:highlight>
              </a:rPr>
              <a:t>The speed of the </a:t>
            </a:r>
            <a:r>
              <a:rPr lang="en" sz="1200">
                <a:highlight>
                  <a:srgbClr val="FFFFFF"/>
                </a:highlight>
              </a:rPr>
              <a:t>particles</a:t>
            </a:r>
            <a:endParaRPr sz="1200">
              <a:highlight>
                <a:srgbClr val="FFFFFF"/>
              </a:highlight>
            </a:endParaRPr>
          </a:p>
          <a:p>
            <a:pPr indent="0" lvl="0" marL="0" rtl="0" algn="l">
              <a:lnSpc>
                <a:spcPct val="115000"/>
              </a:lnSpc>
              <a:spcBef>
                <a:spcPts val="1200"/>
              </a:spcBef>
              <a:spcAft>
                <a:spcPts val="0"/>
              </a:spcAft>
              <a:buNone/>
            </a:pPr>
            <a:r>
              <a:t/>
            </a:r>
            <a:endParaRPr sz="1200">
              <a:highlight>
                <a:srgbClr val="FFFFFF"/>
              </a:highlight>
            </a:endParaRPr>
          </a:p>
          <a:p>
            <a:pPr indent="0" lvl="0" marL="360000" marR="360000" rtl="0" algn="l">
              <a:spcBef>
                <a:spcPts val="120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9" name="Shape 289"/>
        <p:cNvGrpSpPr/>
        <p:nvPr/>
      </p:nvGrpSpPr>
      <p:grpSpPr>
        <a:xfrm>
          <a:off x="0" y="0"/>
          <a:ext cx="0" cy="0"/>
          <a:chOff x="0" y="0"/>
          <a:chExt cx="0" cy="0"/>
        </a:xfrm>
      </p:grpSpPr>
      <p:sp>
        <p:nvSpPr>
          <p:cNvPr id="290" name="Google Shape;290;p3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291" name="Google Shape;291;p3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Tracking: Determine the trajectory of charge particle</a:t>
            </a:r>
            <a:endParaRPr sz="1600">
              <a:solidFill>
                <a:srgbClr val="171717"/>
              </a:solidFill>
            </a:endParaRPr>
          </a:p>
          <a:p>
            <a:pPr indent="0" lvl="0" marL="360000" marR="360000" rtl="0" algn="l">
              <a:spcBef>
                <a:spcPts val="0"/>
              </a:spcBef>
              <a:spcAft>
                <a:spcPts val="0"/>
              </a:spcAft>
              <a:buNone/>
            </a:pPr>
            <a:r>
              <a:rPr lang="en" sz="1600">
                <a:solidFill>
                  <a:srgbClr val="171717"/>
                </a:solidFill>
              </a:rPr>
              <a:t>Identification:  Sense the type of particle presence</a:t>
            </a:r>
            <a:endParaRPr sz="1600">
              <a:solidFill>
                <a:srgbClr val="171717"/>
              </a:solidFill>
            </a:endParaRPr>
          </a:p>
          <a:p>
            <a:pPr indent="0" lvl="0" marL="360000" marR="360000" rtl="0" algn="l">
              <a:spcBef>
                <a:spcPts val="0"/>
              </a:spcBef>
              <a:spcAft>
                <a:spcPts val="0"/>
              </a:spcAft>
              <a:buNone/>
            </a:pPr>
            <a:r>
              <a:rPr lang="en" sz="1600">
                <a:solidFill>
                  <a:srgbClr val="171717"/>
                </a:solidFill>
              </a:rPr>
              <a:t>Measurement: measure the energy of particles (Calorimeters)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Challenges: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rtl="0" algn="l">
              <a:lnSpc>
                <a:spcPct val="115000"/>
              </a:lnSpc>
              <a:spcBef>
                <a:spcPts val="1200"/>
              </a:spcBef>
              <a:spcAft>
                <a:spcPts val="0"/>
              </a:spcAft>
              <a:buNone/>
            </a:pPr>
            <a:r>
              <a:rPr lang="en" sz="1200">
                <a:highlight>
                  <a:srgbClr val="FFFFFF"/>
                </a:highlight>
              </a:rPr>
              <a:t>Abstract nature of particles </a:t>
            </a:r>
            <a:endParaRPr sz="1200">
              <a:highlight>
                <a:srgbClr val="FFFFFF"/>
              </a:highlight>
            </a:endParaRPr>
          </a:p>
          <a:p>
            <a:pPr indent="0" lvl="0" marL="0" rtl="0" algn="l">
              <a:lnSpc>
                <a:spcPct val="115000"/>
              </a:lnSpc>
              <a:spcBef>
                <a:spcPts val="1200"/>
              </a:spcBef>
              <a:spcAft>
                <a:spcPts val="0"/>
              </a:spcAft>
              <a:buNone/>
            </a:pPr>
            <a:r>
              <a:rPr lang="en" sz="1200">
                <a:highlight>
                  <a:srgbClr val="FFFFFF"/>
                </a:highlight>
              </a:rPr>
              <a:t>The function of different detectors</a:t>
            </a:r>
            <a:endParaRPr sz="1200">
              <a:highlight>
                <a:srgbClr val="FFFFFF"/>
              </a:highlight>
            </a:endParaRPr>
          </a:p>
          <a:p>
            <a:pPr indent="0" lvl="0" marL="0" rtl="0" algn="l">
              <a:lnSpc>
                <a:spcPct val="115000"/>
              </a:lnSpc>
              <a:spcBef>
                <a:spcPts val="1200"/>
              </a:spcBef>
              <a:spcAft>
                <a:spcPts val="0"/>
              </a:spcAft>
              <a:buNone/>
            </a:pPr>
            <a:r>
              <a:rPr lang="en" sz="1200">
                <a:highlight>
                  <a:srgbClr val="FFFFFF"/>
                </a:highlight>
              </a:rPr>
              <a:t>Data analysis involved</a:t>
            </a:r>
            <a:endParaRPr sz="1200">
              <a:highlight>
                <a:srgbClr val="FFFFFF"/>
              </a:highlight>
            </a:endParaRPr>
          </a:p>
          <a:p>
            <a:pPr indent="0" lvl="0" marL="0" rtl="0" algn="l">
              <a:lnSpc>
                <a:spcPct val="115000"/>
              </a:lnSpc>
              <a:spcBef>
                <a:spcPts val="1200"/>
              </a:spcBef>
              <a:spcAft>
                <a:spcPts val="0"/>
              </a:spcAft>
              <a:buNone/>
            </a:pPr>
            <a:r>
              <a:t/>
            </a:r>
            <a:endParaRPr sz="1200">
              <a:highlight>
                <a:srgbClr val="FFFFFF"/>
              </a:highlight>
            </a:endParaRPr>
          </a:p>
          <a:p>
            <a:pPr indent="0" lvl="0" marL="0" rtl="0" algn="l">
              <a:lnSpc>
                <a:spcPct val="115000"/>
              </a:lnSpc>
              <a:spcBef>
                <a:spcPts val="1200"/>
              </a:spcBef>
              <a:spcAft>
                <a:spcPts val="0"/>
              </a:spcAft>
              <a:buNone/>
            </a:pPr>
            <a:r>
              <a:t/>
            </a:r>
            <a:endParaRPr sz="1200">
              <a:highlight>
                <a:srgbClr val="FFFFFF"/>
              </a:highlight>
            </a:endParaRPr>
          </a:p>
          <a:p>
            <a:pPr indent="0" lvl="0" marL="360000" marR="360000" rtl="0" algn="l">
              <a:spcBef>
                <a:spcPts val="120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5" name="Shape 295"/>
        <p:cNvGrpSpPr/>
        <p:nvPr/>
      </p:nvGrpSpPr>
      <p:grpSpPr>
        <a:xfrm>
          <a:off x="0" y="0"/>
          <a:ext cx="0" cy="0"/>
          <a:chOff x="0" y="0"/>
          <a:chExt cx="0" cy="0"/>
        </a:xfrm>
      </p:grpSpPr>
      <p:sp>
        <p:nvSpPr>
          <p:cNvPr id="296" name="Google Shape;296;p4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297" name="Google Shape;297;p4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High energy physics</a:t>
            </a:r>
            <a:endParaRPr sz="1600">
              <a:solidFill>
                <a:srgbClr val="171717"/>
              </a:solidFill>
            </a:endParaRPr>
          </a:p>
          <a:p>
            <a:pPr indent="0" lvl="0" marL="360000" marR="360000" rtl="0" algn="l">
              <a:spcBef>
                <a:spcPts val="0"/>
              </a:spcBef>
              <a:spcAft>
                <a:spcPts val="0"/>
              </a:spcAft>
              <a:buNone/>
            </a:pPr>
            <a:r>
              <a:rPr lang="en" sz="1600">
                <a:solidFill>
                  <a:srgbClr val="171717"/>
                </a:solidFill>
              </a:rPr>
              <a:t>Fundamental particle</a:t>
            </a:r>
            <a:endParaRPr sz="1600">
              <a:solidFill>
                <a:srgbClr val="171717"/>
              </a:solidFill>
            </a:endParaRPr>
          </a:p>
          <a:p>
            <a:pPr indent="0" lvl="0" marL="360000" marR="360000" rtl="0" algn="l">
              <a:spcBef>
                <a:spcPts val="0"/>
              </a:spcBef>
              <a:spcAft>
                <a:spcPts val="0"/>
              </a:spcAft>
              <a:buNone/>
            </a:pPr>
            <a:r>
              <a:rPr lang="en" sz="1600">
                <a:solidFill>
                  <a:srgbClr val="171717"/>
                </a:solidFill>
              </a:rPr>
              <a:t>Collision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Quadrupole magnet</a:t>
            </a:r>
            <a:endParaRPr sz="1600">
              <a:solidFill>
                <a:srgbClr val="171717"/>
              </a:solidFill>
            </a:endParaRPr>
          </a:p>
          <a:p>
            <a:pPr indent="0" lvl="0" marL="360000" marR="360000" rtl="0" algn="l">
              <a:spcBef>
                <a:spcPts val="0"/>
              </a:spcBef>
              <a:spcAft>
                <a:spcPts val="0"/>
              </a:spcAft>
              <a:buNone/>
            </a:pPr>
            <a:r>
              <a:rPr lang="en" sz="1600">
                <a:solidFill>
                  <a:srgbClr val="171717"/>
                </a:solidFill>
              </a:rPr>
              <a:t>Dipole magnets </a:t>
            </a:r>
            <a:endParaRPr sz="1600">
              <a:solidFill>
                <a:srgbClr val="171717"/>
              </a:solidFill>
            </a:endParaRPr>
          </a:p>
          <a:p>
            <a:pPr indent="0" lvl="0" marL="360000" marR="360000" rtl="0" algn="l">
              <a:spcBef>
                <a:spcPts val="0"/>
              </a:spcBef>
              <a:spcAft>
                <a:spcPts val="0"/>
              </a:spcAft>
              <a:buNone/>
            </a:pPr>
            <a:r>
              <a:rPr lang="en" sz="1600">
                <a:solidFill>
                  <a:srgbClr val="171717"/>
                </a:solidFill>
              </a:rPr>
              <a:t>Booster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Tracking</a:t>
            </a:r>
            <a:endParaRPr sz="1600">
              <a:solidFill>
                <a:srgbClr val="171717"/>
              </a:solidFill>
            </a:endParaRPr>
          </a:p>
          <a:p>
            <a:pPr indent="0" lvl="0" marL="360000" marR="360000" rtl="0" algn="l">
              <a:spcBef>
                <a:spcPts val="0"/>
              </a:spcBef>
              <a:spcAft>
                <a:spcPts val="0"/>
              </a:spcAft>
              <a:buNone/>
            </a:pPr>
            <a:r>
              <a:rPr lang="en" sz="1600">
                <a:solidFill>
                  <a:srgbClr val="171717"/>
                </a:solidFill>
              </a:rPr>
              <a:t>Identification</a:t>
            </a:r>
            <a:endParaRPr sz="1600">
              <a:solidFill>
                <a:srgbClr val="171717"/>
              </a:solidFill>
            </a:endParaRPr>
          </a:p>
          <a:p>
            <a:pPr indent="0" lvl="0" marL="360000" marR="360000" rtl="0" algn="l">
              <a:spcBef>
                <a:spcPts val="0"/>
              </a:spcBef>
              <a:spcAft>
                <a:spcPts val="0"/>
              </a:spcAft>
              <a:buNone/>
            </a:pPr>
            <a:r>
              <a:rPr lang="en" sz="1600">
                <a:solidFill>
                  <a:srgbClr val="171717"/>
                </a:solidFill>
              </a:rPr>
              <a:t>Measurement (Calorimeters)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1" name="Shape 301"/>
        <p:cNvGrpSpPr/>
        <p:nvPr/>
      </p:nvGrpSpPr>
      <p:grpSpPr>
        <a:xfrm>
          <a:off x="0" y="0"/>
          <a:ext cx="0" cy="0"/>
          <a:chOff x="0" y="0"/>
          <a:chExt cx="0" cy="0"/>
        </a:xfrm>
      </p:grpSpPr>
      <p:sp>
        <p:nvSpPr>
          <p:cNvPr id="302" name="Google Shape;302;p4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303" name="Google Shape;303;p4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rPr lang="en" sz="1600">
                <a:solidFill>
                  <a:srgbClr val="171717"/>
                </a:solidFill>
              </a:rPr>
              <a:t>1 - </a:t>
            </a:r>
            <a:endParaRPr sz="1600">
              <a:solidFill>
                <a:srgbClr val="171717"/>
              </a:solidFill>
            </a:endParaRPr>
          </a:p>
          <a:p>
            <a:pPr indent="-330200" lvl="0" marL="609600" marR="152400" rtl="0" algn="l">
              <a:lnSpc>
                <a:spcPct val="115000"/>
              </a:lnSpc>
              <a:spcBef>
                <a:spcPts val="600"/>
              </a:spcBef>
              <a:spcAft>
                <a:spcPts val="0"/>
              </a:spcAft>
              <a:buClr>
                <a:srgbClr val="171717"/>
              </a:buClr>
              <a:buSzPts val="1600"/>
              <a:buFont typeface="Arial"/>
              <a:buChar char="❖"/>
            </a:pPr>
            <a:r>
              <a:rPr lang="en" sz="1200" u="sng">
                <a:latin typeface="Roboto"/>
                <a:ea typeface="Roboto"/>
                <a:cs typeface="Roboto"/>
                <a:sym typeface="Roboto"/>
              </a:rPr>
              <a:t>Spin Difference</a:t>
            </a:r>
            <a:endParaRPr sz="1200" u="sng">
              <a:latin typeface="Roboto"/>
              <a:ea typeface="Roboto"/>
              <a:cs typeface="Roboto"/>
              <a:sym typeface="Roboto"/>
            </a:endParaRPr>
          </a:p>
          <a:p>
            <a:pPr indent="-298450" lvl="1" marL="1066800" marR="152400" rtl="0" algn="l">
              <a:lnSpc>
                <a:spcPct val="115000"/>
              </a:lnSpc>
              <a:spcBef>
                <a:spcPts val="0"/>
              </a:spcBef>
              <a:spcAft>
                <a:spcPts val="0"/>
              </a:spcAft>
              <a:buSzPts val="1100"/>
              <a:buFont typeface="Roboto"/>
              <a:buChar char="➢"/>
            </a:pPr>
            <a:r>
              <a:rPr lang="en" sz="1200" u="sng">
                <a:latin typeface="Roboto"/>
                <a:ea typeface="Roboto"/>
                <a:cs typeface="Roboto"/>
                <a:sym typeface="Roboto"/>
              </a:rPr>
              <a:t>Fermions</a:t>
            </a:r>
            <a:r>
              <a:rPr lang="en" sz="1100">
                <a:latin typeface="Roboto"/>
                <a:ea typeface="Roboto"/>
                <a:cs typeface="Roboto"/>
                <a:sym typeface="Roboto"/>
              </a:rPr>
              <a:t>: Have </a:t>
            </a:r>
            <a:r>
              <a:rPr i="1" lang="en" sz="1100">
                <a:latin typeface="Roboto"/>
                <a:ea typeface="Roboto"/>
                <a:cs typeface="Roboto"/>
                <a:sym typeface="Roboto"/>
              </a:rPr>
              <a:t>half-integer spin</a:t>
            </a:r>
            <a:r>
              <a:rPr lang="en" sz="1100">
                <a:latin typeface="Roboto"/>
                <a:ea typeface="Roboto"/>
                <a:cs typeface="Roboto"/>
                <a:sym typeface="Roboto"/>
              </a:rPr>
              <a:t> (e.g., 1/2, 3/2)</a:t>
            </a:r>
            <a:endParaRPr sz="1100">
              <a:latin typeface="Roboto"/>
              <a:ea typeface="Roboto"/>
              <a:cs typeface="Roboto"/>
              <a:sym typeface="Roboto"/>
            </a:endParaRPr>
          </a:p>
          <a:p>
            <a:pPr indent="-298450" lvl="1" marL="1066800" marR="152400" rtl="0" algn="l">
              <a:lnSpc>
                <a:spcPct val="115000"/>
              </a:lnSpc>
              <a:spcBef>
                <a:spcPts val="0"/>
              </a:spcBef>
              <a:spcAft>
                <a:spcPts val="0"/>
              </a:spcAft>
              <a:buSzPts val="1100"/>
              <a:buFont typeface="Roboto"/>
              <a:buChar char="➢"/>
            </a:pPr>
            <a:r>
              <a:rPr lang="en" sz="1200" u="sng">
                <a:latin typeface="Roboto"/>
                <a:ea typeface="Roboto"/>
                <a:cs typeface="Roboto"/>
                <a:sym typeface="Roboto"/>
              </a:rPr>
              <a:t>Bosons</a:t>
            </a:r>
            <a:r>
              <a:rPr lang="en" sz="1100">
                <a:latin typeface="Roboto"/>
                <a:ea typeface="Roboto"/>
                <a:cs typeface="Roboto"/>
                <a:sym typeface="Roboto"/>
              </a:rPr>
              <a:t>: Have </a:t>
            </a:r>
            <a:r>
              <a:rPr i="1" lang="en" sz="1100">
                <a:latin typeface="Roboto"/>
                <a:ea typeface="Roboto"/>
                <a:cs typeface="Roboto"/>
                <a:sym typeface="Roboto"/>
              </a:rPr>
              <a:t>integer spin</a:t>
            </a:r>
            <a:r>
              <a:rPr lang="en" sz="1100">
                <a:latin typeface="Roboto"/>
                <a:ea typeface="Roboto"/>
                <a:cs typeface="Roboto"/>
                <a:sym typeface="Roboto"/>
              </a:rPr>
              <a:t> (e.g., 0, 1, 2)</a:t>
            </a:r>
            <a:endParaRPr sz="1100">
              <a:latin typeface="Roboto"/>
              <a:ea typeface="Roboto"/>
              <a:cs typeface="Roboto"/>
              <a:sym typeface="Roboto"/>
            </a:endParaRPr>
          </a:p>
          <a:p>
            <a:pPr indent="-330200" lvl="0" marL="609600" marR="152400" rtl="0" algn="l">
              <a:lnSpc>
                <a:spcPct val="115000"/>
              </a:lnSpc>
              <a:spcBef>
                <a:spcPts val="0"/>
              </a:spcBef>
              <a:spcAft>
                <a:spcPts val="0"/>
              </a:spcAft>
              <a:buClr>
                <a:srgbClr val="171717"/>
              </a:buClr>
              <a:buSzPts val="1600"/>
              <a:buFont typeface="Arial"/>
              <a:buChar char="❖"/>
            </a:pPr>
            <a:r>
              <a:rPr lang="en" sz="1200" u="sng">
                <a:latin typeface="Roboto"/>
                <a:ea typeface="Roboto"/>
                <a:cs typeface="Roboto"/>
                <a:sym typeface="Roboto"/>
              </a:rPr>
              <a:t>Role in Nature</a:t>
            </a:r>
            <a:endParaRPr sz="1200" u="sng">
              <a:latin typeface="Roboto"/>
              <a:ea typeface="Roboto"/>
              <a:cs typeface="Roboto"/>
              <a:sym typeface="Roboto"/>
            </a:endParaRPr>
          </a:p>
          <a:p>
            <a:pPr indent="-298450" lvl="1" marL="1066800" marR="152400" rtl="0" algn="l">
              <a:lnSpc>
                <a:spcPct val="115000"/>
              </a:lnSpc>
              <a:spcBef>
                <a:spcPts val="0"/>
              </a:spcBef>
              <a:spcAft>
                <a:spcPts val="0"/>
              </a:spcAft>
              <a:buSzPts val="1100"/>
              <a:buFont typeface="Roboto"/>
              <a:buChar char="➢"/>
            </a:pPr>
            <a:r>
              <a:rPr lang="en" sz="1200" u="sng">
                <a:latin typeface="Roboto"/>
                <a:ea typeface="Roboto"/>
                <a:cs typeface="Roboto"/>
                <a:sym typeface="Roboto"/>
              </a:rPr>
              <a:t>Fermions</a:t>
            </a:r>
            <a:r>
              <a:rPr lang="en" sz="1100">
                <a:latin typeface="Roboto"/>
                <a:ea typeface="Roboto"/>
                <a:cs typeface="Roboto"/>
                <a:sym typeface="Roboto"/>
              </a:rPr>
              <a:t>: Make up </a:t>
            </a:r>
            <a:r>
              <a:rPr i="1" lang="en" sz="1100">
                <a:latin typeface="Roboto"/>
                <a:ea typeface="Roboto"/>
                <a:cs typeface="Roboto"/>
                <a:sym typeface="Roboto"/>
              </a:rPr>
              <a:t>matter</a:t>
            </a:r>
            <a:r>
              <a:rPr lang="en" sz="1100">
                <a:latin typeface="Roboto"/>
                <a:ea typeface="Roboto"/>
                <a:cs typeface="Roboto"/>
                <a:sym typeface="Roboto"/>
              </a:rPr>
              <a:t> (e.g., electrons, protons, neutrons, quarks)</a:t>
            </a:r>
            <a:endParaRPr sz="1100">
              <a:latin typeface="Roboto"/>
              <a:ea typeface="Roboto"/>
              <a:cs typeface="Roboto"/>
              <a:sym typeface="Roboto"/>
            </a:endParaRPr>
          </a:p>
          <a:p>
            <a:pPr indent="-298450" lvl="1" marL="1066800" marR="152400" rtl="0" algn="l">
              <a:lnSpc>
                <a:spcPct val="115000"/>
              </a:lnSpc>
              <a:spcBef>
                <a:spcPts val="0"/>
              </a:spcBef>
              <a:spcAft>
                <a:spcPts val="0"/>
              </a:spcAft>
              <a:buSzPts val="1100"/>
              <a:buFont typeface="Roboto"/>
              <a:buChar char="➢"/>
            </a:pPr>
            <a:r>
              <a:rPr lang="en" sz="1200" u="sng">
                <a:latin typeface="Roboto"/>
                <a:ea typeface="Roboto"/>
                <a:cs typeface="Roboto"/>
                <a:sym typeface="Roboto"/>
              </a:rPr>
              <a:t>Bosons</a:t>
            </a:r>
            <a:r>
              <a:rPr lang="en" sz="1100">
                <a:latin typeface="Roboto"/>
                <a:ea typeface="Roboto"/>
                <a:cs typeface="Roboto"/>
                <a:sym typeface="Roboto"/>
              </a:rPr>
              <a:t>: </a:t>
            </a:r>
            <a:r>
              <a:rPr i="1" lang="en" sz="1100">
                <a:latin typeface="Roboto"/>
                <a:ea typeface="Roboto"/>
                <a:cs typeface="Roboto"/>
                <a:sym typeface="Roboto"/>
              </a:rPr>
              <a:t>Carry forces</a:t>
            </a:r>
            <a:r>
              <a:rPr lang="en" sz="1100">
                <a:latin typeface="Roboto"/>
                <a:ea typeface="Roboto"/>
                <a:cs typeface="Roboto"/>
                <a:sym typeface="Roboto"/>
              </a:rPr>
              <a:t> (e.g., photons, gluons, W/Z bosons, Higgs)</a:t>
            </a:r>
            <a:endParaRPr sz="1100">
              <a:latin typeface="Roboto"/>
              <a:ea typeface="Roboto"/>
              <a:cs typeface="Roboto"/>
              <a:sym typeface="Roboto"/>
            </a:endParaRPr>
          </a:p>
          <a:p>
            <a:pPr indent="-330200" lvl="0" marL="609600" marR="152400" rtl="0" algn="l">
              <a:lnSpc>
                <a:spcPct val="115000"/>
              </a:lnSpc>
              <a:spcBef>
                <a:spcPts val="0"/>
              </a:spcBef>
              <a:spcAft>
                <a:spcPts val="0"/>
              </a:spcAft>
              <a:buClr>
                <a:srgbClr val="171717"/>
              </a:buClr>
              <a:buSzPts val="1600"/>
              <a:buFont typeface="Arial"/>
              <a:buChar char="❖"/>
            </a:pPr>
            <a:r>
              <a:rPr lang="en" sz="1200" u="sng">
                <a:latin typeface="Roboto"/>
                <a:ea typeface="Roboto"/>
                <a:cs typeface="Roboto"/>
                <a:sym typeface="Roboto"/>
              </a:rPr>
              <a:t>Quantum Behavior</a:t>
            </a:r>
            <a:endParaRPr sz="1200" u="sng">
              <a:latin typeface="Roboto"/>
              <a:ea typeface="Roboto"/>
              <a:cs typeface="Roboto"/>
              <a:sym typeface="Roboto"/>
            </a:endParaRPr>
          </a:p>
          <a:p>
            <a:pPr indent="-298450" lvl="1" marL="1066800" marR="152400" rtl="0" algn="l">
              <a:lnSpc>
                <a:spcPct val="115000"/>
              </a:lnSpc>
              <a:spcBef>
                <a:spcPts val="0"/>
              </a:spcBef>
              <a:spcAft>
                <a:spcPts val="0"/>
              </a:spcAft>
              <a:buSzPts val="1100"/>
              <a:buFont typeface="Roboto"/>
              <a:buChar char="➢"/>
            </a:pPr>
            <a:r>
              <a:rPr lang="en" sz="1200" u="sng">
                <a:latin typeface="Roboto"/>
                <a:ea typeface="Roboto"/>
                <a:cs typeface="Roboto"/>
                <a:sym typeface="Roboto"/>
              </a:rPr>
              <a:t>Fermions</a:t>
            </a:r>
            <a:r>
              <a:rPr lang="en" sz="1100">
                <a:latin typeface="Roboto"/>
                <a:ea typeface="Roboto"/>
                <a:cs typeface="Roboto"/>
                <a:sym typeface="Roboto"/>
              </a:rPr>
              <a:t>: </a:t>
            </a:r>
            <a:r>
              <a:rPr i="1" lang="en" sz="1100">
                <a:latin typeface="Roboto"/>
                <a:ea typeface="Roboto"/>
                <a:cs typeface="Roboto"/>
                <a:sym typeface="Roboto"/>
              </a:rPr>
              <a:t>Obey the Pauli exclusion principle</a:t>
            </a:r>
            <a:r>
              <a:rPr lang="en" sz="1100">
                <a:latin typeface="Roboto"/>
                <a:ea typeface="Roboto"/>
                <a:cs typeface="Roboto"/>
                <a:sym typeface="Roboto"/>
              </a:rPr>
              <a:t>—no two identical fermions can occupy the same quantum state</a:t>
            </a:r>
            <a:endParaRPr sz="1100">
              <a:latin typeface="Roboto"/>
              <a:ea typeface="Roboto"/>
              <a:cs typeface="Roboto"/>
              <a:sym typeface="Roboto"/>
            </a:endParaRPr>
          </a:p>
          <a:p>
            <a:pPr indent="-298450" lvl="1" marL="1066800" marR="152400" rtl="0" algn="l">
              <a:lnSpc>
                <a:spcPct val="115000"/>
              </a:lnSpc>
              <a:spcBef>
                <a:spcPts val="0"/>
              </a:spcBef>
              <a:spcAft>
                <a:spcPts val="0"/>
              </a:spcAft>
              <a:buSzPts val="1100"/>
              <a:buFont typeface="Roboto"/>
              <a:buChar char="➢"/>
            </a:pPr>
            <a:r>
              <a:rPr lang="en" sz="1200" u="sng">
                <a:latin typeface="Roboto"/>
                <a:ea typeface="Roboto"/>
                <a:cs typeface="Roboto"/>
                <a:sym typeface="Roboto"/>
              </a:rPr>
              <a:t>Bosons</a:t>
            </a:r>
            <a:r>
              <a:rPr lang="en" sz="1100">
                <a:latin typeface="Roboto"/>
                <a:ea typeface="Roboto"/>
                <a:cs typeface="Roboto"/>
                <a:sym typeface="Roboto"/>
              </a:rPr>
              <a:t>: </a:t>
            </a:r>
            <a:r>
              <a:rPr i="1" lang="en" sz="1100">
                <a:latin typeface="Roboto"/>
                <a:ea typeface="Roboto"/>
                <a:cs typeface="Roboto"/>
                <a:sym typeface="Roboto"/>
              </a:rPr>
              <a:t>Can occupy the same state</a:t>
            </a:r>
            <a:r>
              <a:rPr lang="en" sz="1100">
                <a:latin typeface="Roboto"/>
                <a:ea typeface="Roboto"/>
                <a:cs typeface="Roboto"/>
                <a:sym typeface="Roboto"/>
              </a:rPr>
              <a:t>—they “pile up” and enable phenomena like lasers and superconductivity</a:t>
            </a:r>
            <a:br>
              <a:rPr lang="en" sz="1100">
                <a:latin typeface="Roboto"/>
                <a:ea typeface="Roboto"/>
                <a:cs typeface="Roboto"/>
                <a:sym typeface="Roboto"/>
              </a:rPr>
            </a:br>
            <a:endParaRPr sz="1100">
              <a:latin typeface="Roboto"/>
              <a:ea typeface="Roboto"/>
              <a:cs typeface="Roboto"/>
              <a:sym typeface="Roboto"/>
            </a:endParaRPr>
          </a:p>
          <a:p>
            <a:pPr indent="0" lvl="0" marL="0" rtl="0" algn="l">
              <a:lnSpc>
                <a:spcPct val="115000"/>
              </a:lnSpc>
              <a:spcBef>
                <a:spcPts val="2100"/>
              </a:spcBef>
              <a:spcAft>
                <a:spcPts val="0"/>
              </a:spcAft>
              <a:buNone/>
            </a:pPr>
            <a:r>
              <a:rPr lang="en" sz="1600">
                <a:solidFill>
                  <a:srgbClr val="171717"/>
                </a:solidFill>
              </a:rPr>
              <a:t>2 -</a:t>
            </a:r>
            <a:r>
              <a:rPr lang="en" sz="1200">
                <a:latin typeface="Roboto"/>
                <a:ea typeface="Roboto"/>
                <a:cs typeface="Roboto"/>
                <a:sym typeface="Roboto"/>
              </a:rPr>
              <a:t> In Algerian secondary education, students are introduced to key concepts about the infinitely small and the infinitely large. The curriculum covers the four fundamental forces of nature and includes topics such as the limits of Newtonian mechanics and an introduction to quantum mechanics.</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At the university level, students can study elementary and mathematical particle physics, especially in Master’s and PhD programs.</a:t>
            </a:r>
            <a:endParaRPr sz="1200">
              <a:latin typeface="Roboto"/>
              <a:ea typeface="Roboto"/>
              <a:cs typeface="Roboto"/>
              <a:sym typeface="Roboto"/>
            </a:endParaRPr>
          </a:p>
          <a:p>
            <a:pPr indent="0" lvl="0" marL="152400" marR="152400" rtl="0" algn="l">
              <a:lnSpc>
                <a:spcPct val="115000"/>
              </a:lnSpc>
              <a:spcBef>
                <a:spcPts val="0"/>
              </a:spcBef>
              <a:spcAft>
                <a:spcPts val="0"/>
              </a:spcAft>
              <a:buNone/>
            </a:pPr>
            <a:r>
              <a:t/>
            </a:r>
            <a:endParaRPr sz="1100">
              <a:latin typeface="Roboto"/>
              <a:ea typeface="Roboto"/>
              <a:cs typeface="Roboto"/>
              <a:sym typeface="Roboto"/>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6" name="Shape 166"/>
        <p:cNvGrpSpPr/>
        <p:nvPr/>
      </p:nvGrpSpPr>
      <p:grpSpPr>
        <a:xfrm>
          <a:off x="0" y="0"/>
          <a:ext cx="0" cy="0"/>
          <a:chOff x="0" y="0"/>
          <a:chExt cx="0" cy="0"/>
        </a:xfrm>
      </p:grpSpPr>
      <p:sp>
        <p:nvSpPr>
          <p:cNvPr id="167" name="Google Shape;167;p24"/>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Wednesday, 9 July</a:t>
            </a:r>
            <a:endParaRPr/>
          </a:p>
        </p:txBody>
      </p:sp>
      <p:sp>
        <p:nvSpPr>
          <p:cNvPr id="168" name="Google Shape;168;p24"/>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t>SG Session 1</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7" name="Shape 307"/>
        <p:cNvGrpSpPr/>
        <p:nvPr/>
      </p:nvGrpSpPr>
      <p:grpSpPr>
        <a:xfrm>
          <a:off x="0" y="0"/>
          <a:ext cx="0" cy="0"/>
          <a:chOff x="0" y="0"/>
          <a:chExt cx="0" cy="0"/>
        </a:xfrm>
      </p:grpSpPr>
      <p:sp>
        <p:nvSpPr>
          <p:cNvPr id="308" name="Google Shape;308;p4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309" name="Google Shape;309;p4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04800" lvl="0" marL="457200" rtl="0" algn="l">
              <a:lnSpc>
                <a:spcPct val="115000"/>
              </a:lnSpc>
              <a:spcBef>
                <a:spcPts val="1800"/>
              </a:spcBef>
              <a:spcAft>
                <a:spcPts val="0"/>
              </a:spcAft>
              <a:buClr>
                <a:srgbClr val="FF9900"/>
              </a:buClr>
              <a:buSzPts val="1200"/>
              <a:buAutoNum type="arabicPeriod"/>
            </a:pPr>
            <a:r>
              <a:rPr b="1" lang="en" sz="1200">
                <a:solidFill>
                  <a:srgbClr val="FF9900"/>
                </a:solidFill>
              </a:rPr>
              <a:t>Particle Accelerators:</a:t>
            </a:r>
            <a:endParaRPr sz="1200" u="sng">
              <a:solidFill>
                <a:srgbClr val="FF9900"/>
              </a:solidFill>
            </a:endParaRPr>
          </a:p>
          <a:p>
            <a:pPr indent="0" lvl="0" marL="0" rtl="0" algn="l">
              <a:lnSpc>
                <a:spcPct val="115000"/>
              </a:lnSpc>
              <a:spcBef>
                <a:spcPts val="300"/>
              </a:spcBef>
              <a:spcAft>
                <a:spcPts val="0"/>
              </a:spcAft>
              <a:buNone/>
            </a:pPr>
            <a:r>
              <a:rPr lang="en" sz="1200" u="sng">
                <a:latin typeface="Roboto"/>
                <a:ea typeface="Roboto"/>
                <a:cs typeface="Roboto"/>
                <a:sym typeface="Roboto"/>
              </a:rPr>
              <a:t>a. What are they?</a:t>
            </a:r>
            <a:endParaRPr sz="1200" u="sng">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Machines that use electromagnetic fields to speed up charged particles (like protons or electrons) to very high energies and direct them into beams.</a:t>
            </a:r>
            <a:endParaRPr sz="1200">
              <a:latin typeface="Roboto"/>
              <a:ea typeface="Roboto"/>
              <a:cs typeface="Roboto"/>
              <a:sym typeface="Roboto"/>
            </a:endParaRPr>
          </a:p>
          <a:p>
            <a:pPr indent="0" lvl="0" marL="0" rtl="0" algn="l">
              <a:lnSpc>
                <a:spcPct val="115000"/>
              </a:lnSpc>
              <a:spcBef>
                <a:spcPts val="600"/>
              </a:spcBef>
              <a:spcAft>
                <a:spcPts val="0"/>
              </a:spcAft>
              <a:buNone/>
            </a:pPr>
            <a:r>
              <a:rPr lang="en" sz="1200" u="sng">
                <a:latin typeface="Roboto"/>
                <a:ea typeface="Roboto"/>
                <a:cs typeface="Roboto"/>
                <a:sym typeface="Roboto"/>
              </a:rPr>
              <a:t>b. Why do we need them?</a:t>
            </a:r>
            <a:endParaRPr sz="1200" u="sng">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They allow us to explore the fundamental structure of matter by smashing particles together and observing the results—helping us answer big questions about the universe.</a:t>
            </a:r>
            <a:endParaRPr sz="1200">
              <a:latin typeface="Roboto"/>
              <a:ea typeface="Roboto"/>
              <a:cs typeface="Roboto"/>
              <a:sym typeface="Roboto"/>
            </a:endParaRPr>
          </a:p>
          <a:p>
            <a:pPr indent="0" lvl="0" marL="0" rtl="0" algn="l">
              <a:lnSpc>
                <a:spcPct val="115000"/>
              </a:lnSpc>
              <a:spcBef>
                <a:spcPts val="600"/>
              </a:spcBef>
              <a:spcAft>
                <a:spcPts val="0"/>
              </a:spcAft>
              <a:buNone/>
            </a:pPr>
            <a:r>
              <a:rPr lang="en" sz="1200">
                <a:latin typeface="Roboto"/>
                <a:ea typeface="Roboto"/>
                <a:cs typeface="Roboto"/>
                <a:sym typeface="Roboto"/>
              </a:rPr>
              <a:t>c</a:t>
            </a:r>
            <a:r>
              <a:rPr lang="en" sz="1200" u="sng">
                <a:latin typeface="Roboto"/>
                <a:ea typeface="Roboto"/>
                <a:cs typeface="Roboto"/>
                <a:sym typeface="Roboto"/>
              </a:rPr>
              <a:t>. What are their applications?</a:t>
            </a:r>
            <a:endParaRPr sz="1200" u="sng">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Fundamental research in physics (e.g., discovering new particles)</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Medicine (cancer therapy, medical imaging)</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Industry (manufacturing semiconductors, sterilizing equipment)</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Producing radioisotopes for research and diagnostics</a:t>
            </a:r>
            <a:endParaRPr sz="1200">
              <a:latin typeface="Roboto"/>
              <a:ea typeface="Roboto"/>
              <a:cs typeface="Roboto"/>
              <a:sym typeface="Roboto"/>
            </a:endParaRPr>
          </a:p>
          <a:p>
            <a:pPr indent="-304800" lvl="0" marL="457200" marR="0" rtl="0" algn="l">
              <a:lnSpc>
                <a:spcPct val="115000"/>
              </a:lnSpc>
              <a:spcBef>
                <a:spcPts val="0"/>
              </a:spcBef>
              <a:spcAft>
                <a:spcPts val="0"/>
              </a:spcAft>
              <a:buSzPts val="1200"/>
              <a:buAutoNum type="arabicPeriod"/>
            </a:pPr>
            <a:r>
              <a:rPr b="1" lang="en" sz="1200">
                <a:solidFill>
                  <a:srgbClr val="FF9900"/>
                </a:solidFill>
              </a:rPr>
              <a:t>potential challenges</a:t>
            </a:r>
            <a:r>
              <a:rPr lang="en" sz="1200">
                <a:solidFill>
                  <a:srgbClr val="FF9900"/>
                </a:solidFill>
              </a:rPr>
              <a:t> </a:t>
            </a:r>
            <a:br>
              <a:rPr lang="en" sz="1200">
                <a:solidFill>
                  <a:srgbClr val="FF9900"/>
                </a:solidFill>
                <a:latin typeface="Roboto"/>
                <a:ea typeface="Roboto"/>
                <a:cs typeface="Roboto"/>
                <a:sym typeface="Roboto"/>
              </a:rPr>
            </a:br>
            <a:r>
              <a:rPr lang="en" sz="1200">
                <a:latin typeface="Roboto"/>
                <a:ea typeface="Roboto"/>
                <a:cs typeface="Roboto"/>
                <a:sym typeface="Roboto"/>
              </a:rPr>
              <a:t>Students may struggle with the abstract concepts and complex technology behind particle accelerators, as well as the challenge of connecting large-scale scientific machines to everyday experience and real-world applications</a:t>
            </a:r>
            <a:br>
              <a:rPr lang="en" sz="1200">
                <a:latin typeface="Roboto"/>
                <a:ea typeface="Roboto"/>
                <a:cs typeface="Roboto"/>
                <a:sym typeface="Roboto"/>
              </a:rPr>
            </a:br>
            <a:r>
              <a:rPr lang="en" sz="1200">
                <a:latin typeface="Roboto"/>
                <a:ea typeface="Roboto"/>
                <a:cs typeface="Roboto"/>
                <a:sym typeface="Roboto"/>
              </a:rPr>
              <a:t>Specialized terminology and the multidisciplinary nature of accelerator science can also make the topic feel overwhelming for beginners</a:t>
            </a:r>
            <a:endParaRPr sz="1600">
              <a:solidFill>
                <a:srgbClr val="171717"/>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3" name="Shape 313"/>
        <p:cNvGrpSpPr/>
        <p:nvPr/>
      </p:nvGrpSpPr>
      <p:grpSpPr>
        <a:xfrm>
          <a:off x="0" y="0"/>
          <a:ext cx="0" cy="0"/>
          <a:chOff x="0" y="0"/>
          <a:chExt cx="0" cy="0"/>
        </a:xfrm>
      </p:grpSpPr>
      <p:sp>
        <p:nvSpPr>
          <p:cNvPr id="314" name="Google Shape;314;p4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315" name="Google Shape;315;p4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52400" marR="152400" rtl="0" algn="l">
              <a:lnSpc>
                <a:spcPct val="150000"/>
              </a:lnSpc>
              <a:spcBef>
                <a:spcPts val="0"/>
              </a:spcBef>
              <a:spcAft>
                <a:spcPts val="0"/>
              </a:spcAft>
              <a:buNone/>
            </a:pPr>
            <a:r>
              <a:rPr b="1" lang="en" sz="1100">
                <a:solidFill>
                  <a:srgbClr val="FF9900"/>
                </a:solidFill>
                <a:latin typeface="Roboto"/>
                <a:ea typeface="Roboto"/>
                <a:cs typeface="Roboto"/>
                <a:sym typeface="Roboto"/>
              </a:rPr>
              <a:t>Three key ideas about particle detectors:</a:t>
            </a:r>
            <a:endParaRPr b="1" sz="1100">
              <a:solidFill>
                <a:srgbClr val="FF9900"/>
              </a:solidFill>
              <a:latin typeface="Roboto"/>
              <a:ea typeface="Roboto"/>
              <a:cs typeface="Roboto"/>
              <a:sym typeface="Roboto"/>
            </a:endParaRPr>
          </a:p>
          <a:p>
            <a:pPr indent="-298450" lvl="0" marL="609600" marR="152400" rtl="0" algn="l">
              <a:lnSpc>
                <a:spcPct val="115000"/>
              </a:lnSpc>
              <a:spcBef>
                <a:spcPts val="600"/>
              </a:spcBef>
              <a:spcAft>
                <a:spcPts val="0"/>
              </a:spcAft>
              <a:buSzPts val="1100"/>
              <a:buFont typeface="Roboto"/>
              <a:buChar char="●"/>
            </a:pPr>
            <a:r>
              <a:rPr lang="en" sz="1100">
                <a:latin typeface="Roboto"/>
                <a:ea typeface="Roboto"/>
                <a:cs typeface="Roboto"/>
                <a:sym typeface="Roboto"/>
              </a:rPr>
              <a:t>Particle detectors are devices that reveal, track, and identify subatomic particles by capturing the signals they produce when interacting with detector materials.</a:t>
            </a:r>
            <a:endParaRPr sz="1100">
              <a:latin typeface="Roboto"/>
              <a:ea typeface="Roboto"/>
              <a:cs typeface="Roboto"/>
              <a:sym typeface="Roboto"/>
            </a:endParaRPr>
          </a:p>
          <a:p>
            <a:pPr indent="-298450" lvl="0" marL="609600" marR="152400" rtl="0" algn="l">
              <a:lnSpc>
                <a:spcPct val="115000"/>
              </a:lnSpc>
              <a:spcBef>
                <a:spcPts val="0"/>
              </a:spcBef>
              <a:spcAft>
                <a:spcPts val="0"/>
              </a:spcAft>
              <a:buSzPts val="1100"/>
              <a:buFont typeface="Roboto"/>
              <a:buChar char="●"/>
            </a:pPr>
            <a:r>
              <a:rPr lang="en" sz="1100">
                <a:latin typeface="Roboto"/>
                <a:ea typeface="Roboto"/>
                <a:cs typeface="Roboto"/>
                <a:sym typeface="Roboto"/>
              </a:rPr>
              <a:t>They measure important properties like energy, momentum, charge, and type of particle, using layers of different detection technologies.</a:t>
            </a:r>
            <a:endParaRPr sz="1100">
              <a:latin typeface="Roboto"/>
              <a:ea typeface="Roboto"/>
              <a:cs typeface="Roboto"/>
              <a:sym typeface="Roboto"/>
            </a:endParaRPr>
          </a:p>
          <a:p>
            <a:pPr indent="-298450" lvl="0" marL="609600" marR="152400" rtl="0" algn="l">
              <a:lnSpc>
                <a:spcPct val="115000"/>
              </a:lnSpc>
              <a:spcBef>
                <a:spcPts val="0"/>
              </a:spcBef>
              <a:spcAft>
                <a:spcPts val="0"/>
              </a:spcAft>
              <a:buSzPts val="1100"/>
              <a:buFont typeface="Roboto"/>
              <a:buChar char="●"/>
            </a:pPr>
            <a:r>
              <a:rPr lang="en" sz="1100">
                <a:latin typeface="Roboto"/>
                <a:ea typeface="Roboto"/>
                <a:cs typeface="Roboto"/>
                <a:sym typeface="Roboto"/>
              </a:rPr>
              <a:t>Detectors are essential tools in experiments, making invisible particles visible and enabling discoveries in fundamental physics.</a:t>
            </a:r>
            <a:endParaRPr sz="1100">
              <a:latin typeface="Roboto"/>
              <a:ea typeface="Roboto"/>
              <a:cs typeface="Roboto"/>
              <a:sym typeface="Roboto"/>
            </a:endParaRPr>
          </a:p>
          <a:p>
            <a:pPr indent="0" lvl="0" marL="152400" marR="152400" rtl="0" algn="l">
              <a:lnSpc>
                <a:spcPct val="150000"/>
              </a:lnSpc>
              <a:spcBef>
                <a:spcPts val="600"/>
              </a:spcBef>
              <a:spcAft>
                <a:spcPts val="0"/>
              </a:spcAft>
              <a:buNone/>
            </a:pPr>
            <a:r>
              <a:rPr b="1" lang="en" sz="1100">
                <a:solidFill>
                  <a:srgbClr val="FF9900"/>
                </a:solidFill>
                <a:latin typeface="Roboto"/>
                <a:ea typeface="Roboto"/>
                <a:cs typeface="Roboto"/>
                <a:sym typeface="Roboto"/>
              </a:rPr>
              <a:t>Potential challenges for students:</a:t>
            </a:r>
            <a:endParaRPr b="1" sz="1100">
              <a:solidFill>
                <a:srgbClr val="FF9900"/>
              </a:solidFill>
              <a:latin typeface="Roboto"/>
              <a:ea typeface="Roboto"/>
              <a:cs typeface="Roboto"/>
              <a:sym typeface="Roboto"/>
            </a:endParaRPr>
          </a:p>
          <a:p>
            <a:pPr indent="-298450" lvl="0" marL="609600" marR="152400" rtl="0" algn="l">
              <a:lnSpc>
                <a:spcPct val="115000"/>
              </a:lnSpc>
              <a:spcBef>
                <a:spcPts val="600"/>
              </a:spcBef>
              <a:spcAft>
                <a:spcPts val="0"/>
              </a:spcAft>
              <a:buSzPts val="1100"/>
              <a:buFont typeface="Roboto"/>
              <a:buChar char="●"/>
            </a:pPr>
            <a:r>
              <a:rPr lang="en" sz="1100">
                <a:latin typeface="Roboto"/>
                <a:ea typeface="Roboto"/>
                <a:cs typeface="Roboto"/>
                <a:sym typeface="Roboto"/>
              </a:rPr>
              <a:t>Grasping how invisible particles leave detectable signals and understanding the complex, layered structure of modern detectors can be difficult.</a:t>
            </a:r>
            <a:endParaRPr sz="1100">
              <a:latin typeface="Roboto"/>
              <a:ea typeface="Roboto"/>
              <a:cs typeface="Roboto"/>
              <a:sym typeface="Roboto"/>
            </a:endParaRPr>
          </a:p>
          <a:p>
            <a:pPr indent="0" lvl="0" marL="0" marR="152400" rtl="0" algn="l">
              <a:lnSpc>
                <a:spcPct val="115000"/>
              </a:lnSpc>
              <a:spcBef>
                <a:spcPts val="600"/>
              </a:spcBef>
              <a:spcAft>
                <a:spcPts val="0"/>
              </a:spcAft>
              <a:buNone/>
            </a:pPr>
            <a:r>
              <a:t/>
            </a:r>
            <a:endParaRPr sz="1100">
              <a:latin typeface="Roboto"/>
              <a:ea typeface="Roboto"/>
              <a:cs typeface="Roboto"/>
              <a:sym typeface="Roboto"/>
            </a:endParaRPr>
          </a:p>
          <a:p>
            <a:pPr indent="-298450" lvl="0" marL="609600" marR="152400" rtl="0" algn="l">
              <a:lnSpc>
                <a:spcPct val="115000"/>
              </a:lnSpc>
              <a:spcBef>
                <a:spcPts val="600"/>
              </a:spcBef>
              <a:spcAft>
                <a:spcPts val="0"/>
              </a:spcAft>
              <a:buSzPts val="1100"/>
              <a:buFont typeface="Roboto"/>
              <a:buChar char="●"/>
            </a:pPr>
            <a:r>
              <a:rPr lang="en" sz="1100">
                <a:latin typeface="Roboto"/>
                <a:ea typeface="Roboto"/>
                <a:cs typeface="Roboto"/>
                <a:sym typeface="Roboto"/>
              </a:rPr>
              <a:t>The technical vocabulary and statistical nature of detection (e.g., interpreting electrical signals, random processes) may feel abstract and overwhelming for beginners.</a:t>
            </a:r>
            <a:endParaRPr sz="1100">
              <a:latin typeface="Roboto"/>
              <a:ea typeface="Roboto"/>
              <a:cs typeface="Roboto"/>
              <a:sym typeface="Roboto"/>
            </a:endParaRPr>
          </a:p>
          <a:p>
            <a:pPr indent="0" lvl="0" marL="360000" marR="360000" rtl="0" algn="l">
              <a:spcBef>
                <a:spcPts val="600"/>
              </a:spcBef>
              <a:spcAft>
                <a:spcPts val="0"/>
              </a:spcAft>
              <a:buNone/>
            </a:pPr>
            <a:r>
              <a:t/>
            </a:r>
            <a:endParaRPr sz="1600">
              <a:solidFill>
                <a:srgbClr val="171717"/>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9" name="Shape 319"/>
        <p:cNvGrpSpPr/>
        <p:nvPr/>
      </p:nvGrpSpPr>
      <p:grpSpPr>
        <a:xfrm>
          <a:off x="0" y="0"/>
          <a:ext cx="0" cy="0"/>
          <a:chOff x="0" y="0"/>
          <a:chExt cx="0" cy="0"/>
        </a:xfrm>
      </p:grpSpPr>
      <p:sp>
        <p:nvSpPr>
          <p:cNvPr id="320" name="Google Shape;320;p4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321" name="Google Shape;321;p4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600">
                <a:solidFill>
                  <a:srgbClr val="FF9900"/>
                </a:solidFill>
                <a:latin typeface="Roboto"/>
                <a:ea typeface="Roboto"/>
                <a:cs typeface="Roboto"/>
                <a:sym typeface="Roboto"/>
              </a:rPr>
              <a:t>My Key Takeaways so far (HST2025):</a:t>
            </a:r>
            <a:endParaRPr b="1" sz="1600">
              <a:solidFill>
                <a:srgbClr val="FF9900"/>
              </a:solidFill>
              <a:latin typeface="Roboto"/>
              <a:ea typeface="Roboto"/>
              <a:cs typeface="Roboto"/>
              <a:sym typeface="Roboto"/>
            </a:endParaRPr>
          </a:p>
          <a:p>
            <a:pPr indent="0" lvl="0" marL="0" rtl="0" algn="ctr">
              <a:lnSpc>
                <a:spcPct val="115000"/>
              </a:lnSpc>
              <a:spcBef>
                <a:spcPts val="0"/>
              </a:spcBef>
              <a:spcAft>
                <a:spcPts val="0"/>
              </a:spcAft>
              <a:buNone/>
            </a:pPr>
            <a:r>
              <a:t/>
            </a:r>
            <a:endParaRPr b="1" sz="1600">
              <a:solidFill>
                <a:srgbClr val="FF9900"/>
              </a:solidFill>
              <a:latin typeface="Roboto"/>
              <a:ea typeface="Roboto"/>
              <a:cs typeface="Roboto"/>
              <a:sym typeface="Roboto"/>
            </a:endParaRPr>
          </a:p>
          <a:p>
            <a:pPr indent="0" lvl="0" marL="0" rtl="0" algn="ctr">
              <a:lnSpc>
                <a:spcPct val="115000"/>
              </a:lnSpc>
              <a:spcBef>
                <a:spcPts val="0"/>
              </a:spcBef>
              <a:spcAft>
                <a:spcPts val="0"/>
              </a:spcAft>
              <a:buNone/>
            </a:pPr>
            <a:r>
              <a:t/>
            </a:r>
            <a:endParaRPr b="1" sz="1600">
              <a:solidFill>
                <a:srgbClr val="FF9900"/>
              </a:solidFill>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I learned how particle detectors work, how they identify different particles through their interactions, and the fascinating structure of modern detectors.</a:t>
            </a:r>
            <a:endParaRPr sz="1200">
              <a:latin typeface="Roboto"/>
              <a:ea typeface="Roboto"/>
              <a:cs typeface="Roboto"/>
              <a:sym typeface="Roboto"/>
            </a:endParaRPr>
          </a:p>
          <a:p>
            <a:pPr indent="0" lvl="0" marL="457200" rtl="0" algn="l">
              <a:lnSpc>
                <a:spcPct val="115000"/>
              </a:lnSpc>
              <a:spcBef>
                <a:spcPts val="600"/>
              </a:spcBef>
              <a:spcAft>
                <a:spcPts val="0"/>
              </a:spcAft>
              <a:buNone/>
            </a:pPr>
            <a:r>
              <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I gained insight into the operation of the LHC, from accelerating particles to analyzing collision data.</a:t>
            </a:r>
            <a:endParaRPr sz="1200">
              <a:latin typeface="Roboto"/>
              <a:ea typeface="Roboto"/>
              <a:cs typeface="Roboto"/>
              <a:sym typeface="Roboto"/>
            </a:endParaRPr>
          </a:p>
          <a:p>
            <a:pPr indent="0" lvl="0" marL="457200" rtl="0" algn="l">
              <a:lnSpc>
                <a:spcPct val="115000"/>
              </a:lnSpc>
              <a:spcBef>
                <a:spcPts val="600"/>
              </a:spcBef>
              <a:spcAft>
                <a:spcPts val="0"/>
              </a:spcAft>
              <a:buNone/>
            </a:pPr>
            <a:r>
              <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I discovered how international collaboration at CERN unites countries for the advancement of science and the benefit of humanity.</a:t>
            </a:r>
            <a:endParaRPr sz="1200">
              <a:latin typeface="Roboto"/>
              <a:ea typeface="Roboto"/>
              <a:cs typeface="Roboto"/>
              <a:sym typeface="Roboto"/>
            </a:endParaRPr>
          </a:p>
          <a:p>
            <a:pPr indent="0" lvl="0" marL="360000" marR="360000" rtl="0" algn="l">
              <a:spcBef>
                <a:spcPts val="600"/>
              </a:spcBef>
              <a:spcAft>
                <a:spcPts val="0"/>
              </a:spcAft>
              <a:buNone/>
            </a:pPr>
            <a:r>
              <a:t/>
            </a:r>
            <a:endParaRPr sz="1600">
              <a:solidFill>
                <a:srgbClr val="171717"/>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5" name="Shape 325"/>
        <p:cNvGrpSpPr/>
        <p:nvPr/>
      </p:nvGrpSpPr>
      <p:grpSpPr>
        <a:xfrm>
          <a:off x="0" y="0"/>
          <a:ext cx="0" cy="0"/>
          <a:chOff x="0" y="0"/>
          <a:chExt cx="0" cy="0"/>
        </a:xfrm>
      </p:grpSpPr>
      <p:sp>
        <p:nvSpPr>
          <p:cNvPr id="326" name="Google Shape;326;p4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327" name="Google Shape;327;p4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3 adjective:</a:t>
            </a:r>
            <a:endParaRPr sz="1600">
              <a:solidFill>
                <a:srgbClr val="171717"/>
              </a:solidFill>
            </a:endParaRPr>
          </a:p>
          <a:p>
            <a:pPr indent="0" lvl="0" marL="360000" marR="360000" rtl="0" algn="l">
              <a:spcBef>
                <a:spcPts val="0"/>
              </a:spcBef>
              <a:spcAft>
                <a:spcPts val="0"/>
              </a:spcAft>
              <a:buNone/>
            </a:pPr>
            <a:r>
              <a:rPr lang="en" sz="1600">
                <a:solidFill>
                  <a:srgbClr val="171717"/>
                </a:solidFill>
              </a:rPr>
              <a:t>- Modern</a:t>
            </a:r>
            <a:endParaRPr sz="1600">
              <a:solidFill>
                <a:srgbClr val="171717"/>
              </a:solidFill>
            </a:endParaRPr>
          </a:p>
          <a:p>
            <a:pPr indent="0" lvl="0" marL="360000" marR="360000" rtl="0" algn="l">
              <a:spcBef>
                <a:spcPts val="0"/>
              </a:spcBef>
              <a:spcAft>
                <a:spcPts val="0"/>
              </a:spcAft>
              <a:buNone/>
            </a:pPr>
            <a:r>
              <a:rPr lang="en" sz="1600">
                <a:solidFill>
                  <a:srgbClr val="171717"/>
                </a:solidFill>
              </a:rPr>
              <a:t>- Complex</a:t>
            </a:r>
            <a:endParaRPr sz="1600">
              <a:solidFill>
                <a:srgbClr val="171717"/>
              </a:solidFill>
            </a:endParaRPr>
          </a:p>
          <a:p>
            <a:pPr indent="0" lvl="0" marL="360000" marR="360000" rtl="0" algn="l">
              <a:spcBef>
                <a:spcPts val="0"/>
              </a:spcBef>
              <a:spcAft>
                <a:spcPts val="0"/>
              </a:spcAft>
              <a:buNone/>
            </a:pPr>
            <a:r>
              <a:rPr lang="en" sz="1600">
                <a:solidFill>
                  <a:srgbClr val="171717"/>
                </a:solidFill>
              </a:rPr>
              <a:t>- Cool - I always admire who good in particle physics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Topic of particle physics</a:t>
            </a:r>
            <a:endParaRPr sz="1600">
              <a:solidFill>
                <a:srgbClr val="171717"/>
              </a:solidFill>
            </a:endParaRPr>
          </a:p>
          <a:p>
            <a:pPr indent="0" lvl="0" marL="360000" marR="360000" rtl="0" algn="l">
              <a:spcBef>
                <a:spcPts val="0"/>
              </a:spcBef>
              <a:spcAft>
                <a:spcPts val="0"/>
              </a:spcAft>
              <a:buNone/>
            </a:pPr>
            <a:r>
              <a:rPr lang="en" sz="1600">
                <a:solidFill>
                  <a:srgbClr val="171717"/>
                </a:solidFill>
              </a:rPr>
              <a:t>- Atom structure (alpha particle scattering experiment,  …)</a:t>
            </a:r>
            <a:endParaRPr sz="1600">
              <a:solidFill>
                <a:srgbClr val="171717"/>
              </a:solidFill>
            </a:endParaRPr>
          </a:p>
          <a:p>
            <a:pPr indent="0" lvl="0" marL="360000" marR="360000" rtl="0" algn="l">
              <a:spcBef>
                <a:spcPts val="0"/>
              </a:spcBef>
              <a:spcAft>
                <a:spcPts val="0"/>
              </a:spcAft>
              <a:buNone/>
            </a:pPr>
            <a:r>
              <a:rPr lang="en" sz="1600">
                <a:solidFill>
                  <a:srgbClr val="171717"/>
                </a:solidFill>
              </a:rPr>
              <a:t>- Movement of particle in electric and magnetic field</a:t>
            </a:r>
            <a:endParaRPr sz="1600">
              <a:solidFill>
                <a:srgbClr val="171717"/>
              </a:solidFill>
            </a:endParaRPr>
          </a:p>
          <a:p>
            <a:pPr indent="0" lvl="0" marL="360000" marR="360000" rtl="0" algn="l">
              <a:spcBef>
                <a:spcPts val="0"/>
              </a:spcBef>
              <a:spcAft>
                <a:spcPts val="0"/>
              </a:spcAft>
              <a:buNone/>
            </a:pPr>
            <a:r>
              <a:rPr lang="en" sz="1600">
                <a:solidFill>
                  <a:srgbClr val="171717"/>
                </a:solidFill>
              </a:rPr>
              <a:t>- Nuclear reaction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1" name="Shape 331"/>
        <p:cNvGrpSpPr/>
        <p:nvPr/>
      </p:nvGrpSpPr>
      <p:grpSpPr>
        <a:xfrm>
          <a:off x="0" y="0"/>
          <a:ext cx="0" cy="0"/>
          <a:chOff x="0" y="0"/>
          <a:chExt cx="0" cy="0"/>
        </a:xfrm>
      </p:grpSpPr>
      <p:sp>
        <p:nvSpPr>
          <p:cNvPr id="332" name="Google Shape;332;p4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333" name="Google Shape;333;p4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3 key ideas</a:t>
            </a:r>
            <a:endParaRPr sz="1600">
              <a:solidFill>
                <a:srgbClr val="171717"/>
              </a:solidFill>
            </a:endParaRPr>
          </a:p>
          <a:p>
            <a:pPr indent="0" lvl="0" marL="360000" marR="360000" rtl="0" algn="l">
              <a:spcBef>
                <a:spcPts val="0"/>
              </a:spcBef>
              <a:spcAft>
                <a:spcPts val="0"/>
              </a:spcAft>
              <a:buNone/>
            </a:pPr>
            <a:r>
              <a:rPr lang="en" sz="1600">
                <a:solidFill>
                  <a:srgbClr val="171717"/>
                </a:solidFill>
              </a:rPr>
              <a:t>It actually can be in any size (don’t have to be the huge one at CERN they see in book - the LHC)</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particle can be accelerated in linear or circular path and the way how it is accelerated. This can be an application to consolidate the concept of magnetic force)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 sz="1600">
                <a:solidFill>
                  <a:srgbClr val="171717"/>
                </a:solidFill>
              </a:rPr>
              <a:t>Potential challenges</a:t>
            </a:r>
            <a:endParaRPr b="1" sz="1600">
              <a:solidFill>
                <a:srgbClr val="171717"/>
              </a:solidFill>
            </a:endParaRPr>
          </a:p>
          <a:p>
            <a:pPr indent="0" lvl="0" marL="360000" marR="360000" rtl="0" algn="l">
              <a:spcBef>
                <a:spcPts val="0"/>
              </a:spcBef>
              <a:spcAft>
                <a:spcPts val="0"/>
              </a:spcAft>
              <a:buNone/>
            </a:pPr>
            <a:r>
              <a:rPr lang="en" sz="1600">
                <a:solidFill>
                  <a:srgbClr val="171717"/>
                </a:solidFill>
              </a:rPr>
              <a:t>Can not image the real structure of the accelerators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7" name="Shape 337"/>
        <p:cNvGrpSpPr/>
        <p:nvPr/>
      </p:nvGrpSpPr>
      <p:grpSpPr>
        <a:xfrm>
          <a:off x="0" y="0"/>
          <a:ext cx="0" cy="0"/>
          <a:chOff x="0" y="0"/>
          <a:chExt cx="0" cy="0"/>
        </a:xfrm>
      </p:grpSpPr>
      <p:sp>
        <p:nvSpPr>
          <p:cNvPr id="338" name="Google Shape;338;p4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339" name="Google Shape;339;p4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200">
                <a:solidFill>
                  <a:schemeClr val="lt1"/>
                </a:solidFill>
              </a:rPr>
              <a:t>potential challenges</a:t>
            </a:r>
            <a:r>
              <a:rPr lang="en" sz="1200">
                <a:solidFill>
                  <a:schemeClr val="lt1"/>
                </a:solidFill>
              </a:rPr>
              <a:t> </a:t>
            </a:r>
            <a:endParaRPr sz="1200">
              <a:solidFill>
                <a:schemeClr val="lt1"/>
              </a:solidFill>
            </a:endParaRPr>
          </a:p>
          <a:p>
            <a:pPr indent="0" lvl="0" marL="0" marR="360000" rtl="0" algn="l">
              <a:spcBef>
                <a:spcPts val="0"/>
              </a:spcBef>
              <a:spcAft>
                <a:spcPts val="0"/>
              </a:spcAft>
              <a:buNone/>
            </a:pPr>
            <a:r>
              <a:rPr b="1" lang="en" sz="1600">
                <a:solidFill>
                  <a:srgbClr val="171717"/>
                </a:solidFill>
              </a:rPr>
              <a:t>3 key ideas</a:t>
            </a:r>
            <a:endParaRPr b="1" sz="1600">
              <a:solidFill>
                <a:srgbClr val="171717"/>
              </a:solidFill>
            </a:endParaRPr>
          </a:p>
          <a:p>
            <a:pPr indent="0" lvl="0" marL="360000" marR="360000" rtl="0" algn="l">
              <a:spcBef>
                <a:spcPts val="0"/>
              </a:spcBef>
              <a:spcAft>
                <a:spcPts val="0"/>
              </a:spcAft>
              <a:buNone/>
            </a:pPr>
            <a:r>
              <a:rPr lang="en" sz="1600">
                <a:solidFill>
                  <a:srgbClr val="171717"/>
                </a:solidFill>
              </a:rPr>
              <a:t>How the detectors get the result of the collisions (ionisation, photonemission,...)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structure of the detector is like an onion, it has many layer (hadronic calorimeter, electromagnetic calorimeter, …) and each layer can detect each type of particle.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179999" rtl="0" algn="l">
              <a:lnSpc>
                <a:spcPct val="115000"/>
              </a:lnSpc>
              <a:spcBef>
                <a:spcPts val="0"/>
              </a:spcBef>
              <a:spcAft>
                <a:spcPts val="0"/>
              </a:spcAft>
              <a:buNone/>
            </a:pPr>
            <a:r>
              <a:rPr b="1" lang="en" sz="1600">
                <a:solidFill>
                  <a:srgbClr val="171717"/>
                </a:solidFill>
              </a:rPr>
              <a:t>P</a:t>
            </a:r>
            <a:r>
              <a:rPr b="1" lang="en" sz="1600">
                <a:solidFill>
                  <a:srgbClr val="171717"/>
                </a:solidFill>
              </a:rPr>
              <a:t>otential challenges </a:t>
            </a:r>
            <a:endParaRPr b="1" sz="1600">
              <a:solidFill>
                <a:srgbClr val="171717"/>
              </a:solidFill>
            </a:endParaRPr>
          </a:p>
          <a:p>
            <a:pPr indent="0" lvl="0" marL="360000" marR="360000" rtl="0" algn="l">
              <a:spcBef>
                <a:spcPts val="0"/>
              </a:spcBef>
              <a:spcAft>
                <a:spcPts val="0"/>
              </a:spcAft>
              <a:buNone/>
            </a:pPr>
            <a:r>
              <a:rPr lang="en" sz="1600">
                <a:solidFill>
                  <a:srgbClr val="171717"/>
                </a:solidFill>
              </a:rPr>
              <a:t>Can not all understand about the principle under the dectection through </a:t>
            </a:r>
            <a:r>
              <a:rPr lang="en" sz="1600">
                <a:solidFill>
                  <a:srgbClr val="171717"/>
                </a:solidFill>
              </a:rPr>
              <a:t>photonemission, radiation</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field is highly interdisciplinary—blending physics, engineering,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3" name="Shape 343"/>
        <p:cNvGrpSpPr/>
        <p:nvPr/>
      </p:nvGrpSpPr>
      <p:grpSpPr>
        <a:xfrm>
          <a:off x="0" y="0"/>
          <a:ext cx="0" cy="0"/>
          <a:chOff x="0" y="0"/>
          <a:chExt cx="0" cy="0"/>
        </a:xfrm>
      </p:grpSpPr>
      <p:sp>
        <p:nvSpPr>
          <p:cNvPr id="344" name="Google Shape;344;p4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345" name="Google Shape;345;p4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About particle physics: Some updated knowledge about Higgs Boson to students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About accelerator: t</a:t>
            </a:r>
            <a:r>
              <a:rPr lang="en" sz="1600">
                <a:solidFill>
                  <a:srgbClr val="171717"/>
                </a:solidFill>
              </a:rPr>
              <a:t>he way how particle is accelerated linear or circular by magnet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About detector:</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structure of the detector is like an onion, it has many layer </a:t>
            </a:r>
            <a:endParaRPr sz="1600">
              <a:solidFill>
                <a:srgbClr val="171717"/>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9" name="Shape 349"/>
        <p:cNvGrpSpPr/>
        <p:nvPr/>
      </p:nvGrpSpPr>
      <p:grpSpPr>
        <a:xfrm>
          <a:off x="0" y="0"/>
          <a:ext cx="0" cy="0"/>
          <a:chOff x="0" y="0"/>
          <a:chExt cx="0" cy="0"/>
        </a:xfrm>
      </p:grpSpPr>
      <p:sp>
        <p:nvSpPr>
          <p:cNvPr id="350" name="Google Shape;350;p49"/>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351" name="Google Shape;351;p49"/>
          <p:cNvSpPr txBox="1"/>
          <p:nvPr/>
        </p:nvSpPr>
        <p:spPr>
          <a:xfrm>
            <a:off x="3117625" y="0"/>
            <a:ext cx="5720400" cy="54399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3 adjectives to describe partivle physics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Fascinating</a:t>
            </a:r>
            <a:endParaRPr sz="1600">
              <a:solidFill>
                <a:srgbClr val="171717"/>
              </a:solidFill>
            </a:endParaRPr>
          </a:p>
          <a:p>
            <a:pPr indent="0" lvl="0" marL="360000" marR="360000" rtl="0" algn="l">
              <a:spcBef>
                <a:spcPts val="0"/>
              </a:spcBef>
              <a:spcAft>
                <a:spcPts val="0"/>
              </a:spcAft>
              <a:buNone/>
            </a:pPr>
            <a:r>
              <a:rPr lang="en" sz="1600">
                <a:solidFill>
                  <a:srgbClr val="171717"/>
                </a:solidFill>
              </a:rPr>
              <a:t>Revolutionising</a:t>
            </a:r>
            <a:endParaRPr sz="1600">
              <a:solidFill>
                <a:srgbClr val="171717"/>
              </a:solidFill>
            </a:endParaRPr>
          </a:p>
          <a:p>
            <a:pPr indent="0" lvl="0" marL="360000" marR="360000" rtl="0" algn="l">
              <a:spcBef>
                <a:spcPts val="0"/>
              </a:spcBef>
              <a:spcAft>
                <a:spcPts val="0"/>
              </a:spcAft>
              <a:buNone/>
            </a:pPr>
            <a:r>
              <a:rPr lang="en" sz="1600">
                <a:solidFill>
                  <a:srgbClr val="171717"/>
                </a:solidFill>
              </a:rPr>
              <a:t>Expensive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In serbian national curriculum  we teach  particle physics at the end of the final year. Prior to that I can talk about superconductivity, magnets, Lorence force, electron and positron, collisions.</a:t>
            </a:r>
            <a:endParaRPr sz="1600">
              <a:solidFill>
                <a:srgbClr val="171717"/>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5" name="Shape 355"/>
        <p:cNvGrpSpPr/>
        <p:nvPr/>
      </p:nvGrpSpPr>
      <p:grpSpPr>
        <a:xfrm>
          <a:off x="0" y="0"/>
          <a:ext cx="0" cy="0"/>
          <a:chOff x="0" y="0"/>
          <a:chExt cx="0" cy="0"/>
        </a:xfrm>
      </p:grpSpPr>
      <p:sp>
        <p:nvSpPr>
          <p:cNvPr id="356" name="Google Shape;356;p50"/>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357" name="Google Shape;357;p5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3 key ideas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strong magnetic field is bending the protons trajectory</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protons are accelerated when passing RF </a:t>
            </a:r>
            <a:r>
              <a:rPr lang="en" sz="1600">
                <a:solidFill>
                  <a:srgbClr val="171717"/>
                </a:solidFill>
              </a:rPr>
              <a:t>cavities</a:t>
            </a:r>
            <a:r>
              <a:rPr lang="en" sz="1600">
                <a:solidFill>
                  <a:srgbClr val="171717"/>
                </a:solidFill>
              </a:rPr>
              <a:t> generating electromagnetic fields</a:t>
            </a:r>
            <a:endParaRPr sz="1600">
              <a:solidFill>
                <a:srgbClr val="171717"/>
              </a:solidFill>
            </a:endParaRPr>
          </a:p>
          <a:p>
            <a:pPr indent="0" lvl="0" marL="360000" marR="360000" rtl="0" algn="l">
              <a:spcBef>
                <a:spcPts val="0"/>
              </a:spcBef>
              <a:spcAft>
                <a:spcPts val="0"/>
              </a:spcAft>
              <a:buNone/>
            </a:pPr>
            <a:r>
              <a:rPr lang="en" sz="1600">
                <a:solidFill>
                  <a:srgbClr val="171717"/>
                </a:solidFill>
              </a:rPr>
              <a:t>Superfluid</a:t>
            </a:r>
            <a:r>
              <a:rPr lang="en" sz="1600">
                <a:solidFill>
                  <a:srgbClr val="171717"/>
                </a:solidFill>
              </a:rPr>
              <a:t> helium is used to achieve superconductivity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Challenges </a:t>
            </a:r>
            <a:endParaRPr sz="1600">
              <a:solidFill>
                <a:srgbClr val="171717"/>
              </a:solidFill>
            </a:endParaRPr>
          </a:p>
          <a:p>
            <a:pPr indent="0" lvl="0" marL="360000" marR="360000" rtl="0" algn="l">
              <a:spcBef>
                <a:spcPts val="0"/>
              </a:spcBef>
              <a:spcAft>
                <a:spcPts val="0"/>
              </a:spcAft>
              <a:buNone/>
            </a:pPr>
            <a:r>
              <a:rPr lang="en" sz="1600">
                <a:solidFill>
                  <a:srgbClr val="171717"/>
                </a:solidFill>
              </a:rPr>
              <a:t>Potential challenges for the students are RF cavities, right hand rule</a:t>
            </a:r>
            <a:endParaRPr sz="1600">
              <a:solidFill>
                <a:srgbClr val="171717"/>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1" name="Shape 361"/>
        <p:cNvGrpSpPr/>
        <p:nvPr/>
      </p:nvGrpSpPr>
      <p:grpSpPr>
        <a:xfrm>
          <a:off x="0" y="0"/>
          <a:ext cx="0" cy="0"/>
          <a:chOff x="0" y="0"/>
          <a:chExt cx="0" cy="0"/>
        </a:xfrm>
      </p:grpSpPr>
      <p:sp>
        <p:nvSpPr>
          <p:cNvPr id="362" name="Google Shape;362;p51"/>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363" name="Google Shape;363;p51"/>
          <p:cNvSpPr txBox="1"/>
          <p:nvPr/>
        </p:nvSpPr>
        <p:spPr>
          <a:xfrm>
            <a:off x="3265800" y="0"/>
            <a:ext cx="64929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3 key ideas</a:t>
            </a:r>
            <a:endParaRPr sz="1600">
              <a:solidFill>
                <a:srgbClr val="171717"/>
              </a:solidFill>
            </a:endParaRPr>
          </a:p>
          <a:p>
            <a:pPr indent="0" lvl="0" marL="360000" marR="360000" rtl="0" algn="l">
              <a:spcBef>
                <a:spcPts val="0"/>
              </a:spcBef>
              <a:spcAft>
                <a:spcPts val="0"/>
              </a:spcAft>
              <a:buNone/>
            </a:pPr>
            <a:r>
              <a:rPr lang="en" sz="1600">
                <a:solidFill>
                  <a:srgbClr val="171717"/>
                </a:solidFill>
              </a:rPr>
              <a:t>CERN detectors ATLAS and CMS detected Higgs particle</a:t>
            </a:r>
            <a:endParaRPr sz="1600">
              <a:solidFill>
                <a:srgbClr val="171717"/>
              </a:solidFill>
            </a:endParaRPr>
          </a:p>
          <a:p>
            <a:pPr indent="0" lvl="0" marL="360000" marR="360000" rtl="0" algn="l">
              <a:spcBef>
                <a:spcPts val="0"/>
              </a:spcBef>
              <a:spcAft>
                <a:spcPts val="0"/>
              </a:spcAft>
              <a:buNone/>
            </a:pPr>
            <a:r>
              <a:rPr lang="en" sz="1600">
                <a:solidFill>
                  <a:srgbClr val="171717"/>
                </a:solidFill>
              </a:rPr>
              <a:t>CERN detectors are put at the crossing points where </a:t>
            </a:r>
            <a:r>
              <a:rPr lang="en" sz="1600">
                <a:solidFill>
                  <a:srgbClr val="171717"/>
                </a:solidFill>
              </a:rPr>
              <a:t>particles</a:t>
            </a:r>
            <a:r>
              <a:rPr lang="en" sz="1600">
                <a:solidFill>
                  <a:srgbClr val="171717"/>
                </a:solidFill>
              </a:rPr>
              <a:t> in two beams are </a:t>
            </a:r>
            <a:r>
              <a:rPr lang="en" sz="1600">
                <a:solidFill>
                  <a:srgbClr val="171717"/>
                </a:solidFill>
              </a:rPr>
              <a:t>colliding</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detectors are multilayered in concentric circles with trackers, calorimeters, muon chambers to detect </a:t>
            </a:r>
            <a:r>
              <a:rPr lang="en" sz="1600">
                <a:solidFill>
                  <a:srgbClr val="171717"/>
                </a:solidFill>
              </a:rPr>
              <a:t>different</a:t>
            </a:r>
            <a:r>
              <a:rPr lang="en" sz="1600">
                <a:solidFill>
                  <a:srgbClr val="171717"/>
                </a:solidFill>
              </a:rPr>
              <a:t> particles after collisions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Challenges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Potential </a:t>
            </a:r>
            <a:r>
              <a:rPr lang="en" sz="1600">
                <a:solidFill>
                  <a:srgbClr val="171717"/>
                </a:solidFill>
              </a:rPr>
              <a:t>challenges</a:t>
            </a:r>
            <a:r>
              <a:rPr lang="en" sz="1600">
                <a:solidFill>
                  <a:srgbClr val="171717"/>
                </a:solidFill>
              </a:rPr>
              <a:t>  are lessons not learned well enough  like momentum conservation, energy conservation</a:t>
            </a:r>
            <a:endParaRPr sz="1600">
              <a:solidFill>
                <a:srgbClr val="171717"/>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2" name="Shape 172"/>
        <p:cNvGrpSpPr/>
        <p:nvPr/>
      </p:nvGrpSpPr>
      <p:grpSpPr>
        <a:xfrm>
          <a:off x="0" y="0"/>
          <a:ext cx="0" cy="0"/>
          <a:chOff x="0" y="0"/>
          <a:chExt cx="0" cy="0"/>
        </a:xfrm>
      </p:grpSpPr>
      <p:sp>
        <p:nvSpPr>
          <p:cNvPr id="173" name="Google Shape;173;p25"/>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Study Group 2</a:t>
            </a:r>
            <a:endParaRPr/>
          </a:p>
        </p:txBody>
      </p:sp>
      <p:pic>
        <p:nvPicPr>
          <p:cNvPr id="174" name="Google Shape;174;p25" title="WhatsApp Image 2025-07-09 at 17.24.00.jpeg"/>
          <p:cNvPicPr preferRelativeResize="0"/>
          <p:nvPr>
            <p:ph idx="3" type="pic"/>
          </p:nvPr>
        </p:nvPicPr>
        <p:blipFill rotWithShape="1">
          <a:blip r:embed="rId3">
            <a:alphaModFix/>
          </a:blip>
          <a:srcRect b="0" l="9276" r="9276" t="0"/>
          <a:stretch/>
        </p:blipFill>
        <p:spPr>
          <a:xfrm>
            <a:off x="1885313" y="1095725"/>
            <a:ext cx="1080001" cy="1440002"/>
          </a:xfrm>
          <a:prstGeom prst="rect">
            <a:avLst/>
          </a:prstGeom>
          <a:effectLst>
            <a:outerShdw blurRad="57150" rotWithShape="0" algn="bl" dir="5400000" dist="19050">
              <a:srgbClr val="000000">
                <a:alpha val="75000"/>
              </a:srgbClr>
            </a:outerShdw>
          </a:effectLst>
        </p:spPr>
      </p:pic>
      <p:pic>
        <p:nvPicPr>
          <p:cNvPr id="175" name="Google Shape;175;p25" title="WhatsApp Image 2025-07-09 at 17.23.13.jpeg"/>
          <p:cNvPicPr preferRelativeResize="0"/>
          <p:nvPr>
            <p:ph idx="3" type="pic"/>
          </p:nvPr>
        </p:nvPicPr>
        <p:blipFill rotWithShape="1">
          <a:blip r:embed="rId4">
            <a:alphaModFix/>
          </a:blip>
          <a:srcRect b="0" l="8989" r="8989" t="0"/>
          <a:stretch/>
        </p:blipFill>
        <p:spPr>
          <a:xfrm>
            <a:off x="3316438" y="1095725"/>
            <a:ext cx="1080001" cy="1440000"/>
          </a:xfrm>
          <a:prstGeom prst="rect">
            <a:avLst/>
          </a:prstGeom>
          <a:effectLst>
            <a:outerShdw blurRad="57150" rotWithShape="0" algn="bl" dir="5400000" dist="19050">
              <a:srgbClr val="000000">
                <a:alpha val="75000"/>
              </a:srgbClr>
            </a:outerShdw>
          </a:effectLst>
        </p:spPr>
      </p:pic>
      <p:pic>
        <p:nvPicPr>
          <p:cNvPr id="176" name="Google Shape;176;p25" title="4.jpg"/>
          <p:cNvPicPr preferRelativeResize="0"/>
          <p:nvPr>
            <p:ph idx="3" type="pic"/>
          </p:nvPr>
        </p:nvPicPr>
        <p:blipFill rotWithShape="1">
          <a:blip r:embed="rId5">
            <a:alphaModFix/>
          </a:blip>
          <a:srcRect b="0" l="12502" r="12495" t="0"/>
          <a:stretch/>
        </p:blipFill>
        <p:spPr>
          <a:xfrm>
            <a:off x="4747563" y="1095725"/>
            <a:ext cx="1080000" cy="1440000"/>
          </a:xfrm>
          <a:prstGeom prst="rect">
            <a:avLst/>
          </a:prstGeom>
          <a:effectLst>
            <a:outerShdw blurRad="57150" rotWithShape="0" algn="bl" dir="5400000" dist="19050">
              <a:srgbClr val="000000">
                <a:alpha val="75000"/>
              </a:srgbClr>
            </a:outerShdw>
          </a:effectLst>
        </p:spPr>
      </p:pic>
      <p:pic>
        <p:nvPicPr>
          <p:cNvPr id="177" name="Google Shape;177;p25" title="IMG_0860.jpeg"/>
          <p:cNvPicPr preferRelativeResize="0"/>
          <p:nvPr>
            <p:ph idx="3" type="pic"/>
          </p:nvPr>
        </p:nvPicPr>
        <p:blipFill rotWithShape="1">
          <a:blip r:embed="rId6">
            <a:alphaModFix/>
          </a:blip>
          <a:srcRect b="0" l="0" r="0" t="0"/>
          <a:stretch/>
        </p:blipFill>
        <p:spPr>
          <a:xfrm rot="-5400000">
            <a:off x="5986901" y="1266888"/>
            <a:ext cx="1463598" cy="1097676"/>
          </a:xfrm>
          <a:prstGeom prst="rect">
            <a:avLst/>
          </a:prstGeom>
          <a:effectLst>
            <a:outerShdw blurRad="57150" rotWithShape="0" algn="bl" dir="5400000" dist="19050">
              <a:srgbClr val="000000">
                <a:alpha val="75000"/>
              </a:srgbClr>
            </a:outerShdw>
          </a:effectLst>
        </p:spPr>
      </p:pic>
      <p:pic>
        <p:nvPicPr>
          <p:cNvPr id="178" name="Google Shape;178;p25" title="89ed216b-747b-47b4-ba47-19db51f261a1.JPG"/>
          <p:cNvPicPr preferRelativeResize="0"/>
          <p:nvPr>
            <p:ph idx="3" type="pic"/>
          </p:nvPr>
        </p:nvPicPr>
        <p:blipFill rotWithShape="1">
          <a:blip r:embed="rId7">
            <a:alphaModFix/>
          </a:blip>
          <a:srcRect b="0" l="0" r="0" t="40040"/>
          <a:stretch/>
        </p:blipFill>
        <p:spPr>
          <a:xfrm>
            <a:off x="7609813" y="1095725"/>
            <a:ext cx="1079999" cy="1440000"/>
          </a:xfrm>
          <a:prstGeom prst="rect">
            <a:avLst/>
          </a:prstGeom>
          <a:effectLst>
            <a:outerShdw blurRad="57150" rotWithShape="0" algn="bl" dir="5400000" dist="19050">
              <a:srgbClr val="000000">
                <a:alpha val="75000"/>
              </a:srgbClr>
            </a:outerShdw>
          </a:effectLst>
        </p:spPr>
      </p:pic>
      <p:pic>
        <p:nvPicPr>
          <p:cNvPr id="179" name="Google Shape;179;p25" title="edphoto.jpg"/>
          <p:cNvPicPr preferRelativeResize="0"/>
          <p:nvPr>
            <p:ph idx="3" type="pic"/>
          </p:nvPr>
        </p:nvPicPr>
        <p:blipFill rotWithShape="1">
          <a:blip r:embed="rId8">
            <a:alphaModFix/>
          </a:blip>
          <a:srcRect b="0" l="14270" r="14270" t="0"/>
          <a:stretch/>
        </p:blipFill>
        <p:spPr>
          <a:xfrm>
            <a:off x="454188" y="1095725"/>
            <a:ext cx="1080000" cy="1440001"/>
          </a:xfrm>
          <a:prstGeom prst="rect">
            <a:avLst/>
          </a:prstGeom>
          <a:effectLst>
            <a:outerShdw blurRad="57150" rotWithShape="0" algn="bl" dir="5400000" dist="19050">
              <a:srgbClr val="000000">
                <a:alpha val="75000"/>
              </a:srgbClr>
            </a:outerShdw>
          </a:effectLst>
        </p:spPr>
      </p:pic>
      <p:sp>
        <p:nvSpPr>
          <p:cNvPr id="180" name="Google Shape;180;p25"/>
          <p:cNvSpPr txBox="1"/>
          <p:nvPr/>
        </p:nvSpPr>
        <p:spPr>
          <a:xfrm>
            <a:off x="454200"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Ed</a:t>
            </a:r>
            <a:endParaRPr b="1" sz="800">
              <a:solidFill>
                <a:srgbClr val="171717"/>
              </a:solidFill>
            </a:endParaRPr>
          </a:p>
          <a:p>
            <a:pPr indent="0" lvl="0" marL="0" rtl="0" algn="l">
              <a:spcBef>
                <a:spcPts val="0"/>
              </a:spcBef>
              <a:spcAft>
                <a:spcPts val="0"/>
              </a:spcAft>
              <a:buNone/>
            </a:pPr>
            <a:r>
              <a:rPr lang="en" sz="800">
                <a:solidFill>
                  <a:srgbClr val="171717"/>
                </a:solidFill>
              </a:rPr>
              <a:t>Canada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I climbed Mont Blanc in 2006</a:t>
            </a:r>
            <a:endParaRPr b="1" sz="800">
              <a:solidFill>
                <a:srgbClr val="171717"/>
              </a:solidFill>
            </a:endParaRPr>
          </a:p>
        </p:txBody>
      </p:sp>
      <p:sp>
        <p:nvSpPr>
          <p:cNvPr id="181" name="Google Shape;181;p25"/>
          <p:cNvSpPr/>
          <p:nvPr/>
        </p:nvSpPr>
        <p:spPr>
          <a:xfrm>
            <a:off x="796325" y="4251275"/>
            <a:ext cx="399300" cy="3993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2" name="Google Shape;182;p25"/>
          <p:cNvSpPr txBox="1"/>
          <p:nvPr/>
        </p:nvSpPr>
        <p:spPr>
          <a:xfrm>
            <a:off x="1885325"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Semra</a:t>
            </a:r>
            <a:endParaRPr b="1" sz="800">
              <a:solidFill>
                <a:srgbClr val="171717"/>
              </a:solidFill>
            </a:endParaRPr>
          </a:p>
          <a:p>
            <a:pPr indent="0" lvl="0" marL="0" rtl="0" algn="l">
              <a:spcBef>
                <a:spcPts val="0"/>
              </a:spcBef>
              <a:spcAft>
                <a:spcPts val="0"/>
              </a:spcAft>
              <a:buNone/>
            </a:pPr>
            <a:r>
              <a:rPr lang="en" sz="800">
                <a:solidFill>
                  <a:srgbClr val="171717"/>
                </a:solidFill>
              </a:rPr>
              <a:t>Bosnia and Herzegovina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I am a mediocre tennis player</a:t>
            </a:r>
            <a:endParaRPr b="1" sz="800">
              <a:solidFill>
                <a:srgbClr val="171717"/>
              </a:solidFill>
            </a:endParaRPr>
          </a:p>
        </p:txBody>
      </p:sp>
      <p:sp>
        <p:nvSpPr>
          <p:cNvPr id="183" name="Google Shape;183;p25"/>
          <p:cNvSpPr txBox="1"/>
          <p:nvPr/>
        </p:nvSpPr>
        <p:spPr>
          <a:xfrm>
            <a:off x="3367125"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Akpa</a:t>
            </a:r>
            <a:endParaRPr sz="800">
              <a:solidFill>
                <a:srgbClr val="171717"/>
              </a:solidFill>
            </a:endParaRPr>
          </a:p>
          <a:p>
            <a:pPr indent="0" lvl="0" marL="0" rtl="0" algn="l">
              <a:spcBef>
                <a:spcPts val="0"/>
              </a:spcBef>
              <a:spcAft>
                <a:spcPts val="0"/>
              </a:spcAft>
              <a:buNone/>
            </a:pPr>
            <a:r>
              <a:rPr lang="en" sz="800">
                <a:solidFill>
                  <a:srgbClr val="171717"/>
                </a:solidFill>
              </a:rPr>
              <a:t>Nigeria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b="1" sz="800">
              <a:solidFill>
                <a:srgbClr val="171717"/>
              </a:solidFill>
            </a:endParaRPr>
          </a:p>
          <a:p>
            <a:pPr indent="0" lvl="0" marL="0" rtl="0" algn="l">
              <a:spcBef>
                <a:spcPts val="0"/>
              </a:spcBef>
              <a:spcAft>
                <a:spcPts val="0"/>
              </a:spcAft>
              <a:buNone/>
            </a:pPr>
            <a:r>
              <a:rPr b="1" lang="en" sz="800">
                <a:solidFill>
                  <a:srgbClr val="171717"/>
                </a:solidFill>
              </a:rPr>
              <a:t>I like laughing</a:t>
            </a:r>
            <a:endParaRPr b="1"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4" name="Google Shape;184;p25"/>
          <p:cNvSpPr txBox="1"/>
          <p:nvPr/>
        </p:nvSpPr>
        <p:spPr>
          <a:xfrm>
            <a:off x="4747575"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Selim</a:t>
            </a:r>
            <a:endParaRPr b="1" sz="800">
              <a:solidFill>
                <a:srgbClr val="171717"/>
              </a:solidFill>
            </a:endParaRPr>
          </a:p>
          <a:p>
            <a:pPr indent="0" lvl="0" marL="0" rtl="0" algn="l">
              <a:spcBef>
                <a:spcPts val="0"/>
              </a:spcBef>
              <a:spcAft>
                <a:spcPts val="0"/>
              </a:spcAft>
              <a:buNone/>
            </a:pPr>
            <a:r>
              <a:rPr lang="en" sz="800">
                <a:solidFill>
                  <a:srgbClr val="171717"/>
                </a:solidFill>
              </a:rPr>
              <a:t>Algeria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I am a time-keeper without a watch.</a:t>
            </a:r>
            <a:endParaRPr b="1"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5" name="Google Shape;185;p25"/>
          <p:cNvSpPr txBox="1"/>
          <p:nvPr/>
        </p:nvSpPr>
        <p:spPr>
          <a:xfrm>
            <a:off x="6178700"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Quynh</a:t>
            </a:r>
            <a:endParaRPr b="1" sz="800">
              <a:solidFill>
                <a:srgbClr val="171717"/>
              </a:solidFill>
            </a:endParaRPr>
          </a:p>
          <a:p>
            <a:pPr indent="0" lvl="0" marL="0" rtl="0" algn="l">
              <a:spcBef>
                <a:spcPts val="0"/>
              </a:spcBef>
              <a:spcAft>
                <a:spcPts val="0"/>
              </a:spcAft>
              <a:buNone/>
            </a:pPr>
            <a:r>
              <a:rPr lang="en" sz="800">
                <a:solidFill>
                  <a:srgbClr val="171717"/>
                </a:solidFill>
              </a:rPr>
              <a:t>Vietnam</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No one gets my name right—not even Vietnamese people, and it’s a Vietnamese name!</a:t>
            </a:r>
            <a:endParaRPr b="1"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6" name="Google Shape;186;p25"/>
          <p:cNvSpPr txBox="1"/>
          <p:nvPr/>
        </p:nvSpPr>
        <p:spPr>
          <a:xfrm>
            <a:off x="7609825"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Dragana</a:t>
            </a:r>
            <a:endParaRPr b="1" sz="800">
              <a:solidFill>
                <a:srgbClr val="171717"/>
              </a:solidFill>
            </a:endParaRPr>
          </a:p>
          <a:p>
            <a:pPr indent="0" lvl="0" marL="0" rtl="0" algn="l">
              <a:spcBef>
                <a:spcPts val="0"/>
              </a:spcBef>
              <a:spcAft>
                <a:spcPts val="0"/>
              </a:spcAft>
              <a:buNone/>
            </a:pPr>
            <a:r>
              <a:rPr lang="en" sz="800">
                <a:solidFill>
                  <a:srgbClr val="171717"/>
                </a:solidFill>
              </a:rPr>
              <a:t>Serbia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My multitasking skills  are  amazing</a:t>
            </a:r>
            <a:endParaRPr b="1"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7" name="Google Shape;187;p25"/>
          <p:cNvSpPr/>
          <p:nvPr/>
        </p:nvSpPr>
        <p:spPr>
          <a:xfrm>
            <a:off x="2227450" y="4251275"/>
            <a:ext cx="399300" cy="3993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8" name="Google Shape;188;p25"/>
          <p:cNvSpPr/>
          <p:nvPr/>
        </p:nvSpPr>
        <p:spPr>
          <a:xfrm>
            <a:off x="3658575" y="4251275"/>
            <a:ext cx="399300" cy="3993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9" name="Google Shape;189;p25"/>
          <p:cNvSpPr/>
          <p:nvPr/>
        </p:nvSpPr>
        <p:spPr>
          <a:xfrm>
            <a:off x="5089700" y="4251275"/>
            <a:ext cx="399300" cy="3993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0" name="Google Shape;190;p25"/>
          <p:cNvSpPr/>
          <p:nvPr/>
        </p:nvSpPr>
        <p:spPr>
          <a:xfrm>
            <a:off x="6520825" y="4251275"/>
            <a:ext cx="399300" cy="3993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1" name="Google Shape;191;p25"/>
          <p:cNvSpPr/>
          <p:nvPr/>
        </p:nvSpPr>
        <p:spPr>
          <a:xfrm>
            <a:off x="7951950" y="4251275"/>
            <a:ext cx="399300" cy="399300"/>
          </a:xfrm>
          <a:prstGeom prst="ellipse">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92" name="Google Shape;192;p25"/>
          <p:cNvPicPr preferRelativeResize="0"/>
          <p:nvPr/>
        </p:nvPicPr>
        <p:blipFill>
          <a:blip r:embed="rId9">
            <a:alphaModFix/>
          </a:blip>
          <a:stretch>
            <a:fillRect/>
          </a:stretch>
        </p:blipFill>
        <p:spPr>
          <a:xfrm>
            <a:off x="4729874" y="1083924"/>
            <a:ext cx="1097700" cy="1479504"/>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7" name="Shape 367"/>
        <p:cNvGrpSpPr/>
        <p:nvPr/>
      </p:nvGrpSpPr>
      <p:grpSpPr>
        <a:xfrm>
          <a:off x="0" y="0"/>
          <a:ext cx="0" cy="0"/>
          <a:chOff x="0" y="0"/>
          <a:chExt cx="0" cy="0"/>
        </a:xfrm>
      </p:grpSpPr>
      <p:sp>
        <p:nvSpPr>
          <p:cNvPr id="368" name="Google Shape;368;p52"/>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369" name="Google Shape;369;p52"/>
          <p:cNvSpPr txBox="1"/>
          <p:nvPr/>
        </p:nvSpPr>
        <p:spPr>
          <a:xfrm>
            <a:off x="3265800" y="75175"/>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I understand </a:t>
            </a:r>
            <a:r>
              <a:rPr lang="en" sz="1600">
                <a:solidFill>
                  <a:srgbClr val="171717"/>
                </a:solidFill>
              </a:rPr>
              <a:t>better</a:t>
            </a:r>
            <a:r>
              <a:rPr lang="en" sz="1600">
                <a:solidFill>
                  <a:srgbClr val="171717"/>
                </a:solidFill>
              </a:rPr>
              <a:t> how </a:t>
            </a:r>
            <a:r>
              <a:rPr lang="en" sz="1600">
                <a:solidFill>
                  <a:srgbClr val="171717"/>
                </a:solidFill>
              </a:rPr>
              <a:t>accelerators and LHC</a:t>
            </a:r>
            <a:r>
              <a:rPr lang="en" sz="1600">
                <a:solidFill>
                  <a:srgbClr val="171717"/>
                </a:solidFill>
              </a:rPr>
              <a:t> work in general, key physics and </a:t>
            </a:r>
            <a:r>
              <a:rPr lang="en" sz="1600">
                <a:solidFill>
                  <a:srgbClr val="171717"/>
                </a:solidFill>
              </a:rPr>
              <a:t>engineering</a:t>
            </a:r>
            <a:r>
              <a:rPr lang="en" sz="1600">
                <a:solidFill>
                  <a:srgbClr val="171717"/>
                </a:solidFill>
              </a:rPr>
              <a:t> concepts with some insider insights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I see how international collaboration can build something great</a:t>
            </a:r>
            <a:endParaRPr sz="1600">
              <a:solidFill>
                <a:srgbClr val="171717"/>
              </a:solidFill>
            </a:endParaRPr>
          </a:p>
          <a:p>
            <a:pPr indent="0" lvl="0" marL="360000" marR="360000" rtl="0" algn="l">
              <a:spcBef>
                <a:spcPts val="0"/>
              </a:spcBef>
              <a:spcAft>
                <a:spcPts val="0"/>
              </a:spcAft>
              <a:buNone/>
            </a:pPr>
            <a:r>
              <a:rPr lang="en" sz="1600">
                <a:solidFill>
                  <a:srgbClr val="171717"/>
                </a:solidFill>
              </a:rPr>
              <a:t> </a:t>
            </a:r>
            <a:endParaRPr sz="1600">
              <a:solidFill>
                <a:srgbClr val="171717"/>
              </a:solidFill>
            </a:endParaRPr>
          </a:p>
          <a:p>
            <a:pPr indent="0" lvl="0" marL="360000" marR="360000" rtl="0" algn="l">
              <a:spcBef>
                <a:spcPts val="0"/>
              </a:spcBef>
              <a:spcAft>
                <a:spcPts val="0"/>
              </a:spcAft>
              <a:buNone/>
            </a:pPr>
            <a:r>
              <a:rPr lang="en" sz="1600">
                <a:solidFill>
                  <a:srgbClr val="171717"/>
                </a:solidFill>
              </a:rPr>
              <a:t>I like the atmosphere and work ethics here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3" name="Shape 373"/>
        <p:cNvGrpSpPr/>
        <p:nvPr/>
      </p:nvGrpSpPr>
      <p:grpSpPr>
        <a:xfrm>
          <a:off x="0" y="0"/>
          <a:ext cx="0" cy="0"/>
          <a:chOff x="0" y="0"/>
          <a:chExt cx="0" cy="0"/>
        </a:xfrm>
      </p:grpSpPr>
      <p:sp>
        <p:nvSpPr>
          <p:cNvPr id="374" name="Google Shape;374;p53"/>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 sz="1200">
                <a:solidFill>
                  <a:schemeClr val="lt1"/>
                </a:solidFill>
              </a:rPr>
              <a:t>Have some ice cream and don’t forget to </a:t>
            </a:r>
            <a:br>
              <a:rPr i="1" lang="en" sz="1200">
                <a:solidFill>
                  <a:schemeClr val="lt1"/>
                </a:solidFill>
              </a:rPr>
            </a:br>
            <a:r>
              <a:rPr i="1" lang="en" sz="1200">
                <a:solidFill>
                  <a:schemeClr val="lt1"/>
                </a:solidFill>
              </a:rPr>
              <a:t>take notes :)</a:t>
            </a:r>
            <a:endParaRPr i="1" sz="2400">
              <a:solidFill>
                <a:schemeClr val="lt1"/>
              </a:solidFill>
            </a:endParaRPr>
          </a:p>
        </p:txBody>
      </p:sp>
      <p:sp>
        <p:nvSpPr>
          <p:cNvPr id="375" name="Google Shape;375;p5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Took the approach of breaking down into individual sections based on question prompts</a:t>
            </a:r>
            <a:endParaRPr sz="1600">
              <a:solidFill>
                <a:srgbClr val="171717"/>
              </a:solidFill>
            </a:endParaRPr>
          </a:p>
          <a:p>
            <a:pPr indent="0" lvl="0" marL="360000" marR="360000" rtl="0" algn="l">
              <a:spcBef>
                <a:spcPts val="0"/>
              </a:spcBef>
              <a:spcAft>
                <a:spcPts val="0"/>
              </a:spcAft>
              <a:buNone/>
            </a:pPr>
            <a:r>
              <a:rPr lang="en" sz="1600">
                <a:solidFill>
                  <a:srgbClr val="171717"/>
                </a:solidFill>
              </a:rPr>
              <a:t>Ie. 1.   3 Words</a:t>
            </a:r>
            <a:endParaRPr sz="1600">
              <a:solidFill>
                <a:srgbClr val="171717"/>
              </a:solidFill>
            </a:endParaRPr>
          </a:p>
          <a:p>
            <a:pPr indent="0" lvl="0" marL="360000" marR="360000" rtl="0" algn="l">
              <a:spcBef>
                <a:spcPts val="0"/>
              </a:spcBef>
              <a:spcAft>
                <a:spcPts val="0"/>
              </a:spcAft>
              <a:buNone/>
            </a:pPr>
            <a:r>
              <a:rPr lang="en" sz="1600">
                <a:solidFill>
                  <a:srgbClr val="171717"/>
                </a:solidFill>
              </a:rPr>
              <a:t>2.  Approaches from high school curricula</a:t>
            </a:r>
            <a:endParaRPr sz="1600">
              <a:solidFill>
                <a:srgbClr val="171717"/>
              </a:solidFill>
            </a:endParaRPr>
          </a:p>
          <a:p>
            <a:pPr indent="0" lvl="0" marL="360000" marR="360000" rtl="0" algn="l">
              <a:spcBef>
                <a:spcPts val="0"/>
              </a:spcBef>
              <a:spcAft>
                <a:spcPts val="0"/>
              </a:spcAft>
              <a:buNone/>
            </a:pPr>
            <a:r>
              <a:rPr lang="en" sz="1600">
                <a:solidFill>
                  <a:srgbClr val="171717"/>
                </a:solidFill>
              </a:rPr>
              <a:t>3.  Particle accelerator ideas</a:t>
            </a:r>
            <a:endParaRPr sz="1600">
              <a:solidFill>
                <a:srgbClr val="171717"/>
              </a:solidFill>
            </a:endParaRPr>
          </a:p>
          <a:p>
            <a:pPr indent="0" lvl="0" marL="360000" marR="360000" rtl="0" algn="l">
              <a:spcBef>
                <a:spcPts val="0"/>
              </a:spcBef>
              <a:spcAft>
                <a:spcPts val="0"/>
              </a:spcAft>
              <a:buNone/>
            </a:pPr>
            <a:r>
              <a:rPr lang="en" sz="1600">
                <a:solidFill>
                  <a:srgbClr val="171717"/>
                </a:solidFill>
              </a:rPr>
              <a:t>4. Particle accelerator challenges</a:t>
            </a:r>
            <a:endParaRPr sz="1600">
              <a:solidFill>
                <a:srgbClr val="171717"/>
              </a:solidFill>
            </a:endParaRPr>
          </a:p>
          <a:p>
            <a:pPr indent="0" lvl="0" marL="360000" marR="360000" rtl="0" algn="l">
              <a:spcBef>
                <a:spcPts val="0"/>
              </a:spcBef>
              <a:spcAft>
                <a:spcPts val="0"/>
              </a:spcAft>
              <a:buNone/>
            </a:pPr>
            <a:r>
              <a:rPr lang="en" sz="1600">
                <a:solidFill>
                  <a:srgbClr val="171717"/>
                </a:solidFill>
              </a:rPr>
              <a:t>5.  Particle detector ideas</a:t>
            </a:r>
            <a:endParaRPr sz="1600">
              <a:solidFill>
                <a:srgbClr val="171717"/>
              </a:solidFill>
            </a:endParaRPr>
          </a:p>
          <a:p>
            <a:pPr indent="0" lvl="0" marL="360000" marR="360000" rtl="0" algn="l">
              <a:spcBef>
                <a:spcPts val="0"/>
              </a:spcBef>
              <a:spcAft>
                <a:spcPts val="0"/>
              </a:spcAft>
              <a:buNone/>
            </a:pPr>
            <a:r>
              <a:rPr lang="en" sz="1600">
                <a:solidFill>
                  <a:srgbClr val="171717"/>
                </a:solidFill>
              </a:rPr>
              <a:t>6.  Particle detector challenges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
        <p:nvSpPr>
          <p:cNvPr id="376" name="Google Shape;376;p53"/>
          <p:cNvSpPr txBox="1"/>
          <p:nvPr/>
        </p:nvSpPr>
        <p:spPr>
          <a:xfrm>
            <a:off x="3789700" y="2200050"/>
            <a:ext cx="2062200" cy="7434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3 words to describe particle physics</a:t>
            </a:r>
            <a:endParaRPr sz="1600">
              <a:solidFill>
                <a:srgbClr val="171717"/>
              </a:solidFill>
            </a:endParaRPr>
          </a:p>
        </p:txBody>
      </p:sp>
      <p:sp>
        <p:nvSpPr>
          <p:cNvPr id="377" name="Google Shape;377;p53"/>
          <p:cNvSpPr txBox="1"/>
          <p:nvPr/>
        </p:nvSpPr>
        <p:spPr>
          <a:xfrm>
            <a:off x="6375800" y="2402000"/>
            <a:ext cx="2062200" cy="7434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Approaches from high school curricula</a:t>
            </a:r>
            <a:endParaRPr sz="1600">
              <a:solidFill>
                <a:srgbClr val="171717"/>
              </a:solidFill>
            </a:endParaRPr>
          </a:p>
        </p:txBody>
      </p:sp>
      <p:sp>
        <p:nvSpPr>
          <p:cNvPr id="378" name="Google Shape;378;p53"/>
          <p:cNvSpPr txBox="1"/>
          <p:nvPr/>
        </p:nvSpPr>
        <p:spPr>
          <a:xfrm>
            <a:off x="3734713" y="2943450"/>
            <a:ext cx="2062200" cy="7434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Particle Accelerator ideas</a:t>
            </a:r>
            <a:endParaRPr sz="1600">
              <a:solidFill>
                <a:srgbClr val="171717"/>
              </a:solidFill>
            </a:endParaRPr>
          </a:p>
        </p:txBody>
      </p:sp>
      <p:sp>
        <p:nvSpPr>
          <p:cNvPr id="379" name="Google Shape;379;p53"/>
          <p:cNvSpPr txBox="1"/>
          <p:nvPr/>
        </p:nvSpPr>
        <p:spPr>
          <a:xfrm>
            <a:off x="6265825" y="2976575"/>
            <a:ext cx="2062200" cy="7434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Particle Accelerator Challenges</a:t>
            </a:r>
            <a:endParaRPr sz="1600">
              <a:solidFill>
                <a:srgbClr val="171717"/>
              </a:solidFill>
            </a:endParaRPr>
          </a:p>
        </p:txBody>
      </p:sp>
      <p:sp>
        <p:nvSpPr>
          <p:cNvPr id="380" name="Google Shape;380;p53"/>
          <p:cNvSpPr txBox="1"/>
          <p:nvPr/>
        </p:nvSpPr>
        <p:spPr>
          <a:xfrm>
            <a:off x="3789700" y="3686850"/>
            <a:ext cx="2062200" cy="7434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Particle detector ideas</a:t>
            </a:r>
            <a:endParaRPr sz="1600">
              <a:solidFill>
                <a:srgbClr val="171717"/>
              </a:solidFill>
            </a:endParaRPr>
          </a:p>
        </p:txBody>
      </p:sp>
      <p:sp>
        <p:nvSpPr>
          <p:cNvPr id="381" name="Google Shape;381;p53"/>
          <p:cNvSpPr txBox="1"/>
          <p:nvPr/>
        </p:nvSpPr>
        <p:spPr>
          <a:xfrm>
            <a:off x="6265825" y="3686850"/>
            <a:ext cx="2062200" cy="7434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1717"/>
                </a:solidFill>
              </a:rPr>
              <a:t>Particle detector challenges</a:t>
            </a:r>
            <a:endParaRPr sz="1600">
              <a:solidFill>
                <a:srgbClr val="171717"/>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5" name="Shape 385"/>
        <p:cNvGrpSpPr/>
        <p:nvPr/>
      </p:nvGrpSpPr>
      <p:grpSpPr>
        <a:xfrm>
          <a:off x="0" y="0"/>
          <a:ext cx="0" cy="0"/>
          <a:chOff x="0" y="0"/>
          <a:chExt cx="0" cy="0"/>
        </a:xfrm>
      </p:grpSpPr>
      <p:sp>
        <p:nvSpPr>
          <p:cNvPr id="386" name="Google Shape;386;p54"/>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learnings and discussion outcomes. </a:t>
            </a:r>
            <a:br>
              <a:rPr lang="en" sz="1200">
                <a:solidFill>
                  <a:schemeClr val="lt1"/>
                </a:solidFill>
              </a:rPr>
            </a:br>
            <a:br>
              <a:rPr lang="en" sz="1200">
                <a:solidFill>
                  <a:schemeClr val="lt1"/>
                </a:solidFill>
              </a:rPr>
            </a:br>
            <a:r>
              <a:rPr i="1" lang="en" sz="1200">
                <a:solidFill>
                  <a:schemeClr val="lt1"/>
                </a:solidFill>
              </a:rPr>
              <a:t>(Decide how you as a group will present them if you are selected to present during the SG Report-Out.)</a:t>
            </a:r>
            <a:endParaRPr i="1" sz="2400">
              <a:solidFill>
                <a:schemeClr val="lt1"/>
              </a:solidFill>
            </a:endParaRPr>
          </a:p>
        </p:txBody>
      </p:sp>
      <p:sp>
        <p:nvSpPr>
          <p:cNvPr id="387" name="Google Shape;387;p54"/>
          <p:cNvSpPr txBox="1"/>
          <p:nvPr/>
        </p:nvSpPr>
        <p:spPr>
          <a:xfrm>
            <a:off x="3117625" y="0"/>
            <a:ext cx="6026400" cy="5143500"/>
          </a:xfrm>
          <a:prstGeom prst="rect">
            <a:avLst/>
          </a:prstGeom>
          <a:solidFill>
            <a:srgbClr val="FFFFFF"/>
          </a:solidFill>
          <a:ln cap="flat" cmpd="sng" w="9525">
            <a:solidFill>
              <a:srgbClr val="D9EAD3"/>
            </a:solidFill>
            <a:prstDash val="solid"/>
            <a:round/>
            <a:headEnd len="sm" w="sm" type="none"/>
            <a:tailEnd len="sm" w="sm" type="none"/>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b="1" sz="1500">
              <a:solidFill>
                <a:srgbClr val="171717"/>
              </a:solidFill>
              <a:highlight>
                <a:srgbClr val="B6D7A8"/>
              </a:highlight>
            </a:endParaRPr>
          </a:p>
          <a:p>
            <a:pPr indent="-323850" lvl="0" marL="457200" marR="360000" rtl="0" algn="l">
              <a:spcBef>
                <a:spcPts val="0"/>
              </a:spcBef>
              <a:spcAft>
                <a:spcPts val="0"/>
              </a:spcAft>
              <a:buClr>
                <a:srgbClr val="171717"/>
              </a:buClr>
              <a:buSzPts val="1500"/>
              <a:buAutoNum type="arabicPeriod"/>
            </a:pPr>
            <a:r>
              <a:rPr b="1" lang="en" sz="1500">
                <a:solidFill>
                  <a:srgbClr val="171717"/>
                </a:solidFill>
                <a:highlight>
                  <a:srgbClr val="B6D7A8"/>
                </a:highlight>
              </a:rPr>
              <a:t>3 words for particle physics</a:t>
            </a:r>
            <a:r>
              <a:rPr lang="en" sz="1500">
                <a:solidFill>
                  <a:srgbClr val="171717"/>
                </a:solidFill>
                <a:highlight>
                  <a:srgbClr val="B6D7A8"/>
                </a:highlight>
              </a:rPr>
              <a:t>:  </a:t>
            </a:r>
            <a:r>
              <a:rPr lang="en" sz="1500">
                <a:solidFill>
                  <a:srgbClr val="171717"/>
                </a:solidFill>
                <a:highlight>
                  <a:srgbClr val="B6D7A8"/>
                </a:highlight>
              </a:rPr>
              <a:t>The </a:t>
            </a:r>
            <a:r>
              <a:rPr b="1" lang="en" sz="1500">
                <a:solidFill>
                  <a:srgbClr val="171717"/>
                </a:solidFill>
                <a:highlight>
                  <a:srgbClr val="B6D7A8"/>
                </a:highlight>
              </a:rPr>
              <a:t>word cloud</a:t>
            </a:r>
            <a:r>
              <a:rPr lang="en" sz="1500">
                <a:solidFill>
                  <a:srgbClr val="171717"/>
                </a:solidFill>
                <a:highlight>
                  <a:srgbClr val="B6D7A8"/>
                </a:highlight>
              </a:rPr>
              <a:t> on the left. </a:t>
            </a:r>
            <a:endParaRPr sz="1500">
              <a:solidFill>
                <a:srgbClr val="171717"/>
              </a:solidFill>
              <a:highlight>
                <a:srgbClr val="B6D7A8"/>
              </a:highlight>
            </a:endParaRPr>
          </a:p>
          <a:p>
            <a:pPr indent="-323850" lvl="0" marL="457200" marR="360000" rtl="0" algn="l">
              <a:spcBef>
                <a:spcPts val="0"/>
              </a:spcBef>
              <a:spcAft>
                <a:spcPts val="0"/>
              </a:spcAft>
              <a:buClr>
                <a:srgbClr val="171717"/>
              </a:buClr>
              <a:buSzPts val="1500"/>
              <a:buAutoNum type="arabicPeriod"/>
            </a:pPr>
            <a:r>
              <a:rPr lang="en" sz="1500">
                <a:solidFill>
                  <a:srgbClr val="171717"/>
                </a:solidFill>
                <a:highlight>
                  <a:srgbClr val="B6D7A8"/>
                </a:highlight>
              </a:rPr>
              <a:t>High school levels of curricula </a:t>
            </a:r>
            <a:r>
              <a:rPr b="1" lang="en" sz="1500">
                <a:solidFill>
                  <a:srgbClr val="171717"/>
                </a:solidFill>
                <a:highlight>
                  <a:srgbClr val="B6D7A8"/>
                </a:highlight>
              </a:rPr>
              <a:t>vary wildly</a:t>
            </a:r>
            <a:r>
              <a:rPr lang="en" sz="1500">
                <a:solidFill>
                  <a:srgbClr val="171717"/>
                </a:solidFill>
                <a:highlight>
                  <a:srgbClr val="B6D7A8"/>
                </a:highlight>
              </a:rPr>
              <a:t>. Atomic physics seems to be prominent in national curricula, but standard model particle physics was either not present or introduced at a superficial level.</a:t>
            </a:r>
            <a:endParaRPr sz="1500">
              <a:solidFill>
                <a:srgbClr val="171717"/>
              </a:solidFill>
              <a:highlight>
                <a:srgbClr val="B6D7A8"/>
              </a:highlight>
            </a:endParaRPr>
          </a:p>
          <a:p>
            <a:pPr indent="0" lvl="0" marL="457200" marR="360000" rtl="0" algn="l">
              <a:spcBef>
                <a:spcPts val="0"/>
              </a:spcBef>
              <a:spcAft>
                <a:spcPts val="0"/>
              </a:spcAft>
              <a:buNone/>
            </a:pPr>
            <a:r>
              <a:t/>
            </a:r>
            <a:endParaRPr sz="1500">
              <a:solidFill>
                <a:srgbClr val="171717"/>
              </a:solidFill>
              <a:highlight>
                <a:srgbClr val="B6D7A8"/>
              </a:highlight>
            </a:endParaRPr>
          </a:p>
          <a:p>
            <a:pPr indent="-323850" lvl="0" marL="457200" marR="360000" rtl="0" algn="l">
              <a:spcBef>
                <a:spcPts val="0"/>
              </a:spcBef>
              <a:spcAft>
                <a:spcPts val="0"/>
              </a:spcAft>
              <a:buClr>
                <a:srgbClr val="171717"/>
              </a:buClr>
              <a:buSzPts val="1500"/>
              <a:buAutoNum type="arabicPeriod"/>
            </a:pPr>
            <a:r>
              <a:rPr b="1" lang="en" sz="1500">
                <a:solidFill>
                  <a:srgbClr val="171717"/>
                </a:solidFill>
                <a:highlight>
                  <a:srgbClr val="B4A7D6"/>
                </a:highlight>
              </a:rPr>
              <a:t>M</a:t>
            </a:r>
            <a:r>
              <a:rPr b="1" lang="en" sz="1500">
                <a:solidFill>
                  <a:srgbClr val="171717"/>
                </a:solidFill>
                <a:highlight>
                  <a:srgbClr val="B4A7D6"/>
                </a:highlight>
              </a:rPr>
              <a:t>agnetic fie</a:t>
            </a:r>
            <a:r>
              <a:rPr b="1" lang="en" sz="1500">
                <a:solidFill>
                  <a:srgbClr val="171717"/>
                </a:solidFill>
                <a:highlight>
                  <a:srgbClr val="B4A7D6"/>
                </a:highlight>
              </a:rPr>
              <a:t>l</a:t>
            </a:r>
            <a:r>
              <a:rPr b="1" lang="en" sz="1500">
                <a:solidFill>
                  <a:srgbClr val="171717"/>
                </a:solidFill>
                <a:highlight>
                  <a:srgbClr val="B4A7D6"/>
                </a:highlight>
              </a:rPr>
              <a:t>d </a:t>
            </a:r>
            <a:r>
              <a:rPr lang="en" sz="1500">
                <a:solidFill>
                  <a:srgbClr val="171717"/>
                </a:solidFill>
                <a:highlight>
                  <a:srgbClr val="B4A7D6"/>
                </a:highlight>
              </a:rPr>
              <a:t>is used to steer and focus beam of particle. </a:t>
            </a:r>
            <a:r>
              <a:rPr b="1" lang="en" sz="1500">
                <a:solidFill>
                  <a:srgbClr val="171717"/>
                </a:solidFill>
                <a:highlight>
                  <a:srgbClr val="B4A7D6"/>
                </a:highlight>
              </a:rPr>
              <a:t>Oscillating electromagnetic</a:t>
            </a:r>
            <a:r>
              <a:rPr lang="en" sz="1500">
                <a:solidFill>
                  <a:srgbClr val="171717"/>
                </a:solidFill>
                <a:highlight>
                  <a:srgbClr val="B4A7D6"/>
                </a:highlight>
              </a:rPr>
              <a:t> field is used to accelerate beam of particle.</a:t>
            </a:r>
            <a:endParaRPr sz="1500">
              <a:solidFill>
                <a:srgbClr val="171717"/>
              </a:solidFill>
              <a:highlight>
                <a:srgbClr val="B4A7D6"/>
              </a:highlight>
            </a:endParaRPr>
          </a:p>
          <a:p>
            <a:pPr indent="-323850" lvl="0" marL="457200" marR="360000" rtl="0" algn="l">
              <a:spcBef>
                <a:spcPts val="0"/>
              </a:spcBef>
              <a:spcAft>
                <a:spcPts val="0"/>
              </a:spcAft>
              <a:buSzPts val="1500"/>
              <a:buAutoNum type="arabicPeriod"/>
            </a:pPr>
            <a:r>
              <a:rPr lang="en" sz="1500">
                <a:solidFill>
                  <a:srgbClr val="171717"/>
                </a:solidFill>
                <a:highlight>
                  <a:srgbClr val="B4A7D6"/>
                </a:highlight>
              </a:rPr>
              <a:t>​Students may struggle with t</a:t>
            </a:r>
            <a:r>
              <a:rPr b="1" lang="en" sz="1500">
                <a:solidFill>
                  <a:srgbClr val="171717"/>
                </a:solidFill>
                <a:highlight>
                  <a:srgbClr val="B4A7D6"/>
                </a:highlight>
              </a:rPr>
              <a:t>he abstract concepts and complex physics</a:t>
            </a:r>
            <a:r>
              <a:rPr lang="en" sz="1500">
                <a:solidFill>
                  <a:srgbClr val="171717"/>
                </a:solidFill>
                <a:highlight>
                  <a:srgbClr val="B4A7D6"/>
                </a:highlight>
              </a:rPr>
              <a:t> behind particle accelerators. The structure of particle accelerators can be </a:t>
            </a:r>
            <a:r>
              <a:rPr b="1" lang="en" sz="1500">
                <a:solidFill>
                  <a:srgbClr val="171717"/>
                </a:solidFill>
                <a:highlight>
                  <a:srgbClr val="B4A7D6"/>
                </a:highlight>
              </a:rPr>
              <a:t>difficult to imagine</a:t>
            </a:r>
            <a:r>
              <a:rPr lang="en" sz="1500">
                <a:solidFill>
                  <a:srgbClr val="171717"/>
                </a:solidFill>
                <a:highlight>
                  <a:srgbClr val="B4A7D6"/>
                </a:highlight>
              </a:rPr>
              <a:t>.</a:t>
            </a:r>
            <a:r>
              <a:rPr lang="en" sz="1500">
                <a:highlight>
                  <a:srgbClr val="B4A7D6"/>
                </a:highlight>
              </a:rPr>
              <a:t>​</a:t>
            </a:r>
            <a:endParaRPr sz="1500">
              <a:highlight>
                <a:srgbClr val="B4A7D6"/>
              </a:highlight>
            </a:endParaRPr>
          </a:p>
          <a:p>
            <a:pPr indent="0" lvl="0" marL="457200" marR="360000" rtl="0" algn="l">
              <a:spcBef>
                <a:spcPts val="0"/>
              </a:spcBef>
              <a:spcAft>
                <a:spcPts val="0"/>
              </a:spcAft>
              <a:buNone/>
            </a:pPr>
            <a:r>
              <a:t/>
            </a:r>
            <a:endParaRPr sz="1500">
              <a:highlight>
                <a:srgbClr val="B4A7D6"/>
              </a:highlight>
            </a:endParaRPr>
          </a:p>
          <a:p>
            <a:pPr indent="-323850" lvl="0" marL="457200" marR="360000" rtl="0" algn="l">
              <a:spcBef>
                <a:spcPts val="0"/>
              </a:spcBef>
              <a:spcAft>
                <a:spcPts val="0"/>
              </a:spcAft>
              <a:buClr>
                <a:srgbClr val="171717"/>
              </a:buClr>
              <a:buSzPts val="1500"/>
              <a:buAutoNum type="arabicPeriod"/>
            </a:pPr>
            <a:r>
              <a:rPr lang="en" sz="1500">
                <a:solidFill>
                  <a:srgbClr val="171717"/>
                </a:solidFill>
                <a:highlight>
                  <a:srgbClr val="A4C2F4"/>
                </a:highlight>
              </a:rPr>
              <a:t>Particle detectors are like </a:t>
            </a:r>
            <a:r>
              <a:rPr b="1" lang="en" sz="1500">
                <a:solidFill>
                  <a:srgbClr val="171717"/>
                </a:solidFill>
                <a:highlight>
                  <a:srgbClr val="A4C2F4"/>
                </a:highlight>
              </a:rPr>
              <a:t>layers of an onion</a:t>
            </a:r>
            <a:r>
              <a:rPr lang="en" sz="1500">
                <a:solidFill>
                  <a:srgbClr val="171717"/>
                </a:solidFill>
                <a:highlight>
                  <a:srgbClr val="A4C2F4"/>
                </a:highlight>
              </a:rPr>
              <a:t> with different complex physics technologies associated with each level</a:t>
            </a:r>
            <a:endParaRPr sz="1500">
              <a:solidFill>
                <a:srgbClr val="171717"/>
              </a:solidFill>
              <a:highlight>
                <a:srgbClr val="A4C2F4"/>
              </a:highlight>
            </a:endParaRPr>
          </a:p>
          <a:p>
            <a:pPr indent="-323850" lvl="0" marL="457200" marR="360000" rtl="0" algn="l">
              <a:spcBef>
                <a:spcPts val="0"/>
              </a:spcBef>
              <a:spcAft>
                <a:spcPts val="0"/>
              </a:spcAft>
              <a:buClr>
                <a:srgbClr val="171717"/>
              </a:buClr>
              <a:buSzPts val="1500"/>
              <a:buAutoNum type="arabicPeriod"/>
            </a:pPr>
            <a:r>
              <a:rPr lang="en" sz="1500">
                <a:solidFill>
                  <a:srgbClr val="171717"/>
                </a:solidFill>
                <a:highlight>
                  <a:srgbClr val="A4C2F4"/>
                </a:highlight>
              </a:rPr>
              <a:t>Students often find it hard to understand how we detect invisible particles using indirect clues, and how complex detectors with technical terms actually work.</a:t>
            </a:r>
            <a:endParaRPr sz="1500">
              <a:solidFill>
                <a:srgbClr val="171717"/>
              </a:solidFill>
              <a:highlight>
                <a:srgbClr val="A4C2F4"/>
              </a:highlight>
            </a:endParaRPr>
          </a:p>
        </p:txBody>
      </p:sp>
      <p:sp>
        <p:nvSpPr>
          <p:cNvPr id="388" name="Google Shape;388;p54"/>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89" name="Google Shape;389;p54" title="wordcloud_1.png"/>
          <p:cNvPicPr preferRelativeResize="0"/>
          <p:nvPr/>
        </p:nvPicPr>
        <p:blipFill>
          <a:blip r:embed="rId3">
            <a:alphaModFix/>
          </a:blip>
          <a:stretch>
            <a:fillRect/>
          </a:stretch>
        </p:blipFill>
        <p:spPr>
          <a:xfrm>
            <a:off x="174902" y="276225"/>
            <a:ext cx="2822702" cy="199650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xEl>
                                              <p:pRg end="8" st="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3" name="Shape 393"/>
        <p:cNvGrpSpPr/>
        <p:nvPr/>
      </p:nvGrpSpPr>
      <p:grpSpPr>
        <a:xfrm>
          <a:off x="0" y="0"/>
          <a:ext cx="0" cy="0"/>
          <a:chOff x="0" y="0"/>
          <a:chExt cx="0" cy="0"/>
        </a:xfrm>
      </p:grpSpPr>
      <p:sp>
        <p:nvSpPr>
          <p:cNvPr id="394" name="Google Shape;394;p55"/>
          <p:cNvSpPr/>
          <p:nvPr/>
        </p:nvSpPr>
        <p:spPr>
          <a:xfrm>
            <a:off x="0" y="0"/>
            <a:ext cx="22149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Feedback </a:t>
            </a:r>
            <a:br>
              <a:rPr lang="en" sz="2400">
                <a:solidFill>
                  <a:schemeClr val="lt1"/>
                </a:solidFill>
              </a:rPr>
            </a:br>
            <a:r>
              <a:rPr lang="en"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395" name="Google Shape;395;p55"/>
          <p:cNvSpPr txBox="1"/>
          <p:nvPr/>
        </p:nvSpPr>
        <p:spPr>
          <a:xfrm>
            <a:off x="2214750" y="0"/>
            <a:ext cx="69294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On-site visits because it brings particle physics to life. Engaging lectures with very clear explanations.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It’s a good balance of work (between on-site visits and lectures) and play (relax time).  Bowling</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More interactive simulations related to various aspects of LHC operations.  Hoped to get down in the LHC Tunnel…</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Incredible meeting with and hearing stories from inspiring teachers from around the world</a:t>
            </a:r>
            <a:endParaRPr sz="1600">
              <a:solidFill>
                <a:srgbClr val="171717"/>
              </a:solidFill>
            </a:endParaRPr>
          </a:p>
        </p:txBody>
      </p:sp>
      <p:sp>
        <p:nvSpPr>
          <p:cNvPr id="396" name="Google Shape;396;p55"/>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97" name="Google Shape;397;p55" title="WhatsApp Image 2025-07-09 at 17.24.12.jpeg"/>
          <p:cNvPicPr preferRelativeResize="0"/>
          <p:nvPr/>
        </p:nvPicPr>
        <p:blipFill>
          <a:blip r:embed="rId3">
            <a:alphaModFix/>
          </a:blip>
          <a:stretch>
            <a:fillRect/>
          </a:stretch>
        </p:blipFill>
        <p:spPr>
          <a:xfrm>
            <a:off x="3469080" y="2301825"/>
            <a:ext cx="1156525" cy="2571750"/>
          </a:xfrm>
          <a:prstGeom prst="rect">
            <a:avLst/>
          </a:prstGeom>
          <a:noFill/>
          <a:ln>
            <a:noFill/>
          </a:ln>
        </p:spPr>
      </p:pic>
      <p:pic>
        <p:nvPicPr>
          <p:cNvPr id="398" name="Google Shape;398;p55" title="WhatsApp Image 2025-07-09 at 12.41.44.jpeg"/>
          <p:cNvPicPr preferRelativeResize="0"/>
          <p:nvPr/>
        </p:nvPicPr>
        <p:blipFill>
          <a:blip r:embed="rId4">
            <a:alphaModFix/>
          </a:blip>
          <a:stretch>
            <a:fillRect/>
          </a:stretch>
        </p:blipFill>
        <p:spPr>
          <a:xfrm>
            <a:off x="5879775" y="2301825"/>
            <a:ext cx="1928832" cy="2571748"/>
          </a:xfrm>
          <a:prstGeom prst="rect">
            <a:avLst/>
          </a:prstGeom>
          <a:noFill/>
          <a:ln>
            <a:noFill/>
          </a:ln>
        </p:spPr>
      </p:pic>
      <p:pic>
        <p:nvPicPr>
          <p:cNvPr id="399" name="Google Shape;399;p55"/>
          <p:cNvPicPr preferRelativeResize="0"/>
          <p:nvPr/>
        </p:nvPicPr>
        <p:blipFill>
          <a:blip r:embed="rId5">
            <a:alphaModFix/>
          </a:blip>
          <a:stretch>
            <a:fillRect/>
          </a:stretch>
        </p:blipFill>
        <p:spPr>
          <a:xfrm>
            <a:off x="2497994" y="2301825"/>
            <a:ext cx="792300" cy="7923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03" name="Shape 403"/>
        <p:cNvGrpSpPr/>
        <p:nvPr/>
      </p:nvGrpSpPr>
      <p:grpSpPr>
        <a:xfrm>
          <a:off x="0" y="0"/>
          <a:ext cx="0" cy="0"/>
          <a:chOff x="0" y="0"/>
          <a:chExt cx="0" cy="0"/>
        </a:xfrm>
      </p:grpSpPr>
      <p:sp>
        <p:nvSpPr>
          <p:cNvPr id="404" name="Google Shape;404;p56"/>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Thursday</a:t>
            </a:r>
            <a:r>
              <a:rPr lang="en"/>
              <a:t>, 10 July</a:t>
            </a:r>
            <a:endParaRPr/>
          </a:p>
        </p:txBody>
      </p:sp>
      <p:sp>
        <p:nvSpPr>
          <p:cNvPr id="405" name="Google Shape;405;p56"/>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t>SG Session 2</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pic>
        <p:nvPicPr>
          <p:cNvPr id="406" name="Google Shape;406;p56" title="WhatsApp Image 2025-07-09 at 17.24.12.jpeg"/>
          <p:cNvPicPr preferRelativeResize="0"/>
          <p:nvPr/>
        </p:nvPicPr>
        <p:blipFill rotWithShape="1">
          <a:blip r:embed="rId3">
            <a:alphaModFix/>
          </a:blip>
          <a:srcRect b="0" l="0" r="0" t="18580"/>
          <a:stretch/>
        </p:blipFill>
        <p:spPr>
          <a:xfrm>
            <a:off x="2782463" y="181862"/>
            <a:ext cx="1483775" cy="2686387"/>
          </a:xfrm>
          <a:prstGeom prst="rect">
            <a:avLst/>
          </a:prstGeom>
          <a:noFill/>
          <a:ln>
            <a:noFill/>
          </a:ln>
        </p:spPr>
      </p:pic>
      <p:pic>
        <p:nvPicPr>
          <p:cNvPr id="407" name="Google Shape;407;p56" title="WhatsApp Image 2025-07-09 at 12.41.44.jpeg"/>
          <p:cNvPicPr preferRelativeResize="0"/>
          <p:nvPr/>
        </p:nvPicPr>
        <p:blipFill rotWithShape="1">
          <a:blip r:embed="rId4">
            <a:alphaModFix/>
          </a:blip>
          <a:srcRect b="0" l="15789" r="0" t="26378"/>
          <a:stretch/>
        </p:blipFill>
        <p:spPr>
          <a:xfrm>
            <a:off x="5614325" y="0"/>
            <a:ext cx="4412574" cy="5143500"/>
          </a:xfrm>
          <a:prstGeom prst="rect">
            <a:avLst/>
          </a:prstGeom>
          <a:noFill/>
          <a:ln>
            <a:noFill/>
          </a:ln>
        </p:spPr>
      </p:pic>
      <p:pic>
        <p:nvPicPr>
          <p:cNvPr id="408" name="Google Shape;408;p56"/>
          <p:cNvPicPr preferRelativeResize="0"/>
          <p:nvPr/>
        </p:nvPicPr>
        <p:blipFill>
          <a:blip r:embed="rId5">
            <a:alphaModFix/>
          </a:blip>
          <a:stretch>
            <a:fillRect/>
          </a:stretch>
        </p:blipFill>
        <p:spPr>
          <a:xfrm>
            <a:off x="-4" y="239173"/>
            <a:ext cx="2571796" cy="257175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2" name="Shape 412"/>
        <p:cNvGrpSpPr/>
        <p:nvPr/>
      </p:nvGrpSpPr>
      <p:grpSpPr>
        <a:xfrm>
          <a:off x="0" y="0"/>
          <a:ext cx="0" cy="0"/>
          <a:chOff x="0" y="0"/>
          <a:chExt cx="0" cy="0"/>
        </a:xfrm>
      </p:grpSpPr>
      <p:sp>
        <p:nvSpPr>
          <p:cNvPr id="413" name="Google Shape;413;p57"/>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Study Group 2</a:t>
            </a:r>
            <a:endParaRPr/>
          </a:p>
        </p:txBody>
      </p:sp>
      <p:pic>
        <p:nvPicPr>
          <p:cNvPr id="414" name="Google Shape;414;p57" title="WhatsApp Image 2025-07-09 at 17.24.00.jpeg"/>
          <p:cNvPicPr preferRelativeResize="0"/>
          <p:nvPr>
            <p:ph idx="3" type="pic"/>
          </p:nvPr>
        </p:nvPicPr>
        <p:blipFill rotWithShape="1">
          <a:blip r:embed="rId3">
            <a:alphaModFix/>
          </a:blip>
          <a:srcRect b="0" l="9276" r="9276" t="0"/>
          <a:stretch/>
        </p:blipFill>
        <p:spPr>
          <a:xfrm>
            <a:off x="1885313" y="1095725"/>
            <a:ext cx="1080001" cy="1440002"/>
          </a:xfrm>
          <a:prstGeom prst="rect">
            <a:avLst/>
          </a:prstGeom>
          <a:effectLst>
            <a:outerShdw blurRad="57150" rotWithShape="0" algn="bl" dir="5400000" dist="19050">
              <a:srgbClr val="000000">
                <a:alpha val="75000"/>
              </a:srgbClr>
            </a:outerShdw>
          </a:effectLst>
        </p:spPr>
      </p:pic>
      <p:pic>
        <p:nvPicPr>
          <p:cNvPr id="415" name="Google Shape;415;p57" title="WhatsApp Image 2025-07-09 at 17.23.13.jpeg"/>
          <p:cNvPicPr preferRelativeResize="0"/>
          <p:nvPr>
            <p:ph idx="3" type="pic"/>
          </p:nvPr>
        </p:nvPicPr>
        <p:blipFill rotWithShape="1">
          <a:blip r:embed="rId4">
            <a:alphaModFix/>
          </a:blip>
          <a:srcRect b="0" l="8989" r="8989" t="0"/>
          <a:stretch/>
        </p:blipFill>
        <p:spPr>
          <a:xfrm>
            <a:off x="3316438" y="1095725"/>
            <a:ext cx="1080001" cy="1440000"/>
          </a:xfrm>
          <a:prstGeom prst="rect">
            <a:avLst/>
          </a:prstGeom>
          <a:effectLst>
            <a:outerShdw blurRad="57150" rotWithShape="0" algn="bl" dir="5400000" dist="19050">
              <a:srgbClr val="000000">
                <a:alpha val="75000"/>
              </a:srgbClr>
            </a:outerShdw>
          </a:effectLst>
        </p:spPr>
      </p:pic>
      <p:pic>
        <p:nvPicPr>
          <p:cNvPr id="416" name="Google Shape;416;p57" title="4.jpg"/>
          <p:cNvPicPr preferRelativeResize="0"/>
          <p:nvPr>
            <p:ph idx="3" type="pic"/>
          </p:nvPr>
        </p:nvPicPr>
        <p:blipFill rotWithShape="1">
          <a:blip r:embed="rId5">
            <a:alphaModFix/>
          </a:blip>
          <a:srcRect b="0" l="12502" r="12495" t="0"/>
          <a:stretch/>
        </p:blipFill>
        <p:spPr>
          <a:xfrm>
            <a:off x="4747563" y="1095725"/>
            <a:ext cx="1080000" cy="1440000"/>
          </a:xfrm>
          <a:prstGeom prst="rect">
            <a:avLst/>
          </a:prstGeom>
          <a:effectLst>
            <a:outerShdw blurRad="57150" rotWithShape="0" algn="bl" dir="5400000" dist="19050">
              <a:srgbClr val="000000">
                <a:alpha val="75000"/>
              </a:srgbClr>
            </a:outerShdw>
          </a:effectLst>
        </p:spPr>
      </p:pic>
      <p:pic>
        <p:nvPicPr>
          <p:cNvPr id="417" name="Google Shape;417;p57" title="IMG_0860.jpeg"/>
          <p:cNvPicPr preferRelativeResize="0"/>
          <p:nvPr>
            <p:ph idx="3" type="pic"/>
          </p:nvPr>
        </p:nvPicPr>
        <p:blipFill rotWithShape="1">
          <a:blip r:embed="rId6">
            <a:alphaModFix/>
          </a:blip>
          <a:srcRect b="0" l="0" r="0" t="0"/>
          <a:stretch/>
        </p:blipFill>
        <p:spPr>
          <a:xfrm rot="-5400000">
            <a:off x="5986901" y="1266888"/>
            <a:ext cx="1463598" cy="1097676"/>
          </a:xfrm>
          <a:prstGeom prst="rect">
            <a:avLst/>
          </a:prstGeom>
          <a:effectLst>
            <a:outerShdw blurRad="57150" rotWithShape="0" algn="bl" dir="5400000" dist="19050">
              <a:srgbClr val="000000">
                <a:alpha val="75000"/>
              </a:srgbClr>
            </a:outerShdw>
          </a:effectLst>
        </p:spPr>
      </p:pic>
      <p:pic>
        <p:nvPicPr>
          <p:cNvPr id="418" name="Google Shape;418;p57" title="89ed216b-747b-47b4-ba47-19db51f261a1.JPG"/>
          <p:cNvPicPr preferRelativeResize="0"/>
          <p:nvPr>
            <p:ph idx="3" type="pic"/>
          </p:nvPr>
        </p:nvPicPr>
        <p:blipFill rotWithShape="1">
          <a:blip r:embed="rId7">
            <a:alphaModFix/>
          </a:blip>
          <a:srcRect b="0" l="0" r="0" t="40040"/>
          <a:stretch/>
        </p:blipFill>
        <p:spPr>
          <a:xfrm>
            <a:off x="7609813" y="1095725"/>
            <a:ext cx="1079999" cy="1440000"/>
          </a:xfrm>
          <a:prstGeom prst="rect">
            <a:avLst/>
          </a:prstGeom>
          <a:effectLst>
            <a:outerShdw blurRad="57150" rotWithShape="0" algn="bl" dir="5400000" dist="19050">
              <a:srgbClr val="000000">
                <a:alpha val="75000"/>
              </a:srgbClr>
            </a:outerShdw>
          </a:effectLst>
        </p:spPr>
      </p:pic>
      <p:pic>
        <p:nvPicPr>
          <p:cNvPr id="419" name="Google Shape;419;p57" title="edphoto.jpg"/>
          <p:cNvPicPr preferRelativeResize="0"/>
          <p:nvPr>
            <p:ph idx="3" type="pic"/>
          </p:nvPr>
        </p:nvPicPr>
        <p:blipFill rotWithShape="1">
          <a:blip r:embed="rId8">
            <a:alphaModFix/>
          </a:blip>
          <a:srcRect b="0" l="14270" r="14270" t="0"/>
          <a:stretch/>
        </p:blipFill>
        <p:spPr>
          <a:xfrm>
            <a:off x="454188" y="1095725"/>
            <a:ext cx="1080000" cy="1440001"/>
          </a:xfrm>
          <a:prstGeom prst="rect">
            <a:avLst/>
          </a:prstGeom>
          <a:effectLst>
            <a:outerShdw blurRad="57150" rotWithShape="0" algn="bl" dir="5400000" dist="19050">
              <a:srgbClr val="000000">
                <a:alpha val="75000"/>
              </a:srgbClr>
            </a:outerShdw>
          </a:effectLst>
        </p:spPr>
      </p:pic>
      <p:sp>
        <p:nvSpPr>
          <p:cNvPr id="420" name="Google Shape;420;p57"/>
          <p:cNvSpPr txBox="1"/>
          <p:nvPr/>
        </p:nvSpPr>
        <p:spPr>
          <a:xfrm>
            <a:off x="454200"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Ed</a:t>
            </a:r>
            <a:endParaRPr b="1" sz="800">
              <a:solidFill>
                <a:srgbClr val="171717"/>
              </a:solidFill>
            </a:endParaRPr>
          </a:p>
          <a:p>
            <a:pPr indent="0" lvl="0" marL="0" rtl="0" algn="l">
              <a:spcBef>
                <a:spcPts val="0"/>
              </a:spcBef>
              <a:spcAft>
                <a:spcPts val="0"/>
              </a:spcAft>
              <a:buNone/>
            </a:pPr>
            <a:r>
              <a:rPr lang="en" sz="800">
                <a:solidFill>
                  <a:srgbClr val="171717"/>
                </a:solidFill>
              </a:rPr>
              <a:t>Canada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I climbed Mont Blanc in 2006</a:t>
            </a:r>
            <a:endParaRPr b="1" sz="800">
              <a:solidFill>
                <a:srgbClr val="171717"/>
              </a:solidFill>
            </a:endParaRPr>
          </a:p>
        </p:txBody>
      </p:sp>
      <p:sp>
        <p:nvSpPr>
          <p:cNvPr id="421" name="Google Shape;421;p57"/>
          <p:cNvSpPr/>
          <p:nvPr/>
        </p:nvSpPr>
        <p:spPr>
          <a:xfrm>
            <a:off x="796325" y="4251275"/>
            <a:ext cx="399300" cy="3993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2" name="Google Shape;422;p57"/>
          <p:cNvSpPr txBox="1"/>
          <p:nvPr/>
        </p:nvSpPr>
        <p:spPr>
          <a:xfrm>
            <a:off x="1885325"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Semra</a:t>
            </a:r>
            <a:endParaRPr b="1" sz="800">
              <a:solidFill>
                <a:srgbClr val="171717"/>
              </a:solidFill>
            </a:endParaRPr>
          </a:p>
          <a:p>
            <a:pPr indent="0" lvl="0" marL="0" rtl="0" algn="l">
              <a:spcBef>
                <a:spcPts val="0"/>
              </a:spcBef>
              <a:spcAft>
                <a:spcPts val="0"/>
              </a:spcAft>
              <a:buNone/>
            </a:pPr>
            <a:r>
              <a:rPr lang="en" sz="800">
                <a:solidFill>
                  <a:srgbClr val="171717"/>
                </a:solidFill>
              </a:rPr>
              <a:t>Bosnia and Herzegovina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I am a mediocre tennis player</a:t>
            </a:r>
            <a:endParaRPr b="1" sz="800">
              <a:solidFill>
                <a:srgbClr val="171717"/>
              </a:solidFill>
            </a:endParaRPr>
          </a:p>
        </p:txBody>
      </p:sp>
      <p:sp>
        <p:nvSpPr>
          <p:cNvPr id="423" name="Google Shape;423;p57"/>
          <p:cNvSpPr txBox="1"/>
          <p:nvPr/>
        </p:nvSpPr>
        <p:spPr>
          <a:xfrm>
            <a:off x="3367125"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Akpa</a:t>
            </a:r>
            <a:endParaRPr sz="800">
              <a:solidFill>
                <a:srgbClr val="171717"/>
              </a:solidFill>
            </a:endParaRPr>
          </a:p>
          <a:p>
            <a:pPr indent="0" lvl="0" marL="0" rtl="0" algn="l">
              <a:spcBef>
                <a:spcPts val="0"/>
              </a:spcBef>
              <a:spcAft>
                <a:spcPts val="0"/>
              </a:spcAft>
              <a:buNone/>
            </a:pPr>
            <a:r>
              <a:rPr lang="en" sz="800">
                <a:solidFill>
                  <a:srgbClr val="171717"/>
                </a:solidFill>
              </a:rPr>
              <a:t>Nigeria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b="1" sz="800">
              <a:solidFill>
                <a:srgbClr val="171717"/>
              </a:solidFill>
            </a:endParaRPr>
          </a:p>
          <a:p>
            <a:pPr indent="0" lvl="0" marL="0" rtl="0" algn="l">
              <a:spcBef>
                <a:spcPts val="0"/>
              </a:spcBef>
              <a:spcAft>
                <a:spcPts val="0"/>
              </a:spcAft>
              <a:buNone/>
            </a:pPr>
            <a:r>
              <a:rPr b="1" lang="en" sz="800">
                <a:solidFill>
                  <a:srgbClr val="171717"/>
                </a:solidFill>
              </a:rPr>
              <a:t>I like laughing</a:t>
            </a:r>
            <a:endParaRPr b="1"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424" name="Google Shape;424;p57"/>
          <p:cNvSpPr txBox="1"/>
          <p:nvPr/>
        </p:nvSpPr>
        <p:spPr>
          <a:xfrm>
            <a:off x="4747575"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Selim</a:t>
            </a:r>
            <a:endParaRPr b="1" sz="800">
              <a:solidFill>
                <a:srgbClr val="171717"/>
              </a:solidFill>
            </a:endParaRPr>
          </a:p>
          <a:p>
            <a:pPr indent="0" lvl="0" marL="0" rtl="0" algn="l">
              <a:spcBef>
                <a:spcPts val="0"/>
              </a:spcBef>
              <a:spcAft>
                <a:spcPts val="0"/>
              </a:spcAft>
              <a:buNone/>
            </a:pPr>
            <a:r>
              <a:rPr lang="en" sz="800">
                <a:solidFill>
                  <a:srgbClr val="171717"/>
                </a:solidFill>
              </a:rPr>
              <a:t>Algeria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I am a time-keeper without a watch.</a:t>
            </a:r>
            <a:endParaRPr b="1"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425" name="Google Shape;425;p57"/>
          <p:cNvSpPr txBox="1"/>
          <p:nvPr/>
        </p:nvSpPr>
        <p:spPr>
          <a:xfrm>
            <a:off x="6178700"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Quynh</a:t>
            </a:r>
            <a:endParaRPr b="1" sz="800">
              <a:solidFill>
                <a:srgbClr val="171717"/>
              </a:solidFill>
            </a:endParaRPr>
          </a:p>
          <a:p>
            <a:pPr indent="0" lvl="0" marL="0" rtl="0" algn="l">
              <a:spcBef>
                <a:spcPts val="0"/>
              </a:spcBef>
              <a:spcAft>
                <a:spcPts val="0"/>
              </a:spcAft>
              <a:buNone/>
            </a:pPr>
            <a:r>
              <a:rPr lang="en" sz="800">
                <a:solidFill>
                  <a:srgbClr val="171717"/>
                </a:solidFill>
              </a:rPr>
              <a:t>Vietnam</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No one gets my name right—not even Vietnamese people, and it’s a Vietnamese name!</a:t>
            </a:r>
            <a:endParaRPr b="1"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426" name="Google Shape;426;p57"/>
          <p:cNvSpPr txBox="1"/>
          <p:nvPr/>
        </p:nvSpPr>
        <p:spPr>
          <a:xfrm>
            <a:off x="7609825" y="2827200"/>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171717"/>
                </a:solidFill>
              </a:rPr>
              <a:t>Dragana</a:t>
            </a:r>
            <a:endParaRPr b="1" sz="800">
              <a:solidFill>
                <a:srgbClr val="171717"/>
              </a:solidFill>
            </a:endParaRPr>
          </a:p>
          <a:p>
            <a:pPr indent="0" lvl="0" marL="0" rtl="0" algn="l">
              <a:spcBef>
                <a:spcPts val="0"/>
              </a:spcBef>
              <a:spcAft>
                <a:spcPts val="0"/>
              </a:spcAft>
              <a:buNone/>
            </a:pPr>
            <a:r>
              <a:rPr lang="en" sz="800">
                <a:solidFill>
                  <a:srgbClr val="171717"/>
                </a:solidFill>
              </a:rPr>
              <a:t>Serbia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b="1" lang="en" sz="800">
                <a:solidFill>
                  <a:srgbClr val="171717"/>
                </a:solidFill>
              </a:rPr>
              <a:t>My multitasking skills  are  amazing</a:t>
            </a:r>
            <a:endParaRPr b="1"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427" name="Google Shape;427;p57"/>
          <p:cNvSpPr/>
          <p:nvPr/>
        </p:nvSpPr>
        <p:spPr>
          <a:xfrm>
            <a:off x="2227450" y="4251275"/>
            <a:ext cx="399300" cy="3993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8" name="Google Shape;428;p57"/>
          <p:cNvSpPr/>
          <p:nvPr/>
        </p:nvSpPr>
        <p:spPr>
          <a:xfrm>
            <a:off x="3658575" y="4251275"/>
            <a:ext cx="399300" cy="3993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9" name="Google Shape;429;p57"/>
          <p:cNvSpPr/>
          <p:nvPr/>
        </p:nvSpPr>
        <p:spPr>
          <a:xfrm>
            <a:off x="5089700" y="4251275"/>
            <a:ext cx="399300" cy="3993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0" name="Google Shape;430;p57"/>
          <p:cNvSpPr/>
          <p:nvPr/>
        </p:nvSpPr>
        <p:spPr>
          <a:xfrm>
            <a:off x="6520825" y="4251275"/>
            <a:ext cx="399300" cy="3993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1" name="Google Shape;431;p57"/>
          <p:cNvSpPr/>
          <p:nvPr/>
        </p:nvSpPr>
        <p:spPr>
          <a:xfrm>
            <a:off x="7951950" y="4251275"/>
            <a:ext cx="399300" cy="399300"/>
          </a:xfrm>
          <a:prstGeom prst="ellipse">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5" name="Shape 435"/>
        <p:cNvGrpSpPr/>
        <p:nvPr/>
      </p:nvGrpSpPr>
      <p:grpSpPr>
        <a:xfrm>
          <a:off x="0" y="0"/>
          <a:ext cx="0" cy="0"/>
          <a:chOff x="0" y="0"/>
          <a:chExt cx="0" cy="0"/>
        </a:xfrm>
      </p:grpSpPr>
      <p:sp>
        <p:nvSpPr>
          <p:cNvPr id="436" name="Google Shape;436;p58"/>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Checklist for SG Session 2</a:t>
            </a:r>
            <a:endParaRPr/>
          </a:p>
        </p:txBody>
      </p:sp>
      <p:graphicFrame>
        <p:nvGraphicFramePr>
          <p:cNvPr id="437" name="Google Shape;437;p58"/>
          <p:cNvGraphicFramePr/>
          <p:nvPr/>
        </p:nvGraphicFramePr>
        <p:xfrm>
          <a:off x="306000" y="1619250"/>
          <a:ext cx="3000000" cy="3000000"/>
        </p:xfrm>
        <a:graphic>
          <a:graphicData uri="http://schemas.openxmlformats.org/drawingml/2006/table">
            <a:tbl>
              <a:tblPr>
                <a:noFill/>
                <a:tableStyleId>{6BB35603-F51C-4067-A702-24BAE82C06EF}</a:tableStyleId>
              </a:tblPr>
              <a:tblGrid>
                <a:gridCol w="382850"/>
                <a:gridCol w="1306850"/>
                <a:gridCol w="5126575"/>
                <a:gridCol w="1715725"/>
              </a:tblGrid>
              <a:tr h="381000">
                <a:tc>
                  <a:txBody>
                    <a:bodyPr/>
                    <a:lstStyle/>
                    <a:p>
                      <a:pPr indent="0" lvl="0" marL="0" rtl="0" algn="l">
                        <a:spcBef>
                          <a:spcPts val="0"/>
                        </a:spcBef>
                        <a:spcAft>
                          <a:spcPts val="0"/>
                        </a:spcAft>
                        <a:buNone/>
                      </a:pPr>
                      <a:r>
                        <a:rPr b="1" lang="en"/>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a:t>
                      </a:r>
                      <a:r>
                        <a:rPr lang="en"/>
                        <a:t>,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a:t>
                      </a:r>
                      <a:r>
                        <a:rPr b="1" lang="en"/>
                        <a:t>“Our Key Takeaways”</a:t>
                      </a:r>
                      <a:r>
                        <a:rPr lang="en"/>
                        <a:t> and </a:t>
                      </a:r>
                      <a:r>
                        <a:rPr b="1" lang="en"/>
                        <a:t>“Our Feedback”</a:t>
                      </a:r>
                      <a:r>
                        <a:rPr lang="en"/>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Decide how you as a group will present </a:t>
                      </a:r>
                      <a:r>
                        <a:rPr b="1" lang="en"/>
                        <a:t>your group slides</a:t>
                      </a:r>
                      <a:r>
                        <a:rPr lang="en"/>
                        <a:t> </a:t>
                      </a:r>
                      <a:br>
                        <a:rPr lang="en"/>
                      </a:br>
                      <a:r>
                        <a:rPr lang="en"/>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438" name="Google Shape;438;p58"/>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9" name="Google Shape;439;p58"/>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0" name="Google Shape;440;p58"/>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1" name="Google Shape;441;p58"/>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2" name="Google Shape;442;p58"/>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3" name="Google Shape;443;p58"/>
          <p:cNvSpPr/>
          <p:nvPr/>
        </p:nvSpPr>
        <p:spPr>
          <a:xfrm>
            <a:off x="6489321" y="2149325"/>
            <a:ext cx="147300" cy="147600"/>
          </a:xfrm>
          <a:prstGeom prst="ellipse">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7" name="Shape 447"/>
        <p:cNvGrpSpPr/>
        <p:nvPr/>
      </p:nvGrpSpPr>
      <p:grpSpPr>
        <a:xfrm>
          <a:off x="0" y="0"/>
          <a:ext cx="0" cy="0"/>
          <a:chOff x="0" y="0"/>
          <a:chExt cx="0" cy="0"/>
        </a:xfrm>
      </p:grpSpPr>
      <p:sp>
        <p:nvSpPr>
          <p:cNvPr id="448" name="Google Shape;448;p5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449" name="Google Shape;449;p5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Applied science of magnetism</a:t>
            </a:r>
            <a:endParaRPr sz="1600">
              <a:solidFill>
                <a:srgbClr val="171717"/>
              </a:solidFill>
            </a:endParaRPr>
          </a:p>
          <a:p>
            <a:pPr indent="0" lvl="0" marL="360000" marR="360000" rtl="0" algn="l">
              <a:spcBef>
                <a:spcPts val="0"/>
              </a:spcBef>
              <a:spcAft>
                <a:spcPts val="0"/>
              </a:spcAft>
              <a:buNone/>
            </a:pPr>
            <a:r>
              <a:rPr lang="en" sz="1600">
                <a:solidFill>
                  <a:srgbClr val="171717"/>
                </a:solidFill>
              </a:rPr>
              <a:t>-comparison of conventional vs superconducting magnets</a:t>
            </a:r>
            <a:endParaRPr sz="1600">
              <a:solidFill>
                <a:srgbClr val="171717"/>
              </a:solidFill>
            </a:endParaRPr>
          </a:p>
          <a:p>
            <a:pPr indent="0" lvl="0" marL="360000" marR="360000" rtl="0" algn="l">
              <a:spcBef>
                <a:spcPts val="0"/>
              </a:spcBef>
              <a:spcAft>
                <a:spcPts val="0"/>
              </a:spcAft>
              <a:buNone/>
            </a:pPr>
            <a:r>
              <a:rPr lang="en" sz="1600">
                <a:solidFill>
                  <a:srgbClr val="171717"/>
                </a:solidFill>
              </a:rPr>
              <a:t>-discussion of scale-up potential for a FCC or a higher energy collider</a:t>
            </a:r>
            <a:endParaRPr sz="1600">
              <a:solidFill>
                <a:srgbClr val="171717"/>
              </a:solidFill>
            </a:endParaRPr>
          </a:p>
          <a:p>
            <a:pPr indent="0" lvl="0" marL="360000" marR="360000" rtl="0" algn="l">
              <a:spcBef>
                <a:spcPts val="0"/>
              </a:spcBef>
              <a:spcAft>
                <a:spcPts val="0"/>
              </a:spcAft>
              <a:buNone/>
            </a:pPr>
            <a:r>
              <a:rPr lang="en" sz="1600">
                <a:solidFill>
                  <a:srgbClr val="171717"/>
                </a:solidFill>
              </a:rPr>
              <a:t>-discussion of forces between magnets and need for a collar or an aluminum outer casing to keep magnets from moving relative to each other</a:t>
            </a:r>
            <a:endParaRPr sz="1600">
              <a:solidFill>
                <a:srgbClr val="171717"/>
              </a:solidFill>
            </a:endParaRPr>
          </a:p>
          <a:p>
            <a:pPr indent="0" lvl="0" marL="360000" marR="360000" rtl="0" algn="l">
              <a:spcBef>
                <a:spcPts val="0"/>
              </a:spcBef>
              <a:spcAft>
                <a:spcPts val="0"/>
              </a:spcAft>
              <a:buNone/>
            </a:pPr>
            <a:r>
              <a:rPr lang="en" sz="1600">
                <a:solidFill>
                  <a:srgbClr val="171717"/>
                </a:solidFill>
              </a:rPr>
              <a:t>-discussion with students about the issues/mechanisms for keeping superconductors cold and the idea of quenching</a:t>
            </a:r>
            <a:endParaRPr sz="1600">
              <a:solidFill>
                <a:srgbClr val="171717"/>
              </a:solidFill>
            </a:endParaRPr>
          </a:p>
          <a:p>
            <a:pPr indent="0" lvl="0" marL="360000" marR="360000" rtl="0" algn="l">
              <a:spcBef>
                <a:spcPts val="0"/>
              </a:spcBef>
              <a:spcAft>
                <a:spcPts val="0"/>
              </a:spcAft>
              <a:buNone/>
            </a:pPr>
            <a:r>
              <a:rPr lang="en" sz="1600">
                <a:solidFill>
                  <a:srgbClr val="171717"/>
                </a:solidFill>
              </a:rPr>
              <a:t>-discussion with students about the dipole length of 15 m and why this was chosen, practical installation issues like using cranes to install due to heavy weights, need to curve pipe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3" name="Shape 453"/>
        <p:cNvGrpSpPr/>
        <p:nvPr/>
      </p:nvGrpSpPr>
      <p:grpSpPr>
        <a:xfrm>
          <a:off x="0" y="0"/>
          <a:ext cx="0" cy="0"/>
          <a:chOff x="0" y="0"/>
          <a:chExt cx="0" cy="0"/>
        </a:xfrm>
      </p:grpSpPr>
      <p:sp>
        <p:nvSpPr>
          <p:cNvPr id="454" name="Google Shape;454;p6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a:t>
            </a:r>
            <a:r>
              <a:rPr b="1" lang="en" sz="1200">
                <a:solidFill>
                  <a:schemeClr val="lt1"/>
                </a:solidFill>
              </a:rPr>
              <a:t>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455" name="Google Shape;455;p6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Acceleration, energy input and collision momentum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Discussion of boosting of energy of the respective rings, using electric and magnetic fields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Discussion of use of steering magnets to squeeze beam to narrow range to optimize / increase </a:t>
            </a:r>
            <a:r>
              <a:rPr lang="en" sz="1600">
                <a:solidFill>
                  <a:srgbClr val="171717"/>
                </a:solidFill>
              </a:rPr>
              <a:t>frequency</a:t>
            </a:r>
            <a:r>
              <a:rPr lang="en" sz="1600">
                <a:solidFill>
                  <a:srgbClr val="171717"/>
                </a:solidFill>
              </a:rPr>
              <a:t> of collisions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Discuss why particles not aimed straight-on but at a slight angle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9" name="Shape 459"/>
        <p:cNvGrpSpPr/>
        <p:nvPr/>
      </p:nvGrpSpPr>
      <p:grpSpPr>
        <a:xfrm>
          <a:off x="0" y="0"/>
          <a:ext cx="0" cy="0"/>
          <a:chOff x="0" y="0"/>
          <a:chExt cx="0" cy="0"/>
        </a:xfrm>
      </p:grpSpPr>
      <p:sp>
        <p:nvSpPr>
          <p:cNvPr id="460" name="Google Shape;460;p6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1200">
              <a:solidFill>
                <a:schemeClr val="lt1"/>
              </a:solidFill>
            </a:endParaRPr>
          </a:p>
        </p:txBody>
      </p:sp>
      <p:sp>
        <p:nvSpPr>
          <p:cNvPr id="461" name="Google Shape;461;p6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Idea of too much data resulting from collisions</a:t>
            </a:r>
            <a:endParaRPr sz="1600">
              <a:solidFill>
                <a:srgbClr val="171717"/>
              </a:solidFill>
            </a:endParaRPr>
          </a:p>
          <a:p>
            <a:pPr indent="0" lvl="0" marL="360000" marR="360000" rtl="0" algn="l">
              <a:spcBef>
                <a:spcPts val="0"/>
              </a:spcBef>
              <a:spcAft>
                <a:spcPts val="0"/>
              </a:spcAft>
              <a:buNone/>
            </a:pPr>
            <a:r>
              <a:rPr lang="en" sz="1600">
                <a:solidFill>
                  <a:srgbClr val="171717"/>
                </a:solidFill>
              </a:rPr>
              <a:t>Use of machine-learning to help process and filter data</a:t>
            </a:r>
            <a:endParaRPr sz="1600">
              <a:solidFill>
                <a:srgbClr val="171717"/>
              </a:solidFill>
            </a:endParaRPr>
          </a:p>
          <a:p>
            <a:pPr indent="0" lvl="0" marL="360000" marR="360000" rtl="0" algn="l">
              <a:spcBef>
                <a:spcPts val="0"/>
              </a:spcBef>
              <a:spcAft>
                <a:spcPts val="0"/>
              </a:spcAft>
              <a:buNone/>
            </a:pPr>
            <a:r>
              <a:rPr lang="en" sz="1600">
                <a:solidFill>
                  <a:srgbClr val="171717"/>
                </a:solidFill>
              </a:rPr>
              <a:t>Philosophical idea of using</a:t>
            </a:r>
            <a:endParaRPr sz="1600">
              <a:solidFill>
                <a:srgbClr val="171717"/>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96" name="Shape 196"/>
        <p:cNvGrpSpPr/>
        <p:nvPr/>
      </p:nvGrpSpPr>
      <p:grpSpPr>
        <a:xfrm>
          <a:off x="0" y="0"/>
          <a:ext cx="0" cy="0"/>
          <a:chOff x="0" y="0"/>
          <a:chExt cx="0" cy="0"/>
        </a:xfrm>
      </p:grpSpPr>
      <p:sp>
        <p:nvSpPr>
          <p:cNvPr id="197" name="Google Shape;197;p2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Slide Conventions</a:t>
            </a:r>
            <a:endParaRPr/>
          </a:p>
        </p:txBody>
      </p:sp>
      <p:graphicFrame>
        <p:nvGraphicFramePr>
          <p:cNvPr id="198" name="Google Shape;198;p26"/>
          <p:cNvGraphicFramePr/>
          <p:nvPr/>
        </p:nvGraphicFramePr>
        <p:xfrm>
          <a:off x="952500" y="2000250"/>
          <a:ext cx="3000000" cy="3000000"/>
        </p:xfrm>
        <a:graphic>
          <a:graphicData uri="http://schemas.openxmlformats.org/drawingml/2006/table">
            <a:tbl>
              <a:tblPr>
                <a:noFill/>
                <a:tableStyleId>{6BB35603-F51C-4067-A702-24BAE82C06EF}</a:tableStyleId>
              </a:tblPr>
              <a:tblGrid>
                <a:gridCol w="2241950"/>
                <a:gridCol w="4997050"/>
              </a:tblGrid>
              <a:tr h="381000">
                <a:tc>
                  <a:txBody>
                    <a:bodyPr/>
                    <a:lstStyle/>
                    <a:p>
                      <a:pPr indent="0" lvl="0" marL="0" rtl="0" algn="l">
                        <a:spcBef>
                          <a:spcPts val="0"/>
                        </a:spcBef>
                        <a:spcAft>
                          <a:spcPts val="0"/>
                        </a:spcAft>
                        <a:buNone/>
                      </a:pPr>
                      <a:r>
                        <a:rPr b="1" lang="en"/>
                        <a:t>Colour of Slide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Work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Individual (your colour is indicated on the previous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Group work</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Report-out slides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199" name="Google Shape;199;p26"/>
          <p:cNvSpPr/>
          <p:nvPr/>
        </p:nvSpPr>
        <p:spPr>
          <a:xfrm>
            <a:off x="1150113" y="2497950"/>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0" name="Google Shape;200;p26"/>
          <p:cNvSpPr/>
          <p:nvPr/>
        </p:nvSpPr>
        <p:spPr>
          <a:xfrm>
            <a:off x="1352624" y="2497950"/>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1" name="Google Shape;201;p26"/>
          <p:cNvSpPr/>
          <p:nvPr/>
        </p:nvSpPr>
        <p:spPr>
          <a:xfrm>
            <a:off x="1555136" y="2497950"/>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26"/>
          <p:cNvSpPr/>
          <p:nvPr/>
        </p:nvSpPr>
        <p:spPr>
          <a:xfrm>
            <a:off x="1757623" y="2497950"/>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26"/>
          <p:cNvSpPr/>
          <p:nvPr/>
        </p:nvSpPr>
        <p:spPr>
          <a:xfrm>
            <a:off x="1960135" y="2497950"/>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4" name="Google Shape;204;p26"/>
          <p:cNvSpPr/>
          <p:nvPr/>
        </p:nvSpPr>
        <p:spPr>
          <a:xfrm>
            <a:off x="1142025" y="2902775"/>
            <a:ext cx="11679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5" name="Google Shape;205;p26"/>
          <p:cNvSpPr/>
          <p:nvPr/>
        </p:nvSpPr>
        <p:spPr>
          <a:xfrm>
            <a:off x="1142025" y="3307600"/>
            <a:ext cx="11679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6" name="Google Shape;206;p26"/>
          <p:cNvSpPr/>
          <p:nvPr/>
        </p:nvSpPr>
        <p:spPr>
          <a:xfrm rot="5400000">
            <a:off x="1143375" y="3306250"/>
            <a:ext cx="147600" cy="150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7" name="Google Shape;207;p26"/>
          <p:cNvSpPr/>
          <p:nvPr/>
        </p:nvSpPr>
        <p:spPr>
          <a:xfrm>
            <a:off x="2162621" y="2497950"/>
            <a:ext cx="147300" cy="147600"/>
          </a:xfrm>
          <a:prstGeom prst="ellipse">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5" name="Shape 465"/>
        <p:cNvGrpSpPr/>
        <p:nvPr/>
      </p:nvGrpSpPr>
      <p:grpSpPr>
        <a:xfrm>
          <a:off x="0" y="0"/>
          <a:ext cx="0" cy="0"/>
          <a:chOff x="0" y="0"/>
          <a:chExt cx="0" cy="0"/>
        </a:xfrm>
      </p:grpSpPr>
      <p:sp>
        <p:nvSpPr>
          <p:cNvPr id="466" name="Google Shape;466;p6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467" name="Google Shape;467;p6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1" name="Shape 471"/>
        <p:cNvGrpSpPr/>
        <p:nvPr/>
      </p:nvGrpSpPr>
      <p:grpSpPr>
        <a:xfrm>
          <a:off x="0" y="0"/>
          <a:ext cx="0" cy="0"/>
          <a:chOff x="0" y="0"/>
          <a:chExt cx="0" cy="0"/>
        </a:xfrm>
      </p:grpSpPr>
      <p:sp>
        <p:nvSpPr>
          <p:cNvPr id="472" name="Google Shape;472;p6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473" name="Google Shape;473;p6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t/>
            </a:r>
            <a:endParaRPr b="1" sz="2400">
              <a:solidFill>
                <a:srgbClr val="F1C232"/>
              </a:solidFill>
            </a:endParaRPr>
          </a:p>
          <a:p>
            <a:pPr indent="0" lvl="0" marL="179999" marR="179999" rtl="0" algn="ctr">
              <a:spcBef>
                <a:spcPts val="0"/>
              </a:spcBef>
              <a:spcAft>
                <a:spcPts val="0"/>
              </a:spcAft>
              <a:buNone/>
            </a:pPr>
            <a:r>
              <a:rPr b="1" lang="en" sz="2400">
                <a:solidFill>
                  <a:srgbClr val="F1C232"/>
                </a:solidFill>
              </a:rPr>
              <a:t>Engineering</a:t>
            </a:r>
            <a:endParaRPr b="1" sz="2400">
              <a:solidFill>
                <a:srgbClr val="F1C232"/>
              </a:solidFill>
            </a:endParaRPr>
          </a:p>
          <a:p>
            <a:pPr indent="0" lvl="0" marL="179999" marR="179999" rtl="0" algn="ctr">
              <a:spcBef>
                <a:spcPts val="0"/>
              </a:spcBef>
              <a:spcAft>
                <a:spcPts val="0"/>
              </a:spcAft>
              <a:buNone/>
            </a:pPr>
            <a:r>
              <a:t/>
            </a:r>
            <a:endParaRPr b="1" sz="1600">
              <a:solidFill>
                <a:srgbClr val="F1C232"/>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Topics from the Physics curriculum that I can see myself teaching in the context of</a:t>
            </a:r>
            <a:r>
              <a:rPr b="1" lang="en" sz="1600">
                <a:solidFill>
                  <a:srgbClr val="171717"/>
                </a:solidFill>
              </a:rPr>
              <a:t> Engineering at CERN? </a:t>
            </a:r>
            <a:endParaRPr b="1" sz="1600">
              <a:solidFill>
                <a:srgbClr val="171717"/>
              </a:solidFill>
            </a:endParaRPr>
          </a:p>
          <a:p>
            <a:pPr indent="0" lvl="0" marL="0" marR="360000" rtl="0" algn="l">
              <a:spcBef>
                <a:spcPts val="0"/>
              </a:spcBef>
              <a:spcAft>
                <a:spcPts val="0"/>
              </a:spcAft>
              <a:buNone/>
            </a:pPr>
            <a:r>
              <a:t/>
            </a:r>
            <a:endParaRPr b="1" sz="1600">
              <a:solidFill>
                <a:srgbClr val="171717"/>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Magnetism</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DC motor</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Properties of matter</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I would teach it with:</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Showing them presentation and pictures of CERN</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Showing them videos and simulations of CERN</a:t>
            </a:r>
            <a:endParaRPr sz="1600">
              <a:solidFill>
                <a:srgbClr val="171717"/>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7" name="Shape 477"/>
        <p:cNvGrpSpPr/>
        <p:nvPr/>
      </p:nvGrpSpPr>
      <p:grpSpPr>
        <a:xfrm>
          <a:off x="0" y="0"/>
          <a:ext cx="0" cy="0"/>
          <a:chOff x="0" y="0"/>
          <a:chExt cx="0" cy="0"/>
        </a:xfrm>
      </p:grpSpPr>
      <p:sp>
        <p:nvSpPr>
          <p:cNvPr id="478" name="Google Shape;478;p6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479" name="Google Shape;479;p6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t/>
            </a:r>
            <a:endParaRPr b="1" sz="2400">
              <a:solidFill>
                <a:srgbClr val="F1C232"/>
              </a:solidFill>
            </a:endParaRPr>
          </a:p>
          <a:p>
            <a:pPr indent="0" lvl="0" marL="179999" marR="179999" rtl="0" algn="ctr">
              <a:spcBef>
                <a:spcPts val="0"/>
              </a:spcBef>
              <a:spcAft>
                <a:spcPts val="0"/>
              </a:spcAft>
              <a:buNone/>
            </a:pPr>
            <a:r>
              <a:rPr b="1" lang="en" sz="2400">
                <a:solidFill>
                  <a:srgbClr val="F1C232"/>
                </a:solidFill>
              </a:rPr>
              <a:t>LHC </a:t>
            </a:r>
            <a:endParaRPr b="1" sz="2400">
              <a:solidFill>
                <a:srgbClr val="F1C232"/>
              </a:solidFill>
            </a:endParaRPr>
          </a:p>
          <a:p>
            <a:pPr indent="0" lvl="0" marL="179999" marR="179999" rtl="0" algn="ctr">
              <a:spcBef>
                <a:spcPts val="0"/>
              </a:spcBef>
              <a:spcAft>
                <a:spcPts val="0"/>
              </a:spcAft>
              <a:buNone/>
            </a:pPr>
            <a:r>
              <a:t/>
            </a:r>
            <a:endParaRPr b="1" sz="1600">
              <a:solidFill>
                <a:srgbClr val="F1C232"/>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Topics from the Physics curriculum that I can see myself teaching in the context of</a:t>
            </a:r>
            <a:r>
              <a:rPr b="1" lang="en" sz="1600">
                <a:solidFill>
                  <a:srgbClr val="171717"/>
                </a:solidFill>
              </a:rPr>
              <a:t> Large Hadron Collider at CERN? </a:t>
            </a:r>
            <a:endParaRPr sz="1600">
              <a:solidFill>
                <a:srgbClr val="171717"/>
              </a:solidFill>
            </a:endParaRPr>
          </a:p>
          <a:p>
            <a:pPr indent="-330200" lvl="1" marL="914400" marR="360000" rtl="0" algn="l">
              <a:spcBef>
                <a:spcPts val="0"/>
              </a:spcBef>
              <a:spcAft>
                <a:spcPts val="0"/>
              </a:spcAft>
              <a:buClr>
                <a:srgbClr val="F1C232"/>
              </a:buClr>
              <a:buSzPts val="1600"/>
              <a:buAutoNum type="alphaLcPeriod"/>
            </a:pPr>
            <a:r>
              <a:rPr lang="en" sz="1600">
                <a:solidFill>
                  <a:srgbClr val="171717"/>
                </a:solidFill>
              </a:rPr>
              <a:t>Thermal Physics (due to cryogenics)</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Energy resources (powering up CERN with nuclear energy)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I would teach it with:</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Showing them presentation and pictures of CERN</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Showing them videos and simulations of CERN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3" name="Shape 483"/>
        <p:cNvGrpSpPr/>
        <p:nvPr/>
      </p:nvGrpSpPr>
      <p:grpSpPr>
        <a:xfrm>
          <a:off x="0" y="0"/>
          <a:ext cx="0" cy="0"/>
          <a:chOff x="0" y="0"/>
          <a:chExt cx="0" cy="0"/>
        </a:xfrm>
      </p:grpSpPr>
      <p:sp>
        <p:nvSpPr>
          <p:cNvPr id="484" name="Google Shape;484;p6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485" name="Google Shape;485;p6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179999" rtl="0" algn="l">
              <a:spcBef>
                <a:spcPts val="0"/>
              </a:spcBef>
              <a:spcAft>
                <a:spcPts val="0"/>
              </a:spcAft>
              <a:buNone/>
            </a:pPr>
            <a:r>
              <a:t/>
            </a:r>
            <a:endParaRPr b="1" sz="2400">
              <a:solidFill>
                <a:srgbClr val="F1C232"/>
              </a:solidFill>
            </a:endParaRPr>
          </a:p>
          <a:p>
            <a:pPr indent="0" lvl="0" marL="179999" marR="179999" rtl="0" algn="ctr">
              <a:spcBef>
                <a:spcPts val="0"/>
              </a:spcBef>
              <a:spcAft>
                <a:spcPts val="0"/>
              </a:spcAft>
              <a:buNone/>
            </a:pPr>
            <a:r>
              <a:rPr b="1" lang="en" sz="2400">
                <a:solidFill>
                  <a:srgbClr val="F1C232"/>
                </a:solidFill>
              </a:rPr>
              <a:t>AI</a:t>
            </a:r>
            <a:endParaRPr b="1" sz="1600">
              <a:solidFill>
                <a:srgbClr val="F1C232"/>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Three key ideas about AI:</a:t>
            </a:r>
            <a:endParaRPr sz="1600">
              <a:solidFill>
                <a:srgbClr val="171717"/>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Big data</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Neural networks</a:t>
            </a:r>
            <a:endParaRPr b="1" sz="1600">
              <a:solidFill>
                <a:srgbClr val="F1C232"/>
              </a:solidFill>
            </a:endParaRPr>
          </a:p>
          <a:p>
            <a:pPr indent="-330200" lvl="1" marL="914400" marR="360000" rtl="0" algn="l">
              <a:spcBef>
                <a:spcPts val="0"/>
              </a:spcBef>
              <a:spcAft>
                <a:spcPts val="0"/>
              </a:spcAft>
              <a:buClr>
                <a:srgbClr val="F1C232"/>
              </a:buClr>
              <a:buSzPts val="1600"/>
              <a:buAutoNum type="alphaLcPeriod"/>
            </a:pPr>
            <a:r>
              <a:rPr b="1" lang="en" sz="1600">
                <a:solidFill>
                  <a:srgbClr val="F1C232"/>
                </a:solidFill>
              </a:rPr>
              <a:t>Machine learning</a:t>
            </a:r>
            <a:endParaRPr b="1" sz="1600">
              <a:solidFill>
                <a:srgbClr val="F1C232"/>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The potential challenges students might encounter when learning about AI:</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The scale of data </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Neural networks and machine learning</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Training process of AI</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The potential benefits of students might encounter when learning with the help of AI:</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Faster learning</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More efficient learning</a:t>
            </a:r>
            <a:endParaRPr sz="1600">
              <a:solidFill>
                <a:srgbClr val="171717"/>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9" name="Shape 489"/>
        <p:cNvGrpSpPr/>
        <p:nvPr/>
      </p:nvGrpSpPr>
      <p:grpSpPr>
        <a:xfrm>
          <a:off x="0" y="0"/>
          <a:ext cx="0" cy="0"/>
          <a:chOff x="0" y="0"/>
          <a:chExt cx="0" cy="0"/>
        </a:xfrm>
      </p:grpSpPr>
      <p:sp>
        <p:nvSpPr>
          <p:cNvPr id="490" name="Google Shape;490;p6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491" name="Google Shape;491;p6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179999" rtl="0" algn="l">
              <a:spcBef>
                <a:spcPts val="0"/>
              </a:spcBef>
              <a:spcAft>
                <a:spcPts val="0"/>
              </a:spcAft>
              <a:buNone/>
            </a:pPr>
            <a:r>
              <a:rPr b="1" lang="en" sz="1600">
                <a:solidFill>
                  <a:srgbClr val="F1C232"/>
                </a:solidFill>
              </a:rPr>
              <a:t>Engineering at CERN</a:t>
            </a:r>
            <a:endParaRPr b="1" sz="800">
              <a:solidFill>
                <a:srgbClr val="F1C232"/>
              </a:solidFill>
            </a:endParaRPr>
          </a:p>
          <a:p>
            <a:pPr indent="0" lvl="0" marL="0" rtl="0" algn="l">
              <a:lnSpc>
                <a:spcPct val="115000"/>
              </a:lnSpc>
              <a:spcBef>
                <a:spcPts val="1200"/>
              </a:spcBef>
              <a:spcAft>
                <a:spcPts val="0"/>
              </a:spcAft>
              <a:buNone/>
            </a:pPr>
            <a:r>
              <a:rPr b="1" lang="en" sz="1100"/>
              <a:t>P</a:t>
            </a:r>
            <a:r>
              <a:rPr lang="en" sz="1100"/>
              <a:t>.		Detectors</a:t>
            </a:r>
            <a:endParaRPr sz="1100"/>
          </a:p>
          <a:p>
            <a:pPr indent="0" lvl="0" marL="0" marR="179999" rtl="0" algn="l">
              <a:spcBef>
                <a:spcPts val="1200"/>
              </a:spcBef>
              <a:spcAft>
                <a:spcPts val="0"/>
              </a:spcAft>
              <a:buNone/>
            </a:pPr>
            <a:r>
              <a:rPr b="1" lang="en" sz="1600">
                <a:solidFill>
                  <a:srgbClr val="F1C232"/>
                </a:solidFill>
              </a:rPr>
              <a:t>LHC</a:t>
            </a:r>
            <a:endParaRPr b="1" sz="1600">
              <a:solidFill>
                <a:srgbClr val="F1C232"/>
              </a:solidFill>
            </a:endParaRPr>
          </a:p>
          <a:p>
            <a:pPr indent="0" lvl="0" marL="0" rtl="0" algn="l">
              <a:lnSpc>
                <a:spcPct val="115000"/>
              </a:lnSpc>
              <a:spcBef>
                <a:spcPts val="1200"/>
              </a:spcBef>
              <a:spcAft>
                <a:spcPts val="0"/>
              </a:spcAft>
              <a:buNone/>
            </a:pPr>
            <a:r>
              <a:rPr b="1" lang="en" sz="1100"/>
              <a:t>Accel</a:t>
            </a:r>
            <a:r>
              <a:rPr lang="en" sz="1100"/>
              <a:t>.		Particle acceleratore</a:t>
            </a:r>
            <a:endParaRPr sz="1600">
              <a:solidFill>
                <a:srgbClr val="171717"/>
              </a:solidFill>
            </a:endParaRPr>
          </a:p>
          <a:p>
            <a:pPr indent="0" lvl="0" marL="0" marR="179999" rtl="0" algn="l">
              <a:spcBef>
                <a:spcPts val="1200"/>
              </a:spcBef>
              <a:spcAft>
                <a:spcPts val="0"/>
              </a:spcAft>
              <a:buNone/>
            </a:pPr>
            <a:r>
              <a:rPr b="1" lang="en" sz="1600">
                <a:solidFill>
                  <a:srgbClr val="F1C232"/>
                </a:solidFill>
              </a:rPr>
              <a:t>AI</a:t>
            </a:r>
            <a:endParaRPr b="1" sz="1600">
              <a:solidFill>
                <a:srgbClr val="F1C232"/>
              </a:solidFill>
            </a:endParaRPr>
          </a:p>
          <a:p>
            <a:pPr indent="0" lvl="0" marL="0" rtl="0" algn="l">
              <a:lnSpc>
                <a:spcPct val="115000"/>
              </a:lnSpc>
              <a:spcBef>
                <a:spcPts val="1200"/>
              </a:spcBef>
              <a:spcAft>
                <a:spcPts val="1200"/>
              </a:spcAft>
              <a:buNone/>
            </a:pPr>
            <a:r>
              <a:rPr b="1" lang="en" sz="1100"/>
              <a:t>Pa</a:t>
            </a:r>
            <a:r>
              <a:rPr lang="en" sz="1100"/>
              <a:t>).		Machine learning</a:t>
            </a:r>
            <a:endParaRPr sz="110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5" name="Shape 495"/>
        <p:cNvGrpSpPr/>
        <p:nvPr/>
      </p:nvGrpSpPr>
      <p:grpSpPr>
        <a:xfrm>
          <a:off x="0" y="0"/>
          <a:ext cx="0" cy="0"/>
          <a:chOff x="0" y="0"/>
          <a:chExt cx="0" cy="0"/>
        </a:xfrm>
      </p:grpSpPr>
      <p:sp>
        <p:nvSpPr>
          <p:cNvPr id="496" name="Google Shape;496;p6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497" name="Google Shape;497;p6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1.	Magnetism</a:t>
            </a:r>
            <a:endParaRPr sz="1600">
              <a:solidFill>
                <a:srgbClr val="171717"/>
              </a:solidFill>
            </a:endParaRPr>
          </a:p>
          <a:p>
            <a:pPr indent="0" lvl="0" marL="360000" marR="360000" rtl="0" algn="l">
              <a:spcBef>
                <a:spcPts val="0"/>
              </a:spcBef>
              <a:spcAft>
                <a:spcPts val="0"/>
              </a:spcAft>
              <a:buNone/>
            </a:pPr>
            <a:r>
              <a:rPr lang="en" sz="1600">
                <a:solidFill>
                  <a:srgbClr val="171717"/>
                </a:solidFill>
              </a:rPr>
              <a:t>		Thermal energy</a:t>
            </a:r>
            <a:endParaRPr sz="1600">
              <a:solidFill>
                <a:srgbClr val="171717"/>
              </a:solidFill>
            </a:endParaRPr>
          </a:p>
          <a:p>
            <a:pPr indent="0" lvl="0" marL="360000" marR="360000" rtl="0" algn="l">
              <a:spcBef>
                <a:spcPts val="0"/>
              </a:spcBef>
              <a:spcAft>
                <a:spcPts val="0"/>
              </a:spcAft>
              <a:buNone/>
            </a:pPr>
            <a:r>
              <a:rPr lang="en" sz="1600">
                <a:solidFill>
                  <a:srgbClr val="171717"/>
                </a:solidFill>
              </a:rPr>
              <a:t>		Detector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2.	CERN resources</a:t>
            </a:r>
            <a:endParaRPr sz="1600">
              <a:solidFill>
                <a:srgbClr val="171717"/>
              </a:solidFill>
            </a:endParaRPr>
          </a:p>
          <a:p>
            <a:pPr indent="0" lvl="0" marL="360000" marR="360000" rtl="0" algn="l">
              <a:spcBef>
                <a:spcPts val="0"/>
              </a:spcBef>
              <a:spcAft>
                <a:spcPts val="0"/>
              </a:spcAft>
              <a:buNone/>
            </a:pPr>
            <a:r>
              <a:rPr lang="en" sz="1600">
                <a:solidFill>
                  <a:srgbClr val="171717"/>
                </a:solidFill>
              </a:rPr>
              <a:t>		CERN animations</a:t>
            </a:r>
            <a:endParaRPr sz="1600">
              <a:solidFill>
                <a:srgbClr val="171717"/>
              </a:solidFill>
            </a:endParaRPr>
          </a:p>
          <a:p>
            <a:pPr indent="0" lvl="0" marL="360000" marR="360000" rtl="0" algn="l">
              <a:spcBef>
                <a:spcPts val="0"/>
              </a:spcBef>
              <a:spcAft>
                <a:spcPts val="0"/>
              </a:spcAft>
              <a:buNone/>
            </a:pPr>
            <a:r>
              <a:rPr lang="en" sz="1600">
                <a:solidFill>
                  <a:srgbClr val="171717"/>
                </a:solidFill>
              </a:rPr>
              <a:t>		Pictures</a:t>
            </a:r>
            <a:endParaRPr sz="1600">
              <a:solidFill>
                <a:srgbClr val="171717"/>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1" name="Shape 501"/>
        <p:cNvGrpSpPr/>
        <p:nvPr/>
      </p:nvGrpSpPr>
      <p:grpSpPr>
        <a:xfrm>
          <a:off x="0" y="0"/>
          <a:ext cx="0" cy="0"/>
          <a:chOff x="0" y="0"/>
          <a:chExt cx="0" cy="0"/>
        </a:xfrm>
      </p:grpSpPr>
      <p:sp>
        <p:nvSpPr>
          <p:cNvPr id="502" name="Google Shape;502;p6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03" name="Google Shape;503;p6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1	Magnetism</a:t>
            </a:r>
            <a:endParaRPr sz="1600">
              <a:solidFill>
                <a:srgbClr val="171717"/>
              </a:solidFill>
            </a:endParaRPr>
          </a:p>
          <a:p>
            <a:pPr indent="0" lvl="0" marL="360000" marR="360000" rtl="0" algn="l">
              <a:spcBef>
                <a:spcPts val="0"/>
              </a:spcBef>
              <a:spcAft>
                <a:spcPts val="0"/>
              </a:spcAft>
              <a:buNone/>
            </a:pPr>
            <a:r>
              <a:rPr lang="en" sz="1600">
                <a:solidFill>
                  <a:srgbClr val="171717"/>
                </a:solidFill>
              </a:rPr>
              <a:t>		Particle nature of matter</a:t>
            </a:r>
            <a:endParaRPr sz="1600">
              <a:solidFill>
                <a:srgbClr val="171717"/>
              </a:solidFill>
            </a:endParaRPr>
          </a:p>
          <a:p>
            <a:pPr indent="0" lvl="0" marL="360000" marR="360000" rtl="0" algn="l">
              <a:spcBef>
                <a:spcPts val="0"/>
              </a:spcBef>
              <a:spcAft>
                <a:spcPts val="0"/>
              </a:spcAft>
              <a:buNone/>
            </a:pPr>
            <a:r>
              <a:rPr lang="en" sz="1600">
                <a:solidFill>
                  <a:srgbClr val="171717"/>
                </a:solidFill>
              </a:rPr>
              <a:t>		Electricity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2.	CERN Animation </a:t>
            </a:r>
            <a:endParaRPr sz="1600">
              <a:solidFill>
                <a:srgbClr val="171717"/>
              </a:solidFill>
            </a:endParaRPr>
          </a:p>
          <a:p>
            <a:pPr indent="0" lvl="0" marL="360000" marR="360000" rtl="0" algn="l">
              <a:spcBef>
                <a:spcPts val="0"/>
              </a:spcBef>
              <a:spcAft>
                <a:spcPts val="0"/>
              </a:spcAft>
              <a:buNone/>
            </a:pPr>
            <a:r>
              <a:rPr lang="en" sz="1600">
                <a:solidFill>
                  <a:srgbClr val="171717"/>
                </a:solidFill>
              </a:rPr>
              <a:t>		CERN Pictures</a:t>
            </a:r>
            <a:endParaRPr sz="1600">
              <a:solidFill>
                <a:srgbClr val="171717"/>
              </a:solidFill>
            </a:endParaRPr>
          </a:p>
          <a:p>
            <a:pPr indent="0" lvl="0" marL="360000" marR="360000" rtl="0" algn="l">
              <a:spcBef>
                <a:spcPts val="0"/>
              </a:spcBef>
              <a:spcAft>
                <a:spcPts val="0"/>
              </a:spcAft>
              <a:buNone/>
            </a:pPr>
            <a:r>
              <a:rPr lang="en" sz="1600">
                <a:solidFill>
                  <a:srgbClr val="171717"/>
                </a:solidFill>
              </a:rPr>
              <a:t>		Fluid </a:t>
            </a:r>
            <a:endParaRPr sz="1600">
              <a:solidFill>
                <a:srgbClr val="171717"/>
              </a:solidFill>
            </a:endParaRPr>
          </a:p>
          <a:p>
            <a:pPr indent="0" lvl="0" marL="360000" marR="360000" rtl="0" algn="l">
              <a:spcBef>
                <a:spcPts val="0"/>
              </a:spcBef>
              <a:spcAft>
                <a:spcPts val="0"/>
              </a:spcAft>
              <a:buNone/>
            </a:pPr>
            <a:r>
              <a:rPr lang="en" sz="1600">
                <a:solidFill>
                  <a:srgbClr val="171717"/>
                </a:solidFill>
              </a:rPr>
              <a:t>		</a:t>
            </a:r>
            <a:endParaRPr sz="1600">
              <a:solidFill>
                <a:srgbClr val="171717"/>
              </a:solidFill>
            </a:endParaRPr>
          </a:p>
          <a:p>
            <a:pPr indent="0" lvl="0" marL="360000" marR="360000" rtl="0" algn="l">
              <a:spcBef>
                <a:spcPts val="0"/>
              </a:spcBef>
              <a:spcAft>
                <a:spcPts val="0"/>
              </a:spcAft>
              <a:buNone/>
            </a:pPr>
            <a:r>
              <a:rPr lang="en" sz="1600">
                <a:solidFill>
                  <a:srgbClr val="171717"/>
                </a:solidFill>
              </a:rPr>
              <a:t>		</a:t>
            </a:r>
            <a:endParaRPr sz="1600">
              <a:solidFill>
                <a:srgbClr val="171717"/>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7" name="Shape 507"/>
        <p:cNvGrpSpPr/>
        <p:nvPr/>
      </p:nvGrpSpPr>
      <p:grpSpPr>
        <a:xfrm>
          <a:off x="0" y="0"/>
          <a:ext cx="0" cy="0"/>
          <a:chOff x="0" y="0"/>
          <a:chExt cx="0" cy="0"/>
        </a:xfrm>
      </p:grpSpPr>
      <p:sp>
        <p:nvSpPr>
          <p:cNvPr id="508" name="Google Shape;508;p6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509" name="Google Shape;509;p6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1.	Data Visualization</a:t>
            </a:r>
            <a:endParaRPr sz="1600">
              <a:solidFill>
                <a:srgbClr val="171717"/>
              </a:solidFill>
            </a:endParaRPr>
          </a:p>
          <a:p>
            <a:pPr indent="0" lvl="0" marL="360000" marR="360000" rtl="0" algn="l">
              <a:spcBef>
                <a:spcPts val="0"/>
              </a:spcBef>
              <a:spcAft>
                <a:spcPts val="0"/>
              </a:spcAft>
              <a:buNone/>
            </a:pPr>
            <a:r>
              <a:rPr lang="en" sz="1600">
                <a:solidFill>
                  <a:srgbClr val="171717"/>
                </a:solidFill>
              </a:rPr>
              <a:t>		Machine learning</a:t>
            </a:r>
            <a:endParaRPr sz="1600">
              <a:solidFill>
                <a:srgbClr val="171717"/>
              </a:solidFill>
            </a:endParaRPr>
          </a:p>
          <a:p>
            <a:pPr indent="0" lvl="0" marL="360000" marR="360000" rtl="0" algn="l">
              <a:spcBef>
                <a:spcPts val="0"/>
              </a:spcBef>
              <a:spcAft>
                <a:spcPts val="0"/>
              </a:spcAft>
              <a:buNone/>
            </a:pPr>
            <a:r>
              <a:rPr lang="en" sz="1600">
                <a:solidFill>
                  <a:srgbClr val="171717"/>
                </a:solidFill>
              </a:rPr>
              <a:t>		Data capturing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2.	Linquistic accuracy</a:t>
            </a:r>
            <a:endParaRPr sz="1600">
              <a:solidFill>
                <a:srgbClr val="171717"/>
              </a:solidFill>
            </a:endParaRPr>
          </a:p>
          <a:p>
            <a:pPr indent="0" lvl="0" marL="360000" marR="360000" rtl="0" algn="l">
              <a:spcBef>
                <a:spcPts val="0"/>
              </a:spcBef>
              <a:spcAft>
                <a:spcPts val="0"/>
              </a:spcAft>
              <a:buNone/>
            </a:pPr>
            <a:r>
              <a:rPr lang="en" sz="1600">
                <a:solidFill>
                  <a:srgbClr val="171717"/>
                </a:solidFill>
              </a:rPr>
              <a:t>		Neuron network algorithm</a:t>
            </a:r>
            <a:endParaRPr sz="1600">
              <a:solidFill>
                <a:srgbClr val="171717"/>
              </a:solidFill>
            </a:endParaRPr>
          </a:p>
          <a:p>
            <a:pPr indent="0" lvl="0" marL="360000" marR="360000" rtl="0" algn="l">
              <a:spcBef>
                <a:spcPts val="0"/>
              </a:spcBef>
              <a:spcAft>
                <a:spcPts val="0"/>
              </a:spcAft>
              <a:buNone/>
            </a:pPr>
            <a:r>
              <a:rPr lang="en" sz="1600">
                <a:solidFill>
                  <a:srgbClr val="171717"/>
                </a:solidFill>
              </a:rPr>
              <a:t>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3.	Instant information</a:t>
            </a:r>
            <a:endParaRPr sz="1600">
              <a:solidFill>
                <a:srgbClr val="171717"/>
              </a:solidFill>
            </a:endParaRPr>
          </a:p>
          <a:p>
            <a:pPr indent="0" lvl="0" marL="360000" marR="360000" rtl="0" algn="l">
              <a:spcBef>
                <a:spcPts val="0"/>
              </a:spcBef>
              <a:spcAft>
                <a:spcPts val="0"/>
              </a:spcAft>
              <a:buNone/>
            </a:pPr>
            <a:r>
              <a:rPr lang="en" sz="1600">
                <a:solidFill>
                  <a:srgbClr val="171717"/>
                </a:solidFill>
              </a:rPr>
              <a:t>		Accuracy of information</a:t>
            </a:r>
            <a:endParaRPr sz="1600">
              <a:solidFill>
                <a:srgbClr val="171717"/>
              </a:solidFill>
            </a:endParaRPr>
          </a:p>
          <a:p>
            <a:pPr indent="0" lvl="0" marL="360000" marR="360000" rtl="0" algn="l">
              <a:spcBef>
                <a:spcPts val="0"/>
              </a:spcBef>
              <a:spcAft>
                <a:spcPts val="0"/>
              </a:spcAft>
              <a:buNone/>
            </a:pPr>
            <a:r>
              <a:rPr lang="en" sz="1600">
                <a:solidFill>
                  <a:srgbClr val="171717"/>
                </a:solidFill>
              </a:rPr>
              <a:t>		</a:t>
            </a:r>
            <a:endParaRPr sz="1600">
              <a:solidFill>
                <a:srgbClr val="171717"/>
              </a:solidFill>
            </a:endParaRPr>
          </a:p>
          <a:p>
            <a:pPr indent="0" lvl="0" marL="360000" marR="360000" rtl="0" algn="l">
              <a:spcBef>
                <a:spcPts val="0"/>
              </a:spcBef>
              <a:spcAft>
                <a:spcPts val="0"/>
              </a:spcAft>
              <a:buNone/>
            </a:pPr>
            <a:r>
              <a:rPr lang="en" sz="1600">
                <a:solidFill>
                  <a:srgbClr val="171717"/>
                </a:solidFill>
              </a:rPr>
              <a:t>		</a:t>
            </a:r>
            <a:endParaRPr sz="1600">
              <a:solidFill>
                <a:srgbClr val="171717"/>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3" name="Shape 513"/>
        <p:cNvGrpSpPr/>
        <p:nvPr/>
      </p:nvGrpSpPr>
      <p:grpSpPr>
        <a:xfrm>
          <a:off x="0" y="0"/>
          <a:ext cx="0" cy="0"/>
          <a:chOff x="0" y="0"/>
          <a:chExt cx="0" cy="0"/>
        </a:xfrm>
      </p:grpSpPr>
      <p:sp>
        <p:nvSpPr>
          <p:cNvPr id="514" name="Google Shape;514;p7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515" name="Google Shape;515;p7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1 	Data visualization</a:t>
            </a:r>
            <a:endParaRPr sz="1600">
              <a:solidFill>
                <a:srgbClr val="171717"/>
              </a:solidFill>
            </a:endParaRPr>
          </a:p>
          <a:p>
            <a:pPr indent="0" lvl="0" marL="360000" marR="360000" rtl="0" algn="l">
              <a:spcBef>
                <a:spcPts val="0"/>
              </a:spcBef>
              <a:spcAft>
                <a:spcPts val="0"/>
              </a:spcAft>
              <a:buNone/>
            </a:pPr>
            <a:r>
              <a:rPr lang="en" sz="1600">
                <a:solidFill>
                  <a:srgbClr val="171717"/>
                </a:solidFill>
              </a:rPr>
              <a:t>		Image mapping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2.	Application of magnetism</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3.	Onsite-visit, lecture, picture and animation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	</a:t>
            </a:r>
            <a:endParaRPr sz="1600">
              <a:solidFill>
                <a:srgbClr val="171717"/>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9" name="Shape 519"/>
        <p:cNvGrpSpPr/>
        <p:nvPr/>
      </p:nvGrpSpPr>
      <p:grpSpPr>
        <a:xfrm>
          <a:off x="0" y="0"/>
          <a:ext cx="0" cy="0"/>
          <a:chOff x="0" y="0"/>
          <a:chExt cx="0" cy="0"/>
        </a:xfrm>
      </p:grpSpPr>
      <p:sp>
        <p:nvSpPr>
          <p:cNvPr id="520" name="Google Shape;520;p7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21" name="Google Shape;521;p71"/>
          <p:cNvSpPr txBox="1"/>
          <p:nvPr/>
        </p:nvSpPr>
        <p:spPr>
          <a:xfrm>
            <a:off x="3265800" y="0"/>
            <a:ext cx="5878200" cy="51435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179999" rtl="0" algn="l">
              <a:lnSpc>
                <a:spcPct val="115000"/>
              </a:lnSpc>
              <a:spcBef>
                <a:spcPts val="0"/>
              </a:spcBef>
              <a:spcAft>
                <a:spcPts val="0"/>
              </a:spcAft>
              <a:buNone/>
            </a:pPr>
            <a:r>
              <a:rPr b="1" lang="en" sz="1200">
                <a:solidFill>
                  <a:srgbClr val="E06666"/>
                </a:solidFill>
              </a:rPr>
              <a:t>1 ) </a:t>
            </a:r>
            <a:r>
              <a:rPr b="1" lang="en" sz="1200">
                <a:solidFill>
                  <a:srgbClr val="E06666"/>
                </a:solidFill>
              </a:rPr>
              <a:t>topic from the physics curriculum could I see myself teaching in the context of Engineering at CERN. </a:t>
            </a:r>
            <a:endParaRPr b="1" sz="1200">
              <a:solidFill>
                <a:srgbClr val="E06666"/>
              </a:solidFill>
            </a:endParaRPr>
          </a:p>
          <a:p>
            <a:pPr indent="-342900" lvl="0" marL="457200" marR="0" rtl="0" algn="l">
              <a:lnSpc>
                <a:spcPct val="171429"/>
              </a:lnSpc>
              <a:spcBef>
                <a:spcPts val="1100"/>
              </a:spcBef>
              <a:spcAft>
                <a:spcPts val="0"/>
              </a:spcAft>
              <a:buClr>
                <a:srgbClr val="E06666"/>
              </a:buClr>
              <a:buSzPts val="1800"/>
              <a:buChar char="●"/>
            </a:pPr>
            <a:r>
              <a:rPr b="1" lang="en" sz="1150">
                <a:latin typeface="Roboto"/>
                <a:ea typeface="Roboto"/>
                <a:cs typeface="Roboto"/>
                <a:sym typeface="Roboto"/>
              </a:rPr>
              <a:t>Magnetism</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Particle acceleration and beam steering</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Detectors</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Conductivity and Superconductivity</a:t>
            </a:r>
            <a:endParaRPr b="1" sz="1150">
              <a:latin typeface="Roboto"/>
              <a:ea typeface="Roboto"/>
              <a:cs typeface="Roboto"/>
              <a:sym typeface="Roboto"/>
            </a:endParaRPr>
          </a:p>
          <a:p>
            <a:pPr indent="0" lvl="0" marL="0" marR="0" rtl="0" algn="l">
              <a:lnSpc>
                <a:spcPct val="171429"/>
              </a:lnSpc>
              <a:spcBef>
                <a:spcPts val="1100"/>
              </a:spcBef>
              <a:spcAft>
                <a:spcPts val="0"/>
              </a:spcAft>
              <a:buNone/>
            </a:pPr>
            <a:r>
              <a:rPr b="1" lang="en" sz="1200">
                <a:solidFill>
                  <a:srgbClr val="E06666"/>
                </a:solidFill>
              </a:rPr>
              <a:t>2 )  </a:t>
            </a:r>
            <a:endParaRPr b="1" sz="1200">
              <a:solidFill>
                <a:srgbClr val="E06666"/>
              </a:solidFill>
            </a:endParaRPr>
          </a:p>
          <a:p>
            <a:pPr indent="-342900" lvl="0" marL="457200" marR="0" rtl="0" algn="l">
              <a:lnSpc>
                <a:spcPct val="171429"/>
              </a:lnSpc>
              <a:spcBef>
                <a:spcPts val="1100"/>
              </a:spcBef>
              <a:spcAft>
                <a:spcPts val="0"/>
              </a:spcAft>
              <a:buClr>
                <a:srgbClr val="E06666"/>
              </a:buClr>
              <a:buSzPts val="1800"/>
              <a:buChar char="●"/>
            </a:pPr>
            <a:r>
              <a:rPr b="1" lang="en" sz="1150">
                <a:latin typeface="Roboto"/>
                <a:ea typeface="Roboto"/>
                <a:cs typeface="Roboto"/>
                <a:sym typeface="Roboto"/>
              </a:rPr>
              <a:t>Masterclasses can help  teaching such topics</a:t>
            </a:r>
            <a:endParaRPr b="1" sz="1150">
              <a:latin typeface="Roboto"/>
              <a:ea typeface="Roboto"/>
              <a:cs typeface="Roboto"/>
              <a:sym typeface="Roboto"/>
            </a:endParaRPr>
          </a:p>
          <a:p>
            <a:pPr indent="-342900" lvl="0" marL="457200" marR="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We can use CERN resources to simulate real physics facts</a:t>
            </a:r>
            <a:endParaRPr b="1" sz="1150">
              <a:latin typeface="Roboto"/>
              <a:ea typeface="Roboto"/>
              <a:cs typeface="Roboto"/>
              <a:sym typeface="Roboto"/>
            </a:endParaRPr>
          </a:p>
          <a:p>
            <a:pPr indent="0" lvl="0" marL="457200" marR="360000" rtl="0" algn="l">
              <a:spcBef>
                <a:spcPts val="110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1" name="Shape 211"/>
        <p:cNvGrpSpPr/>
        <p:nvPr/>
      </p:nvGrpSpPr>
      <p:grpSpPr>
        <a:xfrm>
          <a:off x="0" y="0"/>
          <a:ext cx="0" cy="0"/>
          <a:chOff x="0" y="0"/>
          <a:chExt cx="0" cy="0"/>
        </a:xfrm>
      </p:grpSpPr>
      <p:sp>
        <p:nvSpPr>
          <p:cNvPr id="212" name="Google Shape;212;p27"/>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Checklist for SG Session 1</a:t>
            </a:r>
            <a:endParaRPr/>
          </a:p>
        </p:txBody>
      </p:sp>
      <p:graphicFrame>
        <p:nvGraphicFramePr>
          <p:cNvPr id="213" name="Google Shape;213;p27"/>
          <p:cNvGraphicFramePr/>
          <p:nvPr/>
        </p:nvGraphicFramePr>
        <p:xfrm>
          <a:off x="306000" y="1619250"/>
          <a:ext cx="3000000" cy="3000000"/>
        </p:xfrm>
        <a:graphic>
          <a:graphicData uri="http://schemas.openxmlformats.org/drawingml/2006/table">
            <a:tbl>
              <a:tblPr>
                <a:noFill/>
                <a:tableStyleId>{6BB35603-F51C-4067-A702-24BAE82C06EF}</a:tableStyleId>
              </a:tblPr>
              <a:tblGrid>
                <a:gridCol w="382850"/>
                <a:gridCol w="1306850"/>
                <a:gridCol w="5126575"/>
                <a:gridCol w="1715725"/>
              </a:tblGrid>
              <a:tr h="381000">
                <a:tc>
                  <a:txBody>
                    <a:bodyPr/>
                    <a:lstStyle/>
                    <a:p>
                      <a:pPr indent="0" lvl="0" marL="0" rtl="0" algn="l">
                        <a:spcBef>
                          <a:spcPts val="0"/>
                        </a:spcBef>
                        <a:spcAft>
                          <a:spcPts val="0"/>
                        </a:spcAft>
                        <a:buNone/>
                      </a:pPr>
                      <a:r>
                        <a:rPr b="1" lang="en"/>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t>Individual</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trike="sngStrike"/>
                        <a:t>Fill in your section of the </a:t>
                      </a:r>
                      <a:r>
                        <a:rPr b="1" lang="en" strike="sngStrike"/>
                        <a:t>“Study Group 2”</a:t>
                      </a:r>
                      <a:r>
                        <a:rPr lang="en" strike="sngStrike"/>
                        <a:t> slide</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t>Wednesday, 17:30</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solidFill>
                            <a:schemeClr val="dk1"/>
                          </a:solidFill>
                        </a:rPr>
                        <a:t>Group</a:t>
                      </a:r>
                      <a:endParaRPr strike="sngStrike">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trike="sngStrike"/>
                        <a:t>Fill in </a:t>
                      </a:r>
                      <a:r>
                        <a:rPr b="1" lang="en" strike="sngStrike"/>
                        <a:t>“Group Norms”</a:t>
                      </a:r>
                      <a:r>
                        <a:rPr lang="en" strike="sngStrike"/>
                        <a:t> slide</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t>Wednesday, 17:30</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trike="sngStrike"/>
                        <a:t>3</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t>Individual</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trike="sngStrike"/>
                        <a:t>Fill in slides corresponding to your colour </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t>Wednesday, 17:30</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solidFill>
                            <a:schemeClr val="dk1"/>
                          </a:solidFill>
                        </a:rPr>
                        <a:t>Group</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trike="sngStrike"/>
                        <a:t>Fill in </a:t>
                      </a:r>
                      <a:r>
                        <a:rPr b="1" lang="en" strike="sngStrike"/>
                        <a:t>“Our Key Takeaways”</a:t>
                      </a:r>
                      <a:r>
                        <a:rPr lang="en" strike="sngStrike"/>
                        <a:t> and </a:t>
                      </a:r>
                      <a:r>
                        <a:rPr b="1" lang="en" strike="sngStrike"/>
                        <a:t>“Our Feedback”</a:t>
                      </a:r>
                      <a:r>
                        <a:rPr lang="en" strike="sngStrike"/>
                        <a:t> slides as a group. Make sure you all contribute to the discussion. </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t>Wednesday, 17:30</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5</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solidFill>
                            <a:schemeClr val="dk1"/>
                          </a:solidFill>
                        </a:rPr>
                        <a:t>Group</a:t>
                      </a:r>
                      <a:endParaRPr strike="sngStrike">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trike="sngStrike"/>
                        <a:t>Decide how you as a group will present </a:t>
                      </a:r>
                      <a:r>
                        <a:rPr b="1" lang="en" strike="sngStrike"/>
                        <a:t>your group slides</a:t>
                      </a:r>
                      <a:r>
                        <a:rPr lang="en" strike="sngStrike"/>
                        <a:t> </a:t>
                      </a:r>
                      <a:br>
                        <a:rPr lang="en" strike="sngStrike"/>
                      </a:br>
                      <a:r>
                        <a:rPr lang="en" strike="sngStrike"/>
                        <a:t>if you are selected to present during the SG Report-Out.</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trike="sngStrike"/>
                        <a:t>Wednesday, 17:30</a:t>
                      </a:r>
                      <a:endParaRPr strike="sngStrike"/>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14" name="Google Shape;214;p27"/>
          <p:cNvSpPr/>
          <p:nvPr/>
        </p:nvSpPr>
        <p:spPr>
          <a:xfrm>
            <a:off x="5531613" y="293947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5" name="Google Shape;215;p27"/>
          <p:cNvSpPr/>
          <p:nvPr/>
        </p:nvSpPr>
        <p:spPr>
          <a:xfrm>
            <a:off x="5734124" y="293947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6" name="Google Shape;216;p27"/>
          <p:cNvSpPr/>
          <p:nvPr/>
        </p:nvSpPr>
        <p:spPr>
          <a:xfrm>
            <a:off x="5936636" y="293947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7" name="Google Shape;217;p27"/>
          <p:cNvSpPr/>
          <p:nvPr/>
        </p:nvSpPr>
        <p:spPr>
          <a:xfrm>
            <a:off x="6139123" y="293947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8" name="Google Shape;218;p27"/>
          <p:cNvSpPr/>
          <p:nvPr/>
        </p:nvSpPr>
        <p:spPr>
          <a:xfrm>
            <a:off x="6341635" y="293947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9" name="Google Shape;219;p27"/>
          <p:cNvSpPr/>
          <p:nvPr/>
        </p:nvSpPr>
        <p:spPr>
          <a:xfrm>
            <a:off x="6544121" y="2939475"/>
            <a:ext cx="147300" cy="147600"/>
          </a:xfrm>
          <a:prstGeom prst="ellipse">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5" name="Shape 525"/>
        <p:cNvGrpSpPr/>
        <p:nvPr/>
      </p:nvGrpSpPr>
      <p:grpSpPr>
        <a:xfrm>
          <a:off x="0" y="0"/>
          <a:ext cx="0" cy="0"/>
          <a:chOff x="0" y="0"/>
          <a:chExt cx="0" cy="0"/>
        </a:xfrm>
      </p:grpSpPr>
      <p:sp>
        <p:nvSpPr>
          <p:cNvPr id="526" name="Google Shape;526;p7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27" name="Google Shape;527;p7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179999" rtl="0" algn="l">
              <a:lnSpc>
                <a:spcPct val="115000"/>
              </a:lnSpc>
              <a:spcBef>
                <a:spcPts val="0"/>
              </a:spcBef>
              <a:spcAft>
                <a:spcPts val="0"/>
              </a:spcAft>
              <a:buNone/>
            </a:pPr>
            <a:r>
              <a:rPr b="1" lang="en" sz="1200">
                <a:solidFill>
                  <a:srgbClr val="E06666"/>
                </a:solidFill>
              </a:rPr>
              <a:t>1 ) Topic from the physics curriculum could I see myself teaching in the context of the Large Hadron Collider at CERN. </a:t>
            </a:r>
            <a:endParaRPr b="1" sz="1200">
              <a:solidFill>
                <a:srgbClr val="E06666"/>
              </a:solidFill>
            </a:endParaRPr>
          </a:p>
          <a:p>
            <a:pPr indent="-342900" lvl="0" marL="457200" rtl="0" algn="l">
              <a:lnSpc>
                <a:spcPct val="171429"/>
              </a:lnSpc>
              <a:spcBef>
                <a:spcPts val="1100"/>
              </a:spcBef>
              <a:spcAft>
                <a:spcPts val="0"/>
              </a:spcAft>
              <a:buClr>
                <a:srgbClr val="E06666"/>
              </a:buClr>
              <a:buSzPts val="1800"/>
              <a:buChar char="●"/>
            </a:pPr>
            <a:r>
              <a:rPr b="1" lang="en" sz="1150">
                <a:latin typeface="Roboto"/>
                <a:ea typeface="Roboto"/>
                <a:cs typeface="Roboto"/>
                <a:sym typeface="Roboto"/>
              </a:rPr>
              <a:t>Magnetism</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Particle acceleration and beam steering</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Detectores</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Conductivity and Superconductivity</a:t>
            </a:r>
            <a:endParaRPr b="1" sz="1150">
              <a:latin typeface="Roboto"/>
              <a:ea typeface="Roboto"/>
              <a:cs typeface="Roboto"/>
              <a:sym typeface="Roboto"/>
            </a:endParaRPr>
          </a:p>
          <a:p>
            <a:pPr indent="0" lvl="0" marL="0" rtl="0" algn="l">
              <a:lnSpc>
                <a:spcPct val="171429"/>
              </a:lnSpc>
              <a:spcBef>
                <a:spcPts val="1100"/>
              </a:spcBef>
              <a:spcAft>
                <a:spcPts val="0"/>
              </a:spcAft>
              <a:buNone/>
            </a:pPr>
            <a:r>
              <a:rPr b="1" lang="en" sz="1200">
                <a:solidFill>
                  <a:srgbClr val="E06666"/>
                </a:solidFill>
              </a:rPr>
              <a:t>2 )  </a:t>
            </a:r>
            <a:endParaRPr b="1" sz="1200">
              <a:solidFill>
                <a:srgbClr val="E06666"/>
              </a:solidFill>
            </a:endParaRPr>
          </a:p>
          <a:p>
            <a:pPr indent="-342900" lvl="0" marL="457200" rtl="0" algn="l">
              <a:lnSpc>
                <a:spcPct val="171429"/>
              </a:lnSpc>
              <a:spcBef>
                <a:spcPts val="1100"/>
              </a:spcBef>
              <a:spcAft>
                <a:spcPts val="0"/>
              </a:spcAft>
              <a:buClr>
                <a:srgbClr val="E06666"/>
              </a:buClr>
              <a:buSzPts val="1800"/>
              <a:buChar char="●"/>
            </a:pPr>
            <a:r>
              <a:rPr b="1" lang="en" sz="1150">
                <a:latin typeface="Roboto"/>
                <a:ea typeface="Roboto"/>
                <a:cs typeface="Roboto"/>
                <a:sym typeface="Roboto"/>
              </a:rPr>
              <a:t>Masterclasses can help  teaching such topics</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We can use CERN resources to simulate real physics facts</a:t>
            </a:r>
            <a:endParaRPr sz="1600">
              <a:solidFill>
                <a:srgbClr val="171717"/>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31" name="Shape 531"/>
        <p:cNvGrpSpPr/>
        <p:nvPr/>
      </p:nvGrpSpPr>
      <p:grpSpPr>
        <a:xfrm>
          <a:off x="0" y="0"/>
          <a:ext cx="0" cy="0"/>
          <a:chOff x="0" y="0"/>
          <a:chExt cx="0" cy="0"/>
        </a:xfrm>
      </p:grpSpPr>
      <p:sp>
        <p:nvSpPr>
          <p:cNvPr id="532" name="Google Shape;532;p7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533" name="Google Shape;533;p7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179999" rtl="0" algn="l">
              <a:lnSpc>
                <a:spcPct val="115000"/>
              </a:lnSpc>
              <a:spcBef>
                <a:spcPts val="0"/>
              </a:spcBef>
              <a:spcAft>
                <a:spcPts val="0"/>
              </a:spcAft>
              <a:buNone/>
            </a:pPr>
            <a:r>
              <a:rPr b="1" lang="en" sz="1200">
                <a:solidFill>
                  <a:srgbClr val="E06666"/>
                </a:solidFill>
              </a:rPr>
              <a:t>1 ) key ideas. </a:t>
            </a:r>
            <a:endParaRPr b="1" sz="1200">
              <a:solidFill>
                <a:srgbClr val="E06666"/>
              </a:solidFill>
            </a:endParaRPr>
          </a:p>
          <a:p>
            <a:pPr indent="-342900" lvl="0" marL="457200" rtl="0" algn="l">
              <a:lnSpc>
                <a:spcPct val="171429"/>
              </a:lnSpc>
              <a:spcBef>
                <a:spcPts val="1100"/>
              </a:spcBef>
              <a:spcAft>
                <a:spcPts val="0"/>
              </a:spcAft>
              <a:buClr>
                <a:srgbClr val="E06666"/>
              </a:buClr>
              <a:buSzPts val="1800"/>
              <a:buChar char="●"/>
            </a:pPr>
            <a:r>
              <a:rPr b="1" lang="en" sz="1150">
                <a:latin typeface="Roboto"/>
                <a:ea typeface="Roboto"/>
                <a:cs typeface="Roboto"/>
                <a:sym typeface="Roboto"/>
              </a:rPr>
              <a:t>Deep learning</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Machine Learning</a:t>
            </a:r>
            <a:endParaRPr b="1" sz="1150">
              <a:latin typeface="Roboto"/>
              <a:ea typeface="Roboto"/>
              <a:cs typeface="Roboto"/>
              <a:sym typeface="Roboto"/>
            </a:endParaRPr>
          </a:p>
          <a:p>
            <a:pPr indent="0" lvl="0" marL="0" rtl="0" algn="l">
              <a:lnSpc>
                <a:spcPct val="171429"/>
              </a:lnSpc>
              <a:spcBef>
                <a:spcPts val="1100"/>
              </a:spcBef>
              <a:spcAft>
                <a:spcPts val="0"/>
              </a:spcAft>
              <a:buNone/>
            </a:pPr>
            <a:r>
              <a:rPr b="1" lang="en" sz="1200">
                <a:solidFill>
                  <a:srgbClr val="E06666"/>
                </a:solidFill>
              </a:rPr>
              <a:t>2 )  potential challenges</a:t>
            </a:r>
            <a:endParaRPr b="1" sz="1200">
              <a:solidFill>
                <a:srgbClr val="E06666"/>
              </a:solidFill>
            </a:endParaRPr>
          </a:p>
          <a:p>
            <a:pPr indent="-342900" lvl="0" marL="457200" rtl="0" algn="l">
              <a:lnSpc>
                <a:spcPct val="171429"/>
              </a:lnSpc>
              <a:spcBef>
                <a:spcPts val="1100"/>
              </a:spcBef>
              <a:spcAft>
                <a:spcPts val="0"/>
              </a:spcAft>
              <a:buClr>
                <a:srgbClr val="E06666"/>
              </a:buClr>
              <a:buSzPts val="1800"/>
              <a:buChar char="●"/>
            </a:pPr>
            <a:r>
              <a:rPr b="1" lang="en" sz="1150">
                <a:latin typeface="Roboto"/>
                <a:ea typeface="Roboto"/>
                <a:cs typeface="Roboto"/>
                <a:sym typeface="Roboto"/>
              </a:rPr>
              <a:t>Understanding deep learning</a:t>
            </a:r>
            <a:endParaRPr b="1" sz="1150">
              <a:latin typeface="Roboto"/>
              <a:ea typeface="Roboto"/>
              <a:cs typeface="Roboto"/>
              <a:sym typeface="Roboto"/>
            </a:endParaRPr>
          </a:p>
          <a:p>
            <a:pPr indent="-342900" lvl="0" marL="457200" rtl="0" algn="l">
              <a:lnSpc>
                <a:spcPct val="171429"/>
              </a:lnSpc>
              <a:spcBef>
                <a:spcPts val="0"/>
              </a:spcBef>
              <a:spcAft>
                <a:spcPts val="0"/>
              </a:spcAft>
              <a:buClr>
                <a:srgbClr val="E06666"/>
              </a:buClr>
              <a:buSzPts val="1800"/>
              <a:buChar char="●"/>
            </a:pPr>
            <a:r>
              <a:rPr b="1" lang="en" sz="1150">
                <a:latin typeface="Roboto"/>
                <a:ea typeface="Roboto"/>
                <a:cs typeface="Roboto"/>
                <a:sym typeface="Roboto"/>
              </a:rPr>
              <a:t>Data analysis</a:t>
            </a:r>
            <a:endParaRPr b="1" sz="1150">
              <a:latin typeface="Roboto"/>
              <a:ea typeface="Roboto"/>
              <a:cs typeface="Roboto"/>
              <a:sym typeface="Roboto"/>
            </a:endParaRPr>
          </a:p>
          <a:p>
            <a:pPr indent="0" lvl="0" marL="0" rtl="0" algn="l">
              <a:lnSpc>
                <a:spcPct val="171429"/>
              </a:lnSpc>
              <a:spcBef>
                <a:spcPts val="1100"/>
              </a:spcBef>
              <a:spcAft>
                <a:spcPts val="0"/>
              </a:spcAft>
              <a:buNone/>
            </a:pPr>
            <a:r>
              <a:rPr b="1" lang="en" sz="1150">
                <a:solidFill>
                  <a:srgbClr val="E06666"/>
                </a:solidFill>
                <a:latin typeface="Roboto"/>
                <a:ea typeface="Roboto"/>
                <a:cs typeface="Roboto"/>
                <a:sym typeface="Roboto"/>
              </a:rPr>
              <a:t>3 )  </a:t>
            </a:r>
            <a:r>
              <a:rPr b="1" lang="en" sz="1200">
                <a:solidFill>
                  <a:srgbClr val="E06666"/>
                </a:solidFill>
              </a:rPr>
              <a:t>potential benefits</a:t>
            </a:r>
            <a:endParaRPr b="1" sz="1200">
              <a:solidFill>
                <a:srgbClr val="E06666"/>
              </a:solidFill>
            </a:endParaRPr>
          </a:p>
          <a:p>
            <a:pPr indent="-342900" lvl="0" marL="457200" marR="0" rtl="0" algn="l">
              <a:lnSpc>
                <a:spcPct val="171429"/>
              </a:lnSpc>
              <a:spcBef>
                <a:spcPts val="1100"/>
              </a:spcBef>
              <a:spcAft>
                <a:spcPts val="0"/>
              </a:spcAft>
              <a:buClr>
                <a:srgbClr val="1F1F1F"/>
              </a:buClr>
              <a:buSzPts val="1800"/>
              <a:buChar char="●"/>
            </a:pPr>
            <a:r>
              <a:rPr b="1" lang="en" sz="1200">
                <a:solidFill>
                  <a:srgbClr val="1F1F1F"/>
                </a:solidFill>
              </a:rPr>
              <a:t>Fast learning , Efficiency, </a:t>
            </a:r>
            <a:endParaRPr b="1" sz="1200">
              <a:solidFill>
                <a:srgbClr val="1F1F1F"/>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37" name="Shape 537"/>
        <p:cNvGrpSpPr/>
        <p:nvPr/>
      </p:nvGrpSpPr>
      <p:grpSpPr>
        <a:xfrm>
          <a:off x="0" y="0"/>
          <a:ext cx="0" cy="0"/>
          <a:chOff x="0" y="0"/>
          <a:chExt cx="0" cy="0"/>
        </a:xfrm>
      </p:grpSpPr>
      <p:sp>
        <p:nvSpPr>
          <p:cNvPr id="538" name="Google Shape;538;p7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539" name="Google Shape;539;p7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b="1" sz="1600">
              <a:solidFill>
                <a:srgbClr val="E06666"/>
              </a:solidFill>
            </a:endParaRPr>
          </a:p>
          <a:p>
            <a:pPr indent="0" lvl="0" marL="457200" marR="360000" rtl="0" algn="l">
              <a:spcBef>
                <a:spcPts val="0"/>
              </a:spcBef>
              <a:spcAft>
                <a:spcPts val="0"/>
              </a:spcAft>
              <a:buNone/>
            </a:pPr>
            <a:r>
              <a:t/>
            </a:r>
            <a:endParaRPr b="1" sz="1600">
              <a:solidFill>
                <a:srgbClr val="E06666"/>
              </a:solidFill>
            </a:endParaRPr>
          </a:p>
          <a:p>
            <a:pPr indent="-330200" lvl="0" marL="457200" marR="360000" rtl="0" algn="l">
              <a:spcBef>
                <a:spcPts val="0"/>
              </a:spcBef>
              <a:spcAft>
                <a:spcPts val="0"/>
              </a:spcAft>
              <a:buClr>
                <a:srgbClr val="E06666"/>
              </a:buClr>
              <a:buSzPts val="1600"/>
              <a:buChar char="●"/>
            </a:pPr>
            <a:r>
              <a:rPr b="1" lang="en" sz="1600">
                <a:solidFill>
                  <a:srgbClr val="E06666"/>
                </a:solidFill>
              </a:rPr>
              <a:t>Machine Learning</a:t>
            </a:r>
            <a:endParaRPr b="1" sz="1600">
              <a:solidFill>
                <a:srgbClr val="E06666"/>
              </a:solidFill>
            </a:endParaRPr>
          </a:p>
          <a:p>
            <a:pPr indent="0" lvl="0" marL="457200" marR="360000" rtl="0" algn="l">
              <a:spcBef>
                <a:spcPts val="0"/>
              </a:spcBef>
              <a:spcAft>
                <a:spcPts val="0"/>
              </a:spcAft>
              <a:buNone/>
            </a:pPr>
            <a:r>
              <a:t/>
            </a:r>
            <a:endParaRPr b="1" sz="1600">
              <a:solidFill>
                <a:srgbClr val="E06666"/>
              </a:solidFill>
            </a:endParaRPr>
          </a:p>
          <a:p>
            <a:pPr indent="-330200" lvl="0" marL="457200" marR="360000" rtl="0" algn="l">
              <a:spcBef>
                <a:spcPts val="0"/>
              </a:spcBef>
              <a:spcAft>
                <a:spcPts val="0"/>
              </a:spcAft>
              <a:buClr>
                <a:srgbClr val="E06666"/>
              </a:buClr>
              <a:buSzPts val="1600"/>
              <a:buChar char="●"/>
            </a:pPr>
            <a:r>
              <a:rPr b="1" lang="en" sz="1600">
                <a:solidFill>
                  <a:srgbClr val="E06666"/>
                </a:solidFill>
              </a:rPr>
              <a:t>Aceeletarors Technologies</a:t>
            </a:r>
            <a:endParaRPr b="1" sz="1600">
              <a:solidFill>
                <a:srgbClr val="E06666"/>
              </a:solidFill>
            </a:endParaRPr>
          </a:p>
          <a:p>
            <a:pPr indent="0" lvl="0" marL="457200" marR="360000" rtl="0" algn="l">
              <a:spcBef>
                <a:spcPts val="0"/>
              </a:spcBef>
              <a:spcAft>
                <a:spcPts val="0"/>
              </a:spcAft>
              <a:buNone/>
            </a:pPr>
            <a:r>
              <a:t/>
            </a:r>
            <a:endParaRPr b="1" sz="1600">
              <a:solidFill>
                <a:srgbClr val="E06666"/>
              </a:solidFill>
            </a:endParaRPr>
          </a:p>
          <a:p>
            <a:pPr indent="-330200" lvl="0" marL="457200" marR="360000" rtl="0" algn="l">
              <a:spcBef>
                <a:spcPts val="0"/>
              </a:spcBef>
              <a:spcAft>
                <a:spcPts val="0"/>
              </a:spcAft>
              <a:buClr>
                <a:srgbClr val="E06666"/>
              </a:buClr>
              <a:buSzPts val="1600"/>
              <a:buChar char="●"/>
            </a:pPr>
            <a:r>
              <a:rPr b="1" lang="en" sz="1600">
                <a:solidFill>
                  <a:srgbClr val="E06666"/>
                </a:solidFill>
              </a:rPr>
              <a:t>Detectors</a:t>
            </a:r>
            <a:endParaRPr b="1" sz="1600">
              <a:solidFill>
                <a:srgbClr val="E06666"/>
              </a:solidFill>
            </a:endParaRPr>
          </a:p>
          <a:p>
            <a:pPr indent="0" lvl="0" marL="457200" marR="360000" rtl="0" algn="l">
              <a:spcBef>
                <a:spcPts val="0"/>
              </a:spcBef>
              <a:spcAft>
                <a:spcPts val="0"/>
              </a:spcAft>
              <a:buNone/>
            </a:pPr>
            <a:br>
              <a:rPr b="1" lang="en" sz="1600">
                <a:solidFill>
                  <a:srgbClr val="E06666"/>
                </a:solidFill>
              </a:rPr>
            </a:br>
            <a:endParaRPr b="1" sz="1600">
              <a:solidFill>
                <a:srgbClr val="E06666"/>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3" name="Shape 543"/>
        <p:cNvGrpSpPr/>
        <p:nvPr/>
      </p:nvGrpSpPr>
      <p:grpSpPr>
        <a:xfrm>
          <a:off x="0" y="0"/>
          <a:ext cx="0" cy="0"/>
          <a:chOff x="0" y="0"/>
          <a:chExt cx="0" cy="0"/>
        </a:xfrm>
      </p:grpSpPr>
      <p:sp>
        <p:nvSpPr>
          <p:cNvPr id="544" name="Google Shape;544;p7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45" name="Google Shape;545;p7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 sz="1600">
                <a:solidFill>
                  <a:srgbClr val="171717"/>
                </a:solidFill>
              </a:rPr>
              <a:t>Topic</a:t>
            </a:r>
            <a:endParaRPr sz="1600">
              <a:solidFill>
                <a:srgbClr val="171717"/>
              </a:solidFill>
            </a:endParaRPr>
          </a:p>
          <a:p>
            <a:pPr indent="0" lvl="0" marL="457200" marR="360000" rtl="0" algn="l">
              <a:spcBef>
                <a:spcPts val="0"/>
              </a:spcBef>
              <a:spcAft>
                <a:spcPts val="0"/>
              </a:spcAft>
              <a:buNone/>
            </a:pPr>
            <a:r>
              <a:rPr lang="en" sz="1600">
                <a:solidFill>
                  <a:srgbClr val="171717"/>
                </a:solidFill>
              </a:rPr>
              <a:t>Applications of magnets: maglev trains, MRI magnets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 sz="1600">
                <a:solidFill>
                  <a:srgbClr val="171717"/>
                </a:solidFill>
              </a:rPr>
              <a:t>My idea</a:t>
            </a:r>
            <a:endParaRPr sz="1600">
              <a:solidFill>
                <a:srgbClr val="171717"/>
              </a:solidFill>
            </a:endParaRPr>
          </a:p>
          <a:p>
            <a:pPr indent="0" lvl="0" marL="457200" marR="360000" rtl="0" algn="l">
              <a:spcBef>
                <a:spcPts val="0"/>
              </a:spcBef>
              <a:spcAft>
                <a:spcPts val="0"/>
              </a:spcAft>
              <a:buNone/>
            </a:pPr>
            <a:r>
              <a:rPr lang="en" sz="1600">
                <a:solidFill>
                  <a:srgbClr val="171717"/>
                </a:solidFill>
              </a:rPr>
              <a:t>Relating to the current in metals, if the crystal lattices stop moving, free electrons are not hindered, the resistance will approach zero, the material becomes superconducting.</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9" name="Shape 549"/>
        <p:cNvGrpSpPr/>
        <p:nvPr/>
      </p:nvGrpSpPr>
      <p:grpSpPr>
        <a:xfrm>
          <a:off x="0" y="0"/>
          <a:ext cx="0" cy="0"/>
          <a:chOff x="0" y="0"/>
          <a:chExt cx="0" cy="0"/>
        </a:xfrm>
      </p:grpSpPr>
      <p:sp>
        <p:nvSpPr>
          <p:cNvPr id="550" name="Google Shape;550;p7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51" name="Google Shape;551;p7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Application of particle paths in accelerators to describe circular motion</a:t>
            </a:r>
            <a:endParaRPr sz="1600">
              <a:solidFill>
                <a:srgbClr val="171717"/>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55" name="Shape 555"/>
        <p:cNvGrpSpPr/>
        <p:nvPr/>
      </p:nvGrpSpPr>
      <p:grpSpPr>
        <a:xfrm>
          <a:off x="0" y="0"/>
          <a:ext cx="0" cy="0"/>
          <a:chOff x="0" y="0"/>
          <a:chExt cx="0" cy="0"/>
        </a:xfrm>
      </p:grpSpPr>
      <p:sp>
        <p:nvSpPr>
          <p:cNvPr id="556" name="Google Shape;556;p7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557" name="Google Shape;557;p7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b="1" lang="en" sz="1600">
                <a:solidFill>
                  <a:srgbClr val="171717"/>
                </a:solidFill>
              </a:rPr>
              <a:t>3 key ideas</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Why AI is important in science: is because in experiments, such as particle collision experiments, it is necessary to collect a huge amount of data from collisions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b="1" lang="en" sz="1600">
                <a:solidFill>
                  <a:srgbClr val="171717"/>
                </a:solidFill>
              </a:rPr>
              <a:t>Potential challenges</a:t>
            </a:r>
            <a:endParaRPr b="1" sz="1600">
              <a:solidFill>
                <a:srgbClr val="171717"/>
              </a:solidFill>
            </a:endParaRPr>
          </a:p>
          <a:p>
            <a:pPr indent="0" lvl="0" marL="457200" marR="360000" rtl="0" algn="l">
              <a:spcBef>
                <a:spcPts val="0"/>
              </a:spcBef>
              <a:spcAft>
                <a:spcPts val="0"/>
              </a:spcAft>
              <a:buNone/>
            </a:pPr>
            <a:r>
              <a:rPr lang="en" sz="1600">
                <a:solidFill>
                  <a:srgbClr val="171717"/>
                </a:solidFill>
              </a:rPr>
              <a:t>Need to understand algorithms and programming languages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b="1" lang="en" sz="1600">
                <a:solidFill>
                  <a:srgbClr val="171717"/>
                </a:solidFill>
              </a:rPr>
              <a:t>Potential benefits</a:t>
            </a:r>
            <a:endParaRPr b="1" sz="1600">
              <a:solidFill>
                <a:srgbClr val="171717"/>
              </a:solidFill>
            </a:endParaRPr>
          </a:p>
          <a:p>
            <a:pPr indent="0" lvl="0" marL="457200" marR="360000" rtl="0" algn="l">
              <a:spcBef>
                <a:spcPts val="0"/>
              </a:spcBef>
              <a:spcAft>
                <a:spcPts val="0"/>
              </a:spcAft>
              <a:buNone/>
            </a:pPr>
            <a:r>
              <a:rPr lang="en" sz="1600">
                <a:solidFill>
                  <a:srgbClr val="171717"/>
                </a:solidFill>
              </a:rPr>
              <a:t>Students lose the ability to research because everything is already available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61" name="Shape 561"/>
        <p:cNvGrpSpPr/>
        <p:nvPr/>
      </p:nvGrpSpPr>
      <p:grpSpPr>
        <a:xfrm>
          <a:off x="0" y="0"/>
          <a:ext cx="0" cy="0"/>
          <a:chOff x="0" y="0"/>
          <a:chExt cx="0" cy="0"/>
        </a:xfrm>
      </p:grpSpPr>
      <p:sp>
        <p:nvSpPr>
          <p:cNvPr id="562" name="Google Shape;562;p7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563" name="Google Shape;563;p7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Some misunderstandings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About the particle path inside the tube, I thought the particles would collide with each other in the same direction.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The particle movement region has a smaller diameter than I thought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I thought the LHC was a completely circular tube.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I thought the magnet in the LHC was a single solid magnet, now I know it is made of coils made of many filament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67" name="Shape 567"/>
        <p:cNvGrpSpPr/>
        <p:nvPr/>
      </p:nvGrpSpPr>
      <p:grpSpPr>
        <a:xfrm>
          <a:off x="0" y="0"/>
          <a:ext cx="0" cy="0"/>
          <a:chOff x="0" y="0"/>
          <a:chExt cx="0" cy="0"/>
        </a:xfrm>
      </p:grpSpPr>
      <p:sp>
        <p:nvSpPr>
          <p:cNvPr id="568" name="Google Shape;568;p79"/>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a:t>
            </a:r>
            <a:r>
              <a:rPr b="1" lang="en"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69" name="Google Shape;569;p7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179999" rtl="0" algn="l">
              <a:lnSpc>
                <a:spcPct val="115000"/>
              </a:lnSpc>
              <a:spcBef>
                <a:spcPts val="0"/>
              </a:spcBef>
              <a:spcAft>
                <a:spcPts val="0"/>
              </a:spcAft>
              <a:buNone/>
            </a:pPr>
            <a:r>
              <a:t/>
            </a:r>
            <a:endParaRPr/>
          </a:p>
          <a:p>
            <a:pPr indent="0" lvl="0" marL="0" marR="179999" rtl="0" algn="l">
              <a:lnSpc>
                <a:spcPct val="115000"/>
              </a:lnSpc>
              <a:spcBef>
                <a:spcPts val="0"/>
              </a:spcBef>
              <a:spcAft>
                <a:spcPts val="0"/>
              </a:spcAft>
              <a:buNone/>
            </a:pPr>
            <a:r>
              <a:rPr lang="en"/>
              <a:t>Topics from the physics curriculum related to the Engineering in CERN are</a:t>
            </a:r>
            <a:endParaRPr/>
          </a:p>
          <a:p>
            <a:pPr indent="0" lvl="0" marL="0" marR="179999" rtl="0" algn="l">
              <a:lnSpc>
                <a:spcPct val="115000"/>
              </a:lnSpc>
              <a:spcBef>
                <a:spcPts val="0"/>
              </a:spcBef>
              <a:spcAft>
                <a:spcPts val="0"/>
              </a:spcAft>
              <a:buNone/>
            </a:pPr>
            <a:r>
              <a:rPr lang="en"/>
              <a:t>   </a:t>
            </a:r>
            <a:endParaRPr/>
          </a:p>
          <a:p>
            <a:pPr indent="0" lvl="0" marL="0" marR="179999" rtl="0" algn="l">
              <a:lnSpc>
                <a:spcPct val="115000"/>
              </a:lnSpc>
              <a:spcBef>
                <a:spcPts val="0"/>
              </a:spcBef>
              <a:spcAft>
                <a:spcPts val="0"/>
              </a:spcAft>
              <a:buNone/>
            </a:pPr>
            <a:r>
              <a:rPr lang="en"/>
              <a:t>Applied magnetism, Magnetic field, electromagnets, DC current</a:t>
            </a:r>
            <a:endParaRPr/>
          </a:p>
          <a:p>
            <a:pPr indent="0" lvl="0" marL="0" marR="179999" rtl="0" algn="l">
              <a:lnSpc>
                <a:spcPct val="115000"/>
              </a:lnSpc>
              <a:spcBef>
                <a:spcPts val="0"/>
              </a:spcBef>
              <a:spcAft>
                <a:spcPts val="0"/>
              </a:spcAft>
              <a:buNone/>
            </a:pPr>
            <a:r>
              <a:rPr lang="en"/>
              <a:t>Conductivity and Superconductivity, insulators    </a:t>
            </a:r>
            <a:endParaRPr/>
          </a:p>
          <a:p>
            <a:pPr indent="0" lvl="0" marL="0" marR="179999" rtl="0" algn="l">
              <a:lnSpc>
                <a:spcPct val="115000"/>
              </a:lnSpc>
              <a:spcBef>
                <a:spcPts val="0"/>
              </a:spcBef>
              <a:spcAft>
                <a:spcPts val="0"/>
              </a:spcAft>
              <a:buNone/>
            </a:pPr>
            <a:r>
              <a:t/>
            </a:r>
            <a:endParaRPr/>
          </a:p>
          <a:p>
            <a:pPr indent="0" lvl="0" marL="0" marR="179999" rtl="0" algn="l">
              <a:lnSpc>
                <a:spcPct val="115000"/>
              </a:lnSpc>
              <a:spcBef>
                <a:spcPts val="0"/>
              </a:spcBef>
              <a:spcAft>
                <a:spcPts val="0"/>
              </a:spcAft>
              <a:buNone/>
            </a:pPr>
            <a:r>
              <a:rPr lang="en"/>
              <a:t>I would use  https://solvay-education-programme.web.cern.ch/iron-screw-cern-electromagnets</a:t>
            </a:r>
            <a:endParaRPr/>
          </a:p>
          <a:p>
            <a:pPr indent="0" lvl="0" marL="0" marR="179999" rtl="0" algn="l">
              <a:lnSpc>
                <a:spcPct val="115000"/>
              </a:lnSpc>
              <a:spcBef>
                <a:spcPts val="0"/>
              </a:spcBef>
              <a:spcAft>
                <a:spcPts val="0"/>
              </a:spcAft>
              <a:buNone/>
            </a:pPr>
            <a:r>
              <a:t/>
            </a:r>
            <a:endParaRPr/>
          </a:p>
          <a:p>
            <a:pPr indent="0" lvl="0" marL="0" marR="179999" rtl="0" algn="l">
              <a:lnSpc>
                <a:spcPct val="115000"/>
              </a:lnSpc>
              <a:spcBef>
                <a:spcPts val="0"/>
              </a:spcBef>
              <a:spcAft>
                <a:spcPts val="0"/>
              </a:spcAft>
              <a:buNone/>
            </a:pPr>
            <a:r>
              <a:rPr lang="en" u="sng">
                <a:solidFill>
                  <a:schemeClr val="hlink"/>
                </a:solidFill>
                <a:hlinkClick r:id="rId3"/>
              </a:rPr>
              <a:t>https://solvay-education-programme.web.cern.ch/fridge-magnets-and-lhc</a:t>
            </a:r>
            <a:endParaRPr/>
          </a:p>
          <a:p>
            <a:pPr indent="0" lvl="0" marL="0" marR="179999" rtl="0" algn="l">
              <a:lnSpc>
                <a:spcPct val="115000"/>
              </a:lnSpc>
              <a:spcBef>
                <a:spcPts val="0"/>
              </a:spcBef>
              <a:spcAft>
                <a:spcPts val="0"/>
              </a:spcAft>
              <a:buNone/>
            </a:pPr>
            <a:r>
              <a:t/>
            </a:r>
            <a:endParaRPr/>
          </a:p>
          <a:p>
            <a:pPr indent="0" lvl="0" marL="0" marR="179999" rtl="0" algn="l">
              <a:lnSpc>
                <a:spcPct val="115000"/>
              </a:lnSpc>
              <a:spcBef>
                <a:spcPts val="0"/>
              </a:spcBef>
              <a:spcAft>
                <a:spcPts val="0"/>
              </a:spcAft>
              <a:buNone/>
            </a:pPr>
            <a:r>
              <a:rPr lang="en" u="sng">
                <a:solidFill>
                  <a:schemeClr val="hlink"/>
                </a:solidFill>
                <a:hlinkClick r:id="rId4"/>
              </a:rPr>
              <a:t>https://cds.cern.ch/record/2670942</a:t>
            </a:r>
            <a:r>
              <a:rPr lang="en"/>
              <a:t> for superconductivity</a:t>
            </a:r>
            <a:endParaRPr/>
          </a:p>
          <a:p>
            <a:pPr indent="0" lvl="0" marL="0" marR="179999" rtl="0" algn="l">
              <a:lnSpc>
                <a:spcPct val="115000"/>
              </a:lnSpc>
              <a:spcBef>
                <a:spcPts val="0"/>
              </a:spcBef>
              <a:spcAft>
                <a:spcPts val="0"/>
              </a:spcAft>
              <a:buNone/>
            </a:pPr>
            <a:r>
              <a:t/>
            </a:r>
            <a:endParaRPr/>
          </a:p>
          <a:p>
            <a:pPr indent="0" lvl="0" marL="0" marR="179999" rtl="0" algn="l">
              <a:lnSpc>
                <a:spcPct val="115000"/>
              </a:lnSpc>
              <a:spcBef>
                <a:spcPts val="0"/>
              </a:spcBef>
              <a:spcAft>
                <a:spcPts val="0"/>
              </a:spcAft>
              <a:buNone/>
            </a:pPr>
            <a:r>
              <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3" name="Shape 573"/>
        <p:cNvGrpSpPr/>
        <p:nvPr/>
      </p:nvGrpSpPr>
      <p:grpSpPr>
        <a:xfrm>
          <a:off x="0" y="0"/>
          <a:ext cx="0" cy="0"/>
          <a:chOff x="0" y="0"/>
          <a:chExt cx="0" cy="0"/>
        </a:xfrm>
      </p:grpSpPr>
      <p:sp>
        <p:nvSpPr>
          <p:cNvPr id="574" name="Google Shape;574;p80"/>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topic from the physics curriculum could you see yourself teaching in the context of the </a:t>
            </a:r>
            <a:br>
              <a:rPr lang="en" sz="1200">
                <a:solidFill>
                  <a:schemeClr val="lt1"/>
                </a:solidFill>
              </a:rPr>
            </a:br>
            <a:r>
              <a:rPr b="1" lang="en"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Sketch out your idea and add links to suitable resources!</a:t>
            </a:r>
            <a:endParaRPr sz="1200">
              <a:solidFill>
                <a:schemeClr val="lt1"/>
              </a:solidFill>
            </a:endParaRPr>
          </a:p>
        </p:txBody>
      </p:sp>
      <p:sp>
        <p:nvSpPr>
          <p:cNvPr id="575" name="Google Shape;575;p8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Topic from the curriculum in the context of LHC</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179999" rtl="0" algn="l">
              <a:lnSpc>
                <a:spcPct val="115000"/>
              </a:lnSpc>
              <a:spcBef>
                <a:spcPts val="0"/>
              </a:spcBef>
              <a:spcAft>
                <a:spcPts val="0"/>
              </a:spcAft>
              <a:buNone/>
            </a:pPr>
            <a:r>
              <a:rPr lang="en"/>
              <a:t>Lorentz force is applied at LHC</a:t>
            </a:r>
            <a:endParaRPr/>
          </a:p>
          <a:p>
            <a:pPr indent="0" lvl="0" marL="0" marR="179999" rtl="0" algn="l">
              <a:lnSpc>
                <a:spcPct val="115000"/>
              </a:lnSpc>
              <a:spcBef>
                <a:spcPts val="0"/>
              </a:spcBef>
              <a:spcAft>
                <a:spcPts val="0"/>
              </a:spcAft>
              <a:buNone/>
            </a:pPr>
            <a:r>
              <a:rPr lang="en"/>
              <a:t>First, I would explain the Lorentz force  and then ask students the following questions</a:t>
            </a:r>
            <a:endParaRPr/>
          </a:p>
          <a:p>
            <a:pPr indent="0" lvl="0" marL="0" marR="179999" rtl="0" algn="l">
              <a:lnSpc>
                <a:spcPct val="115000"/>
              </a:lnSpc>
              <a:spcBef>
                <a:spcPts val="0"/>
              </a:spcBef>
              <a:spcAft>
                <a:spcPts val="0"/>
              </a:spcAft>
              <a:buNone/>
            </a:pPr>
            <a:r>
              <a:rPr lang="en"/>
              <a:t>How does Lorentz force explain why particles don’t fly straight at CERN?</a:t>
            </a:r>
            <a:endParaRPr/>
          </a:p>
          <a:p>
            <a:pPr indent="0" lvl="0" marL="0" marR="179999" rtl="0" algn="l">
              <a:lnSpc>
                <a:spcPct val="115000"/>
              </a:lnSpc>
              <a:spcBef>
                <a:spcPts val="0"/>
              </a:spcBef>
              <a:spcAft>
                <a:spcPts val="0"/>
              </a:spcAft>
              <a:buNone/>
            </a:pPr>
            <a:r>
              <a:rPr lang="en"/>
              <a:t>How can we in general use the curvature of the subatomic particle to detect an invisible particle?</a:t>
            </a:r>
            <a:endParaRPr/>
          </a:p>
          <a:p>
            <a:pPr indent="0" lvl="0" marL="0" marR="179999" rtl="0" algn="l">
              <a:lnSpc>
                <a:spcPct val="115000"/>
              </a:lnSpc>
              <a:spcBef>
                <a:spcPts val="0"/>
              </a:spcBef>
              <a:spcAft>
                <a:spcPts val="0"/>
              </a:spcAft>
              <a:buNone/>
            </a:pPr>
            <a:r>
              <a:rPr lang="en"/>
              <a:t>Explain how the magnetic field is responsible for plasma confinement in future fusion reactor?</a:t>
            </a:r>
            <a:endParaRPr/>
          </a:p>
          <a:p>
            <a:pPr indent="0" lvl="0" marL="0" marR="179999" rtl="0" algn="l">
              <a:lnSpc>
                <a:spcPct val="115000"/>
              </a:lnSpc>
              <a:spcBef>
                <a:spcPts val="0"/>
              </a:spcBef>
              <a:spcAft>
                <a:spcPts val="0"/>
              </a:spcAft>
              <a:buNone/>
            </a:pPr>
            <a:r>
              <a:t/>
            </a:r>
            <a:endParaRPr/>
          </a:p>
          <a:p>
            <a:pPr indent="0" lvl="0" marL="0" marR="179999" rtl="0" algn="l">
              <a:lnSpc>
                <a:spcPct val="115000"/>
              </a:lnSpc>
              <a:spcBef>
                <a:spcPts val="0"/>
              </a:spcBef>
              <a:spcAft>
                <a:spcPts val="0"/>
              </a:spcAft>
              <a:buNone/>
            </a:pPr>
            <a:r>
              <a:rPr lang="en"/>
              <a:t>I would use as resources</a:t>
            </a:r>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https://youtu.be/oWpy0SAAI6E?si=Str5sBdcD-hn9EG0</a:t>
            </a:r>
            <a:endParaRPr sz="1600">
              <a:solidFill>
                <a:srgbClr val="171717"/>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9" name="Shape 579"/>
        <p:cNvGrpSpPr/>
        <p:nvPr/>
      </p:nvGrpSpPr>
      <p:grpSpPr>
        <a:xfrm>
          <a:off x="0" y="0"/>
          <a:ext cx="0" cy="0"/>
          <a:chOff x="0" y="0"/>
          <a:chExt cx="0" cy="0"/>
        </a:xfrm>
      </p:grpSpPr>
      <p:sp>
        <p:nvSpPr>
          <p:cNvPr id="580" name="Google Shape;580;p81"/>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benefits </a:t>
            </a:r>
            <a:r>
              <a:rPr lang="en" sz="1200">
                <a:solidFill>
                  <a:schemeClr val="lt1"/>
                </a:solidFill>
              </a:rPr>
              <a:t>students might encounter when learning with the help of AI?</a:t>
            </a:r>
            <a:endParaRPr sz="2400">
              <a:solidFill>
                <a:schemeClr val="lt1"/>
              </a:solidFill>
            </a:endParaRPr>
          </a:p>
        </p:txBody>
      </p:sp>
      <p:sp>
        <p:nvSpPr>
          <p:cNvPr id="581" name="Google Shape;581;p8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600">
                <a:solidFill>
                  <a:srgbClr val="171717"/>
                </a:solidFill>
              </a:rPr>
              <a:t>3 key ideas about AI</a:t>
            </a:r>
            <a:endParaRPr b="1" sz="1600">
              <a:solidFill>
                <a:srgbClr val="171717"/>
              </a:solidFill>
            </a:endParaRPr>
          </a:p>
          <a:p>
            <a:pPr indent="0" lvl="0" marL="360000" marR="360000" rtl="0" algn="l">
              <a:spcBef>
                <a:spcPts val="0"/>
              </a:spcBef>
              <a:spcAft>
                <a:spcPts val="0"/>
              </a:spcAft>
              <a:buNone/>
            </a:pPr>
            <a:r>
              <a:rPr lang="en" sz="1600">
                <a:solidFill>
                  <a:srgbClr val="171717"/>
                </a:solidFill>
              </a:rPr>
              <a:t>-Large data analysis in various fields of our </a:t>
            </a:r>
            <a:r>
              <a:rPr lang="en" sz="1600">
                <a:solidFill>
                  <a:srgbClr val="171717"/>
                </a:solidFill>
              </a:rPr>
              <a:t>lives</a:t>
            </a:r>
            <a:endParaRPr sz="1600">
              <a:solidFill>
                <a:srgbClr val="171717"/>
              </a:solidFill>
            </a:endParaRPr>
          </a:p>
          <a:p>
            <a:pPr indent="0" lvl="0" marL="360000" marR="360000" rtl="0" algn="l">
              <a:spcBef>
                <a:spcPts val="0"/>
              </a:spcBef>
              <a:spcAft>
                <a:spcPts val="0"/>
              </a:spcAft>
              <a:buNone/>
            </a:pPr>
            <a:r>
              <a:rPr lang="en" sz="1600">
                <a:solidFill>
                  <a:srgbClr val="171717"/>
                </a:solidFill>
              </a:rPr>
              <a:t>-Neural networks for particle physics can speed up data analysis and filter the experimental results</a:t>
            </a:r>
            <a:endParaRPr sz="1600">
              <a:solidFill>
                <a:srgbClr val="171717"/>
              </a:solidFill>
            </a:endParaRPr>
          </a:p>
          <a:p>
            <a:pPr indent="0" lvl="0" marL="360000" marR="360000" rtl="0" algn="l">
              <a:spcBef>
                <a:spcPts val="0"/>
              </a:spcBef>
              <a:spcAft>
                <a:spcPts val="0"/>
              </a:spcAft>
              <a:buNone/>
            </a:pPr>
            <a:r>
              <a:rPr lang="en" sz="1600">
                <a:solidFill>
                  <a:srgbClr val="171717"/>
                </a:solidFill>
              </a:rPr>
              <a:t>-Machine Learning has a training process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 sz="1600">
                <a:solidFill>
                  <a:srgbClr val="171717"/>
                </a:solidFill>
              </a:rPr>
              <a:t>Potential challenges</a:t>
            </a:r>
            <a:endParaRPr b="1" sz="1600">
              <a:solidFill>
                <a:srgbClr val="171717"/>
              </a:solidFill>
            </a:endParaRPr>
          </a:p>
          <a:p>
            <a:pPr indent="0" lvl="0" marL="360000" marR="360000" rtl="0" algn="l">
              <a:spcBef>
                <a:spcPts val="0"/>
              </a:spcBef>
              <a:spcAft>
                <a:spcPts val="0"/>
              </a:spcAft>
              <a:buNone/>
            </a:pPr>
            <a:r>
              <a:rPr lang="en" sz="1600">
                <a:solidFill>
                  <a:srgbClr val="171717"/>
                </a:solidFill>
              </a:rPr>
              <a:t>Students may </a:t>
            </a:r>
            <a:r>
              <a:rPr lang="en" sz="1600">
                <a:solidFill>
                  <a:srgbClr val="171717"/>
                </a:solidFill>
              </a:rPr>
              <a:t>rely too much on AI</a:t>
            </a:r>
            <a:endParaRPr sz="1600">
              <a:solidFill>
                <a:srgbClr val="171717"/>
              </a:solidFill>
            </a:endParaRPr>
          </a:p>
          <a:p>
            <a:pPr indent="0" lvl="0" marL="360000" marR="360000" rtl="0" algn="l">
              <a:spcBef>
                <a:spcPts val="0"/>
              </a:spcBef>
              <a:spcAft>
                <a:spcPts val="0"/>
              </a:spcAft>
              <a:buNone/>
            </a:pPr>
            <a:r>
              <a:rPr lang="en" sz="1600">
                <a:solidFill>
                  <a:srgbClr val="171717"/>
                </a:solidFill>
              </a:rPr>
              <a:t>Cheating has become easy  </a:t>
            </a:r>
            <a:endParaRPr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rPr b="1" lang="en" sz="1600">
                <a:solidFill>
                  <a:srgbClr val="171717"/>
                </a:solidFill>
              </a:rPr>
              <a:t>Potential benefits</a:t>
            </a:r>
            <a:endParaRPr b="1" sz="1600">
              <a:solidFill>
                <a:srgbClr val="171717"/>
              </a:solidFill>
            </a:endParaRPr>
          </a:p>
          <a:p>
            <a:pPr indent="0" lvl="0" marL="360000" marR="360000" rtl="0" algn="l">
              <a:spcBef>
                <a:spcPts val="0"/>
              </a:spcBef>
              <a:spcAft>
                <a:spcPts val="0"/>
              </a:spcAft>
              <a:buNone/>
            </a:pPr>
            <a:r>
              <a:rPr lang="en" sz="1600">
                <a:solidFill>
                  <a:srgbClr val="171717"/>
                </a:solidFill>
              </a:rPr>
              <a:t>AI can save research time and is </a:t>
            </a:r>
            <a:r>
              <a:rPr lang="en" sz="1600">
                <a:solidFill>
                  <a:srgbClr val="171717"/>
                </a:solidFill>
              </a:rPr>
              <a:t>accessible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3" name="Shape 223"/>
        <p:cNvGrpSpPr/>
        <p:nvPr/>
      </p:nvGrpSpPr>
      <p:grpSpPr>
        <a:xfrm>
          <a:off x="0" y="0"/>
          <a:ext cx="0" cy="0"/>
          <a:chOff x="0" y="0"/>
          <a:chExt cx="0" cy="0"/>
        </a:xfrm>
      </p:grpSpPr>
      <p:sp>
        <p:nvSpPr>
          <p:cNvPr id="224" name="Google Shape;224;p28"/>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Group Norms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179999" marR="179999"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on the right box your group norms and how you will work together. For example:</a:t>
            </a:r>
            <a:br>
              <a:rPr lang="en" sz="1200">
                <a:solidFill>
                  <a:schemeClr val="lt1"/>
                </a:solidFill>
              </a:rPr>
            </a:b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 sz="1200">
                <a:solidFill>
                  <a:schemeClr val="lt1"/>
                </a:solidFill>
              </a:rPr>
              <a:t>Who will manage the meetings?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 sz="1200">
                <a:solidFill>
                  <a:schemeClr val="lt1"/>
                </a:solidFill>
              </a:rPr>
              <a:t>Who will be the time-keeper?</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 sz="1200">
                <a:solidFill>
                  <a:schemeClr val="lt1"/>
                </a:solidFill>
              </a:rPr>
              <a:t>Who will fill in group slides?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 sz="1200">
                <a:solidFill>
                  <a:schemeClr val="lt1"/>
                </a:solidFill>
              </a:rPr>
              <a:t>Anything else you think is important to coordinate for productive group work.</a:t>
            </a:r>
            <a:endParaRPr sz="1200">
              <a:solidFill>
                <a:schemeClr val="lt1"/>
              </a:solidFill>
            </a:endParaRPr>
          </a:p>
        </p:txBody>
      </p:sp>
      <p:sp>
        <p:nvSpPr>
          <p:cNvPr id="225" name="Google Shape;225;p2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EditingWho will manage the meetings?</a:t>
            </a:r>
            <a:endParaRPr sz="1600">
              <a:solidFill>
                <a:srgbClr val="171717"/>
              </a:solidFill>
            </a:endParaRPr>
          </a:p>
          <a:p>
            <a:pPr indent="0" lvl="0" marL="914400" marR="360000" rtl="0" algn="l">
              <a:spcBef>
                <a:spcPts val="0"/>
              </a:spcBef>
              <a:spcAft>
                <a:spcPts val="0"/>
              </a:spcAft>
              <a:buNone/>
            </a:pPr>
            <a:r>
              <a:rPr lang="en" sz="1600">
                <a:solidFill>
                  <a:schemeClr val="dk2"/>
                </a:solidFill>
                <a:highlight>
                  <a:srgbClr val="FFFF00"/>
                </a:highlight>
              </a:rPr>
              <a:t>Semra</a:t>
            </a:r>
            <a:endParaRPr sz="1600">
              <a:solidFill>
                <a:schemeClr val="dk2"/>
              </a:solidFill>
              <a:highlight>
                <a:srgbClr val="FFFF00"/>
              </a:highlight>
            </a:endParaRPr>
          </a:p>
          <a:p>
            <a:pPr indent="0" lvl="0" marL="9144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Who will be the time-keeper?</a:t>
            </a:r>
            <a:endParaRPr sz="1600">
              <a:solidFill>
                <a:srgbClr val="171717"/>
              </a:solidFill>
            </a:endParaRPr>
          </a:p>
          <a:p>
            <a:pPr indent="0" lvl="0" marL="457200" marR="360000" rtl="0" algn="l">
              <a:spcBef>
                <a:spcPts val="0"/>
              </a:spcBef>
              <a:spcAft>
                <a:spcPts val="0"/>
              </a:spcAft>
              <a:buNone/>
            </a:pPr>
            <a:r>
              <a:rPr lang="en" sz="1600">
                <a:solidFill>
                  <a:srgbClr val="171717"/>
                </a:solidFill>
              </a:rPr>
              <a:t>	</a:t>
            </a:r>
            <a:r>
              <a:rPr lang="en" sz="1600">
                <a:solidFill>
                  <a:srgbClr val="171717"/>
                </a:solidFill>
                <a:highlight>
                  <a:srgbClr val="E06666"/>
                </a:highlight>
              </a:rPr>
              <a:t>Salim</a:t>
            </a:r>
            <a:endParaRPr sz="1600">
              <a:solidFill>
                <a:srgbClr val="171717"/>
              </a:solidFill>
              <a:highlight>
                <a:srgbClr val="E06666"/>
              </a:highlight>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Who will enter information</a:t>
            </a:r>
            <a:r>
              <a:rPr lang="en" sz="1600">
                <a:solidFill>
                  <a:srgbClr val="171717"/>
                </a:solidFill>
              </a:rPr>
              <a:t> into</a:t>
            </a:r>
            <a:r>
              <a:rPr lang="en" sz="1600">
                <a:solidFill>
                  <a:srgbClr val="171717"/>
                </a:solidFill>
              </a:rPr>
              <a:t> group slides?</a:t>
            </a:r>
            <a:endParaRPr sz="1600">
              <a:solidFill>
                <a:srgbClr val="171717"/>
              </a:solidFill>
            </a:endParaRPr>
          </a:p>
          <a:p>
            <a:pPr indent="0" lvl="0" marL="914400" marR="360000" rtl="0" algn="l">
              <a:spcBef>
                <a:spcPts val="0"/>
              </a:spcBef>
              <a:spcAft>
                <a:spcPts val="0"/>
              </a:spcAft>
              <a:buNone/>
            </a:pPr>
            <a:r>
              <a:rPr lang="en" sz="1600">
                <a:solidFill>
                  <a:srgbClr val="171717"/>
                </a:solidFill>
                <a:highlight>
                  <a:srgbClr val="0000FF"/>
                </a:highlight>
              </a:rPr>
              <a:t>Quynh</a:t>
            </a:r>
            <a:endParaRPr sz="1600">
              <a:solidFill>
                <a:srgbClr val="171717"/>
              </a:solidFill>
              <a:highlight>
                <a:srgbClr val="0000FF"/>
              </a:highlight>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Who will edit the presentation slides?</a:t>
            </a:r>
            <a:endParaRPr sz="1600">
              <a:solidFill>
                <a:srgbClr val="171717"/>
              </a:solidFill>
            </a:endParaRPr>
          </a:p>
          <a:p>
            <a:pPr indent="0" lvl="0" marL="914400" marR="360000" rtl="0" algn="l">
              <a:spcBef>
                <a:spcPts val="0"/>
              </a:spcBef>
              <a:spcAft>
                <a:spcPts val="0"/>
              </a:spcAft>
              <a:buNone/>
            </a:pPr>
            <a:r>
              <a:rPr lang="en" sz="1600">
                <a:solidFill>
                  <a:srgbClr val="171717"/>
                </a:solidFill>
                <a:highlight>
                  <a:srgbClr val="00FF00"/>
                </a:highlight>
              </a:rPr>
              <a:t>Ed</a:t>
            </a:r>
            <a:endParaRPr sz="1600">
              <a:solidFill>
                <a:srgbClr val="171717"/>
              </a:solidFill>
              <a:highlight>
                <a:srgbClr val="00FF00"/>
              </a:highlight>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Who will be in charge of visual imagery?</a:t>
            </a:r>
            <a:endParaRPr sz="1600">
              <a:solidFill>
                <a:srgbClr val="171717"/>
              </a:solidFill>
            </a:endParaRPr>
          </a:p>
          <a:p>
            <a:pPr indent="0" lvl="0" marL="914400" marR="360000" rtl="0" algn="l">
              <a:spcBef>
                <a:spcPts val="0"/>
              </a:spcBef>
              <a:spcAft>
                <a:spcPts val="0"/>
              </a:spcAft>
              <a:buNone/>
            </a:pPr>
            <a:r>
              <a:rPr lang="en" sz="1600">
                <a:solidFill>
                  <a:srgbClr val="171717"/>
                </a:solidFill>
                <a:highlight>
                  <a:srgbClr val="A64D79"/>
                </a:highlight>
              </a:rPr>
              <a:t>Dragana</a:t>
            </a:r>
            <a:endParaRPr sz="1600">
              <a:solidFill>
                <a:srgbClr val="171717"/>
              </a:solidFill>
              <a:highlight>
                <a:srgbClr val="A64D79"/>
              </a:highlight>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Who will bring the humour to the discussions/presentations</a:t>
            </a:r>
            <a:r>
              <a:rPr lang="en" sz="1600">
                <a:solidFill>
                  <a:srgbClr val="171717"/>
                </a:solidFill>
              </a:rPr>
              <a:t> (also add memes)?</a:t>
            </a:r>
            <a:endParaRPr sz="1600">
              <a:solidFill>
                <a:srgbClr val="171717"/>
              </a:solidFill>
            </a:endParaRPr>
          </a:p>
          <a:p>
            <a:pPr indent="0" lvl="0" marL="914400" marR="360000" rtl="0" algn="l">
              <a:spcBef>
                <a:spcPts val="0"/>
              </a:spcBef>
              <a:spcAft>
                <a:spcPts val="0"/>
              </a:spcAft>
              <a:buNone/>
            </a:pPr>
            <a:r>
              <a:rPr lang="en" sz="1600">
                <a:solidFill>
                  <a:srgbClr val="171717"/>
                </a:solidFill>
                <a:highlight>
                  <a:srgbClr val="FF9900"/>
                </a:highlight>
              </a:rPr>
              <a:t>Akpa</a:t>
            </a:r>
            <a:endParaRPr sz="1600">
              <a:solidFill>
                <a:srgbClr val="171717"/>
              </a:solidFill>
              <a:highlight>
                <a:srgbClr val="FF9900"/>
              </a:highlight>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5" name="Shape 585"/>
        <p:cNvGrpSpPr/>
        <p:nvPr/>
      </p:nvGrpSpPr>
      <p:grpSpPr>
        <a:xfrm>
          <a:off x="0" y="0"/>
          <a:ext cx="0" cy="0"/>
          <a:chOff x="0" y="0"/>
          <a:chExt cx="0" cy="0"/>
        </a:xfrm>
      </p:grpSpPr>
      <p:sp>
        <p:nvSpPr>
          <p:cNvPr id="586" name="Google Shape;586;p82"/>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587" name="Google Shape;587;p8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 sz="1600">
                <a:solidFill>
                  <a:srgbClr val="171717"/>
                </a:solidFill>
              </a:rPr>
              <a:t>My key takeaways so fa</a:t>
            </a:r>
            <a:r>
              <a:rPr lang="en" sz="1600">
                <a:solidFill>
                  <a:srgbClr val="171717"/>
                </a:solidFill>
              </a:rPr>
              <a:t>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a:t>
            </a:r>
            <a:r>
              <a:rPr lang="en" sz="1600">
                <a:solidFill>
                  <a:srgbClr val="171717"/>
                </a:solidFill>
              </a:rPr>
              <a:t>How</a:t>
            </a:r>
            <a:r>
              <a:rPr lang="en" sz="1600">
                <a:solidFill>
                  <a:srgbClr val="171717"/>
                </a:solidFill>
              </a:rPr>
              <a:t> we collect data after collisions with the help of Machine Learning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-How is LHC working explained in details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-How to implement what we learned in our classrooms in various parts of our </a:t>
            </a:r>
            <a:r>
              <a:rPr lang="en" sz="1600">
                <a:solidFill>
                  <a:srgbClr val="171717"/>
                </a:solidFill>
              </a:rPr>
              <a:t>curriculum</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1" name="Shape 591"/>
        <p:cNvGrpSpPr/>
        <p:nvPr/>
      </p:nvGrpSpPr>
      <p:grpSpPr>
        <a:xfrm>
          <a:off x="0" y="0"/>
          <a:ext cx="0" cy="0"/>
          <a:chOff x="0" y="0"/>
          <a:chExt cx="0" cy="0"/>
        </a:xfrm>
      </p:grpSpPr>
      <p:sp>
        <p:nvSpPr>
          <p:cNvPr id="592" name="Google Shape;592;p83"/>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 sz="1200">
                <a:solidFill>
                  <a:schemeClr val="lt1"/>
                </a:solidFill>
              </a:rPr>
              <a:t>Have some ice cream and don’t forget to </a:t>
            </a:r>
            <a:br>
              <a:rPr i="1" lang="en" sz="1200">
                <a:solidFill>
                  <a:schemeClr val="lt1"/>
                </a:solidFill>
              </a:rPr>
            </a:br>
            <a:r>
              <a:rPr i="1" lang="en" sz="1200">
                <a:solidFill>
                  <a:schemeClr val="lt1"/>
                </a:solidFill>
              </a:rPr>
              <a:t>take notes :)</a:t>
            </a:r>
            <a:endParaRPr i="1" sz="2400">
              <a:solidFill>
                <a:schemeClr val="lt1"/>
              </a:solidFill>
            </a:endParaRPr>
          </a:p>
        </p:txBody>
      </p:sp>
      <p:sp>
        <p:nvSpPr>
          <p:cNvPr id="593" name="Google Shape;593;p8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04800" lvl="0" marL="457200" marR="179999" rtl="0" algn="l">
              <a:lnSpc>
                <a:spcPct val="115000"/>
              </a:lnSpc>
              <a:spcBef>
                <a:spcPts val="0"/>
              </a:spcBef>
              <a:spcAft>
                <a:spcPts val="0"/>
              </a:spcAft>
              <a:buClr>
                <a:schemeClr val="dk1"/>
              </a:buClr>
              <a:buSzPts val="1200"/>
              <a:buAutoNum type="arabicParenR"/>
            </a:pPr>
            <a:r>
              <a:rPr lang="en" sz="1200">
                <a:solidFill>
                  <a:schemeClr val="dk1"/>
                </a:solidFill>
              </a:rPr>
              <a:t>Which topic from the physics curriculum could you see yourself teaching in the context of </a:t>
            </a:r>
            <a:r>
              <a:rPr b="1" lang="en" sz="1200">
                <a:solidFill>
                  <a:schemeClr val="dk1"/>
                </a:solidFill>
              </a:rPr>
              <a:t>Engineering at CERN and LHC?</a:t>
            </a:r>
            <a:endParaRPr b="1" sz="1200">
              <a:solidFill>
                <a:schemeClr val="dk1"/>
              </a:solidFill>
            </a:endParaRPr>
          </a:p>
          <a:p>
            <a:pPr indent="-304800" lvl="0" marL="457200" marR="179999" rtl="0" algn="l">
              <a:lnSpc>
                <a:spcPct val="115000"/>
              </a:lnSpc>
              <a:spcBef>
                <a:spcPts val="0"/>
              </a:spcBef>
              <a:spcAft>
                <a:spcPts val="0"/>
              </a:spcAft>
              <a:buClr>
                <a:schemeClr val="dk1"/>
              </a:buClr>
              <a:buSzPts val="1200"/>
              <a:buChar char="-"/>
            </a:pPr>
            <a:r>
              <a:rPr b="1" lang="en" sz="1200">
                <a:solidFill>
                  <a:schemeClr val="dk1"/>
                </a:solidFill>
              </a:rPr>
              <a:t>Magnetism, Superconductivity vs conductivity, Electricity, Currents, Lorentz force (Ed)</a:t>
            </a:r>
            <a:endParaRPr b="1" sz="1200">
              <a:solidFill>
                <a:schemeClr val="dk1"/>
              </a:solidFill>
            </a:endParaRPr>
          </a:p>
          <a:p>
            <a:pPr indent="0" lvl="0" marL="0" marR="179999" rtl="0" algn="l">
              <a:lnSpc>
                <a:spcPct val="115000"/>
              </a:lnSpc>
              <a:spcBef>
                <a:spcPts val="0"/>
              </a:spcBef>
              <a:spcAft>
                <a:spcPts val="0"/>
              </a:spcAft>
              <a:buNone/>
            </a:pPr>
            <a:r>
              <a:t/>
            </a:r>
            <a:endParaRPr b="1" sz="1200">
              <a:solidFill>
                <a:schemeClr val="dk1"/>
              </a:solidFill>
            </a:endParaRPr>
          </a:p>
          <a:p>
            <a:pPr indent="-304800" lvl="0" marL="457200" marR="179999" rtl="0" algn="l">
              <a:lnSpc>
                <a:spcPct val="115000"/>
              </a:lnSpc>
              <a:spcBef>
                <a:spcPts val="0"/>
              </a:spcBef>
              <a:spcAft>
                <a:spcPts val="0"/>
              </a:spcAft>
              <a:buClr>
                <a:schemeClr val="dk1"/>
              </a:buClr>
              <a:buSzPts val="1200"/>
              <a:buAutoNum type="arabicParenR"/>
            </a:pPr>
            <a:r>
              <a:rPr lang="en" sz="1200">
                <a:solidFill>
                  <a:schemeClr val="dk1"/>
                </a:solidFill>
              </a:rPr>
              <a:t>Sketch out your idea and add links to suitable resources!</a:t>
            </a:r>
            <a:endParaRPr sz="1200">
              <a:solidFill>
                <a:schemeClr val="dk1"/>
              </a:solidFill>
            </a:endParaRPr>
          </a:p>
          <a:p>
            <a:pPr indent="-304800" lvl="0" marL="457200" marR="179999" rtl="0" algn="l">
              <a:lnSpc>
                <a:spcPct val="115000"/>
              </a:lnSpc>
              <a:spcBef>
                <a:spcPts val="0"/>
              </a:spcBef>
              <a:spcAft>
                <a:spcPts val="0"/>
              </a:spcAft>
              <a:buClr>
                <a:schemeClr val="dk1"/>
              </a:buClr>
              <a:buSzPts val="1200"/>
              <a:buChar char="-"/>
            </a:pPr>
            <a:r>
              <a:rPr lang="en" sz="1200">
                <a:solidFill>
                  <a:schemeClr val="dk1"/>
                </a:solidFill>
              </a:rPr>
              <a:t>Show simulations, animations and discussion - (Quynh)</a:t>
            </a:r>
            <a:endParaRPr b="1" sz="1200">
              <a:solidFill>
                <a:schemeClr val="dk2"/>
              </a:solidFill>
            </a:endParaRPr>
          </a:p>
          <a:p>
            <a:pPr indent="0" lvl="0" marL="0" marR="179999" rtl="0" algn="l">
              <a:lnSpc>
                <a:spcPct val="115000"/>
              </a:lnSpc>
              <a:spcBef>
                <a:spcPts val="0"/>
              </a:spcBef>
              <a:spcAft>
                <a:spcPts val="0"/>
              </a:spcAft>
              <a:buNone/>
            </a:pPr>
            <a:r>
              <a:t/>
            </a:r>
            <a:endParaRPr sz="1200">
              <a:solidFill>
                <a:schemeClr val="dk2"/>
              </a:solidFill>
            </a:endParaRPr>
          </a:p>
          <a:p>
            <a:pPr indent="-304800" lvl="0" marL="457200" marR="179999" rtl="0" algn="l">
              <a:lnSpc>
                <a:spcPct val="115000"/>
              </a:lnSpc>
              <a:spcBef>
                <a:spcPts val="0"/>
              </a:spcBef>
              <a:spcAft>
                <a:spcPts val="0"/>
              </a:spcAft>
              <a:buClr>
                <a:schemeClr val="dk2"/>
              </a:buClr>
              <a:buSzPts val="1200"/>
              <a:buAutoNum type="arabicParenR"/>
            </a:pPr>
            <a:r>
              <a:rPr lang="en" sz="1200">
                <a:solidFill>
                  <a:schemeClr val="dk2"/>
                </a:solidFill>
              </a:rPr>
              <a:t>What are </a:t>
            </a:r>
            <a:r>
              <a:rPr b="1" lang="en" sz="1200">
                <a:solidFill>
                  <a:schemeClr val="dk2"/>
                </a:solidFill>
              </a:rPr>
              <a:t>three key ideas</a:t>
            </a:r>
            <a:r>
              <a:rPr lang="en" sz="1200">
                <a:solidFill>
                  <a:schemeClr val="dk2"/>
                </a:solidFill>
              </a:rPr>
              <a:t> about AI that you would like your students to know about?</a:t>
            </a:r>
            <a:endParaRPr sz="1200">
              <a:solidFill>
                <a:schemeClr val="dk2"/>
              </a:solidFill>
            </a:endParaRPr>
          </a:p>
          <a:p>
            <a:pPr indent="-304800" lvl="0" marL="457200" marR="179999" rtl="0" algn="l">
              <a:lnSpc>
                <a:spcPct val="115000"/>
              </a:lnSpc>
              <a:spcBef>
                <a:spcPts val="0"/>
              </a:spcBef>
              <a:spcAft>
                <a:spcPts val="0"/>
              </a:spcAft>
              <a:buClr>
                <a:schemeClr val="dk2"/>
              </a:buClr>
              <a:buSzPts val="1200"/>
              <a:buChar char="-"/>
            </a:pPr>
            <a:r>
              <a:rPr lang="en" sz="1200">
                <a:solidFill>
                  <a:schemeClr val="dk2"/>
                </a:solidFill>
              </a:rPr>
              <a:t>Machine learning, Big data, Visualization - (Akpa)</a:t>
            </a:r>
            <a:endParaRPr sz="1200">
              <a:solidFill>
                <a:schemeClr val="dk2"/>
              </a:solidFill>
            </a:endParaRPr>
          </a:p>
          <a:p>
            <a:pPr indent="-304800" lvl="0" marL="457200" marR="179999" rtl="0" algn="l">
              <a:lnSpc>
                <a:spcPct val="115000"/>
              </a:lnSpc>
              <a:spcBef>
                <a:spcPts val="0"/>
              </a:spcBef>
              <a:spcAft>
                <a:spcPts val="0"/>
              </a:spcAft>
              <a:buClr>
                <a:schemeClr val="dk2"/>
              </a:buClr>
              <a:buSzPts val="1200"/>
              <a:buAutoNum type="arabicParenR"/>
            </a:pPr>
            <a:r>
              <a:rPr lang="en" sz="1200">
                <a:solidFill>
                  <a:schemeClr val="dk2"/>
                </a:solidFill>
              </a:rPr>
              <a:t>What are </a:t>
            </a:r>
            <a:r>
              <a:rPr b="1" lang="en" sz="1200">
                <a:solidFill>
                  <a:schemeClr val="dk2"/>
                </a:solidFill>
              </a:rPr>
              <a:t>potential challenges</a:t>
            </a:r>
            <a:r>
              <a:rPr lang="en" sz="1200">
                <a:solidFill>
                  <a:schemeClr val="dk2"/>
                </a:solidFill>
              </a:rPr>
              <a:t> students might encounter when learning </a:t>
            </a:r>
            <a:r>
              <a:rPr lang="en" sz="1200" u="sng">
                <a:solidFill>
                  <a:schemeClr val="dk2"/>
                </a:solidFill>
              </a:rPr>
              <a:t>about AI</a:t>
            </a:r>
            <a:r>
              <a:rPr lang="en" sz="1200">
                <a:solidFill>
                  <a:schemeClr val="dk2"/>
                </a:solidFill>
              </a:rPr>
              <a:t>?</a:t>
            </a:r>
            <a:endParaRPr sz="1200">
              <a:solidFill>
                <a:schemeClr val="dk2"/>
              </a:solidFill>
            </a:endParaRPr>
          </a:p>
          <a:p>
            <a:pPr indent="-304800" lvl="0" marL="457200" marR="179999" rtl="0" algn="l">
              <a:lnSpc>
                <a:spcPct val="115000"/>
              </a:lnSpc>
              <a:spcBef>
                <a:spcPts val="0"/>
              </a:spcBef>
              <a:spcAft>
                <a:spcPts val="0"/>
              </a:spcAft>
              <a:buClr>
                <a:schemeClr val="dk2"/>
              </a:buClr>
              <a:buSzPts val="1200"/>
              <a:buChar char="-"/>
            </a:pPr>
            <a:r>
              <a:rPr lang="en" sz="1200">
                <a:solidFill>
                  <a:schemeClr val="dk2"/>
                </a:solidFill>
              </a:rPr>
              <a:t>Language, complexity - (Semra)</a:t>
            </a:r>
            <a:endParaRPr sz="1200">
              <a:solidFill>
                <a:schemeClr val="dk2"/>
              </a:solidFill>
            </a:endParaRPr>
          </a:p>
          <a:p>
            <a:pPr indent="-304800" lvl="0" marL="457200" marR="179999" rtl="0" algn="l">
              <a:lnSpc>
                <a:spcPct val="115000"/>
              </a:lnSpc>
              <a:spcBef>
                <a:spcPts val="0"/>
              </a:spcBef>
              <a:spcAft>
                <a:spcPts val="0"/>
              </a:spcAft>
              <a:buClr>
                <a:schemeClr val="dk2"/>
              </a:buClr>
              <a:buSzPts val="1200"/>
              <a:buAutoNum type="arabicParenR"/>
            </a:pPr>
            <a:r>
              <a:rPr lang="en" sz="1200">
                <a:solidFill>
                  <a:schemeClr val="dk2"/>
                </a:solidFill>
              </a:rPr>
              <a:t>What are </a:t>
            </a:r>
            <a:r>
              <a:rPr b="1" lang="en" sz="1200">
                <a:solidFill>
                  <a:schemeClr val="dk2"/>
                </a:solidFill>
              </a:rPr>
              <a:t>potential benefits </a:t>
            </a:r>
            <a:r>
              <a:rPr lang="en" sz="1200">
                <a:solidFill>
                  <a:schemeClr val="dk2"/>
                </a:solidFill>
              </a:rPr>
              <a:t>students might encounter when </a:t>
            </a:r>
            <a:r>
              <a:rPr lang="en" sz="1200" u="sng">
                <a:solidFill>
                  <a:schemeClr val="dk2"/>
                </a:solidFill>
              </a:rPr>
              <a:t>learning with the help of </a:t>
            </a:r>
            <a:r>
              <a:rPr lang="en" sz="1200">
                <a:solidFill>
                  <a:schemeClr val="dk2"/>
                </a:solidFill>
              </a:rPr>
              <a:t>AI?</a:t>
            </a:r>
            <a:endParaRPr sz="1200">
              <a:solidFill>
                <a:schemeClr val="dk2"/>
              </a:solidFill>
            </a:endParaRPr>
          </a:p>
          <a:p>
            <a:pPr indent="-304800" lvl="0" marL="457200" marR="179999" rtl="0" algn="l">
              <a:lnSpc>
                <a:spcPct val="115000"/>
              </a:lnSpc>
              <a:spcBef>
                <a:spcPts val="0"/>
              </a:spcBef>
              <a:spcAft>
                <a:spcPts val="0"/>
              </a:spcAft>
              <a:buClr>
                <a:schemeClr val="dk2"/>
              </a:buClr>
              <a:buSzPts val="1200"/>
              <a:buChar char="-"/>
            </a:pPr>
            <a:r>
              <a:rPr lang="en" sz="1200">
                <a:solidFill>
                  <a:schemeClr val="dk2"/>
                </a:solidFill>
              </a:rPr>
              <a:t>Efficient learning, Instant information, Inspirational, reducing routine - (Dragana)</a:t>
            </a:r>
            <a:endParaRPr sz="1200">
              <a:solidFill>
                <a:schemeClr val="dk2"/>
              </a:solidFill>
            </a:endParaRPr>
          </a:p>
          <a:p>
            <a:pPr indent="0" lvl="0" marL="0" marR="179999" rtl="0" algn="l">
              <a:lnSpc>
                <a:spcPct val="115000"/>
              </a:lnSpc>
              <a:spcBef>
                <a:spcPts val="0"/>
              </a:spcBef>
              <a:spcAft>
                <a:spcPts val="0"/>
              </a:spcAft>
              <a:buNone/>
            </a:pPr>
            <a:r>
              <a:t/>
            </a:r>
            <a:endParaRPr sz="1200">
              <a:solidFill>
                <a:schemeClr val="dk2"/>
              </a:solidFill>
            </a:endParaRPr>
          </a:p>
          <a:p>
            <a:pPr indent="0" lvl="0" marL="0" marR="179999" rtl="0" algn="l">
              <a:lnSpc>
                <a:spcPct val="115000"/>
              </a:lnSpc>
              <a:spcBef>
                <a:spcPts val="0"/>
              </a:spcBef>
              <a:spcAft>
                <a:spcPts val="0"/>
              </a:spcAft>
              <a:buNone/>
            </a:pPr>
            <a:r>
              <a:t/>
            </a:r>
            <a:endParaRPr sz="1200">
              <a:solidFill>
                <a:schemeClr val="dk2"/>
              </a:solidFill>
            </a:endParaRPr>
          </a:p>
          <a:p>
            <a:pPr indent="0" lvl="0" marL="0" marR="179999" rtl="0" algn="l">
              <a:lnSpc>
                <a:spcPct val="115000"/>
              </a:lnSpc>
              <a:spcBef>
                <a:spcPts val="0"/>
              </a:spcBef>
              <a:spcAft>
                <a:spcPts val="0"/>
              </a:spcAft>
              <a:buNone/>
            </a:pPr>
            <a:r>
              <a:t/>
            </a:r>
            <a:endParaRPr sz="1200">
              <a:solidFill>
                <a:schemeClr val="dk2"/>
              </a:solidFill>
            </a:endParaRPr>
          </a:p>
          <a:p>
            <a:pPr indent="0" lvl="0" marL="0" marR="360000" rtl="0" algn="l">
              <a:spcBef>
                <a:spcPts val="0"/>
              </a:spcBef>
              <a:spcAft>
                <a:spcPts val="0"/>
              </a:spcAft>
              <a:buNone/>
            </a:pPr>
            <a:r>
              <a:t/>
            </a:r>
            <a:endParaRPr sz="1600">
              <a:solidFill>
                <a:schemeClr val="dk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7" name="Shape 597"/>
        <p:cNvGrpSpPr/>
        <p:nvPr/>
      </p:nvGrpSpPr>
      <p:grpSpPr>
        <a:xfrm>
          <a:off x="0" y="0"/>
          <a:ext cx="0" cy="0"/>
          <a:chOff x="0" y="0"/>
          <a:chExt cx="0" cy="0"/>
        </a:xfrm>
      </p:grpSpPr>
      <p:sp>
        <p:nvSpPr>
          <p:cNvPr id="598" name="Google Shape;598;p84"/>
          <p:cNvSpPr/>
          <p:nvPr/>
        </p:nvSpPr>
        <p:spPr>
          <a:xfrm>
            <a:off x="0" y="0"/>
            <a:ext cx="25128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179999" rtl="0" algn="l">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learnings and discussion outcomes. </a:t>
            </a:r>
            <a:br>
              <a:rPr lang="en" sz="1200">
                <a:solidFill>
                  <a:schemeClr val="lt1"/>
                </a:solidFill>
              </a:rPr>
            </a:br>
            <a:br>
              <a:rPr lang="en" sz="1200">
                <a:solidFill>
                  <a:schemeClr val="lt1"/>
                </a:solidFill>
              </a:rPr>
            </a:br>
            <a:r>
              <a:rPr i="1" lang="en" sz="1200">
                <a:solidFill>
                  <a:schemeClr val="lt1"/>
                </a:solidFill>
              </a:rPr>
              <a:t>(Decide how you as a group will present them if you are selected to present during the SG Report-Out.)</a:t>
            </a:r>
            <a:endParaRPr i="1" sz="2400">
              <a:solidFill>
                <a:schemeClr val="lt1"/>
              </a:solidFill>
            </a:endParaRPr>
          </a:p>
        </p:txBody>
      </p:sp>
      <p:sp>
        <p:nvSpPr>
          <p:cNvPr id="599" name="Google Shape;599;p84"/>
          <p:cNvSpPr txBox="1"/>
          <p:nvPr/>
        </p:nvSpPr>
        <p:spPr>
          <a:xfrm>
            <a:off x="3265800" y="7620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Physics of Engineering at CERN and the LHC:  </a:t>
            </a:r>
            <a:r>
              <a:rPr b="1" lang="en" sz="1600">
                <a:solidFill>
                  <a:srgbClr val="171717"/>
                </a:solidFill>
              </a:rPr>
              <a:t>Electric forces and fields</a:t>
            </a:r>
            <a:r>
              <a:rPr lang="en" sz="1600">
                <a:solidFill>
                  <a:srgbClr val="171717"/>
                </a:solidFill>
              </a:rPr>
              <a:t>, (conductivity vs superconductivity), </a:t>
            </a:r>
            <a:r>
              <a:rPr b="1" lang="en" sz="1600">
                <a:solidFill>
                  <a:srgbClr val="171717"/>
                </a:solidFill>
              </a:rPr>
              <a:t>Magnetic forces and fields</a:t>
            </a:r>
            <a:r>
              <a:rPr lang="en" sz="1600">
                <a:solidFill>
                  <a:srgbClr val="171717"/>
                </a:solidFill>
              </a:rPr>
              <a:t> (Lorentz Force))</a:t>
            </a:r>
            <a:endParaRPr sz="1600">
              <a:solidFill>
                <a:srgbClr val="171717"/>
              </a:solidFill>
            </a:endParaRPr>
          </a:p>
          <a:p>
            <a:pPr indent="-330200" lvl="0" marL="457200" rtl="0" algn="just">
              <a:lnSpc>
                <a:spcPct val="125454"/>
              </a:lnSpc>
              <a:spcBef>
                <a:spcPts val="1000"/>
              </a:spcBef>
              <a:spcAft>
                <a:spcPts val="0"/>
              </a:spcAft>
              <a:buClr>
                <a:srgbClr val="171717"/>
              </a:buClr>
              <a:buSzPts val="1600"/>
              <a:buChar char="●"/>
            </a:pPr>
            <a:r>
              <a:rPr lang="en" sz="1600">
                <a:solidFill>
                  <a:srgbClr val="171717"/>
                </a:solidFill>
              </a:rPr>
              <a:t>I = Snve    (Tôi (</a:t>
            </a:r>
            <a:r>
              <a:rPr b="1" lang="en" sz="1600">
                <a:solidFill>
                  <a:schemeClr val="accent3"/>
                </a:solidFill>
              </a:rPr>
              <a:t>I</a:t>
            </a:r>
            <a:r>
              <a:rPr lang="en" sz="1600">
                <a:solidFill>
                  <a:srgbClr val="171717"/>
                </a:solidFill>
              </a:rPr>
              <a:t>) </a:t>
            </a:r>
            <a:r>
              <a:rPr b="1" lang="en" sz="1600">
                <a:solidFill>
                  <a:schemeClr val="accent3"/>
                </a:solidFill>
              </a:rPr>
              <a:t>s</a:t>
            </a:r>
            <a:r>
              <a:rPr lang="en" sz="1600">
                <a:solidFill>
                  <a:srgbClr val="171717"/>
                </a:solidFill>
              </a:rPr>
              <a:t>uy </a:t>
            </a:r>
            <a:r>
              <a:rPr b="1" lang="en" sz="1600">
                <a:solidFill>
                  <a:schemeClr val="accent3"/>
                </a:solidFill>
              </a:rPr>
              <a:t>n</a:t>
            </a:r>
            <a:r>
              <a:rPr lang="en" sz="1600">
                <a:solidFill>
                  <a:srgbClr val="171717"/>
                </a:solidFill>
              </a:rPr>
              <a:t>ghĩ </a:t>
            </a:r>
            <a:r>
              <a:rPr b="1" lang="en" sz="1600">
                <a:solidFill>
                  <a:schemeClr val="accent3"/>
                </a:solidFill>
              </a:rPr>
              <a:t>v</a:t>
            </a:r>
            <a:r>
              <a:rPr lang="en" sz="1600">
                <a:solidFill>
                  <a:srgbClr val="171717"/>
                </a:solidFill>
              </a:rPr>
              <a:t>ề </a:t>
            </a:r>
            <a:r>
              <a:rPr b="1" lang="en" sz="1600">
                <a:solidFill>
                  <a:schemeClr val="accent3"/>
                </a:solidFill>
              </a:rPr>
              <a:t>e</a:t>
            </a:r>
            <a:r>
              <a:rPr lang="en" sz="1600">
                <a:solidFill>
                  <a:srgbClr val="171717"/>
                </a:solidFill>
              </a:rPr>
              <a:t>m) </a:t>
            </a:r>
            <a:endParaRPr sz="1600">
              <a:solidFill>
                <a:srgbClr val="171717"/>
              </a:solidFill>
            </a:endParaRPr>
          </a:p>
          <a:p>
            <a:pPr indent="0" lvl="0" marL="457200" marR="0" rtl="0" algn="l">
              <a:lnSpc>
                <a:spcPct val="115000"/>
              </a:lnSpc>
              <a:spcBef>
                <a:spcPts val="0"/>
              </a:spcBef>
              <a:spcAft>
                <a:spcPts val="0"/>
              </a:spcAft>
              <a:buNone/>
            </a:pPr>
            <a:r>
              <a:rPr lang="en" sz="1600">
                <a:solidFill>
                  <a:srgbClr val="171717"/>
                </a:solidFill>
              </a:rPr>
              <a:t>Some misunderstandings: collision direction of particles; The shape of the LHC, …</a:t>
            </a:r>
            <a:endParaRPr sz="1600">
              <a:solidFill>
                <a:srgbClr val="171717"/>
              </a:solidFill>
            </a:endParaRPr>
          </a:p>
          <a:p>
            <a:pPr indent="-330200" lvl="0" marL="457200" marR="0" rtl="0" algn="l">
              <a:lnSpc>
                <a:spcPct val="115000"/>
              </a:lnSpc>
              <a:spcBef>
                <a:spcPts val="1000"/>
              </a:spcBef>
              <a:spcAft>
                <a:spcPts val="0"/>
              </a:spcAft>
              <a:buClr>
                <a:srgbClr val="171717"/>
              </a:buClr>
              <a:buSzPts val="1600"/>
              <a:buChar char="●"/>
            </a:pPr>
            <a:r>
              <a:rPr b="1" lang="en" sz="1600">
                <a:solidFill>
                  <a:srgbClr val="171717"/>
                </a:solidFill>
              </a:rPr>
              <a:t>AI:</a:t>
            </a:r>
            <a:r>
              <a:rPr lang="en" sz="1600">
                <a:solidFill>
                  <a:srgbClr val="171717"/>
                </a:solidFill>
              </a:rPr>
              <a:t> Machine learning, large data, data visualization.</a:t>
            </a:r>
            <a:endParaRPr sz="1600">
              <a:solidFill>
                <a:srgbClr val="171717"/>
              </a:solidFill>
            </a:endParaRPr>
          </a:p>
          <a:p>
            <a:pPr indent="-330200" lvl="0" marL="457200" rtl="0" algn="l">
              <a:lnSpc>
                <a:spcPct val="115000"/>
              </a:lnSpc>
              <a:spcBef>
                <a:spcPts val="1000"/>
              </a:spcBef>
              <a:spcAft>
                <a:spcPts val="0"/>
              </a:spcAft>
              <a:buClr>
                <a:srgbClr val="171717"/>
              </a:buClr>
              <a:buSzPts val="1600"/>
              <a:buChar char="●"/>
            </a:pPr>
            <a:r>
              <a:rPr b="1" lang="en" sz="1600">
                <a:solidFill>
                  <a:srgbClr val="171717"/>
                </a:solidFill>
              </a:rPr>
              <a:t>Students</a:t>
            </a:r>
            <a:r>
              <a:rPr lang="en" sz="1600">
                <a:solidFill>
                  <a:srgbClr val="171717"/>
                </a:solidFill>
              </a:rPr>
              <a:t> may </a:t>
            </a:r>
            <a:r>
              <a:rPr lang="en" sz="1600" u="sng">
                <a:solidFill>
                  <a:srgbClr val="171717"/>
                </a:solidFill>
              </a:rPr>
              <a:t>struggle</a:t>
            </a:r>
            <a:r>
              <a:rPr lang="en" sz="1600">
                <a:solidFill>
                  <a:srgbClr val="171717"/>
                </a:solidFill>
              </a:rPr>
              <a:t> with AI due to 🤯 complex terms, 🌀 abstract ideas, and ⚡ rapid developments. </a:t>
            </a:r>
            <a:r>
              <a:rPr b="1" lang="en" sz="1600">
                <a:solidFill>
                  <a:srgbClr val="171717"/>
                </a:solidFill>
              </a:rPr>
              <a:t>#PER</a:t>
            </a:r>
            <a:endParaRPr b="1" sz="1600">
              <a:solidFill>
                <a:srgbClr val="171717"/>
              </a:solidFill>
            </a:endParaRPr>
          </a:p>
          <a:p>
            <a:pPr indent="-330200" lvl="0" marL="457200" marR="360000" rtl="0" algn="l">
              <a:spcBef>
                <a:spcPts val="1000"/>
              </a:spcBef>
              <a:spcAft>
                <a:spcPts val="0"/>
              </a:spcAft>
              <a:buClr>
                <a:srgbClr val="171717"/>
              </a:buClr>
              <a:buSzPts val="1600"/>
              <a:buChar char="●"/>
            </a:pPr>
            <a:r>
              <a:rPr b="1" lang="en" sz="1600">
                <a:solidFill>
                  <a:srgbClr val="171717"/>
                </a:solidFill>
              </a:rPr>
              <a:t>Benefits of AI</a:t>
            </a:r>
            <a:r>
              <a:rPr lang="en" sz="1600">
                <a:solidFill>
                  <a:srgbClr val="171717"/>
                </a:solidFill>
              </a:rPr>
              <a:t> Neural networks can speed up data analysis and filter the experimental results. AI is saving time in everyday life when working with large data.</a:t>
            </a:r>
            <a:endParaRPr sz="1600">
              <a:solidFill>
                <a:srgbClr val="171717"/>
              </a:solidFill>
            </a:endParaRPr>
          </a:p>
          <a:p>
            <a:pPr indent="-330200" lvl="0" marL="457200" marR="360000" rtl="0" algn="l">
              <a:spcBef>
                <a:spcPts val="1000"/>
              </a:spcBef>
              <a:spcAft>
                <a:spcPts val="1000"/>
              </a:spcAft>
              <a:buClr>
                <a:srgbClr val="171717"/>
              </a:buClr>
              <a:buSzPts val="1600"/>
              <a:buChar char="●"/>
            </a:pPr>
            <a:r>
              <a:rPr lang="en" sz="1600">
                <a:solidFill>
                  <a:srgbClr val="171717"/>
                </a:solidFill>
              </a:rPr>
              <a:t>Selim is </a:t>
            </a:r>
            <a:r>
              <a:rPr b="1" lang="en" sz="1600">
                <a:solidFill>
                  <a:srgbClr val="171717"/>
                </a:solidFill>
              </a:rPr>
              <a:t>NOT satisfied</a:t>
            </a:r>
            <a:r>
              <a:rPr lang="en" sz="1600">
                <a:solidFill>
                  <a:srgbClr val="171717"/>
                </a:solidFill>
              </a:rPr>
              <a:t> with Higgs Boson!</a:t>
            </a:r>
            <a:endParaRPr sz="1600">
              <a:solidFill>
                <a:srgbClr val="171717"/>
              </a:solidFill>
            </a:endParaRPr>
          </a:p>
        </p:txBody>
      </p:sp>
      <p:sp>
        <p:nvSpPr>
          <p:cNvPr id="600" name="Google Shape;600;p84"/>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9">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9">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9">
                                            <p:txEl>
                                              <p:pRg end="7" st="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04" name="Shape 604"/>
        <p:cNvGrpSpPr/>
        <p:nvPr/>
      </p:nvGrpSpPr>
      <p:grpSpPr>
        <a:xfrm>
          <a:off x="0" y="0"/>
          <a:ext cx="0" cy="0"/>
          <a:chOff x="0" y="0"/>
          <a:chExt cx="0" cy="0"/>
        </a:xfrm>
      </p:grpSpPr>
      <p:sp>
        <p:nvSpPr>
          <p:cNvPr id="605" name="Google Shape;605;p85"/>
          <p:cNvSpPr/>
          <p:nvPr/>
        </p:nvSpPr>
        <p:spPr>
          <a:xfrm>
            <a:off x="0" y="0"/>
            <a:ext cx="25128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179999" rtl="0" algn="l">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learnings and discussion outcomes. </a:t>
            </a:r>
            <a:br>
              <a:rPr lang="en" sz="1200">
                <a:solidFill>
                  <a:schemeClr val="lt1"/>
                </a:solidFill>
              </a:rPr>
            </a:br>
            <a:br>
              <a:rPr lang="en" sz="1200">
                <a:solidFill>
                  <a:schemeClr val="lt1"/>
                </a:solidFill>
              </a:rPr>
            </a:br>
            <a:r>
              <a:rPr i="1" lang="en" sz="1200">
                <a:solidFill>
                  <a:schemeClr val="lt1"/>
                </a:solidFill>
              </a:rPr>
              <a:t>(Decide how you as a group will present them if you are selected to present during the SG Report-Out.)</a:t>
            </a:r>
            <a:endParaRPr i="1" sz="2400">
              <a:solidFill>
                <a:schemeClr val="lt1"/>
              </a:solidFill>
            </a:endParaRPr>
          </a:p>
        </p:txBody>
      </p:sp>
      <p:sp>
        <p:nvSpPr>
          <p:cNvPr id="606" name="Google Shape;606;p85"/>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07" name="Google Shape;607;p85"/>
          <p:cNvPicPr preferRelativeResize="0"/>
          <p:nvPr/>
        </p:nvPicPr>
        <p:blipFill>
          <a:blip r:embed="rId3">
            <a:alphaModFix/>
          </a:blip>
          <a:stretch>
            <a:fillRect/>
          </a:stretch>
        </p:blipFill>
        <p:spPr>
          <a:xfrm>
            <a:off x="2512795" y="0"/>
            <a:ext cx="6631203"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1" name="Shape 611"/>
        <p:cNvGrpSpPr/>
        <p:nvPr/>
      </p:nvGrpSpPr>
      <p:grpSpPr>
        <a:xfrm>
          <a:off x="0" y="0"/>
          <a:ext cx="0" cy="0"/>
          <a:chOff x="0" y="0"/>
          <a:chExt cx="0" cy="0"/>
        </a:xfrm>
      </p:grpSpPr>
      <p:sp>
        <p:nvSpPr>
          <p:cNvPr id="612" name="Google Shape;612;p86"/>
          <p:cNvSpPr/>
          <p:nvPr/>
        </p:nvSpPr>
        <p:spPr>
          <a:xfrm>
            <a:off x="0" y="0"/>
            <a:ext cx="22149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Feedback </a:t>
            </a:r>
            <a:br>
              <a:rPr lang="en" sz="2400">
                <a:solidFill>
                  <a:schemeClr val="lt1"/>
                </a:solidFill>
              </a:rPr>
            </a:br>
            <a:r>
              <a:rPr lang="en"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613" name="Google Shape;613;p86"/>
          <p:cNvSpPr txBox="1"/>
          <p:nvPr/>
        </p:nvSpPr>
        <p:spPr>
          <a:xfrm>
            <a:off x="2214750" y="0"/>
            <a:ext cx="69294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On-site visits because it brings particle physics to life. Engaging lectures with very clear explanations.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It’s a good balance of work (between on-site visits and lectures) and play (relax time). Bowling!</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EVERYTHING IS PERFECT! :) but please can you let us go down into the LHC tunnel…</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Incredible meeting with and hearing stories from inspiring  teachers from around the world</a:t>
            </a:r>
            <a:endParaRPr sz="1600">
              <a:solidFill>
                <a:srgbClr val="171717"/>
              </a:solidFill>
            </a:endParaRPr>
          </a:p>
        </p:txBody>
      </p:sp>
      <p:sp>
        <p:nvSpPr>
          <p:cNvPr id="614" name="Google Shape;614;p86"/>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15" name="Google Shape;615;p86"/>
          <p:cNvPicPr preferRelativeResize="0"/>
          <p:nvPr/>
        </p:nvPicPr>
        <p:blipFill>
          <a:blip r:embed="rId3">
            <a:alphaModFix/>
          </a:blip>
          <a:stretch>
            <a:fillRect/>
          </a:stretch>
        </p:blipFill>
        <p:spPr>
          <a:xfrm>
            <a:off x="2573708" y="2087300"/>
            <a:ext cx="3123417" cy="3056200"/>
          </a:xfrm>
          <a:prstGeom prst="rect">
            <a:avLst/>
          </a:prstGeom>
          <a:noFill/>
          <a:ln>
            <a:noFill/>
          </a:ln>
        </p:spPr>
      </p:pic>
      <p:pic>
        <p:nvPicPr>
          <p:cNvPr id="616" name="Google Shape;616;p86" title="IMG_20250710_182039.jpg"/>
          <p:cNvPicPr preferRelativeResize="0"/>
          <p:nvPr/>
        </p:nvPicPr>
        <p:blipFill>
          <a:blip r:embed="rId4">
            <a:alphaModFix/>
          </a:blip>
          <a:stretch>
            <a:fillRect/>
          </a:stretch>
        </p:blipFill>
        <p:spPr>
          <a:xfrm>
            <a:off x="4216804" y="2087300"/>
            <a:ext cx="4346447" cy="30561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61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0" name="Shape 620"/>
        <p:cNvGrpSpPr/>
        <p:nvPr/>
      </p:nvGrpSpPr>
      <p:grpSpPr>
        <a:xfrm>
          <a:off x="0" y="0"/>
          <a:ext cx="0" cy="0"/>
          <a:chOff x="0" y="0"/>
          <a:chExt cx="0" cy="0"/>
        </a:xfrm>
      </p:grpSpPr>
      <p:sp>
        <p:nvSpPr>
          <p:cNvPr id="621" name="Google Shape;621;p87"/>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Tuesday</a:t>
            </a:r>
            <a:r>
              <a:rPr lang="en"/>
              <a:t>, 15 July</a:t>
            </a:r>
            <a:endParaRPr/>
          </a:p>
        </p:txBody>
      </p:sp>
      <p:sp>
        <p:nvSpPr>
          <p:cNvPr id="622" name="Google Shape;622;p87"/>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t>SG Session 3</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6" name="Shape 626"/>
        <p:cNvGrpSpPr/>
        <p:nvPr/>
      </p:nvGrpSpPr>
      <p:grpSpPr>
        <a:xfrm>
          <a:off x="0" y="0"/>
          <a:ext cx="0" cy="0"/>
          <a:chOff x="0" y="0"/>
          <a:chExt cx="0" cy="0"/>
        </a:xfrm>
      </p:grpSpPr>
      <p:sp>
        <p:nvSpPr>
          <p:cNvPr id="627" name="Google Shape;627;p88"/>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Checklist for SG Session 3</a:t>
            </a:r>
            <a:endParaRPr/>
          </a:p>
        </p:txBody>
      </p:sp>
      <p:graphicFrame>
        <p:nvGraphicFramePr>
          <p:cNvPr id="628" name="Google Shape;628;p88"/>
          <p:cNvGraphicFramePr/>
          <p:nvPr/>
        </p:nvGraphicFramePr>
        <p:xfrm>
          <a:off x="306000" y="1619250"/>
          <a:ext cx="3000000" cy="3000000"/>
        </p:xfrm>
        <a:graphic>
          <a:graphicData uri="http://schemas.openxmlformats.org/drawingml/2006/table">
            <a:tbl>
              <a:tblPr>
                <a:noFill/>
                <a:tableStyleId>{6BB35603-F51C-4067-A702-24BAE82C06EF}</a:tableStyleId>
              </a:tblPr>
              <a:tblGrid>
                <a:gridCol w="382850"/>
                <a:gridCol w="1306850"/>
                <a:gridCol w="5126575"/>
                <a:gridCol w="1715725"/>
              </a:tblGrid>
              <a:tr h="381000">
                <a:tc>
                  <a:txBody>
                    <a:bodyPr/>
                    <a:lstStyle/>
                    <a:p>
                      <a:pPr indent="0" lvl="0" marL="0" rtl="0" algn="l">
                        <a:spcBef>
                          <a:spcPts val="0"/>
                        </a:spcBef>
                        <a:spcAft>
                          <a:spcPts val="0"/>
                        </a:spcAft>
                        <a:buNone/>
                      </a:pPr>
                      <a:r>
                        <a:rPr b="1" lang="en"/>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Tuesday</a:t>
                      </a:r>
                      <a:r>
                        <a:rPr lang="en"/>
                        <a:t>,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a:t>
                      </a:r>
                      <a:r>
                        <a:rPr b="1" lang="en"/>
                        <a:t>“Our Key Takeaways”</a:t>
                      </a:r>
                      <a:r>
                        <a:rPr lang="en"/>
                        <a:t> and </a:t>
                      </a:r>
                      <a:r>
                        <a:rPr b="1" lang="en"/>
                        <a:t>“Our Feedback”</a:t>
                      </a:r>
                      <a:r>
                        <a:rPr lang="en"/>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Decide how you as a group will present </a:t>
                      </a:r>
                      <a:r>
                        <a:rPr b="1" lang="en"/>
                        <a:t>your group slides</a:t>
                      </a:r>
                      <a:r>
                        <a:rPr lang="en"/>
                        <a:t> </a:t>
                      </a:r>
                      <a:br>
                        <a:rPr lang="en"/>
                      </a:br>
                      <a:r>
                        <a:rPr lang="en"/>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629" name="Google Shape;629;p88"/>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0" name="Google Shape;630;p88"/>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1" name="Google Shape;631;p88"/>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2" name="Google Shape;632;p88"/>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3" name="Google Shape;633;p88"/>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4" name="Google Shape;634;p88"/>
          <p:cNvSpPr/>
          <p:nvPr/>
        </p:nvSpPr>
        <p:spPr>
          <a:xfrm>
            <a:off x="6489321" y="2149325"/>
            <a:ext cx="147300" cy="147600"/>
          </a:xfrm>
          <a:prstGeom prst="ellipse">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8" name="Shape 638"/>
        <p:cNvGrpSpPr/>
        <p:nvPr/>
      </p:nvGrpSpPr>
      <p:grpSpPr>
        <a:xfrm>
          <a:off x="0" y="0"/>
          <a:ext cx="0" cy="0"/>
          <a:chOff x="0" y="0"/>
          <a:chExt cx="0" cy="0"/>
        </a:xfrm>
      </p:grpSpPr>
      <p:sp>
        <p:nvSpPr>
          <p:cNvPr id="639" name="Google Shape;639;p8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640" name="Google Shape;640;p89"/>
          <p:cNvSpPr txBox="1"/>
          <p:nvPr/>
        </p:nvSpPr>
        <p:spPr>
          <a:xfrm>
            <a:off x="3265800" y="7620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 Introduce the Feynman diagrams and ask students to brainstorm about what they think the diagrams represent.  Ask them to see if they can identify patterns within the </a:t>
            </a:r>
            <a:r>
              <a:rPr lang="en" sz="1600">
                <a:solidFill>
                  <a:srgbClr val="171717"/>
                </a:solidFill>
              </a:rPr>
              <a:t>diagrams</a:t>
            </a:r>
            <a:r>
              <a:rPr lang="en" sz="1600">
                <a:solidFill>
                  <a:srgbClr val="171717"/>
                </a:solidFill>
              </a:rPr>
              <a:t>.  Then, introduce some basic various rules for Feynman diagrams and get the students to further brainstorm about the meaning of the diagrams.  Students share their thoughts.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Students would likely conceptualize the diagrams as a representation of physical movement in 2-dimensions and it would be necessary to talk about the nature of the time and distance axes.  Students may struggle with reverse arrows for antiparticles and this will need discussion.  Unusual symbols.  I would try to get students to conceptualize and indicate how conservation laws are expressed within the diagrams.</a:t>
            </a:r>
            <a:endParaRPr sz="1600">
              <a:solidFill>
                <a:srgbClr val="171717"/>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4" name="Shape 644"/>
        <p:cNvGrpSpPr/>
        <p:nvPr/>
      </p:nvGrpSpPr>
      <p:grpSpPr>
        <a:xfrm>
          <a:off x="0" y="0"/>
          <a:ext cx="0" cy="0"/>
          <a:chOff x="0" y="0"/>
          <a:chExt cx="0" cy="0"/>
        </a:xfrm>
      </p:grpSpPr>
      <p:sp>
        <p:nvSpPr>
          <p:cNvPr id="645" name="Google Shape;645;p9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646" name="Google Shape;646;p9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 The massive volume of data generated by the LHC and how it is filtered via “Triggers”.  The necessity for shifting data to </a:t>
            </a:r>
            <a:r>
              <a:rPr lang="en" sz="1600">
                <a:solidFill>
                  <a:srgbClr val="171717"/>
                </a:solidFill>
              </a:rPr>
              <a:t>computing</a:t>
            </a:r>
            <a:r>
              <a:rPr lang="en" sz="1600">
                <a:solidFill>
                  <a:srgbClr val="171717"/>
                </a:solidFill>
              </a:rPr>
              <a:t> centres around the globe in order to manage the computing power required for data analysis (including at TRIUMF in Canada).  Understanding the physical locations of the data (at LHC Computing centre locations and on “tape”)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Challenges may include students understanding the scale of computing required (ie.  exabyte).  Students understanding how the data is filtered in terms of triggers.  Imagining the physical structure of the network and its various elements. </a:t>
            </a:r>
            <a:endParaRPr sz="1600">
              <a:solidFill>
                <a:srgbClr val="171717"/>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0" name="Shape 650"/>
        <p:cNvGrpSpPr/>
        <p:nvPr/>
      </p:nvGrpSpPr>
      <p:grpSpPr>
        <a:xfrm>
          <a:off x="0" y="0"/>
          <a:ext cx="0" cy="0"/>
          <a:chOff x="0" y="0"/>
          <a:chExt cx="0" cy="0"/>
        </a:xfrm>
      </p:grpSpPr>
      <p:sp>
        <p:nvSpPr>
          <p:cNvPr id="651" name="Google Shape;651;p9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t>
            </a:r>
            <a:r>
              <a:rPr lang="en" sz="1200">
                <a:solidFill>
                  <a:schemeClr val="lt1"/>
                </a:solidFill>
              </a:rPr>
              <a:t>medical</a:t>
            </a:r>
            <a:r>
              <a:rPr lang="en" sz="1200">
                <a:solidFill>
                  <a:schemeClr val="lt1"/>
                </a:solidFill>
              </a:rPr>
              <a:t>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652" name="Google Shape;652;p9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 sz="1600">
                <a:solidFill>
                  <a:srgbClr val="171717"/>
                </a:solidFill>
              </a:rPr>
              <a:t>The key role of physics of accelerators beyond what occurs in particle accelerator labs (ie.  at medical facilities). The different types of particles used to attack cancer.  Cutting edge advancements such as as FLASH as a possibility for future therapy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 sz="1600">
                <a:solidFill>
                  <a:srgbClr val="171717"/>
                </a:solidFill>
              </a:rPr>
              <a:t>Challenges may </a:t>
            </a:r>
            <a:r>
              <a:rPr lang="en" sz="1600">
                <a:solidFill>
                  <a:srgbClr val="171717"/>
                </a:solidFill>
              </a:rPr>
              <a:t>include</a:t>
            </a:r>
            <a:r>
              <a:rPr lang="en" sz="1600">
                <a:solidFill>
                  <a:srgbClr val="171717"/>
                </a:solidFill>
              </a:rPr>
              <a:t> understanding the differences between radiation types and optimizing the Bragg distance.  Physical mechanisms in terms of DNA damage for how the radiation interacts with matter.  The balancing of economics (expensive machines) with effectiveness (eradicating tumour)</a:t>
            </a:r>
            <a:endParaRPr sz="1600">
              <a:solidFill>
                <a:srgbClr val="171717"/>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9" name="Shape 229"/>
        <p:cNvGrpSpPr/>
        <p:nvPr/>
      </p:nvGrpSpPr>
      <p:grpSpPr>
        <a:xfrm>
          <a:off x="0" y="0"/>
          <a:ext cx="0" cy="0"/>
          <a:chOff x="0" y="0"/>
          <a:chExt cx="0" cy="0"/>
        </a:xfrm>
      </p:grpSpPr>
      <p:sp>
        <p:nvSpPr>
          <p:cNvPr id="230" name="Google Shape;230;p2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adjectives </a:t>
            </a:r>
            <a:r>
              <a:rPr lang="en"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To what extent is the topic of particle physics covered in your </a:t>
            </a:r>
            <a:r>
              <a:rPr b="1" lang="en" sz="1200">
                <a:solidFill>
                  <a:schemeClr val="lt1"/>
                </a:solidFill>
              </a:rPr>
              <a:t>national curriculum</a:t>
            </a:r>
            <a:r>
              <a:rPr lang="en" sz="1200">
                <a:solidFill>
                  <a:schemeClr val="lt1"/>
                </a:solidFill>
              </a:rPr>
              <a:t>?</a:t>
            </a:r>
            <a:endParaRPr sz="1200">
              <a:solidFill>
                <a:schemeClr val="lt1"/>
              </a:solidFill>
            </a:endParaRPr>
          </a:p>
        </p:txBody>
      </p:sp>
      <p:sp>
        <p:nvSpPr>
          <p:cNvPr id="231" name="Google Shape;231;p29"/>
          <p:cNvSpPr txBox="1"/>
          <p:nvPr/>
        </p:nvSpPr>
        <p:spPr>
          <a:xfrm>
            <a:off x="3265800" y="181975"/>
            <a:ext cx="5372400" cy="41934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600">
                <a:solidFill>
                  <a:srgbClr val="171717"/>
                </a:solidFill>
              </a:rPr>
              <a:t>Three Adjectives: </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Fundamental</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High-energy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Investigative (collaborative)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 sz="1600">
                <a:solidFill>
                  <a:srgbClr val="171717"/>
                </a:solidFill>
              </a:rPr>
              <a:t>Provincial (Alberta, Canada) Curriculum:</a:t>
            </a:r>
            <a:endParaRPr b="1" sz="1600">
              <a:solidFill>
                <a:srgbClr val="171717"/>
              </a:solidFill>
            </a:endParaRPr>
          </a:p>
          <a:p>
            <a:pPr indent="0" lvl="0" marL="360000" marR="360000" rtl="0" algn="l">
              <a:spcBef>
                <a:spcPts val="0"/>
              </a:spcBef>
              <a:spcAft>
                <a:spcPts val="0"/>
              </a:spcAft>
              <a:buNone/>
            </a:pPr>
            <a:r>
              <a:rPr b="1" lang="en" sz="1600">
                <a:solidFill>
                  <a:srgbClr val="171717"/>
                </a:solidFill>
              </a:rPr>
              <a:t>Moderate coverage</a:t>
            </a:r>
            <a:r>
              <a:rPr lang="en" sz="1600">
                <a:solidFill>
                  <a:srgbClr val="171717"/>
                </a:solidFill>
              </a:rPr>
              <a:t> (Grade 12)</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Evolution of Atomic Models (Thomson-Quantum Mechanical) including experimental evidence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Fundamental particles (fermions) first generation quarks/leptons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Force carriers (bosons)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Fundamental forces/interactions (SEWG)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6" name="Shape 656"/>
        <p:cNvGrpSpPr/>
        <p:nvPr/>
      </p:nvGrpSpPr>
      <p:grpSpPr>
        <a:xfrm>
          <a:off x="0" y="0"/>
          <a:ext cx="0" cy="0"/>
          <a:chOff x="0" y="0"/>
          <a:chExt cx="0" cy="0"/>
        </a:xfrm>
      </p:grpSpPr>
      <p:sp>
        <p:nvSpPr>
          <p:cNvPr id="657" name="Google Shape;657;p9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658" name="Google Shape;658;p9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The challenge of using Feyman effectively as a visual representation of interactions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Massive complexity of computing at CERN.  How data is filtered, stored, and processed on an multinational scale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Historical evolution of radiation used in medical therapies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Key role of accelerators in medical physics (idea of HIT carbon ion beam, proton beam, and electron LINAC) and FLASH as a potential new therapy regimes.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62" name="Shape 662"/>
        <p:cNvGrpSpPr/>
        <p:nvPr/>
      </p:nvGrpSpPr>
      <p:grpSpPr>
        <a:xfrm>
          <a:off x="0" y="0"/>
          <a:ext cx="0" cy="0"/>
          <a:chOff x="0" y="0"/>
          <a:chExt cx="0" cy="0"/>
        </a:xfrm>
      </p:grpSpPr>
      <p:sp>
        <p:nvSpPr>
          <p:cNvPr id="663" name="Google Shape;663;p9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664" name="Google Shape;664;p9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t/>
            </a:r>
            <a:endParaRPr b="1" sz="2400">
              <a:solidFill>
                <a:srgbClr val="F1C232"/>
              </a:solidFill>
            </a:endParaRPr>
          </a:p>
          <a:p>
            <a:pPr indent="0" lvl="0" marL="179999" marR="179999" rtl="0" algn="ctr">
              <a:spcBef>
                <a:spcPts val="0"/>
              </a:spcBef>
              <a:spcAft>
                <a:spcPts val="0"/>
              </a:spcAft>
              <a:buNone/>
            </a:pPr>
            <a:r>
              <a:rPr b="1" lang="en" sz="2400">
                <a:solidFill>
                  <a:srgbClr val="F1C232"/>
                </a:solidFill>
              </a:rPr>
              <a:t>Feynman Diagrams</a:t>
            </a:r>
            <a:endParaRPr b="1" sz="2400">
              <a:solidFill>
                <a:srgbClr val="F1C232"/>
              </a:solidFill>
            </a:endParaRPr>
          </a:p>
          <a:p>
            <a:pPr indent="0" lvl="0" marL="179999" marR="179999" rtl="0" algn="ctr">
              <a:spcBef>
                <a:spcPts val="0"/>
              </a:spcBef>
              <a:spcAft>
                <a:spcPts val="0"/>
              </a:spcAft>
              <a:buNone/>
            </a:pPr>
            <a:r>
              <a:t/>
            </a:r>
            <a:endParaRPr b="1" sz="2400">
              <a:solidFill>
                <a:srgbClr val="F1C232"/>
              </a:solidFill>
            </a:endParaRPr>
          </a:p>
          <a:p>
            <a:pPr indent="-330200" lvl="0" marL="457200" marR="360000" rtl="0" algn="l">
              <a:spcBef>
                <a:spcPts val="0"/>
              </a:spcBef>
              <a:spcAft>
                <a:spcPts val="0"/>
              </a:spcAft>
              <a:buClr>
                <a:srgbClr val="171717"/>
              </a:buClr>
              <a:buSzPts val="1600"/>
              <a:buAutoNum type="arabicPeriod"/>
            </a:pPr>
            <a:r>
              <a:rPr b="1" lang="en" sz="1600">
                <a:solidFill>
                  <a:srgbClr val="171717"/>
                </a:solidFill>
              </a:rPr>
              <a:t>🎭 “Particle Party” Role-Play</a:t>
            </a:r>
            <a:endParaRPr b="1"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	•	Students act as particles (electron, positron, photon)</a:t>
            </a:r>
            <a:endParaRPr sz="1600">
              <a:solidFill>
                <a:srgbClr val="171717"/>
              </a:solidFill>
            </a:endParaRPr>
          </a:p>
          <a:p>
            <a:pPr indent="0" lvl="0" marL="0" marR="360000" rtl="0" algn="l">
              <a:spcBef>
                <a:spcPts val="0"/>
              </a:spcBef>
              <a:spcAft>
                <a:spcPts val="0"/>
              </a:spcAft>
              <a:buNone/>
            </a:pPr>
            <a:r>
              <a:rPr lang="en" sz="1600">
                <a:solidFill>
                  <a:srgbClr val="171717"/>
                </a:solidFill>
              </a:rPr>
              <a:t>	•	Use props and movement to simulate interactions</a:t>
            </a:r>
            <a:endParaRPr sz="1600">
              <a:solidFill>
                <a:srgbClr val="171717"/>
              </a:solidFill>
            </a:endParaRPr>
          </a:p>
          <a:p>
            <a:pPr indent="0" lvl="0" marL="0" marR="360000" rtl="0" algn="l">
              <a:spcBef>
                <a:spcPts val="0"/>
              </a:spcBef>
              <a:spcAft>
                <a:spcPts val="0"/>
              </a:spcAft>
              <a:buNone/>
            </a:pPr>
            <a:r>
              <a:rPr lang="en" sz="1600">
                <a:solidFill>
                  <a:srgbClr val="171717"/>
                </a:solidFill>
              </a:rPr>
              <a:t>	•	Sketch interactions as Feynman diagrams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b="1" lang="en" sz="1600">
                <a:solidFill>
                  <a:srgbClr val="171717"/>
                </a:solidFill>
              </a:rPr>
              <a:t>🧠 Common Student (mis)Conceptions:</a:t>
            </a:r>
            <a:endParaRPr b="1"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 sz="1600">
                <a:solidFill>
                  <a:srgbClr val="171717"/>
                </a:solidFill>
              </a:rPr>
              <a:t>	•	Think diagrams show real paths</a:t>
            </a:r>
            <a:endParaRPr sz="1600">
              <a:solidFill>
                <a:srgbClr val="171717"/>
              </a:solidFill>
            </a:endParaRPr>
          </a:p>
          <a:p>
            <a:pPr indent="0" lvl="0" marL="0" marR="360000" rtl="0" algn="l">
              <a:spcBef>
                <a:spcPts val="0"/>
              </a:spcBef>
              <a:spcAft>
                <a:spcPts val="0"/>
              </a:spcAft>
              <a:buNone/>
            </a:pPr>
            <a:r>
              <a:rPr lang="en" sz="1600">
                <a:solidFill>
                  <a:srgbClr val="171717"/>
                </a:solidFill>
              </a:rPr>
              <a:t>	•	Misunderstand time and particle direction</a:t>
            </a:r>
            <a:endParaRPr sz="1600">
              <a:solidFill>
                <a:srgbClr val="171717"/>
              </a:solidFill>
            </a:endParaRPr>
          </a:p>
          <a:p>
            <a:pPr indent="0" lvl="0" marL="0" marR="360000" rtl="0" algn="l">
              <a:spcBef>
                <a:spcPts val="0"/>
              </a:spcBef>
              <a:spcAft>
                <a:spcPts val="0"/>
              </a:spcAft>
              <a:buNone/>
            </a:pPr>
            <a:r>
              <a:rPr lang="en" sz="1600">
                <a:solidFill>
                  <a:srgbClr val="171717"/>
                </a:solidFill>
              </a:rPr>
              <a:t>	•	Confuse virtual with real particles</a:t>
            </a:r>
            <a:endParaRPr b="1" sz="1600">
              <a:solidFill>
                <a:srgbClr val="F1C232"/>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68" name="Shape 668"/>
        <p:cNvGrpSpPr/>
        <p:nvPr/>
      </p:nvGrpSpPr>
      <p:grpSpPr>
        <a:xfrm>
          <a:off x="0" y="0"/>
          <a:ext cx="0" cy="0"/>
          <a:chOff x="0" y="0"/>
          <a:chExt cx="0" cy="0"/>
        </a:xfrm>
      </p:grpSpPr>
      <p:sp>
        <p:nvSpPr>
          <p:cNvPr id="669" name="Google Shape;669;p9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670" name="Google Shape;670;p9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t/>
            </a:r>
            <a:endParaRPr b="1" sz="2400">
              <a:solidFill>
                <a:srgbClr val="F1C232"/>
              </a:solidFill>
            </a:endParaRPr>
          </a:p>
          <a:p>
            <a:pPr indent="0" lvl="0" marL="179999" marR="179999" rtl="0" algn="ctr">
              <a:spcBef>
                <a:spcPts val="0"/>
              </a:spcBef>
              <a:spcAft>
                <a:spcPts val="0"/>
              </a:spcAft>
              <a:buNone/>
            </a:pPr>
            <a:r>
              <a:rPr b="1" lang="en" sz="2400">
                <a:solidFill>
                  <a:srgbClr val="F1C232"/>
                </a:solidFill>
              </a:rPr>
              <a:t>Computing at CERN</a:t>
            </a:r>
            <a:endParaRPr b="1" sz="2400">
              <a:solidFill>
                <a:srgbClr val="F1C232"/>
              </a:solidFill>
            </a:endParaRPr>
          </a:p>
          <a:p>
            <a:pPr indent="0" lvl="0" marL="179999" marR="179999" rtl="0" algn="ctr">
              <a:spcBef>
                <a:spcPts val="0"/>
              </a:spcBef>
              <a:spcAft>
                <a:spcPts val="0"/>
              </a:spcAft>
              <a:buNone/>
            </a:pPr>
            <a:r>
              <a:t/>
            </a:r>
            <a:endParaRPr b="1" sz="2400">
              <a:solidFill>
                <a:srgbClr val="F1C232"/>
              </a:solidFill>
            </a:endParaRPr>
          </a:p>
          <a:p>
            <a:pPr indent="-330200" lvl="0" marL="457200" marR="360000" rtl="0" algn="l">
              <a:spcBef>
                <a:spcPts val="0"/>
              </a:spcBef>
              <a:spcAft>
                <a:spcPts val="0"/>
              </a:spcAft>
              <a:buClr>
                <a:srgbClr val="171717"/>
              </a:buClr>
              <a:buSzPts val="1600"/>
              <a:buAutoNum type="arabicPeriod"/>
            </a:pPr>
            <a:r>
              <a:rPr b="1" lang="en" sz="1600">
                <a:solidFill>
                  <a:srgbClr val="171717"/>
                </a:solidFill>
              </a:rPr>
              <a:t>3 Key Ideas about computing:</a:t>
            </a:r>
            <a:endParaRPr b="1"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 Huge Data Volumes – CERN generates petabytes of data from collisions.</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 Worldwide Grid Computing – Data is shared and analyzed globally.</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 AI &amp; Machine Learning – Used to sift through data and find meaningful patterns.</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b="1" lang="en" sz="1600">
                <a:solidFill>
                  <a:srgbClr val="171717"/>
                </a:solidFill>
              </a:rPr>
              <a:t>⚠️ Student Challenges:</a:t>
            </a:r>
            <a:endParaRPr b="1"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Abstract concepts (e.g. big data, distributed computing)</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Technical jargon</a:t>
            </a:r>
            <a:endParaRPr sz="1600">
              <a:solidFill>
                <a:srgbClr val="171717"/>
              </a:solidFill>
            </a:endParaRPr>
          </a:p>
          <a:p>
            <a:pPr indent="-330200" lvl="1" marL="914400" marR="360000" rtl="0" algn="l">
              <a:spcBef>
                <a:spcPts val="0"/>
              </a:spcBef>
              <a:spcAft>
                <a:spcPts val="0"/>
              </a:spcAft>
              <a:buClr>
                <a:srgbClr val="171717"/>
              </a:buClr>
              <a:buSzPts val="1600"/>
              <a:buAutoNum type="alphaLcPeriod"/>
            </a:pPr>
            <a:r>
              <a:rPr lang="en" sz="1600">
                <a:solidFill>
                  <a:srgbClr val="171717"/>
                </a:solidFill>
              </a:rPr>
              <a:t>Understanding how AI fits into physics research</a:t>
            </a:r>
            <a:endParaRPr sz="1600">
              <a:solidFill>
                <a:srgbClr val="171717"/>
              </a:solidFill>
            </a:endParaRPr>
          </a:p>
          <a:p>
            <a:pPr indent="0" lvl="0" marL="0" marR="360000" rtl="0" algn="l">
              <a:spcBef>
                <a:spcPts val="0"/>
              </a:spcBef>
              <a:spcAft>
                <a:spcPts val="0"/>
              </a:spcAft>
              <a:buNone/>
            </a:pPr>
            <a:r>
              <a:t/>
            </a:r>
            <a:endParaRPr b="1" sz="1600">
              <a:solidFill>
                <a:srgbClr val="F1C232"/>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4" name="Shape 674"/>
        <p:cNvGrpSpPr/>
        <p:nvPr/>
      </p:nvGrpSpPr>
      <p:grpSpPr>
        <a:xfrm>
          <a:off x="0" y="0"/>
          <a:ext cx="0" cy="0"/>
          <a:chOff x="0" y="0"/>
          <a:chExt cx="0" cy="0"/>
        </a:xfrm>
      </p:grpSpPr>
      <p:sp>
        <p:nvSpPr>
          <p:cNvPr id="675" name="Google Shape;675;p9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676" name="Google Shape;676;p9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t/>
            </a:r>
            <a:endParaRPr b="1" sz="2400">
              <a:solidFill>
                <a:srgbClr val="F1C232"/>
              </a:solidFill>
            </a:endParaRPr>
          </a:p>
          <a:p>
            <a:pPr indent="0" lvl="0" marL="179999" marR="179999" rtl="0" algn="ctr">
              <a:spcBef>
                <a:spcPts val="0"/>
              </a:spcBef>
              <a:spcAft>
                <a:spcPts val="0"/>
              </a:spcAft>
              <a:buNone/>
            </a:pPr>
            <a:r>
              <a:rPr b="1" lang="en" sz="2400">
                <a:solidFill>
                  <a:srgbClr val="F1C232"/>
                </a:solidFill>
              </a:rPr>
              <a:t>Medical Applications</a:t>
            </a:r>
            <a:endParaRPr b="1" sz="2400">
              <a:solidFill>
                <a:srgbClr val="F1C232"/>
              </a:solidFill>
            </a:endParaRPr>
          </a:p>
          <a:p>
            <a:pPr indent="0" lvl="0" marL="0" rtl="0" algn="l">
              <a:lnSpc>
                <a:spcPct val="115000"/>
              </a:lnSpc>
              <a:spcBef>
                <a:spcPts val="1200"/>
              </a:spcBef>
              <a:spcAft>
                <a:spcPts val="0"/>
              </a:spcAft>
              <a:buNone/>
            </a:pPr>
            <a:r>
              <a:rPr lang="en" sz="1100"/>
              <a:t>✅ </a:t>
            </a:r>
            <a:r>
              <a:rPr b="1" lang="en" sz="1600">
                <a:solidFill>
                  <a:srgbClr val="171717"/>
                </a:solidFill>
              </a:rPr>
              <a:t>3 Key Ideas about medical applications of particle physics:</a:t>
            </a:r>
            <a:endParaRPr b="1" sz="1600">
              <a:solidFill>
                <a:srgbClr val="171717"/>
              </a:solidFill>
            </a:endParaRPr>
          </a:p>
          <a:p>
            <a:pPr indent="-298450" lvl="0" marL="457200" rtl="0" algn="l">
              <a:lnSpc>
                <a:spcPct val="115000"/>
              </a:lnSpc>
              <a:spcBef>
                <a:spcPts val="1200"/>
              </a:spcBef>
              <a:spcAft>
                <a:spcPts val="0"/>
              </a:spcAft>
              <a:buSzPts val="1100"/>
              <a:buAutoNum type="arabicPeriod"/>
            </a:pPr>
            <a:r>
              <a:rPr lang="en" sz="1100"/>
              <a:t>🎯 </a:t>
            </a:r>
            <a:r>
              <a:rPr lang="en" sz="1600">
                <a:solidFill>
                  <a:srgbClr val="171717"/>
                </a:solidFill>
              </a:rPr>
              <a:t>Cancer Treatment – Proton therapy targets tumors precisely.</a:t>
            </a:r>
            <a:endParaRPr sz="1600">
              <a:solidFill>
                <a:srgbClr val="171717"/>
              </a:solidFill>
            </a:endParaRPr>
          </a:p>
          <a:p>
            <a:pPr indent="-298450" lvl="0" marL="457200" rtl="0" algn="l">
              <a:lnSpc>
                <a:spcPct val="115000"/>
              </a:lnSpc>
              <a:spcBef>
                <a:spcPts val="0"/>
              </a:spcBef>
              <a:spcAft>
                <a:spcPts val="0"/>
              </a:spcAft>
              <a:buSzPts val="1100"/>
              <a:buAutoNum type="arabicPeriod"/>
            </a:pPr>
            <a:r>
              <a:rPr lang="en" sz="1600">
                <a:solidFill>
                  <a:srgbClr val="171717"/>
                </a:solidFill>
              </a:rPr>
              <a:t>🔍 Imaging Techniques – PET scans use particle detectors to image the body.</a:t>
            </a:r>
            <a:endParaRPr sz="1600">
              <a:solidFill>
                <a:srgbClr val="171717"/>
              </a:solidFill>
            </a:endParaRPr>
          </a:p>
          <a:p>
            <a:pPr indent="-298450" lvl="0" marL="457200" rtl="0" algn="l">
              <a:lnSpc>
                <a:spcPct val="115000"/>
              </a:lnSpc>
              <a:spcBef>
                <a:spcPts val="0"/>
              </a:spcBef>
              <a:spcAft>
                <a:spcPts val="0"/>
              </a:spcAft>
              <a:buSzPts val="1100"/>
              <a:buAutoNum type="arabicPeriod"/>
            </a:pPr>
            <a:r>
              <a:rPr lang="en" sz="1600">
                <a:solidFill>
                  <a:srgbClr val="171717"/>
                </a:solidFill>
              </a:rPr>
              <a:t>⚛️ Technology Transfer – Innovations from particle physics improve medical tools.</a:t>
            </a:r>
            <a:endParaRPr sz="1600">
              <a:solidFill>
                <a:srgbClr val="171717"/>
              </a:solidFill>
            </a:endParaRPr>
          </a:p>
          <a:p>
            <a:pPr indent="0" lvl="0" marL="0" rtl="0" algn="l">
              <a:lnSpc>
                <a:spcPct val="115000"/>
              </a:lnSpc>
              <a:spcBef>
                <a:spcPts val="1200"/>
              </a:spcBef>
              <a:spcAft>
                <a:spcPts val="0"/>
              </a:spcAft>
              <a:buNone/>
            </a:pPr>
            <a:r>
              <a:rPr lang="en" sz="1100"/>
              <a:t>⚠️</a:t>
            </a:r>
            <a:r>
              <a:rPr b="1" lang="en" sz="1600">
                <a:solidFill>
                  <a:srgbClr val="171717"/>
                </a:solidFill>
              </a:rPr>
              <a:t> Student Challenges:</a:t>
            </a:r>
            <a:endParaRPr b="1" sz="1600">
              <a:solidFill>
                <a:srgbClr val="171717"/>
              </a:solidFill>
            </a:endParaRPr>
          </a:p>
          <a:p>
            <a:pPr indent="-298450" lvl="0" marL="457200" rtl="0" algn="l">
              <a:lnSpc>
                <a:spcPct val="115000"/>
              </a:lnSpc>
              <a:spcBef>
                <a:spcPts val="1200"/>
              </a:spcBef>
              <a:spcAft>
                <a:spcPts val="0"/>
              </a:spcAft>
              <a:buSzPts val="1100"/>
              <a:buChar char="●"/>
            </a:pPr>
            <a:r>
              <a:rPr lang="en" sz="1600">
                <a:solidFill>
                  <a:srgbClr val="171717"/>
                </a:solidFill>
              </a:rPr>
              <a:t>Connecting abstract physics to real-life medicine</a:t>
            </a:r>
            <a:endParaRPr sz="1600">
              <a:solidFill>
                <a:srgbClr val="171717"/>
              </a:solidFill>
            </a:endParaRPr>
          </a:p>
          <a:p>
            <a:pPr indent="-298450" lvl="0" marL="457200" rtl="0" algn="l">
              <a:lnSpc>
                <a:spcPct val="115000"/>
              </a:lnSpc>
              <a:spcBef>
                <a:spcPts val="0"/>
              </a:spcBef>
              <a:spcAft>
                <a:spcPts val="0"/>
              </a:spcAft>
              <a:buSzPts val="1100"/>
              <a:buChar char="●"/>
            </a:pPr>
            <a:r>
              <a:rPr lang="en" sz="1600">
                <a:solidFill>
                  <a:srgbClr val="171717"/>
                </a:solidFill>
              </a:rPr>
              <a:t>Understanding how detectors apply outside the lab</a:t>
            </a:r>
            <a:br>
              <a:rPr lang="en" sz="1600">
                <a:solidFill>
                  <a:srgbClr val="171717"/>
                </a:solidFill>
              </a:rPr>
            </a:br>
            <a:r>
              <a:rPr lang="en" sz="1600">
                <a:solidFill>
                  <a:srgbClr val="171717"/>
                </a:solidFill>
              </a:rPr>
              <a:t>Confusing radiation use in treatment vs. diagnostics</a:t>
            </a:r>
            <a:br>
              <a:rPr lang="en" sz="1600">
                <a:solidFill>
                  <a:srgbClr val="171717"/>
                </a:solidFill>
              </a:rPr>
            </a:br>
            <a:endParaRPr sz="1600">
              <a:solidFill>
                <a:srgbClr val="171717"/>
              </a:solidFill>
            </a:endParaRPr>
          </a:p>
          <a:p>
            <a:pPr indent="0" lvl="0" marL="360000" marR="360000" rtl="0" algn="l">
              <a:spcBef>
                <a:spcPts val="1200"/>
              </a:spcBef>
              <a:spcAft>
                <a:spcPts val="0"/>
              </a:spcAft>
              <a:buNone/>
            </a:pPr>
            <a:r>
              <a:t/>
            </a:r>
            <a:endParaRPr sz="1600">
              <a:solidFill>
                <a:srgbClr val="171717"/>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0" name="Shape 680"/>
        <p:cNvGrpSpPr/>
        <p:nvPr/>
      </p:nvGrpSpPr>
      <p:grpSpPr>
        <a:xfrm>
          <a:off x="0" y="0"/>
          <a:ext cx="0" cy="0"/>
          <a:chOff x="0" y="0"/>
          <a:chExt cx="0" cy="0"/>
        </a:xfrm>
      </p:grpSpPr>
      <p:sp>
        <p:nvSpPr>
          <p:cNvPr id="681" name="Google Shape;681;p9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682" name="Google Shape;682;p9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rPr b="1" lang="en" sz="2400">
                <a:solidFill>
                  <a:srgbClr val="F1C232"/>
                </a:solidFill>
              </a:rPr>
              <a:t>My Key Takeaways so far #3</a:t>
            </a:r>
            <a:endParaRPr sz="1600">
              <a:solidFill>
                <a:srgbClr val="171717"/>
              </a:solidFill>
            </a:endParaRPr>
          </a:p>
        </p:txBody>
      </p:sp>
      <p:pic>
        <p:nvPicPr>
          <p:cNvPr id="683" name="Google Shape;683;p96"/>
          <p:cNvPicPr preferRelativeResize="0"/>
          <p:nvPr/>
        </p:nvPicPr>
        <p:blipFill>
          <a:blip r:embed="rId3">
            <a:alphaModFix/>
          </a:blip>
          <a:stretch>
            <a:fillRect/>
          </a:stretch>
        </p:blipFill>
        <p:spPr>
          <a:xfrm>
            <a:off x="6056725" y="3011015"/>
            <a:ext cx="3087273" cy="2132485"/>
          </a:xfrm>
          <a:prstGeom prst="rect">
            <a:avLst/>
          </a:prstGeom>
          <a:noFill/>
          <a:ln>
            <a:noFill/>
          </a:ln>
        </p:spPr>
      </p:pic>
      <p:pic>
        <p:nvPicPr>
          <p:cNvPr id="684" name="Google Shape;684;p96"/>
          <p:cNvPicPr preferRelativeResize="0"/>
          <p:nvPr/>
        </p:nvPicPr>
        <p:blipFill>
          <a:blip r:embed="rId4">
            <a:alphaModFix/>
          </a:blip>
          <a:stretch>
            <a:fillRect/>
          </a:stretch>
        </p:blipFill>
        <p:spPr>
          <a:xfrm>
            <a:off x="3194461" y="617600"/>
            <a:ext cx="3855314" cy="2132475"/>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8" name="Shape 688"/>
        <p:cNvGrpSpPr/>
        <p:nvPr/>
      </p:nvGrpSpPr>
      <p:grpSpPr>
        <a:xfrm>
          <a:off x="0" y="0"/>
          <a:ext cx="0" cy="0"/>
          <a:chOff x="0" y="0"/>
          <a:chExt cx="0" cy="0"/>
        </a:xfrm>
      </p:grpSpPr>
      <p:sp>
        <p:nvSpPr>
          <p:cNvPr id="689" name="Google Shape;689;p9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690" name="Google Shape;690;p97"/>
          <p:cNvSpPr txBox="1"/>
          <p:nvPr/>
        </p:nvSpPr>
        <p:spPr>
          <a:xfrm>
            <a:off x="3265800" y="7620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Feynman Diagram</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I will display a basic Feynman diagram on the board, I will allow students to draw Feynman diagram using graphic software like CorelDraw</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Vertice, particle interaction (spring like)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To address the conception: I will use direct teaching to explain ideas about verice. Particle interaction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94" name="Shape 694"/>
        <p:cNvGrpSpPr/>
        <p:nvPr/>
      </p:nvGrpSpPr>
      <p:grpSpPr>
        <a:xfrm>
          <a:off x="0" y="0"/>
          <a:ext cx="0" cy="0"/>
          <a:chOff x="0" y="0"/>
          <a:chExt cx="0" cy="0"/>
        </a:xfrm>
      </p:grpSpPr>
      <p:sp>
        <p:nvSpPr>
          <p:cNvPr id="695" name="Google Shape;695;p9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696" name="Google Shape;696;p9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1</a:t>
            </a:r>
            <a:endParaRPr sz="1600">
              <a:solidFill>
                <a:srgbClr val="171717"/>
              </a:solidFill>
            </a:endParaRPr>
          </a:p>
          <a:p>
            <a:pPr indent="0" lvl="0" marL="360000" marR="360000" rtl="0" algn="l">
              <a:spcBef>
                <a:spcPts val="0"/>
              </a:spcBef>
              <a:spcAft>
                <a:spcPts val="0"/>
              </a:spcAft>
              <a:buNone/>
            </a:pPr>
            <a:r>
              <a:rPr lang="en" sz="1600">
                <a:solidFill>
                  <a:srgbClr val="171717"/>
                </a:solidFill>
              </a:rPr>
              <a:t>Large data Data storage</a:t>
            </a:r>
            <a:endParaRPr sz="1600">
              <a:solidFill>
                <a:srgbClr val="171717"/>
              </a:solidFill>
            </a:endParaRPr>
          </a:p>
          <a:p>
            <a:pPr indent="0" lvl="0" marL="360000" marR="360000" rtl="0" algn="l">
              <a:spcBef>
                <a:spcPts val="0"/>
              </a:spcBef>
              <a:spcAft>
                <a:spcPts val="0"/>
              </a:spcAft>
              <a:buNone/>
            </a:pPr>
            <a:r>
              <a:rPr lang="en" sz="1600">
                <a:solidFill>
                  <a:srgbClr val="171717"/>
                </a:solidFill>
              </a:rPr>
              <a:t>Data comes from event </a:t>
            </a:r>
            <a:r>
              <a:rPr lang="en" sz="1600">
                <a:solidFill>
                  <a:srgbClr val="171717"/>
                </a:solidFill>
              </a:rPr>
              <a:t>happening</a:t>
            </a:r>
            <a:r>
              <a:rPr lang="en" sz="1600">
                <a:solidFill>
                  <a:srgbClr val="171717"/>
                </a:solidFill>
              </a:rPr>
              <a:t> in the detector</a:t>
            </a:r>
            <a:endParaRPr sz="1600">
              <a:solidFill>
                <a:srgbClr val="171717"/>
              </a:solidFill>
            </a:endParaRPr>
          </a:p>
          <a:p>
            <a:pPr indent="0" lvl="0" marL="360000" marR="360000" rtl="0" algn="l">
              <a:spcBef>
                <a:spcPts val="0"/>
              </a:spcBef>
              <a:spcAft>
                <a:spcPts val="0"/>
              </a:spcAft>
              <a:buNone/>
            </a:pPr>
            <a:r>
              <a:rPr lang="en" sz="1600">
                <a:solidFill>
                  <a:srgbClr val="171717"/>
                </a:solidFill>
              </a:rPr>
              <a:t>Trigger: filter data of interest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2</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Data is </a:t>
            </a:r>
            <a:r>
              <a:rPr lang="en" sz="1600">
                <a:solidFill>
                  <a:srgbClr val="171717"/>
                </a:solidFill>
              </a:rPr>
              <a:t>collected</a:t>
            </a:r>
            <a:r>
              <a:rPr lang="en" sz="1600">
                <a:solidFill>
                  <a:srgbClr val="171717"/>
                </a:solidFill>
              </a:rPr>
              <a:t> in real time event</a:t>
            </a:r>
            <a:endParaRPr sz="1600">
              <a:solidFill>
                <a:srgbClr val="171717"/>
              </a:solidFill>
            </a:endParaRPr>
          </a:p>
          <a:p>
            <a:pPr indent="0" lvl="0" marL="360000" marR="360000" rtl="0" algn="l">
              <a:spcBef>
                <a:spcPts val="0"/>
              </a:spcBef>
              <a:spcAft>
                <a:spcPts val="0"/>
              </a:spcAft>
              <a:buNone/>
            </a:pPr>
            <a:r>
              <a:rPr lang="en" sz="1600">
                <a:solidFill>
                  <a:srgbClr val="171717"/>
                </a:solidFill>
              </a:rPr>
              <a:t>Using data to make sense about particle of interest</a:t>
            </a:r>
            <a:endParaRPr sz="1600">
              <a:solidFill>
                <a:srgbClr val="171717"/>
              </a:solidFill>
            </a:endParaRPr>
          </a:p>
          <a:p>
            <a:pPr indent="0" lvl="0" marL="360000" marR="360000" rtl="0" algn="l">
              <a:spcBef>
                <a:spcPts val="0"/>
              </a:spcBef>
              <a:spcAft>
                <a:spcPts val="0"/>
              </a:spcAft>
              <a:buNone/>
            </a:pPr>
            <a:r>
              <a:rPr lang="en" sz="1600">
                <a:solidFill>
                  <a:srgbClr val="171717"/>
                </a:solidFill>
              </a:rPr>
              <a:t>Data is change into graph, plot and infographic</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0" name="Shape 700"/>
        <p:cNvGrpSpPr/>
        <p:nvPr/>
      </p:nvGrpSpPr>
      <p:grpSpPr>
        <a:xfrm>
          <a:off x="0" y="0"/>
          <a:ext cx="0" cy="0"/>
          <a:chOff x="0" y="0"/>
          <a:chExt cx="0" cy="0"/>
        </a:xfrm>
      </p:grpSpPr>
      <p:sp>
        <p:nvSpPr>
          <p:cNvPr id="701" name="Google Shape;701;p9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702" name="Google Shape;702;p9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1</a:t>
            </a:r>
            <a:endParaRPr sz="1600">
              <a:solidFill>
                <a:srgbClr val="171717"/>
              </a:solidFill>
            </a:endParaRPr>
          </a:p>
          <a:p>
            <a:pPr indent="0" lvl="0" marL="360000" marR="360000" rtl="0" algn="l">
              <a:spcBef>
                <a:spcPts val="0"/>
              </a:spcBef>
              <a:spcAft>
                <a:spcPts val="0"/>
              </a:spcAft>
              <a:buNone/>
            </a:pPr>
            <a:r>
              <a:rPr lang="en" sz="1600">
                <a:solidFill>
                  <a:srgbClr val="171717"/>
                </a:solidFill>
              </a:rPr>
              <a:t>X-ray is used to treat cancer</a:t>
            </a:r>
            <a:endParaRPr sz="1600">
              <a:solidFill>
                <a:srgbClr val="171717"/>
              </a:solidFill>
            </a:endParaRPr>
          </a:p>
          <a:p>
            <a:pPr indent="0" lvl="0" marL="360000" marR="360000" rtl="0" algn="l">
              <a:spcBef>
                <a:spcPts val="0"/>
              </a:spcBef>
              <a:spcAft>
                <a:spcPts val="0"/>
              </a:spcAft>
              <a:buNone/>
            </a:pPr>
            <a:r>
              <a:rPr lang="en" sz="1600">
                <a:solidFill>
                  <a:srgbClr val="171717"/>
                </a:solidFill>
              </a:rPr>
              <a:t>Machines that accelerate particles for medical application</a:t>
            </a:r>
            <a:endParaRPr sz="1600">
              <a:solidFill>
                <a:srgbClr val="171717"/>
              </a:solidFill>
            </a:endParaRPr>
          </a:p>
          <a:p>
            <a:pPr indent="0" lvl="0" marL="360000" marR="360000" rtl="0" algn="l">
              <a:spcBef>
                <a:spcPts val="0"/>
              </a:spcBef>
              <a:spcAft>
                <a:spcPts val="0"/>
              </a:spcAft>
              <a:buNone/>
            </a:pPr>
            <a:r>
              <a:rPr lang="en" sz="1600">
                <a:solidFill>
                  <a:srgbClr val="171717"/>
                </a:solidFill>
              </a:rPr>
              <a:t>Side effect associated with particle in medical applications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2</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Limited machines that demonstrate application of particle in medical application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Vocabulary/terminologies use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mechanism of particle interacting with turmoil to detect and treat </a:t>
            </a:r>
            <a:r>
              <a:rPr lang="en" sz="1600">
                <a:solidFill>
                  <a:srgbClr val="171717"/>
                </a:solidFill>
              </a:rPr>
              <a:t>turmoil</a:t>
            </a:r>
            <a:endParaRPr sz="1600">
              <a:solidFill>
                <a:srgbClr val="171717"/>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6" name="Shape 706"/>
        <p:cNvGrpSpPr/>
        <p:nvPr/>
      </p:nvGrpSpPr>
      <p:grpSpPr>
        <a:xfrm>
          <a:off x="0" y="0"/>
          <a:ext cx="0" cy="0"/>
          <a:chOff x="0" y="0"/>
          <a:chExt cx="0" cy="0"/>
        </a:xfrm>
      </p:grpSpPr>
      <p:sp>
        <p:nvSpPr>
          <p:cNvPr id="707" name="Google Shape;707;p10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708" name="Google Shape;708;p100"/>
          <p:cNvSpPr txBox="1"/>
          <p:nvPr/>
        </p:nvSpPr>
        <p:spPr>
          <a:xfrm>
            <a:off x="3265800" y="7620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Accelerated </a:t>
            </a:r>
            <a:r>
              <a:rPr lang="en" sz="1600">
                <a:solidFill>
                  <a:srgbClr val="171717"/>
                </a:solidFill>
              </a:rPr>
              <a:t>particles are used in medical application: eg. Detecting and treating cancer.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Data are collected in real time during smashing in a detector for analysis.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2" name="Shape 712"/>
        <p:cNvGrpSpPr/>
        <p:nvPr/>
      </p:nvGrpSpPr>
      <p:grpSpPr>
        <a:xfrm>
          <a:off x="0" y="0"/>
          <a:ext cx="0" cy="0"/>
          <a:chOff x="0" y="0"/>
          <a:chExt cx="0" cy="0"/>
        </a:xfrm>
      </p:grpSpPr>
      <p:sp>
        <p:nvSpPr>
          <p:cNvPr id="713" name="Google Shape;713;p10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714" name="Google Shape;714;p10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600">
                <a:solidFill>
                  <a:srgbClr val="E06666"/>
                </a:solidFill>
              </a:rPr>
              <a:t>1- Creative Classroom Introduction: Feynman Diagrams</a:t>
            </a:r>
            <a:endParaRPr b="1" sz="1600">
              <a:solidFill>
                <a:srgbClr val="E06666"/>
              </a:solidFill>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Start with a "Particle Exchange Game" using a soft ball tossed between students to represent exchange particles and visualize forces.</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Show how the toss can be drawn as lines and vertices, leading naturally into the basics of Feynman diagrams.</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Expect students to think the lines are real particle paths or virtual particles are "real."</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Clarify diagrams are calculation tools, not literal paths, and virtual particles are representations, not observable particles.</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Encourage students to build their own diagrams, labeling each part and checking for conservation laws.</a:t>
            </a:r>
            <a:endParaRPr sz="1200">
              <a:latin typeface="Roboto"/>
              <a:ea typeface="Roboto"/>
              <a:cs typeface="Roboto"/>
              <a:sym typeface="Roboto"/>
            </a:endParaRPr>
          </a:p>
          <a:p>
            <a:pPr indent="0" lvl="0" marL="0" rtl="0" algn="l">
              <a:lnSpc>
                <a:spcPct val="115000"/>
              </a:lnSpc>
              <a:spcBef>
                <a:spcPts val="600"/>
              </a:spcBef>
              <a:spcAft>
                <a:spcPts val="0"/>
              </a:spcAft>
              <a:buNone/>
            </a:pPr>
            <a:r>
              <a:rPr b="1" lang="en" sz="1500">
                <a:solidFill>
                  <a:srgbClr val="E06666"/>
                </a:solidFill>
                <a:latin typeface="Roboto"/>
                <a:ea typeface="Roboto"/>
                <a:cs typeface="Roboto"/>
                <a:sym typeface="Roboto"/>
              </a:rPr>
              <a:t>2- </a:t>
            </a:r>
            <a:endParaRPr b="1" sz="1500">
              <a:solidFill>
                <a:srgbClr val="E06666"/>
              </a:solidFill>
              <a:latin typeface="Roboto"/>
              <a:ea typeface="Roboto"/>
              <a:cs typeface="Roboto"/>
              <a:sym typeface="Roboto"/>
            </a:endParaRPr>
          </a:p>
          <a:p>
            <a:pPr indent="0" lvl="0" marL="0" rtl="0" algn="l">
              <a:lnSpc>
                <a:spcPct val="115000"/>
              </a:lnSpc>
              <a:spcBef>
                <a:spcPts val="600"/>
              </a:spcBef>
              <a:spcAft>
                <a:spcPts val="0"/>
              </a:spcAft>
              <a:buNone/>
            </a:pPr>
            <a:r>
              <a:rPr lang="en" sz="1200">
                <a:latin typeface="Roboto"/>
                <a:ea typeface="Roboto"/>
                <a:cs typeface="Roboto"/>
                <a:sym typeface="Roboto"/>
              </a:rPr>
              <a:t>Address misconceptions directly with simple analogies and group challenges to reinforce correct concepts.</a:t>
            </a:r>
            <a:endParaRPr sz="1200">
              <a:latin typeface="Roboto"/>
              <a:ea typeface="Roboto"/>
              <a:cs typeface="Roboto"/>
              <a:sym typeface="Roboto"/>
            </a:endParaRPr>
          </a:p>
          <a:p>
            <a:pPr indent="0" lvl="0" marL="360000" marR="360000" rtl="0" algn="l">
              <a:spcBef>
                <a:spcPts val="600"/>
              </a:spcBef>
              <a:spcAft>
                <a:spcPts val="0"/>
              </a:spcAft>
              <a:buNone/>
            </a:pPr>
            <a:r>
              <a:t/>
            </a:r>
            <a:endParaRPr sz="1600">
              <a:solidFill>
                <a:srgbClr val="171717"/>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5" name="Shape 235"/>
        <p:cNvGrpSpPr/>
        <p:nvPr/>
      </p:nvGrpSpPr>
      <p:grpSpPr>
        <a:xfrm>
          <a:off x="0" y="0"/>
          <a:ext cx="0" cy="0"/>
          <a:chOff x="0" y="0"/>
          <a:chExt cx="0" cy="0"/>
        </a:xfrm>
      </p:grpSpPr>
      <p:sp>
        <p:nvSpPr>
          <p:cNvPr id="236" name="Google Shape;236;p3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accelerators?</a:t>
            </a:r>
            <a:endParaRPr sz="1200">
              <a:solidFill>
                <a:schemeClr val="lt1"/>
              </a:solidFill>
            </a:endParaRPr>
          </a:p>
        </p:txBody>
      </p:sp>
      <p:sp>
        <p:nvSpPr>
          <p:cNvPr id="237" name="Google Shape;237;p3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600">
                <a:solidFill>
                  <a:srgbClr val="171717"/>
                </a:solidFill>
              </a:rPr>
              <a:t>Three Key Ideas</a:t>
            </a:r>
            <a:r>
              <a:rPr lang="en" sz="1600">
                <a:solidFill>
                  <a:srgbClr val="171717"/>
                </a:solidFill>
              </a:rPr>
              <a: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Electric Fields accelerate particles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Magnetic Fields bend the particles so </a:t>
            </a:r>
            <a:r>
              <a:rPr lang="en" sz="1600">
                <a:solidFill>
                  <a:srgbClr val="171717"/>
                </a:solidFill>
              </a:rPr>
              <a:t>acceleration</a:t>
            </a:r>
            <a:r>
              <a:rPr lang="en" sz="1600">
                <a:solidFill>
                  <a:srgbClr val="171717"/>
                </a:solidFill>
              </a:rPr>
              <a:t> </a:t>
            </a:r>
            <a:r>
              <a:rPr lang="en" sz="1600">
                <a:solidFill>
                  <a:srgbClr val="171717"/>
                </a:solidFill>
              </a:rPr>
              <a:t>process</a:t>
            </a:r>
            <a:r>
              <a:rPr lang="en" sz="1600">
                <a:solidFill>
                  <a:srgbClr val="171717"/>
                </a:solidFill>
              </a:rPr>
              <a:t> can be repeated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Synchronization between electric and magnetic fields varies from relatively simple (linac) and complex (Synchotron)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 sz="1600">
                <a:solidFill>
                  <a:srgbClr val="171717"/>
                </a:solidFill>
              </a:rPr>
              <a:t>Potential Challenges</a:t>
            </a:r>
            <a:r>
              <a:rPr lang="en" sz="1600">
                <a:solidFill>
                  <a:srgbClr val="171717"/>
                </a:solidFill>
              </a:rPr>
              <a: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Understanding how a cyclotron works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Understanding the complex synchronization of electric and magnetic fields in synchotrons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Understanding the idea of how relativistic effects are accounted for in particle accelerator design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8" name="Shape 718"/>
        <p:cNvGrpSpPr/>
        <p:nvPr/>
      </p:nvGrpSpPr>
      <p:grpSpPr>
        <a:xfrm>
          <a:off x="0" y="0"/>
          <a:ext cx="0" cy="0"/>
          <a:chOff x="0" y="0"/>
          <a:chExt cx="0" cy="0"/>
        </a:xfrm>
      </p:grpSpPr>
      <p:sp>
        <p:nvSpPr>
          <p:cNvPr id="719" name="Google Shape;719;p10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720" name="Google Shape;720;p10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152400" marR="152400" rtl="0" algn="l">
              <a:lnSpc>
                <a:spcPct val="150000"/>
              </a:lnSpc>
              <a:spcBef>
                <a:spcPts val="0"/>
              </a:spcBef>
              <a:spcAft>
                <a:spcPts val="0"/>
              </a:spcAft>
              <a:buNone/>
            </a:pPr>
            <a:r>
              <a:rPr b="1" lang="en" sz="1500">
                <a:solidFill>
                  <a:srgbClr val="E06666"/>
                </a:solidFill>
                <a:latin typeface="Roboto"/>
                <a:ea typeface="Roboto"/>
                <a:cs typeface="Roboto"/>
                <a:sym typeface="Roboto"/>
              </a:rPr>
              <a:t>1-</a:t>
            </a:r>
            <a:r>
              <a:rPr lang="en" sz="1100">
                <a:latin typeface="Roboto"/>
                <a:ea typeface="Roboto"/>
                <a:cs typeface="Roboto"/>
                <a:sym typeface="Roboto"/>
              </a:rPr>
              <a:t> Three key ideas about computing and data analysis at CERN that students should know:</a:t>
            </a:r>
            <a:endParaRPr sz="1100">
              <a:latin typeface="Roboto"/>
              <a:ea typeface="Roboto"/>
              <a:cs typeface="Roboto"/>
              <a:sym typeface="Roboto"/>
            </a:endParaRPr>
          </a:p>
          <a:p>
            <a:pPr indent="-298450" lvl="0" marL="609600" marR="152400" rtl="0" algn="l">
              <a:lnSpc>
                <a:spcPct val="115000"/>
              </a:lnSpc>
              <a:spcBef>
                <a:spcPts val="600"/>
              </a:spcBef>
              <a:spcAft>
                <a:spcPts val="0"/>
              </a:spcAft>
              <a:buSzPts val="1100"/>
              <a:buFont typeface="Roboto"/>
              <a:buChar char="●"/>
            </a:pPr>
            <a:r>
              <a:rPr lang="en" sz="1100">
                <a:latin typeface="Roboto"/>
                <a:ea typeface="Roboto"/>
                <a:cs typeface="Roboto"/>
                <a:sym typeface="Roboto"/>
              </a:rPr>
              <a:t>Massive Data Storage:</a:t>
            </a:r>
            <a:br>
              <a:rPr lang="en" sz="1100">
                <a:latin typeface="Roboto"/>
                <a:ea typeface="Roboto"/>
                <a:cs typeface="Roboto"/>
                <a:sym typeface="Roboto"/>
              </a:rPr>
            </a:br>
            <a:endParaRPr sz="1100">
              <a:latin typeface="Roboto"/>
              <a:ea typeface="Roboto"/>
              <a:cs typeface="Roboto"/>
              <a:sym typeface="Roboto"/>
            </a:endParaRPr>
          </a:p>
          <a:p>
            <a:pPr indent="-298450" lvl="0" marL="609600" marR="152400" rtl="0" algn="l">
              <a:lnSpc>
                <a:spcPct val="115000"/>
              </a:lnSpc>
              <a:spcBef>
                <a:spcPts val="0"/>
              </a:spcBef>
              <a:spcAft>
                <a:spcPts val="0"/>
              </a:spcAft>
              <a:buSzPts val="1100"/>
              <a:buFont typeface="Roboto"/>
              <a:buChar char="●"/>
            </a:pPr>
            <a:r>
              <a:rPr lang="en" sz="1100">
                <a:latin typeface="Roboto"/>
                <a:ea typeface="Roboto"/>
                <a:cs typeface="Roboto"/>
                <a:sym typeface="Roboto"/>
              </a:rPr>
              <a:t>Powerful, Distributed Processing:</a:t>
            </a:r>
            <a:br>
              <a:rPr lang="en" sz="1100">
                <a:latin typeface="Roboto"/>
                <a:ea typeface="Roboto"/>
                <a:cs typeface="Roboto"/>
                <a:sym typeface="Roboto"/>
              </a:rPr>
            </a:br>
            <a:endParaRPr sz="1100">
              <a:latin typeface="Roboto"/>
              <a:ea typeface="Roboto"/>
              <a:cs typeface="Roboto"/>
              <a:sym typeface="Roboto"/>
            </a:endParaRPr>
          </a:p>
          <a:p>
            <a:pPr indent="-298450" lvl="0" marL="609600" marR="152400" rtl="0" algn="l">
              <a:lnSpc>
                <a:spcPct val="115000"/>
              </a:lnSpc>
              <a:spcBef>
                <a:spcPts val="0"/>
              </a:spcBef>
              <a:spcAft>
                <a:spcPts val="0"/>
              </a:spcAft>
              <a:buSzPts val="1100"/>
              <a:buFont typeface="Roboto"/>
              <a:buChar char="●"/>
            </a:pPr>
            <a:r>
              <a:rPr lang="en" sz="1100">
                <a:latin typeface="Roboto"/>
                <a:ea typeface="Roboto"/>
                <a:cs typeface="Roboto"/>
                <a:sym typeface="Roboto"/>
              </a:rPr>
              <a:t>The Computing Grid:</a:t>
            </a:r>
            <a:endParaRPr sz="1100">
              <a:latin typeface="Roboto"/>
              <a:ea typeface="Roboto"/>
              <a:cs typeface="Roboto"/>
              <a:sym typeface="Roboto"/>
            </a:endParaRPr>
          </a:p>
          <a:p>
            <a:pPr indent="-298450" lvl="0" marL="609600" marR="152400" rtl="0" algn="l">
              <a:lnSpc>
                <a:spcPct val="115000"/>
              </a:lnSpc>
              <a:spcBef>
                <a:spcPts val="0"/>
              </a:spcBef>
              <a:spcAft>
                <a:spcPts val="0"/>
              </a:spcAft>
              <a:buSzPts val="1100"/>
              <a:buFont typeface="Roboto"/>
              <a:buChar char="●"/>
            </a:pPr>
            <a:r>
              <a:t/>
            </a:r>
            <a:endParaRPr sz="1100">
              <a:latin typeface="Roboto"/>
              <a:ea typeface="Roboto"/>
              <a:cs typeface="Roboto"/>
              <a:sym typeface="Roboto"/>
            </a:endParaRPr>
          </a:p>
          <a:p>
            <a:pPr indent="0" lvl="0" marL="0" rtl="0" algn="l">
              <a:lnSpc>
                <a:spcPct val="115000"/>
              </a:lnSpc>
              <a:spcBef>
                <a:spcPts val="600"/>
              </a:spcBef>
              <a:spcAft>
                <a:spcPts val="0"/>
              </a:spcAft>
              <a:buNone/>
            </a:pPr>
            <a:r>
              <a:rPr b="1" lang="en" sz="1500">
                <a:solidFill>
                  <a:srgbClr val="E06666"/>
                </a:solidFill>
                <a:latin typeface="Roboto"/>
                <a:ea typeface="Roboto"/>
                <a:cs typeface="Roboto"/>
                <a:sym typeface="Roboto"/>
              </a:rPr>
              <a:t>2- </a:t>
            </a:r>
            <a:r>
              <a:rPr lang="en" sz="1200">
                <a:latin typeface="Roboto"/>
                <a:ea typeface="Roboto"/>
                <a:cs typeface="Roboto"/>
                <a:sym typeface="Roboto"/>
              </a:rPr>
              <a:t>Students learning about computing and data analysis at CERN may face several challenges:</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Sheer complexity and data volume:</a:t>
            </a:r>
            <a:endParaRPr sz="1200">
              <a:latin typeface="Roboto"/>
              <a:ea typeface="Roboto"/>
              <a:cs typeface="Roboto"/>
              <a:sym typeface="Roboto"/>
            </a:endParaRPr>
          </a:p>
          <a:p>
            <a:pPr indent="0" lvl="0" marL="457200" rtl="0" algn="l">
              <a:lnSpc>
                <a:spcPct val="115000"/>
              </a:lnSpc>
              <a:spcBef>
                <a:spcPts val="600"/>
              </a:spcBef>
              <a:spcAft>
                <a:spcPts val="0"/>
              </a:spcAft>
              <a:buNone/>
            </a:pPr>
            <a:r>
              <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Understanding distributed computing: </a:t>
            </a:r>
            <a:endParaRPr sz="1200">
              <a:latin typeface="Roboto"/>
              <a:ea typeface="Roboto"/>
              <a:cs typeface="Roboto"/>
              <a:sym typeface="Roboto"/>
            </a:endParaRPr>
          </a:p>
          <a:p>
            <a:pPr indent="0" lvl="0" marL="457200" rtl="0" algn="l">
              <a:lnSpc>
                <a:spcPct val="115000"/>
              </a:lnSpc>
              <a:spcBef>
                <a:spcPts val="600"/>
              </a:spcBef>
              <a:spcAft>
                <a:spcPts val="0"/>
              </a:spcAft>
              <a:buNone/>
            </a:pPr>
            <a:r>
              <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Technical skills and software tools: </a:t>
            </a:r>
            <a:endParaRPr sz="1200">
              <a:latin typeface="Roboto"/>
              <a:ea typeface="Roboto"/>
              <a:cs typeface="Roboto"/>
              <a:sym typeface="Roboto"/>
            </a:endParaRPr>
          </a:p>
          <a:p>
            <a:pPr indent="0" lvl="0" marL="0" marR="152400" rtl="0" algn="l">
              <a:lnSpc>
                <a:spcPct val="115000"/>
              </a:lnSpc>
              <a:spcBef>
                <a:spcPts val="600"/>
              </a:spcBef>
              <a:spcAft>
                <a:spcPts val="600"/>
              </a:spcAft>
              <a:buNone/>
            </a:pPr>
            <a:br>
              <a:rPr lang="en" sz="1100">
                <a:latin typeface="Roboto"/>
                <a:ea typeface="Roboto"/>
                <a:cs typeface="Roboto"/>
                <a:sym typeface="Roboto"/>
              </a:rPr>
            </a:br>
            <a:endParaRPr sz="1100">
              <a:latin typeface="Roboto"/>
              <a:ea typeface="Roboto"/>
              <a:cs typeface="Roboto"/>
              <a:sym typeface="Roboto"/>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4" name="Shape 724"/>
        <p:cNvGrpSpPr/>
        <p:nvPr/>
      </p:nvGrpSpPr>
      <p:grpSpPr>
        <a:xfrm>
          <a:off x="0" y="0"/>
          <a:ext cx="0" cy="0"/>
          <a:chOff x="0" y="0"/>
          <a:chExt cx="0" cy="0"/>
        </a:xfrm>
      </p:grpSpPr>
      <p:sp>
        <p:nvSpPr>
          <p:cNvPr id="725" name="Google Shape;725;p10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726" name="Google Shape;726;p10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500">
                <a:solidFill>
                  <a:srgbClr val="E06666"/>
                </a:solidFill>
                <a:latin typeface="Roboto"/>
                <a:ea typeface="Roboto"/>
                <a:cs typeface="Roboto"/>
                <a:sym typeface="Roboto"/>
              </a:rPr>
              <a:t>1- </a:t>
            </a:r>
            <a:r>
              <a:rPr lang="en" sz="1200">
                <a:latin typeface="Roboto"/>
                <a:ea typeface="Roboto"/>
                <a:cs typeface="Roboto"/>
                <a:sym typeface="Roboto"/>
              </a:rPr>
              <a:t>Three key ideas about the medical applications of particle physics that my students should know:</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Cancer treatment breakthroughs:</a:t>
            </a:r>
            <a:endParaRPr sz="1200">
              <a:latin typeface="Roboto"/>
              <a:ea typeface="Roboto"/>
              <a:cs typeface="Roboto"/>
              <a:sym typeface="Roboto"/>
            </a:endParaRPr>
          </a:p>
          <a:p>
            <a:pPr indent="0" lvl="0" marL="457200" rtl="0" algn="l">
              <a:lnSpc>
                <a:spcPct val="115000"/>
              </a:lnSpc>
              <a:spcBef>
                <a:spcPts val="600"/>
              </a:spcBef>
              <a:spcAft>
                <a:spcPts val="0"/>
              </a:spcAft>
              <a:buNone/>
            </a:pPr>
            <a:r>
              <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Innovative medical imaging: </a:t>
            </a:r>
            <a:endParaRPr sz="1200">
              <a:latin typeface="Roboto"/>
              <a:ea typeface="Roboto"/>
              <a:cs typeface="Roboto"/>
              <a:sym typeface="Roboto"/>
            </a:endParaRPr>
          </a:p>
          <a:p>
            <a:pPr indent="0" lvl="0" marL="457200" rtl="0" algn="l">
              <a:lnSpc>
                <a:spcPct val="115000"/>
              </a:lnSpc>
              <a:spcBef>
                <a:spcPts val="600"/>
              </a:spcBef>
              <a:spcAft>
                <a:spcPts val="0"/>
              </a:spcAft>
              <a:buNone/>
            </a:pPr>
            <a:r>
              <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CERN’s ongoing impact: </a:t>
            </a:r>
            <a:endParaRPr sz="1200">
              <a:latin typeface="Roboto"/>
              <a:ea typeface="Roboto"/>
              <a:cs typeface="Roboto"/>
              <a:sym typeface="Roboto"/>
            </a:endParaRPr>
          </a:p>
          <a:p>
            <a:pPr indent="0" lvl="0" marL="0" rtl="0" algn="l">
              <a:lnSpc>
                <a:spcPct val="115000"/>
              </a:lnSpc>
              <a:spcBef>
                <a:spcPts val="600"/>
              </a:spcBef>
              <a:spcAft>
                <a:spcPts val="0"/>
              </a:spcAft>
              <a:buNone/>
            </a:pPr>
            <a:r>
              <a:rPr b="1" lang="en" sz="1600">
                <a:solidFill>
                  <a:srgbClr val="EA9999"/>
                </a:solidFill>
                <a:latin typeface="Roboto"/>
                <a:ea typeface="Roboto"/>
                <a:cs typeface="Roboto"/>
                <a:sym typeface="Roboto"/>
              </a:rPr>
              <a:t>2- </a:t>
            </a:r>
            <a:r>
              <a:rPr lang="en" sz="1200">
                <a:latin typeface="Roboto"/>
                <a:ea typeface="Roboto"/>
                <a:cs typeface="Roboto"/>
                <a:sym typeface="Roboto"/>
              </a:rPr>
              <a:t>Students might encounter several challenges when learning about medical applications of particle physics:</a:t>
            </a:r>
            <a:endParaRPr sz="1200">
              <a:latin typeface="Roboto"/>
              <a:ea typeface="Roboto"/>
              <a:cs typeface="Roboto"/>
              <a:sym typeface="Roboto"/>
            </a:endParaRPr>
          </a:p>
          <a:p>
            <a:pPr indent="-304800" lvl="0" marL="457200" rtl="0" algn="l">
              <a:lnSpc>
                <a:spcPct val="115000"/>
              </a:lnSpc>
              <a:spcBef>
                <a:spcPts val="600"/>
              </a:spcBef>
              <a:spcAft>
                <a:spcPts val="0"/>
              </a:spcAft>
              <a:buSzPts val="1200"/>
              <a:buFont typeface="Roboto"/>
              <a:buChar char="●"/>
            </a:pPr>
            <a:r>
              <a:rPr lang="en" sz="1200">
                <a:latin typeface="Roboto"/>
                <a:ea typeface="Roboto"/>
                <a:cs typeface="Roboto"/>
                <a:sym typeface="Roboto"/>
              </a:rPr>
              <a:t>Difficulty connecting physics with real medical applications, as students often only know the basic concept of X-rays or radiation and may not see how advanced physics leads to modern diagnostics and treatments.</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Understanding complex equipment and terminology such as “resonance,” “axial tomography,” or how MRI, PET, and CAT scans work, which involves new physics concepts and unfamiliar terms.</a:t>
            </a:r>
            <a:endParaRPr sz="1200">
              <a:latin typeface="Roboto"/>
              <a:ea typeface="Roboto"/>
              <a:cs typeface="Roboto"/>
              <a:sym typeface="Roboto"/>
            </a:endParaRPr>
          </a:p>
          <a:p>
            <a:pPr indent="-304800" lvl="0" marL="457200" rtl="0" algn="l">
              <a:lnSpc>
                <a:spcPct val="115000"/>
              </a:lnSpc>
              <a:spcBef>
                <a:spcPts val="0"/>
              </a:spcBef>
              <a:spcAft>
                <a:spcPts val="0"/>
              </a:spcAft>
              <a:buSzPts val="1200"/>
              <a:buFont typeface="Roboto"/>
              <a:buChar char="●"/>
            </a:pPr>
            <a:r>
              <a:rPr lang="en" sz="1200">
                <a:latin typeface="Roboto"/>
                <a:ea typeface="Roboto"/>
                <a:cs typeface="Roboto"/>
                <a:sym typeface="Roboto"/>
              </a:rPr>
              <a:t>Grasping how different particles interact with matter and their biological effects, as well as the underlying principles applied in diagnosis and therapy</a:t>
            </a:r>
            <a:endParaRPr sz="1200">
              <a:latin typeface="Roboto"/>
              <a:ea typeface="Roboto"/>
              <a:cs typeface="Roboto"/>
              <a:sym typeface="Roboto"/>
            </a:endParaRPr>
          </a:p>
          <a:p>
            <a:pPr indent="0" lvl="0" marL="0" rtl="0" algn="l">
              <a:lnSpc>
                <a:spcPct val="115000"/>
              </a:lnSpc>
              <a:spcBef>
                <a:spcPts val="600"/>
              </a:spcBef>
              <a:spcAft>
                <a:spcPts val="0"/>
              </a:spcAft>
              <a:buNone/>
            </a:pPr>
            <a:r>
              <a:t/>
            </a:r>
            <a:endParaRPr sz="1200">
              <a:latin typeface="Roboto"/>
              <a:ea typeface="Roboto"/>
              <a:cs typeface="Roboto"/>
              <a:sym typeface="Roboto"/>
            </a:endParaRPr>
          </a:p>
          <a:p>
            <a:pPr indent="0" lvl="0" marL="360000" marR="360000" rtl="0" algn="l">
              <a:spcBef>
                <a:spcPts val="600"/>
              </a:spcBef>
              <a:spcAft>
                <a:spcPts val="0"/>
              </a:spcAft>
              <a:buNone/>
            </a:pPr>
            <a:r>
              <a:t/>
            </a:r>
            <a:endParaRPr sz="1600">
              <a:solidFill>
                <a:srgbClr val="171717"/>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0" name="Shape 730"/>
        <p:cNvGrpSpPr/>
        <p:nvPr/>
      </p:nvGrpSpPr>
      <p:grpSpPr>
        <a:xfrm>
          <a:off x="0" y="0"/>
          <a:ext cx="0" cy="0"/>
          <a:chOff x="0" y="0"/>
          <a:chExt cx="0" cy="0"/>
        </a:xfrm>
      </p:grpSpPr>
      <p:sp>
        <p:nvSpPr>
          <p:cNvPr id="731" name="Google Shape;731;p10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732" name="Google Shape;732;p10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200">
              <a:latin typeface="Roboto"/>
              <a:ea typeface="Roboto"/>
              <a:cs typeface="Roboto"/>
              <a:sym typeface="Roboto"/>
            </a:endParaRPr>
          </a:p>
          <a:p>
            <a:pPr indent="0" lvl="0" marL="360000" marR="360000" rtl="0" algn="l">
              <a:spcBef>
                <a:spcPts val="0"/>
              </a:spcBef>
              <a:spcAft>
                <a:spcPts val="0"/>
              </a:spcAft>
              <a:buNone/>
            </a:pPr>
            <a:r>
              <a:t/>
            </a:r>
            <a:endParaRPr sz="1200">
              <a:latin typeface="Roboto"/>
              <a:ea typeface="Roboto"/>
              <a:cs typeface="Roboto"/>
              <a:sym typeface="Roboto"/>
            </a:endParaRPr>
          </a:p>
          <a:p>
            <a:pPr indent="0" lvl="0" marL="360000" marR="360000" rtl="0" algn="l">
              <a:spcBef>
                <a:spcPts val="0"/>
              </a:spcBef>
              <a:spcAft>
                <a:spcPts val="0"/>
              </a:spcAft>
              <a:buNone/>
            </a:pPr>
            <a:r>
              <a:rPr lang="en">
                <a:latin typeface="Roboto"/>
                <a:ea typeface="Roboto"/>
                <a:cs typeface="Roboto"/>
                <a:sym typeface="Roboto"/>
              </a:rPr>
              <a:t>During the HST2025 programme, I learned how large-scale scientific research at CERN can be integrated into high school education to inspire students and make cutting-edge physics accessible. I gained practical skills in presenting complex ideas clearly, discovered new ways to use real particle physics data in the classroom, and saw firsthand the value of international collaboration in science education. I want to remember the impact that authentic scientific experiences and experiments can have on students, encouraging curiosity, critical thinking, and a passion for discovery.</a:t>
            </a:r>
            <a:endParaRPr sz="1800">
              <a:solidFill>
                <a:srgbClr val="171717"/>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6" name="Shape 736"/>
        <p:cNvGrpSpPr/>
        <p:nvPr/>
      </p:nvGrpSpPr>
      <p:grpSpPr>
        <a:xfrm>
          <a:off x="0" y="0"/>
          <a:ext cx="0" cy="0"/>
          <a:chOff x="0" y="0"/>
          <a:chExt cx="0" cy="0"/>
        </a:xfrm>
      </p:grpSpPr>
      <p:sp>
        <p:nvSpPr>
          <p:cNvPr id="737" name="Google Shape;737;p10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738" name="Google Shape;738;p10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457200" lvl="0" marL="0" marR="179999" rtl="0" algn="l">
              <a:lnSpc>
                <a:spcPct val="115000"/>
              </a:lnSpc>
              <a:spcBef>
                <a:spcPts val="0"/>
              </a:spcBef>
              <a:spcAft>
                <a:spcPts val="0"/>
              </a:spcAft>
              <a:buNone/>
            </a:pPr>
            <a:r>
              <a:rPr b="1" lang="en" sz="1300">
                <a:solidFill>
                  <a:schemeClr val="dk1"/>
                </a:solidFill>
              </a:rPr>
              <a:t>I</a:t>
            </a:r>
            <a:r>
              <a:rPr b="1" lang="en" sz="1300">
                <a:solidFill>
                  <a:schemeClr val="dk1"/>
                </a:solidFill>
              </a:rPr>
              <a:t>ntroducing Feynman Diagrams </a:t>
            </a:r>
            <a:endParaRPr b="1" sz="1300">
              <a:solidFill>
                <a:schemeClr val="dk1"/>
              </a:solidFill>
            </a:endParaRPr>
          </a:p>
          <a:p>
            <a:pPr indent="0" lvl="0" marL="0" marR="360000" rtl="0" algn="l">
              <a:spcBef>
                <a:spcPts val="0"/>
              </a:spcBef>
              <a:spcAft>
                <a:spcPts val="0"/>
              </a:spcAft>
              <a:buNone/>
            </a:pPr>
            <a:r>
              <a:rPr lang="en" sz="1600">
                <a:solidFill>
                  <a:srgbClr val="171717"/>
                </a:solidFill>
              </a:rPr>
              <a:t>Imagine two trolleys moving towards a point, they collide and bounce off each other, in what directions can they be pushed off. Draw a diagram using straight lines to represent the directions of the trolleys' movement and wavy lines to represent the position where they interact.</a:t>
            </a:r>
            <a:endParaRPr sz="1600">
              <a:solidFill>
                <a:srgbClr val="171717"/>
              </a:solidFill>
            </a:endParaRPr>
          </a:p>
          <a:p>
            <a:pPr indent="0" lvl="0" marL="457200" marR="179999" rtl="0" algn="l">
              <a:lnSpc>
                <a:spcPct val="115000"/>
              </a:lnSpc>
              <a:spcBef>
                <a:spcPts val="0"/>
              </a:spcBef>
              <a:spcAft>
                <a:spcPts val="0"/>
              </a:spcAft>
              <a:buNone/>
            </a:pPr>
            <a:r>
              <a:rPr b="1" lang="en" sz="1300">
                <a:solidFill>
                  <a:schemeClr val="dk1"/>
                </a:solidFill>
              </a:rPr>
              <a:t>S</a:t>
            </a:r>
            <a:r>
              <a:rPr b="1" lang="en" sz="1300">
                <a:solidFill>
                  <a:schemeClr val="dk1"/>
                </a:solidFill>
              </a:rPr>
              <a:t>tudents’ conceptions </a:t>
            </a:r>
            <a:endParaRPr b="1" sz="1300">
              <a:solidFill>
                <a:schemeClr val="dk1"/>
              </a:solidFill>
            </a:endParaRPr>
          </a:p>
          <a:p>
            <a:pPr indent="457200" lvl="0" marL="0" marR="360000" rtl="0" algn="l">
              <a:spcBef>
                <a:spcPts val="0"/>
              </a:spcBef>
              <a:spcAft>
                <a:spcPts val="0"/>
              </a:spcAft>
              <a:buNone/>
            </a:pPr>
            <a:r>
              <a:rPr lang="en" sz="1600">
                <a:solidFill>
                  <a:srgbClr val="171717"/>
                </a:solidFill>
              </a:rPr>
              <a:t>Student can think the diagram show the real path of particle and it just has one possibility or all possibility are equally. </a:t>
            </a:r>
            <a:endParaRPr sz="1600">
              <a:solidFill>
                <a:srgbClr val="171717"/>
              </a:solidFill>
            </a:endParaRPr>
          </a:p>
          <a:p>
            <a:pPr indent="457200" lvl="0" marL="0" marR="360000" rtl="0" algn="l">
              <a:spcBef>
                <a:spcPts val="0"/>
              </a:spcBef>
              <a:spcAft>
                <a:spcPts val="0"/>
              </a:spcAft>
              <a:buNone/>
            </a:pPr>
            <a:r>
              <a:rPr lang="en" sz="1600">
                <a:solidFill>
                  <a:srgbClr val="171717"/>
                </a:solidFill>
              </a:rPr>
              <a:t>To address this problem, I will use the model to change some direction in the above diagram to show student that one interaction could have many possibilities.</a:t>
            </a:r>
            <a:endParaRPr sz="11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42" name="Shape 742"/>
        <p:cNvGrpSpPr/>
        <p:nvPr/>
      </p:nvGrpSpPr>
      <p:grpSpPr>
        <a:xfrm>
          <a:off x="0" y="0"/>
          <a:ext cx="0" cy="0"/>
          <a:chOff x="0" y="0"/>
          <a:chExt cx="0" cy="0"/>
        </a:xfrm>
      </p:grpSpPr>
      <p:sp>
        <p:nvSpPr>
          <p:cNvPr id="743" name="Google Shape;743;p10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744" name="Google Shape;744;p10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How has the speed of data analysis improved over time to cope with the huge amount of data?</a:t>
            </a:r>
            <a:endParaRPr sz="1600">
              <a:solidFill>
                <a:srgbClr val="171717"/>
              </a:solidFill>
            </a:endParaRPr>
          </a:p>
          <a:p>
            <a:pPr indent="0" lvl="0" marL="360000" marR="360000" rtl="0" algn="l">
              <a:spcBef>
                <a:spcPts val="0"/>
              </a:spcBef>
              <a:spcAft>
                <a:spcPts val="0"/>
              </a:spcAft>
              <a:buNone/>
            </a:pPr>
            <a:r>
              <a:rPr lang="en" sz="1600">
                <a:solidFill>
                  <a:srgbClr val="171717"/>
                </a:solidFill>
              </a:rPr>
              <a:t>5PB</a:t>
            </a:r>
            <a:endParaRPr sz="1600">
              <a:solidFill>
                <a:srgbClr val="171717"/>
              </a:solidFill>
            </a:endParaRPr>
          </a:p>
          <a:p>
            <a:pPr indent="0" lvl="0" marL="360000" marR="360000" rtl="0" algn="l">
              <a:spcBef>
                <a:spcPts val="0"/>
              </a:spcBef>
              <a:spcAft>
                <a:spcPts val="0"/>
              </a:spcAft>
              <a:buNone/>
            </a:pPr>
            <a:r>
              <a:rPr lang="en" sz="1600">
                <a:solidFill>
                  <a:srgbClr val="171717"/>
                </a:solidFill>
              </a:rPr>
              <a:t>hard to lose data.</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5PB </a:t>
            </a:r>
            <a:endParaRPr sz="1600">
              <a:solidFill>
                <a:srgbClr val="171717"/>
              </a:solidFill>
            </a:endParaRPr>
          </a:p>
          <a:p>
            <a:pPr indent="0" lvl="0" marL="360000" marR="360000" rtl="0" algn="l">
              <a:spcBef>
                <a:spcPts val="0"/>
              </a:spcBef>
              <a:spcAft>
                <a:spcPts val="0"/>
              </a:spcAft>
              <a:buNone/>
            </a:pPr>
            <a:r>
              <a:rPr lang="en" sz="1600">
                <a:solidFill>
                  <a:srgbClr val="171717"/>
                </a:solidFill>
              </a:rPr>
              <a:t>Data centres are not common in our area.</a:t>
            </a:r>
            <a:endParaRPr sz="1600">
              <a:solidFill>
                <a:srgbClr val="171717"/>
              </a:solidFill>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48" name="Shape 748"/>
        <p:cNvGrpSpPr/>
        <p:nvPr/>
      </p:nvGrpSpPr>
      <p:grpSpPr>
        <a:xfrm>
          <a:off x="0" y="0"/>
          <a:ext cx="0" cy="0"/>
          <a:chOff x="0" y="0"/>
          <a:chExt cx="0" cy="0"/>
        </a:xfrm>
      </p:grpSpPr>
      <p:sp>
        <p:nvSpPr>
          <p:cNvPr id="749" name="Google Shape;749;p10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750" name="Google Shape;750;p10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Fact about cancer</a:t>
            </a:r>
            <a:endParaRPr sz="1600">
              <a:solidFill>
                <a:srgbClr val="171717"/>
              </a:solidFill>
            </a:endParaRPr>
          </a:p>
          <a:p>
            <a:pPr indent="0" lvl="0" marL="360000" marR="360000" rtl="0" algn="l">
              <a:spcBef>
                <a:spcPts val="0"/>
              </a:spcBef>
              <a:spcAft>
                <a:spcPts val="0"/>
              </a:spcAft>
              <a:buNone/>
            </a:pPr>
            <a:r>
              <a:rPr lang="en" sz="1600">
                <a:solidFill>
                  <a:srgbClr val="171717"/>
                </a:solidFill>
              </a:rPr>
              <a:t>Therapy for </a:t>
            </a:r>
            <a:r>
              <a:rPr lang="en" sz="1600">
                <a:solidFill>
                  <a:srgbClr val="171717"/>
                </a:solidFill>
              </a:rPr>
              <a:t>treating</a:t>
            </a:r>
            <a:r>
              <a:rPr lang="en" sz="1600">
                <a:solidFill>
                  <a:srgbClr val="171717"/>
                </a:solidFill>
              </a:rPr>
              <a:t> cance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No access</a:t>
            </a:r>
            <a:endParaRPr sz="1600">
              <a:solidFill>
                <a:srgbClr val="171717"/>
              </a:solidFill>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4" name="Shape 754"/>
        <p:cNvGrpSpPr/>
        <p:nvPr/>
      </p:nvGrpSpPr>
      <p:grpSpPr>
        <a:xfrm>
          <a:off x="0" y="0"/>
          <a:ext cx="0" cy="0"/>
          <a:chOff x="0" y="0"/>
          <a:chExt cx="0" cy="0"/>
        </a:xfrm>
      </p:grpSpPr>
      <p:sp>
        <p:nvSpPr>
          <p:cNvPr id="755" name="Google Shape;755;p10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756" name="Google Shape;756;p10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0" name="Shape 760"/>
        <p:cNvGrpSpPr/>
        <p:nvPr/>
      </p:nvGrpSpPr>
      <p:grpSpPr>
        <a:xfrm>
          <a:off x="0" y="0"/>
          <a:ext cx="0" cy="0"/>
          <a:chOff x="0" y="0"/>
          <a:chExt cx="0" cy="0"/>
        </a:xfrm>
      </p:grpSpPr>
      <p:sp>
        <p:nvSpPr>
          <p:cNvPr id="761" name="Google Shape;761;p109"/>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Feynman </a:t>
            </a:r>
            <a:br>
              <a:rPr lang="en" sz="2400">
                <a:solidFill>
                  <a:schemeClr val="lt1"/>
                </a:solidFill>
              </a:rPr>
            </a:br>
            <a:r>
              <a:rPr lang="en"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fun and creative way of introducing </a:t>
            </a:r>
            <a:r>
              <a:rPr b="1" lang="en" sz="1200">
                <a:solidFill>
                  <a:schemeClr val="lt1"/>
                </a:solidFill>
              </a:rPr>
              <a:t>Feynman Diagrams</a:t>
            </a:r>
            <a:r>
              <a:rPr lang="en"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Which </a:t>
            </a:r>
            <a:r>
              <a:rPr b="1" lang="en" sz="1200">
                <a:solidFill>
                  <a:schemeClr val="lt1"/>
                </a:solidFill>
              </a:rPr>
              <a:t>students’ conceptions</a:t>
            </a:r>
            <a:r>
              <a:rPr lang="en" sz="1200">
                <a:solidFill>
                  <a:schemeClr val="lt1"/>
                </a:solidFill>
              </a:rPr>
              <a:t> would you expect to encounter and how would you address them?</a:t>
            </a:r>
            <a:endParaRPr sz="1200">
              <a:solidFill>
                <a:schemeClr val="lt1"/>
              </a:solidFill>
            </a:endParaRPr>
          </a:p>
        </p:txBody>
      </p:sp>
      <p:sp>
        <p:nvSpPr>
          <p:cNvPr id="762" name="Google Shape;762;p10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600">
                <a:solidFill>
                  <a:srgbClr val="171717"/>
                </a:solidFill>
              </a:rPr>
              <a:t>Introducing Feynman’s Diagrams in the classroom in a fun and creative way</a:t>
            </a:r>
            <a:r>
              <a:rPr b="1" lang="en" sz="1600">
                <a:solidFill>
                  <a:srgbClr val="171717"/>
                </a:solidFill>
              </a:rPr>
              <a:t>: </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rPr lang="en" sz="1600">
                <a:solidFill>
                  <a:srgbClr val="171717"/>
                </a:solidFill>
              </a:rPr>
              <a:t>Feynman used lines, squiggles and arrows to show how particles interact or change forms instead of using words.</a:t>
            </a:r>
            <a:endParaRPr sz="1600">
              <a:solidFill>
                <a:srgbClr val="171717"/>
              </a:solidFill>
            </a:endParaRPr>
          </a:p>
          <a:p>
            <a:pPr indent="0" lvl="0" marL="360000" marR="360000" rtl="0" algn="l">
              <a:spcBef>
                <a:spcPts val="0"/>
              </a:spcBef>
              <a:spcAft>
                <a:spcPts val="0"/>
              </a:spcAft>
              <a:buNone/>
            </a:pPr>
            <a:r>
              <a:rPr lang="en" sz="1600">
                <a:solidFill>
                  <a:srgbClr val="171717"/>
                </a:solidFill>
              </a:rPr>
              <a:t>We can show real physics processes like pair production and give 3 Feynman diagrams and the students should vote (secretly) which diagram shows a photon turning into an electron-positron pair.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Next level would be to use Feynman Diagram Generators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 sz="1600">
                <a:solidFill>
                  <a:srgbClr val="171717"/>
                </a:solidFill>
              </a:rPr>
              <a:t>Students conceptions </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rPr lang="en" sz="1600">
                <a:solidFill>
                  <a:srgbClr val="171717"/>
                </a:solidFill>
              </a:rPr>
              <a:t>“Feynman’s Diagrams are hard to understand !”</a:t>
            </a:r>
            <a:endParaRPr sz="1600">
              <a:solidFill>
                <a:srgbClr val="171717"/>
              </a:solidFill>
            </a:endParaRPr>
          </a:p>
          <a:p>
            <a:pPr indent="0" lvl="0" marL="360000" marR="360000" rtl="0" algn="l">
              <a:spcBef>
                <a:spcPts val="0"/>
              </a:spcBef>
              <a:spcAft>
                <a:spcPts val="0"/>
              </a:spcAft>
              <a:buNone/>
            </a:pPr>
            <a:r>
              <a:rPr lang="en" sz="1600">
                <a:solidFill>
                  <a:srgbClr val="171717"/>
                </a:solidFill>
              </a:rPr>
              <a:t>Well let’s give it a  try with the simple example…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6" name="Shape 766"/>
        <p:cNvGrpSpPr/>
        <p:nvPr/>
      </p:nvGrpSpPr>
      <p:grpSpPr>
        <a:xfrm>
          <a:off x="0" y="0"/>
          <a:ext cx="0" cy="0"/>
          <a:chOff x="0" y="0"/>
          <a:chExt cx="0" cy="0"/>
        </a:xfrm>
      </p:grpSpPr>
      <p:sp>
        <p:nvSpPr>
          <p:cNvPr id="767" name="Google Shape;767;p110"/>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Computing </a:t>
            </a:r>
            <a:br>
              <a:rPr lang="en" sz="2400">
                <a:solidFill>
                  <a:schemeClr val="lt1"/>
                </a:solidFill>
              </a:rPr>
            </a:br>
            <a:r>
              <a:rPr lang="en"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computing and data analysis at CERN?</a:t>
            </a:r>
            <a:endParaRPr sz="1200">
              <a:solidFill>
                <a:schemeClr val="lt1"/>
              </a:solidFill>
            </a:endParaRPr>
          </a:p>
        </p:txBody>
      </p:sp>
      <p:sp>
        <p:nvSpPr>
          <p:cNvPr id="768" name="Google Shape;768;p11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600">
                <a:solidFill>
                  <a:srgbClr val="171717"/>
                </a:solidFill>
              </a:rPr>
              <a:t>Three key ideas about computing and data analysis at CERN : </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massive data storage is a challenge</a:t>
            </a:r>
            <a:endParaRPr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rPr lang="en" sz="1600">
                <a:solidFill>
                  <a:srgbClr val="171717"/>
                </a:solidFill>
              </a:rPr>
              <a:t>-the computing grid all over the world</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 electronic triggers are reducing the amount of data that needs to be processed</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rPr b="1" lang="en" sz="1600">
                <a:solidFill>
                  <a:srgbClr val="171717"/>
                </a:solidFill>
              </a:rPr>
              <a:t>Potential challenges for students:</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0" marR="360000" rtl="0" algn="l">
              <a:spcBef>
                <a:spcPts val="0"/>
              </a:spcBef>
              <a:spcAft>
                <a:spcPts val="0"/>
              </a:spcAft>
              <a:buNone/>
            </a:pPr>
            <a:r>
              <a:rPr lang="en" sz="1600">
                <a:solidFill>
                  <a:srgbClr val="171717"/>
                </a:solidFill>
              </a:rPr>
              <a:t>      They should already know something about big data and  distributed computing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2" name="Shape 772"/>
        <p:cNvGrpSpPr/>
        <p:nvPr/>
      </p:nvGrpSpPr>
      <p:grpSpPr>
        <a:xfrm>
          <a:off x="0" y="0"/>
          <a:ext cx="0" cy="0"/>
          <a:chOff x="0" y="0"/>
          <a:chExt cx="0" cy="0"/>
        </a:xfrm>
      </p:grpSpPr>
      <p:sp>
        <p:nvSpPr>
          <p:cNvPr id="773" name="Google Shape;773;p111"/>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medical applications of particle physics?</a:t>
            </a:r>
            <a:endParaRPr sz="1200">
              <a:solidFill>
                <a:schemeClr val="lt1"/>
              </a:solidFill>
            </a:endParaRPr>
          </a:p>
        </p:txBody>
      </p:sp>
      <p:sp>
        <p:nvSpPr>
          <p:cNvPr id="774" name="Google Shape;774;p11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600">
                <a:solidFill>
                  <a:srgbClr val="171717"/>
                </a:solidFill>
              </a:rPr>
              <a:t>Three key ideas about medical applications of </a:t>
            </a:r>
            <a:r>
              <a:rPr b="1" lang="en" sz="1600">
                <a:solidFill>
                  <a:srgbClr val="171717"/>
                </a:solidFill>
              </a:rPr>
              <a:t>particle physics : </a:t>
            </a:r>
            <a:endParaRPr b="1"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-ever since the discovery of X-rays and radioactivity, physics is helping medicine to diagnose and treat patients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-radiation therapy is designed to damage the DNA of cancer cells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 LINACS are commonly used for beam radiation treatment but we are expecting heavy-particle accelerators from protons to carbon to improve the treatment results along with FLASH</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 sz="1600">
                <a:solidFill>
                  <a:srgbClr val="171717"/>
                </a:solidFill>
              </a:rPr>
              <a:t>Potential challenges for the students:</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rPr lang="en" sz="1600">
                <a:solidFill>
                  <a:srgbClr val="171717"/>
                </a:solidFill>
              </a:rPr>
              <a:t>Misconceptions about ionising radiation and negative feelings about the disease</a:t>
            </a:r>
            <a:endParaRPr sz="1600">
              <a:solidFill>
                <a:srgbClr val="171717"/>
              </a:solidFill>
            </a:endParaRPr>
          </a:p>
          <a:p>
            <a:pPr indent="0" lvl="0" marL="360000" marR="360000" rtl="0" algn="l">
              <a:spcBef>
                <a:spcPts val="0"/>
              </a:spcBef>
              <a:spcAft>
                <a:spcPts val="0"/>
              </a:spcAft>
              <a:buNone/>
            </a:pPr>
            <a:r>
              <a:t/>
            </a:r>
            <a:endParaRPr b="1" sz="1600">
              <a:solidFill>
                <a:srgbClr val="171717"/>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1" name="Shape 241"/>
        <p:cNvGrpSpPr/>
        <p:nvPr/>
      </p:nvGrpSpPr>
      <p:grpSpPr>
        <a:xfrm>
          <a:off x="0" y="0"/>
          <a:ext cx="0" cy="0"/>
          <a:chOff x="0" y="0"/>
          <a:chExt cx="0" cy="0"/>
        </a:xfrm>
      </p:grpSpPr>
      <p:sp>
        <p:nvSpPr>
          <p:cNvPr id="242" name="Google Shape;242;p3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Particle </a:t>
            </a:r>
            <a:br>
              <a:rPr lang="en" sz="2400">
                <a:solidFill>
                  <a:schemeClr val="lt1"/>
                </a:solidFill>
              </a:rPr>
            </a:br>
            <a:r>
              <a:rPr lang="en"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potential challenges</a:t>
            </a:r>
            <a:r>
              <a:rPr lang="en" sz="1200">
                <a:solidFill>
                  <a:schemeClr val="lt1"/>
                </a:solidFill>
              </a:rPr>
              <a:t> students might encounter when learning about particle detectors?</a:t>
            </a:r>
            <a:endParaRPr sz="1200">
              <a:solidFill>
                <a:schemeClr val="lt1"/>
              </a:solidFill>
            </a:endParaRPr>
          </a:p>
        </p:txBody>
      </p:sp>
      <p:sp>
        <p:nvSpPr>
          <p:cNvPr id="243" name="Google Shape;243;p3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 sz="1600">
                <a:solidFill>
                  <a:srgbClr val="171717"/>
                </a:solidFill>
              </a:rPr>
              <a:t>Three Key Ideas</a:t>
            </a:r>
            <a:r>
              <a:rPr lang="en" sz="1600">
                <a:solidFill>
                  <a:srgbClr val="171717"/>
                </a:solidFill>
              </a:rPr>
              <a: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The use of magnetic fields to help identify charge of particles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The difference between charged and neutral particles in leaving motion tracks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How different detector types allow for the determination of class (lepton vs fermion vs photon)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 sz="1600">
                <a:solidFill>
                  <a:srgbClr val="171717"/>
                </a:solidFill>
              </a:rPr>
              <a:t>Potential Challenges</a:t>
            </a:r>
            <a:r>
              <a:rPr lang="en" sz="1600">
                <a:solidFill>
                  <a:srgbClr val="171717"/>
                </a:solidFill>
              </a:rPr>
              <a: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Understanding how individual detectors work (ie.  calorimeters vs tracking)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Understanding that observers “see” only a small portion of the interactions from detectors and need to use computations/analysis to deduce possible sources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Understanding the limitations of detectors (and how detectors interact with and affect the particles they observe)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8" name="Shape 778"/>
        <p:cNvGrpSpPr/>
        <p:nvPr/>
      </p:nvGrpSpPr>
      <p:grpSpPr>
        <a:xfrm>
          <a:off x="0" y="0"/>
          <a:ext cx="0" cy="0"/>
          <a:chOff x="0" y="0"/>
          <a:chExt cx="0" cy="0"/>
        </a:xfrm>
      </p:grpSpPr>
      <p:sp>
        <p:nvSpPr>
          <p:cNvPr id="779" name="Google Shape;779;p112"/>
          <p:cNvSpPr/>
          <p:nvPr/>
        </p:nvSpPr>
        <p:spPr>
          <a:xfrm>
            <a:off x="0" y="0"/>
            <a:ext cx="3265800" cy="5143500"/>
          </a:xfrm>
          <a:prstGeom prst="rect">
            <a:avLst/>
          </a:prstGeom>
          <a:solidFill>
            <a:srgbClr val="8E7CC3"/>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780" name="Google Shape;780;p11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rtl="0" algn="l">
              <a:lnSpc>
                <a:spcPct val="115000"/>
              </a:lnSpc>
              <a:spcBef>
                <a:spcPts val="1200"/>
              </a:spcBef>
              <a:spcAft>
                <a:spcPts val="0"/>
              </a:spcAft>
              <a:buNone/>
            </a:pPr>
            <a:r>
              <a:rPr lang="en" sz="1100"/>
              <a:t> </a:t>
            </a:r>
            <a:r>
              <a:rPr b="1" lang="en" sz="1100"/>
              <a:t>CERN is using  tape for long-term big data storage because it is more cost-effective and secure</a:t>
            </a:r>
            <a:r>
              <a:rPr lang="en" sz="1100"/>
              <a:t>.</a:t>
            </a:r>
            <a:br>
              <a:rPr lang="en" sz="1100"/>
            </a:br>
            <a:endParaRPr sz="1100"/>
          </a:p>
          <a:p>
            <a:pPr indent="0" lvl="0" marL="457200" rtl="0" algn="l">
              <a:lnSpc>
                <a:spcPct val="115000"/>
              </a:lnSpc>
              <a:spcBef>
                <a:spcPts val="1200"/>
              </a:spcBef>
              <a:spcAft>
                <a:spcPts val="0"/>
              </a:spcAft>
              <a:buNone/>
            </a:pPr>
            <a:r>
              <a:rPr lang="en" sz="1100"/>
              <a:t> </a:t>
            </a:r>
            <a:r>
              <a:rPr b="1" lang="en" sz="1100"/>
              <a:t>Triggers drastically reduce data</a:t>
            </a:r>
            <a:r>
              <a:rPr lang="en" sz="1100"/>
              <a:t> </a:t>
            </a:r>
            <a:r>
              <a:rPr b="1" lang="en" sz="1100"/>
              <a:t>– only interesting events are kept for analysis.</a:t>
            </a:r>
            <a:br>
              <a:rPr b="1" lang="en" sz="1100"/>
            </a:br>
            <a:endParaRPr b="1" sz="1100"/>
          </a:p>
          <a:p>
            <a:pPr indent="0" lvl="0" marL="457200" rtl="0" algn="l">
              <a:lnSpc>
                <a:spcPct val="115000"/>
              </a:lnSpc>
              <a:spcBef>
                <a:spcPts val="1200"/>
              </a:spcBef>
              <a:spcAft>
                <a:spcPts val="0"/>
              </a:spcAft>
              <a:buNone/>
            </a:pPr>
            <a:r>
              <a:rPr lang="en" sz="1100"/>
              <a:t> </a:t>
            </a:r>
            <a:r>
              <a:rPr b="1" lang="en" sz="1100"/>
              <a:t>Feynman diagrams show interactions between particles</a:t>
            </a:r>
            <a:r>
              <a:rPr lang="en" sz="1100"/>
              <a:t>.</a:t>
            </a:r>
            <a:r>
              <a:rPr b="1" lang="en" sz="1100"/>
              <a:t>and are not so difficult to use</a:t>
            </a:r>
            <a:br>
              <a:rPr b="1" lang="en" sz="1100"/>
            </a:br>
            <a:endParaRPr b="1" sz="1100"/>
          </a:p>
          <a:p>
            <a:pPr indent="0" lvl="0" marL="457200" rtl="0" algn="l">
              <a:lnSpc>
                <a:spcPct val="115000"/>
              </a:lnSpc>
              <a:spcBef>
                <a:spcPts val="1200"/>
              </a:spcBef>
              <a:spcAft>
                <a:spcPts val="0"/>
              </a:spcAft>
              <a:buNone/>
            </a:pPr>
            <a:r>
              <a:rPr b="1" lang="en" sz="1100"/>
              <a:t>Perimeter institute </a:t>
            </a:r>
            <a:endParaRPr b="1" sz="1100"/>
          </a:p>
          <a:p>
            <a:pPr indent="0" lvl="0" marL="457200" rtl="0" algn="l">
              <a:lnSpc>
                <a:spcPct val="115000"/>
              </a:lnSpc>
              <a:spcBef>
                <a:spcPts val="1200"/>
              </a:spcBef>
              <a:spcAft>
                <a:spcPts val="0"/>
              </a:spcAft>
              <a:buNone/>
            </a:pPr>
            <a:r>
              <a:rPr lang="en" sz="1100"/>
              <a:t> </a:t>
            </a:r>
            <a:endParaRPr sz="1100"/>
          </a:p>
          <a:p>
            <a:pPr indent="0" lvl="0" marL="457200" rtl="0" algn="l">
              <a:lnSpc>
                <a:spcPct val="115000"/>
              </a:lnSpc>
              <a:spcBef>
                <a:spcPts val="1200"/>
              </a:spcBef>
              <a:spcAft>
                <a:spcPts val="0"/>
              </a:spcAft>
              <a:buNone/>
            </a:pPr>
            <a:r>
              <a:rPr b="1" lang="en" sz="1100"/>
              <a:t>Radiation therapy is powerful but under utilized</a:t>
            </a:r>
            <a:r>
              <a:rPr lang="en" sz="1100"/>
              <a:t>  </a:t>
            </a:r>
            <a:br>
              <a:rPr lang="en" sz="1100"/>
            </a:br>
            <a:endParaRPr sz="1100"/>
          </a:p>
          <a:p>
            <a:pPr indent="0" lvl="0" marL="457200" rtl="0" algn="l">
              <a:lnSpc>
                <a:spcPct val="115000"/>
              </a:lnSpc>
              <a:spcBef>
                <a:spcPts val="1200"/>
              </a:spcBef>
              <a:spcAft>
                <a:spcPts val="1200"/>
              </a:spcAft>
              <a:buNone/>
            </a:pPr>
            <a:r>
              <a:rPr lang="en" sz="1100"/>
              <a:t> </a:t>
            </a:r>
            <a:r>
              <a:rPr b="1" lang="en" sz="1100"/>
              <a:t>FLASH therapy  could be life saving in the future</a:t>
            </a:r>
            <a:br>
              <a:rPr lang="en" sz="1100"/>
            </a:br>
            <a:endParaRPr sz="1600">
              <a:solidFill>
                <a:srgbClr val="171717"/>
              </a:solidFill>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84" name="Shape 784"/>
        <p:cNvGrpSpPr/>
        <p:nvPr/>
      </p:nvGrpSpPr>
      <p:grpSpPr>
        <a:xfrm>
          <a:off x="0" y="0"/>
          <a:ext cx="0" cy="0"/>
          <a:chOff x="0" y="0"/>
          <a:chExt cx="0" cy="0"/>
        </a:xfrm>
      </p:grpSpPr>
      <p:sp>
        <p:nvSpPr>
          <p:cNvPr id="785" name="Google Shape;785;p113"/>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 sz="1200">
                <a:solidFill>
                  <a:schemeClr val="lt1"/>
                </a:solidFill>
              </a:rPr>
              <a:t>Have some ice cream and don’t forget to </a:t>
            </a:r>
            <a:br>
              <a:rPr i="1" lang="en" sz="1200">
                <a:solidFill>
                  <a:schemeClr val="lt1"/>
                </a:solidFill>
              </a:rPr>
            </a:br>
            <a:r>
              <a:rPr i="1" lang="en" sz="1200">
                <a:solidFill>
                  <a:schemeClr val="lt1"/>
                </a:solidFill>
              </a:rPr>
              <a:t>take notes :)</a:t>
            </a:r>
            <a:endParaRPr i="1" sz="2400">
              <a:solidFill>
                <a:schemeClr val="lt1"/>
              </a:solidFill>
            </a:endParaRPr>
          </a:p>
        </p:txBody>
      </p:sp>
      <p:sp>
        <p:nvSpPr>
          <p:cNvPr id="786" name="Google Shape;786;p11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Surprised that main data storage mechanism is “tape”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The role of triggers in reducing the amount of data that needs to be processed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Feynman diagrams as a representation of interactions that can be rotated in multiple directions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Possible misconception: diagram representation the actual particle trajectory (in reality multiple possibilities each with a different probability)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Radiation therapy is very effective and underused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Challenge of balancing effective radiation therapy with availability/cost of technology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 sz="1600">
                <a:solidFill>
                  <a:srgbClr val="171717"/>
                </a:solidFill>
              </a:rPr>
              <a:t>FLASH at the cutting edge of potential exciting new treatment regime (with less effect on healthy cells)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pic>
        <p:nvPicPr>
          <p:cNvPr id="787" name="Google Shape;787;p113"/>
          <p:cNvPicPr preferRelativeResize="0"/>
          <p:nvPr/>
        </p:nvPicPr>
        <p:blipFill>
          <a:blip r:embed="rId3">
            <a:alphaModFix/>
          </a:blip>
          <a:stretch>
            <a:fillRect/>
          </a:stretch>
        </p:blipFill>
        <p:spPr>
          <a:xfrm>
            <a:off x="0" y="104775"/>
            <a:ext cx="3265800" cy="706867"/>
          </a:xfrm>
          <a:prstGeom prst="rect">
            <a:avLst/>
          </a:prstGeom>
          <a:noFill/>
          <a:ln>
            <a:noFill/>
          </a:ln>
        </p:spPr>
      </p:pic>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1" name="Shape 791"/>
        <p:cNvGrpSpPr/>
        <p:nvPr/>
      </p:nvGrpSpPr>
      <p:grpSpPr>
        <a:xfrm>
          <a:off x="0" y="0"/>
          <a:ext cx="0" cy="0"/>
          <a:chOff x="0" y="0"/>
          <a:chExt cx="0" cy="0"/>
        </a:xfrm>
      </p:grpSpPr>
      <p:sp>
        <p:nvSpPr>
          <p:cNvPr id="792" name="Google Shape;792;p114"/>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learnings and discussion outcomes. </a:t>
            </a:r>
            <a:br>
              <a:rPr lang="en" sz="1200">
                <a:solidFill>
                  <a:schemeClr val="lt1"/>
                </a:solidFill>
              </a:rPr>
            </a:br>
            <a:br>
              <a:rPr lang="en" sz="1200">
                <a:solidFill>
                  <a:schemeClr val="lt1"/>
                </a:solidFill>
              </a:rPr>
            </a:br>
            <a:r>
              <a:rPr i="1" lang="en" sz="1200">
                <a:solidFill>
                  <a:schemeClr val="lt1"/>
                </a:solidFill>
              </a:rPr>
              <a:t>(Decide how you as a group will present them if you are selected to present during the SG Report-Out.)</a:t>
            </a:r>
            <a:endParaRPr i="1" sz="2400">
              <a:solidFill>
                <a:schemeClr val="lt1"/>
              </a:solidFill>
            </a:endParaRPr>
          </a:p>
        </p:txBody>
      </p:sp>
      <p:sp>
        <p:nvSpPr>
          <p:cNvPr id="793" name="Google Shape;793;p11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1400"/>
              </a:spcBef>
              <a:spcAft>
                <a:spcPts val="0"/>
              </a:spcAft>
              <a:buNone/>
            </a:pPr>
            <a:r>
              <a:t/>
            </a:r>
            <a:endParaRPr b="1" sz="1300"/>
          </a:p>
          <a:p>
            <a:pPr indent="-298450" lvl="0" marL="457200" rtl="0" algn="l">
              <a:lnSpc>
                <a:spcPct val="115000"/>
              </a:lnSpc>
              <a:spcBef>
                <a:spcPts val="1200"/>
              </a:spcBef>
              <a:spcAft>
                <a:spcPts val="0"/>
              </a:spcAft>
              <a:buSzPts val="1100"/>
              <a:buAutoNum type="arabicPeriod"/>
            </a:pPr>
            <a:r>
              <a:rPr lang="en" sz="1100"/>
              <a:t>💾 </a:t>
            </a:r>
            <a:r>
              <a:rPr b="1" lang="en" sz="1100"/>
              <a:t>CERN still relies on tape for long-term data storage</a:t>
            </a:r>
            <a:r>
              <a:rPr lang="en" sz="1100"/>
              <a:t> – it’s secure and cost-effective.</a:t>
            </a:r>
            <a:br>
              <a:rPr lang="en" sz="1100"/>
            </a:br>
            <a:endParaRPr sz="1100"/>
          </a:p>
          <a:p>
            <a:pPr indent="-298450" lvl="0" marL="457200" rtl="0" algn="l">
              <a:lnSpc>
                <a:spcPct val="115000"/>
              </a:lnSpc>
              <a:spcBef>
                <a:spcPts val="0"/>
              </a:spcBef>
              <a:spcAft>
                <a:spcPts val="0"/>
              </a:spcAft>
              <a:buSzPts val="1100"/>
              <a:buAutoNum type="arabicPeriod"/>
            </a:pPr>
            <a:r>
              <a:rPr lang="en" sz="1100"/>
              <a:t>⚡ </a:t>
            </a:r>
            <a:r>
              <a:rPr b="1" lang="en" sz="1100"/>
              <a:t>Triggers drastically reduce data</a:t>
            </a:r>
            <a:r>
              <a:rPr lang="en" sz="1100"/>
              <a:t> – only interesting events are kept for analysis.</a:t>
            </a:r>
            <a:br>
              <a:rPr lang="en" sz="1100"/>
            </a:br>
            <a:endParaRPr sz="1100"/>
          </a:p>
          <a:p>
            <a:pPr indent="-298450" lvl="0" marL="457200" rtl="0" algn="l">
              <a:lnSpc>
                <a:spcPct val="115000"/>
              </a:lnSpc>
              <a:spcBef>
                <a:spcPts val="0"/>
              </a:spcBef>
              <a:spcAft>
                <a:spcPts val="0"/>
              </a:spcAft>
              <a:buSzPts val="1100"/>
              <a:buAutoNum type="arabicPeriod"/>
            </a:pPr>
            <a:r>
              <a:rPr lang="en" sz="1100"/>
              <a:t>🔄 </a:t>
            </a:r>
            <a:r>
              <a:rPr b="1" lang="en" sz="1100"/>
              <a:t>Feynman diagrams show interactions, not paths</a:t>
            </a:r>
            <a:r>
              <a:rPr lang="en" sz="1100"/>
              <a:t> – and can be rotated depending on conventions.</a:t>
            </a:r>
            <a:br>
              <a:rPr lang="en" sz="1100"/>
            </a:br>
            <a:endParaRPr sz="1100"/>
          </a:p>
          <a:p>
            <a:pPr indent="-298450" lvl="0" marL="457200" rtl="0" algn="l">
              <a:lnSpc>
                <a:spcPct val="115000"/>
              </a:lnSpc>
              <a:spcBef>
                <a:spcPts val="0"/>
              </a:spcBef>
              <a:spcAft>
                <a:spcPts val="0"/>
              </a:spcAft>
              <a:buSzPts val="1100"/>
              <a:buAutoNum type="arabicPeriod"/>
            </a:pPr>
            <a:r>
              <a:rPr lang="en" sz="1100"/>
              <a:t>☢️ </a:t>
            </a:r>
            <a:r>
              <a:rPr b="1" lang="en" sz="1100"/>
              <a:t>Radiation therapy is powerful but underutilized</a:t>
            </a:r>
            <a:r>
              <a:rPr lang="en" sz="1100"/>
              <a:t> – due to access and cost limitations.</a:t>
            </a:r>
            <a:br>
              <a:rPr lang="en" sz="1100"/>
            </a:br>
            <a:endParaRPr sz="1100"/>
          </a:p>
          <a:p>
            <a:pPr indent="-298450" lvl="0" marL="457200" rtl="0" algn="l">
              <a:lnSpc>
                <a:spcPct val="115000"/>
              </a:lnSpc>
              <a:spcBef>
                <a:spcPts val="0"/>
              </a:spcBef>
              <a:spcAft>
                <a:spcPts val="0"/>
              </a:spcAft>
              <a:buSzPts val="1100"/>
              <a:buAutoNum type="arabicPeriod"/>
            </a:pPr>
            <a:r>
              <a:rPr lang="en" sz="1100"/>
              <a:t>🚀 </a:t>
            </a:r>
            <a:r>
              <a:rPr b="1" lang="en" sz="1100"/>
              <a:t>FLASH therapy offers promising future</a:t>
            </a:r>
            <a:r>
              <a:rPr lang="en" sz="1100"/>
              <a:t> – targets tumors while sparing healthy cells.</a:t>
            </a:r>
            <a:br>
              <a:rPr lang="en" sz="1100"/>
            </a:br>
            <a:endParaRPr sz="1100"/>
          </a:p>
          <a:p>
            <a:pPr indent="0" lvl="0" marL="360000" marR="360000" rtl="0" algn="l">
              <a:spcBef>
                <a:spcPts val="1200"/>
              </a:spcBef>
              <a:spcAft>
                <a:spcPts val="0"/>
              </a:spcAft>
              <a:buNone/>
            </a:pPr>
            <a:r>
              <a:t/>
            </a:r>
            <a:endParaRPr sz="1600">
              <a:solidFill>
                <a:srgbClr val="171717"/>
              </a:solidFill>
            </a:endParaRPr>
          </a:p>
        </p:txBody>
      </p:sp>
      <p:sp>
        <p:nvSpPr>
          <p:cNvPr id="794" name="Google Shape;794;p114"/>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795" name="Google Shape;795;p114"/>
          <p:cNvPicPr preferRelativeResize="0"/>
          <p:nvPr/>
        </p:nvPicPr>
        <p:blipFill>
          <a:blip r:embed="rId3">
            <a:alphaModFix/>
          </a:blip>
          <a:stretch>
            <a:fillRect/>
          </a:stretch>
        </p:blipFill>
        <p:spPr>
          <a:xfrm>
            <a:off x="3630525" y="3362325"/>
            <a:ext cx="5207500" cy="1127142"/>
          </a:xfrm>
          <a:prstGeom prst="rect">
            <a:avLst/>
          </a:prstGeom>
          <a:noFill/>
          <a:ln>
            <a:noFill/>
          </a:ln>
        </p:spPr>
      </p:pic>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9" name="Shape 799"/>
        <p:cNvGrpSpPr/>
        <p:nvPr/>
      </p:nvGrpSpPr>
      <p:grpSpPr>
        <a:xfrm>
          <a:off x="0" y="0"/>
          <a:ext cx="0" cy="0"/>
          <a:chOff x="0" y="0"/>
          <a:chExt cx="0" cy="0"/>
        </a:xfrm>
      </p:grpSpPr>
      <p:sp>
        <p:nvSpPr>
          <p:cNvPr id="800" name="Google Shape;800;p115"/>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Our</a:t>
            </a:r>
            <a:r>
              <a:rPr lang="en" sz="2400">
                <a:solidFill>
                  <a:schemeClr val="lt1"/>
                </a:solidFill>
              </a:rPr>
              <a:t> Feedback </a:t>
            </a:r>
            <a:br>
              <a:rPr lang="en" sz="2400">
                <a:solidFill>
                  <a:schemeClr val="lt1"/>
                </a:solidFill>
              </a:rPr>
            </a:br>
            <a:r>
              <a:rPr lang="en"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801" name="Google Shape;801;p11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300">
                <a:solidFill>
                  <a:srgbClr val="171717"/>
                </a:solidFill>
              </a:rPr>
              <a:t>-Magnetohydrodynamic propulsion (PI) activity</a:t>
            </a:r>
            <a:endParaRPr sz="1300">
              <a:solidFill>
                <a:srgbClr val="171717"/>
              </a:solidFill>
            </a:endParaRPr>
          </a:p>
          <a:p>
            <a:pPr indent="0" lvl="0" marL="360000" marR="360000" rtl="0" algn="l">
              <a:spcBef>
                <a:spcPts val="0"/>
              </a:spcBef>
              <a:spcAft>
                <a:spcPts val="0"/>
              </a:spcAft>
              <a:buNone/>
            </a:pPr>
            <a:r>
              <a:rPr lang="en" sz="1300">
                <a:solidFill>
                  <a:srgbClr val="171717"/>
                </a:solidFill>
              </a:rPr>
              <a:t>-Mystery box activity with Jeff</a:t>
            </a:r>
            <a:endParaRPr sz="1300">
              <a:solidFill>
                <a:srgbClr val="171717"/>
              </a:solidFill>
            </a:endParaRPr>
          </a:p>
          <a:p>
            <a:pPr indent="0" lvl="0" marL="360000" marR="360000" rtl="0" algn="l">
              <a:spcBef>
                <a:spcPts val="0"/>
              </a:spcBef>
              <a:spcAft>
                <a:spcPts val="0"/>
              </a:spcAft>
              <a:buNone/>
            </a:pPr>
            <a:r>
              <a:rPr lang="en" sz="1300">
                <a:solidFill>
                  <a:srgbClr val="171717"/>
                </a:solidFill>
              </a:rPr>
              <a:t>-Perimeter gave many valuable demonstrations and interactive activities but was delivered a bit too rapidly (delivery technique </a:t>
            </a:r>
            <a:r>
              <a:rPr lang="en" sz="1300">
                <a:solidFill>
                  <a:srgbClr val="171717"/>
                </a:solidFill>
              </a:rPr>
              <a:t>did</a:t>
            </a:r>
            <a:r>
              <a:rPr lang="en" sz="1300">
                <a:solidFill>
                  <a:srgbClr val="171717"/>
                </a:solidFill>
              </a:rPr>
              <a:t> not resonate with everyone)</a:t>
            </a:r>
            <a:endParaRPr sz="1300">
              <a:solidFill>
                <a:srgbClr val="171717"/>
              </a:solidFill>
            </a:endParaRPr>
          </a:p>
          <a:p>
            <a:pPr indent="0" lvl="0" marL="360000" marR="360000" rtl="0" algn="l">
              <a:spcBef>
                <a:spcPts val="0"/>
              </a:spcBef>
              <a:spcAft>
                <a:spcPts val="0"/>
              </a:spcAft>
              <a:buNone/>
            </a:pPr>
            <a:r>
              <a:rPr lang="en" sz="1300">
                <a:solidFill>
                  <a:srgbClr val="171717"/>
                </a:solidFill>
              </a:rPr>
              <a:t>- Content overview (one-pager) could have resulted in less feeling of confusion and more efficient intake of information we learned in the PI workshop.</a:t>
            </a:r>
            <a:endParaRPr sz="1300">
              <a:solidFill>
                <a:srgbClr val="171717"/>
              </a:solidFill>
            </a:endParaRPr>
          </a:p>
          <a:p>
            <a:pPr indent="0" lvl="0" marL="360000" marR="360000" rtl="0" algn="l">
              <a:spcBef>
                <a:spcPts val="0"/>
              </a:spcBef>
              <a:spcAft>
                <a:spcPts val="0"/>
              </a:spcAft>
              <a:buNone/>
            </a:pPr>
            <a:r>
              <a:rPr lang="en" sz="1300">
                <a:solidFill>
                  <a:srgbClr val="171717"/>
                </a:solidFill>
              </a:rPr>
              <a:t>-The level of organization for this course has been superb, and the expectations have been very high (which led to a bit of criticism of the method of facilitator interaction from the Perimeter workshop)</a:t>
            </a:r>
            <a:endParaRPr sz="1300">
              <a:solidFill>
                <a:srgbClr val="171717"/>
              </a:solidFill>
            </a:endParaRPr>
          </a:p>
        </p:txBody>
      </p:sp>
      <p:sp>
        <p:nvSpPr>
          <p:cNvPr id="802" name="Google Shape;802;p115"/>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803" name="Google Shape;803;p115"/>
          <p:cNvPicPr preferRelativeResize="0"/>
          <p:nvPr/>
        </p:nvPicPr>
        <p:blipFill>
          <a:blip r:embed="rId3">
            <a:alphaModFix/>
          </a:blip>
          <a:stretch>
            <a:fillRect/>
          </a:stretch>
        </p:blipFill>
        <p:spPr>
          <a:xfrm>
            <a:off x="4835525" y="2251254"/>
            <a:ext cx="3265800" cy="2663645"/>
          </a:xfrm>
          <a:prstGeom prst="rect">
            <a:avLst/>
          </a:prstGeom>
          <a:noFill/>
          <a:ln>
            <a:noFill/>
          </a:ln>
        </p:spPr>
      </p:pic>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7" name="Shape 807"/>
        <p:cNvGrpSpPr/>
        <p:nvPr/>
      </p:nvGrpSpPr>
      <p:grpSpPr>
        <a:xfrm>
          <a:off x="0" y="0"/>
          <a:ext cx="0" cy="0"/>
          <a:chOff x="0" y="0"/>
          <a:chExt cx="0" cy="0"/>
        </a:xfrm>
      </p:grpSpPr>
      <p:sp>
        <p:nvSpPr>
          <p:cNvPr id="808" name="Google Shape;808;p116"/>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Thursday</a:t>
            </a:r>
            <a:r>
              <a:rPr lang="en"/>
              <a:t>, 17 July</a:t>
            </a:r>
            <a:endParaRPr/>
          </a:p>
        </p:txBody>
      </p:sp>
      <p:sp>
        <p:nvSpPr>
          <p:cNvPr id="809" name="Google Shape;809;p116"/>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
              <a:t>SG Session 4</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13" name="Shape 813"/>
        <p:cNvGrpSpPr/>
        <p:nvPr/>
      </p:nvGrpSpPr>
      <p:grpSpPr>
        <a:xfrm>
          <a:off x="0" y="0"/>
          <a:ext cx="0" cy="0"/>
          <a:chOff x="0" y="0"/>
          <a:chExt cx="0" cy="0"/>
        </a:xfrm>
      </p:grpSpPr>
      <p:sp>
        <p:nvSpPr>
          <p:cNvPr id="814" name="Google Shape;814;p117"/>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Checklist for SG Session 4</a:t>
            </a:r>
            <a:endParaRPr/>
          </a:p>
        </p:txBody>
      </p:sp>
      <p:graphicFrame>
        <p:nvGraphicFramePr>
          <p:cNvPr id="815" name="Google Shape;815;p117"/>
          <p:cNvGraphicFramePr/>
          <p:nvPr/>
        </p:nvGraphicFramePr>
        <p:xfrm>
          <a:off x="306000" y="1264325"/>
          <a:ext cx="3000000" cy="3000000"/>
        </p:xfrm>
        <a:graphic>
          <a:graphicData uri="http://schemas.openxmlformats.org/drawingml/2006/table">
            <a:tbl>
              <a:tblPr>
                <a:noFill/>
                <a:tableStyleId>{6BB35603-F51C-4067-A702-24BAE82C06EF}</a:tableStyleId>
              </a:tblPr>
              <a:tblGrid>
                <a:gridCol w="382850"/>
                <a:gridCol w="1306850"/>
                <a:gridCol w="5126575"/>
                <a:gridCol w="1715725"/>
              </a:tblGrid>
              <a:tr h="381000">
                <a:tc>
                  <a:txBody>
                    <a:bodyPr/>
                    <a:lstStyle/>
                    <a:p>
                      <a:pPr indent="0" lvl="0" marL="0" rtl="0" algn="l">
                        <a:spcBef>
                          <a:spcPts val="0"/>
                        </a:spcBef>
                        <a:spcAft>
                          <a:spcPts val="0"/>
                        </a:spcAft>
                        <a:buNone/>
                      </a:pPr>
                      <a:r>
                        <a:rPr b="1" lang="en"/>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a:t>
                      </a:r>
                      <a:r>
                        <a:rPr lang="en"/>
                        <a:t>, 14:30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Fill in the </a:t>
                      </a:r>
                      <a:r>
                        <a:rPr b="1" lang="en"/>
                        <a:t>“Our Key Takeaways from HST</a:t>
                      </a:r>
                      <a:r>
                        <a:rPr b="1" lang="en"/>
                        <a:t>2025</a:t>
                      </a:r>
                      <a:r>
                        <a:rPr b="1" lang="en"/>
                        <a:t>”</a:t>
                      </a:r>
                      <a:r>
                        <a:rPr lang="en"/>
                        <a:t> slide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a:t>
                      </a:r>
                      <a:r>
                        <a:rPr lang="en"/>
                        <a:t>, 15:00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Discuss the topic that was assigned to your study group for the </a:t>
                      </a:r>
                      <a:r>
                        <a:rPr b="1" lang="en"/>
                        <a:t>Final Presentation on Friday morning</a:t>
                      </a:r>
                      <a:r>
                        <a:rPr lang="en"/>
                        <a:t>. S</a:t>
                      </a:r>
                      <a:r>
                        <a:rPr lang="en"/>
                        <a:t>hare and collect your individual experiences with this topic.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a:t>
                      </a:r>
                      <a:r>
                        <a:rPr lang="en"/>
                        <a:t>, 16:00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t>Prepare a </a:t>
                      </a:r>
                      <a:r>
                        <a:rPr lang="en">
                          <a:solidFill>
                            <a:schemeClr val="dk1"/>
                          </a:solidFill>
                        </a:rPr>
                        <a:t>detailed</a:t>
                      </a:r>
                      <a:r>
                        <a:rPr lang="en"/>
                        <a:t> and </a:t>
                      </a:r>
                      <a:r>
                        <a:rPr lang="en">
                          <a:solidFill>
                            <a:schemeClr val="dk1"/>
                          </a:solidFill>
                        </a:rPr>
                        <a:t>entertaining</a:t>
                      </a:r>
                      <a:r>
                        <a:rPr lang="en"/>
                        <a:t> presentation to share your results with your colleagues. </a:t>
                      </a:r>
                      <a:r>
                        <a:rPr b="1" lang="en"/>
                        <a:t>Make sure that everyone plays an active role during the Final Presentation!</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Thursday, 17:00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816" name="Google Shape;816;p117"/>
          <p:cNvSpPr/>
          <p:nvPr/>
        </p:nvSpPr>
        <p:spPr>
          <a:xfrm>
            <a:off x="5476813" y="17994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7" name="Google Shape;817;p117"/>
          <p:cNvSpPr/>
          <p:nvPr/>
        </p:nvSpPr>
        <p:spPr>
          <a:xfrm>
            <a:off x="5679324" y="17994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8" name="Google Shape;818;p117"/>
          <p:cNvSpPr/>
          <p:nvPr/>
        </p:nvSpPr>
        <p:spPr>
          <a:xfrm>
            <a:off x="5881836" y="17994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9" name="Google Shape;819;p117"/>
          <p:cNvSpPr/>
          <p:nvPr/>
        </p:nvSpPr>
        <p:spPr>
          <a:xfrm>
            <a:off x="6084323" y="17994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0" name="Google Shape;820;p117"/>
          <p:cNvSpPr/>
          <p:nvPr/>
        </p:nvSpPr>
        <p:spPr>
          <a:xfrm>
            <a:off x="6286835" y="17994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1" name="Google Shape;821;p117"/>
          <p:cNvSpPr/>
          <p:nvPr/>
        </p:nvSpPr>
        <p:spPr>
          <a:xfrm>
            <a:off x="6489321" y="1799425"/>
            <a:ext cx="147300" cy="147600"/>
          </a:xfrm>
          <a:prstGeom prst="ellipse">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25" name="Shape 825"/>
        <p:cNvGrpSpPr/>
        <p:nvPr/>
      </p:nvGrpSpPr>
      <p:grpSpPr>
        <a:xfrm>
          <a:off x="0" y="0"/>
          <a:ext cx="0" cy="0"/>
          <a:chOff x="0" y="0"/>
          <a:chExt cx="0" cy="0"/>
        </a:xfrm>
      </p:grpSpPr>
      <p:sp>
        <p:nvSpPr>
          <p:cNvPr id="826" name="Google Shape;826;p118"/>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27" name="Google Shape;827;p11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The difference linguistically between antiparticles and antimatter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The idea of combining positron and electron to make antihydrogen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1" name="Shape 831"/>
        <p:cNvGrpSpPr/>
        <p:nvPr/>
      </p:nvGrpSpPr>
      <p:grpSpPr>
        <a:xfrm>
          <a:off x="0" y="0"/>
          <a:ext cx="0" cy="0"/>
          <a:chOff x="0" y="0"/>
          <a:chExt cx="0" cy="0"/>
        </a:xfrm>
      </p:grpSpPr>
      <p:sp>
        <p:nvSpPr>
          <p:cNvPr id="832" name="Google Shape;832;p11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five</a:t>
            </a:r>
            <a:r>
              <a:rPr b="1" lang="en" sz="1200">
                <a:solidFill>
                  <a:schemeClr val="lt1"/>
                </a:solidFill>
              </a:rPr>
              <a:t> key ideas</a:t>
            </a:r>
            <a:r>
              <a:rPr lang="en"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kind of career opportunities in particle physics are you definitely going to showcase to your students?</a:t>
            </a:r>
            <a:endParaRPr sz="1200">
              <a:solidFill>
                <a:schemeClr val="lt1"/>
              </a:solidFill>
            </a:endParaRPr>
          </a:p>
        </p:txBody>
      </p:sp>
      <p:sp>
        <p:nvSpPr>
          <p:cNvPr id="833" name="Google Shape;833;p11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Different approaches to accelerator design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Financial and political considerations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Reasoning about why to go linear vs circular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 sz="1600">
                <a:solidFill>
                  <a:srgbClr val="171717"/>
                </a:solidFill>
              </a:rPr>
              <a:t>Wakefield acceleration as a potential mechanism</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7" name="Shape 837"/>
        <p:cNvGrpSpPr/>
        <p:nvPr/>
      </p:nvGrpSpPr>
      <p:grpSpPr>
        <a:xfrm>
          <a:off x="0" y="0"/>
          <a:ext cx="0" cy="0"/>
          <a:chOff x="0" y="0"/>
          <a:chExt cx="0" cy="0"/>
        </a:xfrm>
      </p:grpSpPr>
      <p:sp>
        <p:nvSpPr>
          <p:cNvPr id="838" name="Google Shape;838;p12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u="sng">
                <a:solidFill>
                  <a:schemeClr val="lt1"/>
                </a:solidFill>
              </a:rPr>
              <a:t>My</a:t>
            </a:r>
            <a:r>
              <a:rPr lang="en" sz="2400">
                <a:solidFill>
                  <a:schemeClr val="lt1"/>
                </a:solidFill>
              </a:rPr>
              <a:t> Key Takeaways from HST</a:t>
            </a:r>
            <a:r>
              <a:rPr lang="en"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 sz="1200">
                <a:solidFill>
                  <a:schemeClr val="lt1"/>
                </a:solidFill>
              </a:rPr>
              <a:t>Instructions:</a:t>
            </a:r>
            <a:r>
              <a:rPr lang="en" sz="1200">
                <a:solidFill>
                  <a:schemeClr val="lt1"/>
                </a:solidFill>
              </a:rPr>
              <a:t> Write in the box any insights or things that you learned and that you want to remember after the HST</a:t>
            </a:r>
            <a:r>
              <a:rPr lang="en" sz="1200">
                <a:solidFill>
                  <a:schemeClr val="lt1"/>
                </a:solidFill>
              </a:rPr>
              <a:t>2025</a:t>
            </a:r>
            <a:r>
              <a:rPr lang="en" sz="1200">
                <a:solidFill>
                  <a:schemeClr val="lt1"/>
                </a:solidFill>
              </a:rPr>
              <a:t> programme.</a:t>
            </a:r>
            <a:endParaRPr sz="1200">
              <a:solidFill>
                <a:schemeClr val="lt1"/>
              </a:solidFill>
            </a:endParaRPr>
          </a:p>
        </p:txBody>
      </p:sp>
      <p:sp>
        <p:nvSpPr>
          <p:cNvPr id="839" name="Google Shape;839;p12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 sz="1600">
                <a:solidFill>
                  <a:srgbClr val="171717"/>
                </a:solidFill>
              </a:rPr>
              <a:t>Incredible task to make the FCC</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3" name="Shape 843"/>
        <p:cNvGrpSpPr/>
        <p:nvPr/>
      </p:nvGrpSpPr>
      <p:grpSpPr>
        <a:xfrm>
          <a:off x="0" y="0"/>
          <a:ext cx="0" cy="0"/>
          <a:chOff x="0" y="0"/>
          <a:chExt cx="0" cy="0"/>
        </a:xfrm>
      </p:grpSpPr>
      <p:sp>
        <p:nvSpPr>
          <p:cNvPr id="844" name="Google Shape;844;p121"/>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 sz="2400">
                <a:solidFill>
                  <a:schemeClr val="lt1"/>
                </a:solidFill>
              </a:rPr>
              <a:t>Antimatter </a:t>
            </a:r>
            <a:br>
              <a:rPr lang="en" sz="2400">
                <a:solidFill>
                  <a:schemeClr val="lt1"/>
                </a:solidFill>
              </a:rPr>
            </a:br>
            <a:r>
              <a:rPr lang="en" sz="2400">
                <a:solidFill>
                  <a:schemeClr val="lt1"/>
                </a:solidFill>
              </a:rPr>
              <a:t>vs </a:t>
            </a:r>
            <a:br>
              <a:rPr lang="en" sz="2400">
                <a:solidFill>
                  <a:schemeClr val="lt1"/>
                </a:solidFill>
              </a:rPr>
            </a:br>
            <a:r>
              <a:rPr lang="en"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are </a:t>
            </a:r>
            <a:r>
              <a:rPr b="1" lang="en" sz="1200">
                <a:solidFill>
                  <a:schemeClr val="lt1"/>
                </a:solidFill>
              </a:rPr>
              <a:t>three key ideas</a:t>
            </a:r>
            <a:r>
              <a:rPr lang="en"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 sz="1200">
                <a:solidFill>
                  <a:schemeClr val="lt1"/>
                </a:solidFill>
              </a:rPr>
              <a:t>What would be a good approach to explain the difference between </a:t>
            </a:r>
            <a:r>
              <a:rPr b="1" lang="en" sz="1200">
                <a:solidFill>
                  <a:schemeClr val="lt1"/>
                </a:solidFill>
              </a:rPr>
              <a:t>antimatter </a:t>
            </a:r>
            <a:r>
              <a:rPr lang="en" sz="1200">
                <a:solidFill>
                  <a:schemeClr val="lt1"/>
                </a:solidFill>
              </a:rPr>
              <a:t>and </a:t>
            </a:r>
            <a:r>
              <a:rPr b="1" lang="en" sz="1200">
                <a:solidFill>
                  <a:schemeClr val="lt1"/>
                </a:solidFill>
              </a:rPr>
              <a:t>dark matter </a:t>
            </a:r>
            <a:r>
              <a:rPr lang="en" sz="1200">
                <a:solidFill>
                  <a:schemeClr val="lt1"/>
                </a:solidFill>
              </a:rPr>
              <a:t>to your students?</a:t>
            </a:r>
            <a:endParaRPr sz="1200">
              <a:solidFill>
                <a:schemeClr val="lt1"/>
              </a:solidFill>
            </a:endParaRPr>
          </a:p>
        </p:txBody>
      </p:sp>
      <p:sp>
        <p:nvSpPr>
          <p:cNvPr id="845" name="Google Shape;845;p12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