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20.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1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6.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63.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09.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92.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 id="366" r:id="rId117"/>
  </p:sldIdLst>
  <p:sldSz cy="5143500" cx="9144000"/>
  <p:notesSz cx="6858000" cy="9144000"/>
  <p:embeddedFontLst>
    <p:embeddedFont>
      <p:font typeface="Roboto"/>
      <p:regular r:id="rId118"/>
      <p:bold r:id="rId119"/>
      <p:italic r:id="rId120"/>
      <p:boldItalic r:id="rId1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6919962-D190-40B1-9C5F-7B924AAB7A41}">
  <a:tblStyle styleId="{16919962-D190-40B1-9C5F-7B924AAB7A4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A0DF709-68CC-49C7-ADB1-2B83C8ACE6F8}"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07" Type="http://schemas.openxmlformats.org/officeDocument/2006/relationships/slide" Target="slides/slide101.xml"/><Relationship Id="rId106" Type="http://schemas.openxmlformats.org/officeDocument/2006/relationships/slide" Target="slides/slide100.xml"/><Relationship Id="rId105" Type="http://schemas.openxmlformats.org/officeDocument/2006/relationships/slide" Target="slides/slide99.xml"/><Relationship Id="rId104" Type="http://schemas.openxmlformats.org/officeDocument/2006/relationships/slide" Target="slides/slide98.xml"/><Relationship Id="rId109" Type="http://schemas.openxmlformats.org/officeDocument/2006/relationships/slide" Target="slides/slide103.xml"/><Relationship Id="rId108" Type="http://schemas.openxmlformats.org/officeDocument/2006/relationships/slide" Target="slides/slide102.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103" Type="http://schemas.openxmlformats.org/officeDocument/2006/relationships/slide" Target="slides/slide97.xml"/><Relationship Id="rId102" Type="http://schemas.openxmlformats.org/officeDocument/2006/relationships/slide" Target="slides/slide96.xml"/><Relationship Id="rId101" Type="http://schemas.openxmlformats.org/officeDocument/2006/relationships/slide" Target="slides/slide95.xml"/><Relationship Id="rId100" Type="http://schemas.openxmlformats.org/officeDocument/2006/relationships/slide" Target="slides/slide94.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121" Type="http://schemas.openxmlformats.org/officeDocument/2006/relationships/font" Target="fonts/Roboto-boldItalic.fntdata"/><Relationship Id="rId25" Type="http://schemas.openxmlformats.org/officeDocument/2006/relationships/slide" Target="slides/slide19.xml"/><Relationship Id="rId120" Type="http://schemas.openxmlformats.org/officeDocument/2006/relationships/font" Target="fonts/Roboto-italic.fntdata"/><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95" Type="http://schemas.openxmlformats.org/officeDocument/2006/relationships/slide" Target="slides/slide89.xml"/><Relationship Id="rId94" Type="http://schemas.openxmlformats.org/officeDocument/2006/relationships/slide" Target="slides/slide88.xml"/><Relationship Id="rId97" Type="http://schemas.openxmlformats.org/officeDocument/2006/relationships/slide" Target="slides/slide91.xml"/><Relationship Id="rId96" Type="http://schemas.openxmlformats.org/officeDocument/2006/relationships/slide" Target="slides/slide90.xml"/><Relationship Id="rId11" Type="http://schemas.openxmlformats.org/officeDocument/2006/relationships/slide" Target="slides/slide5.xml"/><Relationship Id="rId99" Type="http://schemas.openxmlformats.org/officeDocument/2006/relationships/slide" Target="slides/slide93.xml"/><Relationship Id="rId10" Type="http://schemas.openxmlformats.org/officeDocument/2006/relationships/slide" Target="slides/slide4.xml"/><Relationship Id="rId98" Type="http://schemas.openxmlformats.org/officeDocument/2006/relationships/slide" Target="slides/slide92.xml"/><Relationship Id="rId13" Type="http://schemas.openxmlformats.org/officeDocument/2006/relationships/slide" Target="slides/slide7.xml"/><Relationship Id="rId12" Type="http://schemas.openxmlformats.org/officeDocument/2006/relationships/slide" Target="slides/slide6.xml"/><Relationship Id="rId91" Type="http://schemas.openxmlformats.org/officeDocument/2006/relationships/slide" Target="slides/slide85.xml"/><Relationship Id="rId90" Type="http://schemas.openxmlformats.org/officeDocument/2006/relationships/slide" Target="slides/slide84.xml"/><Relationship Id="rId93" Type="http://schemas.openxmlformats.org/officeDocument/2006/relationships/slide" Target="slides/slide87.xml"/><Relationship Id="rId92" Type="http://schemas.openxmlformats.org/officeDocument/2006/relationships/slide" Target="slides/slide86.xml"/><Relationship Id="rId118" Type="http://schemas.openxmlformats.org/officeDocument/2006/relationships/font" Target="fonts/Roboto-regular.fntdata"/><Relationship Id="rId117" Type="http://schemas.openxmlformats.org/officeDocument/2006/relationships/slide" Target="slides/slide111.xml"/><Relationship Id="rId116" Type="http://schemas.openxmlformats.org/officeDocument/2006/relationships/slide" Target="slides/slide110.xml"/><Relationship Id="rId115" Type="http://schemas.openxmlformats.org/officeDocument/2006/relationships/slide" Target="slides/slide109.xml"/><Relationship Id="rId119" Type="http://schemas.openxmlformats.org/officeDocument/2006/relationships/font" Target="fonts/Roboto-bold.fntdata"/><Relationship Id="rId15" Type="http://schemas.openxmlformats.org/officeDocument/2006/relationships/slide" Target="slides/slide9.xml"/><Relationship Id="rId110" Type="http://schemas.openxmlformats.org/officeDocument/2006/relationships/slide" Target="slides/slide104.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14" Type="http://schemas.openxmlformats.org/officeDocument/2006/relationships/slide" Target="slides/slide108.xml"/><Relationship Id="rId18" Type="http://schemas.openxmlformats.org/officeDocument/2006/relationships/slide" Target="slides/slide12.xml"/><Relationship Id="rId113" Type="http://schemas.openxmlformats.org/officeDocument/2006/relationships/slide" Target="slides/slide107.xml"/><Relationship Id="rId112" Type="http://schemas.openxmlformats.org/officeDocument/2006/relationships/slide" Target="slides/slide106.xml"/><Relationship Id="rId111" Type="http://schemas.openxmlformats.org/officeDocument/2006/relationships/slide" Target="slides/slide105.xml"/><Relationship Id="rId84" Type="http://schemas.openxmlformats.org/officeDocument/2006/relationships/slide" Target="slides/slide78.xml"/><Relationship Id="rId83" Type="http://schemas.openxmlformats.org/officeDocument/2006/relationships/slide" Target="slides/slide77.xml"/><Relationship Id="rId86" Type="http://schemas.openxmlformats.org/officeDocument/2006/relationships/slide" Target="slides/slide80.xml"/><Relationship Id="rId85" Type="http://schemas.openxmlformats.org/officeDocument/2006/relationships/slide" Target="slides/slide79.xml"/><Relationship Id="rId88" Type="http://schemas.openxmlformats.org/officeDocument/2006/relationships/slide" Target="slides/slide82.xml"/><Relationship Id="rId87" Type="http://schemas.openxmlformats.org/officeDocument/2006/relationships/slide" Target="slides/slide81.xml"/><Relationship Id="rId89" Type="http://schemas.openxmlformats.org/officeDocument/2006/relationships/slide" Target="slides/slide83.xml"/><Relationship Id="rId80" Type="http://schemas.openxmlformats.org/officeDocument/2006/relationships/slide" Target="slides/slide74.xml"/><Relationship Id="rId82" Type="http://schemas.openxmlformats.org/officeDocument/2006/relationships/slide" Target="slides/slide76.xml"/><Relationship Id="rId81" Type="http://schemas.openxmlformats.org/officeDocument/2006/relationships/slide" Target="slides/slide7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75" Type="http://schemas.openxmlformats.org/officeDocument/2006/relationships/slide" Target="slides/slide69.xml"/><Relationship Id="rId74" Type="http://schemas.openxmlformats.org/officeDocument/2006/relationships/slide" Target="slides/slide68.xml"/><Relationship Id="rId77" Type="http://schemas.openxmlformats.org/officeDocument/2006/relationships/slide" Target="slides/slide71.xml"/><Relationship Id="rId76" Type="http://schemas.openxmlformats.org/officeDocument/2006/relationships/slide" Target="slides/slide70.xml"/><Relationship Id="rId79" Type="http://schemas.openxmlformats.org/officeDocument/2006/relationships/slide" Target="slides/slide73.xml"/><Relationship Id="rId78" Type="http://schemas.openxmlformats.org/officeDocument/2006/relationships/slide" Target="slides/slide72.xml"/><Relationship Id="rId71" Type="http://schemas.openxmlformats.org/officeDocument/2006/relationships/slide" Target="slides/slide65.xml"/><Relationship Id="rId70" Type="http://schemas.openxmlformats.org/officeDocument/2006/relationships/slide" Target="slides/slide64.xml"/><Relationship Id="rId62" Type="http://schemas.openxmlformats.org/officeDocument/2006/relationships/slide" Target="slides/slide56.xml"/><Relationship Id="rId61" Type="http://schemas.openxmlformats.org/officeDocument/2006/relationships/slide" Target="slides/slide55.xml"/><Relationship Id="rId64" Type="http://schemas.openxmlformats.org/officeDocument/2006/relationships/slide" Target="slides/slide58.xml"/><Relationship Id="rId63" Type="http://schemas.openxmlformats.org/officeDocument/2006/relationships/slide" Target="slides/slide57.xml"/><Relationship Id="rId66" Type="http://schemas.openxmlformats.org/officeDocument/2006/relationships/slide" Target="slides/slide60.xml"/><Relationship Id="rId65" Type="http://schemas.openxmlformats.org/officeDocument/2006/relationships/slide" Target="slides/slide59.xml"/><Relationship Id="rId68" Type="http://schemas.openxmlformats.org/officeDocument/2006/relationships/slide" Target="slides/slide62.xml"/><Relationship Id="rId67" Type="http://schemas.openxmlformats.org/officeDocument/2006/relationships/slide" Target="slides/slide61.xml"/><Relationship Id="rId60" Type="http://schemas.openxmlformats.org/officeDocument/2006/relationships/slide" Target="slides/slide54.xml"/><Relationship Id="rId69" Type="http://schemas.openxmlformats.org/officeDocument/2006/relationships/slide" Target="slides/slide6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55" Type="http://schemas.openxmlformats.org/officeDocument/2006/relationships/slide" Target="slides/slide49.xml"/><Relationship Id="rId54" Type="http://schemas.openxmlformats.org/officeDocument/2006/relationships/slide" Target="slides/slide48.xml"/><Relationship Id="rId57" Type="http://schemas.openxmlformats.org/officeDocument/2006/relationships/slide" Target="slides/slide51.xml"/><Relationship Id="rId56" Type="http://schemas.openxmlformats.org/officeDocument/2006/relationships/slide" Target="slides/slide50.xml"/><Relationship Id="rId59" Type="http://schemas.openxmlformats.org/officeDocument/2006/relationships/slide" Target="slides/slide53.xml"/><Relationship Id="rId58" Type="http://schemas.openxmlformats.org/officeDocument/2006/relationships/slide" Target="slides/slide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2e96b8d5de6_0_6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2e96b8d5de6_0_6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2e96b8d5de6_0_7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2e96b8d5de6_0_7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2" name="Shape 832"/>
        <p:cNvGrpSpPr/>
        <p:nvPr/>
      </p:nvGrpSpPr>
      <p:grpSpPr>
        <a:xfrm>
          <a:off x="0" y="0"/>
          <a:ext cx="0" cy="0"/>
          <a:chOff x="0" y="0"/>
          <a:chExt cx="0" cy="0"/>
        </a:xfrm>
      </p:grpSpPr>
      <p:sp>
        <p:nvSpPr>
          <p:cNvPr id="833" name="Google Shape;833;g2e99bb42309_0_3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4" name="Google Shape;834;g2e99bb42309_0_3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8" name="Shape 838"/>
        <p:cNvGrpSpPr/>
        <p:nvPr/>
      </p:nvGrpSpPr>
      <p:grpSpPr>
        <a:xfrm>
          <a:off x="0" y="0"/>
          <a:ext cx="0" cy="0"/>
          <a:chOff x="0" y="0"/>
          <a:chExt cx="0" cy="0"/>
        </a:xfrm>
      </p:grpSpPr>
      <p:sp>
        <p:nvSpPr>
          <p:cNvPr id="839" name="Google Shape;839;g2e99bb42309_0_2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0" name="Google Shape;840;g2e99bb42309_0_2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g37064610437_2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7" name="Google Shape;847;g37064610437_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0" name="Shape 850"/>
        <p:cNvGrpSpPr/>
        <p:nvPr/>
      </p:nvGrpSpPr>
      <p:grpSpPr>
        <a:xfrm>
          <a:off x="0" y="0"/>
          <a:ext cx="0" cy="0"/>
          <a:chOff x="0" y="0"/>
          <a:chExt cx="0" cy="0"/>
        </a:xfrm>
      </p:grpSpPr>
      <p:sp>
        <p:nvSpPr>
          <p:cNvPr id="851" name="Google Shape;851;g37064610437_2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2" name="Google Shape;852;g37064610437_2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5" name="Shape 855"/>
        <p:cNvGrpSpPr/>
        <p:nvPr/>
      </p:nvGrpSpPr>
      <p:grpSpPr>
        <a:xfrm>
          <a:off x="0" y="0"/>
          <a:ext cx="0" cy="0"/>
          <a:chOff x="0" y="0"/>
          <a:chExt cx="0" cy="0"/>
        </a:xfrm>
      </p:grpSpPr>
      <p:sp>
        <p:nvSpPr>
          <p:cNvPr id="856" name="Google Shape;856;g2e99bb42309_0_3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7" name="Google Shape;857;g2e99bb42309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3" name="Shape 873"/>
        <p:cNvGrpSpPr/>
        <p:nvPr/>
      </p:nvGrpSpPr>
      <p:grpSpPr>
        <a:xfrm>
          <a:off x="0" y="0"/>
          <a:ext cx="0" cy="0"/>
          <a:chOff x="0" y="0"/>
          <a:chExt cx="0" cy="0"/>
        </a:xfrm>
      </p:grpSpPr>
      <p:sp>
        <p:nvSpPr>
          <p:cNvPr id="874" name="Google Shape;874;g37064610437_6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5" name="Google Shape;875;g37064610437_6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0" name="Shape 890"/>
        <p:cNvGrpSpPr/>
        <p:nvPr/>
      </p:nvGrpSpPr>
      <p:grpSpPr>
        <a:xfrm>
          <a:off x="0" y="0"/>
          <a:ext cx="0" cy="0"/>
          <a:chOff x="0" y="0"/>
          <a:chExt cx="0" cy="0"/>
        </a:xfrm>
      </p:grpSpPr>
      <p:sp>
        <p:nvSpPr>
          <p:cNvPr id="891" name="Google Shape;891;g2e99bb42309_0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2" name="Google Shape;892;g2e99bb42309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9" name="Shape 919"/>
        <p:cNvGrpSpPr/>
        <p:nvPr/>
      </p:nvGrpSpPr>
      <p:grpSpPr>
        <a:xfrm>
          <a:off x="0" y="0"/>
          <a:ext cx="0" cy="0"/>
          <a:chOff x="0" y="0"/>
          <a:chExt cx="0" cy="0"/>
        </a:xfrm>
      </p:grpSpPr>
      <p:sp>
        <p:nvSpPr>
          <p:cNvPr id="920" name="Google Shape;920;g2e99bb42309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1" name="Google Shape;921;g2e99bb42309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6" name="Shape 926"/>
        <p:cNvGrpSpPr/>
        <p:nvPr/>
      </p:nvGrpSpPr>
      <p:grpSpPr>
        <a:xfrm>
          <a:off x="0" y="0"/>
          <a:ext cx="0" cy="0"/>
          <a:chOff x="0" y="0"/>
          <a:chExt cx="0" cy="0"/>
        </a:xfrm>
      </p:grpSpPr>
      <p:sp>
        <p:nvSpPr>
          <p:cNvPr id="927" name="Google Shape;927;g2e99bb42309_0_3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8" name="Google Shape;928;g2e99bb42309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9" name="Shape 939"/>
        <p:cNvGrpSpPr/>
        <p:nvPr/>
      </p:nvGrpSpPr>
      <p:grpSpPr>
        <a:xfrm>
          <a:off x="0" y="0"/>
          <a:ext cx="0" cy="0"/>
          <a:chOff x="0" y="0"/>
          <a:chExt cx="0" cy="0"/>
        </a:xfrm>
      </p:grpSpPr>
      <p:sp>
        <p:nvSpPr>
          <p:cNvPr id="940" name="Google Shape;940;g2e99bb42309_0_3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1" name="Google Shape;941;g2e99bb42309_0_3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e96b8d5de6_0_7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2e96b8d5de6_0_7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3" name="Shape 953"/>
        <p:cNvGrpSpPr/>
        <p:nvPr/>
      </p:nvGrpSpPr>
      <p:grpSpPr>
        <a:xfrm>
          <a:off x="0" y="0"/>
          <a:ext cx="0" cy="0"/>
          <a:chOff x="0" y="0"/>
          <a:chExt cx="0" cy="0"/>
        </a:xfrm>
      </p:grpSpPr>
      <p:sp>
        <p:nvSpPr>
          <p:cNvPr id="954" name="Google Shape;954;g37064610437_7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5" name="Google Shape;955;g37064610437_7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1" name="Shape 971"/>
        <p:cNvGrpSpPr/>
        <p:nvPr/>
      </p:nvGrpSpPr>
      <p:grpSpPr>
        <a:xfrm>
          <a:off x="0" y="0"/>
          <a:ext cx="0" cy="0"/>
          <a:chOff x="0" y="0"/>
          <a:chExt cx="0" cy="0"/>
        </a:xfrm>
      </p:grpSpPr>
      <p:sp>
        <p:nvSpPr>
          <p:cNvPr id="972" name="Google Shape;972;g2e99bb42309_0_3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3" name="Google Shape;973;g2e99bb42309_0_3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2e96b8d5de6_0_7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2e96b8d5de6_0_7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2e96b8d5de6_0_7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2e96b8d5de6_0_7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2e96b8d5de6_0_7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2e96b8d5de6_0_7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2e96b8d5de6_0_7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2e96b8d5de6_0_7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e96b8d5de6_0_7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8" name="Google Shape;278;g2e96b8d5de6_0_7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2e96b8d5de6_0_7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2e96b8d5de6_0_7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2e96b8d5de6_0_8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2e96b8d5de6_0_8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2e96b8d5de6_0_8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2e96b8d5de6_0_8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2e96b8d5de6_0_6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2e96b8d5de6_0_6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2e96b8d5de6_0_8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2e96b8d5de6_0_8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2e96b8d5de6_0_8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2e96b8d5de6_0_8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e96b8d5de6_0_8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2e96b8d5de6_0_8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2e96b8d5de6_0_8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2e96b8d5de6_0_8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2e96b8d5de6_0_8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2e96b8d5de6_0_8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2e96b8d5de6_0_8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2e96b8d5de6_0_8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2e96b8d5de6_0_8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2e96b8d5de6_0_8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2e96b8d5de6_0_8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2e96b8d5de6_0_8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2e99bb4230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2e99bb4230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2e96b8d5de6_0_8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2e96b8d5de6_0_8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2e96b8d5de6_0_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2e96b8d5de6_0_6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36e5b11c62e_13_1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36e5b11c62e_13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36e5b11c62e_13_1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36e5b11c62e_13_1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36e5b11c62e_13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36e5b11c62e_13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36e5b11c62e_13_2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36e5b11c62e_13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g36e5b11c62e_13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3" name="Google Shape;413;g36e5b11c62e_13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36e5b11c62e_13_2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36e5b11c62e_13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3" name="Shape 423"/>
        <p:cNvGrpSpPr/>
        <p:nvPr/>
      </p:nvGrpSpPr>
      <p:grpSpPr>
        <a:xfrm>
          <a:off x="0" y="0"/>
          <a:ext cx="0" cy="0"/>
          <a:chOff x="0" y="0"/>
          <a:chExt cx="0" cy="0"/>
        </a:xfrm>
      </p:grpSpPr>
      <p:sp>
        <p:nvSpPr>
          <p:cNvPr id="424" name="Google Shape;424;g36e5b11c62e_13_2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36e5b11c62e_13_2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g36e5b11c62e_13_2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2" name="Google Shape;432;g36e5b11c62e_13_2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6" name="Shape 436"/>
        <p:cNvGrpSpPr/>
        <p:nvPr/>
      </p:nvGrpSpPr>
      <p:grpSpPr>
        <a:xfrm>
          <a:off x="0" y="0"/>
          <a:ext cx="0" cy="0"/>
          <a:chOff x="0" y="0"/>
          <a:chExt cx="0" cy="0"/>
        </a:xfrm>
      </p:grpSpPr>
      <p:sp>
        <p:nvSpPr>
          <p:cNvPr id="437" name="Google Shape;437;g36e5b11c62e_13_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8" name="Google Shape;438;g36e5b11c62e_13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36e5b11c62e_13_2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36e5b11c62e_13_2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e96b8d5de6_0_7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e96b8d5de6_0_7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36e5b11c62e_13_2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0" name="Google Shape;450;g36e5b11c62e_13_2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g36e5b11c62e_13_2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6" name="Google Shape;456;g36e5b11c62e_13_2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0" name="Shape 460"/>
        <p:cNvGrpSpPr/>
        <p:nvPr/>
      </p:nvGrpSpPr>
      <p:grpSpPr>
        <a:xfrm>
          <a:off x="0" y="0"/>
          <a:ext cx="0" cy="0"/>
          <a:chOff x="0" y="0"/>
          <a:chExt cx="0" cy="0"/>
        </a:xfrm>
      </p:grpSpPr>
      <p:sp>
        <p:nvSpPr>
          <p:cNvPr id="461" name="Google Shape;461;g36e5b11c62e_13_2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2" name="Google Shape;462;g36e5b11c62e_13_2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6" name="Shape 466"/>
        <p:cNvGrpSpPr/>
        <p:nvPr/>
      </p:nvGrpSpPr>
      <p:grpSpPr>
        <a:xfrm>
          <a:off x="0" y="0"/>
          <a:ext cx="0" cy="0"/>
          <a:chOff x="0" y="0"/>
          <a:chExt cx="0" cy="0"/>
        </a:xfrm>
      </p:grpSpPr>
      <p:sp>
        <p:nvSpPr>
          <p:cNvPr id="467" name="Google Shape;467;g36e5b11c62e_13_2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8" name="Google Shape;468;g36e5b11c62e_13_2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36e5b11c62e_13_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4" name="Google Shape;474;g36e5b11c62e_13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g36e5b11c62e_13_2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0" name="Google Shape;480;g36e5b11c62e_13_2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g36e5b11c62e_13_2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6" name="Google Shape;486;g36e5b11c62e_13_2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0" name="Shape 490"/>
        <p:cNvGrpSpPr/>
        <p:nvPr/>
      </p:nvGrpSpPr>
      <p:grpSpPr>
        <a:xfrm>
          <a:off x="0" y="0"/>
          <a:ext cx="0" cy="0"/>
          <a:chOff x="0" y="0"/>
          <a:chExt cx="0" cy="0"/>
        </a:xfrm>
      </p:grpSpPr>
      <p:sp>
        <p:nvSpPr>
          <p:cNvPr id="491" name="Google Shape;491;g36e5b11c62e_13_2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2" name="Google Shape;492;g36e5b11c62e_13_2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g36e5b11c62e_13_2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8" name="Google Shape;498;g36e5b11c62e_13_2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g36e5b11c62e_13_2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4" name="Google Shape;504;g36e5b11c62e_13_2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2e96b8d5de6_0_6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2e96b8d5de6_0_6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g36e5b11c62e_13_2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0" name="Google Shape;510;g36e5b11c62e_13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4" name="Shape 514"/>
        <p:cNvGrpSpPr/>
        <p:nvPr/>
      </p:nvGrpSpPr>
      <p:grpSpPr>
        <a:xfrm>
          <a:off x="0" y="0"/>
          <a:ext cx="0" cy="0"/>
          <a:chOff x="0" y="0"/>
          <a:chExt cx="0" cy="0"/>
        </a:xfrm>
      </p:grpSpPr>
      <p:sp>
        <p:nvSpPr>
          <p:cNvPr id="515" name="Google Shape;515;g36e5b11c62e_13_3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6" name="Google Shape;516;g36e5b11c62e_13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g36e5b11c62e_13_3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2" name="Google Shape;522;g36e5b11c62e_13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6" name="Shape 526"/>
        <p:cNvGrpSpPr/>
        <p:nvPr/>
      </p:nvGrpSpPr>
      <p:grpSpPr>
        <a:xfrm>
          <a:off x="0" y="0"/>
          <a:ext cx="0" cy="0"/>
          <a:chOff x="0" y="0"/>
          <a:chExt cx="0" cy="0"/>
        </a:xfrm>
      </p:grpSpPr>
      <p:sp>
        <p:nvSpPr>
          <p:cNvPr id="527" name="Google Shape;527;g36e5b11c62e_13_3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8" name="Google Shape;528;g36e5b11c62e_13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2" name="Shape 532"/>
        <p:cNvGrpSpPr/>
        <p:nvPr/>
      </p:nvGrpSpPr>
      <p:grpSpPr>
        <a:xfrm>
          <a:off x="0" y="0"/>
          <a:ext cx="0" cy="0"/>
          <a:chOff x="0" y="0"/>
          <a:chExt cx="0" cy="0"/>
        </a:xfrm>
      </p:grpSpPr>
      <p:sp>
        <p:nvSpPr>
          <p:cNvPr id="533" name="Google Shape;533;g36e5b11c62e_13_3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4" name="Google Shape;534;g36e5b11c62e_13_3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g36e5b11c62e_13_3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2" name="Google Shape;542;g36e5b11c62e_13_3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0" name="Shape 550"/>
        <p:cNvGrpSpPr/>
        <p:nvPr/>
      </p:nvGrpSpPr>
      <p:grpSpPr>
        <a:xfrm>
          <a:off x="0" y="0"/>
          <a:ext cx="0" cy="0"/>
          <a:chOff x="0" y="0"/>
          <a:chExt cx="0" cy="0"/>
        </a:xfrm>
      </p:grpSpPr>
      <p:sp>
        <p:nvSpPr>
          <p:cNvPr id="551" name="Google Shape;551;g36e5b11c62e_13_3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2" name="Google Shape;552;g36e5b11c62e_13_3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36e5b11c62e_13_3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8" name="Google Shape;558;g36e5b11c62e_13_3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36e5b11c62e_13_3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9" name="Google Shape;569;g36e5b11c62e_13_3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g36e5b11c62e_13_3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5" name="Google Shape;575;g36e5b11c62e_13_3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2e96b8d5de6_0_7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2e96b8d5de6_0_7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36e5b11c62e_13_3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1" name="Google Shape;581;g36e5b11c62e_13_3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36e5b11c62e_13_3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7" name="Google Shape;587;g36e5b11c62e_13_3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1" name="Shape 591"/>
        <p:cNvGrpSpPr/>
        <p:nvPr/>
      </p:nvGrpSpPr>
      <p:grpSpPr>
        <a:xfrm>
          <a:off x="0" y="0"/>
          <a:ext cx="0" cy="0"/>
          <a:chOff x="0" y="0"/>
          <a:chExt cx="0" cy="0"/>
        </a:xfrm>
      </p:grpSpPr>
      <p:sp>
        <p:nvSpPr>
          <p:cNvPr id="592" name="Google Shape;592;g36e5b11c62e_13_3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3" name="Google Shape;593;g36e5b11c62e_13_3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 name="Shape 597"/>
        <p:cNvGrpSpPr/>
        <p:nvPr/>
      </p:nvGrpSpPr>
      <p:grpSpPr>
        <a:xfrm>
          <a:off x="0" y="0"/>
          <a:ext cx="0" cy="0"/>
          <a:chOff x="0" y="0"/>
          <a:chExt cx="0" cy="0"/>
        </a:xfrm>
      </p:grpSpPr>
      <p:sp>
        <p:nvSpPr>
          <p:cNvPr id="598" name="Google Shape;598;g36e5b11c62e_13_3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9" name="Google Shape;599;g36e5b11c62e_13_3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3" name="Shape 603"/>
        <p:cNvGrpSpPr/>
        <p:nvPr/>
      </p:nvGrpSpPr>
      <p:grpSpPr>
        <a:xfrm>
          <a:off x="0" y="0"/>
          <a:ext cx="0" cy="0"/>
          <a:chOff x="0" y="0"/>
          <a:chExt cx="0" cy="0"/>
        </a:xfrm>
      </p:grpSpPr>
      <p:sp>
        <p:nvSpPr>
          <p:cNvPr id="604" name="Google Shape;604;g36e5b11c62e_13_3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5" name="Google Shape;605;g36e5b11c62e_13_3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g36e5b11c62e_13_3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1" name="Google Shape;611;g36e5b11c62e_13_3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5" name="Shape 615"/>
        <p:cNvGrpSpPr/>
        <p:nvPr/>
      </p:nvGrpSpPr>
      <p:grpSpPr>
        <a:xfrm>
          <a:off x="0" y="0"/>
          <a:ext cx="0" cy="0"/>
          <a:chOff x="0" y="0"/>
          <a:chExt cx="0" cy="0"/>
        </a:xfrm>
      </p:grpSpPr>
      <p:sp>
        <p:nvSpPr>
          <p:cNvPr id="616" name="Google Shape;616;g36e5b11c62e_13_3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7" name="Google Shape;617;g36e5b11c62e_13_3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1" name="Shape 621"/>
        <p:cNvGrpSpPr/>
        <p:nvPr/>
      </p:nvGrpSpPr>
      <p:grpSpPr>
        <a:xfrm>
          <a:off x="0" y="0"/>
          <a:ext cx="0" cy="0"/>
          <a:chOff x="0" y="0"/>
          <a:chExt cx="0" cy="0"/>
        </a:xfrm>
      </p:grpSpPr>
      <p:sp>
        <p:nvSpPr>
          <p:cNvPr id="622" name="Google Shape;622;g36e5b11c62e_13_4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3" name="Google Shape;623;g36e5b11c62e_13_4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36e5b11c62e_13_4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9" name="Google Shape;629;g36e5b11c62e_13_4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3" name="Shape 633"/>
        <p:cNvGrpSpPr/>
        <p:nvPr/>
      </p:nvGrpSpPr>
      <p:grpSpPr>
        <a:xfrm>
          <a:off x="0" y="0"/>
          <a:ext cx="0" cy="0"/>
          <a:chOff x="0" y="0"/>
          <a:chExt cx="0" cy="0"/>
        </a:xfrm>
      </p:grpSpPr>
      <p:sp>
        <p:nvSpPr>
          <p:cNvPr id="634" name="Google Shape;634;g36e5b11c62e_13_4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5" name="Google Shape;635;g36e5b11c62e_13_4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2e96b8d5de6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e96b8d5de6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9" name="Shape 639"/>
        <p:cNvGrpSpPr/>
        <p:nvPr/>
      </p:nvGrpSpPr>
      <p:grpSpPr>
        <a:xfrm>
          <a:off x="0" y="0"/>
          <a:ext cx="0" cy="0"/>
          <a:chOff x="0" y="0"/>
          <a:chExt cx="0" cy="0"/>
        </a:xfrm>
      </p:grpSpPr>
      <p:sp>
        <p:nvSpPr>
          <p:cNvPr id="640" name="Google Shape;640;g36e5b11c62e_13_4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1" name="Google Shape;641;g36e5b11c62e_13_4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5" name="Shape 645"/>
        <p:cNvGrpSpPr/>
        <p:nvPr/>
      </p:nvGrpSpPr>
      <p:grpSpPr>
        <a:xfrm>
          <a:off x="0" y="0"/>
          <a:ext cx="0" cy="0"/>
          <a:chOff x="0" y="0"/>
          <a:chExt cx="0" cy="0"/>
        </a:xfrm>
      </p:grpSpPr>
      <p:sp>
        <p:nvSpPr>
          <p:cNvPr id="646" name="Google Shape;646;g36e5b11c62e_13_4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7" name="Google Shape;647;g36e5b11c62e_13_4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1" name="Shape 651"/>
        <p:cNvGrpSpPr/>
        <p:nvPr/>
      </p:nvGrpSpPr>
      <p:grpSpPr>
        <a:xfrm>
          <a:off x="0" y="0"/>
          <a:ext cx="0" cy="0"/>
          <a:chOff x="0" y="0"/>
          <a:chExt cx="0" cy="0"/>
        </a:xfrm>
      </p:grpSpPr>
      <p:sp>
        <p:nvSpPr>
          <p:cNvPr id="652" name="Google Shape;652;g36e5b11c62e_13_4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3" name="Google Shape;653;g36e5b11c62e_13_4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7" name="Shape 657"/>
        <p:cNvGrpSpPr/>
        <p:nvPr/>
      </p:nvGrpSpPr>
      <p:grpSpPr>
        <a:xfrm>
          <a:off x="0" y="0"/>
          <a:ext cx="0" cy="0"/>
          <a:chOff x="0" y="0"/>
          <a:chExt cx="0" cy="0"/>
        </a:xfrm>
      </p:grpSpPr>
      <p:sp>
        <p:nvSpPr>
          <p:cNvPr id="658" name="Google Shape;658;g36e5b11c62e_13_4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9" name="Google Shape;659;g36e5b11c62e_13_4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3" name="Shape 663"/>
        <p:cNvGrpSpPr/>
        <p:nvPr/>
      </p:nvGrpSpPr>
      <p:grpSpPr>
        <a:xfrm>
          <a:off x="0" y="0"/>
          <a:ext cx="0" cy="0"/>
          <a:chOff x="0" y="0"/>
          <a:chExt cx="0" cy="0"/>
        </a:xfrm>
      </p:grpSpPr>
      <p:sp>
        <p:nvSpPr>
          <p:cNvPr id="664" name="Google Shape;664;g36e5b11c62e_13_4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5" name="Google Shape;665;g36e5b11c62e_13_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9" name="Shape 669"/>
        <p:cNvGrpSpPr/>
        <p:nvPr/>
      </p:nvGrpSpPr>
      <p:grpSpPr>
        <a:xfrm>
          <a:off x="0" y="0"/>
          <a:ext cx="0" cy="0"/>
          <a:chOff x="0" y="0"/>
          <a:chExt cx="0" cy="0"/>
        </a:xfrm>
      </p:grpSpPr>
      <p:sp>
        <p:nvSpPr>
          <p:cNvPr id="670" name="Google Shape;670;g36e5b11c62e_13_4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1" name="Google Shape;671;g36e5b11c62e_13_4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5" name="Shape 675"/>
        <p:cNvGrpSpPr/>
        <p:nvPr/>
      </p:nvGrpSpPr>
      <p:grpSpPr>
        <a:xfrm>
          <a:off x="0" y="0"/>
          <a:ext cx="0" cy="0"/>
          <a:chOff x="0" y="0"/>
          <a:chExt cx="0" cy="0"/>
        </a:xfrm>
      </p:grpSpPr>
      <p:sp>
        <p:nvSpPr>
          <p:cNvPr id="676" name="Google Shape;676;g36e5b11c62e_13_4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7" name="Google Shape;677;g36e5b11c62e_13_4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g36e5b11c62e_13_4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3" name="Google Shape;683;g36e5b11c62e_13_4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7" name="Shape 687"/>
        <p:cNvGrpSpPr/>
        <p:nvPr/>
      </p:nvGrpSpPr>
      <p:grpSpPr>
        <a:xfrm>
          <a:off x="0" y="0"/>
          <a:ext cx="0" cy="0"/>
          <a:chOff x="0" y="0"/>
          <a:chExt cx="0" cy="0"/>
        </a:xfrm>
      </p:grpSpPr>
      <p:sp>
        <p:nvSpPr>
          <p:cNvPr id="688" name="Google Shape;688;g36e5b11c62e_13_4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9" name="Google Shape;689;g36e5b11c62e_13_4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3" name="Shape 693"/>
        <p:cNvGrpSpPr/>
        <p:nvPr/>
      </p:nvGrpSpPr>
      <p:grpSpPr>
        <a:xfrm>
          <a:off x="0" y="0"/>
          <a:ext cx="0" cy="0"/>
          <a:chOff x="0" y="0"/>
          <a:chExt cx="0" cy="0"/>
        </a:xfrm>
      </p:grpSpPr>
      <p:sp>
        <p:nvSpPr>
          <p:cNvPr id="694" name="Google Shape;694;g36e5b11c62e_13_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5" name="Google Shape;695;g36e5b11c62e_13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2e96b8d5de6_0_7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2e96b8d5de6_0_7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1" name="Shape 701"/>
        <p:cNvGrpSpPr/>
        <p:nvPr/>
      </p:nvGrpSpPr>
      <p:grpSpPr>
        <a:xfrm>
          <a:off x="0" y="0"/>
          <a:ext cx="0" cy="0"/>
          <a:chOff x="0" y="0"/>
          <a:chExt cx="0" cy="0"/>
        </a:xfrm>
      </p:grpSpPr>
      <p:sp>
        <p:nvSpPr>
          <p:cNvPr id="702" name="Google Shape;702;g36e5b11c62e_13_4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3" name="Google Shape;703;g36e5b11c62e_13_4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g36e5b11c62e_13_4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3" name="Google Shape;713;g36e5b11c62e_13_4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7" name="Shape 717"/>
        <p:cNvGrpSpPr/>
        <p:nvPr/>
      </p:nvGrpSpPr>
      <p:grpSpPr>
        <a:xfrm>
          <a:off x="0" y="0"/>
          <a:ext cx="0" cy="0"/>
          <a:chOff x="0" y="0"/>
          <a:chExt cx="0" cy="0"/>
        </a:xfrm>
      </p:grpSpPr>
      <p:sp>
        <p:nvSpPr>
          <p:cNvPr id="718" name="Google Shape;718;g36e5b11c62e_13_4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9" name="Google Shape;719;g36e5b11c62e_13_4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8" name="Shape 728"/>
        <p:cNvGrpSpPr/>
        <p:nvPr/>
      </p:nvGrpSpPr>
      <p:grpSpPr>
        <a:xfrm>
          <a:off x="0" y="0"/>
          <a:ext cx="0" cy="0"/>
          <a:chOff x="0" y="0"/>
          <a:chExt cx="0" cy="0"/>
        </a:xfrm>
      </p:grpSpPr>
      <p:sp>
        <p:nvSpPr>
          <p:cNvPr id="729" name="Google Shape;729;g36e5b11c62e_13_4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0" name="Google Shape;730;g36e5b11c62e_13_4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4" name="Shape 734"/>
        <p:cNvGrpSpPr/>
        <p:nvPr/>
      </p:nvGrpSpPr>
      <p:grpSpPr>
        <a:xfrm>
          <a:off x="0" y="0"/>
          <a:ext cx="0" cy="0"/>
          <a:chOff x="0" y="0"/>
          <a:chExt cx="0" cy="0"/>
        </a:xfrm>
      </p:grpSpPr>
      <p:sp>
        <p:nvSpPr>
          <p:cNvPr id="735" name="Google Shape;735;g36e5b11c62e_13_5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6" name="Google Shape;736;g36e5b11c62e_13_5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0" name="Shape 740"/>
        <p:cNvGrpSpPr/>
        <p:nvPr/>
      </p:nvGrpSpPr>
      <p:grpSpPr>
        <a:xfrm>
          <a:off x="0" y="0"/>
          <a:ext cx="0" cy="0"/>
          <a:chOff x="0" y="0"/>
          <a:chExt cx="0" cy="0"/>
        </a:xfrm>
      </p:grpSpPr>
      <p:sp>
        <p:nvSpPr>
          <p:cNvPr id="741" name="Google Shape;741;g36e5b11c62e_13_5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2" name="Google Shape;742;g36e5b11c62e_13_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g36e5b11c62e_13_5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0" name="Google Shape;750;g36e5b11c62e_13_5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4" name="Shape 754"/>
        <p:cNvGrpSpPr/>
        <p:nvPr/>
      </p:nvGrpSpPr>
      <p:grpSpPr>
        <a:xfrm>
          <a:off x="0" y="0"/>
          <a:ext cx="0" cy="0"/>
          <a:chOff x="0" y="0"/>
          <a:chExt cx="0" cy="0"/>
        </a:xfrm>
      </p:grpSpPr>
      <p:sp>
        <p:nvSpPr>
          <p:cNvPr id="755" name="Google Shape;755;g36e5b11c62e_13_5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6" name="Google Shape;756;g36e5b11c62e_13_5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g36e5b11c62e_13_5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2" name="Google Shape;762;g36e5b11c62e_13_5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6" name="Shape 766"/>
        <p:cNvGrpSpPr/>
        <p:nvPr/>
      </p:nvGrpSpPr>
      <p:grpSpPr>
        <a:xfrm>
          <a:off x="0" y="0"/>
          <a:ext cx="0" cy="0"/>
          <a:chOff x="0" y="0"/>
          <a:chExt cx="0" cy="0"/>
        </a:xfrm>
      </p:grpSpPr>
      <p:sp>
        <p:nvSpPr>
          <p:cNvPr id="767" name="Google Shape;767;g36e5b11c62e_13_5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8" name="Google Shape;768;g36e5b11c62e_13_5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e96b8d5de6_0_7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2e96b8d5de6_0_7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36e5b11c62e_13_5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4" name="Google Shape;774;g36e5b11c62e_13_5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8" name="Shape 778"/>
        <p:cNvGrpSpPr/>
        <p:nvPr/>
      </p:nvGrpSpPr>
      <p:grpSpPr>
        <a:xfrm>
          <a:off x="0" y="0"/>
          <a:ext cx="0" cy="0"/>
          <a:chOff x="0" y="0"/>
          <a:chExt cx="0" cy="0"/>
        </a:xfrm>
      </p:grpSpPr>
      <p:sp>
        <p:nvSpPr>
          <p:cNvPr id="779" name="Google Shape;779;g36e5b11c62e_13_5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0" name="Google Shape;780;g36e5b11c62e_13_5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4" name="Shape 784"/>
        <p:cNvGrpSpPr/>
        <p:nvPr/>
      </p:nvGrpSpPr>
      <p:grpSpPr>
        <a:xfrm>
          <a:off x="0" y="0"/>
          <a:ext cx="0" cy="0"/>
          <a:chOff x="0" y="0"/>
          <a:chExt cx="0" cy="0"/>
        </a:xfrm>
      </p:grpSpPr>
      <p:sp>
        <p:nvSpPr>
          <p:cNvPr id="785" name="Google Shape;785;g36e5b11c62e_13_5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6" name="Google Shape;786;g36e5b11c62e_13_5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0" name="Shape 790"/>
        <p:cNvGrpSpPr/>
        <p:nvPr/>
      </p:nvGrpSpPr>
      <p:grpSpPr>
        <a:xfrm>
          <a:off x="0" y="0"/>
          <a:ext cx="0" cy="0"/>
          <a:chOff x="0" y="0"/>
          <a:chExt cx="0" cy="0"/>
        </a:xfrm>
      </p:grpSpPr>
      <p:sp>
        <p:nvSpPr>
          <p:cNvPr id="791" name="Google Shape;791;g36e5b11c62e_13_5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2" name="Google Shape;792;g36e5b11c62e_13_5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6" name="Shape 796"/>
        <p:cNvGrpSpPr/>
        <p:nvPr/>
      </p:nvGrpSpPr>
      <p:grpSpPr>
        <a:xfrm>
          <a:off x="0" y="0"/>
          <a:ext cx="0" cy="0"/>
          <a:chOff x="0" y="0"/>
          <a:chExt cx="0" cy="0"/>
        </a:xfrm>
      </p:grpSpPr>
      <p:sp>
        <p:nvSpPr>
          <p:cNvPr id="797" name="Google Shape;797;g36e5b11c62e_13_5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8" name="Google Shape;798;g36e5b11c62e_13_5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2" name="Shape 802"/>
        <p:cNvGrpSpPr/>
        <p:nvPr/>
      </p:nvGrpSpPr>
      <p:grpSpPr>
        <a:xfrm>
          <a:off x="0" y="0"/>
          <a:ext cx="0" cy="0"/>
          <a:chOff x="0" y="0"/>
          <a:chExt cx="0" cy="0"/>
        </a:xfrm>
      </p:grpSpPr>
      <p:sp>
        <p:nvSpPr>
          <p:cNvPr id="803" name="Google Shape;803;g36e5b11c62e_13_5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4" name="Google Shape;804;g36e5b11c62e_13_5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8" name="Shape 808"/>
        <p:cNvGrpSpPr/>
        <p:nvPr/>
      </p:nvGrpSpPr>
      <p:grpSpPr>
        <a:xfrm>
          <a:off x="0" y="0"/>
          <a:ext cx="0" cy="0"/>
          <a:chOff x="0" y="0"/>
          <a:chExt cx="0" cy="0"/>
        </a:xfrm>
      </p:grpSpPr>
      <p:sp>
        <p:nvSpPr>
          <p:cNvPr id="809" name="Google Shape;809;g36e5b11c62e_13_5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0" name="Google Shape;810;g36e5b11c62e_13_5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4" name="Shape 814"/>
        <p:cNvGrpSpPr/>
        <p:nvPr/>
      </p:nvGrpSpPr>
      <p:grpSpPr>
        <a:xfrm>
          <a:off x="0" y="0"/>
          <a:ext cx="0" cy="0"/>
          <a:chOff x="0" y="0"/>
          <a:chExt cx="0" cy="0"/>
        </a:xfrm>
      </p:grpSpPr>
      <p:sp>
        <p:nvSpPr>
          <p:cNvPr id="815" name="Google Shape;815;g36e5b11c62e_13_5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6" name="Google Shape;816;g36e5b11c62e_13_5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0" name="Shape 820"/>
        <p:cNvGrpSpPr/>
        <p:nvPr/>
      </p:nvGrpSpPr>
      <p:grpSpPr>
        <a:xfrm>
          <a:off x="0" y="0"/>
          <a:ext cx="0" cy="0"/>
          <a:chOff x="0" y="0"/>
          <a:chExt cx="0" cy="0"/>
        </a:xfrm>
      </p:grpSpPr>
      <p:sp>
        <p:nvSpPr>
          <p:cNvPr id="821" name="Google Shape;821;g36e5b11c62e_13_5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2" name="Google Shape;822;g36e5b11c62e_13_5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6" name="Shape 826"/>
        <p:cNvGrpSpPr/>
        <p:nvPr/>
      </p:nvGrpSpPr>
      <p:grpSpPr>
        <a:xfrm>
          <a:off x="0" y="0"/>
          <a:ext cx="0" cy="0"/>
          <a:chOff x="0" y="0"/>
          <a:chExt cx="0" cy="0"/>
        </a:xfrm>
      </p:grpSpPr>
      <p:sp>
        <p:nvSpPr>
          <p:cNvPr id="827" name="Google Shape;827;g36e5b11c62e_13_5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8" name="Google Shape;828;g36e5b11c62e_13_5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lt1"/>
        </a:solidFill>
      </p:bgPr>
    </p:bg>
    <p:spTree>
      <p:nvGrpSpPr>
        <p:cNvPr id="12" name="Shape 12"/>
        <p:cNvGrpSpPr/>
        <p:nvPr/>
      </p:nvGrpSpPr>
      <p:grpSpPr>
        <a:xfrm>
          <a:off x="0" y="0"/>
          <a:ext cx="0" cy="0"/>
          <a:chOff x="0" y="0"/>
          <a:chExt cx="0" cy="0"/>
        </a:xfrm>
      </p:grpSpPr>
      <p:pic>
        <p:nvPicPr>
          <p:cNvPr descr="logooutline.eps" id="13" name="Google Shape;13;p2"/>
          <p:cNvPicPr preferRelativeResize="0"/>
          <p:nvPr/>
        </p:nvPicPr>
        <p:blipFill rotWithShape="1">
          <a:blip r:embed="rId2">
            <a:alphaModFix/>
          </a:blip>
          <a:srcRect b="0" l="0" r="0" t="0"/>
          <a:stretch/>
        </p:blipFill>
        <p:spPr>
          <a:xfrm>
            <a:off x="3829598" y="532588"/>
            <a:ext cx="1492817" cy="1477814"/>
          </a:xfrm>
          <a:prstGeom prst="rect">
            <a:avLst/>
          </a:prstGeom>
          <a:noFill/>
          <a:ln>
            <a:noFill/>
          </a:ln>
        </p:spPr>
      </p:pic>
      <p:sp>
        <p:nvSpPr>
          <p:cNvPr id="14" name="Google Shape;14;p2"/>
          <p:cNvSpPr txBox="1"/>
          <p:nvPr>
            <p:ph type="ctrTitle"/>
          </p:nvPr>
        </p:nvSpPr>
        <p:spPr>
          <a:xfrm>
            <a:off x="305990" y="2571750"/>
            <a:ext cx="8532000" cy="16149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solidFill>
                  <a:schemeClr val="dk1"/>
                </a:solidFil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 name="Google Shape;15;p2"/>
          <p:cNvSpPr txBox="1"/>
          <p:nvPr>
            <p:ph idx="1" type="subTitle"/>
          </p:nvPr>
        </p:nvSpPr>
        <p:spPr>
          <a:xfrm>
            <a:off x="305991" y="4238118"/>
            <a:ext cx="8532000" cy="412500"/>
          </a:xfrm>
          <a:prstGeom prst="rect">
            <a:avLst/>
          </a:prstGeom>
          <a:noFill/>
          <a:ln>
            <a:noFill/>
          </a:ln>
        </p:spPr>
        <p:txBody>
          <a:bodyPr anchorCtr="0" anchor="t" bIns="0" lIns="0" spcFirstLastPara="1" rIns="0" wrap="square" tIns="0">
            <a:noAutofit/>
          </a:bodyPr>
          <a:lstStyle>
            <a:lvl1pPr lvl="0" algn="l">
              <a:lnSpc>
                <a:spcPct val="90000"/>
              </a:lnSpc>
              <a:spcBef>
                <a:spcPts val="800"/>
              </a:spcBef>
              <a:spcAft>
                <a:spcPts val="0"/>
              </a:spcAft>
              <a:buClr>
                <a:schemeClr val="dk2"/>
              </a:buClr>
              <a:buSzPts val="1300"/>
              <a:buNone/>
              <a:defRPr b="1" sz="1300">
                <a:solidFill>
                  <a:schemeClr val="dk2"/>
                </a:solidFill>
              </a:defRPr>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16" name="Google Shape;16;p2"/>
          <p:cNvPicPr preferRelativeResize="0"/>
          <p:nvPr/>
        </p:nvPicPr>
        <p:blipFill rotWithShape="1">
          <a:blip r:embed="rId3">
            <a:alphaModFix/>
          </a:blip>
          <a:srcRect b="0" l="0" r="0" t="0"/>
          <a:stretch/>
        </p:blipFill>
        <p:spPr>
          <a:xfrm>
            <a:off x="3789168" y="535867"/>
            <a:ext cx="1544286" cy="1544286"/>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72" name="Shape 72"/>
        <p:cNvGrpSpPr/>
        <p:nvPr/>
      </p:nvGrpSpPr>
      <p:grpSpPr>
        <a:xfrm>
          <a:off x="0" y="0"/>
          <a:ext cx="0" cy="0"/>
          <a:chOff x="0" y="0"/>
          <a:chExt cx="0" cy="0"/>
        </a:xfrm>
      </p:grpSpPr>
      <p:sp>
        <p:nvSpPr>
          <p:cNvPr id="73" name="Google Shape;73;p11"/>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74" name="Google Shape;74;p11"/>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5" name="Google Shape;75;p11"/>
          <p:cNvSpPr txBox="1"/>
          <p:nvPr>
            <p:ph idx="2"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76" name="Google Shape;76;p11"/>
          <p:cNvSpPr/>
          <p:nvPr>
            <p:ph idx="3" type="pic"/>
          </p:nvPr>
        </p:nvSpPr>
        <p:spPr>
          <a:xfrm>
            <a:off x="305991" y="1822054"/>
            <a:ext cx="4212300" cy="2835000"/>
          </a:xfrm>
          <a:prstGeom prst="rect">
            <a:avLst/>
          </a:prstGeom>
          <a:solidFill>
            <a:schemeClr val="lt1"/>
          </a:solidFill>
          <a:ln>
            <a:noFill/>
          </a:ln>
        </p:spPr>
      </p:sp>
      <p:sp>
        <p:nvSpPr>
          <p:cNvPr id="77" name="Google Shape;77;p1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8" name="Google Shape;78;p1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79" name="Google Shape;79;p1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80" name="Google Shape;80;p11"/>
          <p:cNvSpPr/>
          <p:nvPr>
            <p:ph idx="4" type="pic"/>
          </p:nvPr>
        </p:nvSpPr>
        <p:spPr>
          <a:xfrm>
            <a:off x="4629150" y="1815703"/>
            <a:ext cx="4212300" cy="28350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81" name="Shape 81"/>
        <p:cNvGrpSpPr/>
        <p:nvPr/>
      </p:nvGrpSpPr>
      <p:grpSpPr>
        <a:xfrm>
          <a:off x="0" y="0"/>
          <a:ext cx="0" cy="0"/>
          <a:chOff x="0" y="0"/>
          <a:chExt cx="0" cy="0"/>
        </a:xfrm>
      </p:grpSpPr>
      <p:sp>
        <p:nvSpPr>
          <p:cNvPr id="82" name="Google Shape;82;p12"/>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83" name="Google Shape;83;p12"/>
          <p:cNvSpPr txBox="1"/>
          <p:nvPr>
            <p:ph idx="1" type="body"/>
          </p:nvPr>
        </p:nvSpPr>
        <p:spPr>
          <a:xfrm>
            <a:off x="305990" y="1198993"/>
            <a:ext cx="2781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2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84" name="Google Shape;84;p1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5" name="Google Shape;85;p1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86" name="Google Shape;86;p1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87" name="Google Shape;87;p12"/>
          <p:cNvSpPr/>
          <p:nvPr>
            <p:ph idx="2" type="pic"/>
          </p:nvPr>
        </p:nvSpPr>
        <p:spPr>
          <a:xfrm>
            <a:off x="6056710" y="1194197"/>
            <a:ext cx="2781300" cy="1674000"/>
          </a:xfrm>
          <a:prstGeom prst="rect">
            <a:avLst/>
          </a:prstGeom>
          <a:solidFill>
            <a:schemeClr val="lt1"/>
          </a:solidFill>
          <a:ln>
            <a:noFill/>
          </a:ln>
        </p:spPr>
      </p:sp>
      <p:sp>
        <p:nvSpPr>
          <p:cNvPr id="88" name="Google Shape;88;p12"/>
          <p:cNvSpPr/>
          <p:nvPr>
            <p:ph idx="3" type="pic"/>
          </p:nvPr>
        </p:nvSpPr>
        <p:spPr>
          <a:xfrm>
            <a:off x="6093511" y="2977277"/>
            <a:ext cx="2744400" cy="1674000"/>
          </a:xfrm>
          <a:prstGeom prst="rect">
            <a:avLst/>
          </a:prstGeom>
          <a:solidFill>
            <a:schemeClr val="lt1"/>
          </a:solidFill>
          <a:ln>
            <a:noFill/>
          </a:ln>
        </p:spPr>
      </p:sp>
      <p:sp>
        <p:nvSpPr>
          <p:cNvPr id="89" name="Google Shape;89;p12"/>
          <p:cNvSpPr/>
          <p:nvPr>
            <p:ph idx="4" type="pic"/>
          </p:nvPr>
        </p:nvSpPr>
        <p:spPr>
          <a:xfrm>
            <a:off x="3194447" y="1194197"/>
            <a:ext cx="2744400" cy="1674000"/>
          </a:xfrm>
          <a:prstGeom prst="rect">
            <a:avLst/>
          </a:prstGeom>
          <a:solidFill>
            <a:schemeClr val="lt1"/>
          </a:solidFill>
          <a:ln>
            <a:noFill/>
          </a:ln>
        </p:spPr>
      </p:sp>
      <p:sp>
        <p:nvSpPr>
          <p:cNvPr id="90" name="Google Shape;90;p12"/>
          <p:cNvSpPr/>
          <p:nvPr>
            <p:ph idx="5" type="pic"/>
          </p:nvPr>
        </p:nvSpPr>
        <p:spPr>
          <a:xfrm>
            <a:off x="3194447" y="2983511"/>
            <a:ext cx="2744400" cy="1674000"/>
          </a:xfrm>
          <a:prstGeom prst="rect">
            <a:avLst/>
          </a:prstGeom>
          <a:solidFill>
            <a:schemeClr val="lt1"/>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91" name="Shape 91"/>
        <p:cNvGrpSpPr/>
        <p:nvPr/>
      </p:nvGrpSpPr>
      <p:grpSpPr>
        <a:xfrm>
          <a:off x="0" y="0"/>
          <a:ext cx="0" cy="0"/>
          <a:chOff x="0" y="0"/>
          <a:chExt cx="0" cy="0"/>
        </a:xfrm>
      </p:grpSpPr>
      <p:sp>
        <p:nvSpPr>
          <p:cNvPr id="92" name="Google Shape;92;p13"/>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3" name="Google Shape;93;p13"/>
          <p:cNvSpPr txBox="1"/>
          <p:nvPr>
            <p:ph idx="1" type="body"/>
          </p:nvPr>
        </p:nvSpPr>
        <p:spPr>
          <a:xfrm>
            <a:off x="305990" y="1194197"/>
            <a:ext cx="2781300" cy="501300"/>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4" name="Google Shape;94;p13"/>
          <p:cNvSpPr txBox="1"/>
          <p:nvPr>
            <p:ph idx="2" type="body"/>
          </p:nvPr>
        </p:nvSpPr>
        <p:spPr>
          <a:xfrm>
            <a:off x="6056709" y="1203725"/>
            <a:ext cx="27849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5" name="Google Shape;95;p13"/>
          <p:cNvSpPr/>
          <p:nvPr>
            <p:ph idx="3" type="pic"/>
          </p:nvPr>
        </p:nvSpPr>
        <p:spPr>
          <a:xfrm>
            <a:off x="305992" y="1815703"/>
            <a:ext cx="2781300" cy="2835000"/>
          </a:xfrm>
          <a:prstGeom prst="rect">
            <a:avLst/>
          </a:prstGeom>
          <a:solidFill>
            <a:schemeClr val="lt1"/>
          </a:solidFill>
          <a:ln>
            <a:noFill/>
          </a:ln>
        </p:spPr>
      </p:sp>
      <p:sp>
        <p:nvSpPr>
          <p:cNvPr id="96" name="Google Shape;96;p13"/>
          <p:cNvSpPr/>
          <p:nvPr>
            <p:ph idx="4" type="pic"/>
          </p:nvPr>
        </p:nvSpPr>
        <p:spPr>
          <a:xfrm>
            <a:off x="6056710" y="1812131"/>
            <a:ext cx="2784900" cy="2835000"/>
          </a:xfrm>
          <a:prstGeom prst="rect">
            <a:avLst/>
          </a:prstGeom>
          <a:solidFill>
            <a:schemeClr val="lt1"/>
          </a:solidFill>
          <a:ln>
            <a:noFill/>
          </a:ln>
        </p:spPr>
      </p:sp>
      <p:sp>
        <p:nvSpPr>
          <p:cNvPr id="97" name="Google Shape;97;p13"/>
          <p:cNvSpPr txBox="1"/>
          <p:nvPr>
            <p:ph idx="5" type="body"/>
          </p:nvPr>
        </p:nvSpPr>
        <p:spPr>
          <a:xfrm>
            <a:off x="3190385" y="1200920"/>
            <a:ext cx="2781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300"/>
              </a:spcBef>
              <a:spcAft>
                <a:spcPts val="0"/>
              </a:spcAft>
              <a:buClr>
                <a:schemeClr val="accent2"/>
              </a:buClr>
              <a:buSzPts val="1600"/>
              <a:buNone/>
              <a:defRPr b="1" sz="16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98" name="Google Shape;98;p13"/>
          <p:cNvSpPr/>
          <p:nvPr>
            <p:ph idx="6" type="pic"/>
          </p:nvPr>
        </p:nvSpPr>
        <p:spPr>
          <a:xfrm>
            <a:off x="3190386" y="1822427"/>
            <a:ext cx="2781300" cy="2835000"/>
          </a:xfrm>
          <a:prstGeom prst="rect">
            <a:avLst/>
          </a:prstGeom>
          <a:solidFill>
            <a:schemeClr val="lt1"/>
          </a:solidFill>
          <a:ln>
            <a:noFill/>
          </a:ln>
        </p:spPr>
      </p:sp>
      <p:sp>
        <p:nvSpPr>
          <p:cNvPr id="99" name="Google Shape;99;p1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0" name="Google Shape;100;p1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1" name="Google Shape;101;p1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p:cSld name="Text and 3 Pictures with boxes">
    <p:spTree>
      <p:nvGrpSpPr>
        <p:cNvPr id="102" name="Shape 102"/>
        <p:cNvGrpSpPr/>
        <p:nvPr/>
      </p:nvGrpSpPr>
      <p:grpSpPr>
        <a:xfrm>
          <a:off x="0" y="0"/>
          <a:ext cx="0" cy="0"/>
          <a:chOff x="0" y="0"/>
          <a:chExt cx="0" cy="0"/>
        </a:xfrm>
      </p:grpSpPr>
      <p:sp>
        <p:nvSpPr>
          <p:cNvPr id="103" name="Google Shape;103;p14"/>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04" name="Google Shape;104;p14"/>
          <p:cNvSpPr txBox="1"/>
          <p:nvPr>
            <p:ph idx="1" type="body"/>
          </p:nvPr>
        </p:nvSpPr>
        <p:spPr>
          <a:xfrm>
            <a:off x="3087290" y="1201032"/>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05" name="Google Shape;105;p14"/>
          <p:cNvSpPr/>
          <p:nvPr>
            <p:ph idx="2" type="pic"/>
          </p:nvPr>
        </p:nvSpPr>
        <p:spPr>
          <a:xfrm>
            <a:off x="3087290" y="2049332"/>
            <a:ext cx="2969400" cy="2607900"/>
          </a:xfrm>
          <a:prstGeom prst="rect">
            <a:avLst/>
          </a:prstGeom>
          <a:solidFill>
            <a:schemeClr val="lt1"/>
          </a:solidFill>
          <a:ln>
            <a:noFill/>
          </a:ln>
        </p:spPr>
      </p:sp>
      <p:sp>
        <p:nvSpPr>
          <p:cNvPr id="106" name="Google Shape;106;p1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7" name="Google Shape;107;p1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08" name="Google Shape;108;p1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09" name="Google Shape;109;p14"/>
          <p:cNvSpPr txBox="1"/>
          <p:nvPr>
            <p:ph idx="3" type="body"/>
          </p:nvPr>
        </p:nvSpPr>
        <p:spPr>
          <a:xfrm>
            <a:off x="2456"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0" name="Google Shape;110;p14"/>
          <p:cNvSpPr/>
          <p:nvPr>
            <p:ph idx="4" type="pic"/>
          </p:nvPr>
        </p:nvSpPr>
        <p:spPr>
          <a:xfrm>
            <a:off x="3038" y="1201032"/>
            <a:ext cx="2969400" cy="2607900"/>
          </a:xfrm>
          <a:prstGeom prst="rect">
            <a:avLst/>
          </a:prstGeom>
          <a:solidFill>
            <a:schemeClr val="lt1"/>
          </a:solidFill>
          <a:ln>
            <a:noFill/>
          </a:ln>
        </p:spPr>
      </p:sp>
      <p:sp>
        <p:nvSpPr>
          <p:cNvPr id="111" name="Google Shape;111;p14"/>
          <p:cNvSpPr txBox="1"/>
          <p:nvPr>
            <p:ph idx="5" type="body"/>
          </p:nvPr>
        </p:nvSpPr>
        <p:spPr>
          <a:xfrm>
            <a:off x="6174291" y="3808893"/>
            <a:ext cx="2970000" cy="848400"/>
          </a:xfrm>
          <a:prstGeom prst="rect">
            <a:avLst/>
          </a:prstGeom>
          <a:solidFill>
            <a:schemeClr val="dk1"/>
          </a:solidFill>
          <a:ln>
            <a:noFill/>
          </a:ln>
        </p:spPr>
        <p:txBody>
          <a:bodyPr anchorCtr="0" anchor="ctr" bIns="27000" lIns="27000" spcFirstLastPara="1" rIns="27000" wrap="square" tIns="27000">
            <a:normAutofit/>
          </a:bodyPr>
          <a:lstStyle>
            <a:lvl1pPr indent="-228600" lvl="0" marL="457200" algn="ctr">
              <a:lnSpc>
                <a:spcPct val="90000"/>
              </a:lnSpc>
              <a:spcBef>
                <a:spcPts val="0"/>
              </a:spcBef>
              <a:spcAft>
                <a:spcPts val="0"/>
              </a:spcAft>
              <a:buClr>
                <a:schemeClr val="lt1"/>
              </a:buClr>
              <a:buSzPts val="1600"/>
              <a:buNone/>
              <a:defRPr b="0" sz="1600">
                <a:solidFill>
                  <a:schemeClr val="lt1"/>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12" name="Google Shape;112;p14"/>
          <p:cNvSpPr/>
          <p:nvPr>
            <p:ph idx="6" type="pic"/>
          </p:nvPr>
        </p:nvSpPr>
        <p:spPr>
          <a:xfrm>
            <a:off x="6174291" y="1201032"/>
            <a:ext cx="2969400" cy="2607900"/>
          </a:xfrm>
          <a:prstGeom prst="rect">
            <a:avLst/>
          </a:prstGeom>
          <a:solidFill>
            <a:schemeClr val="lt1"/>
          </a:solidFill>
          <a:ln>
            <a:noFill/>
          </a:ln>
        </p:spPr>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13" name="Shape 113"/>
        <p:cNvGrpSpPr/>
        <p:nvPr/>
      </p:nvGrpSpPr>
      <p:grpSpPr>
        <a:xfrm>
          <a:off x="0" y="0"/>
          <a:ext cx="0" cy="0"/>
          <a:chOff x="0" y="0"/>
          <a:chExt cx="0" cy="0"/>
        </a:xfrm>
      </p:grpSpPr>
      <p:sp>
        <p:nvSpPr>
          <p:cNvPr id="114" name="Google Shape;114;p1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15" name="Google Shape;115;p15"/>
          <p:cNvSpPr/>
          <p:nvPr>
            <p:ph idx="2" type="pic"/>
          </p:nvPr>
        </p:nvSpPr>
        <p:spPr>
          <a:xfrm>
            <a:off x="309582" y="1194197"/>
            <a:ext cx="8532000" cy="1923000"/>
          </a:xfrm>
          <a:prstGeom prst="rect">
            <a:avLst/>
          </a:prstGeom>
          <a:solidFill>
            <a:schemeClr val="lt1"/>
          </a:solidFill>
          <a:ln>
            <a:noFill/>
          </a:ln>
        </p:spPr>
      </p:sp>
      <p:sp>
        <p:nvSpPr>
          <p:cNvPr id="116" name="Google Shape;116;p15"/>
          <p:cNvSpPr txBox="1"/>
          <p:nvPr>
            <p:ph idx="1" type="body"/>
          </p:nvPr>
        </p:nvSpPr>
        <p:spPr>
          <a:xfrm>
            <a:off x="305992" y="3220641"/>
            <a:ext cx="27813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7" name="Google Shape;117;p15"/>
          <p:cNvSpPr txBox="1"/>
          <p:nvPr>
            <p:ph idx="3" type="body"/>
          </p:nvPr>
        </p:nvSpPr>
        <p:spPr>
          <a:xfrm>
            <a:off x="3200401" y="3220641"/>
            <a:ext cx="27492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8" name="Google Shape;118;p1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9" name="Google Shape;119;p1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0" name="Google Shape;120;p1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21" name="Google Shape;121;p15"/>
          <p:cNvSpPr txBox="1"/>
          <p:nvPr>
            <p:ph idx="4" type="body"/>
          </p:nvPr>
        </p:nvSpPr>
        <p:spPr>
          <a:xfrm>
            <a:off x="6064251" y="3220641"/>
            <a:ext cx="2777400" cy="14298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p:cSld name="Picture Horizontal and text in boxes">
    <p:spTree>
      <p:nvGrpSpPr>
        <p:cNvPr id="122" name="Shape 122"/>
        <p:cNvGrpSpPr/>
        <p:nvPr/>
      </p:nvGrpSpPr>
      <p:grpSpPr>
        <a:xfrm>
          <a:off x="0" y="0"/>
          <a:ext cx="0" cy="0"/>
          <a:chOff x="0" y="0"/>
          <a:chExt cx="0" cy="0"/>
        </a:xfrm>
      </p:grpSpPr>
      <p:sp>
        <p:nvSpPr>
          <p:cNvPr id="123" name="Google Shape;123;p16"/>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24" name="Google Shape;124;p16"/>
          <p:cNvSpPr/>
          <p:nvPr>
            <p:ph idx="2" type="pic"/>
          </p:nvPr>
        </p:nvSpPr>
        <p:spPr>
          <a:xfrm>
            <a:off x="0" y="1194197"/>
            <a:ext cx="9144000" cy="2209500"/>
          </a:xfrm>
          <a:prstGeom prst="rect">
            <a:avLst/>
          </a:prstGeom>
          <a:solidFill>
            <a:schemeClr val="lt1"/>
          </a:solidFill>
          <a:ln>
            <a:noFill/>
          </a:ln>
        </p:spPr>
      </p:sp>
      <p:sp>
        <p:nvSpPr>
          <p:cNvPr id="125" name="Google Shape;125;p16"/>
          <p:cNvSpPr txBox="1"/>
          <p:nvPr>
            <p:ph idx="1" type="body"/>
          </p:nvPr>
        </p:nvSpPr>
        <p:spPr>
          <a:xfrm>
            <a:off x="305992" y="3220641"/>
            <a:ext cx="27813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6" name="Google Shape;126;p16"/>
          <p:cNvSpPr txBox="1"/>
          <p:nvPr>
            <p:ph idx="3" type="body"/>
          </p:nvPr>
        </p:nvSpPr>
        <p:spPr>
          <a:xfrm>
            <a:off x="3200401" y="3220641"/>
            <a:ext cx="27492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7" name="Google Shape;127;p1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8" name="Google Shape;128;p1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9" name="Google Shape;129;p1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30" name="Google Shape;130;p16"/>
          <p:cNvSpPr txBox="1"/>
          <p:nvPr>
            <p:ph idx="4" type="body"/>
          </p:nvPr>
        </p:nvSpPr>
        <p:spPr>
          <a:xfrm>
            <a:off x="6064251" y="3220641"/>
            <a:ext cx="2777400" cy="1429800"/>
          </a:xfrm>
          <a:prstGeom prst="rect">
            <a:avLst/>
          </a:prstGeom>
          <a:solidFill>
            <a:schemeClr val="dk1"/>
          </a:solidFill>
          <a:ln>
            <a:noFill/>
          </a:ln>
        </p:spPr>
        <p:txBody>
          <a:bodyPr anchorCtr="0" anchor="t" bIns="0" lIns="0" spcFirstLastPara="1" rIns="0" wrap="square" tIns="54000">
            <a:normAutofit/>
          </a:bodyPr>
          <a:lstStyle>
            <a:lvl1pPr indent="-228600" lvl="0" marL="457200" algn="ctr">
              <a:lnSpc>
                <a:spcPct val="90000"/>
              </a:lnSpc>
              <a:spcBef>
                <a:spcPts val="800"/>
              </a:spcBef>
              <a:spcAft>
                <a:spcPts val="0"/>
              </a:spcAft>
              <a:buClr>
                <a:schemeClr val="lt2"/>
              </a:buClr>
              <a:buSzPts val="1600"/>
              <a:buNone/>
              <a:defRPr>
                <a:solidFill>
                  <a:schemeClr val="lt2"/>
                </a:solidFill>
              </a:defRPr>
            </a:lvl1pPr>
            <a:lvl2pPr indent="-317500" lvl="1" marL="914400" algn="ctr">
              <a:lnSpc>
                <a:spcPct val="100000"/>
              </a:lnSpc>
              <a:spcBef>
                <a:spcPts val="400"/>
              </a:spcBef>
              <a:spcAft>
                <a:spcPts val="0"/>
              </a:spcAft>
              <a:buClr>
                <a:schemeClr val="lt2"/>
              </a:buClr>
              <a:buSzPts val="1400"/>
              <a:buChar char="•"/>
              <a:defRPr>
                <a:solidFill>
                  <a:schemeClr val="lt2"/>
                </a:solidFill>
              </a:defRPr>
            </a:lvl2pPr>
            <a:lvl3pPr indent="-311150" lvl="2" marL="1371600" algn="ctr">
              <a:lnSpc>
                <a:spcPct val="100000"/>
              </a:lnSpc>
              <a:spcBef>
                <a:spcPts val="400"/>
              </a:spcBef>
              <a:spcAft>
                <a:spcPts val="0"/>
              </a:spcAft>
              <a:buClr>
                <a:schemeClr val="lt2"/>
              </a:buClr>
              <a:buSzPts val="1300"/>
              <a:buChar char="•"/>
              <a:defRPr>
                <a:solidFill>
                  <a:schemeClr val="lt2"/>
                </a:solidFill>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131" name="Shape 131"/>
        <p:cNvGrpSpPr/>
        <p:nvPr/>
      </p:nvGrpSpPr>
      <p:grpSpPr>
        <a:xfrm>
          <a:off x="0" y="0"/>
          <a:ext cx="0" cy="0"/>
          <a:chOff x="0" y="0"/>
          <a:chExt cx="0" cy="0"/>
        </a:xfrm>
      </p:grpSpPr>
      <p:sp>
        <p:nvSpPr>
          <p:cNvPr id="132" name="Google Shape;132;p17"/>
          <p:cNvSpPr txBox="1"/>
          <p:nvPr>
            <p:ph type="title"/>
          </p:nvPr>
        </p:nvSpPr>
        <p:spPr>
          <a:xfrm>
            <a:off x="305990" y="1282303"/>
            <a:ext cx="8532000" cy="21396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3800"/>
              <a:buFont typeface="Arial"/>
              <a:buNone/>
              <a:defRPr sz="38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33" name="Google Shape;133;p17"/>
          <p:cNvSpPr txBox="1"/>
          <p:nvPr>
            <p:ph idx="1" type="body"/>
          </p:nvPr>
        </p:nvSpPr>
        <p:spPr>
          <a:xfrm>
            <a:off x="305990" y="3442097"/>
            <a:ext cx="8532000" cy="1125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sz="1800">
                <a:solidFill>
                  <a:schemeClr val="accent2"/>
                </a:solidFill>
              </a:defRPr>
            </a:lvl1pPr>
            <a:lvl2pPr indent="-228600" lvl="1" marL="914400" algn="l">
              <a:lnSpc>
                <a:spcPct val="100000"/>
              </a:lnSpc>
              <a:spcBef>
                <a:spcPts val="400"/>
              </a:spcBef>
              <a:spcAft>
                <a:spcPts val="0"/>
              </a:spcAft>
              <a:buClr>
                <a:srgbClr val="888DBD"/>
              </a:buClr>
              <a:buSzPts val="1500"/>
              <a:buNone/>
              <a:defRPr sz="1500">
                <a:solidFill>
                  <a:srgbClr val="888DBD"/>
                </a:solidFill>
              </a:defRPr>
            </a:lvl2pPr>
            <a:lvl3pPr indent="-228600" lvl="2" marL="1371600" algn="l">
              <a:lnSpc>
                <a:spcPct val="100000"/>
              </a:lnSpc>
              <a:spcBef>
                <a:spcPts val="400"/>
              </a:spcBef>
              <a:spcAft>
                <a:spcPts val="0"/>
              </a:spcAft>
              <a:buClr>
                <a:srgbClr val="888DBD"/>
              </a:buClr>
              <a:buSzPts val="1400"/>
              <a:buNone/>
              <a:defRPr sz="1400">
                <a:solidFill>
                  <a:srgbClr val="888DBD"/>
                </a:solidFill>
              </a:defRPr>
            </a:lvl3pPr>
            <a:lvl4pPr indent="-228600" lvl="3" marL="1828800" algn="l">
              <a:lnSpc>
                <a:spcPct val="100000"/>
              </a:lnSpc>
              <a:spcBef>
                <a:spcPts val="400"/>
              </a:spcBef>
              <a:spcAft>
                <a:spcPts val="0"/>
              </a:spcAft>
              <a:buClr>
                <a:srgbClr val="888DBD"/>
              </a:buClr>
              <a:buSzPts val="1200"/>
              <a:buNone/>
              <a:defRPr sz="1200">
                <a:solidFill>
                  <a:srgbClr val="888DBD"/>
                </a:solidFill>
              </a:defRPr>
            </a:lvl4pPr>
            <a:lvl5pPr indent="-228600" lvl="4" marL="2286000" algn="l">
              <a:lnSpc>
                <a:spcPct val="90000"/>
              </a:lnSpc>
              <a:spcBef>
                <a:spcPts val="400"/>
              </a:spcBef>
              <a:spcAft>
                <a:spcPts val="0"/>
              </a:spcAft>
              <a:buClr>
                <a:srgbClr val="888DBD"/>
              </a:buClr>
              <a:buSzPts val="1200"/>
              <a:buNone/>
              <a:defRPr sz="1200">
                <a:solidFill>
                  <a:srgbClr val="888DBD"/>
                </a:solidFill>
              </a:defRPr>
            </a:lvl5pPr>
            <a:lvl6pPr indent="-228600" lvl="5" marL="2743200" algn="l">
              <a:lnSpc>
                <a:spcPct val="90000"/>
              </a:lnSpc>
              <a:spcBef>
                <a:spcPts val="400"/>
              </a:spcBef>
              <a:spcAft>
                <a:spcPts val="0"/>
              </a:spcAft>
              <a:buClr>
                <a:srgbClr val="888DBD"/>
              </a:buClr>
              <a:buSzPts val="1200"/>
              <a:buNone/>
              <a:defRPr sz="1200">
                <a:solidFill>
                  <a:srgbClr val="888DBD"/>
                </a:solidFill>
              </a:defRPr>
            </a:lvl6pPr>
            <a:lvl7pPr indent="-228600" lvl="6" marL="3200400" algn="l">
              <a:lnSpc>
                <a:spcPct val="90000"/>
              </a:lnSpc>
              <a:spcBef>
                <a:spcPts val="400"/>
              </a:spcBef>
              <a:spcAft>
                <a:spcPts val="0"/>
              </a:spcAft>
              <a:buClr>
                <a:srgbClr val="888DBD"/>
              </a:buClr>
              <a:buSzPts val="1200"/>
              <a:buNone/>
              <a:defRPr sz="1200">
                <a:solidFill>
                  <a:srgbClr val="888DBD"/>
                </a:solidFill>
              </a:defRPr>
            </a:lvl7pPr>
            <a:lvl8pPr indent="-228600" lvl="7" marL="3657600" algn="l">
              <a:lnSpc>
                <a:spcPct val="90000"/>
              </a:lnSpc>
              <a:spcBef>
                <a:spcPts val="400"/>
              </a:spcBef>
              <a:spcAft>
                <a:spcPts val="0"/>
              </a:spcAft>
              <a:buClr>
                <a:srgbClr val="888DBD"/>
              </a:buClr>
              <a:buSzPts val="1200"/>
              <a:buNone/>
              <a:defRPr sz="1200">
                <a:solidFill>
                  <a:srgbClr val="888DBD"/>
                </a:solidFill>
              </a:defRPr>
            </a:lvl8pPr>
            <a:lvl9pPr indent="-228600" lvl="8" marL="4114800" algn="l">
              <a:lnSpc>
                <a:spcPct val="90000"/>
              </a:lnSpc>
              <a:spcBef>
                <a:spcPts val="400"/>
              </a:spcBef>
              <a:spcAft>
                <a:spcPts val="0"/>
              </a:spcAft>
              <a:buClr>
                <a:srgbClr val="888DBD"/>
              </a:buClr>
              <a:buSzPts val="1200"/>
              <a:buNone/>
              <a:defRPr sz="1200">
                <a:solidFill>
                  <a:srgbClr val="888DBD"/>
                </a:solidFill>
              </a:defRPr>
            </a:lvl9pPr>
          </a:lstStyle>
          <a:p/>
        </p:txBody>
      </p:sp>
      <p:sp>
        <p:nvSpPr>
          <p:cNvPr id="134" name="Google Shape;134;p1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5" name="Google Shape;135;p1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6" name="Google Shape;136;p1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type="blank">
  <p:cSld name="BLANK">
    <p:spTree>
      <p:nvGrpSpPr>
        <p:cNvPr id="137" name="Shape 137"/>
        <p:cNvGrpSpPr/>
        <p:nvPr/>
      </p:nvGrpSpPr>
      <p:grpSpPr>
        <a:xfrm>
          <a:off x="0" y="0"/>
          <a:ext cx="0" cy="0"/>
          <a:chOff x="0" y="0"/>
          <a:chExt cx="0" cy="0"/>
        </a:xfrm>
      </p:grpSpPr>
      <p:sp>
        <p:nvSpPr>
          <p:cNvPr id="138" name="Google Shape;138;p18"/>
          <p:cNvSpPr txBox="1"/>
          <p:nvPr/>
        </p:nvSpPr>
        <p:spPr>
          <a:xfrm>
            <a:off x="305991" y="4647305"/>
            <a:ext cx="8532000" cy="284700"/>
          </a:xfrm>
          <a:prstGeom prst="rect">
            <a:avLst/>
          </a:prstGeom>
          <a:noFill/>
          <a:ln>
            <a:noFill/>
          </a:ln>
        </p:spPr>
        <p:txBody>
          <a:bodyPr anchorCtr="0" anchor="t" bIns="34275" lIns="68575" spcFirstLastPara="1" rIns="68575" wrap="square" tIns="34275">
            <a:spAutoFit/>
          </a:bodyPr>
          <a:lstStyle/>
          <a:p>
            <a:pPr indent="0" lvl="0" marL="0" marR="0" rtl="0" algn="ctr">
              <a:spcBef>
                <a:spcPts val="0"/>
              </a:spcBef>
              <a:spcAft>
                <a:spcPts val="0"/>
              </a:spcAft>
              <a:buNone/>
            </a:pPr>
            <a:r>
              <a:rPr lang="en-GB" sz="1400">
                <a:solidFill>
                  <a:schemeClr val="dk1"/>
                </a:solidFill>
                <a:latin typeface="Arial"/>
                <a:ea typeface="Arial"/>
                <a:cs typeface="Arial"/>
                <a:sym typeface="Arial"/>
              </a:rPr>
              <a:t>home.cern</a:t>
            </a:r>
            <a:endParaRPr sz="1400">
              <a:solidFill>
                <a:schemeClr val="dk1"/>
              </a:solidFill>
              <a:latin typeface="Arial"/>
              <a:ea typeface="Arial"/>
              <a:cs typeface="Arial"/>
              <a:sym typeface="Arial"/>
            </a:endParaRPr>
          </a:p>
        </p:txBody>
      </p:sp>
      <p:pic>
        <p:nvPicPr>
          <p:cNvPr id="139" name="Google Shape;139;p18"/>
          <p:cNvPicPr preferRelativeResize="0"/>
          <p:nvPr/>
        </p:nvPicPr>
        <p:blipFill rotWithShape="1">
          <a:blip r:embed="rId2">
            <a:alphaModFix/>
          </a:blip>
          <a:srcRect b="0" l="0" r="0" t="0"/>
          <a:stretch/>
        </p:blipFill>
        <p:spPr>
          <a:xfrm>
            <a:off x="4168974" y="3652327"/>
            <a:ext cx="806053" cy="806053"/>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showMasterSp="0">
  <p:cSld name="Logo Slide">
    <p:spTree>
      <p:nvGrpSpPr>
        <p:cNvPr id="140" name="Shape 140"/>
        <p:cNvGrpSpPr/>
        <p:nvPr/>
      </p:nvGrpSpPr>
      <p:grpSpPr>
        <a:xfrm>
          <a:off x="0" y="0"/>
          <a:ext cx="0" cy="0"/>
          <a:chOff x="0" y="0"/>
          <a:chExt cx="0" cy="0"/>
        </a:xfrm>
      </p:grpSpPr>
      <p:pic>
        <p:nvPicPr>
          <p:cNvPr id="141" name="Google Shape;141;p19"/>
          <p:cNvPicPr preferRelativeResize="0"/>
          <p:nvPr/>
        </p:nvPicPr>
        <p:blipFill rotWithShape="1">
          <a:blip r:embed="rId2">
            <a:alphaModFix/>
          </a:blip>
          <a:srcRect b="0" l="0" r="0" t="0"/>
          <a:stretch/>
        </p:blipFill>
        <p:spPr>
          <a:xfrm>
            <a:off x="3556907" y="1556656"/>
            <a:ext cx="2030185" cy="2030185"/>
          </a:xfrm>
          <a:prstGeom prst="rect">
            <a:avLst/>
          </a:prstGeom>
          <a:noFill/>
          <a:ln>
            <a:noFill/>
          </a:ln>
        </p:spPr>
      </p:pic>
    </p:spTree>
  </p:cSld>
  <p:clrMapOvr>
    <a:masterClrMapping/>
  </p:clrMapOvr>
  <p:extLst>
    <p:ext uri="{DCECCB84-F9BA-43D5-87BE-67443E8EF086}">
      <p15:sldGuideLst>
        <p15:guide id="1" orient="horz" pos="162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142" name="Shape 142"/>
        <p:cNvGrpSpPr/>
        <p:nvPr/>
      </p:nvGrpSpPr>
      <p:grpSpPr>
        <a:xfrm>
          <a:off x="0" y="0"/>
          <a:ext cx="0" cy="0"/>
          <a:chOff x="0" y="0"/>
          <a:chExt cx="0" cy="0"/>
        </a:xfrm>
      </p:grpSpPr>
      <p:sp>
        <p:nvSpPr>
          <p:cNvPr id="143" name="Google Shape;143;p20"/>
          <p:cNvSpPr txBox="1"/>
          <p:nvPr>
            <p:ph type="ctrTitle"/>
          </p:nvPr>
        </p:nvSpPr>
        <p:spPr>
          <a:xfrm>
            <a:off x="1143000" y="784622"/>
            <a:ext cx="6858000" cy="17907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4500"/>
              <a:buFont typeface="Arial"/>
              <a:buNone/>
              <a:defRPr sz="45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44" name="Google Shape;144;p20"/>
          <p:cNvSpPr txBox="1"/>
          <p:nvPr>
            <p:ph idx="1" type="subTitle"/>
          </p:nvPr>
        </p:nvSpPr>
        <p:spPr>
          <a:xfrm>
            <a:off x="1143000" y="2701529"/>
            <a:ext cx="6858000" cy="1241700"/>
          </a:xfrm>
          <a:prstGeom prst="rect">
            <a:avLst/>
          </a:prstGeom>
          <a:noFill/>
          <a:ln>
            <a:noFill/>
          </a:ln>
        </p:spPr>
        <p:txBody>
          <a:bodyPr anchorCtr="0" anchor="t" bIns="0" lIns="0" spcFirstLastPara="1" rIns="0" wrap="square" tIns="0">
            <a:noAutofit/>
          </a:bodyPr>
          <a:lstStyle>
            <a:lvl1pPr lvl="0" algn="ctr">
              <a:lnSpc>
                <a:spcPct val="90000"/>
              </a:lnSpc>
              <a:spcBef>
                <a:spcPts val="800"/>
              </a:spcBef>
              <a:spcAft>
                <a:spcPts val="0"/>
              </a:spcAft>
              <a:buClr>
                <a:srgbClr val="171717"/>
              </a:buClr>
              <a:buSzPts val="1800"/>
              <a:buNone/>
              <a:defRPr sz="1800"/>
            </a:lvl1pPr>
            <a:lvl2pPr lvl="1" algn="ctr">
              <a:lnSpc>
                <a:spcPct val="100000"/>
              </a:lnSpc>
              <a:spcBef>
                <a:spcPts val="400"/>
              </a:spcBef>
              <a:spcAft>
                <a:spcPts val="0"/>
              </a:spcAft>
              <a:buClr>
                <a:srgbClr val="171717"/>
              </a:buClr>
              <a:buSzPts val="1500"/>
              <a:buNone/>
              <a:defRPr sz="1500"/>
            </a:lvl2pPr>
            <a:lvl3pPr lvl="2" algn="ctr">
              <a:lnSpc>
                <a:spcPct val="100000"/>
              </a:lnSpc>
              <a:spcBef>
                <a:spcPts val="400"/>
              </a:spcBef>
              <a:spcAft>
                <a:spcPts val="0"/>
              </a:spcAft>
              <a:buClr>
                <a:srgbClr val="171717"/>
              </a:buClr>
              <a:buSzPts val="1400"/>
              <a:buNone/>
              <a:defRPr sz="1400"/>
            </a:lvl3pPr>
            <a:lvl4pPr lvl="3" algn="ctr">
              <a:lnSpc>
                <a:spcPct val="100000"/>
              </a:lnSpc>
              <a:spcBef>
                <a:spcPts val="400"/>
              </a:spcBef>
              <a:spcAft>
                <a:spcPts val="0"/>
              </a:spcAft>
              <a:buClr>
                <a:srgbClr val="171717"/>
              </a:buClr>
              <a:buSzPts val="1200"/>
              <a:buNone/>
              <a:defRPr sz="1200"/>
            </a:lvl4pPr>
            <a:lvl5pPr lvl="4" algn="ctr">
              <a:lnSpc>
                <a:spcPct val="90000"/>
              </a:lnSpc>
              <a:spcBef>
                <a:spcPts val="400"/>
              </a:spcBef>
              <a:spcAft>
                <a:spcPts val="0"/>
              </a:spcAft>
              <a:buClr>
                <a:schemeClr val="accent6"/>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145" name="Google Shape;145;p2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6" name="Google Shape;146;p2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7" name="Google Shape;147;p2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17" name="Shape 17"/>
        <p:cNvGrpSpPr/>
        <p:nvPr/>
      </p:nvGrpSpPr>
      <p:grpSpPr>
        <a:xfrm>
          <a:off x="0" y="0"/>
          <a:ext cx="0" cy="0"/>
          <a:chOff x="0" y="0"/>
          <a:chExt cx="0" cy="0"/>
        </a:xfrm>
      </p:grpSpPr>
      <p:sp>
        <p:nvSpPr>
          <p:cNvPr id="18" name="Google Shape;18;p3"/>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dk2"/>
              </a:buClr>
              <a:buSzPts val="1600"/>
              <a:buNone/>
              <a:defRPr>
                <a:solidFill>
                  <a:schemeClr val="dk2"/>
                </a:solidFill>
              </a:defRPr>
            </a:lvl1pPr>
            <a:lvl2pPr indent="-317500" lvl="1" marL="914400" algn="l">
              <a:lnSpc>
                <a:spcPct val="100000"/>
              </a:lnSpc>
              <a:spcBef>
                <a:spcPts val="400"/>
              </a:spcBef>
              <a:spcAft>
                <a:spcPts val="0"/>
              </a:spcAft>
              <a:buClr>
                <a:schemeClr val="dk2"/>
              </a:buClr>
              <a:buSzPts val="1400"/>
              <a:buFont typeface="Arial"/>
              <a:buChar char="•"/>
              <a:defRPr sz="1400">
                <a:solidFill>
                  <a:schemeClr val="dk2"/>
                </a:solidFill>
              </a:defRPr>
            </a:lvl2pPr>
            <a:lvl3pPr indent="-311150" lvl="2" marL="1371600" algn="l">
              <a:lnSpc>
                <a:spcPct val="100000"/>
              </a:lnSpc>
              <a:spcBef>
                <a:spcPts val="400"/>
              </a:spcBef>
              <a:spcAft>
                <a:spcPts val="0"/>
              </a:spcAft>
              <a:buClr>
                <a:schemeClr val="dk2"/>
              </a:buClr>
              <a:buSzPts val="1300"/>
              <a:buFont typeface="Arial"/>
              <a:buChar char="•"/>
              <a:defRPr>
                <a:solidFill>
                  <a:schemeClr val="dk2"/>
                </a:solidFill>
              </a:defRPr>
            </a:lvl3pPr>
            <a:lvl4pPr indent="-304800" lvl="3" marL="1828800" algn="l">
              <a:lnSpc>
                <a:spcPct val="100000"/>
              </a:lnSpc>
              <a:spcBef>
                <a:spcPts val="400"/>
              </a:spcBef>
              <a:spcAft>
                <a:spcPts val="0"/>
              </a:spcAft>
              <a:buClr>
                <a:schemeClr val="dk2"/>
              </a:buClr>
              <a:buSzPts val="1200"/>
              <a:buFont typeface="Arial"/>
              <a:buChar char="•"/>
              <a:defRPr>
                <a:solidFill>
                  <a:schemeClr val="dk2"/>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 name="Google Shape;19;p3"/>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0" name="Google Shape;20;p3"/>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1" name="Google Shape;21;p3"/>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2" name="Google Shape;22;p3"/>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type="titleOnly">
  <p:cSld name="TITLE_ONLY">
    <p:spTree>
      <p:nvGrpSpPr>
        <p:cNvPr id="148" name="Shape 148"/>
        <p:cNvGrpSpPr/>
        <p:nvPr/>
      </p:nvGrpSpPr>
      <p:grpSpPr>
        <a:xfrm>
          <a:off x="0" y="0"/>
          <a:ext cx="0" cy="0"/>
          <a:chOff x="0" y="0"/>
          <a:chExt cx="0" cy="0"/>
        </a:xfrm>
      </p:grpSpPr>
      <p:sp>
        <p:nvSpPr>
          <p:cNvPr id="149" name="Google Shape;149;p2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150" name="Google Shape;150;p2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1" name="Google Shape;151;p2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2" name="Google Shape;152;p2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153" name="Shape 153"/>
        <p:cNvGrpSpPr/>
        <p:nvPr/>
      </p:nvGrpSpPr>
      <p:grpSpPr>
        <a:xfrm>
          <a:off x="0" y="0"/>
          <a:ext cx="0" cy="0"/>
          <a:chOff x="0" y="0"/>
          <a:chExt cx="0" cy="0"/>
        </a:xfrm>
      </p:grpSpPr>
      <p:sp>
        <p:nvSpPr>
          <p:cNvPr id="154" name="Google Shape;154;p22"/>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5" name="Google Shape;155;p22"/>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6" name="Google Shape;156;p22"/>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23" name="Shape 23"/>
        <p:cNvGrpSpPr/>
        <p:nvPr/>
      </p:nvGrpSpPr>
      <p:grpSpPr>
        <a:xfrm>
          <a:off x="0" y="0"/>
          <a:ext cx="0" cy="0"/>
          <a:chOff x="0" y="0"/>
          <a:chExt cx="0" cy="0"/>
        </a:xfrm>
      </p:grpSpPr>
      <p:sp>
        <p:nvSpPr>
          <p:cNvPr id="24" name="Google Shape;24;p4"/>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solidFill>
                  <a:srgbClr val="171717"/>
                </a:solidFill>
              </a:defRPr>
            </a:lvl1pPr>
            <a:lvl2pPr indent="-317500" lvl="1" marL="914400" algn="l">
              <a:lnSpc>
                <a:spcPct val="100000"/>
              </a:lnSpc>
              <a:spcBef>
                <a:spcPts val="400"/>
              </a:spcBef>
              <a:spcAft>
                <a:spcPts val="0"/>
              </a:spcAft>
              <a:buClr>
                <a:srgbClr val="171717"/>
              </a:buClr>
              <a:buSzPts val="1400"/>
              <a:buFont typeface="Arial"/>
              <a:buChar char="•"/>
              <a:defRPr sz="1400">
                <a:solidFill>
                  <a:srgbClr val="171717"/>
                </a:solidFill>
              </a:defRPr>
            </a:lvl2pPr>
            <a:lvl3pPr indent="-317500" lvl="2" marL="1371600" algn="l">
              <a:lnSpc>
                <a:spcPct val="100000"/>
              </a:lnSpc>
              <a:spcBef>
                <a:spcPts val="400"/>
              </a:spcBef>
              <a:spcAft>
                <a:spcPts val="0"/>
              </a:spcAft>
              <a:buClr>
                <a:srgbClr val="171717"/>
              </a:buClr>
              <a:buSzPts val="1400"/>
              <a:buFont typeface="Arial"/>
              <a:buChar char="•"/>
              <a:defRPr sz="1400">
                <a:solidFill>
                  <a:srgbClr val="171717"/>
                </a:solidFill>
              </a:defRPr>
            </a:lvl3pPr>
            <a:lvl4pPr indent="-304800" lvl="3" marL="1828800" algn="l">
              <a:lnSpc>
                <a:spcPct val="100000"/>
              </a:lnSpc>
              <a:spcBef>
                <a:spcPts val="400"/>
              </a:spcBef>
              <a:spcAft>
                <a:spcPts val="0"/>
              </a:spcAft>
              <a:buClr>
                <a:srgbClr val="171717"/>
              </a:buClr>
              <a:buSzPts val="1200"/>
              <a:buFont typeface="Arial"/>
              <a:buChar char="•"/>
              <a:defRPr sz="1200">
                <a:solidFill>
                  <a:srgbClr val="171717"/>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5" name="Google Shape;25;p4"/>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26" name="Google Shape;26;p4"/>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7" name="Google Shape;27;p4"/>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8" name="Google Shape;28;p4"/>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29" name="Shape 29"/>
        <p:cNvGrpSpPr/>
        <p:nvPr/>
      </p:nvGrpSpPr>
      <p:grpSpPr>
        <a:xfrm>
          <a:off x="0" y="0"/>
          <a:ext cx="0" cy="0"/>
          <a:chOff x="0" y="0"/>
          <a:chExt cx="0" cy="0"/>
        </a:xfrm>
      </p:grpSpPr>
      <p:sp>
        <p:nvSpPr>
          <p:cNvPr id="30" name="Google Shape;30;p5"/>
          <p:cNvSpPr txBox="1"/>
          <p:nvPr>
            <p:ph type="title"/>
          </p:nvPr>
        </p:nvSpPr>
        <p:spPr>
          <a:xfrm>
            <a:off x="305991" y="273844"/>
            <a:ext cx="8535600" cy="8133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31" name="Google Shape;31;p5"/>
          <p:cNvSpPr txBox="1"/>
          <p:nvPr>
            <p:ph idx="1" type="body"/>
          </p:nvPr>
        </p:nvSpPr>
        <p:spPr>
          <a:xfrm>
            <a:off x="305990" y="1194197"/>
            <a:ext cx="4212300" cy="501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2" name="Google Shape;32;p5"/>
          <p:cNvSpPr txBox="1"/>
          <p:nvPr>
            <p:ph idx="2" type="body"/>
          </p:nvPr>
        </p:nvSpPr>
        <p:spPr>
          <a:xfrm>
            <a:off x="305990" y="1820465"/>
            <a:ext cx="42123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3" name="Google Shape;33;p5"/>
          <p:cNvSpPr txBox="1"/>
          <p:nvPr>
            <p:ph idx="3" type="body"/>
          </p:nvPr>
        </p:nvSpPr>
        <p:spPr>
          <a:xfrm>
            <a:off x="4629150" y="1203725"/>
            <a:ext cx="4212600" cy="4917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chemeClr val="accent2"/>
              </a:buClr>
              <a:buSzPts val="1800"/>
              <a:buNone/>
              <a:defRPr b="1" sz="1800">
                <a:solidFill>
                  <a:schemeClr val="accent2"/>
                </a:solidFill>
              </a:defRPr>
            </a:lvl1pPr>
            <a:lvl2pPr indent="-228600" lvl="1" marL="914400" algn="l">
              <a:lnSpc>
                <a:spcPct val="100000"/>
              </a:lnSpc>
              <a:spcBef>
                <a:spcPts val="400"/>
              </a:spcBef>
              <a:spcAft>
                <a:spcPts val="0"/>
              </a:spcAft>
              <a:buClr>
                <a:srgbClr val="171717"/>
              </a:buClr>
              <a:buSzPts val="1500"/>
              <a:buNone/>
              <a:defRPr b="1" sz="1500"/>
            </a:lvl2pPr>
            <a:lvl3pPr indent="-228600" lvl="2" marL="1371600" algn="l">
              <a:lnSpc>
                <a:spcPct val="100000"/>
              </a:lnSpc>
              <a:spcBef>
                <a:spcPts val="400"/>
              </a:spcBef>
              <a:spcAft>
                <a:spcPts val="0"/>
              </a:spcAft>
              <a:buClr>
                <a:srgbClr val="171717"/>
              </a:buClr>
              <a:buSzPts val="1400"/>
              <a:buNone/>
              <a:defRPr b="1" sz="1400"/>
            </a:lvl3pPr>
            <a:lvl4pPr indent="-228600" lvl="3" marL="1828800" algn="l">
              <a:lnSpc>
                <a:spcPct val="100000"/>
              </a:lnSpc>
              <a:spcBef>
                <a:spcPts val="400"/>
              </a:spcBef>
              <a:spcAft>
                <a:spcPts val="0"/>
              </a:spcAft>
              <a:buClr>
                <a:srgbClr val="171717"/>
              </a:buClr>
              <a:buSzPts val="1200"/>
              <a:buNone/>
              <a:defRPr b="1" sz="1200"/>
            </a:lvl4pPr>
            <a:lvl5pPr indent="-228600" lvl="4" marL="2286000" algn="l">
              <a:lnSpc>
                <a:spcPct val="90000"/>
              </a:lnSpc>
              <a:spcBef>
                <a:spcPts val="400"/>
              </a:spcBef>
              <a:spcAft>
                <a:spcPts val="0"/>
              </a:spcAft>
              <a:buClr>
                <a:schemeClr val="accent6"/>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34" name="Google Shape;34;p5"/>
          <p:cNvSpPr txBox="1"/>
          <p:nvPr>
            <p:ph idx="4" type="body"/>
          </p:nvPr>
        </p:nvSpPr>
        <p:spPr>
          <a:xfrm>
            <a:off x="4629150" y="1820465"/>
            <a:ext cx="4209000" cy="2821800"/>
          </a:xfrm>
          <a:prstGeom prst="rect">
            <a:avLst/>
          </a:prstGeom>
          <a:noFill/>
          <a:ln>
            <a:noFill/>
          </a:ln>
        </p:spPr>
        <p:txBody>
          <a:bodyPr anchorCtr="0" anchor="t" bIns="0" lIns="0" spcFirstLastPara="1" rIns="0" wrap="square" tIns="0">
            <a:normAutofit/>
          </a:bodyPr>
          <a:lstStyle>
            <a:lvl1pPr indent="-330200" lvl="0" marL="457200" algn="l">
              <a:lnSpc>
                <a:spcPct val="90000"/>
              </a:lnSpc>
              <a:spcBef>
                <a:spcPts val="800"/>
              </a:spcBef>
              <a:spcAft>
                <a:spcPts val="0"/>
              </a:spcAft>
              <a:buClr>
                <a:srgbClr val="171717"/>
              </a:buClr>
              <a:buSzPts val="1600"/>
              <a:buFont typeface="Arial"/>
              <a:buChar char="•"/>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5" name="Google Shape;35;p5"/>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6" name="Google Shape;36;p5"/>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37" name="Google Shape;37;p5"/>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p15:guide id="1" orient="horz" pos="1075">
          <p15:clr>
            <a:srgbClr val="FBAE40"/>
          </p15:clr>
        </p15:guide>
        <p15:guide id="2" orient="horz" pos="114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38" name="Shape 38"/>
        <p:cNvGrpSpPr/>
        <p:nvPr/>
      </p:nvGrpSpPr>
      <p:grpSpPr>
        <a:xfrm>
          <a:off x="0" y="0"/>
          <a:ext cx="0" cy="0"/>
          <a:chOff x="0" y="0"/>
          <a:chExt cx="0" cy="0"/>
        </a:xfrm>
      </p:grpSpPr>
      <p:sp>
        <p:nvSpPr>
          <p:cNvPr id="39" name="Google Shape;39;p6"/>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0" name="Google Shape;40;p6"/>
          <p:cNvSpPr txBox="1"/>
          <p:nvPr>
            <p:ph idx="1" type="body"/>
          </p:nvPr>
        </p:nvSpPr>
        <p:spPr>
          <a:xfrm>
            <a:off x="305990" y="1194198"/>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1" name="Google Shape;41;p6"/>
          <p:cNvSpPr txBox="1"/>
          <p:nvPr>
            <p:ph idx="2" type="body"/>
          </p:nvPr>
        </p:nvSpPr>
        <p:spPr>
          <a:xfrm>
            <a:off x="4629149" y="1194198"/>
            <a:ext cx="42090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400"/>
              <a:buNone/>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42" name="Google Shape;42;p6"/>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3" name="Google Shape;43;p6"/>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4" name="Google Shape;44;p6"/>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45" name="Shape 45"/>
        <p:cNvGrpSpPr/>
        <p:nvPr/>
      </p:nvGrpSpPr>
      <p:grpSpPr>
        <a:xfrm>
          <a:off x="0" y="0"/>
          <a:ext cx="0" cy="0"/>
          <a:chOff x="0" y="0"/>
          <a:chExt cx="0" cy="0"/>
        </a:xfrm>
      </p:grpSpPr>
      <p:sp>
        <p:nvSpPr>
          <p:cNvPr id="46" name="Google Shape;46;p7"/>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47" name="Google Shape;47;p7"/>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8" name="Google Shape;48;p7"/>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49" name="Google Shape;49;p7"/>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50" name="Google Shape;50;p7"/>
          <p:cNvSpPr/>
          <p:nvPr>
            <p:ph idx="2" type="pic"/>
          </p:nvPr>
        </p:nvSpPr>
        <p:spPr>
          <a:xfrm>
            <a:off x="305991" y="1079897"/>
            <a:ext cx="8532000" cy="3570600"/>
          </a:xfrm>
          <a:prstGeom prst="rect">
            <a:avLst/>
          </a:prstGeom>
          <a:solidFill>
            <a:schemeClr val="lt1"/>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51" name="Shape 51"/>
        <p:cNvGrpSpPr/>
        <p:nvPr/>
      </p:nvGrpSpPr>
      <p:grpSpPr>
        <a:xfrm>
          <a:off x="0" y="0"/>
          <a:ext cx="0" cy="0"/>
          <a:chOff x="0" y="0"/>
          <a:chExt cx="0" cy="0"/>
        </a:xfrm>
      </p:grpSpPr>
      <p:sp>
        <p:nvSpPr>
          <p:cNvPr id="52" name="Google Shape;52;p8"/>
          <p:cNvSpPr/>
          <p:nvPr>
            <p:ph idx="2" type="pic"/>
          </p:nvPr>
        </p:nvSpPr>
        <p:spPr>
          <a:xfrm>
            <a:off x="0" y="2400"/>
            <a:ext cx="9144000" cy="4779900"/>
          </a:xfrm>
          <a:prstGeom prst="rect">
            <a:avLst/>
          </a:prstGeom>
          <a:solidFill>
            <a:schemeClr val="lt1"/>
          </a:solidFill>
          <a:ln>
            <a:noFill/>
          </a:ln>
        </p:spPr>
      </p:sp>
      <p:sp>
        <p:nvSpPr>
          <p:cNvPr id="53" name="Google Shape;53;p8"/>
          <p:cNvSpPr txBox="1"/>
          <p:nvPr>
            <p:ph idx="1" type="body"/>
          </p:nvPr>
        </p:nvSpPr>
        <p:spPr>
          <a:xfrm>
            <a:off x="6056709" y="-13622"/>
            <a:ext cx="3087300" cy="4796100"/>
          </a:xfrm>
          <a:prstGeom prst="rect">
            <a:avLst/>
          </a:prstGeom>
          <a:solidFill>
            <a:schemeClr val="dk1">
              <a:alpha val="80000"/>
            </a:schemeClr>
          </a:solidFill>
          <a:ln>
            <a:noFill/>
          </a:ln>
        </p:spPr>
        <p:txBody>
          <a:bodyPr anchorCtr="0" anchor="t" bIns="135000" lIns="135000" spcFirstLastPara="1" rIns="135000" wrap="square" tIns="135000">
            <a:normAutofit/>
          </a:bodyPr>
          <a:lstStyle>
            <a:lvl1pPr indent="-228600" lvl="0" marL="457200" algn="l">
              <a:lnSpc>
                <a:spcPct val="90000"/>
              </a:lnSpc>
              <a:spcBef>
                <a:spcPts val="800"/>
              </a:spcBef>
              <a:spcAft>
                <a:spcPts val="0"/>
              </a:spcAft>
              <a:buClr>
                <a:schemeClr val="lt1"/>
              </a:buClr>
              <a:buSzPts val="2100"/>
              <a:buNone/>
              <a:defRPr sz="2100">
                <a:solidFill>
                  <a:schemeClr val="lt1"/>
                </a:solidFill>
              </a:defRPr>
            </a:lvl1pPr>
            <a:lvl2pPr indent="-330200" lvl="1" marL="914400" algn="l">
              <a:lnSpc>
                <a:spcPct val="100000"/>
              </a:lnSpc>
              <a:spcBef>
                <a:spcPts val="400"/>
              </a:spcBef>
              <a:spcAft>
                <a:spcPts val="0"/>
              </a:spcAft>
              <a:buClr>
                <a:schemeClr val="lt1"/>
              </a:buClr>
              <a:buSzPts val="1600"/>
              <a:buFont typeface="Arial"/>
              <a:buChar char="•"/>
              <a:defRPr sz="1600">
                <a:solidFill>
                  <a:schemeClr val="lt1"/>
                </a:solidFill>
              </a:defRPr>
            </a:lvl2pPr>
            <a:lvl3pPr indent="-317500" lvl="2" marL="1371600" algn="l">
              <a:lnSpc>
                <a:spcPct val="100000"/>
              </a:lnSpc>
              <a:spcBef>
                <a:spcPts val="400"/>
              </a:spcBef>
              <a:spcAft>
                <a:spcPts val="0"/>
              </a:spcAft>
              <a:buClr>
                <a:schemeClr val="lt1"/>
              </a:buClr>
              <a:buSzPts val="1400"/>
              <a:buFont typeface="Arial"/>
              <a:buChar char="•"/>
              <a:defRPr sz="1400">
                <a:solidFill>
                  <a:schemeClr val="lt1"/>
                </a:solidFill>
              </a:defRPr>
            </a:lvl3pPr>
            <a:lvl4pPr indent="-304800" lvl="3" marL="1828800" algn="l">
              <a:lnSpc>
                <a:spcPct val="100000"/>
              </a:lnSpc>
              <a:spcBef>
                <a:spcPts val="400"/>
              </a:spcBef>
              <a:spcAft>
                <a:spcPts val="0"/>
              </a:spcAft>
              <a:buClr>
                <a:schemeClr val="lt1"/>
              </a:buClr>
              <a:buSzPts val="1200"/>
              <a:buFont typeface="Arial"/>
              <a:buChar char="•"/>
              <a:defRPr>
                <a:solidFill>
                  <a:schemeClr val="lt1"/>
                </a:solidFill>
              </a:defRPr>
            </a:lvl4pPr>
            <a:lvl5pPr indent="-304800" lvl="4" marL="2286000" algn="l">
              <a:lnSpc>
                <a:spcPct val="90000"/>
              </a:lnSpc>
              <a:spcBef>
                <a:spcPts val="400"/>
              </a:spcBef>
              <a:spcAft>
                <a:spcPts val="0"/>
              </a:spcAft>
              <a:buClr>
                <a:srgbClr val="171717"/>
              </a:buClr>
              <a:buSzPts val="1200"/>
              <a:buFont typeface="Arial"/>
              <a:buChar char="•"/>
              <a:defRPr>
                <a:solidFill>
                  <a:srgbClr val="171717"/>
                </a:solidFill>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4" name="Google Shape;54;p8"/>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5" name="Google Shape;55;p8"/>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56" name="Google Shape;56;p8"/>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57" name="Shape 57"/>
        <p:cNvGrpSpPr/>
        <p:nvPr/>
      </p:nvGrpSpPr>
      <p:grpSpPr>
        <a:xfrm>
          <a:off x="0" y="0"/>
          <a:ext cx="0" cy="0"/>
          <a:chOff x="0" y="0"/>
          <a:chExt cx="0" cy="0"/>
        </a:xfrm>
      </p:grpSpPr>
      <p:sp>
        <p:nvSpPr>
          <p:cNvPr id="58" name="Google Shape;58;p9"/>
          <p:cNvSpPr txBox="1"/>
          <p:nvPr>
            <p:ph type="title"/>
          </p:nvPr>
        </p:nvSpPr>
        <p:spPr>
          <a:xfrm>
            <a:off x="305992" y="280195"/>
            <a:ext cx="42123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59" name="Google Shape;59;p9"/>
          <p:cNvSpPr txBox="1"/>
          <p:nvPr>
            <p:ph idx="1" type="body"/>
          </p:nvPr>
        </p:nvSpPr>
        <p:spPr>
          <a:xfrm>
            <a:off x="305990" y="1198993"/>
            <a:ext cx="4212300" cy="34515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0" name="Google Shape;60;p9"/>
          <p:cNvSpPr/>
          <p:nvPr>
            <p:ph idx="2" type="pic"/>
          </p:nvPr>
        </p:nvSpPr>
        <p:spPr>
          <a:xfrm>
            <a:off x="4625579" y="-1"/>
            <a:ext cx="4518300" cy="4775100"/>
          </a:xfrm>
          <a:prstGeom prst="rect">
            <a:avLst/>
          </a:prstGeom>
          <a:solidFill>
            <a:schemeClr val="lt1"/>
          </a:solidFill>
          <a:ln>
            <a:noFill/>
          </a:ln>
        </p:spPr>
      </p:sp>
      <p:sp>
        <p:nvSpPr>
          <p:cNvPr id="61" name="Google Shape;61;p9"/>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2" name="Google Shape;62;p9"/>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3" name="Google Shape;63;p9"/>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64" name="Shape 64"/>
        <p:cNvGrpSpPr/>
        <p:nvPr/>
      </p:nvGrpSpPr>
      <p:grpSpPr>
        <a:xfrm>
          <a:off x="0" y="0"/>
          <a:ext cx="0" cy="0"/>
          <a:chOff x="0" y="0"/>
          <a:chExt cx="0" cy="0"/>
        </a:xfrm>
      </p:grpSpPr>
      <p:sp>
        <p:nvSpPr>
          <p:cNvPr id="65" name="Google Shape;65;p10"/>
          <p:cNvSpPr txBox="1"/>
          <p:nvPr>
            <p:ph type="title"/>
          </p:nvPr>
        </p:nvSpPr>
        <p:spPr>
          <a:xfrm>
            <a:off x="305992" y="280195"/>
            <a:ext cx="8532000" cy="7992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66" name="Google Shape;66;p10"/>
          <p:cNvSpPr txBox="1"/>
          <p:nvPr>
            <p:ph idx="1" type="body"/>
          </p:nvPr>
        </p:nvSpPr>
        <p:spPr>
          <a:xfrm>
            <a:off x="305990" y="1198993"/>
            <a:ext cx="4212300" cy="34563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800"/>
              </a:spcBef>
              <a:spcAft>
                <a:spcPts val="0"/>
              </a:spcAft>
              <a:buClr>
                <a:srgbClr val="171717"/>
              </a:buClr>
              <a:buSzPts val="1600"/>
              <a:buNone/>
              <a:defRPr>
                <a:solidFill>
                  <a:srgbClr val="171717"/>
                </a:solidFill>
              </a:defRPr>
            </a:lvl1pPr>
            <a:lvl2pPr indent="-317500" lvl="1" marL="914400" algn="l">
              <a:lnSpc>
                <a:spcPct val="100000"/>
              </a:lnSpc>
              <a:spcBef>
                <a:spcPts val="400"/>
              </a:spcBef>
              <a:spcAft>
                <a:spcPts val="0"/>
              </a:spcAft>
              <a:buClr>
                <a:srgbClr val="171717"/>
              </a:buClr>
              <a:buSzPts val="1400"/>
              <a:buChar char="•"/>
              <a:defRPr/>
            </a:lvl2pPr>
            <a:lvl3pPr indent="-317500" lvl="2" marL="1371600" algn="l">
              <a:lnSpc>
                <a:spcPct val="100000"/>
              </a:lnSpc>
              <a:spcBef>
                <a:spcPts val="400"/>
              </a:spcBef>
              <a:spcAft>
                <a:spcPts val="0"/>
              </a:spcAft>
              <a:buClr>
                <a:srgbClr val="171717"/>
              </a:buClr>
              <a:buSzPts val="1400"/>
              <a:buChar char="•"/>
              <a:defRPr/>
            </a:lvl3pPr>
            <a:lvl4pPr indent="-317500" lvl="3" marL="1828800" algn="l">
              <a:lnSpc>
                <a:spcPct val="100000"/>
              </a:lnSpc>
              <a:spcBef>
                <a:spcPts val="400"/>
              </a:spcBef>
              <a:spcAft>
                <a:spcPts val="0"/>
              </a:spcAft>
              <a:buClr>
                <a:srgbClr val="171717"/>
              </a:buClr>
              <a:buSzPts val="1400"/>
              <a:buChar char="•"/>
              <a:defRPr/>
            </a:lvl4pPr>
            <a:lvl5pPr indent="-317500" lvl="4" marL="2286000" algn="l">
              <a:lnSpc>
                <a:spcPct val="90000"/>
              </a:lnSpc>
              <a:spcBef>
                <a:spcPts val="400"/>
              </a:spcBef>
              <a:spcAft>
                <a:spcPts val="0"/>
              </a:spcAft>
              <a:buClr>
                <a:schemeClr val="accent6"/>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7" name="Google Shape;67;p10"/>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8" name="Google Shape;68;p10"/>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69" name="Google Shape;69;p10"/>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70" name="Google Shape;70;p10"/>
          <p:cNvSpPr/>
          <p:nvPr>
            <p:ph idx="2" type="pic"/>
          </p:nvPr>
        </p:nvSpPr>
        <p:spPr>
          <a:xfrm>
            <a:off x="4625579" y="1194197"/>
            <a:ext cx="4212300" cy="1674000"/>
          </a:xfrm>
          <a:prstGeom prst="rect">
            <a:avLst/>
          </a:prstGeom>
          <a:solidFill>
            <a:schemeClr val="lt1"/>
          </a:solidFill>
          <a:ln>
            <a:noFill/>
          </a:ln>
        </p:spPr>
      </p:sp>
      <p:sp>
        <p:nvSpPr>
          <p:cNvPr id="71" name="Google Shape;71;p10"/>
          <p:cNvSpPr/>
          <p:nvPr>
            <p:ph idx="3" type="pic"/>
          </p:nvPr>
        </p:nvSpPr>
        <p:spPr>
          <a:xfrm>
            <a:off x="4625579" y="2977277"/>
            <a:ext cx="4212300" cy="1674000"/>
          </a:xfrm>
          <a:prstGeom prst="rect">
            <a:avLst/>
          </a:prstGeom>
          <a:solidFill>
            <a:schemeClr val="lt1"/>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theme" Target="../theme/theme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05991" y="280195"/>
            <a:ext cx="8532000" cy="799200"/>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2700"/>
              <a:buFont typeface="Arial"/>
              <a:buNone/>
              <a:defRPr b="1" i="0" sz="2700" u="none" cap="none" strike="noStrike">
                <a:solidFill>
                  <a:schemeClr val="dk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305992" y="1194197"/>
            <a:ext cx="8532000" cy="3456300"/>
          </a:xfrm>
          <a:prstGeom prst="rect">
            <a:avLst/>
          </a:prstGeom>
          <a:noFill/>
          <a:ln>
            <a:noFill/>
          </a:ln>
        </p:spPr>
        <p:txBody>
          <a:bodyPr anchorCtr="0" anchor="t" bIns="0" lIns="0" spcFirstLastPara="1" rIns="0" wrap="square" tIns="0">
            <a:normAutofit/>
          </a:bodyPr>
          <a:lstStyle>
            <a:lvl1pPr indent="-228600" lvl="0" marL="457200" marR="0" rtl="0" algn="l">
              <a:lnSpc>
                <a:spcPct val="90000"/>
              </a:lnSpc>
              <a:spcBef>
                <a:spcPts val="800"/>
              </a:spcBef>
              <a:spcAft>
                <a:spcPts val="0"/>
              </a:spcAft>
              <a:buClr>
                <a:srgbClr val="171717"/>
              </a:buClr>
              <a:buSzPts val="1600"/>
              <a:buFont typeface="Arial"/>
              <a:buNone/>
              <a:defRPr b="1" i="0" sz="1600" u="none" cap="none" strike="noStrike">
                <a:solidFill>
                  <a:srgbClr val="171717"/>
                </a:solidFill>
                <a:latin typeface="Arial"/>
                <a:ea typeface="Arial"/>
                <a:cs typeface="Arial"/>
                <a:sym typeface="Arial"/>
              </a:defRPr>
            </a:lvl1pPr>
            <a:lvl2pPr indent="-317500" lvl="1" marL="914400" marR="0" rtl="0" algn="l">
              <a:lnSpc>
                <a:spcPct val="100000"/>
              </a:lnSpc>
              <a:spcBef>
                <a:spcPts val="400"/>
              </a:spcBef>
              <a:spcAft>
                <a:spcPts val="0"/>
              </a:spcAft>
              <a:buClr>
                <a:srgbClr val="171717"/>
              </a:buClr>
              <a:buSzPts val="1400"/>
              <a:buFont typeface="Arial"/>
              <a:buChar char="•"/>
              <a:defRPr b="0" i="0" sz="1400" u="none" cap="none" strike="noStrike">
                <a:solidFill>
                  <a:srgbClr val="171717"/>
                </a:solidFill>
                <a:latin typeface="Arial"/>
                <a:ea typeface="Arial"/>
                <a:cs typeface="Arial"/>
                <a:sym typeface="Arial"/>
              </a:defRPr>
            </a:lvl2pPr>
            <a:lvl3pPr indent="-311150" lvl="2" marL="1371600" marR="0" rtl="0" algn="l">
              <a:lnSpc>
                <a:spcPct val="100000"/>
              </a:lnSpc>
              <a:spcBef>
                <a:spcPts val="400"/>
              </a:spcBef>
              <a:spcAft>
                <a:spcPts val="0"/>
              </a:spcAft>
              <a:buClr>
                <a:srgbClr val="171717"/>
              </a:buClr>
              <a:buSzPts val="1300"/>
              <a:buFont typeface="Arial"/>
              <a:buChar char="•"/>
              <a:defRPr b="0" i="0" sz="1300" u="none" cap="none" strike="noStrike">
                <a:solidFill>
                  <a:srgbClr val="171717"/>
                </a:solidFill>
                <a:latin typeface="Arial"/>
                <a:ea typeface="Arial"/>
                <a:cs typeface="Arial"/>
                <a:sym typeface="Arial"/>
              </a:defRPr>
            </a:lvl3pPr>
            <a:lvl4pPr indent="-304800" lvl="3" marL="1828800" marR="0" rtl="0" algn="l">
              <a:lnSpc>
                <a:spcPct val="100000"/>
              </a:lnSpc>
              <a:spcBef>
                <a:spcPts val="400"/>
              </a:spcBef>
              <a:spcAft>
                <a:spcPts val="0"/>
              </a:spcAft>
              <a:buClr>
                <a:srgbClr val="171717"/>
              </a:buClr>
              <a:buSzPts val="1200"/>
              <a:buFont typeface="Arial"/>
              <a:buChar char="•"/>
              <a:defRPr b="0" i="0" sz="1200" u="none" cap="none" strike="noStrike">
                <a:solidFill>
                  <a:srgbClr val="171717"/>
                </a:solidFill>
                <a:latin typeface="Arial"/>
                <a:ea typeface="Arial"/>
                <a:cs typeface="Arial"/>
                <a:sym typeface="Arial"/>
              </a:defRPr>
            </a:lvl4pPr>
            <a:lvl5pPr indent="-304800" lvl="4" marL="2286000" marR="0" rtl="0" algn="l">
              <a:lnSpc>
                <a:spcPct val="90000"/>
              </a:lnSpc>
              <a:spcBef>
                <a:spcPts val="400"/>
              </a:spcBef>
              <a:spcAft>
                <a:spcPts val="0"/>
              </a:spcAft>
              <a:buClr>
                <a:schemeClr val="accent6"/>
              </a:buClr>
              <a:buSzPts val="1200"/>
              <a:buFont typeface="Arial"/>
              <a:buChar char="•"/>
              <a:defRPr b="0" i="0" sz="1200" u="none" cap="none" strike="noStrike">
                <a:solidFill>
                  <a:schemeClr val="accent6"/>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6076436" y="4818745"/>
            <a:ext cx="1330500" cy="2739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sp>
        <p:nvSpPr>
          <p:cNvPr id="9" name="Google Shape;9;p1"/>
          <p:cNvSpPr txBox="1"/>
          <p:nvPr>
            <p:ph idx="12" type="sldNum"/>
          </p:nvPr>
        </p:nvSpPr>
        <p:spPr>
          <a:xfrm>
            <a:off x="8330660" y="4818745"/>
            <a:ext cx="510900" cy="273900"/>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1" i="0" sz="600" u="none" cap="none" strike="noStrike">
                <a:solidFill>
                  <a:schemeClr val="dk1"/>
                </a:solidFill>
                <a:latin typeface="Arial"/>
                <a:ea typeface="Arial"/>
                <a:cs typeface="Arial"/>
                <a:sym typeface="Arial"/>
              </a:defRPr>
            </a:lvl1pPr>
            <a:lvl2pPr indent="0" lvl="1" marL="0" marR="0" rtl="0" algn="r">
              <a:spcBef>
                <a:spcPts val="0"/>
              </a:spcBef>
              <a:buNone/>
              <a:defRPr b="1" i="0" sz="600" u="none" cap="none" strike="noStrike">
                <a:solidFill>
                  <a:schemeClr val="dk1"/>
                </a:solidFill>
                <a:latin typeface="Arial"/>
                <a:ea typeface="Arial"/>
                <a:cs typeface="Arial"/>
                <a:sym typeface="Arial"/>
              </a:defRPr>
            </a:lvl2pPr>
            <a:lvl3pPr indent="0" lvl="2" marL="0" marR="0" rtl="0" algn="r">
              <a:spcBef>
                <a:spcPts val="0"/>
              </a:spcBef>
              <a:buNone/>
              <a:defRPr b="1" i="0" sz="600" u="none" cap="none" strike="noStrike">
                <a:solidFill>
                  <a:schemeClr val="dk1"/>
                </a:solidFill>
                <a:latin typeface="Arial"/>
                <a:ea typeface="Arial"/>
                <a:cs typeface="Arial"/>
                <a:sym typeface="Arial"/>
              </a:defRPr>
            </a:lvl3pPr>
            <a:lvl4pPr indent="0" lvl="3" marL="0" marR="0" rtl="0" algn="r">
              <a:spcBef>
                <a:spcPts val="0"/>
              </a:spcBef>
              <a:buNone/>
              <a:defRPr b="1" i="0" sz="600" u="none" cap="none" strike="noStrike">
                <a:solidFill>
                  <a:schemeClr val="dk1"/>
                </a:solidFill>
                <a:latin typeface="Arial"/>
                <a:ea typeface="Arial"/>
                <a:cs typeface="Arial"/>
                <a:sym typeface="Arial"/>
              </a:defRPr>
            </a:lvl4pPr>
            <a:lvl5pPr indent="0" lvl="4" marL="0" marR="0" rtl="0" algn="r">
              <a:spcBef>
                <a:spcPts val="0"/>
              </a:spcBef>
              <a:buNone/>
              <a:defRPr b="1" i="0" sz="600" u="none" cap="none" strike="noStrike">
                <a:solidFill>
                  <a:schemeClr val="dk1"/>
                </a:solidFill>
                <a:latin typeface="Arial"/>
                <a:ea typeface="Arial"/>
                <a:cs typeface="Arial"/>
                <a:sym typeface="Arial"/>
              </a:defRPr>
            </a:lvl5pPr>
            <a:lvl6pPr indent="0" lvl="5" marL="0" marR="0" rtl="0" algn="r">
              <a:spcBef>
                <a:spcPts val="0"/>
              </a:spcBef>
              <a:buNone/>
              <a:defRPr b="1" i="0" sz="600" u="none" cap="none" strike="noStrike">
                <a:solidFill>
                  <a:schemeClr val="dk1"/>
                </a:solidFill>
                <a:latin typeface="Arial"/>
                <a:ea typeface="Arial"/>
                <a:cs typeface="Arial"/>
                <a:sym typeface="Arial"/>
              </a:defRPr>
            </a:lvl6pPr>
            <a:lvl7pPr indent="0" lvl="6" marL="0" marR="0" rtl="0" algn="r">
              <a:spcBef>
                <a:spcPts val="0"/>
              </a:spcBef>
              <a:buNone/>
              <a:defRPr b="1" i="0" sz="600" u="none" cap="none" strike="noStrike">
                <a:solidFill>
                  <a:schemeClr val="dk1"/>
                </a:solidFill>
                <a:latin typeface="Arial"/>
                <a:ea typeface="Arial"/>
                <a:cs typeface="Arial"/>
                <a:sym typeface="Arial"/>
              </a:defRPr>
            </a:lvl7pPr>
            <a:lvl8pPr indent="0" lvl="7" marL="0" marR="0" rtl="0" algn="r">
              <a:spcBef>
                <a:spcPts val="0"/>
              </a:spcBef>
              <a:buNone/>
              <a:defRPr b="1" i="0" sz="600" u="none" cap="none" strike="noStrike">
                <a:solidFill>
                  <a:schemeClr val="dk1"/>
                </a:solidFill>
                <a:latin typeface="Arial"/>
                <a:ea typeface="Arial"/>
                <a:cs typeface="Arial"/>
                <a:sym typeface="Arial"/>
              </a:defRPr>
            </a:lvl8pPr>
            <a:lvl9pPr indent="0" lvl="8" marL="0" marR="0" rtl="0" algn="r">
              <a:spcBef>
                <a:spcPts val="0"/>
              </a:spcBef>
              <a:buNone/>
              <a:defRPr b="1" i="0" sz="6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r>
              <a:rPr lang="en-GB"/>
              <a:t>Slide </a:t>
            </a:r>
            <a:fld id="{00000000-1234-1234-1234-123412341234}" type="slidenum">
              <a:rPr lang="en-GB"/>
              <a:t>‹#›</a:t>
            </a:fld>
            <a:endParaRPr/>
          </a:p>
        </p:txBody>
      </p:sp>
      <p:sp>
        <p:nvSpPr>
          <p:cNvPr id="10" name="Google Shape;10;p1"/>
          <p:cNvSpPr txBox="1"/>
          <p:nvPr>
            <p:ph idx="11" type="ftr"/>
          </p:nvPr>
        </p:nvSpPr>
        <p:spPr>
          <a:xfrm>
            <a:off x="859014" y="4818745"/>
            <a:ext cx="5090400" cy="27390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100"/>
              <a:buNone/>
              <a:defRPr b="0" i="0" sz="600" u="none" cap="none" strike="noStrike">
                <a:solidFill>
                  <a:schemeClr val="dk1"/>
                </a:solidFill>
                <a:latin typeface="Arial"/>
                <a:ea typeface="Arial"/>
                <a:cs typeface="Arial"/>
                <a:sym typeface="Arial"/>
              </a:defRPr>
            </a:lvl1pPr>
            <a:lvl2pPr lvl="1" marR="0" rtl="0" algn="l">
              <a:spcBef>
                <a:spcPts val="0"/>
              </a:spcBef>
              <a:spcAft>
                <a:spcPts val="0"/>
              </a:spcAft>
              <a:buSzPts val="1100"/>
              <a:buNone/>
              <a:defRPr b="0" i="0" sz="1400" u="none" cap="none" strike="noStrike">
                <a:solidFill>
                  <a:schemeClr val="dk1"/>
                </a:solidFill>
                <a:latin typeface="Arial"/>
                <a:ea typeface="Arial"/>
                <a:cs typeface="Arial"/>
                <a:sym typeface="Arial"/>
              </a:defRPr>
            </a:lvl2pPr>
            <a:lvl3pPr lvl="2" marR="0" rtl="0" algn="l">
              <a:spcBef>
                <a:spcPts val="0"/>
              </a:spcBef>
              <a:spcAft>
                <a:spcPts val="0"/>
              </a:spcAft>
              <a:buSzPts val="1100"/>
              <a:buNone/>
              <a:defRPr b="0" i="0" sz="1400" u="none" cap="none" strike="noStrike">
                <a:solidFill>
                  <a:schemeClr val="dk1"/>
                </a:solidFill>
                <a:latin typeface="Arial"/>
                <a:ea typeface="Arial"/>
                <a:cs typeface="Arial"/>
                <a:sym typeface="Arial"/>
              </a:defRPr>
            </a:lvl3pPr>
            <a:lvl4pPr lvl="3" marR="0" rtl="0" algn="l">
              <a:spcBef>
                <a:spcPts val="0"/>
              </a:spcBef>
              <a:spcAft>
                <a:spcPts val="0"/>
              </a:spcAft>
              <a:buSzPts val="1100"/>
              <a:buNone/>
              <a:defRPr b="0" i="0" sz="1400" u="none" cap="none" strike="noStrike">
                <a:solidFill>
                  <a:schemeClr val="dk1"/>
                </a:solidFill>
                <a:latin typeface="Arial"/>
                <a:ea typeface="Arial"/>
                <a:cs typeface="Arial"/>
                <a:sym typeface="Arial"/>
              </a:defRPr>
            </a:lvl4pPr>
            <a:lvl5pPr lvl="4" marR="0" rtl="0" algn="l">
              <a:spcBef>
                <a:spcPts val="0"/>
              </a:spcBef>
              <a:spcAft>
                <a:spcPts val="0"/>
              </a:spcAft>
              <a:buSzPts val="1100"/>
              <a:buNone/>
              <a:defRPr b="0" i="0" sz="1400" u="none" cap="none" strike="noStrike">
                <a:solidFill>
                  <a:schemeClr val="dk1"/>
                </a:solidFill>
                <a:latin typeface="Arial"/>
                <a:ea typeface="Arial"/>
                <a:cs typeface="Arial"/>
                <a:sym typeface="Arial"/>
              </a:defRPr>
            </a:lvl5pPr>
            <a:lvl6pPr lvl="5" marR="0" rtl="0" algn="l">
              <a:spcBef>
                <a:spcPts val="0"/>
              </a:spcBef>
              <a:spcAft>
                <a:spcPts val="0"/>
              </a:spcAft>
              <a:buSzPts val="1100"/>
              <a:buNone/>
              <a:defRPr b="0" i="0" sz="1400" u="none" cap="none" strike="noStrike">
                <a:solidFill>
                  <a:schemeClr val="dk1"/>
                </a:solidFill>
                <a:latin typeface="Arial"/>
                <a:ea typeface="Arial"/>
                <a:cs typeface="Arial"/>
                <a:sym typeface="Arial"/>
              </a:defRPr>
            </a:lvl6pPr>
            <a:lvl7pPr lvl="6" marR="0" rtl="0" algn="l">
              <a:spcBef>
                <a:spcPts val="0"/>
              </a:spcBef>
              <a:spcAft>
                <a:spcPts val="0"/>
              </a:spcAft>
              <a:buSzPts val="1100"/>
              <a:buNone/>
              <a:defRPr b="0" i="0" sz="1400" u="none" cap="none" strike="noStrike">
                <a:solidFill>
                  <a:schemeClr val="dk1"/>
                </a:solidFill>
                <a:latin typeface="Arial"/>
                <a:ea typeface="Arial"/>
                <a:cs typeface="Arial"/>
                <a:sym typeface="Arial"/>
              </a:defRPr>
            </a:lvl7pPr>
            <a:lvl8pPr lvl="7" marR="0" rtl="0" algn="l">
              <a:spcBef>
                <a:spcPts val="0"/>
              </a:spcBef>
              <a:spcAft>
                <a:spcPts val="0"/>
              </a:spcAft>
              <a:buSzPts val="1100"/>
              <a:buNone/>
              <a:defRPr b="0" i="0" sz="1400" u="none" cap="none" strike="noStrike">
                <a:solidFill>
                  <a:schemeClr val="dk1"/>
                </a:solidFill>
                <a:latin typeface="Arial"/>
                <a:ea typeface="Arial"/>
                <a:cs typeface="Arial"/>
                <a:sym typeface="Arial"/>
              </a:defRPr>
            </a:lvl8pPr>
            <a:lvl9pPr lvl="8" marR="0" rtl="0" algn="l">
              <a:spcBef>
                <a:spcPts val="0"/>
              </a:spcBef>
              <a:spcAft>
                <a:spcPts val="0"/>
              </a:spcAft>
              <a:buSzPts val="1100"/>
              <a:buNone/>
              <a:defRPr b="0" i="0" sz="1400" u="none" cap="none" strike="noStrike">
                <a:solidFill>
                  <a:schemeClr val="dk1"/>
                </a:solidFill>
                <a:latin typeface="Arial"/>
                <a:ea typeface="Arial"/>
                <a:cs typeface="Arial"/>
                <a:sym typeface="Arial"/>
              </a:defRPr>
            </a:lvl9pPr>
          </a:lstStyle>
          <a:p/>
        </p:txBody>
      </p:sp>
      <p:cxnSp>
        <p:nvCxnSpPr>
          <p:cNvPr id="11" name="Google Shape;11;p1"/>
          <p:cNvCxnSpPr/>
          <p:nvPr/>
        </p:nvCxnSpPr>
        <p:spPr>
          <a:xfrm>
            <a:off x="303053" y="4778102"/>
            <a:ext cx="8535000" cy="0"/>
          </a:xfrm>
          <a:prstGeom prst="straightConnector1">
            <a:avLst/>
          </a:prstGeom>
          <a:noFill/>
          <a:ln cap="flat" cmpd="sng" w="9525">
            <a:solidFill>
              <a:schemeClr val="accent1"/>
            </a:solidFill>
            <a:prstDash val="solid"/>
            <a:miter lim="800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174">
          <p15:clr>
            <a:srgbClr val="F26B43"/>
          </p15:clr>
        </p15:guide>
        <p15:guide id="2" pos="2880">
          <p15:clr>
            <a:srgbClr val="F26B43"/>
          </p15:clr>
        </p15:guide>
        <p15:guide id="3" pos="5567">
          <p15:clr>
            <a:srgbClr val="F26B43"/>
          </p15:clr>
        </p15:guide>
        <p15:guide id="4" pos="193">
          <p15:clr>
            <a:srgbClr val="F26B43"/>
          </p15:clr>
        </p15:guide>
        <p15:guide id="5" pos="2846">
          <p15:clr>
            <a:srgbClr val="F26B43"/>
          </p15:clr>
        </p15:guide>
        <p15:guide id="6" pos="2914">
          <p15:clr>
            <a:srgbClr val="F26B43"/>
          </p15:clr>
        </p15:guide>
        <p15:guide id="7" pos="3815">
          <p15:clr>
            <a:srgbClr val="F26B43"/>
          </p15:clr>
        </p15:guide>
        <p15:guide id="8" pos="3748">
          <p15:clr>
            <a:srgbClr val="F26B43"/>
          </p15:clr>
        </p15:guide>
        <p15:guide id="9" pos="2012">
          <p15:clr>
            <a:srgbClr val="F26B43"/>
          </p15:clr>
        </p15:guide>
        <p15:guide id="10" pos="1945">
          <p15:clr>
            <a:srgbClr val="F26B43"/>
          </p15:clr>
        </p15:guide>
        <p15:guide id="11" orient="horz" pos="2929">
          <p15:clr>
            <a:srgbClr val="F26B43"/>
          </p15:clr>
        </p15:guide>
        <p15:guide id="12" orient="horz" pos="1807">
          <p15:clr>
            <a:srgbClr val="F26B43"/>
          </p15:clr>
        </p15:guide>
        <p15:guide id="13" orient="horz" pos="685">
          <p15:clr>
            <a:srgbClr val="F26B43"/>
          </p15:clr>
        </p15:guide>
        <p15:guide id="14" orient="horz" pos="752">
          <p15:clr>
            <a:srgbClr val="F26B43"/>
          </p15:clr>
        </p15:guide>
        <p15:guide id="15" orient="horz" pos="1875">
          <p15:clr>
            <a:srgbClr val="F26B43"/>
          </p15:clr>
        </p15:guide>
        <p15:guide id="16" pos="4734">
          <p15:clr>
            <a:srgbClr val="F26B43"/>
          </p15:clr>
        </p15:guide>
        <p15:guide id="17" pos="466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 Id="rId3" Type="http://schemas.openxmlformats.org/officeDocument/2006/relationships/image" Target="../media/image17.jp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1.xml"/><Relationship Id="rId3" Type="http://schemas.openxmlformats.org/officeDocument/2006/relationships/image" Target="../media/image21.jp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2.xml"/><Relationship Id="rId3" Type="http://schemas.openxmlformats.org/officeDocument/2006/relationships/image" Target="../media/image36.jp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3.xml"/><Relationship Id="rId3" Type="http://schemas.openxmlformats.org/officeDocument/2006/relationships/image" Target="../media/image31.jp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4.xml"/><Relationship Id="rId3" Type="http://schemas.openxmlformats.org/officeDocument/2006/relationships/image" Target="../media/image27.png"/><Relationship Id="rId4" Type="http://schemas.openxmlformats.org/officeDocument/2006/relationships/image" Target="../media/image22.png"/><Relationship Id="rId5" Type="http://schemas.openxmlformats.org/officeDocument/2006/relationships/image" Target="../media/image28.jpg"/><Relationship Id="rId6" Type="http://schemas.openxmlformats.org/officeDocument/2006/relationships/image" Target="../media/image30.jpg"/><Relationship Id="rId7" Type="http://schemas.openxmlformats.org/officeDocument/2006/relationships/image" Target="../media/image24.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5.xml"/><Relationship Id="rId3" Type="http://schemas.openxmlformats.org/officeDocument/2006/relationships/image" Target="../media/image20.png"/><Relationship Id="rId4" Type="http://schemas.openxmlformats.org/officeDocument/2006/relationships/image" Target="../media/image23.png"/><Relationship Id="rId5" Type="http://schemas.openxmlformats.org/officeDocument/2006/relationships/image" Target="../media/image33.jpg"/><Relationship Id="rId6" Type="http://schemas.openxmlformats.org/officeDocument/2006/relationships/image" Target="../media/image25.jpg"/><Relationship Id="rId7" Type="http://schemas.openxmlformats.org/officeDocument/2006/relationships/image" Target="../media/image40.jpg"/><Relationship Id="rId8" Type="http://schemas.openxmlformats.org/officeDocument/2006/relationships/image" Target="../media/image35.jpg"/></Relationships>
</file>

<file path=ppt/slides/_rels/slide106.xml.rels><?xml version="1.0" encoding="UTF-8" standalone="yes"?><Relationships xmlns="http://schemas.openxmlformats.org/package/2006/relationships"><Relationship Id="rId11" Type="http://schemas.openxmlformats.org/officeDocument/2006/relationships/image" Target="../media/image45.png"/><Relationship Id="rId10" Type="http://schemas.openxmlformats.org/officeDocument/2006/relationships/image" Target="../media/image37.png"/><Relationship Id="rId12" Type="http://schemas.openxmlformats.org/officeDocument/2006/relationships/image" Target="../media/image38.png"/><Relationship Id="rId1" Type="http://schemas.openxmlformats.org/officeDocument/2006/relationships/slideLayout" Target="../slideLayouts/slideLayout5.xml"/><Relationship Id="rId2" Type="http://schemas.openxmlformats.org/officeDocument/2006/relationships/notesSlide" Target="../notesSlides/notesSlide106.xml"/><Relationship Id="rId3" Type="http://schemas.openxmlformats.org/officeDocument/2006/relationships/image" Target="../media/image26.png"/><Relationship Id="rId4" Type="http://schemas.openxmlformats.org/officeDocument/2006/relationships/image" Target="../media/image34.png"/><Relationship Id="rId9" Type="http://schemas.openxmlformats.org/officeDocument/2006/relationships/image" Target="../media/image42.png"/><Relationship Id="rId5" Type="http://schemas.openxmlformats.org/officeDocument/2006/relationships/image" Target="../media/image29.png"/><Relationship Id="rId6" Type="http://schemas.openxmlformats.org/officeDocument/2006/relationships/image" Target="../media/image41.png"/><Relationship Id="rId7" Type="http://schemas.openxmlformats.org/officeDocument/2006/relationships/image" Target="../media/image39.png"/><Relationship Id="rId8" Type="http://schemas.openxmlformats.org/officeDocument/2006/relationships/image" Target="../media/image32.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7.xml"/><Relationship Id="rId3" Type="http://schemas.openxmlformats.org/officeDocument/2006/relationships/image" Target="../media/image49.jpg"/></Relationships>
</file>

<file path=ppt/slides/_rels/slide108.xml.rels><?xml version="1.0" encoding="UTF-8" standalone="yes"?><Relationships xmlns="http://schemas.openxmlformats.org/package/2006/relationships"><Relationship Id="rId11" Type="http://schemas.openxmlformats.org/officeDocument/2006/relationships/image" Target="../media/image46.png"/><Relationship Id="rId10" Type="http://schemas.openxmlformats.org/officeDocument/2006/relationships/image" Target="../media/image52.png"/><Relationship Id="rId1" Type="http://schemas.openxmlformats.org/officeDocument/2006/relationships/slideLayout" Target="../slideLayouts/slideLayout5.xml"/><Relationship Id="rId2" Type="http://schemas.openxmlformats.org/officeDocument/2006/relationships/notesSlide" Target="../notesSlides/notesSlide108.xml"/><Relationship Id="rId3" Type="http://schemas.openxmlformats.org/officeDocument/2006/relationships/hyperlink" Target="https://schoollab.web.cern.ch" TargetMode="External"/><Relationship Id="rId4" Type="http://schemas.openxmlformats.org/officeDocument/2006/relationships/hyperlink" Target="http://hypatia.vog.gr" TargetMode="External"/><Relationship Id="rId9" Type="http://schemas.openxmlformats.org/officeDocument/2006/relationships/image" Target="../media/image54.png"/><Relationship Id="rId5" Type="http://schemas.openxmlformats.org/officeDocument/2006/relationships/image" Target="../media/image47.png"/><Relationship Id="rId6" Type="http://schemas.openxmlformats.org/officeDocument/2006/relationships/image" Target="../media/image43.png"/><Relationship Id="rId7" Type="http://schemas.openxmlformats.org/officeDocument/2006/relationships/image" Target="../media/image50.png"/><Relationship Id="rId8" Type="http://schemas.openxmlformats.org/officeDocument/2006/relationships/image" Target="../media/image44.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9.xml"/><Relationship Id="rId3" Type="http://schemas.openxmlformats.org/officeDocument/2006/relationships/image" Target="../media/image48.gif"/><Relationship Id="rId4" Type="http://schemas.openxmlformats.org/officeDocument/2006/relationships/image" Target="../media/image53.jpg"/><Relationship Id="rId5" Type="http://schemas.openxmlformats.org/officeDocument/2006/relationships/image" Target="../media/image56.jpg"/><Relationship Id="rId6" Type="http://schemas.openxmlformats.org/officeDocument/2006/relationships/image" Target="../media/image51.jpg"/><Relationship Id="rId7" Type="http://schemas.openxmlformats.org/officeDocument/2006/relationships/image" Target="../media/image55.jpg"/><Relationship Id="rId8" Type="http://schemas.openxmlformats.org/officeDocument/2006/relationships/image" Target="../media/image5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0.xml"/><Relationship Id="rId3" Type="http://schemas.openxmlformats.org/officeDocument/2006/relationships/image" Target="../media/image48.gif"/><Relationship Id="rId4" Type="http://schemas.openxmlformats.org/officeDocument/2006/relationships/image" Target="../media/image53.jpg"/><Relationship Id="rId5" Type="http://schemas.openxmlformats.org/officeDocument/2006/relationships/image" Target="../media/image57.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1.xml"/><Relationship Id="rId3" Type="http://schemas.openxmlformats.org/officeDocument/2006/relationships/image" Target="../media/image59.jpg"/><Relationship Id="rId4" Type="http://schemas.openxmlformats.org/officeDocument/2006/relationships/image" Target="../media/image5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1.xml"/><Relationship Id="rId3" Type="http://schemas.openxmlformats.org/officeDocument/2006/relationships/image" Target="../media/image1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8.xml"/><Relationship Id="rId3" Type="http://schemas.openxmlformats.org/officeDocument/2006/relationships/image" Target="../media/image3.png"/><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9.xml"/><Relationship Id="rId3" Type="http://schemas.openxmlformats.org/officeDocument/2006/relationships/image" Target="../media/image1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8.jpg"/><Relationship Id="rId4" Type="http://schemas.openxmlformats.org/officeDocument/2006/relationships/image" Target="../media/image15.jpg"/><Relationship Id="rId5" Type="http://schemas.openxmlformats.org/officeDocument/2006/relationships/image" Target="../media/image10.jpg"/><Relationship Id="rId6" Type="http://schemas.openxmlformats.org/officeDocument/2006/relationships/image" Target="../media/image13.jpg"/><Relationship Id="rId7" Type="http://schemas.openxmlformats.org/officeDocument/2006/relationships/image" Target="../media/image19.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6.xml"/><Relationship Id="rId3" Type="http://schemas.openxmlformats.org/officeDocument/2006/relationships/image" Target="../media/image4.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8.xml"/><Relationship Id="rId3" Type="http://schemas.openxmlformats.org/officeDocument/2006/relationships/hyperlink" Target="https://scoollab.web.cern.ch/linac3D"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1.xml"/><Relationship Id="rId3" Type="http://schemas.openxmlformats.org/officeDocument/2006/relationships/hyperlink" Target="https://home.cern/"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2.xml"/><Relationship Id="rId3" Type="http://schemas.openxmlformats.org/officeDocument/2006/relationships/hyperlink" Target="https://home.cern/" TargetMode="External"/><Relationship Id="rId4" Type="http://schemas.openxmlformats.org/officeDocument/2006/relationships/hyperlink" Target="https://home.cern/news/news/knowledge-sharing/miniature-accelerator-treat-cancer"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6.xml"/><Relationship Id="rId3" Type="http://schemas.openxmlformats.org/officeDocument/2006/relationships/hyperlink" Target="https://phet.colorado.edu/en/simulations/electric-hockey"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5.xml"/><Relationship Id="rId3" Type="http://schemas.openxmlformats.org/officeDocument/2006/relationships/image" Target="../media/image9.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6.xml"/><Relationship Id="rId3" Type="http://schemas.openxmlformats.org/officeDocument/2006/relationships/hyperlink" Target="https://web.physik.rwth-aachen.de/user/harlander/software/feyngame/"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8.xml"/><Relationship Id="rId3" Type="http://schemas.openxmlformats.org/officeDocument/2006/relationships/hyperlink" Target="https://web.physik.rwth-aachen.de/user/harlander/software/feyngame/" TargetMode="Externa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79.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0.xml"/><Relationship Id="rId3" Type="http://schemas.openxmlformats.org/officeDocument/2006/relationships/image" Target="../media/image16.png"/><Relationship Id="rId4" Type="http://schemas.openxmlformats.org/officeDocument/2006/relationships/image" Target="../media/image5.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0" name="Shape 160"/>
        <p:cNvGrpSpPr/>
        <p:nvPr/>
      </p:nvGrpSpPr>
      <p:grpSpPr>
        <a:xfrm>
          <a:off x="0" y="0"/>
          <a:ext cx="0" cy="0"/>
          <a:chOff x="0" y="0"/>
          <a:chExt cx="0" cy="0"/>
        </a:xfrm>
      </p:grpSpPr>
      <p:sp>
        <p:nvSpPr>
          <p:cNvPr id="161" name="Google Shape;161;p23"/>
          <p:cNvSpPr txBox="1"/>
          <p:nvPr>
            <p:ph type="ctrTitle"/>
          </p:nvPr>
        </p:nvSpPr>
        <p:spPr>
          <a:xfrm>
            <a:off x="1143000" y="784622"/>
            <a:ext cx="6858000" cy="1790700"/>
          </a:xfrm>
          <a:prstGeom prst="rect">
            <a:avLst/>
          </a:prstGeom>
        </p:spPr>
        <p:txBody>
          <a:bodyPr anchorCtr="0" anchor="b" bIns="0" lIns="0" spcFirstLastPara="1" rIns="0" wrap="square" tIns="0">
            <a:noAutofit/>
          </a:bodyPr>
          <a:lstStyle/>
          <a:p>
            <a:pPr indent="0" lvl="0" marL="0" rtl="0" algn="ctr">
              <a:spcBef>
                <a:spcPts val="0"/>
              </a:spcBef>
              <a:spcAft>
                <a:spcPts val="0"/>
              </a:spcAft>
              <a:buNone/>
            </a:pPr>
            <a:r>
              <a:rPr lang="en-GB"/>
              <a:t>Study Group 9</a:t>
            </a:r>
            <a:endParaRPr/>
          </a:p>
        </p:txBody>
      </p:sp>
      <p:sp>
        <p:nvSpPr>
          <p:cNvPr id="162" name="Google Shape;162;p23"/>
          <p:cNvSpPr txBox="1"/>
          <p:nvPr>
            <p:ph idx="1" type="subTitle"/>
          </p:nvPr>
        </p:nvSpPr>
        <p:spPr>
          <a:xfrm>
            <a:off x="1143000" y="2701529"/>
            <a:ext cx="6858000" cy="12417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GB"/>
              <a:t>International High School Teacher Programme </a:t>
            </a:r>
            <a:r>
              <a:rPr lang="en-GB"/>
              <a:t>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1" name="Shape 241"/>
        <p:cNvGrpSpPr/>
        <p:nvPr/>
      </p:nvGrpSpPr>
      <p:grpSpPr>
        <a:xfrm>
          <a:off x="0" y="0"/>
          <a:ext cx="0" cy="0"/>
          <a:chOff x="0" y="0"/>
          <a:chExt cx="0" cy="0"/>
        </a:xfrm>
      </p:grpSpPr>
      <p:sp>
        <p:nvSpPr>
          <p:cNvPr id="242" name="Google Shape;242;p3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a:t>
            </a:r>
            <a:r>
              <a:rPr lang="en-GB" sz="2400">
                <a:solidFill>
                  <a:schemeClr val="lt1"/>
                </a:solidFill>
              </a:rPr>
              <a:t>Takeaways</a:t>
            </a:r>
            <a:r>
              <a:rPr lang="en-GB" sz="2400">
                <a:solidFill>
                  <a:schemeClr val="lt1"/>
                </a:solidFill>
              </a:rPr>
              <a:t>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HST2025 programme.</a:t>
            </a:r>
            <a:endParaRPr sz="1200">
              <a:solidFill>
                <a:schemeClr val="lt1"/>
              </a:solidFill>
            </a:endParaRPr>
          </a:p>
        </p:txBody>
      </p:sp>
      <p:sp>
        <p:nvSpPr>
          <p:cNvPr id="243" name="Google Shape;243;p3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GB" sz="1600">
                <a:solidFill>
                  <a:srgbClr val="171717"/>
                </a:solidFill>
                <a:highlight>
                  <a:srgbClr val="00FF00"/>
                </a:highlight>
              </a:rPr>
              <a:t>Key takeaways</a:t>
            </a:r>
            <a:endParaRPr b="1" sz="1600">
              <a:solidFill>
                <a:srgbClr val="171717"/>
              </a:solidFill>
              <a:highlight>
                <a:srgbClr val="00FF00"/>
              </a:highlight>
            </a:endParaRPr>
          </a:p>
          <a:p>
            <a:pPr indent="0" lvl="0" marL="360000" marR="360000" rtl="0" algn="l">
              <a:spcBef>
                <a:spcPts val="0"/>
              </a:spcBef>
              <a:spcAft>
                <a:spcPts val="0"/>
              </a:spcAft>
              <a:buNone/>
            </a:pPr>
            <a:r>
              <a:t/>
            </a:r>
            <a:endParaRPr b="1" sz="1600">
              <a:solidFill>
                <a:srgbClr val="171717"/>
              </a:solidFill>
            </a:endParaRPr>
          </a:p>
          <a:p>
            <a:pPr indent="0" lvl="0" marL="360000" marR="360000" rtl="0" algn="l">
              <a:spcBef>
                <a:spcPts val="0"/>
              </a:spcBef>
              <a:spcAft>
                <a:spcPts val="0"/>
              </a:spcAft>
              <a:buNone/>
            </a:pPr>
            <a:r>
              <a:rPr lang="en-GB" sz="1500"/>
              <a:t>It </a:t>
            </a:r>
            <a:r>
              <a:rPr b="1" lang="en-GB" sz="1500"/>
              <a:t>always needs</a:t>
            </a:r>
            <a:r>
              <a:rPr lang="en-GB" sz="1500"/>
              <a:t> hands-on experiments to better understand any subject. The concepts of colliders and their mechanism </a:t>
            </a:r>
            <a:r>
              <a:rPr b="1" lang="en-GB" sz="1500"/>
              <a:t>were never</a:t>
            </a:r>
            <a:r>
              <a:rPr lang="en-GB" sz="1500"/>
              <a:t> so clear before seeing the laboratory firsthand.</a:t>
            </a:r>
            <a:endParaRPr sz="2000">
              <a:solidFill>
                <a:srgbClr val="171717"/>
              </a:solidFill>
            </a:endParaRPr>
          </a:p>
        </p:txBody>
      </p:sp>
      <p:sp>
        <p:nvSpPr>
          <p:cNvPr id="244" name="Google Shape;244;p32"/>
          <p:cNvSpPr/>
          <p:nvPr/>
        </p:nvSpPr>
        <p:spPr>
          <a:xfrm>
            <a:off x="3800475" y="2038350"/>
            <a:ext cx="2686200" cy="1514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245" name="Google Shape;245;p32" title="IMG-20250709-WA0169.jpg"/>
          <p:cNvPicPr preferRelativeResize="0"/>
          <p:nvPr/>
        </p:nvPicPr>
        <p:blipFill>
          <a:blip r:embed="rId3">
            <a:alphaModFix/>
          </a:blip>
          <a:stretch>
            <a:fillRect/>
          </a:stretch>
        </p:blipFill>
        <p:spPr>
          <a:xfrm>
            <a:off x="3756425" y="2010975"/>
            <a:ext cx="2999101" cy="2056201"/>
          </a:xfrm>
          <a:prstGeom prst="rect">
            <a:avLst/>
          </a:prstGeom>
          <a:noFill/>
          <a:ln>
            <a:noFill/>
          </a:ln>
        </p:spPr>
      </p:pic>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35" name="Shape 835"/>
        <p:cNvGrpSpPr/>
        <p:nvPr/>
      </p:nvGrpSpPr>
      <p:grpSpPr>
        <a:xfrm>
          <a:off x="0" y="0"/>
          <a:ext cx="0" cy="0"/>
          <a:chOff x="0" y="0"/>
          <a:chExt cx="0" cy="0"/>
        </a:xfrm>
      </p:grpSpPr>
      <p:sp>
        <p:nvSpPr>
          <p:cNvPr id="836" name="Google Shape;836;p122"/>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Final Presentation Guidelines</a:t>
            </a:r>
            <a:endParaRPr/>
          </a:p>
        </p:txBody>
      </p:sp>
      <p:graphicFrame>
        <p:nvGraphicFramePr>
          <p:cNvPr id="837" name="Google Shape;837;p122"/>
          <p:cNvGraphicFramePr/>
          <p:nvPr/>
        </p:nvGraphicFramePr>
        <p:xfrm>
          <a:off x="952500" y="1481525"/>
          <a:ext cx="3000000" cy="3000000"/>
        </p:xfrm>
        <a:graphic>
          <a:graphicData uri="http://schemas.openxmlformats.org/drawingml/2006/table">
            <a:tbl>
              <a:tblPr>
                <a:noFill/>
                <a:tableStyleId>{16919962-D190-40B1-9C5F-7B924AAB7A41}</a:tableStyleId>
              </a:tblPr>
              <a:tblGrid>
                <a:gridCol w="2241950"/>
                <a:gridCol w="4997050"/>
              </a:tblGrid>
              <a:tr h="381000">
                <a:tc>
                  <a:txBody>
                    <a:bodyPr/>
                    <a:lstStyle/>
                    <a:p>
                      <a:pPr indent="0" lvl="0" marL="0" rtl="0" algn="l">
                        <a:spcBef>
                          <a:spcPts val="0"/>
                        </a:spcBef>
                        <a:spcAft>
                          <a:spcPts val="0"/>
                        </a:spcAft>
                        <a:buNone/>
                      </a:pPr>
                      <a:r>
                        <a:rPr lang="en-GB">
                          <a:solidFill>
                            <a:schemeClr val="dk1"/>
                          </a:solidFill>
                        </a:rPr>
                        <a:t>Presentation</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10 minutes + 5 minutes for Q&amp;A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solidFill>
                            <a:schemeClr val="dk1"/>
                          </a:solidFill>
                        </a:rPr>
                        <a:t>Style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Fun, entertaining &amp; on time!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rowSpan="5">
                  <a:txBody>
                    <a:bodyPr/>
                    <a:lstStyle/>
                    <a:p>
                      <a:pPr indent="0" lvl="0" marL="0" rtl="0" algn="l">
                        <a:spcBef>
                          <a:spcPts val="0"/>
                        </a:spcBef>
                        <a:spcAft>
                          <a:spcPts val="0"/>
                        </a:spcAft>
                        <a:buNone/>
                      </a:pPr>
                      <a:r>
                        <a:rPr lang="en-GB">
                          <a:solidFill>
                            <a:schemeClr val="dk1"/>
                          </a:solidFill>
                        </a:rPr>
                        <a:t>Contents</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rowSpan="5">
                  <a:txBody>
                    <a:bodyPr/>
                    <a:lstStyle/>
                    <a:p>
                      <a:pPr indent="-317500" lvl="0" marL="457200" rtl="0" algn="l">
                        <a:lnSpc>
                          <a:spcPct val="115000"/>
                        </a:lnSpc>
                        <a:spcBef>
                          <a:spcPts val="0"/>
                        </a:spcBef>
                        <a:spcAft>
                          <a:spcPts val="0"/>
                        </a:spcAft>
                        <a:buSzPts val="1400"/>
                        <a:buAutoNum type="arabicPeriod"/>
                      </a:pPr>
                      <a:r>
                        <a:rPr lang="en-GB"/>
                        <a:t>Curriculum &amp; classroom connections</a:t>
                      </a:r>
                      <a:endParaRPr/>
                    </a:p>
                    <a:p>
                      <a:pPr indent="-317500" lvl="0" marL="457200" rtl="0" algn="l">
                        <a:lnSpc>
                          <a:spcPct val="115000"/>
                        </a:lnSpc>
                        <a:spcBef>
                          <a:spcPts val="0"/>
                        </a:spcBef>
                        <a:spcAft>
                          <a:spcPts val="0"/>
                        </a:spcAft>
                        <a:buSzPts val="1400"/>
                        <a:buAutoNum type="arabicPeriod"/>
                      </a:pPr>
                      <a:r>
                        <a:rPr lang="en-GB"/>
                        <a:t>Key ideas</a:t>
                      </a:r>
                      <a:endParaRPr/>
                    </a:p>
                    <a:p>
                      <a:pPr indent="-317500" lvl="0" marL="457200" rtl="0" algn="l">
                        <a:lnSpc>
                          <a:spcPct val="115000"/>
                        </a:lnSpc>
                        <a:spcBef>
                          <a:spcPts val="0"/>
                        </a:spcBef>
                        <a:spcAft>
                          <a:spcPts val="0"/>
                        </a:spcAft>
                        <a:buSzPts val="1400"/>
                        <a:buAutoNum type="arabicPeriod"/>
                      </a:pPr>
                      <a:r>
                        <a:rPr lang="en-GB"/>
                        <a:t>Potential students’ conceptions &amp; challenges</a:t>
                      </a:r>
                      <a:endParaRPr/>
                    </a:p>
                    <a:p>
                      <a:pPr indent="-317500" lvl="0" marL="457200" rtl="0" algn="l">
                        <a:lnSpc>
                          <a:spcPct val="115000"/>
                        </a:lnSpc>
                        <a:spcBef>
                          <a:spcPts val="0"/>
                        </a:spcBef>
                        <a:spcAft>
                          <a:spcPts val="0"/>
                        </a:spcAft>
                        <a:buSzPts val="1400"/>
                        <a:buAutoNum type="arabicPeriod"/>
                      </a:pPr>
                      <a:r>
                        <a:rPr lang="en-GB"/>
                        <a:t>Helpful material and resources</a:t>
                      </a:r>
                      <a:endParaRPr/>
                    </a:p>
                    <a:p>
                      <a:pPr indent="-317500" lvl="0" marL="457200" rtl="0" algn="l">
                        <a:lnSpc>
                          <a:spcPct val="115000"/>
                        </a:lnSpc>
                        <a:spcBef>
                          <a:spcPts val="0"/>
                        </a:spcBef>
                        <a:spcAft>
                          <a:spcPts val="0"/>
                        </a:spcAft>
                        <a:buSzPts val="1400"/>
                        <a:buAutoNum type="arabicPeriod"/>
                      </a:pPr>
                      <a:r>
                        <a:rPr lang="en-GB"/>
                        <a:t>Best practice example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vMerge="1"/>
                <a:tc vMerge="1"/>
              </a:tr>
              <a:tr h="381000">
                <a:tc vMerge="1"/>
                <a:tc vMerge="1"/>
              </a:tr>
              <a:tr h="381000">
                <a:tc vMerge="1"/>
                <a:tc vMerge="1"/>
              </a:tr>
              <a:tr h="100000">
                <a:tc vMerge="1"/>
                <a:tc vMerge="1"/>
              </a:tr>
              <a:tr h="381000">
                <a:tc>
                  <a:txBody>
                    <a:bodyPr/>
                    <a:lstStyle/>
                    <a:p>
                      <a:pPr indent="0" lvl="0" marL="0" rtl="0" algn="l">
                        <a:spcBef>
                          <a:spcPts val="0"/>
                        </a:spcBef>
                        <a:spcAft>
                          <a:spcPts val="0"/>
                        </a:spcAft>
                        <a:buNone/>
                      </a:pPr>
                      <a:r>
                        <a:rPr lang="en-GB">
                          <a:solidFill>
                            <a:schemeClr val="dk1"/>
                          </a:solidFill>
                        </a:rPr>
                        <a:t>Final Slide</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Key Takeaways &amp; </a:t>
                      </a:r>
                      <a:r>
                        <a:rPr lang="en-GB"/>
                        <a:t>Goodbye</a:t>
                      </a:r>
                      <a:r>
                        <a:rPr lang="en-GB"/>
                        <a:t> messages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1" name="Shape 841"/>
        <p:cNvGrpSpPr/>
        <p:nvPr/>
      </p:nvGrpSpPr>
      <p:grpSpPr>
        <a:xfrm>
          <a:off x="0" y="0"/>
          <a:ext cx="0" cy="0"/>
          <a:chOff x="0" y="0"/>
          <a:chExt cx="0" cy="0"/>
        </a:xfrm>
      </p:grpSpPr>
      <p:sp>
        <p:nvSpPr>
          <p:cNvPr id="842" name="Google Shape;842;p123"/>
          <p:cNvSpPr txBox="1"/>
          <p:nvPr>
            <p:ph type="ctrTitle"/>
          </p:nvPr>
        </p:nvSpPr>
        <p:spPr>
          <a:xfrm>
            <a:off x="1621825" y="0"/>
            <a:ext cx="6379200" cy="8805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Engineering at CERN</a:t>
            </a:r>
            <a:endParaRPr/>
          </a:p>
        </p:txBody>
      </p:sp>
      <p:sp>
        <p:nvSpPr>
          <p:cNvPr id="843" name="Google Shape;843;p123"/>
          <p:cNvSpPr txBox="1"/>
          <p:nvPr>
            <p:ph idx="1" type="subTitle"/>
          </p:nvPr>
        </p:nvSpPr>
        <p:spPr>
          <a:xfrm>
            <a:off x="1789325" y="934550"/>
            <a:ext cx="4915500" cy="1241700"/>
          </a:xfrm>
          <a:prstGeom prst="rect">
            <a:avLst/>
          </a:prstGeom>
        </p:spPr>
        <p:txBody>
          <a:bodyPr anchorCtr="0" anchor="t" bIns="0" lIns="0" spcFirstLastPara="1" rIns="0" wrap="square" tIns="0">
            <a:noAutofit/>
          </a:bodyPr>
          <a:lstStyle/>
          <a:p>
            <a:pPr indent="0" lvl="0" marL="0" rtl="0" algn="ctr">
              <a:spcBef>
                <a:spcPts val="800"/>
              </a:spcBef>
              <a:spcAft>
                <a:spcPts val="0"/>
              </a:spcAft>
              <a:buNone/>
            </a:pPr>
            <a:r>
              <a:rPr lang="en-GB"/>
              <a:t>HST</a:t>
            </a:r>
            <a:r>
              <a:rPr lang="en-GB"/>
              <a:t>2025</a:t>
            </a:r>
            <a:r>
              <a:rPr lang="en-GB"/>
              <a:t> Study Group 9</a:t>
            </a:r>
            <a:endParaRPr/>
          </a:p>
        </p:txBody>
      </p:sp>
      <p:pic>
        <p:nvPicPr>
          <p:cNvPr id="844" name="Google Shape;844;p123"/>
          <p:cNvPicPr preferRelativeResize="0"/>
          <p:nvPr/>
        </p:nvPicPr>
        <p:blipFill rotWithShape="1">
          <a:blip r:embed="rId3">
            <a:alphaModFix/>
          </a:blip>
          <a:srcRect b="28446" l="0" r="10936" t="27963"/>
          <a:stretch/>
        </p:blipFill>
        <p:spPr>
          <a:xfrm>
            <a:off x="1789325" y="1244163"/>
            <a:ext cx="5309725" cy="3464827"/>
          </a:xfrm>
          <a:prstGeom prst="rect">
            <a:avLst/>
          </a:prstGeom>
          <a:noFill/>
          <a:ln>
            <a:noFill/>
          </a:ln>
        </p:spPr>
      </p:pic>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8" name="Shape 848"/>
        <p:cNvGrpSpPr/>
        <p:nvPr/>
      </p:nvGrpSpPr>
      <p:grpSpPr>
        <a:xfrm>
          <a:off x="0" y="0"/>
          <a:ext cx="0" cy="0"/>
          <a:chOff x="0" y="0"/>
          <a:chExt cx="0" cy="0"/>
        </a:xfrm>
      </p:grpSpPr>
      <p:pic>
        <p:nvPicPr>
          <p:cNvPr id="849" name="Google Shape;849;p124" title="IMG_3256.JPEG"/>
          <p:cNvPicPr preferRelativeResize="0"/>
          <p:nvPr/>
        </p:nvPicPr>
        <p:blipFill rotWithShape="1">
          <a:blip r:embed="rId3">
            <a:alphaModFix/>
          </a:blip>
          <a:srcRect b="0" l="0" r="0" t="21587"/>
          <a:stretch/>
        </p:blipFill>
        <p:spPr>
          <a:xfrm>
            <a:off x="905088" y="276225"/>
            <a:ext cx="7226675" cy="4249924"/>
          </a:xfrm>
          <a:prstGeom prst="rect">
            <a:avLst/>
          </a:prstGeom>
          <a:noFill/>
          <a:ln>
            <a:noFill/>
          </a:ln>
        </p:spPr>
      </p:pic>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3" name="Shape 853"/>
        <p:cNvGrpSpPr/>
        <p:nvPr/>
      </p:nvGrpSpPr>
      <p:grpSpPr>
        <a:xfrm>
          <a:off x="0" y="0"/>
          <a:ext cx="0" cy="0"/>
          <a:chOff x="0" y="0"/>
          <a:chExt cx="0" cy="0"/>
        </a:xfrm>
      </p:grpSpPr>
      <p:pic>
        <p:nvPicPr>
          <p:cNvPr id="854" name="Google Shape;854;p125" title="IMG_3258.JPEG"/>
          <p:cNvPicPr preferRelativeResize="0"/>
          <p:nvPr/>
        </p:nvPicPr>
        <p:blipFill>
          <a:blip r:embed="rId3">
            <a:alphaModFix/>
          </a:blip>
          <a:stretch>
            <a:fillRect/>
          </a:stretch>
        </p:blipFill>
        <p:spPr>
          <a:xfrm>
            <a:off x="962300" y="93375"/>
            <a:ext cx="6909548" cy="4557201"/>
          </a:xfrm>
          <a:prstGeom prst="rect">
            <a:avLst/>
          </a:prstGeom>
          <a:noFill/>
          <a:ln>
            <a:noFill/>
          </a:ln>
        </p:spPr>
      </p:pic>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8" name="Shape 858"/>
        <p:cNvGrpSpPr/>
        <p:nvPr/>
      </p:nvGrpSpPr>
      <p:grpSpPr>
        <a:xfrm>
          <a:off x="0" y="0"/>
          <a:ext cx="0" cy="0"/>
          <a:chOff x="0" y="0"/>
          <a:chExt cx="0" cy="0"/>
        </a:xfrm>
      </p:grpSpPr>
      <p:sp>
        <p:nvSpPr>
          <p:cNvPr id="859" name="Google Shape;859;p126"/>
          <p:cNvSpPr txBox="1"/>
          <p:nvPr>
            <p:ph type="title"/>
          </p:nvPr>
        </p:nvSpPr>
        <p:spPr>
          <a:xfrm>
            <a:off x="359600" y="276223"/>
            <a:ext cx="8532000" cy="4245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Curriculum &amp; Classroom Connections (1/2)</a:t>
            </a:r>
            <a:endParaRPr/>
          </a:p>
          <a:p>
            <a:pPr indent="0" lvl="0" marL="0" rtl="0" algn="l">
              <a:spcBef>
                <a:spcPts val="0"/>
              </a:spcBef>
              <a:spcAft>
                <a:spcPts val="0"/>
              </a:spcAft>
              <a:buNone/>
            </a:pPr>
            <a:r>
              <a:t/>
            </a:r>
            <a:endParaRPr/>
          </a:p>
        </p:txBody>
      </p:sp>
      <p:grpSp>
        <p:nvGrpSpPr>
          <p:cNvPr id="860" name="Google Shape;860;p126"/>
          <p:cNvGrpSpPr/>
          <p:nvPr/>
        </p:nvGrpSpPr>
        <p:grpSpPr>
          <a:xfrm>
            <a:off x="4666700" y="911438"/>
            <a:ext cx="2565751" cy="1732992"/>
            <a:chOff x="6124025" y="849750"/>
            <a:chExt cx="2565751" cy="1732992"/>
          </a:xfrm>
        </p:grpSpPr>
        <p:pic>
          <p:nvPicPr>
            <p:cNvPr id="861" name="Google Shape;861;p126"/>
            <p:cNvPicPr preferRelativeResize="0"/>
            <p:nvPr/>
          </p:nvPicPr>
          <p:blipFill>
            <a:blip r:embed="rId3">
              <a:alphaModFix/>
            </a:blip>
            <a:stretch>
              <a:fillRect/>
            </a:stretch>
          </p:blipFill>
          <p:spPr>
            <a:xfrm>
              <a:off x="6124025" y="1289642"/>
              <a:ext cx="2565751" cy="1293100"/>
            </a:xfrm>
            <a:prstGeom prst="rect">
              <a:avLst/>
            </a:prstGeom>
            <a:noFill/>
            <a:ln>
              <a:noFill/>
            </a:ln>
          </p:spPr>
        </p:pic>
        <p:sp>
          <p:nvSpPr>
            <p:cNvPr id="862" name="Google Shape;862;p126"/>
            <p:cNvSpPr txBox="1"/>
            <p:nvPr/>
          </p:nvSpPr>
          <p:spPr>
            <a:xfrm>
              <a:off x="6247250" y="849750"/>
              <a:ext cx="1899600" cy="35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rgbClr val="171717"/>
                  </a:solidFill>
                </a:rPr>
                <a:t>Lorentz force</a:t>
              </a:r>
              <a:endParaRPr sz="1600">
                <a:solidFill>
                  <a:srgbClr val="171717"/>
                </a:solidFill>
              </a:endParaRPr>
            </a:p>
          </p:txBody>
        </p:sp>
      </p:grpSp>
      <p:grpSp>
        <p:nvGrpSpPr>
          <p:cNvPr id="863" name="Google Shape;863;p126"/>
          <p:cNvGrpSpPr/>
          <p:nvPr/>
        </p:nvGrpSpPr>
        <p:grpSpPr>
          <a:xfrm>
            <a:off x="662450" y="2644425"/>
            <a:ext cx="2532000" cy="2122875"/>
            <a:chOff x="359600" y="849750"/>
            <a:chExt cx="2532000" cy="2122875"/>
          </a:xfrm>
        </p:grpSpPr>
        <p:pic>
          <p:nvPicPr>
            <p:cNvPr id="864" name="Google Shape;864;p126"/>
            <p:cNvPicPr preferRelativeResize="0"/>
            <p:nvPr/>
          </p:nvPicPr>
          <p:blipFill>
            <a:blip r:embed="rId4">
              <a:alphaModFix/>
            </a:blip>
            <a:stretch>
              <a:fillRect/>
            </a:stretch>
          </p:blipFill>
          <p:spPr>
            <a:xfrm>
              <a:off x="383050" y="1067625"/>
              <a:ext cx="2400300" cy="1905000"/>
            </a:xfrm>
            <a:prstGeom prst="rect">
              <a:avLst/>
            </a:prstGeom>
            <a:noFill/>
            <a:ln>
              <a:noFill/>
            </a:ln>
          </p:spPr>
        </p:pic>
        <p:sp>
          <p:nvSpPr>
            <p:cNvPr id="865" name="Google Shape;865;p126"/>
            <p:cNvSpPr txBox="1"/>
            <p:nvPr/>
          </p:nvSpPr>
          <p:spPr>
            <a:xfrm>
              <a:off x="359600" y="849750"/>
              <a:ext cx="2532000" cy="35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rgbClr val="171717"/>
                  </a:solidFill>
                </a:rPr>
                <a:t>Linear and circular motion</a:t>
              </a:r>
              <a:endParaRPr sz="1600">
                <a:solidFill>
                  <a:srgbClr val="171717"/>
                </a:solidFill>
              </a:endParaRPr>
            </a:p>
          </p:txBody>
        </p:sp>
      </p:grpSp>
      <p:grpSp>
        <p:nvGrpSpPr>
          <p:cNvPr id="866" name="Google Shape;866;p126"/>
          <p:cNvGrpSpPr/>
          <p:nvPr/>
        </p:nvGrpSpPr>
        <p:grpSpPr>
          <a:xfrm>
            <a:off x="3558400" y="2582750"/>
            <a:ext cx="5585598" cy="2018474"/>
            <a:chOff x="3558400" y="2582750"/>
            <a:chExt cx="5585598" cy="2018474"/>
          </a:xfrm>
        </p:grpSpPr>
        <p:sp>
          <p:nvSpPr>
            <p:cNvPr id="867" name="Google Shape;867;p126"/>
            <p:cNvSpPr txBox="1"/>
            <p:nvPr/>
          </p:nvSpPr>
          <p:spPr>
            <a:xfrm>
              <a:off x="3913350" y="2582750"/>
              <a:ext cx="2532000" cy="40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rgbClr val="171717"/>
                  </a:solidFill>
                </a:rPr>
                <a:t>Electric/magnetic field</a:t>
              </a:r>
              <a:endParaRPr sz="1600">
                <a:solidFill>
                  <a:srgbClr val="171717"/>
                </a:solidFill>
              </a:endParaRPr>
            </a:p>
          </p:txBody>
        </p:sp>
        <p:pic>
          <p:nvPicPr>
            <p:cNvPr id="868" name="Google Shape;868;p126"/>
            <p:cNvPicPr preferRelativeResize="0"/>
            <p:nvPr/>
          </p:nvPicPr>
          <p:blipFill>
            <a:blip r:embed="rId5">
              <a:alphaModFix/>
            </a:blip>
            <a:stretch>
              <a:fillRect/>
            </a:stretch>
          </p:blipFill>
          <p:spPr>
            <a:xfrm>
              <a:off x="3558400" y="2964725"/>
              <a:ext cx="3099145" cy="1347075"/>
            </a:xfrm>
            <a:prstGeom prst="rect">
              <a:avLst/>
            </a:prstGeom>
            <a:noFill/>
            <a:ln>
              <a:noFill/>
            </a:ln>
          </p:spPr>
        </p:pic>
        <p:pic>
          <p:nvPicPr>
            <p:cNvPr id="869" name="Google Shape;869;p126"/>
            <p:cNvPicPr preferRelativeResize="0"/>
            <p:nvPr/>
          </p:nvPicPr>
          <p:blipFill>
            <a:blip r:embed="rId6">
              <a:alphaModFix/>
            </a:blip>
            <a:stretch>
              <a:fillRect/>
            </a:stretch>
          </p:blipFill>
          <p:spPr>
            <a:xfrm>
              <a:off x="6611999" y="2841325"/>
              <a:ext cx="2532000" cy="1759900"/>
            </a:xfrm>
            <a:prstGeom prst="rect">
              <a:avLst/>
            </a:prstGeom>
            <a:noFill/>
            <a:ln>
              <a:noFill/>
            </a:ln>
          </p:spPr>
        </p:pic>
      </p:grpSp>
      <p:grpSp>
        <p:nvGrpSpPr>
          <p:cNvPr id="870" name="Google Shape;870;p126"/>
          <p:cNvGrpSpPr/>
          <p:nvPr/>
        </p:nvGrpSpPr>
        <p:grpSpPr>
          <a:xfrm>
            <a:off x="305995" y="911438"/>
            <a:ext cx="2819950" cy="1319175"/>
            <a:chOff x="215620" y="3058975"/>
            <a:chExt cx="2819950" cy="1319175"/>
          </a:xfrm>
        </p:grpSpPr>
        <p:pic>
          <p:nvPicPr>
            <p:cNvPr id="871" name="Google Shape;871;p126"/>
            <p:cNvPicPr preferRelativeResize="0"/>
            <p:nvPr/>
          </p:nvPicPr>
          <p:blipFill>
            <a:blip r:embed="rId7">
              <a:alphaModFix/>
            </a:blip>
            <a:stretch>
              <a:fillRect/>
            </a:stretch>
          </p:blipFill>
          <p:spPr>
            <a:xfrm>
              <a:off x="215620" y="3231650"/>
              <a:ext cx="2819950" cy="1146500"/>
            </a:xfrm>
            <a:prstGeom prst="rect">
              <a:avLst/>
            </a:prstGeom>
            <a:noFill/>
            <a:ln>
              <a:noFill/>
            </a:ln>
          </p:spPr>
        </p:pic>
        <p:sp>
          <p:nvSpPr>
            <p:cNvPr id="872" name="Google Shape;872;p126"/>
            <p:cNvSpPr txBox="1"/>
            <p:nvPr/>
          </p:nvSpPr>
          <p:spPr>
            <a:xfrm>
              <a:off x="592050" y="3058975"/>
              <a:ext cx="1356900" cy="24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rgbClr val="171717"/>
                  </a:solidFill>
                </a:rPr>
                <a:t>Ionization</a:t>
              </a:r>
              <a:endParaRPr sz="1600">
                <a:solidFill>
                  <a:srgbClr val="171717"/>
                </a:solidFill>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6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6" name="Shape 876"/>
        <p:cNvGrpSpPr/>
        <p:nvPr/>
      </p:nvGrpSpPr>
      <p:grpSpPr>
        <a:xfrm>
          <a:off x="0" y="0"/>
          <a:ext cx="0" cy="0"/>
          <a:chOff x="0" y="0"/>
          <a:chExt cx="0" cy="0"/>
        </a:xfrm>
      </p:grpSpPr>
      <p:sp>
        <p:nvSpPr>
          <p:cNvPr id="877" name="Google Shape;877;p127"/>
          <p:cNvSpPr txBox="1"/>
          <p:nvPr>
            <p:ph type="title"/>
          </p:nvPr>
        </p:nvSpPr>
        <p:spPr>
          <a:xfrm>
            <a:off x="306000" y="449098"/>
            <a:ext cx="8532000" cy="4245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Curriculum &amp; Classroom Connections (2/2)</a:t>
            </a:r>
            <a:endParaRPr/>
          </a:p>
          <a:p>
            <a:pPr indent="0" lvl="0" marL="0" rtl="0" algn="l">
              <a:spcBef>
                <a:spcPts val="0"/>
              </a:spcBef>
              <a:spcAft>
                <a:spcPts val="0"/>
              </a:spcAft>
              <a:buNone/>
            </a:pPr>
            <a:r>
              <a:t/>
            </a:r>
            <a:endParaRPr/>
          </a:p>
        </p:txBody>
      </p:sp>
      <p:grpSp>
        <p:nvGrpSpPr>
          <p:cNvPr id="878" name="Google Shape;878;p127"/>
          <p:cNvGrpSpPr/>
          <p:nvPr/>
        </p:nvGrpSpPr>
        <p:grpSpPr>
          <a:xfrm>
            <a:off x="0" y="849750"/>
            <a:ext cx="2702200" cy="2270875"/>
            <a:chOff x="189400" y="849750"/>
            <a:chExt cx="2702200" cy="2270875"/>
          </a:xfrm>
        </p:grpSpPr>
        <p:sp>
          <p:nvSpPr>
            <p:cNvPr id="879" name="Google Shape;879;p127"/>
            <p:cNvSpPr txBox="1"/>
            <p:nvPr/>
          </p:nvSpPr>
          <p:spPr>
            <a:xfrm>
              <a:off x="359600" y="849750"/>
              <a:ext cx="2532000" cy="355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rgbClr val="171717"/>
                  </a:solidFill>
                </a:rPr>
                <a:t>Heat conduction</a:t>
              </a:r>
              <a:endParaRPr sz="1600">
                <a:solidFill>
                  <a:srgbClr val="171717"/>
                </a:solidFill>
              </a:endParaRPr>
            </a:p>
          </p:txBody>
        </p:sp>
        <p:pic>
          <p:nvPicPr>
            <p:cNvPr id="880" name="Google Shape;880;p127"/>
            <p:cNvPicPr preferRelativeResize="0"/>
            <p:nvPr/>
          </p:nvPicPr>
          <p:blipFill>
            <a:blip r:embed="rId3">
              <a:alphaModFix/>
            </a:blip>
            <a:stretch>
              <a:fillRect/>
            </a:stretch>
          </p:blipFill>
          <p:spPr>
            <a:xfrm>
              <a:off x="189400" y="1397750"/>
              <a:ext cx="2651525" cy="1722875"/>
            </a:xfrm>
            <a:prstGeom prst="rect">
              <a:avLst/>
            </a:prstGeom>
            <a:noFill/>
            <a:ln>
              <a:noFill/>
            </a:ln>
          </p:spPr>
        </p:pic>
      </p:grpSp>
      <p:grpSp>
        <p:nvGrpSpPr>
          <p:cNvPr id="881" name="Google Shape;881;p127"/>
          <p:cNvGrpSpPr/>
          <p:nvPr/>
        </p:nvGrpSpPr>
        <p:grpSpPr>
          <a:xfrm>
            <a:off x="5581338" y="849750"/>
            <a:ext cx="3651133" cy="1936526"/>
            <a:chOff x="1048450" y="3206975"/>
            <a:chExt cx="3651133" cy="1936526"/>
          </a:xfrm>
        </p:grpSpPr>
        <p:pic>
          <p:nvPicPr>
            <p:cNvPr id="882" name="Google Shape;882;p127" title="77696514-80c0c900-6f7b-11ea-8da6-4525ce9de40b.png"/>
            <p:cNvPicPr preferRelativeResize="0"/>
            <p:nvPr/>
          </p:nvPicPr>
          <p:blipFill>
            <a:blip r:embed="rId4">
              <a:alphaModFix/>
            </a:blip>
            <a:stretch>
              <a:fillRect/>
            </a:stretch>
          </p:blipFill>
          <p:spPr>
            <a:xfrm>
              <a:off x="1048450" y="3469475"/>
              <a:ext cx="3651133" cy="1674026"/>
            </a:xfrm>
            <a:prstGeom prst="rect">
              <a:avLst/>
            </a:prstGeom>
            <a:noFill/>
            <a:ln>
              <a:noFill/>
            </a:ln>
          </p:spPr>
        </p:pic>
        <p:sp>
          <p:nvSpPr>
            <p:cNvPr id="883" name="Google Shape;883;p127"/>
            <p:cNvSpPr txBox="1"/>
            <p:nvPr/>
          </p:nvSpPr>
          <p:spPr>
            <a:xfrm>
              <a:off x="2294250" y="3206975"/>
              <a:ext cx="2054700" cy="40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rgbClr val="171717"/>
                  </a:solidFill>
                </a:rPr>
                <a:t>Solid Geometry</a:t>
              </a:r>
              <a:endParaRPr sz="1600">
                <a:solidFill>
                  <a:srgbClr val="171717"/>
                </a:solidFill>
              </a:endParaRPr>
            </a:p>
          </p:txBody>
        </p:sp>
      </p:grpSp>
      <p:grpSp>
        <p:nvGrpSpPr>
          <p:cNvPr id="884" name="Google Shape;884;p127"/>
          <p:cNvGrpSpPr/>
          <p:nvPr/>
        </p:nvGrpSpPr>
        <p:grpSpPr>
          <a:xfrm>
            <a:off x="2519914" y="1248600"/>
            <a:ext cx="3306326" cy="3011875"/>
            <a:chOff x="3194451" y="1021525"/>
            <a:chExt cx="3306326" cy="3011875"/>
          </a:xfrm>
        </p:grpSpPr>
        <p:sp>
          <p:nvSpPr>
            <p:cNvPr id="885" name="Google Shape;885;p127"/>
            <p:cNvSpPr txBox="1"/>
            <p:nvPr/>
          </p:nvSpPr>
          <p:spPr>
            <a:xfrm>
              <a:off x="3306025" y="1021525"/>
              <a:ext cx="2532000" cy="40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rgbClr val="171717"/>
                  </a:solidFill>
                </a:rPr>
                <a:t>Electrical</a:t>
              </a:r>
              <a:r>
                <a:rPr lang="en-GB" sz="1600">
                  <a:solidFill>
                    <a:srgbClr val="171717"/>
                  </a:solidFill>
                </a:rPr>
                <a:t> circuits (AC/DC)</a:t>
              </a:r>
              <a:endParaRPr sz="1600">
                <a:solidFill>
                  <a:srgbClr val="171717"/>
                </a:solidFill>
              </a:endParaRPr>
            </a:p>
          </p:txBody>
        </p:sp>
        <p:pic>
          <p:nvPicPr>
            <p:cNvPr id="886" name="Google Shape;886;p127"/>
            <p:cNvPicPr preferRelativeResize="0"/>
            <p:nvPr/>
          </p:nvPicPr>
          <p:blipFill>
            <a:blip r:embed="rId5">
              <a:alphaModFix/>
            </a:blip>
            <a:stretch>
              <a:fillRect/>
            </a:stretch>
          </p:blipFill>
          <p:spPr>
            <a:xfrm>
              <a:off x="3194451" y="1559775"/>
              <a:ext cx="3306326" cy="2473625"/>
            </a:xfrm>
            <a:prstGeom prst="rect">
              <a:avLst/>
            </a:prstGeom>
            <a:noFill/>
            <a:ln>
              <a:noFill/>
            </a:ln>
          </p:spPr>
        </p:pic>
      </p:grpSp>
      <p:pic>
        <p:nvPicPr>
          <p:cNvPr id="887" name="Google Shape;887;p127"/>
          <p:cNvPicPr preferRelativeResize="0"/>
          <p:nvPr/>
        </p:nvPicPr>
        <p:blipFill>
          <a:blip r:embed="rId6">
            <a:alphaModFix/>
          </a:blip>
          <a:stretch>
            <a:fillRect/>
          </a:stretch>
        </p:blipFill>
        <p:spPr>
          <a:xfrm>
            <a:off x="306000" y="232150"/>
            <a:ext cx="2604900" cy="1709775"/>
          </a:xfrm>
          <a:prstGeom prst="rect">
            <a:avLst/>
          </a:prstGeom>
          <a:noFill/>
          <a:ln>
            <a:noFill/>
          </a:ln>
        </p:spPr>
      </p:pic>
      <p:pic>
        <p:nvPicPr>
          <p:cNvPr id="888" name="Google Shape;888;p127"/>
          <p:cNvPicPr preferRelativeResize="0"/>
          <p:nvPr/>
        </p:nvPicPr>
        <p:blipFill>
          <a:blip r:embed="rId7">
            <a:alphaModFix/>
          </a:blip>
          <a:stretch>
            <a:fillRect/>
          </a:stretch>
        </p:blipFill>
        <p:spPr>
          <a:xfrm>
            <a:off x="2737758" y="1308600"/>
            <a:ext cx="3179625" cy="2076000"/>
          </a:xfrm>
          <a:prstGeom prst="rect">
            <a:avLst/>
          </a:prstGeom>
          <a:noFill/>
          <a:ln>
            <a:noFill/>
          </a:ln>
        </p:spPr>
      </p:pic>
      <p:pic>
        <p:nvPicPr>
          <p:cNvPr id="889" name="Google Shape;889;p127"/>
          <p:cNvPicPr preferRelativeResize="0"/>
          <p:nvPr/>
        </p:nvPicPr>
        <p:blipFill>
          <a:blip r:embed="rId8">
            <a:alphaModFix/>
          </a:blip>
          <a:stretch>
            <a:fillRect/>
          </a:stretch>
        </p:blipFill>
        <p:spPr>
          <a:xfrm>
            <a:off x="5952941" y="2868219"/>
            <a:ext cx="2907903" cy="17657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8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3" name="Shape 893"/>
        <p:cNvGrpSpPr/>
        <p:nvPr/>
      </p:nvGrpSpPr>
      <p:grpSpPr>
        <a:xfrm>
          <a:off x="0" y="0"/>
          <a:ext cx="0" cy="0"/>
          <a:chOff x="0" y="0"/>
          <a:chExt cx="0" cy="0"/>
        </a:xfrm>
      </p:grpSpPr>
      <p:pic>
        <p:nvPicPr>
          <p:cNvPr id="894" name="Google Shape;894;p128"/>
          <p:cNvPicPr preferRelativeResize="0"/>
          <p:nvPr/>
        </p:nvPicPr>
        <p:blipFill>
          <a:blip r:embed="rId3">
            <a:alphaModFix/>
          </a:blip>
          <a:stretch>
            <a:fillRect/>
          </a:stretch>
        </p:blipFill>
        <p:spPr>
          <a:xfrm>
            <a:off x="4196675" y="1637625"/>
            <a:ext cx="643500" cy="643500"/>
          </a:xfrm>
          <a:prstGeom prst="rect">
            <a:avLst/>
          </a:prstGeom>
          <a:noFill/>
          <a:ln>
            <a:noFill/>
          </a:ln>
        </p:spPr>
      </p:pic>
      <p:sp>
        <p:nvSpPr>
          <p:cNvPr id="895" name="Google Shape;895;p128"/>
          <p:cNvSpPr txBox="1"/>
          <p:nvPr>
            <p:ph idx="2" type="body"/>
          </p:nvPr>
        </p:nvSpPr>
        <p:spPr>
          <a:xfrm>
            <a:off x="3703438" y="2455913"/>
            <a:ext cx="2541300" cy="1041300"/>
          </a:xfrm>
          <a:prstGeom prst="rect">
            <a:avLst/>
          </a:prstGeom>
        </p:spPr>
        <p:txBody>
          <a:bodyPr anchorCtr="0" anchor="t" bIns="0" lIns="0" spcFirstLastPara="1" rIns="0" wrap="square" tIns="0">
            <a:normAutofit/>
          </a:bodyPr>
          <a:lstStyle/>
          <a:p>
            <a:pPr indent="0" lvl="0" marL="0" rtl="0" algn="ctr">
              <a:spcBef>
                <a:spcPts val="800"/>
              </a:spcBef>
              <a:spcAft>
                <a:spcPts val="0"/>
              </a:spcAft>
              <a:buNone/>
            </a:pPr>
            <a:r>
              <a:rPr b="0" lang="en-GB" sz="3500"/>
              <a:t>Engineering   at CERN</a:t>
            </a:r>
            <a:endParaRPr b="0" sz="3500"/>
          </a:p>
        </p:txBody>
      </p:sp>
      <p:pic>
        <p:nvPicPr>
          <p:cNvPr id="896" name="Google Shape;896;p128"/>
          <p:cNvPicPr preferRelativeResize="0"/>
          <p:nvPr/>
        </p:nvPicPr>
        <p:blipFill rotWithShape="1">
          <a:blip r:embed="rId4">
            <a:alphaModFix/>
          </a:blip>
          <a:srcRect b="2092" l="0" r="8475" t="16818"/>
          <a:stretch/>
        </p:blipFill>
        <p:spPr>
          <a:xfrm>
            <a:off x="219325" y="425925"/>
            <a:ext cx="2498850" cy="1658350"/>
          </a:xfrm>
          <a:prstGeom prst="rect">
            <a:avLst/>
          </a:prstGeom>
          <a:noFill/>
          <a:ln>
            <a:noFill/>
          </a:ln>
        </p:spPr>
      </p:pic>
      <p:pic>
        <p:nvPicPr>
          <p:cNvPr id="897" name="Google Shape;897;p128"/>
          <p:cNvPicPr preferRelativeResize="0"/>
          <p:nvPr/>
        </p:nvPicPr>
        <p:blipFill rotWithShape="1">
          <a:blip r:embed="rId5">
            <a:alphaModFix/>
          </a:blip>
          <a:srcRect b="2648" l="0" r="0" t="16116"/>
          <a:stretch/>
        </p:blipFill>
        <p:spPr>
          <a:xfrm>
            <a:off x="3957075" y="3672013"/>
            <a:ext cx="1624600" cy="1731025"/>
          </a:xfrm>
          <a:prstGeom prst="rect">
            <a:avLst/>
          </a:prstGeom>
          <a:noFill/>
          <a:ln>
            <a:noFill/>
          </a:ln>
        </p:spPr>
      </p:pic>
      <p:pic>
        <p:nvPicPr>
          <p:cNvPr id="898" name="Google Shape;898;p128"/>
          <p:cNvPicPr preferRelativeResize="0"/>
          <p:nvPr/>
        </p:nvPicPr>
        <p:blipFill rotWithShape="1">
          <a:blip r:embed="rId6">
            <a:alphaModFix/>
          </a:blip>
          <a:srcRect b="26400" l="0" r="36175" t="0"/>
          <a:stretch/>
        </p:blipFill>
        <p:spPr>
          <a:xfrm>
            <a:off x="8778125" y="60975"/>
            <a:ext cx="941125" cy="2266450"/>
          </a:xfrm>
          <a:prstGeom prst="rect">
            <a:avLst/>
          </a:prstGeom>
          <a:noFill/>
          <a:ln>
            <a:noFill/>
          </a:ln>
        </p:spPr>
      </p:pic>
      <p:pic>
        <p:nvPicPr>
          <p:cNvPr id="899" name="Google Shape;899;p128"/>
          <p:cNvPicPr preferRelativeResize="0"/>
          <p:nvPr/>
        </p:nvPicPr>
        <p:blipFill rotWithShape="1">
          <a:blip r:embed="rId7">
            <a:alphaModFix/>
          </a:blip>
          <a:srcRect b="7165" l="0" r="0" t="16771"/>
          <a:stretch/>
        </p:blipFill>
        <p:spPr>
          <a:xfrm>
            <a:off x="3511550" y="73500"/>
            <a:ext cx="2733200" cy="1560000"/>
          </a:xfrm>
          <a:prstGeom prst="rect">
            <a:avLst/>
          </a:prstGeom>
          <a:noFill/>
          <a:ln>
            <a:noFill/>
          </a:ln>
        </p:spPr>
      </p:pic>
      <p:pic>
        <p:nvPicPr>
          <p:cNvPr id="900" name="Google Shape;900;p128"/>
          <p:cNvPicPr preferRelativeResize="0"/>
          <p:nvPr/>
        </p:nvPicPr>
        <p:blipFill rotWithShape="1">
          <a:blip r:embed="rId8">
            <a:alphaModFix/>
          </a:blip>
          <a:srcRect b="0" l="-21347" r="17061" t="10249"/>
          <a:stretch/>
        </p:blipFill>
        <p:spPr>
          <a:xfrm>
            <a:off x="719275" y="3217124"/>
            <a:ext cx="2733201" cy="1970204"/>
          </a:xfrm>
          <a:prstGeom prst="rect">
            <a:avLst/>
          </a:prstGeom>
          <a:noFill/>
          <a:ln>
            <a:noFill/>
          </a:ln>
        </p:spPr>
      </p:pic>
      <p:pic>
        <p:nvPicPr>
          <p:cNvPr id="901" name="Google Shape;901;p128"/>
          <p:cNvPicPr preferRelativeResize="0"/>
          <p:nvPr/>
        </p:nvPicPr>
        <p:blipFill>
          <a:blip r:embed="rId9">
            <a:alphaModFix/>
          </a:blip>
          <a:stretch>
            <a:fillRect/>
          </a:stretch>
        </p:blipFill>
        <p:spPr>
          <a:xfrm>
            <a:off x="0" y="2019425"/>
            <a:ext cx="2351677" cy="1559999"/>
          </a:xfrm>
          <a:prstGeom prst="rect">
            <a:avLst/>
          </a:prstGeom>
          <a:noFill/>
          <a:ln>
            <a:noFill/>
          </a:ln>
        </p:spPr>
      </p:pic>
      <p:pic>
        <p:nvPicPr>
          <p:cNvPr id="902" name="Google Shape;902;p128"/>
          <p:cNvPicPr preferRelativeResize="0"/>
          <p:nvPr/>
        </p:nvPicPr>
        <p:blipFill rotWithShape="1">
          <a:blip r:embed="rId10">
            <a:alphaModFix/>
          </a:blip>
          <a:srcRect b="0" l="0" r="0" t="9877"/>
          <a:stretch/>
        </p:blipFill>
        <p:spPr>
          <a:xfrm>
            <a:off x="6244563" y="-92400"/>
            <a:ext cx="2541327" cy="1560001"/>
          </a:xfrm>
          <a:prstGeom prst="rect">
            <a:avLst/>
          </a:prstGeom>
          <a:noFill/>
          <a:ln>
            <a:noFill/>
          </a:ln>
        </p:spPr>
      </p:pic>
      <p:sp>
        <p:nvSpPr>
          <p:cNvPr id="903" name="Google Shape;903;p128"/>
          <p:cNvSpPr txBox="1"/>
          <p:nvPr/>
        </p:nvSpPr>
        <p:spPr>
          <a:xfrm>
            <a:off x="1407825" y="1467600"/>
            <a:ext cx="2541300" cy="882000"/>
          </a:xfrm>
          <a:prstGeom prst="rect">
            <a:avLst/>
          </a:prstGeom>
          <a:solidFill>
            <a:srgbClr val="F9FBFD"/>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90000"/>
              </a:lnSpc>
              <a:spcBef>
                <a:spcPts val="800"/>
              </a:spcBef>
              <a:spcAft>
                <a:spcPts val="0"/>
              </a:spcAft>
              <a:buNone/>
            </a:pPr>
            <a:r>
              <a:rPr lang="en-GB">
                <a:solidFill>
                  <a:srgbClr val="171717"/>
                </a:solidFill>
              </a:rPr>
              <a:t>Structural construction of the LHC e.g. bent 1cm over 15m to transport on trucks and join together to construct LHC</a:t>
            </a:r>
            <a:endParaRPr>
              <a:solidFill>
                <a:srgbClr val="171717"/>
              </a:solidFill>
            </a:endParaRPr>
          </a:p>
        </p:txBody>
      </p:sp>
      <p:sp>
        <p:nvSpPr>
          <p:cNvPr id="904" name="Google Shape;904;p128"/>
          <p:cNvSpPr txBox="1"/>
          <p:nvPr/>
        </p:nvSpPr>
        <p:spPr>
          <a:xfrm>
            <a:off x="63975" y="3729850"/>
            <a:ext cx="1624500" cy="1146000"/>
          </a:xfrm>
          <a:prstGeom prst="rect">
            <a:avLst/>
          </a:prstGeom>
          <a:solidFill>
            <a:srgbClr val="F9FBFD"/>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90000"/>
              </a:lnSpc>
              <a:spcBef>
                <a:spcPts val="800"/>
              </a:spcBef>
              <a:spcAft>
                <a:spcPts val="0"/>
              </a:spcAft>
              <a:buNone/>
            </a:pPr>
            <a:r>
              <a:rPr lang="en-GB" sz="1500">
                <a:solidFill>
                  <a:srgbClr val="171717"/>
                </a:solidFill>
              </a:rPr>
              <a:t>Excavate access tunnel through water table by freezing water first.</a:t>
            </a:r>
            <a:endParaRPr sz="1500">
              <a:solidFill>
                <a:srgbClr val="171717"/>
              </a:solidFill>
            </a:endParaRPr>
          </a:p>
        </p:txBody>
      </p:sp>
      <p:sp>
        <p:nvSpPr>
          <p:cNvPr id="905" name="Google Shape;905;p128"/>
          <p:cNvSpPr txBox="1"/>
          <p:nvPr/>
        </p:nvSpPr>
        <p:spPr>
          <a:xfrm>
            <a:off x="5625925" y="1047575"/>
            <a:ext cx="3212100" cy="997500"/>
          </a:xfrm>
          <a:prstGeom prst="rect">
            <a:avLst/>
          </a:prstGeom>
          <a:solidFill>
            <a:srgbClr val="F9FBFD"/>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90000"/>
              </a:lnSpc>
              <a:spcBef>
                <a:spcPts val="800"/>
              </a:spcBef>
              <a:spcAft>
                <a:spcPts val="0"/>
              </a:spcAft>
              <a:buNone/>
            </a:pPr>
            <a:r>
              <a:rPr lang="en-GB" sz="1500">
                <a:solidFill>
                  <a:srgbClr val="171717"/>
                </a:solidFill>
              </a:rPr>
              <a:t>Copper is not a superconductor! The material used are Niobium and Titanium alloy, or a brittle compound of Niobium and tin.</a:t>
            </a:r>
            <a:endParaRPr sz="1500">
              <a:solidFill>
                <a:srgbClr val="171717"/>
              </a:solidFill>
            </a:endParaRPr>
          </a:p>
        </p:txBody>
      </p:sp>
      <p:sp>
        <p:nvSpPr>
          <p:cNvPr id="906" name="Google Shape;906;p128"/>
          <p:cNvSpPr/>
          <p:nvPr/>
        </p:nvSpPr>
        <p:spPr>
          <a:xfrm>
            <a:off x="3517563" y="2209863"/>
            <a:ext cx="3071100" cy="1316700"/>
          </a:xfrm>
          <a:prstGeom prst="ellipse">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07" name="Google Shape;907;p128"/>
          <p:cNvSpPr txBox="1"/>
          <p:nvPr>
            <p:ph type="title"/>
          </p:nvPr>
        </p:nvSpPr>
        <p:spPr>
          <a:xfrm>
            <a:off x="83400" y="73500"/>
            <a:ext cx="1704000" cy="4488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Key Ideas</a:t>
            </a:r>
            <a:endParaRPr/>
          </a:p>
        </p:txBody>
      </p:sp>
      <p:cxnSp>
        <p:nvCxnSpPr>
          <p:cNvPr id="908" name="Google Shape;908;p128"/>
          <p:cNvCxnSpPr>
            <a:stCxn id="906" idx="2"/>
            <a:endCxn id="904" idx="0"/>
          </p:cNvCxnSpPr>
          <p:nvPr/>
        </p:nvCxnSpPr>
        <p:spPr>
          <a:xfrm flipH="1">
            <a:off x="876363" y="2868213"/>
            <a:ext cx="2641200" cy="861600"/>
          </a:xfrm>
          <a:prstGeom prst="curvedConnector2">
            <a:avLst/>
          </a:prstGeom>
          <a:noFill/>
          <a:ln cap="flat" cmpd="sng" w="28575">
            <a:solidFill>
              <a:schemeClr val="dk2"/>
            </a:solidFill>
            <a:prstDash val="solid"/>
            <a:round/>
            <a:headEnd len="med" w="med" type="none"/>
            <a:tailEnd len="med" w="med" type="none"/>
          </a:ln>
        </p:spPr>
      </p:cxnSp>
      <p:cxnSp>
        <p:nvCxnSpPr>
          <p:cNvPr id="909" name="Google Shape;909;p128"/>
          <p:cNvCxnSpPr>
            <a:endCxn id="903" idx="2"/>
          </p:cNvCxnSpPr>
          <p:nvPr/>
        </p:nvCxnSpPr>
        <p:spPr>
          <a:xfrm rot="10800000">
            <a:off x="2678475" y="2349600"/>
            <a:ext cx="839100" cy="416700"/>
          </a:xfrm>
          <a:prstGeom prst="curvedConnector2">
            <a:avLst/>
          </a:prstGeom>
          <a:noFill/>
          <a:ln cap="flat" cmpd="sng" w="28575">
            <a:solidFill>
              <a:schemeClr val="dk2"/>
            </a:solidFill>
            <a:prstDash val="solid"/>
            <a:round/>
            <a:headEnd len="med" w="med" type="none"/>
            <a:tailEnd len="med" w="med" type="none"/>
          </a:ln>
        </p:spPr>
      </p:cxnSp>
      <p:cxnSp>
        <p:nvCxnSpPr>
          <p:cNvPr id="910" name="Google Shape;910;p128"/>
          <p:cNvCxnSpPr>
            <a:stCxn id="906" idx="7"/>
            <a:endCxn id="905" idx="2"/>
          </p:cNvCxnSpPr>
          <p:nvPr/>
        </p:nvCxnSpPr>
        <p:spPr>
          <a:xfrm rot="-5400000">
            <a:off x="6506710" y="1677289"/>
            <a:ext cx="357600" cy="1093200"/>
          </a:xfrm>
          <a:prstGeom prst="curvedConnector3">
            <a:avLst>
              <a:gd fmla="val 76963" name="adj1"/>
            </a:avLst>
          </a:prstGeom>
          <a:noFill/>
          <a:ln cap="flat" cmpd="sng" w="28575">
            <a:solidFill>
              <a:schemeClr val="dk2"/>
            </a:solidFill>
            <a:prstDash val="solid"/>
            <a:round/>
            <a:headEnd len="med" w="med" type="none"/>
            <a:tailEnd len="med" w="med" type="none"/>
          </a:ln>
        </p:spPr>
      </p:cxnSp>
      <p:cxnSp>
        <p:nvCxnSpPr>
          <p:cNvPr id="911" name="Google Shape;911;p128"/>
          <p:cNvCxnSpPr>
            <a:endCxn id="912" idx="0"/>
          </p:cNvCxnSpPr>
          <p:nvPr/>
        </p:nvCxnSpPr>
        <p:spPr>
          <a:xfrm flipH="1" rot="-5400000">
            <a:off x="5524800" y="3552275"/>
            <a:ext cx="491100" cy="383100"/>
          </a:xfrm>
          <a:prstGeom prst="curvedConnector3">
            <a:avLst>
              <a:gd fmla="val 50000" name="adj1"/>
            </a:avLst>
          </a:prstGeom>
          <a:noFill/>
          <a:ln cap="flat" cmpd="sng" w="28575">
            <a:solidFill>
              <a:schemeClr val="dk2"/>
            </a:solidFill>
            <a:prstDash val="solid"/>
            <a:round/>
            <a:headEnd len="med" w="med" type="none"/>
            <a:tailEnd len="med" w="med" type="none"/>
          </a:ln>
        </p:spPr>
      </p:cxnSp>
      <p:cxnSp>
        <p:nvCxnSpPr>
          <p:cNvPr id="913" name="Google Shape;913;p128"/>
          <p:cNvCxnSpPr>
            <a:stCxn id="906" idx="6"/>
            <a:endCxn id="914" idx="1"/>
          </p:cNvCxnSpPr>
          <p:nvPr/>
        </p:nvCxnSpPr>
        <p:spPr>
          <a:xfrm flipH="1" rot="10800000">
            <a:off x="6588663" y="2627613"/>
            <a:ext cx="643500" cy="240600"/>
          </a:xfrm>
          <a:prstGeom prst="curvedConnector3">
            <a:avLst>
              <a:gd fmla="val 49995" name="adj1"/>
            </a:avLst>
          </a:prstGeom>
          <a:noFill/>
          <a:ln cap="flat" cmpd="sng" w="28575">
            <a:solidFill>
              <a:schemeClr val="dk2"/>
            </a:solidFill>
            <a:prstDash val="solid"/>
            <a:round/>
            <a:headEnd len="med" w="med" type="none"/>
            <a:tailEnd len="med" w="med" type="none"/>
          </a:ln>
        </p:spPr>
      </p:cxnSp>
      <p:pic>
        <p:nvPicPr>
          <p:cNvPr id="915" name="Google Shape;915;p128"/>
          <p:cNvPicPr preferRelativeResize="0"/>
          <p:nvPr/>
        </p:nvPicPr>
        <p:blipFill>
          <a:blip r:embed="rId11">
            <a:alphaModFix/>
          </a:blip>
          <a:stretch>
            <a:fillRect/>
          </a:stretch>
        </p:blipFill>
        <p:spPr>
          <a:xfrm>
            <a:off x="6588663" y="3450775"/>
            <a:ext cx="2638425" cy="1733550"/>
          </a:xfrm>
          <a:prstGeom prst="rect">
            <a:avLst/>
          </a:prstGeom>
          <a:noFill/>
          <a:ln>
            <a:noFill/>
          </a:ln>
        </p:spPr>
      </p:pic>
      <p:cxnSp>
        <p:nvCxnSpPr>
          <p:cNvPr id="916" name="Google Shape;916;p128"/>
          <p:cNvCxnSpPr>
            <a:endCxn id="917" idx="1"/>
          </p:cNvCxnSpPr>
          <p:nvPr/>
        </p:nvCxnSpPr>
        <p:spPr>
          <a:xfrm>
            <a:off x="6137475" y="3344275"/>
            <a:ext cx="451200" cy="385200"/>
          </a:xfrm>
          <a:prstGeom prst="curvedConnector3">
            <a:avLst>
              <a:gd fmla="val 50000" name="adj1"/>
            </a:avLst>
          </a:prstGeom>
          <a:noFill/>
          <a:ln cap="flat" cmpd="sng" w="28575">
            <a:solidFill>
              <a:schemeClr val="dk2"/>
            </a:solidFill>
            <a:prstDash val="solid"/>
            <a:round/>
            <a:headEnd len="med" w="med" type="none"/>
            <a:tailEnd len="med" w="med" type="none"/>
          </a:ln>
        </p:spPr>
      </p:cxnSp>
      <p:pic>
        <p:nvPicPr>
          <p:cNvPr id="918" name="Google Shape;918;p128"/>
          <p:cNvPicPr preferRelativeResize="0"/>
          <p:nvPr/>
        </p:nvPicPr>
        <p:blipFill>
          <a:blip r:embed="rId12">
            <a:alphaModFix/>
          </a:blip>
          <a:stretch>
            <a:fillRect/>
          </a:stretch>
        </p:blipFill>
        <p:spPr>
          <a:xfrm>
            <a:off x="8143125" y="2248698"/>
            <a:ext cx="2211116" cy="1658350"/>
          </a:xfrm>
          <a:prstGeom prst="rect">
            <a:avLst/>
          </a:prstGeom>
          <a:noFill/>
          <a:ln>
            <a:noFill/>
          </a:ln>
        </p:spPr>
      </p:pic>
      <p:sp>
        <p:nvSpPr>
          <p:cNvPr id="914" name="Google Shape;914;p128"/>
          <p:cNvSpPr txBox="1"/>
          <p:nvPr/>
        </p:nvSpPr>
        <p:spPr>
          <a:xfrm>
            <a:off x="7232100" y="2327425"/>
            <a:ext cx="2141700" cy="600300"/>
          </a:xfrm>
          <a:prstGeom prst="rect">
            <a:avLst/>
          </a:prstGeom>
          <a:solidFill>
            <a:srgbClr val="F9FBFD"/>
          </a:solidFill>
          <a:ln cap="flat" cmpd="sng" w="9525">
            <a:solidFill>
              <a:schemeClr val="dk2"/>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90000"/>
              </a:lnSpc>
              <a:spcBef>
                <a:spcPts val="800"/>
              </a:spcBef>
              <a:spcAft>
                <a:spcPts val="0"/>
              </a:spcAft>
              <a:buNone/>
            </a:pPr>
            <a:r>
              <a:rPr lang="en-GB" sz="1500">
                <a:solidFill>
                  <a:srgbClr val="171717"/>
                </a:solidFill>
              </a:rPr>
              <a:t>Superconductors requires cryogenics</a:t>
            </a:r>
            <a:endParaRPr sz="1500">
              <a:solidFill>
                <a:srgbClr val="171717"/>
              </a:solidFill>
            </a:endParaRPr>
          </a:p>
        </p:txBody>
      </p:sp>
      <p:sp>
        <p:nvSpPr>
          <p:cNvPr id="917" name="Google Shape;917;p128"/>
          <p:cNvSpPr txBox="1"/>
          <p:nvPr/>
        </p:nvSpPr>
        <p:spPr>
          <a:xfrm>
            <a:off x="6588675" y="3450775"/>
            <a:ext cx="2641200" cy="557400"/>
          </a:xfrm>
          <a:prstGeom prst="rect">
            <a:avLst/>
          </a:prstGeom>
          <a:solidFill>
            <a:srgbClr val="F9FBFD"/>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90000"/>
              </a:lnSpc>
              <a:spcBef>
                <a:spcPts val="800"/>
              </a:spcBef>
              <a:spcAft>
                <a:spcPts val="0"/>
              </a:spcAft>
              <a:buNone/>
            </a:pPr>
            <a:r>
              <a:rPr lang="en-GB" sz="1500">
                <a:solidFill>
                  <a:srgbClr val="171717"/>
                </a:solidFill>
              </a:rPr>
              <a:t>Dipole and quadrupole magnets used to guide beam</a:t>
            </a:r>
            <a:endParaRPr sz="1500">
              <a:solidFill>
                <a:srgbClr val="171717"/>
              </a:solidFill>
            </a:endParaRPr>
          </a:p>
        </p:txBody>
      </p:sp>
      <p:sp>
        <p:nvSpPr>
          <p:cNvPr id="912" name="Google Shape;912;p128"/>
          <p:cNvSpPr txBox="1"/>
          <p:nvPr/>
        </p:nvSpPr>
        <p:spPr>
          <a:xfrm>
            <a:off x="5217900" y="3989375"/>
            <a:ext cx="1488000" cy="587700"/>
          </a:xfrm>
          <a:prstGeom prst="rect">
            <a:avLst/>
          </a:prstGeom>
          <a:solidFill>
            <a:srgbClr val="F9FBFD"/>
          </a:solid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90000"/>
              </a:lnSpc>
              <a:spcBef>
                <a:spcPts val="800"/>
              </a:spcBef>
              <a:spcAft>
                <a:spcPts val="0"/>
              </a:spcAft>
              <a:buNone/>
            </a:pPr>
            <a:r>
              <a:rPr lang="en-GB" sz="1600">
                <a:solidFill>
                  <a:srgbClr val="171717"/>
                </a:solidFill>
              </a:rPr>
              <a:t>Quenching of electromagnet</a:t>
            </a:r>
            <a:endParaRPr sz="1600">
              <a:solidFill>
                <a:srgbClr val="171717"/>
              </a:solidFill>
            </a:endParaRP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2" name="Shape 922"/>
        <p:cNvGrpSpPr/>
        <p:nvPr/>
      </p:nvGrpSpPr>
      <p:grpSpPr>
        <a:xfrm>
          <a:off x="0" y="0"/>
          <a:ext cx="0" cy="0"/>
          <a:chOff x="0" y="0"/>
          <a:chExt cx="0" cy="0"/>
        </a:xfrm>
      </p:grpSpPr>
      <p:sp>
        <p:nvSpPr>
          <p:cNvPr id="923" name="Google Shape;923;p129"/>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Potential Students’ Conceptions &amp; Challenges</a:t>
            </a:r>
            <a:endParaRPr/>
          </a:p>
        </p:txBody>
      </p:sp>
      <p:sp>
        <p:nvSpPr>
          <p:cNvPr id="924" name="Google Shape;924;p129"/>
          <p:cNvSpPr txBox="1"/>
          <p:nvPr>
            <p:ph idx="1" type="body"/>
          </p:nvPr>
        </p:nvSpPr>
        <p:spPr>
          <a:xfrm>
            <a:off x="306001" y="1194200"/>
            <a:ext cx="3727500" cy="3456300"/>
          </a:xfrm>
          <a:prstGeom prst="rect">
            <a:avLst/>
          </a:prstGeom>
        </p:spPr>
        <p:txBody>
          <a:bodyPr anchorCtr="0" anchor="t" bIns="0" lIns="0" spcFirstLastPara="1" rIns="0" wrap="square" tIns="0">
            <a:normAutofit/>
          </a:bodyPr>
          <a:lstStyle/>
          <a:p>
            <a:pPr indent="-317500" lvl="0" marL="457200" rtl="0" algn="l">
              <a:lnSpc>
                <a:spcPct val="115000"/>
              </a:lnSpc>
              <a:spcBef>
                <a:spcPts val="1200"/>
              </a:spcBef>
              <a:spcAft>
                <a:spcPts val="0"/>
              </a:spcAft>
              <a:buSzPts val="1400"/>
              <a:buChar char="●"/>
            </a:pPr>
            <a:r>
              <a:rPr b="0" lang="en-GB"/>
              <a:t>For teachers and students to simplify sufficiently without sacrificing accuracy</a:t>
            </a:r>
            <a:endParaRPr b="0"/>
          </a:p>
          <a:p>
            <a:pPr indent="-317500" lvl="0" marL="457200" rtl="0" algn="l">
              <a:lnSpc>
                <a:spcPct val="115000"/>
              </a:lnSpc>
              <a:spcBef>
                <a:spcPts val="0"/>
              </a:spcBef>
              <a:spcAft>
                <a:spcPts val="0"/>
              </a:spcAft>
              <a:buSzPts val="1400"/>
              <a:buChar char="●"/>
            </a:pPr>
            <a:r>
              <a:rPr b="0" lang="en-GB"/>
              <a:t>Scale - Thinking about </a:t>
            </a:r>
            <a:r>
              <a:rPr b="0" lang="en-GB"/>
              <a:t>10^-15</a:t>
            </a:r>
            <a:r>
              <a:rPr b="0" lang="en-GB"/>
              <a:t> size of a particle or an exabyte of data, or a 27 km underground pipe</a:t>
            </a:r>
            <a:endParaRPr b="0"/>
          </a:p>
          <a:p>
            <a:pPr indent="-317500" lvl="0" marL="457200" rtl="0" algn="l">
              <a:lnSpc>
                <a:spcPct val="115000"/>
              </a:lnSpc>
              <a:spcBef>
                <a:spcPts val="0"/>
              </a:spcBef>
              <a:spcAft>
                <a:spcPts val="0"/>
              </a:spcAft>
              <a:buSzPts val="1400"/>
              <a:buChar char="●"/>
            </a:pPr>
            <a:r>
              <a:rPr b="0" lang="en-GB"/>
              <a:t>Differences between science and engineering</a:t>
            </a:r>
            <a:endParaRPr b="0"/>
          </a:p>
          <a:p>
            <a:pPr indent="-317500" lvl="0" marL="457200" rtl="0" algn="l">
              <a:lnSpc>
                <a:spcPct val="115000"/>
              </a:lnSpc>
              <a:spcBef>
                <a:spcPts val="0"/>
              </a:spcBef>
              <a:spcAft>
                <a:spcPts val="0"/>
              </a:spcAft>
              <a:buSzPts val="1400"/>
              <a:buChar char="●"/>
            </a:pPr>
            <a:r>
              <a:rPr b="0" lang="en-GB"/>
              <a:t>Process optimization for tasks related to the efficient use of resources and energy.</a:t>
            </a:r>
            <a:endParaRPr b="0"/>
          </a:p>
        </p:txBody>
      </p:sp>
      <p:pic>
        <p:nvPicPr>
          <p:cNvPr id="925" name="Google Shape;925;p129"/>
          <p:cNvPicPr preferRelativeResize="0"/>
          <p:nvPr/>
        </p:nvPicPr>
        <p:blipFill>
          <a:blip r:embed="rId3">
            <a:alphaModFix/>
          </a:blip>
          <a:stretch>
            <a:fillRect/>
          </a:stretch>
        </p:blipFill>
        <p:spPr>
          <a:xfrm>
            <a:off x="4518425" y="1079400"/>
            <a:ext cx="4316274" cy="3169274"/>
          </a:xfrm>
          <a:prstGeom prst="rect">
            <a:avLst/>
          </a:prstGeom>
          <a:noFill/>
          <a:ln>
            <a:noFill/>
          </a:ln>
        </p:spPr>
      </p:pic>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9" name="Shape 929"/>
        <p:cNvGrpSpPr/>
        <p:nvPr/>
      </p:nvGrpSpPr>
      <p:grpSpPr>
        <a:xfrm>
          <a:off x="0" y="0"/>
          <a:ext cx="0" cy="0"/>
          <a:chOff x="0" y="0"/>
          <a:chExt cx="0" cy="0"/>
        </a:xfrm>
      </p:grpSpPr>
      <p:sp>
        <p:nvSpPr>
          <p:cNvPr id="930" name="Google Shape;930;p130"/>
          <p:cNvSpPr txBox="1"/>
          <p:nvPr>
            <p:ph type="title"/>
          </p:nvPr>
        </p:nvSpPr>
        <p:spPr>
          <a:xfrm>
            <a:off x="305991" y="-2460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Useful Material &amp; Resources</a:t>
            </a:r>
            <a:endParaRPr/>
          </a:p>
          <a:p>
            <a:pPr indent="0" lvl="0" marL="0" rtl="0" algn="l">
              <a:spcBef>
                <a:spcPts val="0"/>
              </a:spcBef>
              <a:spcAft>
                <a:spcPts val="0"/>
              </a:spcAft>
              <a:buNone/>
            </a:pPr>
            <a:r>
              <a:t/>
            </a:r>
            <a:endParaRPr/>
          </a:p>
        </p:txBody>
      </p:sp>
      <p:sp>
        <p:nvSpPr>
          <p:cNvPr id="931" name="Google Shape;931;p130"/>
          <p:cNvSpPr txBox="1"/>
          <p:nvPr>
            <p:ph idx="2" type="body"/>
          </p:nvPr>
        </p:nvSpPr>
        <p:spPr>
          <a:xfrm>
            <a:off x="133600" y="440875"/>
            <a:ext cx="5316900" cy="4400700"/>
          </a:xfrm>
          <a:prstGeom prst="rect">
            <a:avLst/>
          </a:prstGeom>
        </p:spPr>
        <p:txBody>
          <a:bodyPr anchorCtr="0" anchor="t" bIns="0" lIns="0" spcFirstLastPara="1" rIns="0" wrap="square" tIns="0">
            <a:normAutofit fontScale="85000" lnSpcReduction="20000"/>
          </a:bodyPr>
          <a:lstStyle/>
          <a:p>
            <a:pPr indent="0" lvl="0" marL="457200" rtl="0" algn="l">
              <a:spcBef>
                <a:spcPts val="800"/>
              </a:spcBef>
              <a:spcAft>
                <a:spcPts val="0"/>
              </a:spcAft>
              <a:buNone/>
            </a:pPr>
            <a:r>
              <a:rPr lang="en-GB"/>
              <a:t>Basic experiments to make inferences</a:t>
            </a:r>
            <a:endParaRPr/>
          </a:p>
          <a:p>
            <a:pPr indent="-304165" lvl="0" marL="457200" rtl="0" algn="l">
              <a:spcBef>
                <a:spcPts val="800"/>
              </a:spcBef>
              <a:spcAft>
                <a:spcPts val="0"/>
              </a:spcAft>
              <a:buSzPct val="87500"/>
              <a:buAutoNum type="arabicParenR"/>
            </a:pPr>
            <a:r>
              <a:rPr b="0" lang="en-GB"/>
              <a:t>Design a tilted labyrinth with physical materials (cardboard, string, sticky tape  limit them or have to “purchase”) and magnets. In this case the accelerator is gravity. While the ball bearing is guided by physical and magnetic materials.</a:t>
            </a:r>
            <a:endParaRPr b="0"/>
          </a:p>
          <a:p>
            <a:pPr indent="0" lvl="0" marL="457200" rtl="0" algn="l">
              <a:spcBef>
                <a:spcPts val="800"/>
              </a:spcBef>
              <a:spcAft>
                <a:spcPts val="0"/>
              </a:spcAft>
              <a:buNone/>
            </a:pPr>
            <a:r>
              <a:t/>
            </a:r>
            <a:endParaRPr b="0"/>
          </a:p>
          <a:p>
            <a:pPr indent="-304165" lvl="0" marL="457200" rtl="0" algn="l">
              <a:spcBef>
                <a:spcPts val="800"/>
              </a:spcBef>
              <a:spcAft>
                <a:spcPts val="0"/>
              </a:spcAft>
              <a:buSzPct val="96356"/>
              <a:buAutoNum type="arabicParenR"/>
            </a:pPr>
            <a:r>
              <a:rPr b="0" i="1" lang="en-GB" sz="1452">
                <a:solidFill>
                  <a:srgbClr val="000000"/>
                </a:solidFill>
              </a:rPr>
              <a:t>Bending Limits: From Straws to the LHC: </a:t>
            </a:r>
            <a:r>
              <a:rPr b="0" lang="en-GB"/>
              <a:t>Use paper straws to make a circle without breaking them. What is the minimum size circle you can make without breaking them.The pieces of the pipe of the LHC are bent by just 1 cm over 15m so they can be joined to make a circle. (15 m so they fit on a truck!)</a:t>
            </a:r>
            <a:endParaRPr b="0"/>
          </a:p>
          <a:p>
            <a:pPr indent="0" lvl="0" marL="457200" rtl="0" algn="l">
              <a:spcBef>
                <a:spcPts val="800"/>
              </a:spcBef>
              <a:spcAft>
                <a:spcPts val="0"/>
              </a:spcAft>
              <a:buNone/>
            </a:pPr>
            <a:r>
              <a:rPr lang="en-GB"/>
              <a:t>Build Models in 2D and 3D</a:t>
            </a:r>
            <a:endParaRPr/>
          </a:p>
          <a:p>
            <a:pPr indent="-304165" lvl="0" marL="457200" rtl="0" algn="l">
              <a:spcBef>
                <a:spcPts val="800"/>
              </a:spcBef>
              <a:spcAft>
                <a:spcPts val="0"/>
              </a:spcAft>
              <a:buSzPct val="87500"/>
              <a:buAutoNum type="arabicParenR"/>
            </a:pPr>
            <a:r>
              <a:rPr b="0" lang="en-GB"/>
              <a:t>Buid models and mockups using teplate for 3D printers for ATLAS Magnet, LINAC model and cuadrupole. </a:t>
            </a:r>
            <a:endParaRPr b="0"/>
          </a:p>
          <a:p>
            <a:pPr indent="0" lvl="0" marL="457200" rtl="0" algn="l">
              <a:spcBef>
                <a:spcPts val="800"/>
              </a:spcBef>
              <a:spcAft>
                <a:spcPts val="0"/>
              </a:spcAft>
              <a:buNone/>
            </a:pPr>
            <a:r>
              <a:rPr b="0" lang="en-GB"/>
              <a:t>(</a:t>
            </a:r>
            <a:r>
              <a:rPr b="0" lang="en-GB" u="sng">
                <a:solidFill>
                  <a:schemeClr val="hlink"/>
                </a:solidFill>
                <a:hlinkClick r:id="rId3"/>
              </a:rPr>
              <a:t>https://schoollab.web.cern.ch</a:t>
            </a:r>
            <a:r>
              <a:rPr b="0" lang="en-GB"/>
              <a:t>).</a:t>
            </a:r>
            <a:endParaRPr b="0"/>
          </a:p>
          <a:p>
            <a:pPr indent="0" lvl="0" marL="457200" rtl="0" algn="l">
              <a:spcBef>
                <a:spcPts val="800"/>
              </a:spcBef>
              <a:spcAft>
                <a:spcPts val="0"/>
              </a:spcAft>
              <a:buNone/>
            </a:pPr>
            <a:r>
              <a:rPr lang="en-GB"/>
              <a:t>Data analysis and simulations.</a:t>
            </a:r>
            <a:r>
              <a:rPr b="0" lang="en-GB"/>
              <a:t> </a:t>
            </a:r>
            <a:endParaRPr b="0"/>
          </a:p>
          <a:p>
            <a:pPr indent="-304165" lvl="0" marL="457200" rtl="0" algn="l">
              <a:spcBef>
                <a:spcPts val="800"/>
              </a:spcBef>
              <a:spcAft>
                <a:spcPts val="0"/>
              </a:spcAft>
              <a:buSzPct val="87500"/>
              <a:buAutoNum type="arabicParenR"/>
            </a:pPr>
            <a:r>
              <a:rPr b="0" lang="en-GB"/>
              <a:t>Using simulators with data stored in the ATLAS detector (</a:t>
            </a:r>
            <a:r>
              <a:rPr b="0" lang="en-GB" u="sng">
                <a:solidFill>
                  <a:schemeClr val="hlink"/>
                </a:solidFill>
                <a:hlinkClick r:id="rId4"/>
              </a:rPr>
              <a:t>hypatia.vog.gr</a:t>
            </a:r>
            <a:r>
              <a:rPr b="0" lang="en-GB"/>
              <a:t>) </a:t>
            </a:r>
            <a:endParaRPr b="0"/>
          </a:p>
          <a:p>
            <a:pPr indent="0" lvl="0" marL="457200" rtl="0" algn="l">
              <a:spcBef>
                <a:spcPts val="800"/>
              </a:spcBef>
              <a:spcAft>
                <a:spcPts val="0"/>
              </a:spcAft>
              <a:buNone/>
            </a:pPr>
            <a:r>
              <a:rPr lang="en-GB"/>
              <a:t>Teaching guide</a:t>
            </a:r>
            <a:endParaRPr/>
          </a:p>
          <a:p>
            <a:pPr indent="-304165" lvl="0" marL="457200" rtl="0" algn="l">
              <a:spcBef>
                <a:spcPts val="800"/>
              </a:spcBef>
              <a:spcAft>
                <a:spcPts val="0"/>
              </a:spcAft>
              <a:buSzPct val="87500"/>
              <a:buAutoNum type="arabicParenR"/>
            </a:pPr>
            <a:r>
              <a:rPr b="0" lang="en-GB"/>
              <a:t>Classroom Resource from PI: Beyond the Atom. Activity 4. Purpose: To analyze real scientific data. </a:t>
            </a:r>
            <a:endParaRPr b="0"/>
          </a:p>
        </p:txBody>
      </p:sp>
      <p:pic>
        <p:nvPicPr>
          <p:cNvPr id="932" name="Google Shape;932;p130"/>
          <p:cNvPicPr preferRelativeResize="0"/>
          <p:nvPr/>
        </p:nvPicPr>
        <p:blipFill>
          <a:blip r:embed="rId5">
            <a:alphaModFix/>
          </a:blip>
          <a:stretch>
            <a:fillRect/>
          </a:stretch>
        </p:blipFill>
        <p:spPr>
          <a:xfrm>
            <a:off x="5504125" y="4229820"/>
            <a:ext cx="3267075" cy="485775"/>
          </a:xfrm>
          <a:prstGeom prst="rect">
            <a:avLst/>
          </a:prstGeom>
          <a:noFill/>
          <a:ln>
            <a:noFill/>
          </a:ln>
        </p:spPr>
      </p:pic>
      <p:pic>
        <p:nvPicPr>
          <p:cNvPr id="933" name="Google Shape;933;p130"/>
          <p:cNvPicPr preferRelativeResize="0"/>
          <p:nvPr/>
        </p:nvPicPr>
        <p:blipFill>
          <a:blip r:embed="rId6">
            <a:alphaModFix/>
          </a:blip>
          <a:stretch>
            <a:fillRect/>
          </a:stretch>
        </p:blipFill>
        <p:spPr>
          <a:xfrm>
            <a:off x="6217902" y="3176626"/>
            <a:ext cx="1719216" cy="1139425"/>
          </a:xfrm>
          <a:prstGeom prst="rect">
            <a:avLst/>
          </a:prstGeom>
          <a:noFill/>
          <a:ln>
            <a:noFill/>
          </a:ln>
        </p:spPr>
      </p:pic>
      <p:pic>
        <p:nvPicPr>
          <p:cNvPr id="934" name="Google Shape;934;p130"/>
          <p:cNvPicPr preferRelativeResize="0"/>
          <p:nvPr/>
        </p:nvPicPr>
        <p:blipFill>
          <a:blip r:embed="rId7">
            <a:alphaModFix/>
          </a:blip>
          <a:stretch>
            <a:fillRect/>
          </a:stretch>
        </p:blipFill>
        <p:spPr>
          <a:xfrm>
            <a:off x="6799175" y="1623062"/>
            <a:ext cx="2317225" cy="1139413"/>
          </a:xfrm>
          <a:prstGeom prst="rect">
            <a:avLst/>
          </a:prstGeom>
          <a:noFill/>
          <a:ln>
            <a:noFill/>
          </a:ln>
        </p:spPr>
      </p:pic>
      <p:pic>
        <p:nvPicPr>
          <p:cNvPr id="935" name="Google Shape;935;p130"/>
          <p:cNvPicPr preferRelativeResize="0"/>
          <p:nvPr/>
        </p:nvPicPr>
        <p:blipFill>
          <a:blip r:embed="rId8">
            <a:alphaModFix/>
          </a:blip>
          <a:stretch>
            <a:fillRect/>
          </a:stretch>
        </p:blipFill>
        <p:spPr>
          <a:xfrm>
            <a:off x="6799173" y="184802"/>
            <a:ext cx="2438318" cy="1347251"/>
          </a:xfrm>
          <a:prstGeom prst="rect">
            <a:avLst/>
          </a:prstGeom>
          <a:noFill/>
          <a:ln>
            <a:noFill/>
          </a:ln>
        </p:spPr>
      </p:pic>
      <p:pic>
        <p:nvPicPr>
          <p:cNvPr id="936" name="Google Shape;936;p130"/>
          <p:cNvPicPr preferRelativeResize="0"/>
          <p:nvPr/>
        </p:nvPicPr>
        <p:blipFill>
          <a:blip r:embed="rId9">
            <a:alphaModFix/>
          </a:blip>
          <a:stretch>
            <a:fillRect/>
          </a:stretch>
        </p:blipFill>
        <p:spPr>
          <a:xfrm>
            <a:off x="5592713" y="184800"/>
            <a:ext cx="1064355" cy="799200"/>
          </a:xfrm>
          <a:prstGeom prst="rect">
            <a:avLst/>
          </a:prstGeom>
          <a:noFill/>
          <a:ln>
            <a:noFill/>
          </a:ln>
        </p:spPr>
      </p:pic>
      <p:pic>
        <p:nvPicPr>
          <p:cNvPr id="937" name="Google Shape;937;p130"/>
          <p:cNvPicPr preferRelativeResize="0"/>
          <p:nvPr/>
        </p:nvPicPr>
        <p:blipFill>
          <a:blip r:embed="rId10">
            <a:alphaModFix/>
          </a:blip>
          <a:stretch>
            <a:fillRect/>
          </a:stretch>
        </p:blipFill>
        <p:spPr>
          <a:xfrm>
            <a:off x="5562325" y="1145712"/>
            <a:ext cx="988821" cy="951025"/>
          </a:xfrm>
          <a:prstGeom prst="rect">
            <a:avLst/>
          </a:prstGeom>
          <a:noFill/>
          <a:ln>
            <a:noFill/>
          </a:ln>
        </p:spPr>
      </p:pic>
      <p:pic>
        <p:nvPicPr>
          <p:cNvPr id="938" name="Google Shape;938;p130"/>
          <p:cNvPicPr preferRelativeResize="0"/>
          <p:nvPr/>
        </p:nvPicPr>
        <p:blipFill>
          <a:blip r:embed="rId11">
            <a:alphaModFix/>
          </a:blip>
          <a:stretch>
            <a:fillRect/>
          </a:stretch>
        </p:blipFill>
        <p:spPr>
          <a:xfrm>
            <a:off x="5116194" y="2409135"/>
            <a:ext cx="1434950" cy="918184"/>
          </a:xfrm>
          <a:prstGeom prst="rect">
            <a:avLst/>
          </a:prstGeom>
          <a:noFill/>
          <a:ln>
            <a:noFill/>
          </a:ln>
        </p:spPr>
      </p:pic>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2" name="Shape 942"/>
        <p:cNvGrpSpPr/>
        <p:nvPr/>
      </p:nvGrpSpPr>
      <p:grpSpPr>
        <a:xfrm>
          <a:off x="0" y="0"/>
          <a:ext cx="0" cy="0"/>
          <a:chOff x="0" y="0"/>
          <a:chExt cx="0" cy="0"/>
        </a:xfrm>
      </p:grpSpPr>
      <p:sp>
        <p:nvSpPr>
          <p:cNvPr id="943" name="Google Shape;943;p131"/>
          <p:cNvSpPr txBox="1"/>
          <p:nvPr>
            <p:ph type="title"/>
          </p:nvPr>
        </p:nvSpPr>
        <p:spPr>
          <a:xfrm>
            <a:off x="1708325" y="280200"/>
            <a:ext cx="71295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From CERNs </a:t>
            </a:r>
            <a:r>
              <a:rPr lang="en-GB"/>
              <a:t>electromagnets</a:t>
            </a:r>
            <a:r>
              <a:rPr lang="en-GB"/>
              <a:t>   →   </a:t>
            </a:r>
            <a:r>
              <a:rPr lang="en-GB"/>
              <a:t>engineering</a:t>
            </a:r>
            <a:r>
              <a:rPr lang="en-GB"/>
              <a:t> an electromagnet</a:t>
            </a:r>
            <a:endParaRPr/>
          </a:p>
        </p:txBody>
      </p:sp>
      <p:sp>
        <p:nvSpPr>
          <p:cNvPr id="944" name="Google Shape;944;p131"/>
          <p:cNvSpPr txBox="1"/>
          <p:nvPr/>
        </p:nvSpPr>
        <p:spPr>
          <a:xfrm>
            <a:off x="2851325" y="4559650"/>
            <a:ext cx="53754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000"/>
              <a:t>[1] </a:t>
            </a:r>
            <a:r>
              <a:rPr b="1" lang="en-GB" sz="1000"/>
              <a:t>https://solvay-education-programme.web.cern.ch/iron-screw-cern-electromagnets</a:t>
            </a:r>
            <a:endParaRPr sz="1000"/>
          </a:p>
        </p:txBody>
      </p:sp>
      <p:pic>
        <p:nvPicPr>
          <p:cNvPr descr="A QR Code" id="945" name="Google Shape;945;p131"/>
          <p:cNvPicPr preferRelativeResize="0"/>
          <p:nvPr/>
        </p:nvPicPr>
        <p:blipFill>
          <a:blip r:embed="rId3">
            <a:alphaModFix/>
          </a:blip>
          <a:stretch>
            <a:fillRect/>
          </a:stretch>
        </p:blipFill>
        <p:spPr>
          <a:xfrm>
            <a:off x="8195675" y="4120275"/>
            <a:ext cx="660250" cy="660250"/>
          </a:xfrm>
          <a:prstGeom prst="rect">
            <a:avLst/>
          </a:prstGeom>
          <a:noFill/>
          <a:ln>
            <a:noFill/>
          </a:ln>
        </p:spPr>
      </p:pic>
      <p:sp>
        <p:nvSpPr>
          <p:cNvPr id="946" name="Google Shape;946;p131"/>
          <p:cNvSpPr/>
          <p:nvPr/>
        </p:nvSpPr>
        <p:spPr>
          <a:xfrm>
            <a:off x="6104075" y="2189963"/>
            <a:ext cx="1675800" cy="1104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Build electromagnet </a:t>
            </a:r>
            <a:endParaRPr/>
          </a:p>
          <a:p>
            <a:pPr indent="0" lvl="0" marL="0" rtl="0" algn="ctr">
              <a:spcBef>
                <a:spcPts val="0"/>
              </a:spcBef>
              <a:spcAft>
                <a:spcPts val="0"/>
              </a:spcAft>
              <a:buNone/>
            </a:pPr>
            <a:r>
              <a:rPr lang="en-GB"/>
              <a:t>[1]</a:t>
            </a:r>
            <a:endParaRPr/>
          </a:p>
        </p:txBody>
      </p:sp>
      <p:pic>
        <p:nvPicPr>
          <p:cNvPr id="947" name="Google Shape;947;p131" title="IMG_20250716_174206.jpg"/>
          <p:cNvPicPr preferRelativeResize="0"/>
          <p:nvPr/>
        </p:nvPicPr>
        <p:blipFill rotWithShape="1">
          <a:blip r:embed="rId4">
            <a:alphaModFix/>
          </a:blip>
          <a:srcRect b="23488" l="4350" r="-4350" t="2623"/>
          <a:stretch/>
        </p:blipFill>
        <p:spPr>
          <a:xfrm>
            <a:off x="206475" y="280204"/>
            <a:ext cx="1261801" cy="1243100"/>
          </a:xfrm>
          <a:prstGeom prst="rect">
            <a:avLst/>
          </a:prstGeom>
          <a:noFill/>
          <a:ln>
            <a:noFill/>
          </a:ln>
        </p:spPr>
      </p:pic>
      <p:pic>
        <p:nvPicPr>
          <p:cNvPr id="948" name="Google Shape;948;p131" title="IMG_20250716_172939.jpg"/>
          <p:cNvPicPr preferRelativeResize="0"/>
          <p:nvPr/>
        </p:nvPicPr>
        <p:blipFill rotWithShape="1">
          <a:blip r:embed="rId5">
            <a:alphaModFix/>
          </a:blip>
          <a:srcRect b="0" l="21875" r="21875" t="0"/>
          <a:stretch/>
        </p:blipFill>
        <p:spPr>
          <a:xfrm>
            <a:off x="1468275" y="1210529"/>
            <a:ext cx="2486543" cy="3315395"/>
          </a:xfrm>
          <a:prstGeom prst="rect">
            <a:avLst/>
          </a:prstGeom>
          <a:noFill/>
          <a:ln>
            <a:noFill/>
          </a:ln>
        </p:spPr>
      </p:pic>
      <p:pic>
        <p:nvPicPr>
          <p:cNvPr id="949" name="Google Shape;949;p131" title="IMG_20250716_174212.jpg"/>
          <p:cNvPicPr preferRelativeResize="0"/>
          <p:nvPr/>
        </p:nvPicPr>
        <p:blipFill>
          <a:blip r:embed="rId6">
            <a:alphaModFix/>
          </a:blip>
          <a:stretch>
            <a:fillRect/>
          </a:stretch>
        </p:blipFill>
        <p:spPr>
          <a:xfrm>
            <a:off x="4027048" y="1657125"/>
            <a:ext cx="1627726" cy="2170301"/>
          </a:xfrm>
          <a:prstGeom prst="rect">
            <a:avLst/>
          </a:prstGeom>
          <a:noFill/>
          <a:ln>
            <a:noFill/>
          </a:ln>
        </p:spPr>
      </p:pic>
      <p:sp>
        <p:nvSpPr>
          <p:cNvPr id="950" name="Google Shape;950;p131"/>
          <p:cNvSpPr txBox="1"/>
          <p:nvPr/>
        </p:nvSpPr>
        <p:spPr>
          <a:xfrm>
            <a:off x="1379450" y="4212100"/>
            <a:ext cx="2834100" cy="24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600">
                <a:solidFill>
                  <a:srgbClr val="171717"/>
                </a:solidFill>
              </a:rPr>
              <a:t>Taken at Antimatter factory!</a:t>
            </a:r>
            <a:endParaRPr sz="1600">
              <a:solidFill>
                <a:srgbClr val="171717"/>
              </a:solidFill>
            </a:endParaRPr>
          </a:p>
        </p:txBody>
      </p:sp>
      <p:pic>
        <p:nvPicPr>
          <p:cNvPr id="951" name="Google Shape;951;p131" title="IMG_20230127_192003.jpg"/>
          <p:cNvPicPr preferRelativeResize="0"/>
          <p:nvPr/>
        </p:nvPicPr>
        <p:blipFill rotWithShape="1">
          <a:blip r:embed="rId7">
            <a:alphaModFix/>
          </a:blip>
          <a:srcRect b="13362" l="70011" r="11329" t="52912"/>
          <a:stretch/>
        </p:blipFill>
        <p:spPr>
          <a:xfrm>
            <a:off x="8165903" y="1766629"/>
            <a:ext cx="719800" cy="1734717"/>
          </a:xfrm>
          <a:prstGeom prst="rect">
            <a:avLst/>
          </a:prstGeom>
          <a:noFill/>
          <a:ln>
            <a:noFill/>
          </a:ln>
        </p:spPr>
      </p:pic>
      <p:pic>
        <p:nvPicPr>
          <p:cNvPr id="952" name="Google Shape;952;p131"/>
          <p:cNvPicPr preferRelativeResize="0"/>
          <p:nvPr/>
        </p:nvPicPr>
        <p:blipFill>
          <a:blip r:embed="rId8">
            <a:alphaModFix/>
          </a:blip>
          <a:stretch>
            <a:fillRect/>
          </a:stretch>
        </p:blipFill>
        <p:spPr>
          <a:xfrm>
            <a:off x="7872938" y="1323022"/>
            <a:ext cx="1163775" cy="235767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4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94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49" name="Shape 249"/>
        <p:cNvGrpSpPr/>
        <p:nvPr/>
      </p:nvGrpSpPr>
      <p:grpSpPr>
        <a:xfrm>
          <a:off x="0" y="0"/>
          <a:ext cx="0" cy="0"/>
          <a:chOff x="0" y="0"/>
          <a:chExt cx="0" cy="0"/>
        </a:xfrm>
      </p:grpSpPr>
      <p:sp>
        <p:nvSpPr>
          <p:cNvPr id="250" name="Google Shape;250;p33"/>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51" name="Google Shape;251;p3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222222"/>
                </a:solidFill>
                <a:highlight>
                  <a:srgbClr val="FFFFFF"/>
                </a:highlight>
              </a:rPr>
              <a:t>1)</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Complex</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Fascinating </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Dynamic</a:t>
            </a:r>
            <a:endParaRPr sz="1600">
              <a:solidFill>
                <a:srgbClr val="222222"/>
              </a:solidFill>
              <a:highlight>
                <a:srgbClr val="FFFFFF"/>
              </a:highlight>
            </a:endParaRPr>
          </a:p>
          <a:p>
            <a:pPr indent="0" lvl="0" marL="0" marR="360000" rtl="0" algn="l">
              <a:spcBef>
                <a:spcPts val="0"/>
              </a:spcBef>
              <a:spcAft>
                <a:spcPts val="0"/>
              </a:spcAft>
              <a:buNone/>
            </a:pPr>
            <a:r>
              <a:t/>
            </a:r>
            <a:endParaRPr sz="1600">
              <a:solidFill>
                <a:srgbClr val="222222"/>
              </a:solidFill>
              <a:highlight>
                <a:srgbClr val="FFFFFF"/>
              </a:highlight>
            </a:endParaRPr>
          </a:p>
          <a:p>
            <a:pPr indent="0" lvl="0" marL="0" marR="360000" rtl="0" algn="l">
              <a:spcBef>
                <a:spcPts val="0"/>
              </a:spcBef>
              <a:spcAft>
                <a:spcPts val="0"/>
              </a:spcAft>
              <a:buNone/>
            </a:pPr>
            <a:r>
              <a:t/>
            </a:r>
            <a:endParaRPr sz="1600">
              <a:solidFill>
                <a:srgbClr val="222222"/>
              </a:solidFill>
              <a:highlight>
                <a:srgbClr val="FFFFFF"/>
              </a:highlight>
            </a:endParaRPr>
          </a:p>
          <a:p>
            <a:pPr indent="0" lvl="0" marL="0" marR="360000" rtl="0" algn="l">
              <a:spcBef>
                <a:spcPts val="0"/>
              </a:spcBef>
              <a:spcAft>
                <a:spcPts val="0"/>
              </a:spcAft>
              <a:buNone/>
            </a:pPr>
            <a:r>
              <a:rPr lang="en-GB" sz="1600">
                <a:solidFill>
                  <a:srgbClr val="222222"/>
                </a:solidFill>
                <a:highlight>
                  <a:srgbClr val="FFFFFF"/>
                </a:highlight>
              </a:rPr>
              <a:t>2) It is </a:t>
            </a:r>
            <a:r>
              <a:rPr lang="en-GB" sz="1600">
                <a:solidFill>
                  <a:srgbClr val="222222"/>
                </a:solidFill>
                <a:highlight>
                  <a:srgbClr val="FFFFFF"/>
                </a:highlight>
              </a:rPr>
              <a:t>covered</a:t>
            </a:r>
            <a:r>
              <a:rPr lang="en-GB" sz="1600">
                <a:solidFill>
                  <a:srgbClr val="222222"/>
                </a:solidFill>
                <a:highlight>
                  <a:srgbClr val="FFFFFF"/>
                </a:highlight>
              </a:rPr>
              <a:t> briefly and superficially (nothing about the Standard Model, only electrons, protons, neutrons, and some parts of </a:t>
            </a:r>
            <a:r>
              <a:rPr lang="en-GB" sz="1600">
                <a:solidFill>
                  <a:srgbClr val="222222"/>
                </a:solidFill>
                <a:highlight>
                  <a:srgbClr val="FFFFFF"/>
                </a:highlight>
              </a:rPr>
              <a:t>quantum mechanics</a:t>
            </a:r>
            <a:r>
              <a:rPr lang="en-GB" sz="1600">
                <a:solidFill>
                  <a:srgbClr val="222222"/>
                </a:solidFill>
                <a:highlight>
                  <a:srgbClr val="FFFFFF"/>
                </a:highlight>
              </a:rPr>
              <a:t>).</a:t>
            </a:r>
            <a:endParaRPr sz="1600">
              <a:solidFill>
                <a:srgbClr val="222222"/>
              </a:solidFill>
              <a:highlight>
                <a:srgbClr val="FFFFFF"/>
              </a:highlight>
            </a:endParaRPr>
          </a:p>
          <a:p>
            <a:pPr indent="0" lvl="0" marL="0" marR="360000" rtl="0" algn="l">
              <a:spcBef>
                <a:spcPts val="0"/>
              </a:spcBef>
              <a:spcAft>
                <a:spcPts val="0"/>
              </a:spcAft>
              <a:buNone/>
            </a:pPr>
            <a:r>
              <a:rPr lang="en-GB" sz="1600">
                <a:solidFill>
                  <a:srgbClr val="222222"/>
                </a:solidFill>
                <a:highlight>
                  <a:srgbClr val="FFFFFF"/>
                </a:highlight>
              </a:rPr>
              <a:t>There is no emphasis on modern discoveries or on how large experiments work.</a:t>
            </a:r>
            <a:endParaRPr sz="1600">
              <a:solidFill>
                <a:srgbClr val="222222"/>
              </a:solidFill>
              <a:highlight>
                <a:srgbClr val="FFFFFF"/>
              </a:highlight>
            </a:endParaRPr>
          </a:p>
          <a:p>
            <a:pPr indent="0" lvl="0" marL="0" marR="360000" rtl="0" algn="l">
              <a:spcBef>
                <a:spcPts val="0"/>
              </a:spcBef>
              <a:spcAft>
                <a:spcPts val="0"/>
              </a:spcAft>
              <a:buNone/>
            </a:pPr>
            <a:r>
              <a:t/>
            </a:r>
            <a:endParaRPr sz="1600">
              <a:solidFill>
                <a:srgbClr val="222222"/>
              </a:solidFill>
              <a:highlight>
                <a:srgbClr val="FFFFFF"/>
              </a:highlight>
            </a:endParaRPr>
          </a:p>
          <a:p>
            <a:pPr indent="0" lvl="0" marL="0" marR="360000" rtl="0" algn="l">
              <a:spcBef>
                <a:spcPts val="0"/>
              </a:spcBef>
              <a:spcAft>
                <a:spcPts val="0"/>
              </a:spcAft>
              <a:buNone/>
            </a:pPr>
            <a:r>
              <a:t/>
            </a:r>
            <a:endParaRPr sz="1600">
              <a:solidFill>
                <a:srgbClr val="222222"/>
              </a:solidFill>
              <a:highlight>
                <a:srgbClr val="FFFFFF"/>
              </a:highlight>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6" name="Shape 956"/>
        <p:cNvGrpSpPr/>
        <p:nvPr/>
      </p:nvGrpSpPr>
      <p:grpSpPr>
        <a:xfrm>
          <a:off x="0" y="0"/>
          <a:ext cx="0" cy="0"/>
          <a:chOff x="0" y="0"/>
          <a:chExt cx="0" cy="0"/>
        </a:xfrm>
      </p:grpSpPr>
      <p:sp>
        <p:nvSpPr>
          <p:cNvPr id="957" name="Google Shape;957;p132"/>
          <p:cNvSpPr txBox="1"/>
          <p:nvPr>
            <p:ph type="title"/>
          </p:nvPr>
        </p:nvSpPr>
        <p:spPr>
          <a:xfrm>
            <a:off x="1708325" y="280200"/>
            <a:ext cx="71295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From CERNs electromagnets   →   engineering an electromagnet</a:t>
            </a:r>
            <a:endParaRPr/>
          </a:p>
        </p:txBody>
      </p:sp>
      <p:sp>
        <p:nvSpPr>
          <p:cNvPr id="958" name="Google Shape;958;p132"/>
          <p:cNvSpPr txBox="1"/>
          <p:nvPr/>
        </p:nvSpPr>
        <p:spPr>
          <a:xfrm>
            <a:off x="2820425" y="4405175"/>
            <a:ext cx="53754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000"/>
              <a:t>[1] https://solvay-education-programme.web.cern.ch/iron-screw-cern-electromagnets</a:t>
            </a:r>
            <a:endParaRPr sz="1000"/>
          </a:p>
        </p:txBody>
      </p:sp>
      <p:pic>
        <p:nvPicPr>
          <p:cNvPr descr="A QR Code" id="959" name="Google Shape;959;p132"/>
          <p:cNvPicPr preferRelativeResize="0"/>
          <p:nvPr/>
        </p:nvPicPr>
        <p:blipFill>
          <a:blip r:embed="rId3">
            <a:alphaModFix/>
          </a:blip>
          <a:stretch>
            <a:fillRect/>
          </a:stretch>
        </p:blipFill>
        <p:spPr>
          <a:xfrm>
            <a:off x="8195675" y="4120275"/>
            <a:ext cx="660250" cy="660250"/>
          </a:xfrm>
          <a:prstGeom prst="rect">
            <a:avLst/>
          </a:prstGeom>
          <a:noFill/>
          <a:ln>
            <a:noFill/>
          </a:ln>
        </p:spPr>
      </p:pic>
      <p:sp>
        <p:nvSpPr>
          <p:cNvPr id="960" name="Google Shape;960;p132"/>
          <p:cNvSpPr/>
          <p:nvPr/>
        </p:nvSpPr>
        <p:spPr>
          <a:xfrm>
            <a:off x="2597275" y="1955350"/>
            <a:ext cx="1675800" cy="1305300"/>
          </a:xfrm>
          <a:prstGeom prst="rect">
            <a:avLst/>
          </a:prstGeom>
          <a:solidFill>
            <a:srgbClr val="C9DAF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engineering</a:t>
            </a:r>
            <a:endParaRPr/>
          </a:p>
        </p:txBody>
      </p:sp>
      <p:sp>
        <p:nvSpPr>
          <p:cNvPr id="961" name="Google Shape;961;p132"/>
          <p:cNvSpPr/>
          <p:nvPr/>
        </p:nvSpPr>
        <p:spPr>
          <a:xfrm>
            <a:off x="733150" y="2094300"/>
            <a:ext cx="1675800" cy="1104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Build electromagnet </a:t>
            </a:r>
            <a:endParaRPr/>
          </a:p>
          <a:p>
            <a:pPr indent="0" lvl="0" marL="0" rtl="0" algn="ctr">
              <a:spcBef>
                <a:spcPts val="0"/>
              </a:spcBef>
              <a:spcAft>
                <a:spcPts val="0"/>
              </a:spcAft>
              <a:buNone/>
            </a:pPr>
            <a:r>
              <a:rPr lang="en-GB"/>
              <a:t>[1]</a:t>
            </a:r>
            <a:endParaRPr/>
          </a:p>
        </p:txBody>
      </p:sp>
      <p:sp>
        <p:nvSpPr>
          <p:cNvPr id="962" name="Google Shape;962;p132"/>
          <p:cNvSpPr/>
          <p:nvPr/>
        </p:nvSpPr>
        <p:spPr>
          <a:xfrm>
            <a:off x="5816925" y="1078500"/>
            <a:ext cx="1382400" cy="710400"/>
          </a:xfrm>
          <a:prstGeom prst="roundRect">
            <a:avLst>
              <a:gd fmla="val 16667" name="adj"/>
            </a:avLst>
          </a:prstGeom>
          <a:solidFill>
            <a:srgbClr val="C9DAF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Cable</a:t>
            </a:r>
            <a:br>
              <a:rPr lang="en-GB"/>
            </a:br>
            <a:r>
              <a:rPr lang="en-GB"/>
              <a:t>diameter</a:t>
            </a:r>
            <a:endParaRPr/>
          </a:p>
        </p:txBody>
      </p:sp>
      <p:sp>
        <p:nvSpPr>
          <p:cNvPr id="963" name="Google Shape;963;p132"/>
          <p:cNvSpPr/>
          <p:nvPr/>
        </p:nvSpPr>
        <p:spPr>
          <a:xfrm>
            <a:off x="5816925" y="3316650"/>
            <a:ext cx="1382400" cy="710400"/>
          </a:xfrm>
          <a:prstGeom prst="roundRect">
            <a:avLst>
              <a:gd fmla="val 16667" name="adj"/>
            </a:avLst>
          </a:prstGeom>
          <a:solidFill>
            <a:srgbClr val="C9DAF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core material</a:t>
            </a:r>
            <a:endParaRPr/>
          </a:p>
        </p:txBody>
      </p:sp>
      <p:sp>
        <p:nvSpPr>
          <p:cNvPr id="964" name="Google Shape;964;p132"/>
          <p:cNvSpPr/>
          <p:nvPr/>
        </p:nvSpPr>
        <p:spPr>
          <a:xfrm>
            <a:off x="5816925" y="1788900"/>
            <a:ext cx="1382400" cy="710400"/>
          </a:xfrm>
          <a:prstGeom prst="roundRect">
            <a:avLst>
              <a:gd fmla="val 16667" name="adj"/>
            </a:avLst>
          </a:prstGeom>
          <a:solidFill>
            <a:srgbClr val="C9DAF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Cable</a:t>
            </a:r>
            <a:br>
              <a:rPr lang="en-GB"/>
            </a:br>
            <a:r>
              <a:rPr lang="en-GB"/>
              <a:t>length</a:t>
            </a:r>
            <a:endParaRPr/>
          </a:p>
        </p:txBody>
      </p:sp>
      <p:sp>
        <p:nvSpPr>
          <p:cNvPr id="965" name="Google Shape;965;p132"/>
          <p:cNvSpPr/>
          <p:nvPr/>
        </p:nvSpPr>
        <p:spPr>
          <a:xfrm>
            <a:off x="5816925" y="2499300"/>
            <a:ext cx="1382400" cy="710400"/>
          </a:xfrm>
          <a:prstGeom prst="roundRect">
            <a:avLst>
              <a:gd fmla="val 16667" name="adj"/>
            </a:avLst>
          </a:prstGeom>
          <a:solidFill>
            <a:srgbClr val="C9DAF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Cable</a:t>
            </a:r>
            <a:br>
              <a:rPr lang="en-GB"/>
            </a:br>
            <a:r>
              <a:rPr lang="en-GB"/>
              <a:t>material</a:t>
            </a:r>
            <a:endParaRPr/>
          </a:p>
        </p:txBody>
      </p:sp>
      <p:sp>
        <p:nvSpPr>
          <p:cNvPr id="966" name="Google Shape;966;p132"/>
          <p:cNvSpPr/>
          <p:nvPr/>
        </p:nvSpPr>
        <p:spPr>
          <a:xfrm>
            <a:off x="4673950" y="1194200"/>
            <a:ext cx="988500" cy="596400"/>
          </a:xfrm>
          <a:prstGeom prst="cloudCallout">
            <a:avLst>
              <a:gd fmla="val -20833" name="adj1"/>
              <a:gd fmla="val 62500" name="adj2"/>
            </a:avLst>
          </a:prstGeom>
          <a:solidFill>
            <a:srgbClr val="C9DAF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groupwork </a:t>
            </a:r>
            <a:endParaRPr/>
          </a:p>
        </p:txBody>
      </p:sp>
      <p:sp>
        <p:nvSpPr>
          <p:cNvPr id="967" name="Google Shape;967;p132"/>
          <p:cNvSpPr/>
          <p:nvPr/>
        </p:nvSpPr>
        <p:spPr>
          <a:xfrm>
            <a:off x="4388175" y="1993200"/>
            <a:ext cx="741300" cy="1305300"/>
          </a:xfrm>
          <a:prstGeom prst="rightArrow">
            <a:avLst>
              <a:gd fmla="val 50000" name="adj1"/>
              <a:gd fmla="val 29155" name="adj2"/>
            </a:avLst>
          </a:prstGeom>
          <a:solidFill>
            <a:srgbClr val="C9DAF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vary</a:t>
            </a:r>
            <a:endParaRPr/>
          </a:p>
        </p:txBody>
      </p:sp>
      <p:sp>
        <p:nvSpPr>
          <p:cNvPr id="968" name="Google Shape;968;p132"/>
          <p:cNvSpPr/>
          <p:nvPr/>
        </p:nvSpPr>
        <p:spPr>
          <a:xfrm>
            <a:off x="7809475" y="1864325"/>
            <a:ext cx="1334400" cy="1629600"/>
          </a:xfrm>
          <a:prstGeom prst="verticalScroll">
            <a:avLst>
              <a:gd fmla="val 12500" name="adj"/>
            </a:avLst>
          </a:prstGeom>
          <a:solidFill>
            <a:srgbClr val="C9DAF8"/>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Optimized product</a:t>
            </a:r>
            <a:endParaRPr/>
          </a:p>
        </p:txBody>
      </p:sp>
      <p:pic>
        <p:nvPicPr>
          <p:cNvPr id="969" name="Google Shape;969;p132" title="IMG_20250716_174206.jpg"/>
          <p:cNvPicPr preferRelativeResize="0"/>
          <p:nvPr/>
        </p:nvPicPr>
        <p:blipFill rotWithShape="1">
          <a:blip r:embed="rId4">
            <a:alphaModFix/>
          </a:blip>
          <a:srcRect b="23488" l="4350" r="-4350" t="2623"/>
          <a:stretch/>
        </p:blipFill>
        <p:spPr>
          <a:xfrm>
            <a:off x="206475" y="280204"/>
            <a:ext cx="1261801" cy="1243100"/>
          </a:xfrm>
          <a:prstGeom prst="rect">
            <a:avLst/>
          </a:prstGeom>
          <a:noFill/>
          <a:ln>
            <a:noFill/>
          </a:ln>
        </p:spPr>
      </p:pic>
      <p:pic>
        <p:nvPicPr>
          <p:cNvPr id="970" name="Google Shape;970;p132"/>
          <p:cNvPicPr preferRelativeResize="0"/>
          <p:nvPr/>
        </p:nvPicPr>
        <p:blipFill>
          <a:blip r:embed="rId5">
            <a:alphaModFix/>
          </a:blip>
          <a:stretch>
            <a:fillRect/>
          </a:stretch>
        </p:blipFill>
        <p:spPr>
          <a:xfrm>
            <a:off x="1200400" y="3260650"/>
            <a:ext cx="741300" cy="1501818"/>
          </a:xfrm>
          <a:prstGeom prst="rect">
            <a:avLst/>
          </a:prstGeom>
          <a:noFill/>
          <a:ln>
            <a:noFill/>
          </a:ln>
        </p:spPr>
      </p:pic>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4" name="Shape 974"/>
        <p:cNvGrpSpPr/>
        <p:nvPr/>
      </p:nvGrpSpPr>
      <p:grpSpPr>
        <a:xfrm>
          <a:off x="0" y="0"/>
          <a:ext cx="0" cy="0"/>
          <a:chOff x="0" y="0"/>
          <a:chExt cx="0" cy="0"/>
        </a:xfrm>
      </p:grpSpPr>
      <p:sp>
        <p:nvSpPr>
          <p:cNvPr id="975" name="Google Shape;975;p133"/>
          <p:cNvSpPr/>
          <p:nvPr/>
        </p:nvSpPr>
        <p:spPr>
          <a:xfrm>
            <a:off x="0" y="0"/>
            <a:ext cx="9144000" cy="10002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GB" sz="2400">
                <a:solidFill>
                  <a:schemeClr val="lt1"/>
                </a:solidFill>
              </a:rPr>
              <a:t>HST</a:t>
            </a:r>
            <a:r>
              <a:rPr lang="en-GB" sz="2400">
                <a:solidFill>
                  <a:schemeClr val="lt1"/>
                </a:solidFill>
              </a:rPr>
              <a:t>2025</a:t>
            </a:r>
            <a:r>
              <a:rPr lang="en-GB" sz="2400">
                <a:solidFill>
                  <a:schemeClr val="lt1"/>
                </a:solidFill>
              </a:rPr>
              <a:t> Study Group 9</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George (Greece), Job (Mexico), Susanne (Germany), Suzanne (Australia), Tanusree (India)</a:t>
            </a:r>
            <a:endParaRPr sz="1200">
              <a:solidFill>
                <a:schemeClr val="lt1"/>
              </a:solidFill>
            </a:endParaRPr>
          </a:p>
        </p:txBody>
      </p:sp>
      <p:sp>
        <p:nvSpPr>
          <p:cNvPr id="976" name="Google Shape;976;p133"/>
          <p:cNvSpPr txBox="1"/>
          <p:nvPr>
            <p:ph idx="4294967295" type="body"/>
          </p:nvPr>
        </p:nvSpPr>
        <p:spPr>
          <a:xfrm>
            <a:off x="305990" y="1479947"/>
            <a:ext cx="4212300" cy="501300"/>
          </a:xfrm>
          <a:prstGeom prst="rect">
            <a:avLst/>
          </a:prstGeom>
        </p:spPr>
        <p:txBody>
          <a:bodyPr anchorCtr="0" anchor="t" bIns="0" lIns="0" spcFirstLastPara="1" rIns="0" wrap="square" tIns="0">
            <a:normAutofit lnSpcReduction="10000"/>
          </a:bodyPr>
          <a:lstStyle/>
          <a:p>
            <a:pPr indent="0" lvl="0" marL="0" rtl="0" algn="l">
              <a:lnSpc>
                <a:spcPct val="115000"/>
              </a:lnSpc>
              <a:spcBef>
                <a:spcPts val="0"/>
              </a:spcBef>
              <a:spcAft>
                <a:spcPts val="0"/>
              </a:spcAft>
              <a:buNone/>
            </a:pPr>
            <a:r>
              <a:rPr lang="en-GB">
                <a:solidFill>
                  <a:schemeClr val="accent2"/>
                </a:solidFill>
              </a:rPr>
              <a:t>One way in which our thinking has changed…</a:t>
            </a:r>
            <a:endParaRPr>
              <a:solidFill>
                <a:schemeClr val="accent2"/>
              </a:solidFill>
            </a:endParaRPr>
          </a:p>
        </p:txBody>
      </p:sp>
      <p:sp>
        <p:nvSpPr>
          <p:cNvPr id="977" name="Google Shape;977;p133"/>
          <p:cNvSpPr txBox="1"/>
          <p:nvPr>
            <p:ph idx="4294967295" type="body"/>
          </p:nvPr>
        </p:nvSpPr>
        <p:spPr>
          <a:xfrm>
            <a:off x="86350" y="2170875"/>
            <a:ext cx="4859400" cy="2471400"/>
          </a:xfrm>
          <a:prstGeom prst="rect">
            <a:avLst/>
          </a:prstGeom>
        </p:spPr>
        <p:txBody>
          <a:bodyPr anchorCtr="0" anchor="t" bIns="0" lIns="0" spcFirstLastPara="1" rIns="0" wrap="square" tIns="0">
            <a:normAutofit/>
          </a:bodyPr>
          <a:lstStyle/>
          <a:p>
            <a:pPr indent="-330200" lvl="0" marL="457200" rtl="0" algn="l">
              <a:spcBef>
                <a:spcPts val="800"/>
              </a:spcBef>
              <a:spcAft>
                <a:spcPts val="0"/>
              </a:spcAft>
              <a:buSzPts val="1600"/>
              <a:buChar char="●"/>
            </a:pPr>
            <a:r>
              <a:rPr lang="en-GB"/>
              <a:t>simultaneous cooperation → ideal outcome</a:t>
            </a:r>
            <a:endParaRPr/>
          </a:p>
          <a:p>
            <a:pPr indent="-330200" lvl="0" marL="457200" rtl="0" algn="l">
              <a:spcBef>
                <a:spcPts val="0"/>
              </a:spcBef>
              <a:spcAft>
                <a:spcPts val="0"/>
              </a:spcAft>
              <a:buSzPts val="1600"/>
              <a:buChar char="●"/>
            </a:pPr>
            <a:r>
              <a:rPr lang="en-GB"/>
              <a:t>Socializing is crucial</a:t>
            </a:r>
            <a:endParaRPr/>
          </a:p>
          <a:p>
            <a:pPr indent="-330200" lvl="0" marL="457200" rtl="0" algn="l">
              <a:spcBef>
                <a:spcPts val="0"/>
              </a:spcBef>
              <a:spcAft>
                <a:spcPts val="0"/>
              </a:spcAft>
              <a:buSzPts val="1600"/>
              <a:buChar char="●"/>
            </a:pPr>
            <a:r>
              <a:rPr lang="en-GB"/>
              <a:t>Visualization is important</a:t>
            </a:r>
            <a:endParaRPr/>
          </a:p>
          <a:p>
            <a:pPr indent="-330200" lvl="0" marL="457200" rtl="0" algn="l">
              <a:spcBef>
                <a:spcPts val="0"/>
              </a:spcBef>
              <a:spcAft>
                <a:spcPts val="0"/>
              </a:spcAft>
              <a:buSzPts val="1600"/>
              <a:buChar char="●"/>
            </a:pPr>
            <a:r>
              <a:rPr lang="en-GB"/>
              <a:t>From global idea to the learning snippet </a:t>
            </a:r>
            <a:endParaRPr/>
          </a:p>
          <a:p>
            <a:pPr indent="-330200" lvl="0" marL="457200" rtl="0" algn="l">
              <a:spcBef>
                <a:spcPts val="0"/>
              </a:spcBef>
              <a:spcAft>
                <a:spcPts val="0"/>
              </a:spcAft>
              <a:buSzPts val="1600"/>
              <a:buChar char="●"/>
            </a:pPr>
            <a:r>
              <a:rPr lang="en-GB"/>
              <a:t>A better understanding how CERN works and how attainable it is to be involved. It is not magic!</a:t>
            </a:r>
            <a:endParaRPr/>
          </a:p>
          <a:p>
            <a:pPr indent="0" lvl="0" marL="457200" rtl="0" algn="l">
              <a:spcBef>
                <a:spcPts val="800"/>
              </a:spcBef>
              <a:spcAft>
                <a:spcPts val="0"/>
              </a:spcAft>
              <a:buNone/>
            </a:pPr>
            <a:r>
              <a:t/>
            </a:r>
            <a:endParaRPr/>
          </a:p>
        </p:txBody>
      </p:sp>
      <p:pic>
        <p:nvPicPr>
          <p:cNvPr id="978" name="Google Shape;978;p133"/>
          <p:cNvPicPr preferRelativeResize="0"/>
          <p:nvPr/>
        </p:nvPicPr>
        <p:blipFill rotWithShape="1">
          <a:blip r:embed="rId3">
            <a:alphaModFix/>
          </a:blip>
          <a:srcRect b="1559" l="17557" r="-1043" t="-1560"/>
          <a:stretch/>
        </p:blipFill>
        <p:spPr>
          <a:xfrm>
            <a:off x="5106900" y="1142625"/>
            <a:ext cx="4313073" cy="3780925"/>
          </a:xfrm>
          <a:prstGeom prst="rect">
            <a:avLst/>
          </a:prstGeom>
          <a:noFill/>
          <a:ln>
            <a:noFill/>
          </a:ln>
        </p:spPr>
      </p:pic>
      <p:pic>
        <p:nvPicPr>
          <p:cNvPr id="979" name="Google Shape;979;p133"/>
          <p:cNvPicPr preferRelativeResize="0"/>
          <p:nvPr/>
        </p:nvPicPr>
        <p:blipFill>
          <a:blip r:embed="rId4">
            <a:alphaModFix/>
          </a:blip>
          <a:stretch>
            <a:fillRect/>
          </a:stretch>
        </p:blipFill>
        <p:spPr>
          <a:xfrm>
            <a:off x="6885875" y="-256200"/>
            <a:ext cx="1833025" cy="13432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5" name="Shape 255"/>
        <p:cNvGrpSpPr/>
        <p:nvPr/>
      </p:nvGrpSpPr>
      <p:grpSpPr>
        <a:xfrm>
          <a:off x="0" y="0"/>
          <a:ext cx="0" cy="0"/>
          <a:chOff x="0" y="0"/>
          <a:chExt cx="0" cy="0"/>
        </a:xfrm>
      </p:grpSpPr>
      <p:sp>
        <p:nvSpPr>
          <p:cNvPr id="256" name="Google Shape;256;p3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57" name="Google Shape;257;p3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222222"/>
              </a:solidFill>
              <a:highlight>
                <a:srgbClr val="FFFFFF"/>
              </a:highlight>
            </a:endParaRPr>
          </a:p>
          <a:p>
            <a:pPr indent="0" lvl="0" marL="360000" marR="360000" rtl="0" algn="l">
              <a:spcBef>
                <a:spcPts val="0"/>
              </a:spcBef>
              <a:spcAft>
                <a:spcPts val="0"/>
              </a:spcAft>
              <a:buNone/>
            </a:pPr>
            <a:r>
              <a:rPr lang="en-GB" sz="1600">
                <a:solidFill>
                  <a:srgbClr val="222222"/>
                </a:solidFill>
                <a:highlight>
                  <a:srgbClr val="FFFFFF"/>
                </a:highlight>
              </a:rPr>
              <a:t>1)</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Accelerating particles in high energies</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Collision of accelerated particles </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Deriving fundamental results for understanding the world</a:t>
            </a:r>
            <a:endParaRPr sz="1600">
              <a:solidFill>
                <a:srgbClr val="222222"/>
              </a:solidFill>
              <a:highlight>
                <a:srgbClr val="FFFFFF"/>
              </a:highlight>
            </a:endParaRPr>
          </a:p>
          <a:p>
            <a:pPr indent="0" lvl="0" marL="360000" marR="360000" rtl="0" algn="l">
              <a:spcBef>
                <a:spcPts val="0"/>
              </a:spcBef>
              <a:spcAft>
                <a:spcPts val="0"/>
              </a:spcAft>
              <a:buNone/>
            </a:pPr>
            <a:r>
              <a:t/>
            </a:r>
            <a:endParaRPr sz="1600">
              <a:solidFill>
                <a:srgbClr val="222222"/>
              </a:solidFill>
              <a:highlight>
                <a:srgbClr val="FFFFFF"/>
              </a:highlight>
            </a:endParaRPr>
          </a:p>
          <a:p>
            <a:pPr indent="0" lvl="0" marL="360000" marR="360000" rtl="0" algn="l">
              <a:spcBef>
                <a:spcPts val="0"/>
              </a:spcBef>
              <a:spcAft>
                <a:spcPts val="0"/>
              </a:spcAft>
              <a:buNone/>
            </a:pPr>
            <a:r>
              <a:rPr lang="en-GB" sz="1600">
                <a:solidFill>
                  <a:srgbClr val="222222"/>
                </a:solidFill>
                <a:highlight>
                  <a:srgbClr val="FFFFFF"/>
                </a:highlight>
              </a:rPr>
              <a:t>2)</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The complexity of the technology used in the accelerators </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The complexity of the mathematics used in the models</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The connection of energy and mass in a subatomic level</a:t>
            </a:r>
            <a:endParaRPr sz="1600">
              <a:solidFill>
                <a:srgbClr val="222222"/>
              </a:solidFill>
              <a:highlight>
                <a:srgbClr val="FFFFFF"/>
              </a:high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61" name="Shape 261"/>
        <p:cNvGrpSpPr/>
        <p:nvPr/>
      </p:nvGrpSpPr>
      <p:grpSpPr>
        <a:xfrm>
          <a:off x="0" y="0"/>
          <a:ext cx="0" cy="0"/>
          <a:chOff x="0" y="0"/>
          <a:chExt cx="0" cy="0"/>
        </a:xfrm>
      </p:grpSpPr>
      <p:sp>
        <p:nvSpPr>
          <p:cNvPr id="262" name="Google Shape;262;p35"/>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263" name="Google Shape;263;p3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solidFill>
                <a:srgbClr val="222222"/>
              </a:solidFill>
              <a:highlight>
                <a:srgbClr val="FFFFFF"/>
              </a:highlight>
            </a:endParaRPr>
          </a:p>
          <a:p>
            <a:pPr indent="0" lvl="0" marL="0" marR="360000" rtl="0" algn="l">
              <a:spcBef>
                <a:spcPts val="0"/>
              </a:spcBef>
              <a:spcAft>
                <a:spcPts val="0"/>
              </a:spcAft>
              <a:buNone/>
            </a:pPr>
            <a:r>
              <a:t/>
            </a:r>
            <a:endParaRPr sz="1600">
              <a:solidFill>
                <a:srgbClr val="222222"/>
              </a:solidFill>
              <a:highlight>
                <a:srgbClr val="FFFFFF"/>
              </a:highlight>
            </a:endParaRPr>
          </a:p>
          <a:p>
            <a:pPr indent="0" lvl="0" marL="0" marR="360000" rtl="0" algn="l">
              <a:spcBef>
                <a:spcPts val="0"/>
              </a:spcBef>
              <a:spcAft>
                <a:spcPts val="0"/>
              </a:spcAft>
              <a:buNone/>
            </a:pPr>
            <a:r>
              <a:t/>
            </a:r>
            <a:endParaRPr sz="1600">
              <a:solidFill>
                <a:srgbClr val="222222"/>
              </a:solidFill>
              <a:highlight>
                <a:srgbClr val="FFFFFF"/>
              </a:highlight>
            </a:endParaRPr>
          </a:p>
          <a:p>
            <a:pPr indent="0" lvl="0" marL="0" marR="360000" rtl="0" algn="l">
              <a:spcBef>
                <a:spcPts val="0"/>
              </a:spcBef>
              <a:spcAft>
                <a:spcPts val="0"/>
              </a:spcAft>
              <a:buNone/>
            </a:pPr>
            <a:r>
              <a:rPr lang="en-GB" sz="1600">
                <a:solidFill>
                  <a:srgbClr val="222222"/>
                </a:solidFill>
                <a:highlight>
                  <a:srgbClr val="FFFFFF"/>
                </a:highlight>
              </a:rPr>
              <a:t>The perfect outcome relies on the simultaneous cooperation of different scientists</a:t>
            </a:r>
            <a:endParaRPr sz="1600">
              <a:solidFill>
                <a:srgbClr val="222222"/>
              </a:solidFill>
              <a:highlight>
                <a:srgbClr val="FFFFFF"/>
              </a:highlight>
            </a:endParaRPr>
          </a:p>
          <a:p>
            <a:pPr indent="0" lvl="0" marL="360000" marR="360000" rtl="0" algn="l">
              <a:spcBef>
                <a:spcPts val="0"/>
              </a:spcBef>
              <a:spcAft>
                <a:spcPts val="0"/>
              </a:spcAft>
              <a:buNone/>
            </a:pPr>
            <a:r>
              <a:t/>
            </a:r>
            <a:endParaRPr sz="1100">
              <a:solidFill>
                <a:srgbClr val="222222"/>
              </a:solidFill>
              <a:highlight>
                <a:srgbClr val="FFFFFF"/>
              </a:high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67" name="Shape 267"/>
        <p:cNvGrpSpPr/>
        <p:nvPr/>
      </p:nvGrpSpPr>
      <p:grpSpPr>
        <a:xfrm>
          <a:off x="0" y="0"/>
          <a:ext cx="0" cy="0"/>
          <a:chOff x="0" y="0"/>
          <a:chExt cx="0" cy="0"/>
        </a:xfrm>
      </p:grpSpPr>
      <p:sp>
        <p:nvSpPr>
          <p:cNvPr id="268" name="Google Shape;268;p36"/>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69" name="Google Shape;269;p3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222222"/>
                </a:solidFill>
                <a:highlight>
                  <a:srgbClr val="FFFFFF"/>
                </a:highlight>
              </a:rPr>
              <a:t>1)</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Visualizing things that we can not see</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Multiple levels of detectors, depending on what do you want to catch (myon, glyon, etc)</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Neutrinos belong to a category of their own. They do whatever they want</a:t>
            </a:r>
            <a:endParaRPr sz="1600">
              <a:solidFill>
                <a:srgbClr val="222222"/>
              </a:solidFill>
              <a:highlight>
                <a:srgbClr val="FFFFFF"/>
              </a:highlight>
            </a:endParaRPr>
          </a:p>
          <a:p>
            <a:pPr indent="0" lvl="0" marL="360000" marR="360000" rtl="0" algn="l">
              <a:spcBef>
                <a:spcPts val="0"/>
              </a:spcBef>
              <a:spcAft>
                <a:spcPts val="0"/>
              </a:spcAft>
              <a:buNone/>
            </a:pPr>
            <a:r>
              <a:t/>
            </a:r>
            <a:endParaRPr sz="1600">
              <a:solidFill>
                <a:srgbClr val="222222"/>
              </a:solidFill>
              <a:highlight>
                <a:srgbClr val="FFFFFF"/>
              </a:highlight>
            </a:endParaRPr>
          </a:p>
          <a:p>
            <a:pPr indent="0" lvl="0" marL="360000" marR="360000" rtl="0" algn="l">
              <a:spcBef>
                <a:spcPts val="0"/>
              </a:spcBef>
              <a:spcAft>
                <a:spcPts val="0"/>
              </a:spcAft>
              <a:buNone/>
            </a:pPr>
            <a:r>
              <a:rPr lang="en-GB" sz="1600">
                <a:solidFill>
                  <a:srgbClr val="222222"/>
                </a:solidFill>
                <a:highlight>
                  <a:srgbClr val="FFFFFF"/>
                </a:highlight>
              </a:rPr>
              <a:t>2)</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The complexity of different levels of detectors </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We don't actually see particles, but we trace their trajectory</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The reason that the room detector is so big</a:t>
            </a:r>
            <a:endParaRPr sz="1600">
              <a:solidFill>
                <a:srgbClr val="222222"/>
              </a:solidFill>
              <a:highlight>
                <a:srgbClr val="FFFFFF"/>
              </a:highlight>
            </a:endParaRPr>
          </a:p>
          <a:p>
            <a:pPr indent="0" lvl="0" marL="360000" marR="360000" rtl="0" algn="l">
              <a:spcBef>
                <a:spcPts val="0"/>
              </a:spcBef>
              <a:spcAft>
                <a:spcPts val="0"/>
              </a:spcAft>
              <a:buNone/>
            </a:pPr>
            <a:r>
              <a:t/>
            </a:r>
            <a:endParaRPr sz="1600">
              <a:solidFill>
                <a:srgbClr val="222222"/>
              </a:solidFill>
              <a:highlight>
                <a:srgbClr val="FFFFFF"/>
              </a:high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3" name="Shape 273"/>
        <p:cNvGrpSpPr/>
        <p:nvPr/>
      </p:nvGrpSpPr>
      <p:grpSpPr>
        <a:xfrm>
          <a:off x="0" y="0"/>
          <a:ext cx="0" cy="0"/>
          <a:chOff x="0" y="0"/>
          <a:chExt cx="0" cy="0"/>
        </a:xfrm>
      </p:grpSpPr>
      <p:sp>
        <p:nvSpPr>
          <p:cNvPr id="274" name="Google Shape;274;p37"/>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75" name="Google Shape;275;p3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1. Invisible to the aye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2. Small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3. Misterius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900">
              <a:solidFill>
                <a:srgbClr val="171717"/>
              </a:solidFill>
            </a:endParaRPr>
          </a:p>
          <a:p>
            <a:pPr indent="0" lvl="0" marL="360000" marR="360000" rtl="0" algn="l">
              <a:spcBef>
                <a:spcPts val="0"/>
              </a:spcBef>
              <a:spcAft>
                <a:spcPts val="0"/>
              </a:spcAft>
              <a:buNone/>
            </a:pPr>
            <a:r>
              <a:rPr lang="en-GB" sz="1700"/>
              <a:t>In general, the physics courses in Mexico do not cover the topics about </a:t>
            </a:r>
            <a:r>
              <a:rPr lang="en-GB" sz="1700"/>
              <a:t>particle</a:t>
            </a:r>
            <a:r>
              <a:rPr lang="en-GB" sz="1700"/>
              <a:t> physics. </a:t>
            </a:r>
            <a:r>
              <a:rPr lang="en-GB" sz="1700"/>
              <a:t>However,</a:t>
            </a:r>
            <a:r>
              <a:rPr lang="en-GB" sz="1700"/>
              <a:t> others fundamental </a:t>
            </a:r>
            <a:r>
              <a:rPr lang="en-GB" sz="1700"/>
              <a:t>concepts</a:t>
            </a:r>
            <a:r>
              <a:rPr lang="en-GB" sz="1700"/>
              <a:t> of the </a:t>
            </a:r>
            <a:r>
              <a:rPr lang="en-GB" sz="1700"/>
              <a:t>classical</a:t>
            </a:r>
            <a:r>
              <a:rPr lang="en-GB" sz="1700"/>
              <a:t> mechanics can be related.    </a:t>
            </a:r>
            <a:endParaRPr sz="21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79" name="Shape 279"/>
        <p:cNvGrpSpPr/>
        <p:nvPr/>
      </p:nvGrpSpPr>
      <p:grpSpPr>
        <a:xfrm>
          <a:off x="0" y="0"/>
          <a:ext cx="0" cy="0"/>
          <a:chOff x="0" y="0"/>
          <a:chExt cx="0" cy="0"/>
        </a:xfrm>
      </p:grpSpPr>
      <p:sp>
        <p:nvSpPr>
          <p:cNvPr id="280" name="Google Shape;280;p3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81" name="Google Shape;281;p3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700">
              <a:solidFill>
                <a:srgbClr val="171717"/>
              </a:solidFill>
            </a:endParaRPr>
          </a:p>
          <a:p>
            <a:pPr indent="-336550" lvl="0" marL="457200" marR="360000" rtl="0" algn="l">
              <a:spcBef>
                <a:spcPts val="0"/>
              </a:spcBef>
              <a:spcAft>
                <a:spcPts val="0"/>
              </a:spcAft>
              <a:buClr>
                <a:srgbClr val="171717"/>
              </a:buClr>
              <a:buSzPts val="1700"/>
              <a:buAutoNum type="arabicPeriod"/>
            </a:pPr>
            <a:r>
              <a:rPr lang="en-GB" sz="1700">
                <a:solidFill>
                  <a:srgbClr val="171717"/>
                </a:solidFill>
              </a:rPr>
              <a:t>Lorentz force.</a:t>
            </a:r>
            <a:endParaRPr sz="1700">
              <a:solidFill>
                <a:srgbClr val="171717"/>
              </a:solidFill>
            </a:endParaRPr>
          </a:p>
          <a:p>
            <a:pPr indent="0" lvl="0" marL="457200" marR="360000" rtl="0" algn="l">
              <a:spcBef>
                <a:spcPts val="0"/>
              </a:spcBef>
              <a:spcAft>
                <a:spcPts val="0"/>
              </a:spcAft>
              <a:buNone/>
            </a:pPr>
            <a:r>
              <a:t/>
            </a:r>
            <a:endParaRPr sz="1700">
              <a:solidFill>
                <a:srgbClr val="171717"/>
              </a:solidFill>
            </a:endParaRPr>
          </a:p>
          <a:p>
            <a:pPr indent="-336550" lvl="0" marL="457200" marR="360000" rtl="0" algn="l">
              <a:spcBef>
                <a:spcPts val="0"/>
              </a:spcBef>
              <a:spcAft>
                <a:spcPts val="0"/>
              </a:spcAft>
              <a:buClr>
                <a:srgbClr val="171717"/>
              </a:buClr>
              <a:buSzPts val="1700"/>
              <a:buAutoNum type="arabicPeriod"/>
            </a:pPr>
            <a:r>
              <a:rPr lang="en-GB" sz="1700">
                <a:solidFill>
                  <a:srgbClr val="171717"/>
                </a:solidFill>
              </a:rPr>
              <a:t>Particle delay.  </a:t>
            </a:r>
            <a:endParaRPr sz="1700">
              <a:solidFill>
                <a:srgbClr val="171717"/>
              </a:solidFill>
            </a:endParaRPr>
          </a:p>
          <a:p>
            <a:pPr indent="0" lvl="0" marL="457200" marR="360000" rtl="0" algn="l">
              <a:spcBef>
                <a:spcPts val="0"/>
              </a:spcBef>
              <a:spcAft>
                <a:spcPts val="0"/>
              </a:spcAft>
              <a:buNone/>
            </a:pPr>
            <a:r>
              <a:t/>
            </a:r>
            <a:endParaRPr sz="1700">
              <a:solidFill>
                <a:srgbClr val="171717"/>
              </a:solidFill>
            </a:endParaRPr>
          </a:p>
          <a:p>
            <a:pPr indent="-336550" lvl="0" marL="457200" marR="360000" rtl="0" algn="l">
              <a:spcBef>
                <a:spcPts val="0"/>
              </a:spcBef>
              <a:spcAft>
                <a:spcPts val="0"/>
              </a:spcAft>
              <a:buClr>
                <a:srgbClr val="171717"/>
              </a:buClr>
              <a:buSzPts val="1700"/>
              <a:buAutoNum type="arabicPeriod"/>
            </a:pPr>
            <a:r>
              <a:rPr lang="en-GB" sz="1700">
                <a:solidFill>
                  <a:srgbClr val="171717"/>
                </a:solidFill>
              </a:rPr>
              <a:t>Sensor Motion</a:t>
            </a:r>
            <a:endParaRPr sz="1700">
              <a:solidFill>
                <a:srgbClr val="171717"/>
              </a:solidFill>
            </a:endParaRPr>
          </a:p>
          <a:p>
            <a:pPr indent="0" lvl="0" marL="0" marR="360000" rtl="0" algn="l">
              <a:spcBef>
                <a:spcPts val="0"/>
              </a:spcBef>
              <a:spcAft>
                <a:spcPts val="0"/>
              </a:spcAft>
              <a:buNone/>
            </a:pPr>
            <a:r>
              <a:t/>
            </a:r>
            <a:endParaRPr sz="1700">
              <a:solidFill>
                <a:srgbClr val="171717"/>
              </a:solidFill>
            </a:endParaRPr>
          </a:p>
          <a:p>
            <a:pPr indent="0" lvl="0" marL="0" marR="360000" rtl="0" algn="l">
              <a:spcBef>
                <a:spcPts val="0"/>
              </a:spcBef>
              <a:spcAft>
                <a:spcPts val="0"/>
              </a:spcAft>
              <a:buNone/>
            </a:pPr>
            <a:r>
              <a:t/>
            </a:r>
            <a:endParaRPr sz="1700">
              <a:solidFill>
                <a:srgbClr val="171717"/>
              </a:solidFill>
            </a:endParaRPr>
          </a:p>
          <a:p>
            <a:pPr indent="0" lvl="0" marL="0" marR="360000" rtl="0" algn="l">
              <a:spcBef>
                <a:spcPts val="0"/>
              </a:spcBef>
              <a:spcAft>
                <a:spcPts val="0"/>
              </a:spcAft>
              <a:buNone/>
            </a:pPr>
            <a:r>
              <a:rPr lang="en-GB" sz="1700">
                <a:solidFill>
                  <a:srgbClr val="171717"/>
                </a:solidFill>
              </a:rPr>
              <a:t>Estudents hearts about radioactivity and electromagnetism</a:t>
            </a:r>
            <a:endParaRPr sz="1700">
              <a:solidFill>
                <a:srgbClr val="171717"/>
              </a:solidFill>
            </a:endParaRPr>
          </a:p>
          <a:p>
            <a:pPr indent="0" lvl="0" marL="0" marR="360000" rtl="0" algn="l">
              <a:spcBef>
                <a:spcPts val="0"/>
              </a:spcBef>
              <a:spcAft>
                <a:spcPts val="0"/>
              </a:spcAft>
              <a:buNone/>
            </a:pPr>
            <a:r>
              <a:t/>
            </a:r>
            <a:endParaRPr sz="1700">
              <a:solidFill>
                <a:srgbClr val="171717"/>
              </a:solidFill>
            </a:endParaRPr>
          </a:p>
          <a:p>
            <a:pPr indent="0" lvl="0" marL="0" marR="360000" rtl="0" algn="l">
              <a:spcBef>
                <a:spcPts val="0"/>
              </a:spcBef>
              <a:spcAft>
                <a:spcPts val="0"/>
              </a:spcAft>
              <a:buNone/>
            </a:pPr>
            <a:r>
              <a:rPr lang="en-GB" sz="1700">
                <a:solidFill>
                  <a:srgbClr val="171717"/>
                </a:solidFill>
              </a:rPr>
              <a:t>To do the invisible, visible </a:t>
            </a:r>
            <a:endParaRPr sz="1700">
              <a:solidFill>
                <a:srgbClr val="171717"/>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5" name="Shape 285"/>
        <p:cNvGrpSpPr/>
        <p:nvPr/>
      </p:nvGrpSpPr>
      <p:grpSpPr>
        <a:xfrm>
          <a:off x="0" y="0"/>
          <a:ext cx="0" cy="0"/>
          <a:chOff x="0" y="0"/>
          <a:chExt cx="0" cy="0"/>
        </a:xfrm>
      </p:grpSpPr>
      <p:sp>
        <p:nvSpPr>
          <p:cNvPr id="286" name="Google Shape;286;p39"/>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87" name="Google Shape;287;p3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Types of detectors</a:t>
            </a:r>
            <a:endParaRPr sz="1600">
              <a:solidFill>
                <a:srgbClr val="171717"/>
              </a:solidFill>
            </a:endParaRPr>
          </a:p>
          <a:p>
            <a:pPr indent="0" lvl="0" marL="9144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eriod"/>
            </a:pPr>
            <a:r>
              <a:rPr lang="en-GB" sz="1600">
                <a:solidFill>
                  <a:srgbClr val="171717"/>
                </a:solidFill>
              </a:rPr>
              <a:t>Conservation laws and </a:t>
            </a:r>
            <a:r>
              <a:rPr lang="en-GB" sz="1600">
                <a:solidFill>
                  <a:srgbClr val="171717"/>
                </a:solidFill>
              </a:rPr>
              <a:t>symmetries</a:t>
            </a:r>
            <a:r>
              <a:rPr lang="en-GB" sz="1600">
                <a:solidFill>
                  <a:srgbClr val="171717"/>
                </a:solidFill>
              </a:rPr>
              <a:t> </a:t>
            </a:r>
            <a:endParaRPr sz="1600">
              <a:solidFill>
                <a:srgbClr val="171717"/>
              </a:solidFill>
            </a:endParaRPr>
          </a:p>
          <a:p>
            <a:pPr indent="0" lvl="0" marL="9144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3.    Simulations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Ideas about of engineering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1" name="Shape 291"/>
        <p:cNvGrpSpPr/>
        <p:nvPr/>
      </p:nvGrpSpPr>
      <p:grpSpPr>
        <a:xfrm>
          <a:off x="0" y="0"/>
          <a:ext cx="0" cy="0"/>
          <a:chOff x="0" y="0"/>
          <a:chExt cx="0" cy="0"/>
        </a:xfrm>
      </p:grpSpPr>
      <p:sp>
        <p:nvSpPr>
          <p:cNvPr id="292" name="Google Shape;292;p40"/>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93" name="Google Shape;293;p4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 Tiny</a:t>
            </a:r>
            <a:endParaRPr sz="1600">
              <a:solidFill>
                <a:srgbClr val="171717"/>
              </a:solidFill>
            </a:endParaRPr>
          </a:p>
          <a:p>
            <a:pPr indent="0" lvl="0" marL="457200" marR="360000" rtl="0" algn="l">
              <a:spcBef>
                <a:spcPts val="0"/>
              </a:spcBef>
              <a:spcAft>
                <a:spcPts val="0"/>
              </a:spcAft>
              <a:buNone/>
            </a:pPr>
            <a:r>
              <a:rPr lang="en-GB" sz="1600">
                <a:solidFill>
                  <a:srgbClr val="171717"/>
                </a:solidFill>
              </a:rPr>
              <a:t>- Beautiful</a:t>
            </a:r>
            <a:endParaRPr sz="1600">
              <a:solidFill>
                <a:srgbClr val="171717"/>
              </a:solidFill>
            </a:endParaRPr>
          </a:p>
          <a:p>
            <a:pPr indent="0" lvl="0" marL="457200" marR="360000" rtl="0" algn="l">
              <a:spcBef>
                <a:spcPts val="0"/>
              </a:spcBef>
              <a:spcAft>
                <a:spcPts val="0"/>
              </a:spcAft>
              <a:buNone/>
            </a:pPr>
            <a:r>
              <a:rPr lang="en-GB" sz="1600">
                <a:solidFill>
                  <a:srgbClr val="171717"/>
                </a:solidFill>
              </a:rPr>
              <a:t>- Fundamental</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The NSW syllabus covers the standard model of matter, defining hadrons, leptons and bosons. It also identifies that particle </a:t>
            </a:r>
            <a:r>
              <a:rPr lang="en-GB" sz="1600">
                <a:solidFill>
                  <a:srgbClr val="171717"/>
                </a:solidFill>
              </a:rPr>
              <a:t>accelerators</a:t>
            </a:r>
            <a:r>
              <a:rPr lang="en-GB" sz="1600">
                <a:solidFill>
                  <a:srgbClr val="171717"/>
                </a:solidFill>
              </a:rPr>
              <a:t> require electric fields to </a:t>
            </a:r>
            <a:r>
              <a:rPr lang="en-GB" sz="1600">
                <a:solidFill>
                  <a:srgbClr val="171717"/>
                </a:solidFill>
              </a:rPr>
              <a:t>accelerate</a:t>
            </a:r>
            <a:r>
              <a:rPr lang="en-GB" sz="1600">
                <a:solidFill>
                  <a:srgbClr val="171717"/>
                </a:solidFill>
              </a:rPr>
              <a:t> charges and magnetic fields to guide them.</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7" name="Shape 297"/>
        <p:cNvGrpSpPr/>
        <p:nvPr/>
      </p:nvGrpSpPr>
      <p:grpSpPr>
        <a:xfrm>
          <a:off x="0" y="0"/>
          <a:ext cx="0" cy="0"/>
          <a:chOff x="0" y="0"/>
          <a:chExt cx="0" cy="0"/>
        </a:xfrm>
      </p:grpSpPr>
      <p:sp>
        <p:nvSpPr>
          <p:cNvPr id="298" name="Google Shape;298;p41"/>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HST2025 programme</a:t>
            </a:r>
            <a:r>
              <a:rPr lang="en-GB" sz="1200">
                <a:solidFill>
                  <a:schemeClr val="lt1"/>
                </a:solidFill>
              </a:rPr>
              <a:t>.</a:t>
            </a:r>
            <a:endParaRPr sz="1200">
              <a:solidFill>
                <a:schemeClr val="lt1"/>
              </a:solidFill>
            </a:endParaRPr>
          </a:p>
        </p:txBody>
      </p:sp>
      <p:sp>
        <p:nvSpPr>
          <p:cNvPr id="299" name="Google Shape;299;p41"/>
          <p:cNvSpPr txBox="1"/>
          <p:nvPr/>
        </p:nvSpPr>
        <p:spPr>
          <a:xfrm>
            <a:off x="1528700" y="1130625"/>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200"/>
          </a:p>
          <a:p>
            <a:pPr indent="0" lvl="0" marL="360000" marR="360000" rtl="0" algn="l">
              <a:spcBef>
                <a:spcPts val="0"/>
              </a:spcBef>
              <a:spcAft>
                <a:spcPts val="0"/>
              </a:spcAft>
              <a:buNone/>
            </a:pPr>
            <a:r>
              <a:t/>
            </a:r>
            <a:endParaRPr sz="1200"/>
          </a:p>
          <a:p>
            <a:pPr indent="0" lvl="0" marL="360000" marR="360000" rtl="0" algn="l">
              <a:spcBef>
                <a:spcPts val="0"/>
              </a:spcBef>
              <a:spcAft>
                <a:spcPts val="0"/>
              </a:spcAft>
              <a:buNone/>
            </a:pPr>
            <a:r>
              <a:rPr lang="en-GB" sz="1800"/>
              <a:t>The amazing learning environment. The level of collaboration among people from so many different countries. </a:t>
            </a:r>
            <a:endParaRPr sz="1800"/>
          </a:p>
          <a:p>
            <a:pPr indent="0" lvl="0" marL="360000" marR="360000" rtl="0" algn="l">
              <a:spcBef>
                <a:spcPts val="0"/>
              </a:spcBef>
              <a:spcAft>
                <a:spcPts val="0"/>
              </a:spcAft>
              <a:buNone/>
            </a:pPr>
            <a:r>
              <a:t/>
            </a:r>
            <a:endParaRPr sz="1800"/>
          </a:p>
          <a:p>
            <a:pPr indent="0" lvl="0" marL="360000" marR="360000" rtl="0" algn="l">
              <a:spcBef>
                <a:spcPts val="0"/>
              </a:spcBef>
              <a:spcAft>
                <a:spcPts val="0"/>
              </a:spcAft>
              <a:buNone/>
            </a:pPr>
            <a:r>
              <a:t/>
            </a:r>
            <a:endParaRPr sz="1800"/>
          </a:p>
          <a:p>
            <a:pPr indent="0" lvl="0" marL="360000" marR="360000" rtl="0" algn="l">
              <a:spcBef>
                <a:spcPts val="0"/>
              </a:spcBef>
              <a:spcAft>
                <a:spcPts val="0"/>
              </a:spcAft>
              <a:buNone/>
            </a:pPr>
            <a:r>
              <a:rPr lang="en-GB" sz="1800"/>
              <a:t>Talking about physics,  and seeing how scientists are genuinely passionate about education and see how they are </a:t>
            </a:r>
            <a:r>
              <a:rPr lang="en-GB" sz="1800"/>
              <a:t>interested</a:t>
            </a:r>
            <a:r>
              <a:rPr lang="en-GB" sz="1800"/>
              <a:t> in the High School Students.</a:t>
            </a:r>
            <a:endParaRPr sz="2200">
              <a:solidFill>
                <a:srgbClr val="171717"/>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6" name="Shape 166"/>
        <p:cNvGrpSpPr/>
        <p:nvPr/>
      </p:nvGrpSpPr>
      <p:grpSpPr>
        <a:xfrm>
          <a:off x="0" y="0"/>
          <a:ext cx="0" cy="0"/>
          <a:chOff x="0" y="0"/>
          <a:chExt cx="0" cy="0"/>
        </a:xfrm>
      </p:grpSpPr>
      <p:sp>
        <p:nvSpPr>
          <p:cNvPr id="167" name="Google Shape;167;p24"/>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Wednesday, 9 July</a:t>
            </a:r>
            <a:endParaRPr/>
          </a:p>
        </p:txBody>
      </p:sp>
      <p:sp>
        <p:nvSpPr>
          <p:cNvPr id="168" name="Google Shape;168;p24"/>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1</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3" name="Shape 303"/>
        <p:cNvGrpSpPr/>
        <p:nvPr/>
      </p:nvGrpSpPr>
      <p:grpSpPr>
        <a:xfrm>
          <a:off x="0" y="0"/>
          <a:ext cx="0" cy="0"/>
          <a:chOff x="0" y="0"/>
          <a:chExt cx="0" cy="0"/>
        </a:xfrm>
      </p:grpSpPr>
      <p:sp>
        <p:nvSpPr>
          <p:cNvPr id="304" name="Google Shape;304;p42"/>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305" name="Google Shape;305;p4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 Definition </a:t>
            </a:r>
            <a:r>
              <a:rPr lang="en-GB" sz="1600">
                <a:solidFill>
                  <a:srgbClr val="171717"/>
                </a:solidFill>
              </a:rPr>
              <a:t>including</a:t>
            </a:r>
            <a:r>
              <a:rPr lang="en-GB" sz="1600">
                <a:solidFill>
                  <a:srgbClr val="171717"/>
                </a:solidFill>
              </a:rPr>
              <a:t> </a:t>
            </a:r>
            <a:r>
              <a:rPr lang="en-GB" sz="1600">
                <a:solidFill>
                  <a:srgbClr val="171717"/>
                </a:solidFill>
              </a:rPr>
              <a:t>everyday</a:t>
            </a:r>
            <a:r>
              <a:rPr lang="en-GB" sz="1600">
                <a:solidFill>
                  <a:srgbClr val="171717"/>
                </a:solidFill>
              </a:rPr>
              <a:t> examples.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lang="en-GB" sz="1600">
                <a:solidFill>
                  <a:srgbClr val="171717"/>
                </a:solidFill>
              </a:rPr>
              <a:t>- Purpose of physics </a:t>
            </a:r>
            <a:r>
              <a:rPr lang="en-GB" sz="1600">
                <a:solidFill>
                  <a:srgbClr val="171717"/>
                </a:solidFill>
              </a:rPr>
              <a:t>research that requires a particle accelerator.</a:t>
            </a:r>
            <a:endParaRPr sz="1600">
              <a:solidFill>
                <a:srgbClr val="171717"/>
              </a:solidFill>
            </a:endParaRPr>
          </a:p>
          <a:p>
            <a:pPr indent="0" lvl="0" marL="457200" marR="360000" rtl="0" algn="l">
              <a:spcBef>
                <a:spcPts val="0"/>
              </a:spcBef>
              <a:spcAft>
                <a:spcPts val="0"/>
              </a:spcAft>
              <a:buNone/>
            </a:pPr>
            <a:r>
              <a:rPr lang="en-GB" sz="1600">
                <a:solidFill>
                  <a:srgbClr val="171717"/>
                </a:solidFill>
              </a:rPr>
              <a:t>- Relativity is significant at speeds close to the speed of light which is the absolute maximum in the Universe.</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 Challenges because they cannot see them!</a:t>
            </a:r>
            <a:endParaRPr sz="1600">
              <a:solidFill>
                <a:srgbClr val="171717"/>
              </a:solidFill>
            </a:endParaRPr>
          </a:p>
          <a:p>
            <a:pPr indent="0" lvl="0" marL="457200" marR="360000" rtl="0" algn="l">
              <a:spcBef>
                <a:spcPts val="0"/>
              </a:spcBef>
              <a:spcAft>
                <a:spcPts val="0"/>
              </a:spcAft>
              <a:buNone/>
            </a:pPr>
            <a:r>
              <a:rPr lang="en-GB" sz="1600">
                <a:solidFill>
                  <a:srgbClr val="171717"/>
                </a:solidFill>
              </a:rPr>
              <a:t>- Finding out how the universe was formed may not be a priority for them at this stage in their development!</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09" name="Shape 309"/>
        <p:cNvGrpSpPr/>
        <p:nvPr/>
      </p:nvGrpSpPr>
      <p:grpSpPr>
        <a:xfrm>
          <a:off x="0" y="0"/>
          <a:ext cx="0" cy="0"/>
          <a:chOff x="0" y="0"/>
          <a:chExt cx="0" cy="0"/>
        </a:xfrm>
      </p:grpSpPr>
      <p:sp>
        <p:nvSpPr>
          <p:cNvPr id="310" name="Google Shape;310;p43"/>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311" name="Google Shape;311;p4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 Interactions are needed to detect anything!</a:t>
            </a:r>
            <a:endParaRPr sz="1600">
              <a:solidFill>
                <a:srgbClr val="171717"/>
              </a:solidFill>
            </a:endParaRPr>
          </a:p>
          <a:p>
            <a:pPr indent="0" lvl="0" marL="457200" marR="360000" rtl="0" algn="l">
              <a:spcBef>
                <a:spcPts val="0"/>
              </a:spcBef>
              <a:spcAft>
                <a:spcPts val="0"/>
              </a:spcAft>
              <a:buNone/>
            </a:pPr>
            <a:r>
              <a:rPr lang="en-GB" sz="1600">
                <a:solidFill>
                  <a:srgbClr val="171717"/>
                </a:solidFill>
              </a:rPr>
              <a:t>- That the products of such a collision is not the parts of the whole, weird quantum stuff happens</a:t>
            </a:r>
            <a:endParaRPr sz="1600">
              <a:solidFill>
                <a:srgbClr val="171717"/>
              </a:solidFill>
            </a:endParaRPr>
          </a:p>
          <a:p>
            <a:pPr indent="0" lvl="0" marL="457200" marR="360000" rtl="0" algn="l">
              <a:spcBef>
                <a:spcPts val="0"/>
              </a:spcBef>
              <a:spcAft>
                <a:spcPts val="0"/>
              </a:spcAft>
              <a:buNone/>
            </a:pPr>
            <a:r>
              <a:rPr lang="en-GB" sz="1600">
                <a:solidFill>
                  <a:srgbClr val="171717"/>
                </a:solidFill>
              </a:rPr>
              <a:t>- This is because E=mc^2</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 </a:t>
            </a:r>
            <a:r>
              <a:rPr lang="en-GB" sz="1600">
                <a:solidFill>
                  <a:srgbClr val="171717"/>
                </a:solidFill>
              </a:rPr>
              <a:t>Understanding</a:t>
            </a:r>
            <a:r>
              <a:rPr lang="en-GB" sz="1600">
                <a:solidFill>
                  <a:srgbClr val="171717"/>
                </a:solidFill>
              </a:rPr>
              <a:t> Quantum stuff is hard!</a:t>
            </a:r>
            <a:endParaRPr sz="1600">
              <a:solidFill>
                <a:srgbClr val="171717"/>
              </a:solidFill>
            </a:endParaRPr>
          </a:p>
          <a:p>
            <a:pPr indent="0" lvl="0" marL="457200" marR="360000" rtl="0" algn="l">
              <a:spcBef>
                <a:spcPts val="0"/>
              </a:spcBef>
              <a:spcAft>
                <a:spcPts val="0"/>
              </a:spcAft>
              <a:buNone/>
            </a:pPr>
            <a:r>
              <a:rPr lang="en-GB" sz="1600">
                <a:solidFill>
                  <a:srgbClr val="171717"/>
                </a:solidFill>
              </a:rPr>
              <a:t>- Again you cannot “see” the “debris” so clever ways have to be </a:t>
            </a:r>
            <a:r>
              <a:rPr lang="en-GB" sz="1600">
                <a:solidFill>
                  <a:srgbClr val="171717"/>
                </a:solidFill>
              </a:rPr>
              <a:t>employed</a:t>
            </a:r>
            <a:r>
              <a:rPr lang="en-GB" sz="1600">
                <a:solidFill>
                  <a:srgbClr val="171717"/>
                </a:solidFill>
              </a:rPr>
              <a:t> to infer the presence of particles by understanding their properties and behaviours</a:t>
            </a:r>
            <a:endParaRPr sz="1600">
              <a:solidFill>
                <a:srgbClr val="171717"/>
              </a:solidFill>
            </a:endParaRPr>
          </a:p>
        </p:txBody>
      </p:sp>
      <p:pic>
        <p:nvPicPr>
          <p:cNvPr id="312" name="Google Shape;312;p43" title="Tile collision.JPEG"/>
          <p:cNvPicPr preferRelativeResize="0"/>
          <p:nvPr/>
        </p:nvPicPr>
        <p:blipFill rotWithShape="1">
          <a:blip r:embed="rId3">
            <a:alphaModFix/>
          </a:blip>
          <a:srcRect b="8983" l="4977" r="4524" t="8975"/>
          <a:stretch/>
        </p:blipFill>
        <p:spPr>
          <a:xfrm>
            <a:off x="4756625" y="2364250"/>
            <a:ext cx="2896552" cy="268545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6" name="Shape 316"/>
        <p:cNvGrpSpPr/>
        <p:nvPr/>
      </p:nvGrpSpPr>
      <p:grpSpPr>
        <a:xfrm>
          <a:off x="0" y="0"/>
          <a:ext cx="0" cy="0"/>
          <a:chOff x="0" y="0"/>
          <a:chExt cx="0" cy="0"/>
        </a:xfrm>
      </p:grpSpPr>
      <p:sp>
        <p:nvSpPr>
          <p:cNvPr id="317" name="Google Shape;317;p4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318" name="Google Shape;318;p4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The key is in the details. A general overview is misleading and makes it difficult to overcome misconceptions.However it is important to keep hold of the big picture in order to really engage students on a level that allows them to make informed decisions about the future of scientific research in particle physics.</a:t>
            </a:r>
            <a:endParaRPr sz="1600">
              <a:solidFill>
                <a:srgbClr val="171717"/>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2" name="Shape 322"/>
        <p:cNvGrpSpPr/>
        <p:nvPr/>
      </p:nvGrpSpPr>
      <p:grpSpPr>
        <a:xfrm>
          <a:off x="0" y="0"/>
          <a:ext cx="0" cy="0"/>
          <a:chOff x="0" y="0"/>
          <a:chExt cx="0" cy="0"/>
        </a:xfrm>
      </p:grpSpPr>
      <p:sp>
        <p:nvSpPr>
          <p:cNvPr id="323" name="Google Shape;323;p45"/>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324" name="Google Shape;324;p4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97199" lvl="0" marL="1274400" marR="360000" rtl="0" algn="l">
              <a:spcBef>
                <a:spcPts val="0"/>
              </a:spcBef>
              <a:spcAft>
                <a:spcPts val="0"/>
              </a:spcAft>
              <a:buNone/>
            </a:pPr>
            <a:r>
              <a:rPr lang="en-GB" sz="1600">
                <a:solidFill>
                  <a:srgbClr val="171717"/>
                </a:solidFill>
              </a:rPr>
              <a:t>Fast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97199" lvl="0" marL="2188800" marR="360000" rtl="0" algn="l">
              <a:spcBef>
                <a:spcPts val="0"/>
              </a:spcBef>
              <a:spcAft>
                <a:spcPts val="0"/>
              </a:spcAft>
              <a:buNone/>
            </a:pPr>
            <a:r>
              <a:rPr lang="en-GB" sz="1600">
                <a:solidFill>
                  <a:srgbClr val="171717"/>
                </a:solidFill>
              </a:rPr>
              <a:t>Precise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97199" lvl="0" marL="3103200" marR="360000" rtl="0" algn="l">
              <a:spcBef>
                <a:spcPts val="0"/>
              </a:spcBef>
              <a:spcAft>
                <a:spcPts val="0"/>
              </a:spcAft>
              <a:buNone/>
            </a:pPr>
            <a:r>
              <a:rPr lang="en-GB" sz="1600">
                <a:solidFill>
                  <a:srgbClr val="171717"/>
                </a:solidFill>
              </a:rPr>
              <a:t>cern-ish</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No particle physics; just decay, currents, lorentz force</a:t>
            </a:r>
            <a:endParaRPr sz="1600">
              <a:solidFill>
                <a:srgbClr val="171717"/>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8" name="Shape 328"/>
        <p:cNvGrpSpPr/>
        <p:nvPr/>
      </p:nvGrpSpPr>
      <p:grpSpPr>
        <a:xfrm>
          <a:off x="0" y="0"/>
          <a:ext cx="0" cy="0"/>
          <a:chOff x="0" y="0"/>
          <a:chExt cx="0" cy="0"/>
        </a:xfrm>
      </p:grpSpPr>
      <p:sp>
        <p:nvSpPr>
          <p:cNvPr id="329" name="Google Shape;329;p46"/>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330" name="Google Shape;330;p4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331" name="Google Shape;331;p46"/>
          <p:cNvSpPr/>
          <p:nvPr/>
        </p:nvSpPr>
        <p:spPr>
          <a:xfrm>
            <a:off x="3980700" y="681750"/>
            <a:ext cx="2303400" cy="1190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Magnets</a:t>
            </a:r>
            <a:endParaRPr/>
          </a:p>
        </p:txBody>
      </p:sp>
      <p:sp>
        <p:nvSpPr>
          <p:cNvPr id="332" name="Google Shape;332;p46"/>
          <p:cNvSpPr/>
          <p:nvPr/>
        </p:nvSpPr>
        <p:spPr>
          <a:xfrm>
            <a:off x="6722500" y="681750"/>
            <a:ext cx="2303400" cy="1190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Lorentz force</a:t>
            </a:r>
            <a:endParaRPr/>
          </a:p>
        </p:txBody>
      </p:sp>
      <p:sp>
        <p:nvSpPr>
          <p:cNvPr id="333" name="Google Shape;333;p46"/>
          <p:cNvSpPr/>
          <p:nvPr/>
        </p:nvSpPr>
        <p:spPr>
          <a:xfrm>
            <a:off x="5336725" y="2215550"/>
            <a:ext cx="2303400" cy="1190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 Bending, squeezing, the beam </a:t>
            </a:r>
            <a:endParaRPr/>
          </a:p>
        </p:txBody>
      </p:sp>
      <p:sp>
        <p:nvSpPr>
          <p:cNvPr id="334" name="Google Shape;334;p46"/>
          <p:cNvSpPr/>
          <p:nvPr/>
        </p:nvSpPr>
        <p:spPr>
          <a:xfrm>
            <a:off x="3412075" y="3563850"/>
            <a:ext cx="4572600" cy="1394100"/>
          </a:xfrm>
          <a:prstGeom prst="cloudCallout">
            <a:avLst>
              <a:gd fmla="val -20833" name="adj1"/>
              <a:gd fmla="val 625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Do you know something about.. </a:t>
            </a:r>
            <a:br>
              <a:rPr lang="en-GB"/>
            </a:br>
            <a:r>
              <a:rPr lang="en-GB"/>
              <a:t>different particles, their properties, magnetic fields or even the (maybe) four elementary forces?</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38" name="Shape 338"/>
        <p:cNvGrpSpPr/>
        <p:nvPr/>
      </p:nvGrpSpPr>
      <p:grpSpPr>
        <a:xfrm>
          <a:off x="0" y="0"/>
          <a:ext cx="0" cy="0"/>
          <a:chOff x="0" y="0"/>
          <a:chExt cx="0" cy="0"/>
        </a:xfrm>
      </p:grpSpPr>
      <p:sp>
        <p:nvSpPr>
          <p:cNvPr id="339" name="Google Shape;339;p47"/>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340" name="Google Shape;340;p4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341" name="Google Shape;341;p47"/>
          <p:cNvSpPr/>
          <p:nvPr/>
        </p:nvSpPr>
        <p:spPr>
          <a:xfrm>
            <a:off x="3980700" y="681750"/>
            <a:ext cx="2303400" cy="1190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 Only sensitive to special particle properties</a:t>
            </a:r>
            <a:endParaRPr/>
          </a:p>
        </p:txBody>
      </p:sp>
      <p:sp>
        <p:nvSpPr>
          <p:cNvPr id="342" name="Google Shape;342;p47"/>
          <p:cNvSpPr/>
          <p:nvPr/>
        </p:nvSpPr>
        <p:spPr>
          <a:xfrm>
            <a:off x="6722500" y="681750"/>
            <a:ext cx="2303400" cy="1190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Your eye is a particle detector</a:t>
            </a:r>
            <a:endParaRPr/>
          </a:p>
          <a:p>
            <a:pPr indent="0" lvl="0" marL="0" rtl="0" algn="ctr">
              <a:spcBef>
                <a:spcPts val="0"/>
              </a:spcBef>
              <a:spcAft>
                <a:spcPts val="0"/>
              </a:spcAft>
              <a:buNone/>
            </a:pPr>
            <a:r>
              <a:rPr lang="en-GB"/>
              <a:t>(for photons)</a:t>
            </a:r>
            <a:endParaRPr/>
          </a:p>
        </p:txBody>
      </p:sp>
      <p:sp>
        <p:nvSpPr>
          <p:cNvPr id="343" name="Google Shape;343;p47"/>
          <p:cNvSpPr/>
          <p:nvPr/>
        </p:nvSpPr>
        <p:spPr>
          <a:xfrm>
            <a:off x="5336725" y="2215550"/>
            <a:ext cx="2303400" cy="1190400"/>
          </a:xfrm>
          <a:prstGeom prst="roundRect">
            <a:avLst>
              <a:gd fmla="val 16667" name="adj"/>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 T</a:t>
            </a:r>
            <a:r>
              <a:rPr lang="en-GB"/>
              <a:t>rekking is key to gain knowledge</a:t>
            </a:r>
            <a:endParaRPr/>
          </a:p>
        </p:txBody>
      </p:sp>
      <p:sp>
        <p:nvSpPr>
          <p:cNvPr id="344" name="Google Shape;344;p47"/>
          <p:cNvSpPr/>
          <p:nvPr/>
        </p:nvSpPr>
        <p:spPr>
          <a:xfrm>
            <a:off x="3412075" y="3563850"/>
            <a:ext cx="4572600" cy="1394100"/>
          </a:xfrm>
          <a:prstGeom prst="cloudCallout">
            <a:avLst>
              <a:gd fmla="val -20833" name="adj1"/>
              <a:gd fmla="val 625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t>Do you know something about.. </a:t>
            </a:r>
            <a:br>
              <a:rPr lang="en-GB"/>
            </a:br>
            <a:r>
              <a:rPr lang="en-GB"/>
              <a:t>different particles, their properties, magnetic fields or even the (maybe) four elementary forces?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48" name="Shape 348"/>
        <p:cNvGrpSpPr/>
        <p:nvPr/>
      </p:nvGrpSpPr>
      <p:grpSpPr>
        <a:xfrm>
          <a:off x="0" y="0"/>
          <a:ext cx="0" cy="0"/>
          <a:chOff x="0" y="0"/>
          <a:chExt cx="0" cy="0"/>
        </a:xfrm>
      </p:grpSpPr>
      <p:sp>
        <p:nvSpPr>
          <p:cNvPr id="349" name="Google Shape;349;p4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350" name="Google Shape;350;p4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Takeaway… food … food is good … good timekeeping … how is Jeff a person… Milena is always there! … Is she writing a paper? … paper … knowledge transfer … was there a paper about the teacher summer school? … summer … summer is coming … weekend … plans … exchange with the other teachers … exchange ideas … energy … particles … collision … trajectory … information about energy, charge, momentum … momentum in the program … shifting … letting hair down … finding people to connect … never spoken to some … why? … a lot of people … large cross-section … we should focus the group to form more interactions of small probability happening … languages… I would love to here everyone's voice in their own language … and I am done. Time is up. For now. ;)</a:t>
            </a:r>
            <a:endParaRPr sz="1600">
              <a:solidFill>
                <a:srgbClr val="171717"/>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54" name="Shape 354"/>
        <p:cNvGrpSpPr/>
        <p:nvPr/>
      </p:nvGrpSpPr>
      <p:grpSpPr>
        <a:xfrm>
          <a:off x="0" y="0"/>
          <a:ext cx="0" cy="0"/>
          <a:chOff x="0" y="0"/>
          <a:chExt cx="0" cy="0"/>
        </a:xfrm>
      </p:grpSpPr>
      <p:sp>
        <p:nvSpPr>
          <p:cNvPr id="355" name="Google Shape;355;p49"/>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356" name="Google Shape;356;p4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Colleagues from across the world, seating together and discussing about the same thing is quite </a:t>
            </a:r>
            <a:r>
              <a:rPr b="1" lang="en-GB" sz="1600">
                <a:solidFill>
                  <a:srgbClr val="171717"/>
                </a:solidFill>
              </a:rPr>
              <a:t>fascinating</a:t>
            </a:r>
            <a:r>
              <a:rPr lang="en-GB" sz="1600">
                <a:solidFill>
                  <a:srgbClr val="171717"/>
                </a:solidFill>
              </a:rPr>
              <a:t> with having some </a:t>
            </a:r>
            <a:r>
              <a:rPr lang="en-GB" sz="1600">
                <a:solidFill>
                  <a:srgbClr val="171717"/>
                </a:solidFill>
              </a:rPr>
              <a:t>ice cream</a:t>
            </a:r>
            <a:r>
              <a:rPr lang="en-GB" sz="1600">
                <a:solidFill>
                  <a:srgbClr val="171717"/>
                </a:solidFill>
              </a:rPr>
              <a: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After reading each others </a:t>
            </a:r>
            <a:r>
              <a:rPr lang="en-GB" sz="1600">
                <a:solidFill>
                  <a:srgbClr val="171717"/>
                </a:solidFill>
              </a:rPr>
              <a:t>comments</a:t>
            </a:r>
            <a:r>
              <a:rPr lang="en-GB" sz="1600">
                <a:solidFill>
                  <a:srgbClr val="171717"/>
                </a:solidFill>
              </a:rPr>
              <a:t> </a:t>
            </a:r>
            <a:r>
              <a:rPr lang="en-GB" sz="1600">
                <a:solidFill>
                  <a:srgbClr val="171717"/>
                </a:solidFill>
              </a:rPr>
              <a:t>there</a:t>
            </a:r>
            <a:r>
              <a:rPr lang="en-GB" sz="1600">
                <a:solidFill>
                  <a:srgbClr val="171717"/>
                </a:solidFill>
              </a:rPr>
              <a:t> are some common thread emphasising the scale and </a:t>
            </a:r>
            <a:r>
              <a:rPr b="1" lang="en-GB" sz="1600">
                <a:solidFill>
                  <a:srgbClr val="171717"/>
                </a:solidFill>
              </a:rPr>
              <a:t>enigmatic nature </a:t>
            </a:r>
            <a:r>
              <a:rPr lang="en-GB" sz="1600">
                <a:solidFill>
                  <a:srgbClr val="171717"/>
                </a:solidFill>
              </a:rPr>
              <a:t>of particle physics.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In our </a:t>
            </a:r>
            <a:r>
              <a:rPr lang="en-GB" sz="1600">
                <a:solidFill>
                  <a:srgbClr val="171717"/>
                </a:solidFill>
              </a:rPr>
              <a:t>syllabuses</a:t>
            </a:r>
            <a:r>
              <a:rPr lang="en-GB" sz="1600">
                <a:solidFill>
                  <a:srgbClr val="171717"/>
                </a:solidFill>
              </a:rPr>
              <a:t> particle </a:t>
            </a:r>
            <a:r>
              <a:rPr lang="en-GB" sz="1600">
                <a:solidFill>
                  <a:srgbClr val="171717"/>
                </a:solidFill>
              </a:rPr>
              <a:t>physics</a:t>
            </a:r>
            <a:r>
              <a:rPr lang="en-GB" sz="1600">
                <a:solidFill>
                  <a:srgbClr val="171717"/>
                </a:solidFill>
              </a:rPr>
              <a:t> is dealt with on very </a:t>
            </a:r>
            <a:r>
              <a:rPr b="1" lang="en-GB" sz="1600">
                <a:solidFill>
                  <a:srgbClr val="171717"/>
                </a:solidFill>
              </a:rPr>
              <a:t>superficial level</a:t>
            </a:r>
            <a:r>
              <a:rPr lang="en-GB" sz="1600">
                <a:solidFill>
                  <a:srgbClr val="171717"/>
                </a:solidFill>
              </a:rPr>
              <a:t>. Some content on </a:t>
            </a:r>
            <a:r>
              <a:rPr lang="en-GB" sz="1600">
                <a:solidFill>
                  <a:srgbClr val="171717"/>
                </a:solidFill>
              </a:rPr>
              <a:t>accelerators</a:t>
            </a:r>
            <a:r>
              <a:rPr lang="en-GB" sz="1600">
                <a:solidFill>
                  <a:srgbClr val="171717"/>
                </a:solidFill>
              </a:rPr>
              <a:t> but none on detectors.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Schrodinger and Heisenberg principles are only mentioned. But there is no such </a:t>
            </a:r>
            <a:r>
              <a:rPr b="1" lang="en-GB" sz="1600">
                <a:solidFill>
                  <a:srgbClr val="171717"/>
                </a:solidFill>
              </a:rPr>
              <a:t>introductions of quantum </a:t>
            </a:r>
            <a:r>
              <a:rPr b="1" lang="en-GB" sz="1600">
                <a:solidFill>
                  <a:srgbClr val="171717"/>
                </a:solidFill>
              </a:rPr>
              <a:t>mechanics.</a:t>
            </a:r>
            <a:endParaRPr b="1" sz="1600">
              <a:solidFill>
                <a:srgbClr val="171717"/>
              </a:solidFill>
            </a:endParaRPr>
          </a:p>
          <a:p>
            <a:pPr indent="-330200" lvl="0" marL="457200" marR="360000" rtl="0" algn="l">
              <a:spcBef>
                <a:spcPts val="0"/>
              </a:spcBef>
              <a:spcAft>
                <a:spcPts val="0"/>
              </a:spcAft>
              <a:buClr>
                <a:srgbClr val="171717"/>
              </a:buClr>
              <a:buSzPts val="1600"/>
              <a:buChar char="●"/>
            </a:pPr>
            <a:r>
              <a:rPr b="1" lang="en-GB" sz="1600">
                <a:solidFill>
                  <a:srgbClr val="171717"/>
                </a:solidFill>
              </a:rPr>
              <a:t>Limitations </a:t>
            </a:r>
            <a:r>
              <a:rPr lang="en-GB" sz="1600">
                <a:solidFill>
                  <a:srgbClr val="171717"/>
                </a:solidFill>
              </a:rPr>
              <a:t>ranging from complexity to lack of hands on experiences.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0" name="Shape 360"/>
        <p:cNvGrpSpPr/>
        <p:nvPr/>
      </p:nvGrpSpPr>
      <p:grpSpPr>
        <a:xfrm>
          <a:off x="0" y="0"/>
          <a:ext cx="0" cy="0"/>
          <a:chOff x="0" y="0"/>
          <a:chExt cx="0" cy="0"/>
        </a:xfrm>
      </p:grpSpPr>
      <p:sp>
        <p:nvSpPr>
          <p:cNvPr id="361" name="Google Shape;361;p50"/>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learnings and discussion outcomes. </a:t>
            </a:r>
            <a:br>
              <a:rPr lang="en-GB" sz="1200">
                <a:solidFill>
                  <a:schemeClr val="lt1"/>
                </a:solidFill>
              </a:rPr>
            </a:br>
            <a:br>
              <a:rPr lang="en-GB" sz="1200">
                <a:solidFill>
                  <a:schemeClr val="lt1"/>
                </a:solidFill>
              </a:rPr>
            </a:br>
            <a:r>
              <a:rPr i="1" lang="en-GB" sz="1200">
                <a:solidFill>
                  <a:schemeClr val="lt1"/>
                </a:solidFill>
              </a:rPr>
              <a:t>(Decide how you as a group will present them if you are selected to present during the SG Report-Out.)</a:t>
            </a:r>
            <a:endParaRPr i="1" sz="2400">
              <a:solidFill>
                <a:schemeClr val="lt1"/>
              </a:solidFill>
            </a:endParaRPr>
          </a:p>
        </p:txBody>
      </p:sp>
      <p:sp>
        <p:nvSpPr>
          <p:cNvPr id="362" name="Google Shape;362;p5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Complex and </a:t>
            </a:r>
            <a:r>
              <a:rPr lang="en-GB" sz="1600">
                <a:solidFill>
                  <a:srgbClr val="171717"/>
                </a:solidFill>
              </a:rPr>
              <a:t>difficult</a:t>
            </a:r>
            <a:r>
              <a:rPr lang="en-GB" sz="1600">
                <a:solidFill>
                  <a:srgbClr val="171717"/>
                </a:solidFill>
              </a:rPr>
              <a:t> to visualize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Not enough content in Syllabi</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Can be sorted </a:t>
            </a:r>
            <a:r>
              <a:rPr lang="en-GB" sz="1600">
                <a:solidFill>
                  <a:srgbClr val="171717"/>
                </a:solidFill>
              </a:rPr>
              <a:t>out</a:t>
            </a:r>
            <a:r>
              <a:rPr lang="en-GB" sz="1600">
                <a:solidFill>
                  <a:srgbClr val="171717"/>
                </a:solidFill>
              </a:rPr>
              <a:t> by discussing with the educators </a:t>
            </a:r>
            <a:endParaRPr sz="1600">
              <a:solidFill>
                <a:srgbClr val="171717"/>
              </a:solidFill>
            </a:endParaRPr>
          </a:p>
          <a:p>
            <a:pPr indent="0" lvl="0" marL="457200" marR="360000" rtl="0" algn="l">
              <a:spcBef>
                <a:spcPts val="0"/>
              </a:spcBef>
              <a:spcAft>
                <a:spcPts val="0"/>
              </a:spcAft>
              <a:buNone/>
            </a:pPr>
            <a:r>
              <a:rPr lang="en-GB" sz="1600">
                <a:solidFill>
                  <a:srgbClr val="171717"/>
                </a:solidFill>
              </a:rPr>
              <a:t>across the world</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Big picture thinking</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Cutting edge technology </a:t>
            </a:r>
            <a:r>
              <a:rPr lang="en-GB" sz="1600">
                <a:solidFill>
                  <a:srgbClr val="171717"/>
                </a:solidFill>
              </a:rPr>
              <a:t>development</a:t>
            </a:r>
            <a:r>
              <a:rPr lang="en-GB" sz="1600">
                <a:solidFill>
                  <a:srgbClr val="171717"/>
                </a:solidFill>
              </a:rPr>
              <a:t> from research changing the world!</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
        <p:nvSpPr>
          <p:cNvPr id="363" name="Google Shape;363;p50"/>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364" name="Google Shape;364;p50"/>
          <p:cNvPicPr preferRelativeResize="0"/>
          <p:nvPr/>
        </p:nvPicPr>
        <p:blipFill>
          <a:blip r:embed="rId3">
            <a:alphaModFix/>
          </a:blip>
          <a:stretch>
            <a:fillRect/>
          </a:stretch>
        </p:blipFill>
        <p:spPr>
          <a:xfrm>
            <a:off x="2805312" y="4254425"/>
            <a:ext cx="6555713" cy="792300"/>
          </a:xfrm>
          <a:prstGeom prst="rect">
            <a:avLst/>
          </a:prstGeom>
          <a:noFill/>
          <a:ln>
            <a:noFill/>
          </a:ln>
        </p:spPr>
      </p:pic>
      <p:pic>
        <p:nvPicPr>
          <p:cNvPr id="365" name="Google Shape;365;p50"/>
          <p:cNvPicPr preferRelativeResize="0"/>
          <p:nvPr/>
        </p:nvPicPr>
        <p:blipFill>
          <a:blip r:embed="rId4">
            <a:alphaModFix/>
          </a:blip>
          <a:stretch>
            <a:fillRect/>
          </a:stretch>
        </p:blipFill>
        <p:spPr>
          <a:xfrm rot="-5400000">
            <a:off x="5068425" y="469375"/>
            <a:ext cx="2029475" cy="49924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9" name="Shape 369"/>
        <p:cNvGrpSpPr/>
        <p:nvPr/>
      </p:nvGrpSpPr>
      <p:grpSpPr>
        <a:xfrm>
          <a:off x="0" y="0"/>
          <a:ext cx="0" cy="0"/>
          <a:chOff x="0" y="0"/>
          <a:chExt cx="0" cy="0"/>
        </a:xfrm>
      </p:grpSpPr>
      <p:sp>
        <p:nvSpPr>
          <p:cNvPr id="370" name="Google Shape;370;p51"/>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Feedback </a:t>
            </a:r>
            <a:br>
              <a:rPr lang="en-GB" sz="2400">
                <a:solidFill>
                  <a:schemeClr val="lt1"/>
                </a:solidFill>
              </a:rPr>
            </a:br>
            <a:r>
              <a:rPr lang="en-GB"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0" rtl="0" algn="l">
              <a:lnSpc>
                <a:spcPct val="115000"/>
              </a:lnSpc>
              <a:spcBef>
                <a:spcPts val="0"/>
              </a:spcBef>
              <a:spcAft>
                <a:spcPts val="0"/>
              </a:spcAft>
              <a:buNone/>
            </a:pPr>
            <a:r>
              <a:rPr i="1" lang="en-GB" sz="1200">
                <a:solidFill>
                  <a:schemeClr val="lt1"/>
                </a:solidFill>
              </a:rPr>
              <a:t>(Decide how you as a group will present them if you are selected to present during the SG Report-Out.)</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371" name="Google Shape;371;p51"/>
          <p:cNvSpPr txBox="1"/>
          <p:nvPr/>
        </p:nvSpPr>
        <p:spPr>
          <a:xfrm>
            <a:off x="3370575" y="11430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Humour is essential! Well done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program is well-designed!</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people!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What is working:</a:t>
            </a:r>
            <a:endParaRPr sz="1600">
              <a:solidFill>
                <a:srgbClr val="171717"/>
              </a:solidFill>
            </a:endParaRPr>
          </a:p>
          <a:p>
            <a:pPr indent="0" lvl="0" marL="0" marR="360000" rtl="0" algn="l">
              <a:spcBef>
                <a:spcPts val="0"/>
              </a:spcBef>
              <a:spcAft>
                <a:spcPts val="0"/>
              </a:spcAft>
              <a:buNone/>
            </a:pPr>
            <a:r>
              <a:rPr lang="en-GB" sz="1600">
                <a:solidFill>
                  <a:srgbClr val="171717"/>
                </a:solidFill>
              </a:rPr>
              <a:t>Presenters using the microphones is wonderful!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Could need improvement:</a:t>
            </a:r>
            <a:endParaRPr sz="1600">
              <a:solidFill>
                <a:srgbClr val="171717"/>
              </a:solidFill>
            </a:endParaRPr>
          </a:p>
          <a:p>
            <a:pPr indent="0" lvl="0" marL="0" marR="360000" rtl="0" algn="l">
              <a:spcBef>
                <a:spcPts val="0"/>
              </a:spcBef>
              <a:spcAft>
                <a:spcPts val="0"/>
              </a:spcAft>
              <a:buNone/>
            </a:pPr>
            <a:r>
              <a:rPr lang="en-GB" sz="1600">
                <a:solidFill>
                  <a:srgbClr val="171717"/>
                </a:solidFill>
              </a:rPr>
              <a:t>We don’t </a:t>
            </a:r>
            <a:r>
              <a:rPr lang="en-GB" sz="1600">
                <a:solidFill>
                  <a:srgbClr val="171717"/>
                </a:solidFill>
              </a:rPr>
              <a:t>know</a:t>
            </a:r>
            <a:r>
              <a:rPr lang="en-GB" sz="1600">
                <a:solidFill>
                  <a:srgbClr val="171717"/>
                </a:solidFill>
              </a:rPr>
              <a:t> the names of all the participants.</a:t>
            </a:r>
            <a:endParaRPr sz="1600">
              <a:solidFill>
                <a:srgbClr val="171717"/>
              </a:solidFill>
            </a:endParaRPr>
          </a:p>
          <a:p>
            <a:pPr indent="0" lvl="0" marL="0" marR="360000" rtl="0" algn="l">
              <a:spcBef>
                <a:spcPts val="0"/>
              </a:spcBef>
              <a:spcAft>
                <a:spcPts val="0"/>
              </a:spcAft>
              <a:buNone/>
            </a:pPr>
            <a:r>
              <a:rPr lang="en-GB" sz="1600">
                <a:solidFill>
                  <a:srgbClr val="171717"/>
                </a:solidFill>
              </a:rPr>
              <a:t>Questions are -sometimes- too quiet.</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
        <p:nvSpPr>
          <p:cNvPr id="372" name="Google Shape;372;p51"/>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373" name="Google Shape;373;p51" title="science-large_hadron_collider-particle_accelerator-physicist-researcher-machine-CS619551_low (1).jpg"/>
          <p:cNvPicPr preferRelativeResize="0"/>
          <p:nvPr/>
        </p:nvPicPr>
        <p:blipFill>
          <a:blip r:embed="rId3">
            <a:alphaModFix/>
          </a:blip>
          <a:stretch>
            <a:fillRect/>
          </a:stretch>
        </p:blipFill>
        <p:spPr>
          <a:xfrm>
            <a:off x="6943725" y="208975"/>
            <a:ext cx="1741350" cy="219059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2" name="Shape 172"/>
        <p:cNvGrpSpPr/>
        <p:nvPr/>
      </p:nvGrpSpPr>
      <p:grpSpPr>
        <a:xfrm>
          <a:off x="0" y="0"/>
          <a:ext cx="0" cy="0"/>
          <a:chOff x="0" y="0"/>
          <a:chExt cx="0" cy="0"/>
        </a:xfrm>
      </p:grpSpPr>
      <p:sp>
        <p:nvSpPr>
          <p:cNvPr id="173" name="Google Shape;173;p25"/>
          <p:cNvSpPr txBox="1"/>
          <p:nvPr>
            <p:ph type="title"/>
          </p:nvPr>
        </p:nvSpPr>
        <p:spPr>
          <a:xfrm>
            <a:off x="305991" y="273844"/>
            <a:ext cx="8535600" cy="813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Study Group 9</a:t>
            </a:r>
            <a:endParaRPr/>
          </a:p>
        </p:txBody>
      </p:sp>
      <p:pic>
        <p:nvPicPr>
          <p:cNvPr id="174" name="Google Shape;174;p25" title="IMG20250709161059.jpg"/>
          <p:cNvPicPr preferRelativeResize="0"/>
          <p:nvPr>
            <p:ph idx="3" type="pic"/>
          </p:nvPr>
        </p:nvPicPr>
        <p:blipFill rotWithShape="1">
          <a:blip r:embed="rId3">
            <a:alphaModFix/>
          </a:blip>
          <a:srcRect b="0" l="0" r="0" t="0"/>
          <a:stretch/>
        </p:blipFill>
        <p:spPr>
          <a:xfrm>
            <a:off x="2600875" y="1090802"/>
            <a:ext cx="1080000" cy="1440000"/>
          </a:xfrm>
          <a:prstGeom prst="rect">
            <a:avLst/>
          </a:prstGeom>
          <a:effectLst>
            <a:outerShdw blurRad="57150" rotWithShape="0" algn="bl" dir="5400000" dist="19050">
              <a:srgbClr val="000000">
                <a:alpha val="75000"/>
              </a:srgbClr>
            </a:outerShdw>
          </a:effectLst>
        </p:spPr>
      </p:pic>
      <p:pic>
        <p:nvPicPr>
          <p:cNvPr id="175" name="Google Shape;175;p25" title="JobLino.jpg"/>
          <p:cNvPicPr preferRelativeResize="0"/>
          <p:nvPr>
            <p:ph idx="3" type="pic"/>
          </p:nvPr>
        </p:nvPicPr>
        <p:blipFill rotWithShape="1">
          <a:blip r:embed="rId4">
            <a:alphaModFix/>
          </a:blip>
          <a:srcRect b="0" l="11896" r="11889" t="0"/>
          <a:stretch/>
        </p:blipFill>
        <p:spPr>
          <a:xfrm>
            <a:off x="4031988" y="1090800"/>
            <a:ext cx="1079999" cy="1440000"/>
          </a:xfrm>
          <a:prstGeom prst="rect">
            <a:avLst/>
          </a:prstGeom>
          <a:effectLst>
            <a:outerShdw blurRad="57150" rotWithShape="0" algn="bl" dir="5400000" dist="19050">
              <a:srgbClr val="000000">
                <a:alpha val="75000"/>
              </a:srgbClr>
            </a:outerShdw>
          </a:effectLst>
        </p:spPr>
      </p:pic>
      <p:pic>
        <p:nvPicPr>
          <p:cNvPr id="176" name="Google Shape;176;p25" title="me.JPEG"/>
          <p:cNvPicPr preferRelativeResize="0"/>
          <p:nvPr>
            <p:ph idx="3" type="pic"/>
          </p:nvPr>
        </p:nvPicPr>
        <p:blipFill rotWithShape="1">
          <a:blip r:embed="rId5">
            <a:alphaModFix/>
          </a:blip>
          <a:srcRect b="8630" l="0" r="0" t="8622"/>
          <a:stretch/>
        </p:blipFill>
        <p:spPr>
          <a:xfrm>
            <a:off x="5463113" y="1090800"/>
            <a:ext cx="1079999" cy="1440000"/>
          </a:xfrm>
          <a:prstGeom prst="rect">
            <a:avLst/>
          </a:prstGeom>
          <a:effectLst>
            <a:outerShdw blurRad="57150" rotWithShape="0" algn="bl" dir="5400000" dist="19050">
              <a:srgbClr val="000000">
                <a:alpha val="75000"/>
              </a:srgbClr>
            </a:outerShdw>
          </a:effectLst>
        </p:spPr>
      </p:pic>
      <p:pic>
        <p:nvPicPr>
          <p:cNvPr id="177" name="Google Shape;177;p25" title="IMG_20240613_111612.jpg"/>
          <p:cNvPicPr preferRelativeResize="0"/>
          <p:nvPr>
            <p:ph idx="3" type="pic"/>
          </p:nvPr>
        </p:nvPicPr>
        <p:blipFill rotWithShape="1">
          <a:blip r:embed="rId6">
            <a:alphaModFix/>
          </a:blip>
          <a:srcRect b="0" l="0" r="0" t="0"/>
          <a:stretch/>
        </p:blipFill>
        <p:spPr>
          <a:xfrm>
            <a:off x="6894238" y="1090800"/>
            <a:ext cx="1080000" cy="1440000"/>
          </a:xfrm>
          <a:prstGeom prst="rect">
            <a:avLst/>
          </a:prstGeom>
          <a:effectLst>
            <a:outerShdw blurRad="57150" rotWithShape="0" algn="bl" dir="5400000" dist="19050">
              <a:srgbClr val="000000">
                <a:alpha val="75000"/>
              </a:srgbClr>
            </a:outerShdw>
          </a:effectLst>
        </p:spPr>
      </p:pic>
      <p:pic>
        <p:nvPicPr>
          <p:cNvPr id="178" name="Google Shape;178;p25" title="IMG20231213160704.jpg"/>
          <p:cNvPicPr preferRelativeResize="0"/>
          <p:nvPr>
            <p:ph idx="3" type="pic"/>
          </p:nvPr>
        </p:nvPicPr>
        <p:blipFill rotWithShape="1">
          <a:blip r:embed="rId7">
            <a:alphaModFix/>
          </a:blip>
          <a:srcRect b="20020" l="0" r="0" t="20020"/>
          <a:stretch/>
        </p:blipFill>
        <p:spPr>
          <a:xfrm>
            <a:off x="1169738" y="1090800"/>
            <a:ext cx="1079999" cy="1440000"/>
          </a:xfrm>
          <a:prstGeom prst="rect">
            <a:avLst/>
          </a:prstGeom>
          <a:effectLst>
            <a:outerShdw blurRad="57150" rotWithShape="0" algn="bl" dir="5400000" dist="19050">
              <a:srgbClr val="000000">
                <a:alpha val="75000"/>
              </a:srgbClr>
            </a:outerShdw>
          </a:effectLst>
        </p:spPr>
      </p:pic>
      <p:sp>
        <p:nvSpPr>
          <p:cNvPr id="179" name="Google Shape;179;p25"/>
          <p:cNvSpPr txBox="1"/>
          <p:nvPr/>
        </p:nvSpPr>
        <p:spPr>
          <a:xfrm>
            <a:off x="116975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Tanusree Goswami</a:t>
            </a:r>
            <a:endParaRPr b="1" sz="800">
              <a:solidFill>
                <a:srgbClr val="171717"/>
              </a:solidFill>
            </a:endParaRPr>
          </a:p>
          <a:p>
            <a:pPr indent="0" lvl="0" marL="0" rtl="0" algn="l">
              <a:spcBef>
                <a:spcPts val="0"/>
              </a:spcBef>
              <a:spcAft>
                <a:spcPts val="0"/>
              </a:spcAft>
              <a:buNone/>
            </a:pPr>
            <a:r>
              <a:rPr lang="en-GB" sz="800">
                <a:solidFill>
                  <a:srgbClr val="171717"/>
                </a:solidFill>
              </a:rPr>
              <a:t>India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love to trek in Himalayas</a:t>
            </a:r>
            <a:endParaRPr sz="800">
              <a:solidFill>
                <a:srgbClr val="171717"/>
              </a:solidFill>
            </a:endParaRPr>
          </a:p>
        </p:txBody>
      </p:sp>
      <p:sp>
        <p:nvSpPr>
          <p:cNvPr id="180" name="Google Shape;180;p25"/>
          <p:cNvSpPr/>
          <p:nvPr/>
        </p:nvSpPr>
        <p:spPr>
          <a:xfrm>
            <a:off x="1511875" y="4246350"/>
            <a:ext cx="399300" cy="3993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1" name="Google Shape;181;p25"/>
          <p:cNvSpPr txBox="1"/>
          <p:nvPr/>
        </p:nvSpPr>
        <p:spPr>
          <a:xfrm>
            <a:off x="2600875"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George</a:t>
            </a:r>
            <a:endParaRPr b="1" sz="800">
              <a:solidFill>
                <a:srgbClr val="171717"/>
              </a:solidFill>
            </a:endParaRPr>
          </a:p>
          <a:p>
            <a:pPr indent="0" lvl="0" marL="0" rtl="0" algn="l">
              <a:spcBef>
                <a:spcPts val="0"/>
              </a:spcBef>
              <a:spcAft>
                <a:spcPts val="0"/>
              </a:spcAft>
              <a:buNone/>
            </a:pPr>
            <a:r>
              <a:rPr lang="en-GB" sz="800">
                <a:solidFill>
                  <a:srgbClr val="171717"/>
                </a:solidFill>
              </a:rPr>
              <a:t>Greece</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like complex board games</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2" name="Google Shape;182;p25"/>
          <p:cNvSpPr txBox="1"/>
          <p:nvPr/>
        </p:nvSpPr>
        <p:spPr>
          <a:xfrm>
            <a:off x="403200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Job Lino</a:t>
            </a:r>
            <a:endParaRPr b="1" sz="800">
              <a:solidFill>
                <a:srgbClr val="171717"/>
              </a:solidFill>
            </a:endParaRPr>
          </a:p>
          <a:p>
            <a:pPr indent="0" lvl="0" marL="0" rtl="0" algn="l">
              <a:spcBef>
                <a:spcPts val="0"/>
              </a:spcBef>
              <a:spcAft>
                <a:spcPts val="0"/>
              </a:spcAft>
              <a:buNone/>
            </a:pPr>
            <a:r>
              <a:rPr lang="en-GB" sz="800">
                <a:solidFill>
                  <a:srgbClr val="171717"/>
                </a:solidFill>
              </a:rPr>
              <a:t>México </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like running and explore the nature </a:t>
            </a:r>
            <a:endParaRPr sz="800">
              <a:solidFill>
                <a:srgbClr val="171717"/>
              </a:solidFill>
            </a:endParaRPr>
          </a:p>
        </p:txBody>
      </p:sp>
      <p:sp>
        <p:nvSpPr>
          <p:cNvPr id="183" name="Google Shape;183;p25"/>
          <p:cNvSpPr txBox="1"/>
          <p:nvPr/>
        </p:nvSpPr>
        <p:spPr>
          <a:xfrm>
            <a:off x="5463125"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Suzanne</a:t>
            </a:r>
            <a:endParaRPr b="1" sz="800">
              <a:solidFill>
                <a:srgbClr val="171717"/>
              </a:solidFill>
            </a:endParaRPr>
          </a:p>
          <a:p>
            <a:pPr indent="0" lvl="0" marL="0" rtl="0" algn="l">
              <a:spcBef>
                <a:spcPts val="0"/>
              </a:spcBef>
              <a:spcAft>
                <a:spcPts val="0"/>
              </a:spcAft>
              <a:buNone/>
            </a:pPr>
            <a:r>
              <a:rPr lang="en-GB" sz="800">
                <a:solidFill>
                  <a:srgbClr val="171717"/>
                </a:solidFill>
              </a:rPr>
              <a:t>Australia</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am learning to play cello</a:t>
            </a:r>
            <a:endParaRPr sz="800">
              <a:solidFill>
                <a:srgbClr val="171717"/>
              </a:solidFill>
            </a:endParaRPr>
          </a:p>
          <a:p>
            <a:pPr indent="0" lvl="0" marL="0" rtl="0" algn="l">
              <a:spcBef>
                <a:spcPts val="0"/>
              </a:spcBef>
              <a:spcAft>
                <a:spcPts val="0"/>
              </a:spcAft>
              <a:buNone/>
            </a:pPr>
            <a:r>
              <a:t/>
            </a:r>
            <a:endParaRPr b="1" sz="800">
              <a:solidFill>
                <a:srgbClr val="171717"/>
              </a:solidFill>
            </a:endParaRPr>
          </a:p>
        </p:txBody>
      </p:sp>
      <p:sp>
        <p:nvSpPr>
          <p:cNvPr id="184" name="Google Shape;184;p25"/>
          <p:cNvSpPr txBox="1"/>
          <p:nvPr/>
        </p:nvSpPr>
        <p:spPr>
          <a:xfrm>
            <a:off x="6894250" y="2822275"/>
            <a:ext cx="1080000" cy="122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800">
                <a:solidFill>
                  <a:srgbClr val="171717"/>
                </a:solidFill>
              </a:rPr>
              <a:t>Susanne</a:t>
            </a:r>
            <a:endParaRPr b="1" sz="800">
              <a:solidFill>
                <a:srgbClr val="171717"/>
              </a:solidFill>
            </a:endParaRPr>
          </a:p>
          <a:p>
            <a:pPr indent="0" lvl="0" marL="0" rtl="0" algn="l">
              <a:spcBef>
                <a:spcPts val="0"/>
              </a:spcBef>
              <a:spcAft>
                <a:spcPts val="0"/>
              </a:spcAft>
              <a:buNone/>
            </a:pPr>
            <a:r>
              <a:rPr lang="en-GB" sz="800">
                <a:solidFill>
                  <a:srgbClr val="171717"/>
                </a:solidFill>
              </a:rPr>
              <a:t>Germany</a:t>
            </a:r>
            <a:endParaRPr sz="800">
              <a:solidFill>
                <a:srgbClr val="171717"/>
              </a:solidFill>
            </a:endParaRPr>
          </a:p>
          <a:p>
            <a:pPr indent="0" lvl="0" marL="0" rtl="0" algn="l">
              <a:spcBef>
                <a:spcPts val="0"/>
              </a:spcBef>
              <a:spcAft>
                <a:spcPts val="0"/>
              </a:spcAft>
              <a:buNone/>
            </a:pPr>
            <a:r>
              <a:t/>
            </a:r>
            <a:endParaRPr sz="800">
              <a:solidFill>
                <a:srgbClr val="171717"/>
              </a:solidFill>
            </a:endParaRPr>
          </a:p>
          <a:p>
            <a:pPr indent="0" lvl="0" marL="0" rtl="0" algn="l">
              <a:spcBef>
                <a:spcPts val="0"/>
              </a:spcBef>
              <a:spcAft>
                <a:spcPts val="0"/>
              </a:spcAft>
              <a:buNone/>
            </a:pPr>
            <a:r>
              <a:rPr lang="en-GB" sz="800">
                <a:solidFill>
                  <a:srgbClr val="171717"/>
                </a:solidFill>
              </a:rPr>
              <a:t>I own n+1 bikes</a:t>
            </a:r>
            <a:endParaRPr b="1" sz="800">
              <a:solidFill>
                <a:srgbClr val="171717"/>
              </a:solidFill>
            </a:endParaRPr>
          </a:p>
        </p:txBody>
      </p:sp>
      <p:sp>
        <p:nvSpPr>
          <p:cNvPr id="185" name="Google Shape;185;p25"/>
          <p:cNvSpPr/>
          <p:nvPr/>
        </p:nvSpPr>
        <p:spPr>
          <a:xfrm>
            <a:off x="2943000" y="4246350"/>
            <a:ext cx="399300" cy="3993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6" name="Google Shape;186;p25"/>
          <p:cNvSpPr/>
          <p:nvPr/>
        </p:nvSpPr>
        <p:spPr>
          <a:xfrm>
            <a:off x="4374125" y="4246350"/>
            <a:ext cx="399300" cy="3993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7" name="Google Shape;187;p25"/>
          <p:cNvSpPr/>
          <p:nvPr/>
        </p:nvSpPr>
        <p:spPr>
          <a:xfrm>
            <a:off x="5805250" y="4246350"/>
            <a:ext cx="399300" cy="3993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8" name="Google Shape;188;p25"/>
          <p:cNvSpPr/>
          <p:nvPr/>
        </p:nvSpPr>
        <p:spPr>
          <a:xfrm>
            <a:off x="7236375" y="4246350"/>
            <a:ext cx="399300" cy="3993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77" name="Shape 377"/>
        <p:cNvGrpSpPr/>
        <p:nvPr/>
      </p:nvGrpSpPr>
      <p:grpSpPr>
        <a:xfrm>
          <a:off x="0" y="0"/>
          <a:ext cx="0" cy="0"/>
          <a:chOff x="0" y="0"/>
          <a:chExt cx="0" cy="0"/>
        </a:xfrm>
      </p:grpSpPr>
      <p:sp>
        <p:nvSpPr>
          <p:cNvPr id="378" name="Google Shape;378;p52"/>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Thursday</a:t>
            </a:r>
            <a:r>
              <a:rPr lang="en-GB"/>
              <a:t>, 10 July</a:t>
            </a:r>
            <a:endParaRPr/>
          </a:p>
        </p:txBody>
      </p:sp>
      <p:sp>
        <p:nvSpPr>
          <p:cNvPr id="379" name="Google Shape;379;p52"/>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2</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83" name="Shape 383"/>
        <p:cNvGrpSpPr/>
        <p:nvPr/>
      </p:nvGrpSpPr>
      <p:grpSpPr>
        <a:xfrm>
          <a:off x="0" y="0"/>
          <a:ext cx="0" cy="0"/>
          <a:chOff x="0" y="0"/>
          <a:chExt cx="0" cy="0"/>
        </a:xfrm>
      </p:grpSpPr>
      <p:sp>
        <p:nvSpPr>
          <p:cNvPr id="384" name="Google Shape;384;p53"/>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Slide Conventions</a:t>
            </a:r>
            <a:endParaRPr/>
          </a:p>
        </p:txBody>
      </p:sp>
      <p:graphicFrame>
        <p:nvGraphicFramePr>
          <p:cNvPr id="385" name="Google Shape;385;p53"/>
          <p:cNvGraphicFramePr/>
          <p:nvPr/>
        </p:nvGraphicFramePr>
        <p:xfrm>
          <a:off x="952500" y="2000250"/>
          <a:ext cx="3000000" cy="3000000"/>
        </p:xfrm>
        <a:graphic>
          <a:graphicData uri="http://schemas.openxmlformats.org/drawingml/2006/table">
            <a:tbl>
              <a:tblPr>
                <a:noFill/>
                <a:tableStyleId>{16919962-D190-40B1-9C5F-7B924AAB7A41}</a:tableStyleId>
              </a:tblPr>
              <a:tblGrid>
                <a:gridCol w="2241950"/>
                <a:gridCol w="4997050"/>
              </a:tblGrid>
              <a:tr h="381000">
                <a:tc>
                  <a:txBody>
                    <a:bodyPr/>
                    <a:lstStyle/>
                    <a:p>
                      <a:pPr indent="0" lvl="0" marL="0" rtl="0" algn="l">
                        <a:spcBef>
                          <a:spcPts val="0"/>
                        </a:spcBef>
                        <a:spcAft>
                          <a:spcPts val="0"/>
                        </a:spcAft>
                        <a:buNone/>
                      </a:pPr>
                      <a:r>
                        <a:rPr b="1" lang="en-GB"/>
                        <a:t>Colour of Slide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Work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Individual (your colour is indicated on the previous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Group work</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Report-out slides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386" name="Google Shape;386;p53"/>
          <p:cNvSpPr/>
          <p:nvPr/>
        </p:nvSpPr>
        <p:spPr>
          <a:xfrm>
            <a:off x="1150113" y="2497950"/>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7" name="Google Shape;387;p53"/>
          <p:cNvSpPr/>
          <p:nvPr/>
        </p:nvSpPr>
        <p:spPr>
          <a:xfrm>
            <a:off x="1352624" y="2497950"/>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8" name="Google Shape;388;p53"/>
          <p:cNvSpPr/>
          <p:nvPr/>
        </p:nvSpPr>
        <p:spPr>
          <a:xfrm>
            <a:off x="1555136" y="2497950"/>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9" name="Google Shape;389;p53"/>
          <p:cNvSpPr/>
          <p:nvPr/>
        </p:nvSpPr>
        <p:spPr>
          <a:xfrm>
            <a:off x="1757623" y="2497950"/>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0" name="Google Shape;390;p53"/>
          <p:cNvSpPr/>
          <p:nvPr/>
        </p:nvSpPr>
        <p:spPr>
          <a:xfrm>
            <a:off x="1960135" y="2497950"/>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1" name="Google Shape;391;p53"/>
          <p:cNvSpPr/>
          <p:nvPr/>
        </p:nvSpPr>
        <p:spPr>
          <a:xfrm>
            <a:off x="1142025" y="2902775"/>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2" name="Google Shape;392;p53"/>
          <p:cNvSpPr/>
          <p:nvPr/>
        </p:nvSpPr>
        <p:spPr>
          <a:xfrm>
            <a:off x="1142025" y="3307600"/>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3" name="Google Shape;393;p53"/>
          <p:cNvSpPr/>
          <p:nvPr/>
        </p:nvSpPr>
        <p:spPr>
          <a:xfrm rot="5400000">
            <a:off x="1143375" y="3306250"/>
            <a:ext cx="147600" cy="150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97" name="Shape 397"/>
        <p:cNvGrpSpPr/>
        <p:nvPr/>
      </p:nvGrpSpPr>
      <p:grpSpPr>
        <a:xfrm>
          <a:off x="0" y="0"/>
          <a:ext cx="0" cy="0"/>
          <a:chOff x="0" y="0"/>
          <a:chExt cx="0" cy="0"/>
        </a:xfrm>
      </p:grpSpPr>
      <p:sp>
        <p:nvSpPr>
          <p:cNvPr id="398" name="Google Shape;398;p54"/>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2</a:t>
            </a:r>
            <a:endParaRPr/>
          </a:p>
        </p:txBody>
      </p:sp>
      <p:graphicFrame>
        <p:nvGraphicFramePr>
          <p:cNvPr id="399" name="Google Shape;399;p54"/>
          <p:cNvGraphicFramePr/>
          <p:nvPr/>
        </p:nvGraphicFramePr>
        <p:xfrm>
          <a:off x="306000" y="1619250"/>
          <a:ext cx="3000000" cy="3000000"/>
        </p:xfrm>
        <a:graphic>
          <a:graphicData uri="http://schemas.openxmlformats.org/drawingml/2006/table">
            <a:tbl>
              <a:tblPr>
                <a:noFill/>
                <a:tableStyleId>{16919962-D190-40B1-9C5F-7B924AAB7A41}</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18:00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400" name="Google Shape;400;p54"/>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1" name="Google Shape;401;p54"/>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2" name="Google Shape;402;p54"/>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3" name="Google Shape;403;p54"/>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4" name="Google Shape;404;p54"/>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08" name="Shape 408"/>
        <p:cNvGrpSpPr/>
        <p:nvPr/>
      </p:nvGrpSpPr>
      <p:grpSpPr>
        <a:xfrm>
          <a:off x="0" y="0"/>
          <a:ext cx="0" cy="0"/>
          <a:chOff x="0" y="0"/>
          <a:chExt cx="0" cy="0"/>
        </a:xfrm>
      </p:grpSpPr>
      <p:sp>
        <p:nvSpPr>
          <p:cNvPr id="409" name="Google Shape;409;p55"/>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10" name="Google Shape;410;p5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solidFill>
                <a:srgbClr val="171717"/>
              </a:solidFill>
            </a:endParaRPr>
          </a:p>
          <a:p>
            <a:pPr indent="0" lvl="0" marL="457200" marR="360000" rtl="0" algn="just">
              <a:spcBef>
                <a:spcPts val="0"/>
              </a:spcBef>
              <a:spcAft>
                <a:spcPts val="0"/>
              </a:spcAft>
              <a:buNone/>
            </a:pPr>
            <a:r>
              <a:rPr lang="en-GB" sz="1600"/>
              <a:t>For teaching physics in the context of engineering at CERN, I would choose </a:t>
            </a:r>
            <a:r>
              <a:rPr b="1" lang="en-GB" sz="1600"/>
              <a:t>Electromagnetism and its Applications in Particle Accelerators, with a focus on Superconducting Magnets.</a:t>
            </a:r>
            <a:endParaRPr sz="2100">
              <a:solidFill>
                <a:srgbClr val="171717"/>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14" name="Shape 414"/>
        <p:cNvGrpSpPr/>
        <p:nvPr/>
      </p:nvGrpSpPr>
      <p:grpSpPr>
        <a:xfrm>
          <a:off x="0" y="0"/>
          <a:ext cx="0" cy="0"/>
          <a:chOff x="0" y="0"/>
          <a:chExt cx="0" cy="0"/>
        </a:xfrm>
      </p:grpSpPr>
      <p:sp>
        <p:nvSpPr>
          <p:cNvPr id="415" name="Google Shape;415;p56"/>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a:t>
            </a:r>
            <a:r>
              <a:rPr b="1" lang="en-GB" sz="1200">
                <a:solidFill>
                  <a:schemeClr val="lt1"/>
                </a:solidFill>
              </a:rPr>
              <a:t>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16" name="Google Shape;416;p5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t>One fantastic topic from the physics curriculum that I could definitely see myself teaching in the context of the Large Hadron Collider at CERN is </a:t>
            </a:r>
            <a:r>
              <a:rPr b="1" lang="en-GB" sz="1600"/>
              <a:t>Conservation of Energy and Mass-Energy Equivalence (E=mc2)</a:t>
            </a:r>
            <a:r>
              <a:rPr lang="en-GB" sz="1600"/>
              <a:t>.</a:t>
            </a:r>
            <a:endParaRPr sz="2100">
              <a:solidFill>
                <a:srgbClr val="171717"/>
              </a:solidFill>
            </a:endParaRPr>
          </a:p>
          <a:p>
            <a:pPr indent="0" lvl="0" marL="360000" marR="360000" rtl="0" algn="l">
              <a:spcBef>
                <a:spcPts val="0"/>
              </a:spcBef>
              <a:spcAft>
                <a:spcPts val="0"/>
              </a:spcAft>
              <a:buNone/>
            </a:pPr>
            <a:r>
              <a:t/>
            </a:r>
            <a:endParaRPr sz="2100">
              <a:solidFill>
                <a:srgbClr val="171717"/>
              </a:solidFill>
            </a:endParaRPr>
          </a:p>
          <a:p>
            <a:pPr indent="0" lvl="0" marL="360000" marR="360000" rtl="0" algn="l">
              <a:spcBef>
                <a:spcPts val="0"/>
              </a:spcBef>
              <a:spcAft>
                <a:spcPts val="0"/>
              </a:spcAft>
              <a:buNone/>
            </a:pPr>
            <a:r>
              <a:t/>
            </a:r>
            <a:endParaRPr sz="2100">
              <a:solidFill>
                <a:srgbClr val="171717"/>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20" name="Shape 420"/>
        <p:cNvGrpSpPr/>
        <p:nvPr/>
      </p:nvGrpSpPr>
      <p:grpSpPr>
        <a:xfrm>
          <a:off x="0" y="0"/>
          <a:ext cx="0" cy="0"/>
          <a:chOff x="0" y="0"/>
          <a:chExt cx="0" cy="0"/>
        </a:xfrm>
      </p:grpSpPr>
      <p:sp>
        <p:nvSpPr>
          <p:cNvPr id="421" name="Google Shape;421;p57"/>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1200">
              <a:solidFill>
                <a:schemeClr val="lt1"/>
              </a:solidFill>
            </a:endParaRPr>
          </a:p>
        </p:txBody>
      </p:sp>
      <p:sp>
        <p:nvSpPr>
          <p:cNvPr id="422" name="Google Shape;422;p5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61950" lvl="0" marL="457200" marR="360000" rtl="0" algn="l">
              <a:spcBef>
                <a:spcPts val="0"/>
              </a:spcBef>
              <a:spcAft>
                <a:spcPts val="0"/>
              </a:spcAft>
              <a:buClr>
                <a:srgbClr val="FF0000"/>
              </a:buClr>
              <a:buSzPts val="2100"/>
              <a:buAutoNum type="arabicParenR"/>
            </a:pPr>
            <a:r>
              <a:rPr b="1" lang="en-GB" sz="2100">
                <a:solidFill>
                  <a:srgbClr val="FF0000"/>
                </a:solidFill>
              </a:rPr>
              <a:t>Key ideas:</a:t>
            </a:r>
            <a:endParaRPr b="1" sz="2100">
              <a:solidFill>
                <a:srgbClr val="FF0000"/>
              </a:solidFill>
            </a:endParaRPr>
          </a:p>
          <a:p>
            <a:pPr indent="-349250" lvl="0" marL="457200" marR="360000" rtl="0" algn="l">
              <a:spcBef>
                <a:spcPts val="0"/>
              </a:spcBef>
              <a:spcAft>
                <a:spcPts val="0"/>
              </a:spcAft>
              <a:buSzPts val="1900"/>
              <a:buChar char="●"/>
            </a:pPr>
            <a:r>
              <a:rPr lang="en-GB" sz="1900"/>
              <a:t>AI is a </a:t>
            </a:r>
            <a:r>
              <a:rPr b="1" lang="en-GB" sz="1900"/>
              <a:t>tool</a:t>
            </a:r>
            <a:r>
              <a:rPr lang="en-GB" sz="1900"/>
              <a:t> driven by algorithms and data.</a:t>
            </a:r>
            <a:endParaRPr sz="1900"/>
          </a:p>
          <a:p>
            <a:pPr indent="-349250" lvl="0" marL="457200" marR="360000" rtl="0" algn="l">
              <a:spcBef>
                <a:spcPts val="0"/>
              </a:spcBef>
              <a:spcAft>
                <a:spcPts val="0"/>
              </a:spcAft>
              <a:buSzPts val="1900"/>
              <a:buChar char="●"/>
            </a:pPr>
            <a:r>
              <a:rPr b="1" lang="en-GB" sz="1900"/>
              <a:t>Data quality</a:t>
            </a:r>
            <a:r>
              <a:rPr lang="en-GB" sz="1900"/>
              <a:t> is paramount.</a:t>
            </a:r>
            <a:endParaRPr sz="1900"/>
          </a:p>
          <a:p>
            <a:pPr indent="-349250" lvl="0" marL="457200" marR="360000" rtl="0" algn="l">
              <a:spcBef>
                <a:spcPts val="0"/>
              </a:spcBef>
              <a:spcAft>
                <a:spcPts val="0"/>
              </a:spcAft>
              <a:buSzPts val="1900"/>
              <a:buChar char="●"/>
            </a:pPr>
            <a:r>
              <a:rPr lang="en-GB" sz="1900"/>
              <a:t>AI is </a:t>
            </a:r>
            <a:r>
              <a:rPr b="1" lang="en-GB" sz="1900"/>
              <a:t>transforming</a:t>
            </a:r>
            <a:r>
              <a:rPr lang="en-GB" sz="1900"/>
              <a:t> industries and society, demanding critical thinking and adaptability.</a:t>
            </a:r>
            <a:endParaRPr sz="1900"/>
          </a:p>
          <a:p>
            <a:pPr indent="-381000" lvl="1" marL="914400" marR="360000" rtl="0" algn="l">
              <a:spcBef>
                <a:spcPts val="0"/>
              </a:spcBef>
              <a:spcAft>
                <a:spcPts val="0"/>
              </a:spcAft>
              <a:buClr>
                <a:srgbClr val="171717"/>
              </a:buClr>
              <a:buSzPts val="2400"/>
              <a:buChar char="○"/>
            </a:pPr>
            <a:r>
              <a:t/>
            </a:r>
            <a:endParaRPr sz="2400">
              <a:solidFill>
                <a:srgbClr val="171717"/>
              </a:solidFill>
            </a:endParaRPr>
          </a:p>
          <a:p>
            <a:pPr indent="-361950" lvl="0" marL="457200" marR="360000" rtl="0" algn="l">
              <a:spcBef>
                <a:spcPts val="0"/>
              </a:spcBef>
              <a:spcAft>
                <a:spcPts val="0"/>
              </a:spcAft>
              <a:buClr>
                <a:srgbClr val="FF0000"/>
              </a:buClr>
              <a:buSzPts val="2100"/>
              <a:buAutoNum type="arabicParenR"/>
            </a:pPr>
            <a:r>
              <a:rPr b="1" lang="en-GB" sz="2100">
                <a:solidFill>
                  <a:srgbClr val="FF0000"/>
                </a:solidFill>
              </a:rPr>
              <a:t>Potential challenges:</a:t>
            </a:r>
            <a:endParaRPr b="1" sz="2100">
              <a:solidFill>
                <a:srgbClr val="FF0000"/>
              </a:solidFill>
            </a:endParaRPr>
          </a:p>
          <a:p>
            <a:pPr indent="-355600" lvl="0" marL="457200" marR="360000" rtl="0" algn="l">
              <a:spcBef>
                <a:spcPts val="0"/>
              </a:spcBef>
              <a:spcAft>
                <a:spcPts val="0"/>
              </a:spcAft>
              <a:buClr>
                <a:srgbClr val="171717"/>
              </a:buClr>
              <a:buSzPts val="2000"/>
              <a:buChar char="●"/>
            </a:pPr>
            <a:r>
              <a:rPr lang="en-GB" sz="2000">
                <a:solidFill>
                  <a:srgbClr val="171717"/>
                </a:solidFill>
              </a:rPr>
              <a:t>Abstract and Complex Concepts</a:t>
            </a:r>
            <a:endParaRPr sz="2000">
              <a:solidFill>
                <a:srgbClr val="171717"/>
              </a:solidFill>
            </a:endParaRPr>
          </a:p>
          <a:p>
            <a:pPr indent="-355600" lvl="0" marL="457200" marR="360000" rtl="0" algn="l">
              <a:spcBef>
                <a:spcPts val="0"/>
              </a:spcBef>
              <a:spcAft>
                <a:spcPts val="0"/>
              </a:spcAft>
              <a:buClr>
                <a:srgbClr val="171717"/>
              </a:buClr>
              <a:buSzPts val="2000"/>
              <a:buChar char="●"/>
            </a:pPr>
            <a:r>
              <a:rPr lang="en-GB" sz="2000">
                <a:solidFill>
                  <a:srgbClr val="171717"/>
                </a:solidFill>
              </a:rPr>
              <a:t>Rapidly Evolving Field</a:t>
            </a:r>
            <a:endParaRPr sz="2000">
              <a:solidFill>
                <a:srgbClr val="171717"/>
              </a:solidFill>
            </a:endParaRPr>
          </a:p>
          <a:p>
            <a:pPr indent="-361950" lvl="0" marL="457200" marR="360000" rtl="0" algn="l">
              <a:spcBef>
                <a:spcPts val="0"/>
              </a:spcBef>
              <a:spcAft>
                <a:spcPts val="0"/>
              </a:spcAft>
              <a:buSzPts val="2100"/>
              <a:buChar char="●"/>
            </a:pPr>
            <a:r>
              <a:rPr lang="en-GB" sz="2100"/>
              <a:t>Ethical and Societal Implications</a:t>
            </a:r>
            <a:endParaRPr sz="2100"/>
          </a:p>
          <a:p>
            <a:pPr indent="0" lvl="0" marL="914400" marR="360000" rtl="0" algn="l">
              <a:spcBef>
                <a:spcPts val="0"/>
              </a:spcBef>
              <a:spcAft>
                <a:spcPts val="0"/>
              </a:spcAft>
              <a:buNone/>
            </a:pPr>
            <a:r>
              <a:t/>
            </a:r>
            <a:endParaRPr sz="2100"/>
          </a:p>
          <a:p>
            <a:pPr indent="-361950" lvl="0" marL="457200" marR="360000" rtl="0" algn="l">
              <a:spcBef>
                <a:spcPts val="0"/>
              </a:spcBef>
              <a:spcAft>
                <a:spcPts val="0"/>
              </a:spcAft>
              <a:buClr>
                <a:srgbClr val="FF0000"/>
              </a:buClr>
              <a:buSzPts val="2100"/>
              <a:buAutoNum type="arabicParenR"/>
            </a:pPr>
            <a:r>
              <a:rPr b="1" lang="en-GB" sz="2100">
                <a:solidFill>
                  <a:srgbClr val="FF0000"/>
                </a:solidFill>
              </a:rPr>
              <a:t>Potential benefits:</a:t>
            </a:r>
            <a:endParaRPr b="1" sz="2100">
              <a:solidFill>
                <a:srgbClr val="FF0000"/>
              </a:solidFill>
            </a:endParaRPr>
          </a:p>
          <a:p>
            <a:pPr indent="-361950" lvl="0" marL="457200" marR="360000" rtl="0" algn="l">
              <a:spcBef>
                <a:spcPts val="0"/>
              </a:spcBef>
              <a:spcAft>
                <a:spcPts val="0"/>
              </a:spcAft>
              <a:buSzPts val="2100"/>
              <a:buChar char="●"/>
            </a:pPr>
            <a:r>
              <a:rPr lang="en-GB" sz="2100"/>
              <a:t>Personalized Learning Experiences</a:t>
            </a:r>
            <a:endParaRPr sz="2100"/>
          </a:p>
          <a:p>
            <a:pPr indent="-361950" lvl="0" marL="457200" marR="360000" rtl="0" algn="l">
              <a:spcBef>
                <a:spcPts val="0"/>
              </a:spcBef>
              <a:spcAft>
                <a:spcPts val="0"/>
              </a:spcAft>
              <a:buSzPts val="2100"/>
              <a:buChar char="●"/>
            </a:pPr>
            <a:r>
              <a:rPr lang="en-GB" sz="2100"/>
              <a:t>Immediate Feedback and Support</a:t>
            </a:r>
            <a:endParaRPr sz="2100"/>
          </a:p>
          <a:p>
            <a:pPr indent="-361950" lvl="0" marL="457200" marR="360000" rtl="0" algn="l">
              <a:spcBef>
                <a:spcPts val="0"/>
              </a:spcBef>
              <a:spcAft>
                <a:spcPts val="0"/>
              </a:spcAft>
              <a:buSzPts val="2100"/>
              <a:buChar char="●"/>
            </a:pPr>
            <a:r>
              <a:rPr lang="en-GB" sz="2100"/>
              <a:t>Cost Reduction</a:t>
            </a:r>
            <a:endParaRPr sz="2700"/>
          </a:p>
          <a:p>
            <a:pPr indent="0" lvl="0" marL="457200" marR="360000" rtl="0" algn="l">
              <a:spcBef>
                <a:spcPts val="0"/>
              </a:spcBef>
              <a:spcAft>
                <a:spcPts val="0"/>
              </a:spcAft>
              <a:buNone/>
            </a:pPr>
            <a:r>
              <a:t/>
            </a:r>
            <a:endParaRPr sz="210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26" name="Shape 426"/>
        <p:cNvGrpSpPr/>
        <p:nvPr/>
      </p:nvGrpSpPr>
      <p:grpSpPr>
        <a:xfrm>
          <a:off x="0" y="0"/>
          <a:ext cx="0" cy="0"/>
          <a:chOff x="0" y="0"/>
          <a:chExt cx="0" cy="0"/>
        </a:xfrm>
      </p:grpSpPr>
      <p:sp>
        <p:nvSpPr>
          <p:cNvPr id="427" name="Google Shape;427;p58"/>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428" name="Google Shape;428;p5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GB" sz="1600">
                <a:solidFill>
                  <a:srgbClr val="FF0000"/>
                </a:solidFill>
              </a:rPr>
              <a:t>Key Takeaways:</a:t>
            </a:r>
            <a:endParaRPr b="1" sz="1600">
              <a:solidFill>
                <a:srgbClr val="FF0000"/>
              </a:solidFill>
            </a:endParaRPr>
          </a:p>
          <a:p>
            <a:pPr indent="0" lvl="0" marL="360000" marR="360000" rtl="0" algn="l">
              <a:spcBef>
                <a:spcPts val="0"/>
              </a:spcBef>
              <a:spcAft>
                <a:spcPts val="0"/>
              </a:spcAft>
              <a:buNone/>
            </a:pPr>
            <a:r>
              <a:rPr lang="en-GB" sz="1600"/>
              <a:t>I won't ever forget the bowling and pizza party we had, especially since it was my first time ever bowling. Everyone patiently showed me how to play, and that's how our bond as </a:t>
            </a:r>
            <a:r>
              <a:rPr b="1" lang="en-GB" sz="1600"/>
              <a:t>global particle physics educators</a:t>
            </a:r>
            <a:r>
              <a:rPr lang="en-GB" sz="1600"/>
              <a:t> truly solidified. It was a fantastic way to connect beyond the classroom and build a strong collaborative spirit.</a:t>
            </a:r>
            <a:endParaRPr sz="1600"/>
          </a:p>
          <a:p>
            <a:pPr indent="0" lvl="0" marL="360000" marR="360000" rtl="0" algn="l">
              <a:spcBef>
                <a:spcPts val="0"/>
              </a:spcBef>
              <a:spcAft>
                <a:spcPts val="0"/>
              </a:spcAft>
              <a:buNone/>
            </a:pPr>
            <a:r>
              <a:t/>
            </a:r>
            <a:endParaRPr sz="1600"/>
          </a:p>
        </p:txBody>
      </p:sp>
      <p:pic>
        <p:nvPicPr>
          <p:cNvPr id="429" name="Google Shape;429;p58" title="IMG-20250709-WA0011.jpg"/>
          <p:cNvPicPr preferRelativeResize="0"/>
          <p:nvPr/>
        </p:nvPicPr>
        <p:blipFill>
          <a:blip r:embed="rId3">
            <a:alphaModFix/>
          </a:blip>
          <a:stretch>
            <a:fillRect/>
          </a:stretch>
        </p:blipFill>
        <p:spPr>
          <a:xfrm>
            <a:off x="4448697" y="2460775"/>
            <a:ext cx="3216049" cy="2417574"/>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33" name="Shape 433"/>
        <p:cNvGrpSpPr/>
        <p:nvPr/>
      </p:nvGrpSpPr>
      <p:grpSpPr>
        <a:xfrm>
          <a:off x="0" y="0"/>
          <a:ext cx="0" cy="0"/>
          <a:chOff x="0" y="0"/>
          <a:chExt cx="0" cy="0"/>
        </a:xfrm>
      </p:grpSpPr>
      <p:sp>
        <p:nvSpPr>
          <p:cNvPr id="434" name="Google Shape;434;p59"/>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35" name="Google Shape;435;p5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Linear accelarators</a:t>
            </a:r>
            <a:endParaRPr sz="1600">
              <a:solidFill>
                <a:srgbClr val="171717"/>
              </a:solidFill>
            </a:endParaRPr>
          </a:p>
          <a:p>
            <a:pPr indent="0" lvl="0" marL="457200" marR="360000" rtl="0" algn="l">
              <a:spcBef>
                <a:spcPts val="0"/>
              </a:spcBef>
              <a:spcAft>
                <a:spcPts val="0"/>
              </a:spcAft>
              <a:buNone/>
            </a:pPr>
            <a:r>
              <a:rPr lang="en-GB" sz="1600">
                <a:solidFill>
                  <a:srgbClr val="171717"/>
                </a:solidFill>
              </a:rPr>
              <a:t>Alternate currents</a:t>
            </a:r>
            <a:endParaRPr sz="1600">
              <a:solidFill>
                <a:srgbClr val="171717"/>
              </a:solidFill>
            </a:endParaRPr>
          </a:p>
          <a:p>
            <a:pPr indent="0" lvl="0" marL="457200" marR="360000" rtl="0" algn="l">
              <a:spcBef>
                <a:spcPts val="0"/>
              </a:spcBef>
              <a:spcAft>
                <a:spcPts val="0"/>
              </a:spcAft>
              <a:buNone/>
            </a:pPr>
            <a:r>
              <a:rPr lang="en-GB" sz="1600">
                <a:solidFill>
                  <a:srgbClr val="171717"/>
                </a:solidFill>
              </a:rPr>
              <a:t>Lorentz force</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https://www.seilias.gr/index.php?option=com_content&amp;task=view&amp;id=729&amp;Itemid=63</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39" name="Shape 439"/>
        <p:cNvGrpSpPr/>
        <p:nvPr/>
      </p:nvGrpSpPr>
      <p:grpSpPr>
        <a:xfrm>
          <a:off x="0" y="0"/>
          <a:ext cx="0" cy="0"/>
          <a:chOff x="0" y="0"/>
          <a:chExt cx="0" cy="0"/>
        </a:xfrm>
      </p:grpSpPr>
      <p:sp>
        <p:nvSpPr>
          <p:cNvPr id="440" name="Google Shape;440;p60"/>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41" name="Google Shape;441;p60"/>
          <p:cNvSpPr txBox="1"/>
          <p:nvPr/>
        </p:nvSpPr>
        <p:spPr>
          <a:xfrm>
            <a:off x="3400450" y="0"/>
            <a:ext cx="5878200" cy="49590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Magnetic and electric fields </a:t>
            </a:r>
            <a:endParaRPr sz="1600">
              <a:solidFill>
                <a:srgbClr val="171717"/>
              </a:solidFill>
            </a:endParaRPr>
          </a:p>
          <a:p>
            <a:pPr indent="0" lvl="0" marL="457200" marR="360000" rtl="0" algn="l">
              <a:spcBef>
                <a:spcPts val="0"/>
              </a:spcBef>
              <a:spcAft>
                <a:spcPts val="0"/>
              </a:spcAft>
              <a:buNone/>
            </a:pPr>
            <a:r>
              <a:rPr lang="en-GB" sz="1600">
                <a:solidFill>
                  <a:srgbClr val="171717"/>
                </a:solidFill>
              </a:rPr>
              <a:t>Particle physics </a:t>
            </a:r>
            <a:endParaRPr sz="1600">
              <a:solidFill>
                <a:srgbClr val="171717"/>
              </a:solidFill>
            </a:endParaRPr>
          </a:p>
          <a:p>
            <a:pPr indent="0" lvl="0" marL="457200" marR="360000" rtl="0" algn="l">
              <a:spcBef>
                <a:spcPts val="0"/>
              </a:spcBef>
              <a:spcAft>
                <a:spcPts val="0"/>
              </a:spcAft>
              <a:buNone/>
            </a:pPr>
            <a:r>
              <a:rPr lang="en-GB" sz="1600">
                <a:solidFill>
                  <a:srgbClr val="171717"/>
                </a:solidFill>
              </a:rPr>
              <a:t>Modern physics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Use the schematics of CERN’s school lab </a:t>
            </a:r>
            <a:r>
              <a:rPr lang="en-GB" sz="1600" u="sng">
                <a:solidFill>
                  <a:schemeClr val="hlink"/>
                </a:solidFill>
                <a:hlinkClick r:id="rId3"/>
              </a:rPr>
              <a:t>https://scoollab.web.cern.ch/linac3D</a:t>
            </a:r>
            <a:r>
              <a:rPr lang="en-GB" sz="1600">
                <a:solidFill>
                  <a:srgbClr val="171717"/>
                </a:solidFill>
              </a:rPr>
              <a:t> to build a linear accelarator</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5" name="Shape 445"/>
        <p:cNvGrpSpPr/>
        <p:nvPr/>
      </p:nvGrpSpPr>
      <p:grpSpPr>
        <a:xfrm>
          <a:off x="0" y="0"/>
          <a:ext cx="0" cy="0"/>
          <a:chOff x="0" y="0"/>
          <a:chExt cx="0" cy="0"/>
        </a:xfrm>
      </p:grpSpPr>
      <p:sp>
        <p:nvSpPr>
          <p:cNvPr id="446" name="Google Shape;446;p61"/>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447" name="Google Shape;447;p6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AI does not replace human thinking, it complements it. </a:t>
            </a:r>
            <a:endParaRPr sz="1600">
              <a:solidFill>
                <a:srgbClr val="171717"/>
              </a:solidFill>
            </a:endParaRPr>
          </a:p>
          <a:p>
            <a:pPr indent="0" lvl="0" marL="457200" marR="360000" rtl="0" algn="l">
              <a:spcBef>
                <a:spcPts val="0"/>
              </a:spcBef>
              <a:spcAft>
                <a:spcPts val="0"/>
              </a:spcAft>
              <a:buNone/>
            </a:pPr>
            <a:r>
              <a:rPr lang="en-GB" sz="1600">
                <a:solidFill>
                  <a:srgbClr val="171717"/>
                </a:solidFill>
              </a:rPr>
              <a:t>Use AI wisely in order to fill the gaps</a:t>
            </a:r>
            <a:endParaRPr sz="1600">
              <a:solidFill>
                <a:srgbClr val="171717"/>
              </a:solidFill>
            </a:endParaRPr>
          </a:p>
          <a:p>
            <a:pPr indent="0" lvl="0" marL="457200" marR="360000" rtl="0" algn="l">
              <a:spcBef>
                <a:spcPts val="0"/>
              </a:spcBef>
              <a:spcAft>
                <a:spcPts val="0"/>
              </a:spcAft>
              <a:buNone/>
            </a:pPr>
            <a:r>
              <a:rPr lang="en-GB" sz="1600">
                <a:solidFill>
                  <a:srgbClr val="171717"/>
                </a:solidFill>
              </a:rPr>
              <a:t>Use AI as a tool to check your results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Relying on AI without understanding basic principles </a:t>
            </a:r>
            <a:endParaRPr sz="1600">
              <a:solidFill>
                <a:srgbClr val="171717"/>
              </a:solidFill>
            </a:endParaRPr>
          </a:p>
          <a:p>
            <a:pPr indent="0" lvl="0" marL="457200" marR="360000" rtl="0" algn="l">
              <a:spcBef>
                <a:spcPts val="0"/>
              </a:spcBef>
              <a:spcAft>
                <a:spcPts val="0"/>
              </a:spcAft>
              <a:buNone/>
            </a:pPr>
            <a:r>
              <a:rPr lang="en-GB" sz="1600">
                <a:solidFill>
                  <a:srgbClr val="171717"/>
                </a:solidFill>
              </a:rPr>
              <a:t>Sometimes gives you wrong results </a:t>
            </a:r>
            <a:endParaRPr sz="1600">
              <a:solidFill>
                <a:srgbClr val="171717"/>
              </a:solidFill>
            </a:endParaRPr>
          </a:p>
          <a:p>
            <a:pPr indent="0" lvl="0" marL="457200" marR="360000" rtl="0" algn="l">
              <a:spcBef>
                <a:spcPts val="0"/>
              </a:spcBef>
              <a:spcAft>
                <a:spcPts val="0"/>
              </a:spcAft>
              <a:buNone/>
            </a:pPr>
            <a:r>
              <a:rPr lang="en-GB" sz="1600">
                <a:solidFill>
                  <a:srgbClr val="171717"/>
                </a:solidFill>
              </a:rPr>
              <a:t>It's not a human being, just a machine that you can talk</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It's quicker than other internet sources, in order to search for something </a:t>
            </a:r>
            <a:endParaRPr sz="1600">
              <a:solidFill>
                <a:srgbClr val="171717"/>
              </a:solidFill>
            </a:endParaRPr>
          </a:p>
          <a:p>
            <a:pPr indent="0" lvl="0" marL="457200" marR="360000" rtl="0" algn="l">
              <a:spcBef>
                <a:spcPts val="0"/>
              </a:spcBef>
              <a:spcAft>
                <a:spcPts val="0"/>
              </a:spcAft>
              <a:buNone/>
            </a:pPr>
            <a:r>
              <a:rPr lang="en-GB" sz="1600">
                <a:solidFill>
                  <a:srgbClr val="171717"/>
                </a:solidFill>
              </a:rPr>
              <a:t>Make short physics simulations, for example in html form, i.e. for the circular motion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92" name="Shape 192"/>
        <p:cNvGrpSpPr/>
        <p:nvPr/>
      </p:nvGrpSpPr>
      <p:grpSpPr>
        <a:xfrm>
          <a:off x="0" y="0"/>
          <a:ext cx="0" cy="0"/>
          <a:chOff x="0" y="0"/>
          <a:chExt cx="0" cy="0"/>
        </a:xfrm>
      </p:grpSpPr>
      <p:sp>
        <p:nvSpPr>
          <p:cNvPr id="193" name="Google Shape;193;p26"/>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Slide Conventions</a:t>
            </a:r>
            <a:endParaRPr/>
          </a:p>
        </p:txBody>
      </p:sp>
      <p:graphicFrame>
        <p:nvGraphicFramePr>
          <p:cNvPr id="194" name="Google Shape;194;p26"/>
          <p:cNvGraphicFramePr/>
          <p:nvPr/>
        </p:nvGraphicFramePr>
        <p:xfrm>
          <a:off x="952500" y="2000250"/>
          <a:ext cx="3000000" cy="3000000"/>
        </p:xfrm>
        <a:graphic>
          <a:graphicData uri="http://schemas.openxmlformats.org/drawingml/2006/table">
            <a:tbl>
              <a:tblPr>
                <a:noFill/>
                <a:tableStyleId>{16919962-D190-40B1-9C5F-7B924AAB7A41}</a:tableStyleId>
              </a:tblPr>
              <a:tblGrid>
                <a:gridCol w="2241950"/>
                <a:gridCol w="4997050"/>
              </a:tblGrid>
              <a:tr h="381000">
                <a:tc>
                  <a:txBody>
                    <a:bodyPr/>
                    <a:lstStyle/>
                    <a:p>
                      <a:pPr indent="0" lvl="0" marL="0" rtl="0" algn="l">
                        <a:spcBef>
                          <a:spcPts val="0"/>
                        </a:spcBef>
                        <a:spcAft>
                          <a:spcPts val="0"/>
                        </a:spcAft>
                        <a:buNone/>
                      </a:pPr>
                      <a:r>
                        <a:rPr b="1" lang="en-GB"/>
                        <a:t>Colour of Slide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Work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Individual (your colour is indicated on the previous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Group work</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Report-out slides</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195" name="Google Shape;195;p26"/>
          <p:cNvSpPr/>
          <p:nvPr/>
        </p:nvSpPr>
        <p:spPr>
          <a:xfrm>
            <a:off x="1150113" y="2497950"/>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6" name="Google Shape;196;p26"/>
          <p:cNvSpPr/>
          <p:nvPr/>
        </p:nvSpPr>
        <p:spPr>
          <a:xfrm>
            <a:off x="1352624" y="2497950"/>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7" name="Google Shape;197;p26"/>
          <p:cNvSpPr/>
          <p:nvPr/>
        </p:nvSpPr>
        <p:spPr>
          <a:xfrm>
            <a:off x="1555136" y="2497950"/>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8" name="Google Shape;198;p26"/>
          <p:cNvSpPr/>
          <p:nvPr/>
        </p:nvSpPr>
        <p:spPr>
          <a:xfrm>
            <a:off x="1757623" y="2497950"/>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9" name="Google Shape;199;p26"/>
          <p:cNvSpPr/>
          <p:nvPr/>
        </p:nvSpPr>
        <p:spPr>
          <a:xfrm>
            <a:off x="1960135" y="2497950"/>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0" name="Google Shape;200;p26"/>
          <p:cNvSpPr/>
          <p:nvPr/>
        </p:nvSpPr>
        <p:spPr>
          <a:xfrm>
            <a:off x="1142025" y="2902775"/>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1" name="Google Shape;201;p26"/>
          <p:cNvSpPr/>
          <p:nvPr/>
        </p:nvSpPr>
        <p:spPr>
          <a:xfrm>
            <a:off x="1142025" y="3307600"/>
            <a:ext cx="973500" cy="1476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2" name="Google Shape;202;p26"/>
          <p:cNvSpPr/>
          <p:nvPr/>
        </p:nvSpPr>
        <p:spPr>
          <a:xfrm rot="5400000">
            <a:off x="1143375" y="3306250"/>
            <a:ext cx="147600" cy="150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51" name="Shape 451"/>
        <p:cNvGrpSpPr/>
        <p:nvPr/>
      </p:nvGrpSpPr>
      <p:grpSpPr>
        <a:xfrm>
          <a:off x="0" y="0"/>
          <a:ext cx="0" cy="0"/>
          <a:chOff x="0" y="0"/>
          <a:chExt cx="0" cy="0"/>
        </a:xfrm>
      </p:grpSpPr>
      <p:sp>
        <p:nvSpPr>
          <p:cNvPr id="452" name="Google Shape;452;p62"/>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453" name="Google Shape;453;p6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The procedure of keeping the appropriate amount of data after the collisions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huge difference in temperature between the cooling system and the beam temperature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There is no way to clearly define particle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trails in the cloud </a:t>
            </a:r>
            <a:r>
              <a:rPr lang="en-GB" sz="1600">
                <a:solidFill>
                  <a:srgbClr val="171717"/>
                </a:solidFill>
              </a:rPr>
              <a:t>chamber</a:t>
            </a:r>
            <a:r>
              <a:rPr lang="en-GB" sz="1600">
                <a:solidFill>
                  <a:srgbClr val="171717"/>
                </a:solidFill>
              </a:rPr>
              <a:t> and their match to corresponding particles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Socializing </a:t>
            </a:r>
            <a:endParaRPr sz="1600">
              <a:solidFill>
                <a:srgbClr val="171717"/>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57" name="Shape 457"/>
        <p:cNvGrpSpPr/>
        <p:nvPr/>
      </p:nvGrpSpPr>
      <p:grpSpPr>
        <a:xfrm>
          <a:off x="0" y="0"/>
          <a:ext cx="0" cy="0"/>
          <a:chOff x="0" y="0"/>
          <a:chExt cx="0" cy="0"/>
        </a:xfrm>
      </p:grpSpPr>
      <p:sp>
        <p:nvSpPr>
          <p:cNvPr id="458" name="Google Shape;458;p63"/>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59" name="Google Shape;459;p6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200"/>
          </a:p>
          <a:p>
            <a:pPr indent="0" lvl="0" marL="360000" marR="360000" rtl="0" algn="l">
              <a:spcBef>
                <a:spcPts val="0"/>
              </a:spcBef>
              <a:spcAft>
                <a:spcPts val="0"/>
              </a:spcAft>
              <a:buNone/>
            </a:pPr>
            <a:r>
              <a:t/>
            </a:r>
            <a:endParaRPr sz="1200"/>
          </a:p>
          <a:p>
            <a:pPr indent="0" lvl="0" marL="360000" marR="360000" rtl="0" algn="l">
              <a:spcBef>
                <a:spcPts val="0"/>
              </a:spcBef>
              <a:spcAft>
                <a:spcPts val="0"/>
              </a:spcAft>
              <a:buNone/>
            </a:pPr>
            <a:r>
              <a:t/>
            </a:r>
            <a:endParaRPr sz="1300"/>
          </a:p>
          <a:p>
            <a:pPr indent="-311150" lvl="0" marL="457200" marR="360000" rtl="0" algn="l">
              <a:spcBef>
                <a:spcPts val="0"/>
              </a:spcBef>
              <a:spcAft>
                <a:spcPts val="0"/>
              </a:spcAft>
              <a:buSzPts val="1300"/>
              <a:buAutoNum type="arabicParenR"/>
            </a:pPr>
            <a:r>
              <a:rPr lang="en-GB" sz="1300"/>
              <a:t>Mechanics: Work </a:t>
            </a:r>
            <a:endParaRPr sz="1300"/>
          </a:p>
          <a:p>
            <a:pPr indent="0" lvl="0" marL="0" marR="360000" rtl="0" algn="l">
              <a:spcBef>
                <a:spcPts val="0"/>
              </a:spcBef>
              <a:spcAft>
                <a:spcPts val="0"/>
              </a:spcAft>
              <a:buNone/>
            </a:pPr>
            <a:r>
              <a:t/>
            </a:r>
            <a:endParaRPr sz="1300"/>
          </a:p>
          <a:p>
            <a:pPr indent="0" lvl="0" marL="457200" marR="360000" rtl="0" algn="l">
              <a:spcBef>
                <a:spcPts val="0"/>
              </a:spcBef>
              <a:spcAft>
                <a:spcPts val="0"/>
              </a:spcAft>
              <a:buNone/>
            </a:pPr>
            <a:r>
              <a:rPr lang="en-GB" sz="1300"/>
              <a:t>Electricity: </a:t>
            </a:r>
            <a:r>
              <a:rPr lang="en-GB" sz="1300"/>
              <a:t>Current and </a:t>
            </a:r>
            <a:r>
              <a:rPr lang="en-GB" sz="1300"/>
              <a:t>Voltage </a:t>
            </a:r>
            <a:endParaRPr sz="1300"/>
          </a:p>
          <a:p>
            <a:pPr indent="0" lvl="0" marL="0" marR="360000" rtl="0" algn="l">
              <a:spcBef>
                <a:spcPts val="0"/>
              </a:spcBef>
              <a:spcAft>
                <a:spcPts val="0"/>
              </a:spcAft>
              <a:buNone/>
            </a:pPr>
            <a:r>
              <a:t/>
            </a:r>
            <a:endParaRPr sz="1300"/>
          </a:p>
          <a:p>
            <a:pPr indent="0" lvl="0" marL="0" marR="360000" rtl="0" algn="l">
              <a:spcBef>
                <a:spcPts val="0"/>
              </a:spcBef>
              <a:spcAft>
                <a:spcPts val="0"/>
              </a:spcAft>
              <a:buNone/>
            </a:pPr>
            <a:r>
              <a:t/>
            </a:r>
            <a:endParaRPr sz="1300"/>
          </a:p>
          <a:p>
            <a:pPr indent="0" lvl="0" marL="0" marR="360000" rtl="0" algn="l">
              <a:spcBef>
                <a:spcPts val="0"/>
              </a:spcBef>
              <a:spcAft>
                <a:spcPts val="0"/>
              </a:spcAft>
              <a:buNone/>
            </a:pPr>
            <a:r>
              <a:rPr lang="en-GB" sz="1300"/>
              <a:t>2 ) </a:t>
            </a:r>
            <a:r>
              <a:rPr lang="en-GB" sz="1300"/>
              <a:t>For example, I want to link this with problems related  to how  move and build the ATLAS detector.</a:t>
            </a:r>
            <a:endParaRPr sz="1300"/>
          </a:p>
          <a:p>
            <a:pPr indent="0" lvl="0" marL="0" rtl="0" algn="l">
              <a:lnSpc>
                <a:spcPct val="115000"/>
              </a:lnSpc>
              <a:spcBef>
                <a:spcPts val="1200"/>
              </a:spcBef>
              <a:spcAft>
                <a:spcPts val="0"/>
              </a:spcAft>
              <a:buNone/>
            </a:pPr>
            <a:r>
              <a:rPr lang="en-GB" sz="1300"/>
              <a:t>CERN uses an enormous amount of energy, about 200 kW at peak. Electrical engineers manage everything from high-voltage down to standard 230 V systems. Its is real problem that can be used in classroom to solve with students.</a:t>
            </a:r>
            <a:endParaRPr sz="1300"/>
          </a:p>
          <a:p>
            <a:pPr indent="0" lvl="0" marL="0" marR="360000" rtl="0" algn="l">
              <a:spcBef>
                <a:spcPts val="1200"/>
              </a:spcBef>
              <a:spcAft>
                <a:spcPts val="0"/>
              </a:spcAft>
              <a:buNone/>
            </a:pPr>
            <a:r>
              <a:rPr lang="en-GB" sz="1300"/>
              <a:t>Some resources can be obtained from the next links:</a:t>
            </a:r>
            <a:endParaRPr sz="1300"/>
          </a:p>
          <a:p>
            <a:pPr indent="0" lvl="0" marL="0" marR="360000" rtl="0" algn="l">
              <a:spcBef>
                <a:spcPts val="0"/>
              </a:spcBef>
              <a:spcAft>
                <a:spcPts val="0"/>
              </a:spcAft>
              <a:buNone/>
            </a:pPr>
            <a:r>
              <a:t/>
            </a:r>
            <a:endParaRPr sz="1300"/>
          </a:p>
          <a:p>
            <a:pPr indent="0" lvl="0" marL="0" marR="360000" rtl="0" algn="l">
              <a:spcBef>
                <a:spcPts val="0"/>
              </a:spcBef>
              <a:spcAft>
                <a:spcPts val="0"/>
              </a:spcAft>
              <a:buNone/>
            </a:pPr>
            <a:r>
              <a:rPr lang="en-GB" sz="1300" u="sng">
                <a:solidFill>
                  <a:schemeClr val="hlink"/>
                </a:solidFill>
                <a:hlinkClick r:id="rId3"/>
              </a:rPr>
              <a:t>Home.cern</a:t>
            </a:r>
            <a:r>
              <a:rPr lang="en-GB" sz="1300"/>
              <a:t> </a:t>
            </a:r>
            <a:endParaRPr sz="1300"/>
          </a:p>
          <a:p>
            <a:pPr indent="0" lvl="0" marL="0" marR="360000" rtl="0" algn="l">
              <a:spcBef>
                <a:spcPts val="0"/>
              </a:spcBef>
              <a:spcAft>
                <a:spcPts val="0"/>
              </a:spcAft>
              <a:buNone/>
            </a:pPr>
            <a:r>
              <a:t/>
            </a:r>
            <a:endParaRPr sz="1300"/>
          </a:p>
          <a:p>
            <a:pPr indent="0" lvl="0" marL="0" marR="360000" rtl="0" algn="l">
              <a:spcBef>
                <a:spcPts val="0"/>
              </a:spcBef>
              <a:spcAft>
                <a:spcPts val="0"/>
              </a:spcAft>
              <a:buNone/>
            </a:pPr>
            <a:r>
              <a:rPr lang="en-GB" sz="1300"/>
              <a:t>Use Simulation</a:t>
            </a:r>
            <a:endParaRPr sz="1300"/>
          </a:p>
          <a:p>
            <a:pPr indent="0" lvl="0" marL="0" rtl="0" algn="l">
              <a:lnSpc>
                <a:spcPct val="115000"/>
              </a:lnSpc>
              <a:spcBef>
                <a:spcPts val="1200"/>
              </a:spcBef>
              <a:spcAft>
                <a:spcPts val="0"/>
              </a:spcAft>
              <a:buNone/>
            </a:pPr>
            <a:r>
              <a:t/>
            </a:r>
            <a:endParaRPr sz="1300"/>
          </a:p>
          <a:p>
            <a:pPr indent="0" lvl="0" marL="0" rtl="0" algn="l">
              <a:lnSpc>
                <a:spcPct val="115000"/>
              </a:lnSpc>
              <a:spcBef>
                <a:spcPts val="1200"/>
              </a:spcBef>
              <a:spcAft>
                <a:spcPts val="0"/>
              </a:spcAft>
              <a:buNone/>
            </a:pPr>
            <a:r>
              <a:t/>
            </a:r>
            <a:endParaRPr sz="1200"/>
          </a:p>
          <a:p>
            <a:pPr indent="0" lvl="0" marL="0" marR="360000" rtl="0" algn="l">
              <a:spcBef>
                <a:spcPts val="1200"/>
              </a:spcBef>
              <a:spcAft>
                <a:spcPts val="0"/>
              </a:spcAft>
              <a:buNone/>
            </a:pPr>
            <a:r>
              <a:t/>
            </a:r>
            <a:endParaRPr sz="1200"/>
          </a:p>
          <a:p>
            <a:pPr indent="0" lvl="0" marL="0" marR="360000" rtl="0" algn="l">
              <a:spcBef>
                <a:spcPts val="0"/>
              </a:spcBef>
              <a:spcAft>
                <a:spcPts val="0"/>
              </a:spcAft>
              <a:buNone/>
            </a:pPr>
            <a:r>
              <a:t/>
            </a:r>
            <a:endParaRPr sz="1200"/>
          </a:p>
          <a:p>
            <a:pPr indent="0" lvl="0" marL="0" marR="360000" rtl="0" algn="l">
              <a:spcBef>
                <a:spcPts val="0"/>
              </a:spcBef>
              <a:spcAft>
                <a:spcPts val="0"/>
              </a:spcAft>
              <a:buNone/>
            </a:pPr>
            <a:r>
              <a:t/>
            </a:r>
            <a:endParaRPr sz="120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3" name="Shape 463"/>
        <p:cNvGrpSpPr/>
        <p:nvPr/>
      </p:nvGrpSpPr>
      <p:grpSpPr>
        <a:xfrm>
          <a:off x="0" y="0"/>
          <a:ext cx="0" cy="0"/>
          <a:chOff x="0" y="0"/>
          <a:chExt cx="0" cy="0"/>
        </a:xfrm>
      </p:grpSpPr>
      <p:sp>
        <p:nvSpPr>
          <p:cNvPr id="464" name="Google Shape;464;p6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Mechanics: circular motion</a:t>
            </a:r>
            <a:endParaRPr sz="1600">
              <a:solidFill>
                <a:srgbClr val="171717"/>
              </a:solidFill>
            </a:endParaRPr>
          </a:p>
          <a:p>
            <a:pPr indent="0" lvl="0" marL="457200" marR="360000" rtl="0" algn="l">
              <a:spcBef>
                <a:spcPts val="0"/>
              </a:spcBef>
              <a:spcAft>
                <a:spcPts val="0"/>
              </a:spcAft>
              <a:buNone/>
            </a:pPr>
            <a:r>
              <a:rPr lang="en-GB" sz="1600">
                <a:solidFill>
                  <a:srgbClr val="171717"/>
                </a:solidFill>
              </a:rPr>
              <a:t>E</a:t>
            </a:r>
            <a:r>
              <a:rPr lang="en-GB" sz="1600">
                <a:solidFill>
                  <a:srgbClr val="171717"/>
                </a:solidFill>
              </a:rPr>
              <a:t>lectromagnetism: Lorentz force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SzPts val="1600"/>
              <a:buAutoNum type="arabicParenR"/>
            </a:pPr>
            <a:r>
              <a:rPr lang="en-GB" sz="1600"/>
              <a:t>For example,  Lorentz force can easily </a:t>
            </a:r>
            <a:r>
              <a:rPr lang="en-GB" sz="1600"/>
              <a:t>explain</a:t>
            </a:r>
            <a:r>
              <a:rPr lang="en-GB" sz="1600"/>
              <a:t> to students without a strong background. and circular motion can be </a:t>
            </a:r>
            <a:r>
              <a:rPr lang="en-GB" sz="1600"/>
              <a:t>analyzed</a:t>
            </a:r>
            <a:r>
              <a:rPr lang="en-GB" sz="1600"/>
              <a:t>.</a:t>
            </a:r>
            <a:endParaRPr sz="1600"/>
          </a:p>
          <a:p>
            <a:pPr indent="0" lvl="0" marL="0" marR="360000" rtl="0" algn="l">
              <a:spcBef>
                <a:spcPts val="0"/>
              </a:spcBef>
              <a:spcAft>
                <a:spcPts val="0"/>
              </a:spcAft>
              <a:buNone/>
            </a:pPr>
            <a:r>
              <a:t/>
            </a:r>
            <a:endParaRPr sz="1600"/>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Resources </a:t>
            </a:r>
            <a:endParaRPr sz="1600">
              <a:solidFill>
                <a:srgbClr val="171717"/>
              </a:solidFill>
            </a:endParaRPr>
          </a:p>
          <a:p>
            <a:pPr indent="0" lvl="0" marL="0" marR="360000" rtl="0" algn="l">
              <a:spcBef>
                <a:spcPts val="0"/>
              </a:spcBef>
              <a:spcAft>
                <a:spcPts val="0"/>
              </a:spcAft>
              <a:buNone/>
            </a:pPr>
            <a:r>
              <a:t/>
            </a:r>
            <a:endParaRPr sz="1600"/>
          </a:p>
          <a:p>
            <a:pPr indent="0" lvl="0" marL="0" marR="360000" rtl="0" algn="l">
              <a:spcBef>
                <a:spcPts val="0"/>
              </a:spcBef>
              <a:spcAft>
                <a:spcPts val="0"/>
              </a:spcAft>
              <a:buNone/>
            </a:pPr>
            <a:r>
              <a:rPr lang="en-GB" sz="1600"/>
              <a:t>Use visuals, simulations, and analogies to build mental models</a:t>
            </a:r>
            <a:endParaRPr sz="1600"/>
          </a:p>
          <a:p>
            <a:pPr indent="0" lvl="0" marL="0" marR="360000" rtl="0" algn="l">
              <a:spcBef>
                <a:spcPts val="0"/>
              </a:spcBef>
              <a:spcAft>
                <a:spcPts val="0"/>
              </a:spcAft>
              <a:buNone/>
            </a:pPr>
            <a:r>
              <a:rPr lang="en-GB" sz="1300" u="sng">
                <a:solidFill>
                  <a:schemeClr val="hlink"/>
                </a:solidFill>
                <a:hlinkClick r:id="rId3"/>
              </a:rPr>
              <a:t>Home.cern</a:t>
            </a:r>
            <a:r>
              <a:rPr lang="en-GB" sz="1300"/>
              <a:t> </a:t>
            </a:r>
            <a:endParaRPr sz="1600">
              <a:solidFill>
                <a:srgbClr val="171717"/>
              </a:solidFill>
            </a:endParaRPr>
          </a:p>
          <a:p>
            <a:pPr indent="0" lvl="0" marL="0" marR="360000" rtl="0" algn="l">
              <a:spcBef>
                <a:spcPts val="0"/>
              </a:spcBef>
              <a:spcAft>
                <a:spcPts val="0"/>
              </a:spcAft>
              <a:buNone/>
            </a:pPr>
            <a:r>
              <a:rPr lang="en-GB" sz="1600" u="sng">
                <a:solidFill>
                  <a:schemeClr val="hlink"/>
                </a:solidFill>
                <a:hlinkClick r:id="rId4"/>
              </a:rPr>
              <a:t>Miniature Accelerator for Cancer Treatment</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200"/>
          </a:p>
          <a:p>
            <a:pPr indent="0" lvl="0" marL="0" marR="360000" rtl="0" algn="l">
              <a:spcBef>
                <a:spcPts val="0"/>
              </a:spcBef>
              <a:spcAft>
                <a:spcPts val="0"/>
              </a:spcAft>
              <a:buNone/>
            </a:pPr>
            <a:r>
              <a:t/>
            </a:r>
            <a:endParaRPr sz="1200"/>
          </a:p>
        </p:txBody>
      </p:sp>
      <p:sp>
        <p:nvSpPr>
          <p:cNvPr id="465" name="Google Shape;465;p64"/>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69" name="Shape 469"/>
        <p:cNvGrpSpPr/>
        <p:nvPr/>
      </p:nvGrpSpPr>
      <p:grpSpPr>
        <a:xfrm>
          <a:off x="0" y="0"/>
          <a:ext cx="0" cy="0"/>
          <a:chOff x="0" y="0"/>
          <a:chExt cx="0" cy="0"/>
        </a:xfrm>
      </p:grpSpPr>
      <p:sp>
        <p:nvSpPr>
          <p:cNvPr id="470" name="Google Shape;470;p6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 Data </a:t>
            </a:r>
            <a:r>
              <a:rPr lang="en-GB" sz="1600">
                <a:solidFill>
                  <a:srgbClr val="171717"/>
                </a:solidFill>
              </a:rPr>
              <a:t>analysis, Probability, Simulations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 They could understand AI through  knowledge of Math such as:  statistics, probability, linear algebra, and calculus, and use this tool to solve real physics problems. The challenges are new for the teachersl, because is a new tool.</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Students  get critical thinking because they analice output data from IA.</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
        <p:nvSpPr>
          <p:cNvPr id="471" name="Google Shape;471;p65"/>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75" name="Shape 475"/>
        <p:cNvGrpSpPr/>
        <p:nvPr/>
      </p:nvGrpSpPr>
      <p:grpSpPr>
        <a:xfrm>
          <a:off x="0" y="0"/>
          <a:ext cx="0" cy="0"/>
          <a:chOff x="0" y="0"/>
          <a:chExt cx="0" cy="0"/>
        </a:xfrm>
      </p:grpSpPr>
      <p:sp>
        <p:nvSpPr>
          <p:cNvPr id="476" name="Google Shape;476;p66"/>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477" name="Google Shape;477;p6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Everything is </a:t>
            </a:r>
            <a:r>
              <a:rPr lang="en-GB" sz="1600">
                <a:solidFill>
                  <a:srgbClr val="171717"/>
                </a:solidFill>
              </a:rPr>
              <a:t>important</a:t>
            </a:r>
            <a:r>
              <a:rPr lang="en-GB" sz="1600">
                <a:solidFill>
                  <a:srgbClr val="171717"/>
                </a:solidFill>
              </a:rPr>
              <a:t>, I can not exclude some </a:t>
            </a:r>
            <a:r>
              <a:rPr lang="en-GB" sz="1600">
                <a:solidFill>
                  <a:srgbClr val="171717"/>
                </a:solidFill>
              </a:rPr>
              <a:t>knowledge.</a:t>
            </a:r>
            <a:r>
              <a:rPr lang="en-GB" sz="1600">
                <a:solidFill>
                  <a:srgbClr val="171717"/>
                </a:solidFill>
              </a:rPr>
              <a:t>   </a:t>
            </a:r>
            <a:endParaRPr sz="1600">
              <a:solidFill>
                <a:srgbClr val="171717"/>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81" name="Shape 481"/>
        <p:cNvGrpSpPr/>
        <p:nvPr/>
      </p:nvGrpSpPr>
      <p:grpSpPr>
        <a:xfrm>
          <a:off x="0" y="0"/>
          <a:ext cx="0" cy="0"/>
          <a:chOff x="0" y="0"/>
          <a:chExt cx="0" cy="0"/>
        </a:xfrm>
      </p:grpSpPr>
      <p:sp>
        <p:nvSpPr>
          <p:cNvPr id="482" name="Google Shape;482;p67"/>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83" name="Google Shape;483;p6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Engineering </a:t>
            </a:r>
            <a:r>
              <a:rPr lang="en-GB" sz="1600">
                <a:solidFill>
                  <a:srgbClr val="171717"/>
                </a:solidFill>
              </a:rPr>
              <a:t>topic </a:t>
            </a:r>
            <a:r>
              <a:rPr lang="en-GB" sz="1600">
                <a:solidFill>
                  <a:srgbClr val="171717"/>
                </a:solidFill>
              </a:rPr>
              <a:t>I would include is the design of the magnets to contain the </a:t>
            </a:r>
            <a:r>
              <a:rPr lang="en-GB" sz="1600">
                <a:solidFill>
                  <a:srgbClr val="171717"/>
                </a:solidFill>
              </a:rPr>
              <a:t>charged</a:t>
            </a:r>
            <a:r>
              <a:rPr lang="en-GB" sz="1600">
                <a:solidFill>
                  <a:srgbClr val="171717"/>
                </a:solidFill>
              </a:rPr>
              <a:t> particles</a:t>
            </a:r>
            <a:endParaRPr sz="1600">
              <a:solidFill>
                <a:srgbClr val="171717"/>
              </a:solidFill>
            </a:endParaRPr>
          </a:p>
          <a:p>
            <a:pPr indent="0" lvl="0" marL="457200" marR="360000" rtl="0" algn="l">
              <a:spcBef>
                <a:spcPts val="0"/>
              </a:spcBef>
              <a:spcAft>
                <a:spcPts val="0"/>
              </a:spcAft>
              <a:buNone/>
            </a:pPr>
            <a:r>
              <a:rPr lang="en-GB" sz="1600">
                <a:solidFill>
                  <a:srgbClr val="171717"/>
                </a:solidFill>
              </a:rPr>
              <a:t>Dipoles and </a:t>
            </a:r>
            <a:r>
              <a:rPr lang="en-GB" sz="1600">
                <a:solidFill>
                  <a:srgbClr val="171717"/>
                </a:solidFill>
              </a:rPr>
              <a:t>quadrupole</a:t>
            </a:r>
            <a:r>
              <a:rPr lang="en-GB" sz="1600">
                <a:solidFill>
                  <a:srgbClr val="171717"/>
                </a:solidFill>
              </a:rPr>
              <a:t> magnets</a:t>
            </a:r>
            <a:endParaRPr sz="1600">
              <a:solidFill>
                <a:srgbClr val="171717"/>
              </a:solidFill>
            </a:endParaRPr>
          </a:p>
          <a:p>
            <a:pPr indent="0" lvl="0" marL="457200" marR="360000" rtl="0" algn="l">
              <a:spcBef>
                <a:spcPts val="0"/>
              </a:spcBef>
              <a:spcAft>
                <a:spcPts val="0"/>
              </a:spcAft>
              <a:buNone/>
            </a:pPr>
            <a:r>
              <a:rPr lang="en-GB" sz="1600">
                <a:solidFill>
                  <a:srgbClr val="171717"/>
                </a:solidFill>
              </a:rPr>
              <a:t>Also superconductors so </a:t>
            </a:r>
            <a:r>
              <a:rPr lang="en-GB" sz="1600">
                <a:solidFill>
                  <a:srgbClr val="171717"/>
                </a:solidFill>
              </a:rPr>
              <a:t>only</a:t>
            </a:r>
            <a:r>
              <a:rPr lang="en-GB" sz="1600">
                <a:solidFill>
                  <a:srgbClr val="171717"/>
                </a:solidFill>
              </a:rPr>
              <a:t> takes 16V! Therefore not a huge drain on the grid.</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Look at the CERN resources to do this. I have accompanied </a:t>
            </a:r>
            <a:r>
              <a:rPr lang="en-GB" sz="1600">
                <a:solidFill>
                  <a:srgbClr val="171717"/>
                </a:solidFill>
              </a:rPr>
              <a:t>students</a:t>
            </a:r>
            <a:r>
              <a:rPr lang="en-GB" sz="1600">
                <a:solidFill>
                  <a:srgbClr val="171717"/>
                </a:solidFill>
              </a:rPr>
              <a:t> on </a:t>
            </a:r>
            <a:r>
              <a:rPr lang="en-GB" sz="1600">
                <a:solidFill>
                  <a:srgbClr val="171717"/>
                </a:solidFill>
              </a:rPr>
              <a:t>excursion</a:t>
            </a:r>
            <a:r>
              <a:rPr lang="en-GB" sz="1600">
                <a:solidFill>
                  <a:srgbClr val="171717"/>
                </a:solidFill>
              </a:rPr>
              <a:t> to </a:t>
            </a:r>
            <a:r>
              <a:rPr lang="en-GB" sz="1600">
                <a:solidFill>
                  <a:srgbClr val="171717"/>
                </a:solidFill>
              </a:rPr>
              <a:t>demonstrate</a:t>
            </a:r>
            <a:r>
              <a:rPr lang="en-GB" sz="1600">
                <a:solidFill>
                  <a:srgbClr val="171717"/>
                </a:solidFill>
              </a:rPr>
              <a:t> </a:t>
            </a:r>
            <a:r>
              <a:rPr lang="en-GB" sz="1600">
                <a:solidFill>
                  <a:srgbClr val="171717"/>
                </a:solidFill>
              </a:rPr>
              <a:t>electromagnetism</a:t>
            </a:r>
            <a:r>
              <a:rPr lang="en-GB" sz="1600">
                <a:solidFill>
                  <a:srgbClr val="171717"/>
                </a:solidFill>
              </a:rPr>
              <a:t> wit great </a:t>
            </a:r>
            <a:r>
              <a:rPr lang="en-GB" sz="1600">
                <a:solidFill>
                  <a:srgbClr val="171717"/>
                </a:solidFill>
              </a:rPr>
              <a:t>engagement</a:t>
            </a:r>
            <a:r>
              <a:rPr lang="en-GB" sz="1600">
                <a:solidFill>
                  <a:srgbClr val="171717"/>
                </a:solidFill>
              </a:rPr>
              <a:t> but they have removed it from the </a:t>
            </a:r>
            <a:r>
              <a:rPr lang="en-GB" sz="1600">
                <a:solidFill>
                  <a:srgbClr val="171717"/>
                </a:solidFill>
              </a:rPr>
              <a:t>syllabus</a:t>
            </a:r>
            <a:r>
              <a:rPr lang="en-GB" sz="1600">
                <a:solidFill>
                  <a:srgbClr val="171717"/>
                </a:solidFill>
              </a:rPr>
              <a:t>.</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87" name="Shape 487"/>
        <p:cNvGrpSpPr/>
        <p:nvPr/>
      </p:nvGrpSpPr>
      <p:grpSpPr>
        <a:xfrm>
          <a:off x="0" y="0"/>
          <a:ext cx="0" cy="0"/>
          <a:chOff x="0" y="0"/>
          <a:chExt cx="0" cy="0"/>
        </a:xfrm>
      </p:grpSpPr>
      <p:sp>
        <p:nvSpPr>
          <p:cNvPr id="488" name="Google Shape;488;p68"/>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489" name="Google Shape;489;p6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We do cover particle </a:t>
            </a:r>
            <a:r>
              <a:rPr lang="en-GB" sz="1600">
                <a:solidFill>
                  <a:srgbClr val="171717"/>
                </a:solidFill>
              </a:rPr>
              <a:t>accelerators</a:t>
            </a:r>
            <a:r>
              <a:rPr lang="en-GB" sz="1600">
                <a:solidFill>
                  <a:srgbClr val="171717"/>
                </a:solidFill>
              </a:rPr>
              <a:t> in the NSW syllabus as it links to electromagnetism topic. </a:t>
            </a:r>
            <a:endParaRPr sz="1600">
              <a:solidFill>
                <a:srgbClr val="171717"/>
              </a:solidFill>
            </a:endParaRPr>
          </a:p>
          <a:p>
            <a:pPr indent="0" lvl="0" marL="457200" marR="360000" rtl="0" algn="l">
              <a:spcBef>
                <a:spcPts val="0"/>
              </a:spcBef>
              <a:spcAft>
                <a:spcPts val="0"/>
              </a:spcAft>
              <a:buNone/>
            </a:pPr>
            <a:r>
              <a:rPr lang="en-GB" sz="1600">
                <a:solidFill>
                  <a:srgbClr val="171717"/>
                </a:solidFill>
              </a:rPr>
              <a:t>Also the standard model of matter as need to define Hadron if you are going to talk about the LHC.</a:t>
            </a:r>
            <a:endParaRPr sz="1600">
              <a:solidFill>
                <a:srgbClr val="171717"/>
              </a:solidFill>
            </a:endParaRPr>
          </a:p>
          <a:p>
            <a:pPr indent="0" lvl="0" marL="457200" marR="360000" rtl="0" algn="l">
              <a:spcBef>
                <a:spcPts val="0"/>
              </a:spcBef>
              <a:spcAft>
                <a:spcPts val="0"/>
              </a:spcAft>
              <a:buNone/>
            </a:pPr>
            <a:r>
              <a:rPr lang="en-GB" sz="1600">
                <a:solidFill>
                  <a:srgbClr val="171717"/>
                </a:solidFill>
              </a:rPr>
              <a:t>Also the discovery of the higgs boson.</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There is an interactive I use that is really fun for the students. However I use it earlier in the </a:t>
            </a:r>
            <a:r>
              <a:rPr lang="en-GB" sz="1600">
                <a:solidFill>
                  <a:srgbClr val="171717"/>
                </a:solidFill>
              </a:rPr>
              <a:t>electromagnetism</a:t>
            </a:r>
            <a:r>
              <a:rPr lang="en-GB" sz="1600">
                <a:solidFill>
                  <a:srgbClr val="171717"/>
                </a:solidFill>
              </a:rPr>
              <a:t> topic Here is the link </a:t>
            </a:r>
            <a:r>
              <a:rPr lang="en-GB" sz="1600" u="sng">
                <a:solidFill>
                  <a:schemeClr val="hlink"/>
                </a:solidFill>
                <a:hlinkClick r:id="rId3"/>
              </a:rPr>
              <a:t>https://phet.colorado.edu/en/simulations/electric-hockey</a:t>
            </a:r>
            <a:r>
              <a:rPr lang="en-GB" sz="1600">
                <a:solidFill>
                  <a:srgbClr val="171717"/>
                </a:solidFill>
              </a:rPr>
              <a:t>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93" name="Shape 493"/>
        <p:cNvGrpSpPr/>
        <p:nvPr/>
      </p:nvGrpSpPr>
      <p:grpSpPr>
        <a:xfrm>
          <a:off x="0" y="0"/>
          <a:ext cx="0" cy="0"/>
          <a:chOff x="0" y="0"/>
          <a:chExt cx="0" cy="0"/>
        </a:xfrm>
      </p:grpSpPr>
      <p:sp>
        <p:nvSpPr>
          <p:cNvPr id="494" name="Google Shape;494;p69"/>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495" name="Google Shape;495;p6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Machine learning is something the student </a:t>
            </a:r>
            <a:r>
              <a:rPr lang="en-GB" sz="1600">
                <a:solidFill>
                  <a:srgbClr val="171717"/>
                </a:solidFill>
              </a:rPr>
              <a:t>already</a:t>
            </a:r>
            <a:r>
              <a:rPr lang="en-GB" sz="1600">
                <a:solidFill>
                  <a:srgbClr val="171717"/>
                </a:solidFill>
              </a:rPr>
              <a:t> know more about than me, but they may not be aware of how much it is used.</a:t>
            </a:r>
            <a:endParaRPr sz="1600">
              <a:solidFill>
                <a:srgbClr val="171717"/>
              </a:solidFill>
            </a:endParaRPr>
          </a:p>
          <a:p>
            <a:pPr indent="0" lvl="0" marL="457200" marR="360000" rtl="0" algn="l">
              <a:spcBef>
                <a:spcPts val="0"/>
              </a:spcBef>
              <a:spcAft>
                <a:spcPts val="0"/>
              </a:spcAft>
              <a:buNone/>
            </a:pPr>
            <a:r>
              <a:rPr lang="en-GB" sz="1600">
                <a:solidFill>
                  <a:srgbClr val="171717"/>
                </a:solidFill>
              </a:rPr>
              <a:t>- </a:t>
            </a:r>
            <a:r>
              <a:rPr lang="en-GB" sz="1600">
                <a:solidFill>
                  <a:srgbClr val="171717"/>
                </a:solidFill>
              </a:rPr>
              <a:t>It’s everywhere! From ads </a:t>
            </a:r>
            <a:r>
              <a:rPr lang="en-GB" sz="1600">
                <a:solidFill>
                  <a:srgbClr val="171717"/>
                </a:solidFill>
              </a:rPr>
              <a:t>tailored</a:t>
            </a:r>
            <a:r>
              <a:rPr lang="en-GB" sz="1600">
                <a:solidFill>
                  <a:srgbClr val="171717"/>
                </a:solidFill>
              </a:rPr>
              <a:t> to you, to netflix suggestion.</a:t>
            </a:r>
            <a:endParaRPr sz="1600">
              <a:solidFill>
                <a:srgbClr val="171717"/>
              </a:solidFill>
            </a:endParaRPr>
          </a:p>
          <a:p>
            <a:pPr indent="0" lvl="0" marL="457200" marR="360000" rtl="0" algn="l">
              <a:spcBef>
                <a:spcPts val="0"/>
              </a:spcBef>
              <a:spcAft>
                <a:spcPts val="0"/>
              </a:spcAft>
              <a:buNone/>
            </a:pPr>
            <a:r>
              <a:rPr lang="en-GB" sz="1600">
                <a:solidFill>
                  <a:srgbClr val="171717"/>
                </a:solidFill>
              </a:rPr>
              <a:t>- That it needs to be trained. With data where you know the answer before you can trust the output.</a:t>
            </a:r>
            <a:endParaRPr sz="1600">
              <a:solidFill>
                <a:srgbClr val="171717"/>
              </a:solidFill>
            </a:endParaRPr>
          </a:p>
          <a:p>
            <a:pPr indent="0" lvl="0" marL="457200" marR="360000" rtl="0" algn="l">
              <a:spcBef>
                <a:spcPts val="0"/>
              </a:spcBef>
              <a:spcAft>
                <a:spcPts val="0"/>
              </a:spcAft>
              <a:buNone/>
            </a:pPr>
            <a:r>
              <a:rPr lang="en-GB" sz="1600">
                <a:solidFill>
                  <a:srgbClr val="171717"/>
                </a:solidFill>
              </a:rPr>
              <a:t>- It can be used effectively to make decisions much more quickly than a human but with human </a:t>
            </a:r>
            <a:r>
              <a:rPr lang="en-GB" sz="1600">
                <a:solidFill>
                  <a:srgbClr val="171717"/>
                </a:solidFill>
              </a:rPr>
              <a:t>imposed</a:t>
            </a:r>
            <a:r>
              <a:rPr lang="en-GB" sz="1600">
                <a:solidFill>
                  <a:srgbClr val="171717"/>
                </a:solidFill>
              </a:rPr>
              <a:t> parameters (that is why it need training! And testing)</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Preconceived ideas, whatever these may be, including that AI offers shortcuts to effort and people use it to cheat!</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It’s the way of the future, they need to become literate in how AI can be used as a tool.</a:t>
            </a:r>
            <a:endParaRPr sz="1600">
              <a:solidFill>
                <a:srgbClr val="171717"/>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99" name="Shape 499"/>
        <p:cNvGrpSpPr/>
        <p:nvPr/>
      </p:nvGrpSpPr>
      <p:grpSpPr>
        <a:xfrm>
          <a:off x="0" y="0"/>
          <a:ext cx="0" cy="0"/>
          <a:chOff x="0" y="0"/>
          <a:chExt cx="0" cy="0"/>
        </a:xfrm>
      </p:grpSpPr>
      <p:sp>
        <p:nvSpPr>
          <p:cNvPr id="500" name="Google Shape;500;p70"/>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01" name="Google Shape;501;p7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I can sneak in more content on </a:t>
            </a:r>
            <a:r>
              <a:rPr lang="en-GB" sz="1600">
                <a:solidFill>
                  <a:srgbClr val="171717"/>
                </a:solidFill>
              </a:rPr>
              <a:t>particle</a:t>
            </a:r>
            <a:r>
              <a:rPr lang="en-GB" sz="1600">
                <a:solidFill>
                  <a:srgbClr val="171717"/>
                </a:solidFill>
              </a:rPr>
              <a:t> </a:t>
            </a:r>
            <a:r>
              <a:rPr lang="en-GB" sz="1600">
                <a:solidFill>
                  <a:srgbClr val="171717"/>
                </a:solidFill>
              </a:rPr>
              <a:t>accelerators</a:t>
            </a:r>
            <a:r>
              <a:rPr lang="en-GB" sz="1600">
                <a:solidFill>
                  <a:srgbClr val="171717"/>
                </a:solidFill>
              </a:rPr>
              <a:t> now that I know more myself more about exactly how it works. Teacher fluency and </a:t>
            </a:r>
            <a:r>
              <a:rPr lang="en-GB" sz="1600">
                <a:solidFill>
                  <a:srgbClr val="171717"/>
                </a:solidFill>
              </a:rPr>
              <a:t>experience is really giving me the opportunity to do this confidently</a:t>
            </a:r>
            <a:r>
              <a:rPr lang="en-GB" sz="1600">
                <a:solidFill>
                  <a:srgbClr val="171717"/>
                </a:solidFill>
              </a:rPr>
              <a:t>.</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 want to understand the graph better where with the bump that is the evidence for the higgs boson and explain it in terms that students can understand. (You should consider including it in the visitor centre info, people </a:t>
            </a:r>
            <a:r>
              <a:rPr lang="en-GB" sz="1600">
                <a:solidFill>
                  <a:srgbClr val="171717"/>
                </a:solidFill>
              </a:rPr>
              <a:t>believe</a:t>
            </a:r>
            <a:r>
              <a:rPr lang="en-GB" sz="1600">
                <a:solidFill>
                  <a:srgbClr val="171717"/>
                </a:solidFill>
              </a:rPr>
              <a:t> graphs even if they don’t understand it)</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Rubber duck! It worked! I answered my own question about RF cavity. Thanks people!</a:t>
            </a:r>
            <a:endParaRPr sz="1600">
              <a:solidFill>
                <a:srgbClr val="171717"/>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05" name="Shape 505"/>
        <p:cNvGrpSpPr/>
        <p:nvPr/>
      </p:nvGrpSpPr>
      <p:grpSpPr>
        <a:xfrm>
          <a:off x="0" y="0"/>
          <a:ext cx="0" cy="0"/>
          <a:chOff x="0" y="0"/>
          <a:chExt cx="0" cy="0"/>
        </a:xfrm>
      </p:grpSpPr>
      <p:sp>
        <p:nvSpPr>
          <p:cNvPr id="506" name="Google Shape;506;p71"/>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Engineering</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a:t>
            </a:r>
            <a:r>
              <a:rPr b="1" lang="en-GB" sz="1200">
                <a:solidFill>
                  <a:schemeClr val="lt1"/>
                </a:solidFill>
              </a:rPr>
              <a:t>Engineering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07" name="Google Shape;507;p7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Engineering - preparation of magnets; show them as an example for magnets</a:t>
            </a:r>
            <a:br>
              <a:rPr lang="en-GB" sz="1600">
                <a:solidFill>
                  <a:srgbClr val="171717"/>
                </a:solidFill>
              </a:rPr>
            </a:br>
            <a:r>
              <a:rPr lang="en-GB" sz="1600">
                <a:solidFill>
                  <a:srgbClr val="171717"/>
                </a:solidFill>
              </a:rPr>
              <a:t>(year 1 of physics)</a:t>
            </a:r>
            <a:br>
              <a:rPr lang="en-GB" sz="1600">
                <a:solidFill>
                  <a:srgbClr val="171717"/>
                </a:solidFill>
              </a:rPr>
            </a:br>
            <a:endParaRPr sz="1600">
              <a:solidFill>
                <a:srgbClr val="171717"/>
              </a:solidFill>
            </a:endParaRPr>
          </a:p>
          <a:p>
            <a:pPr indent="0" lvl="0" marL="360000" marR="360000" rtl="0" algn="l">
              <a:spcBef>
                <a:spcPts val="0"/>
              </a:spcBef>
              <a:spcAft>
                <a:spcPts val="0"/>
              </a:spcAft>
              <a:buNone/>
            </a:pPr>
            <a:r>
              <a:rPr lang="en-GB" sz="1600">
                <a:solidFill>
                  <a:srgbClr val="171717"/>
                </a:solidFill>
              </a:rPr>
              <a:t>Eg dipole magnet (foto: superconducting, electromagnet)</a:t>
            </a:r>
            <a:br>
              <a:rPr lang="en-GB" sz="1600">
                <a:solidFill>
                  <a:srgbClr val="171717"/>
                </a:solidFill>
              </a:rPr>
            </a:br>
            <a:r>
              <a:rPr lang="en-GB" sz="1600">
                <a:solidFill>
                  <a:srgbClr val="171717"/>
                </a:solidFill>
              </a:rPr>
              <a:t>→ students are building their own electromagnet (similar to the PER linked by Jeff)</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06" name="Shape 206"/>
        <p:cNvGrpSpPr/>
        <p:nvPr/>
      </p:nvGrpSpPr>
      <p:grpSpPr>
        <a:xfrm>
          <a:off x="0" y="0"/>
          <a:ext cx="0" cy="0"/>
          <a:chOff x="0" y="0"/>
          <a:chExt cx="0" cy="0"/>
        </a:xfrm>
      </p:grpSpPr>
      <p:sp>
        <p:nvSpPr>
          <p:cNvPr id="207" name="Google Shape;207;p27"/>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1</a:t>
            </a:r>
            <a:endParaRPr/>
          </a:p>
        </p:txBody>
      </p:sp>
      <p:graphicFrame>
        <p:nvGraphicFramePr>
          <p:cNvPr id="208" name="Google Shape;208;p27"/>
          <p:cNvGraphicFramePr/>
          <p:nvPr/>
        </p:nvGraphicFramePr>
        <p:xfrm>
          <a:off x="306000" y="1619250"/>
          <a:ext cx="3000000" cy="3000000"/>
        </p:xfrm>
        <a:graphic>
          <a:graphicData uri="http://schemas.openxmlformats.org/drawingml/2006/table">
            <a:tbl>
              <a:tblPr>
                <a:noFill/>
                <a:tableStyleId>{16919962-D190-40B1-9C5F-7B924AAB7A41}</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your section of the </a:t>
                      </a:r>
                      <a:r>
                        <a:rPr b="1" lang="en-GB"/>
                        <a:t>“Study Group 9”</a:t>
                      </a:r>
                      <a:r>
                        <a:rPr lang="en-GB"/>
                        <a:t>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“Group Norms”</a:t>
                      </a:r>
                      <a:r>
                        <a:rPr lang="en-GB"/>
                        <a:t> slide</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5</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Wednesday,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209" name="Google Shape;209;p27"/>
          <p:cNvSpPr/>
          <p:nvPr/>
        </p:nvSpPr>
        <p:spPr>
          <a:xfrm>
            <a:off x="5531613" y="293947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0" name="Google Shape;210;p27"/>
          <p:cNvSpPr/>
          <p:nvPr/>
        </p:nvSpPr>
        <p:spPr>
          <a:xfrm>
            <a:off x="5734124" y="293947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1" name="Google Shape;211;p27"/>
          <p:cNvSpPr/>
          <p:nvPr/>
        </p:nvSpPr>
        <p:spPr>
          <a:xfrm>
            <a:off x="5936636" y="293947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2" name="Google Shape;212;p27"/>
          <p:cNvSpPr/>
          <p:nvPr/>
        </p:nvSpPr>
        <p:spPr>
          <a:xfrm>
            <a:off x="6139123" y="293947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3" name="Google Shape;213;p27"/>
          <p:cNvSpPr/>
          <p:nvPr/>
        </p:nvSpPr>
        <p:spPr>
          <a:xfrm>
            <a:off x="6341635" y="293947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11" name="Shape 511"/>
        <p:cNvGrpSpPr/>
        <p:nvPr/>
      </p:nvGrpSpPr>
      <p:grpSpPr>
        <a:xfrm>
          <a:off x="0" y="0"/>
          <a:ext cx="0" cy="0"/>
          <a:chOff x="0" y="0"/>
          <a:chExt cx="0" cy="0"/>
        </a:xfrm>
      </p:grpSpPr>
      <p:sp>
        <p:nvSpPr>
          <p:cNvPr id="512" name="Google Shape;512;p72"/>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LHC</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topic from the physics curriculum could you see yourself teaching in the context of the </a:t>
            </a:r>
            <a:br>
              <a:rPr lang="en-GB" sz="1200">
                <a:solidFill>
                  <a:schemeClr val="lt1"/>
                </a:solidFill>
              </a:rPr>
            </a:br>
            <a:r>
              <a:rPr b="1" lang="en-GB" sz="1200">
                <a:solidFill>
                  <a:schemeClr val="lt1"/>
                </a:solidFill>
              </a:rPr>
              <a:t>Large Hadron Collider at CERN?</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Sketch out your idea and add links to suitable resources!</a:t>
            </a:r>
            <a:endParaRPr sz="1200">
              <a:solidFill>
                <a:schemeClr val="lt1"/>
              </a:solidFill>
            </a:endParaRPr>
          </a:p>
        </p:txBody>
      </p:sp>
      <p:sp>
        <p:nvSpPr>
          <p:cNvPr id="513" name="Google Shape;513;p7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Collaboration is key</a:t>
            </a:r>
            <a:endParaRPr sz="1600">
              <a:solidFill>
                <a:srgbClr val="171717"/>
              </a:solidFill>
            </a:endParaRPr>
          </a:p>
          <a:p>
            <a:pPr indent="0" lvl="0" marL="360000" marR="360000" rtl="0" algn="l">
              <a:spcBef>
                <a:spcPts val="0"/>
              </a:spcBef>
              <a:spcAft>
                <a:spcPts val="0"/>
              </a:spcAft>
              <a:buNone/>
            </a:pPr>
            <a:r>
              <a:rPr lang="en-GB" sz="1600">
                <a:solidFill>
                  <a:srgbClr val="171717"/>
                </a:solidFill>
              </a:rPr>
              <a:t>→ Introducing group work, dividing up tasks, setting checkpoints,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000">
                <a:solidFill>
                  <a:srgbClr val="171717"/>
                </a:solidFill>
              </a:rPr>
              <a:t>Emulation of the Control center</a:t>
            </a:r>
            <a:endParaRPr sz="1000">
              <a:solidFill>
                <a:srgbClr val="171717"/>
              </a:solidFill>
            </a:endParaRPr>
          </a:p>
          <a:p>
            <a:pPr indent="0" lvl="0" marL="360000" marR="360000" rtl="0" algn="l">
              <a:spcBef>
                <a:spcPts val="0"/>
              </a:spcBef>
              <a:spcAft>
                <a:spcPts val="0"/>
              </a:spcAft>
              <a:buNone/>
            </a:pPr>
            <a:r>
              <a:rPr lang="en-GB" sz="1000">
                <a:solidFill>
                  <a:srgbClr val="171717"/>
                </a:solidFill>
              </a:rPr>
              <a:t>Aim: do a group presentation</a:t>
            </a:r>
            <a:endParaRPr sz="1000">
              <a:solidFill>
                <a:srgbClr val="171717"/>
              </a:solidFill>
            </a:endParaRPr>
          </a:p>
          <a:p>
            <a:pPr indent="0" lvl="0" marL="360000" marR="360000" rtl="0" algn="l">
              <a:spcBef>
                <a:spcPts val="0"/>
              </a:spcBef>
              <a:spcAft>
                <a:spcPts val="0"/>
              </a:spcAft>
              <a:buNone/>
            </a:pPr>
            <a:r>
              <a:rPr lang="en-GB" sz="1000">
                <a:solidFill>
                  <a:srgbClr val="171717"/>
                </a:solidFill>
              </a:rPr>
              <a:t>method: divide group work up</a:t>
            </a:r>
            <a:endParaRPr sz="1000">
              <a:solidFill>
                <a:srgbClr val="171717"/>
              </a:solidFill>
            </a:endParaRPr>
          </a:p>
          <a:p>
            <a:pPr indent="-292100" lvl="0" marL="457200" marR="360000" rtl="0" algn="l">
              <a:spcBef>
                <a:spcPts val="0"/>
              </a:spcBef>
              <a:spcAft>
                <a:spcPts val="0"/>
              </a:spcAft>
              <a:buClr>
                <a:srgbClr val="171717"/>
              </a:buClr>
              <a:buSzPts val="1000"/>
              <a:buAutoNum type="arabicPeriod"/>
            </a:pPr>
            <a:r>
              <a:rPr lang="en-GB" sz="1000">
                <a:solidFill>
                  <a:srgbClr val="171717"/>
                </a:solidFill>
              </a:rPr>
              <a:t>Identify projects</a:t>
            </a:r>
            <a:endParaRPr sz="1000">
              <a:solidFill>
                <a:srgbClr val="171717"/>
              </a:solidFill>
            </a:endParaRPr>
          </a:p>
          <a:p>
            <a:pPr indent="-292100" lvl="0" marL="457200" marR="360000" rtl="0" algn="l">
              <a:spcBef>
                <a:spcPts val="0"/>
              </a:spcBef>
              <a:spcAft>
                <a:spcPts val="0"/>
              </a:spcAft>
              <a:buClr>
                <a:srgbClr val="171717"/>
              </a:buClr>
              <a:buSzPts val="1000"/>
              <a:buAutoNum type="arabicPeriod"/>
            </a:pPr>
            <a:r>
              <a:rPr lang="en-GB" sz="1000">
                <a:solidFill>
                  <a:srgbClr val="171717"/>
                </a:solidFill>
              </a:rPr>
              <a:t>Work in different projects</a:t>
            </a:r>
            <a:endParaRPr sz="1000">
              <a:solidFill>
                <a:srgbClr val="171717"/>
              </a:solidFill>
            </a:endParaRPr>
          </a:p>
          <a:p>
            <a:pPr indent="-292100" lvl="0" marL="457200" marR="360000" rtl="0" algn="l">
              <a:spcBef>
                <a:spcPts val="0"/>
              </a:spcBef>
              <a:spcAft>
                <a:spcPts val="0"/>
              </a:spcAft>
              <a:buClr>
                <a:srgbClr val="171717"/>
              </a:buClr>
              <a:buSzPts val="1000"/>
              <a:buAutoNum type="arabicPeriod"/>
            </a:pPr>
            <a:r>
              <a:rPr lang="en-GB" sz="1000">
                <a:solidFill>
                  <a:srgbClr val="171717"/>
                </a:solidFill>
              </a:rPr>
              <a:t>Raise green “flag” if the next step is a go</a:t>
            </a:r>
            <a:endParaRPr sz="1000">
              <a:solidFill>
                <a:srgbClr val="171717"/>
              </a:solidFill>
            </a:endParaRPr>
          </a:p>
          <a:p>
            <a:pPr indent="-292100" lvl="0" marL="457200" marR="360000" rtl="0" algn="l">
              <a:spcBef>
                <a:spcPts val="0"/>
              </a:spcBef>
              <a:spcAft>
                <a:spcPts val="0"/>
              </a:spcAft>
              <a:buClr>
                <a:srgbClr val="171717"/>
              </a:buClr>
              <a:buSzPts val="1000"/>
              <a:buAutoNum type="arabicPeriod"/>
            </a:pPr>
            <a:r>
              <a:rPr lang="en-GB" sz="1000">
                <a:solidFill>
                  <a:srgbClr val="171717"/>
                </a:solidFill>
              </a:rPr>
              <a:t>Stop, if process is on the wrong way (beam dump)</a:t>
            </a:r>
            <a:endParaRPr sz="1000">
              <a:solidFill>
                <a:srgbClr val="171717"/>
              </a:solidFill>
            </a:endParaRPr>
          </a:p>
          <a:p>
            <a:pPr indent="-292100" lvl="0" marL="457200" marR="360000" rtl="0" algn="l">
              <a:spcBef>
                <a:spcPts val="0"/>
              </a:spcBef>
              <a:spcAft>
                <a:spcPts val="0"/>
              </a:spcAft>
              <a:buClr>
                <a:srgbClr val="171717"/>
              </a:buClr>
              <a:buSzPts val="1000"/>
              <a:buAutoNum type="arabicPeriod"/>
            </a:pPr>
            <a:r>
              <a:rPr lang="en-GB" sz="1000">
                <a:solidFill>
                  <a:srgbClr val="171717"/>
                </a:solidFill>
              </a:rPr>
              <a:t>Go and take data :) meaning, start working on the presentation</a:t>
            </a:r>
            <a:endParaRPr sz="10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OR</a:t>
            </a:r>
            <a:endParaRPr sz="1600">
              <a:solidFill>
                <a:srgbClr val="171717"/>
              </a:solidFill>
            </a:endParaRPr>
          </a:p>
          <a:p>
            <a:pPr indent="0" lvl="0" marL="0" marR="360000" rtl="0" algn="l">
              <a:spcBef>
                <a:spcPts val="0"/>
              </a:spcBef>
              <a:spcAft>
                <a:spcPts val="0"/>
              </a:spcAft>
              <a:buNone/>
            </a:pPr>
            <a:r>
              <a:rPr lang="en-GB" sz="1600">
                <a:solidFill>
                  <a:srgbClr val="171717"/>
                </a:solidFill>
              </a:rPr>
              <a:t>Acceleration</a:t>
            </a:r>
            <a:r>
              <a:rPr lang="en-GB" sz="1600">
                <a:solidFill>
                  <a:srgbClr val="171717"/>
                </a:solidFill>
              </a:rPr>
              <a:t> by adding force</a:t>
            </a:r>
            <a:endParaRPr sz="1600">
              <a:solidFill>
                <a:srgbClr val="171717"/>
              </a:solidFill>
            </a:endParaRPr>
          </a:p>
          <a:p>
            <a:pPr indent="0" lvl="0" marL="0" marR="360000" rtl="0" algn="l">
              <a:spcBef>
                <a:spcPts val="0"/>
              </a:spcBef>
              <a:spcAft>
                <a:spcPts val="0"/>
              </a:spcAft>
              <a:buNone/>
            </a:pPr>
            <a:r>
              <a:rPr lang="en-GB" sz="1600">
                <a:solidFill>
                  <a:srgbClr val="171717"/>
                </a:solidFill>
              </a:rPr>
              <a:t>OR</a:t>
            </a:r>
            <a:endParaRPr sz="1600">
              <a:solidFill>
                <a:srgbClr val="171717"/>
              </a:solidFill>
            </a:endParaRPr>
          </a:p>
          <a:p>
            <a:pPr indent="0" lvl="0" marL="0" marR="360000" rtl="0" algn="l">
              <a:spcBef>
                <a:spcPts val="0"/>
              </a:spcBef>
              <a:spcAft>
                <a:spcPts val="0"/>
              </a:spcAft>
              <a:buNone/>
            </a:pPr>
            <a:r>
              <a:rPr lang="en-GB" sz="1600">
                <a:solidFill>
                  <a:srgbClr val="171717"/>
                </a:solidFill>
              </a:rPr>
              <a:t>(what I did) explain the difference of AC/DC and using the example of a LINAC (manually switching the field would be quite annoying) </a:t>
            </a:r>
            <a:endParaRPr sz="1600">
              <a:solidFill>
                <a:srgbClr val="171717"/>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17" name="Shape 517"/>
        <p:cNvGrpSpPr/>
        <p:nvPr/>
      </p:nvGrpSpPr>
      <p:grpSpPr>
        <a:xfrm>
          <a:off x="0" y="0"/>
          <a:ext cx="0" cy="0"/>
          <a:chOff x="0" y="0"/>
          <a:chExt cx="0" cy="0"/>
        </a:xfrm>
      </p:grpSpPr>
      <p:sp>
        <p:nvSpPr>
          <p:cNvPr id="518" name="Google Shape;518;p73"/>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AI</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AI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AI?</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benefits </a:t>
            </a:r>
            <a:r>
              <a:rPr lang="en-GB" sz="1200">
                <a:solidFill>
                  <a:schemeClr val="lt1"/>
                </a:solidFill>
              </a:rPr>
              <a:t>students might encounter when learning with the help of AI?</a:t>
            </a:r>
            <a:endParaRPr sz="2400">
              <a:solidFill>
                <a:schemeClr val="lt1"/>
              </a:solidFill>
            </a:endParaRPr>
          </a:p>
        </p:txBody>
      </p:sp>
      <p:sp>
        <p:nvSpPr>
          <p:cNvPr id="519" name="Google Shape;519;p7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a) Importance of using neural networks (use training data and let the clustering go on its own)</a:t>
            </a:r>
            <a:endParaRPr sz="1600">
              <a:solidFill>
                <a:srgbClr val="171717"/>
              </a:solidFill>
            </a:endParaRPr>
          </a:p>
          <a:p>
            <a:pPr indent="0" lvl="0" marL="360000" marR="360000" rtl="0" algn="l">
              <a:spcBef>
                <a:spcPts val="0"/>
              </a:spcBef>
              <a:spcAft>
                <a:spcPts val="0"/>
              </a:spcAft>
              <a:buNone/>
            </a:pPr>
            <a:r>
              <a:rPr lang="en-GB" sz="1600">
                <a:solidFill>
                  <a:srgbClr val="171717"/>
                </a:solidFill>
              </a:rPr>
              <a:t>→ also used in social media</a:t>
            </a:r>
            <a:endParaRPr sz="1600">
              <a:solidFill>
                <a:srgbClr val="171717"/>
              </a:solidFill>
            </a:endParaRPr>
          </a:p>
          <a:p>
            <a:pPr indent="0" lvl="0" marL="360000" marR="360000" rtl="0" algn="l">
              <a:spcBef>
                <a:spcPts val="0"/>
              </a:spcBef>
              <a:spcAft>
                <a:spcPts val="0"/>
              </a:spcAft>
              <a:buNone/>
            </a:pPr>
            <a:r>
              <a:rPr lang="en-GB" sz="1600">
                <a:solidFill>
                  <a:srgbClr val="171717"/>
                </a:solidFill>
              </a:rPr>
              <a:t>b) Those ARE neural networks</a:t>
            </a:r>
            <a:endParaRPr sz="1600">
              <a:solidFill>
                <a:srgbClr val="171717"/>
              </a:solidFill>
            </a:endParaRPr>
          </a:p>
          <a:p>
            <a:pPr indent="0" lvl="0" marL="360000" marR="360000" rtl="0" algn="l">
              <a:spcBef>
                <a:spcPts val="0"/>
              </a:spcBef>
              <a:spcAft>
                <a:spcPts val="0"/>
              </a:spcAft>
              <a:buNone/>
            </a:pPr>
            <a:r>
              <a:rPr lang="en-GB" sz="1600">
                <a:solidFill>
                  <a:srgbClr val="171717"/>
                </a:solidFill>
              </a:rPr>
              <a:t>c) Learning from nature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They might think everything “is done automatically”</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Understanding the world around them; how automatized decisions are made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23" name="Shape 523"/>
        <p:cNvGrpSpPr/>
        <p:nvPr/>
      </p:nvGrpSpPr>
      <p:grpSpPr>
        <a:xfrm>
          <a:off x="0" y="0"/>
          <a:ext cx="0" cy="0"/>
          <a:chOff x="0" y="0"/>
          <a:chExt cx="0" cy="0"/>
        </a:xfrm>
      </p:grpSpPr>
      <p:sp>
        <p:nvSpPr>
          <p:cNvPr id="524" name="Google Shape;524;p74"/>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25" name="Google Shape;525;p7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Use MODELS, we don’t know what a particle is, just how it is interacting</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Higgs-field reminds me of the Ether-theory (Photons are moving in a soup of some sort) which got proven wrong</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There is such a thing as information pilling up and the need to sort them differently.</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29" name="Shape 529"/>
        <p:cNvGrpSpPr/>
        <p:nvPr/>
      </p:nvGrpSpPr>
      <p:grpSpPr>
        <a:xfrm>
          <a:off x="0" y="0"/>
          <a:ext cx="0" cy="0"/>
          <a:chOff x="0" y="0"/>
          <a:chExt cx="0" cy="0"/>
        </a:xfrm>
      </p:grpSpPr>
      <p:sp>
        <p:nvSpPr>
          <p:cNvPr id="530" name="Google Shape;530;p75"/>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531" name="Google Shape;531;p7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74650" lvl="0" marL="457200" rtl="0" algn="l">
              <a:lnSpc>
                <a:spcPct val="115000"/>
              </a:lnSpc>
              <a:spcBef>
                <a:spcPts val="0"/>
              </a:spcBef>
              <a:spcAft>
                <a:spcPts val="0"/>
              </a:spcAft>
              <a:buClr>
                <a:srgbClr val="171717"/>
              </a:buClr>
              <a:buSzPts val="2300"/>
              <a:buChar char="●"/>
            </a:pPr>
            <a:r>
              <a:rPr lang="en-GB" sz="1800">
                <a:solidFill>
                  <a:srgbClr val="1B1C1D"/>
                </a:solidFill>
              </a:rPr>
              <a:t>After discussing the engineering aspects, we have collectively decided that we want to teach about </a:t>
            </a:r>
            <a:r>
              <a:rPr b="1" lang="en-GB" sz="1800">
                <a:solidFill>
                  <a:srgbClr val="1B1C1D"/>
                </a:solidFill>
              </a:rPr>
              <a:t>magnetic fields, electromagnetism</a:t>
            </a:r>
            <a:r>
              <a:rPr lang="en-GB" sz="1800">
                <a:solidFill>
                  <a:srgbClr val="1B1C1D"/>
                </a:solidFill>
              </a:rPr>
              <a:t>, and </a:t>
            </a:r>
            <a:r>
              <a:rPr b="1" lang="en-GB" sz="1800">
                <a:solidFill>
                  <a:srgbClr val="1B1C1D"/>
                </a:solidFill>
              </a:rPr>
              <a:t>superconductivity.</a:t>
            </a:r>
            <a:endParaRPr b="1" sz="1800">
              <a:solidFill>
                <a:srgbClr val="1B1C1D"/>
              </a:solidFill>
            </a:endParaRPr>
          </a:p>
          <a:p>
            <a:pPr indent="-387350" lvl="0" marL="457200" rtl="0" algn="l">
              <a:lnSpc>
                <a:spcPct val="115000"/>
              </a:lnSpc>
              <a:spcBef>
                <a:spcPts val="0"/>
              </a:spcBef>
              <a:spcAft>
                <a:spcPts val="0"/>
              </a:spcAft>
              <a:buClr>
                <a:srgbClr val="171717"/>
              </a:buClr>
              <a:buSzPts val="2500"/>
              <a:buChar char="●"/>
            </a:pPr>
            <a:r>
              <a:rPr lang="en-GB" sz="1800"/>
              <a:t>While there are many topics we could cover regarding the LHC, our aim is to guide students through the learning process much like the </a:t>
            </a:r>
            <a:r>
              <a:rPr b="1" lang="en-GB" sz="1800"/>
              <a:t>LHC accelerates particles</a:t>
            </a:r>
            <a:r>
              <a:rPr lang="en-GB" sz="1800"/>
              <a:t>: by accelerating their thinking, detecting their challenges, and then boosting their understanding.</a:t>
            </a:r>
            <a:endParaRPr sz="1800"/>
          </a:p>
          <a:p>
            <a:pPr indent="-342900" lvl="0" marL="457200" marR="360000" rtl="0" algn="l">
              <a:spcBef>
                <a:spcPts val="0"/>
              </a:spcBef>
              <a:spcAft>
                <a:spcPts val="0"/>
              </a:spcAft>
              <a:buClr>
                <a:srgbClr val="171717"/>
              </a:buClr>
              <a:buSzPts val="1800"/>
              <a:buChar char="●"/>
            </a:pPr>
            <a:r>
              <a:rPr b="1" lang="en-GB" sz="1800">
                <a:solidFill>
                  <a:srgbClr val="171717"/>
                </a:solidFill>
              </a:rPr>
              <a:t>AI does not replace human thinking;</a:t>
            </a:r>
            <a:r>
              <a:rPr lang="en-GB" sz="1800">
                <a:solidFill>
                  <a:srgbClr val="171717"/>
                </a:solidFill>
              </a:rPr>
              <a:t> rather, it learns from nature and can reduce human effort. Furthermore, it can be used effectively to make decisions. However, students may risk over-relying on AI without first learning basic principles.</a:t>
            </a:r>
            <a:endParaRPr sz="1800">
              <a:solidFill>
                <a:srgbClr val="171717"/>
              </a:solidFill>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35" name="Shape 535"/>
        <p:cNvGrpSpPr/>
        <p:nvPr/>
      </p:nvGrpSpPr>
      <p:grpSpPr>
        <a:xfrm>
          <a:off x="0" y="0"/>
          <a:ext cx="0" cy="0"/>
          <a:chOff x="0" y="0"/>
          <a:chExt cx="0" cy="0"/>
        </a:xfrm>
      </p:grpSpPr>
      <p:sp>
        <p:nvSpPr>
          <p:cNvPr id="536" name="Google Shape;536;p76"/>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learnings and discussion outcomes. </a:t>
            </a:r>
            <a:br>
              <a:rPr lang="en-GB" sz="1200">
                <a:solidFill>
                  <a:schemeClr val="lt1"/>
                </a:solidFill>
              </a:rPr>
            </a:br>
            <a:br>
              <a:rPr lang="en-GB" sz="1200">
                <a:solidFill>
                  <a:schemeClr val="lt1"/>
                </a:solidFill>
              </a:rPr>
            </a:br>
            <a:r>
              <a:rPr i="1" lang="en-GB" sz="1200">
                <a:solidFill>
                  <a:schemeClr val="lt1"/>
                </a:solidFill>
              </a:rPr>
              <a:t>(Decide how you as a group will present them if you are selected to present during the SG Report-Out.)</a:t>
            </a:r>
            <a:endParaRPr i="1" sz="2400">
              <a:solidFill>
                <a:schemeClr val="lt1"/>
              </a:solidFill>
            </a:endParaRPr>
          </a:p>
        </p:txBody>
      </p:sp>
      <p:sp>
        <p:nvSpPr>
          <p:cNvPr id="537" name="Google Shape;537;p7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Engineering and LHC science have similar links to electricity and magnetism, but also need to teach standard model.</a:t>
            </a:r>
            <a:endParaRPr sz="1600">
              <a:solidFill>
                <a:srgbClr val="171717"/>
              </a:solidFill>
            </a:endParaRPr>
          </a:p>
          <a:p>
            <a:pPr indent="0" lvl="0" marL="457200" marR="360000" rtl="0" algn="l">
              <a:spcBef>
                <a:spcPts val="0"/>
              </a:spcBef>
              <a:spcAft>
                <a:spcPts val="0"/>
              </a:spcAft>
              <a:buNone/>
            </a:pPr>
            <a:r>
              <a:rPr lang="en-GB" sz="1600">
                <a:solidFill>
                  <a:srgbClr val="171717"/>
                </a:solidFill>
              </a:rPr>
              <a:t>Also superconductors so only takes 16V! Therefore not a huge drain on the grid.</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Student misunderstand AI (does not replace human thinking) and need to realise how it works to make decisions and become a useful tool. It is a challenge for teachers too.</a:t>
            </a:r>
            <a:endParaRPr sz="1600">
              <a:solidFill>
                <a:srgbClr val="171717"/>
              </a:solidFill>
            </a:endParaRPr>
          </a:p>
          <a:p>
            <a:pPr indent="0" lvl="0" marL="457200" rtl="0" algn="l">
              <a:spcBef>
                <a:spcPts val="0"/>
              </a:spcBef>
              <a:spcAft>
                <a:spcPts val="0"/>
              </a:spcAft>
              <a:buNone/>
            </a:pPr>
            <a:r>
              <a:t/>
            </a:r>
            <a:endParaRPr/>
          </a:p>
        </p:txBody>
      </p:sp>
      <p:sp>
        <p:nvSpPr>
          <p:cNvPr id="538" name="Google Shape;538;p76"/>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aphicFrame>
        <p:nvGraphicFramePr>
          <p:cNvPr id="539" name="Google Shape;539;p76"/>
          <p:cNvGraphicFramePr/>
          <p:nvPr/>
        </p:nvGraphicFramePr>
        <p:xfrm>
          <a:off x="3326850" y="2518025"/>
          <a:ext cx="3000000" cy="3000000"/>
        </p:xfrm>
        <a:graphic>
          <a:graphicData uri="http://schemas.openxmlformats.org/drawingml/2006/table">
            <a:tbl>
              <a:tblPr>
                <a:noFill/>
                <a:tableStyleId>{8A0DF709-68CC-49C7-ADB1-2B83C8ACE6F8}</a:tableStyleId>
              </a:tblPr>
              <a:tblGrid>
                <a:gridCol w="5867400"/>
              </a:tblGrid>
              <a:tr h="2447925">
                <a:tc>
                  <a:txBody>
                    <a:bodyPr/>
                    <a:lstStyle/>
                    <a:p>
                      <a:pPr indent="0" lvl="0" marL="0" rtl="0" algn="l">
                        <a:lnSpc>
                          <a:spcPct val="115000"/>
                        </a:lnSpc>
                        <a:spcBef>
                          <a:spcPts val="1200"/>
                        </a:spcBef>
                        <a:spcAft>
                          <a:spcPts val="0"/>
                        </a:spcAft>
                        <a:buNone/>
                      </a:pPr>
                      <a:r>
                        <a:rPr lang="en-GB" sz="1000"/>
                        <a:t>Copilot</a:t>
                      </a:r>
                      <a:endParaRPr sz="1000"/>
                    </a:p>
                    <a:p>
                      <a:pPr indent="0" lvl="0" marL="0" rtl="0" algn="l">
                        <a:lnSpc>
                          <a:spcPct val="115000"/>
                        </a:lnSpc>
                        <a:spcBef>
                          <a:spcPts val="1200"/>
                        </a:spcBef>
                        <a:spcAft>
                          <a:spcPts val="0"/>
                        </a:spcAft>
                        <a:buNone/>
                      </a:pPr>
                      <a:r>
                        <a:rPr lang="en-GB" sz="1000"/>
                        <a:t>Here’s a more relaxed and student-friendly version of the paragraph, linking AI to the LHC:</a:t>
                      </a:r>
                      <a:endParaRPr sz="1000"/>
                    </a:p>
                    <a:p>
                      <a:pPr indent="0" lvl="0" marL="0" rtl="0" algn="l">
                        <a:lnSpc>
                          <a:spcPct val="115000"/>
                        </a:lnSpc>
                        <a:spcBef>
                          <a:spcPts val="1200"/>
                        </a:spcBef>
                        <a:spcAft>
                          <a:spcPts val="0"/>
                        </a:spcAft>
                        <a:buNone/>
                      </a:pPr>
                      <a:r>
                        <a:rPr lang="en-GB" sz="1000"/>
                        <a:t> In the HST programme, learning about AI gets way more exciting when you see how it’s used in real science—like at the Large Hadron Collider (LHC). The LHC creates a massive amount of data from particle collisions, and AI helps scientists sort through it all super fast to find the really interesting stuff, like rare particles or signs of new physics. It’s like trying to find a needle in a haystack, but with smart tools that learn what to look for. This shows students how AI isn’t just tech buzz—it’s a powerful tool that helps solve real-world problems and push the boundaries of what we know.</a:t>
                      </a:r>
                      <a:endParaRPr sz="1000"/>
                    </a:p>
                    <a:p>
                      <a:pPr indent="0" lvl="0" marL="0" rtl="0" algn="l">
                        <a:lnSpc>
                          <a:spcPct val="115000"/>
                        </a:lnSpc>
                        <a:spcBef>
                          <a:spcPts val="1200"/>
                        </a:spcBef>
                        <a:spcAft>
                          <a:spcPts val="0"/>
                        </a:spcAft>
                        <a:buNone/>
                      </a:pPr>
                      <a:r>
                        <a:rPr lang="en-GB" sz="1000"/>
                        <a:t> Would you like this turned into a short activity or discussion prompt for students?</a:t>
                      </a:r>
                      <a:endParaRPr sz="1000"/>
                    </a:p>
                  </a:txBody>
                  <a:tcPr marT="91425" marB="91425" marR="68575" marL="68575">
                    <a:lnL cap="flat" cmpd="sng" w="7625">
                      <a:solidFill>
                        <a:srgbClr val="000000"/>
                      </a:solidFill>
                      <a:prstDash val="solid"/>
                      <a:round/>
                      <a:headEnd len="sm" w="sm" type="none"/>
                      <a:tailEnd len="sm" w="sm" type="none"/>
                    </a:lnL>
                    <a:lnR cap="flat" cmpd="sng" w="7625">
                      <a:solidFill>
                        <a:srgbClr val="000000"/>
                      </a:solidFill>
                      <a:prstDash val="solid"/>
                      <a:round/>
                      <a:headEnd len="sm" w="sm" type="none"/>
                      <a:tailEnd len="sm" w="sm" type="none"/>
                    </a:lnR>
                    <a:lnT cap="flat" cmpd="sng" w="7625">
                      <a:solidFill>
                        <a:srgbClr val="000000"/>
                      </a:solidFill>
                      <a:prstDash val="solid"/>
                      <a:round/>
                      <a:headEnd len="sm" w="sm" type="none"/>
                      <a:tailEnd len="sm" w="sm" type="none"/>
                    </a:lnT>
                    <a:lnB cap="flat" cmpd="sng" w="7625">
                      <a:solidFill>
                        <a:srgbClr val="000000"/>
                      </a:solidFill>
                      <a:prstDash val="solid"/>
                      <a:round/>
                      <a:headEnd len="sm" w="sm" type="none"/>
                      <a:tailEnd len="sm" w="sm" type="none"/>
                    </a:lnB>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43" name="Shape 543"/>
        <p:cNvGrpSpPr/>
        <p:nvPr/>
      </p:nvGrpSpPr>
      <p:grpSpPr>
        <a:xfrm>
          <a:off x="0" y="0"/>
          <a:ext cx="0" cy="0"/>
          <a:chOff x="0" y="0"/>
          <a:chExt cx="0" cy="0"/>
        </a:xfrm>
      </p:grpSpPr>
      <p:sp>
        <p:nvSpPr>
          <p:cNvPr id="544" name="Google Shape;544;p77"/>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Feedback </a:t>
            </a:r>
            <a:br>
              <a:rPr lang="en-GB" sz="2400">
                <a:solidFill>
                  <a:schemeClr val="lt1"/>
                </a:solidFill>
              </a:rPr>
            </a:br>
            <a:r>
              <a:rPr lang="en-GB"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0" rtl="0" algn="l">
              <a:lnSpc>
                <a:spcPct val="115000"/>
              </a:lnSpc>
              <a:spcBef>
                <a:spcPts val="0"/>
              </a:spcBef>
              <a:spcAft>
                <a:spcPts val="0"/>
              </a:spcAft>
              <a:buNone/>
            </a:pPr>
            <a:r>
              <a:rPr i="1" lang="en-GB" sz="1200">
                <a:solidFill>
                  <a:schemeClr val="lt1"/>
                </a:solidFill>
              </a:rPr>
              <a:t>(Decide how you as a group will present them if you are selected to present during the SG Report-Out.)</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545" name="Google Shape;545;p7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GB"/>
              <a:t>The is no suitable definition of particle.</a:t>
            </a:r>
            <a:endParaRPr/>
          </a:p>
          <a:p>
            <a:pPr indent="-317500" lvl="0" marL="457200" rtl="0" algn="l">
              <a:spcBef>
                <a:spcPts val="0"/>
              </a:spcBef>
              <a:spcAft>
                <a:spcPts val="0"/>
              </a:spcAft>
              <a:buSzPts val="1400"/>
              <a:buChar char="-"/>
            </a:pPr>
            <a:r>
              <a:rPr lang="en-GB"/>
              <a:t>We are all becoming confident experts!</a:t>
            </a:r>
            <a:endParaRPr/>
          </a:p>
          <a:p>
            <a:pPr indent="-317500" lvl="0" marL="457200" rtl="0" algn="l">
              <a:spcBef>
                <a:spcPts val="0"/>
              </a:spcBef>
              <a:spcAft>
                <a:spcPts val="0"/>
              </a:spcAft>
              <a:buSzPts val="1400"/>
              <a:buChar char="-"/>
            </a:pPr>
            <a:r>
              <a:rPr lang="en-GB"/>
              <a:t>Labels on the inside of the parts of the collider in the exhibit (eg liquid Helium, beam 1, beam 2, magnet…)</a:t>
            </a:r>
            <a:endParaRPr/>
          </a:p>
          <a:p>
            <a:pPr indent="-317500" lvl="0" marL="457200" rtl="0" algn="l">
              <a:spcBef>
                <a:spcPts val="0"/>
              </a:spcBef>
              <a:spcAft>
                <a:spcPts val="0"/>
              </a:spcAft>
              <a:buSzPts val="1400"/>
              <a:buChar char="-"/>
            </a:pPr>
            <a:r>
              <a:rPr lang="en-GB"/>
              <a:t>Phones on Silent</a:t>
            </a:r>
            <a:endParaRPr/>
          </a:p>
        </p:txBody>
      </p:sp>
      <p:sp>
        <p:nvSpPr>
          <p:cNvPr id="546" name="Google Shape;546;p77"/>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547" name="Google Shape;547;p77" title="IMG_20250710_182837.jpg"/>
          <p:cNvPicPr preferRelativeResize="0"/>
          <p:nvPr/>
        </p:nvPicPr>
        <p:blipFill>
          <a:blip r:embed="rId3">
            <a:alphaModFix/>
          </a:blip>
          <a:stretch>
            <a:fillRect/>
          </a:stretch>
        </p:blipFill>
        <p:spPr>
          <a:xfrm>
            <a:off x="3607076" y="2868229"/>
            <a:ext cx="5327227" cy="2044526"/>
          </a:xfrm>
          <a:prstGeom prst="rect">
            <a:avLst/>
          </a:prstGeom>
          <a:noFill/>
          <a:ln>
            <a:noFill/>
          </a:ln>
        </p:spPr>
      </p:pic>
      <p:sp>
        <p:nvSpPr>
          <p:cNvPr id="548" name="Google Shape;548;p77"/>
          <p:cNvSpPr/>
          <p:nvPr/>
        </p:nvSpPr>
        <p:spPr>
          <a:xfrm>
            <a:off x="6022800" y="1651225"/>
            <a:ext cx="2077500" cy="996000"/>
          </a:xfrm>
          <a:prstGeom prst="cloudCallout">
            <a:avLst>
              <a:gd fmla="val -20833" name="adj1"/>
              <a:gd fmla="val 625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49" name="Google Shape;549;p77"/>
          <p:cNvSpPr txBox="1"/>
          <p:nvPr/>
        </p:nvSpPr>
        <p:spPr>
          <a:xfrm>
            <a:off x="6143325" y="1753075"/>
            <a:ext cx="1645800" cy="792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a:t>Our cloud chamber was</a:t>
            </a:r>
            <a:br>
              <a:rPr lang="en-GB"/>
            </a:br>
            <a:r>
              <a:rPr lang="en-GB"/>
              <a:t>the best!</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53" name="Shape 553"/>
        <p:cNvGrpSpPr/>
        <p:nvPr/>
      </p:nvGrpSpPr>
      <p:grpSpPr>
        <a:xfrm>
          <a:off x="0" y="0"/>
          <a:ext cx="0" cy="0"/>
          <a:chOff x="0" y="0"/>
          <a:chExt cx="0" cy="0"/>
        </a:xfrm>
      </p:grpSpPr>
      <p:sp>
        <p:nvSpPr>
          <p:cNvPr id="554" name="Google Shape;554;p78"/>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Tuesday</a:t>
            </a:r>
            <a:r>
              <a:rPr lang="en-GB"/>
              <a:t>, 15 July</a:t>
            </a:r>
            <a:endParaRPr/>
          </a:p>
        </p:txBody>
      </p:sp>
      <p:sp>
        <p:nvSpPr>
          <p:cNvPr id="555" name="Google Shape;555;p78"/>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3</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59" name="Shape 559"/>
        <p:cNvGrpSpPr/>
        <p:nvPr/>
      </p:nvGrpSpPr>
      <p:grpSpPr>
        <a:xfrm>
          <a:off x="0" y="0"/>
          <a:ext cx="0" cy="0"/>
          <a:chOff x="0" y="0"/>
          <a:chExt cx="0" cy="0"/>
        </a:xfrm>
      </p:grpSpPr>
      <p:sp>
        <p:nvSpPr>
          <p:cNvPr id="560" name="Google Shape;560;p79"/>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3</a:t>
            </a:r>
            <a:endParaRPr/>
          </a:p>
        </p:txBody>
      </p:sp>
      <p:graphicFrame>
        <p:nvGraphicFramePr>
          <p:cNvPr id="561" name="Google Shape;561;p79"/>
          <p:cNvGraphicFramePr/>
          <p:nvPr/>
        </p:nvGraphicFramePr>
        <p:xfrm>
          <a:off x="306000" y="1619250"/>
          <a:ext cx="3000000" cy="3000000"/>
        </p:xfrm>
        <a:graphic>
          <a:graphicData uri="http://schemas.openxmlformats.org/drawingml/2006/table">
            <a:tbl>
              <a:tblPr>
                <a:noFill/>
                <a:tableStyleId>{16919962-D190-40B1-9C5F-7B924AAB7A41}</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a:t>
                      </a:r>
                      <a:r>
                        <a:rPr lang="en-GB"/>
                        <a:t>,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a:t>
                      </a:r>
                      <a:r>
                        <a:rPr b="1" lang="en-GB"/>
                        <a:t>“Our Key Takeaways”</a:t>
                      </a:r>
                      <a:r>
                        <a:rPr lang="en-GB"/>
                        <a:t> and </a:t>
                      </a:r>
                      <a:r>
                        <a:rPr b="1" lang="en-GB"/>
                        <a:t>“Our Feedback”</a:t>
                      </a:r>
                      <a:r>
                        <a:rPr lang="en-GB"/>
                        <a:t> slides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Decide how you as a group will present </a:t>
                      </a:r>
                      <a:r>
                        <a:rPr b="1" lang="en-GB"/>
                        <a:t>your group slides</a:t>
                      </a:r>
                      <a:r>
                        <a:rPr lang="en-GB"/>
                        <a:t> </a:t>
                      </a:r>
                      <a:br>
                        <a:rPr lang="en-GB"/>
                      </a:br>
                      <a:r>
                        <a:rPr lang="en-GB"/>
                        <a:t>if you are selected to present during the SG Report-Out.</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Tuesday, 17:30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562" name="Google Shape;562;p79"/>
          <p:cNvSpPr/>
          <p:nvPr/>
        </p:nvSpPr>
        <p:spPr>
          <a:xfrm>
            <a:off x="5476813" y="21493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63" name="Google Shape;563;p79"/>
          <p:cNvSpPr/>
          <p:nvPr/>
        </p:nvSpPr>
        <p:spPr>
          <a:xfrm>
            <a:off x="5679324" y="21493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64" name="Google Shape;564;p79"/>
          <p:cNvSpPr/>
          <p:nvPr/>
        </p:nvSpPr>
        <p:spPr>
          <a:xfrm>
            <a:off x="5881836" y="21493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65" name="Google Shape;565;p79"/>
          <p:cNvSpPr/>
          <p:nvPr/>
        </p:nvSpPr>
        <p:spPr>
          <a:xfrm>
            <a:off x="6084323" y="21493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66" name="Google Shape;566;p79"/>
          <p:cNvSpPr/>
          <p:nvPr/>
        </p:nvSpPr>
        <p:spPr>
          <a:xfrm>
            <a:off x="6286835" y="21493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70" name="Shape 570"/>
        <p:cNvGrpSpPr/>
        <p:nvPr/>
      </p:nvGrpSpPr>
      <p:grpSpPr>
        <a:xfrm>
          <a:off x="0" y="0"/>
          <a:ext cx="0" cy="0"/>
          <a:chOff x="0" y="0"/>
          <a:chExt cx="0" cy="0"/>
        </a:xfrm>
      </p:grpSpPr>
      <p:sp>
        <p:nvSpPr>
          <p:cNvPr id="571" name="Google Shape;571;p8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572" name="Google Shape;572;p8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700"/>
              <a:t>To make learning about </a:t>
            </a:r>
            <a:r>
              <a:rPr b="1" lang="en-GB" sz="1700"/>
              <a:t>Feynman Diagrams</a:t>
            </a:r>
            <a:r>
              <a:rPr lang="en-GB" sz="1700"/>
              <a:t> engaging, transform my classroom into a "particle collider" using everyday props. Start by explaining how subatomic particles interact by exchanging "messengers," like people talking or high-fiving. Prepare simple props: students or labeled objects for </a:t>
            </a:r>
            <a:r>
              <a:rPr b="1" lang="en-GB" sz="1700"/>
              <a:t>particles</a:t>
            </a:r>
            <a:r>
              <a:rPr lang="en-GB" sz="1700"/>
              <a:t>, and throwable items like beanbags for </a:t>
            </a:r>
            <a:r>
              <a:rPr b="1" lang="en-GB" sz="1700"/>
              <a:t>force carriers</a:t>
            </a:r>
            <a:r>
              <a:rPr lang="en-GB" sz="1700"/>
              <a:t> (e.g., photons, gluons).</a:t>
            </a:r>
            <a:endParaRPr sz="2100">
              <a:solidFill>
                <a:srgbClr val="171717"/>
              </a:solidFill>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76" name="Shape 576"/>
        <p:cNvGrpSpPr/>
        <p:nvPr/>
      </p:nvGrpSpPr>
      <p:grpSpPr>
        <a:xfrm>
          <a:off x="0" y="0"/>
          <a:ext cx="0" cy="0"/>
          <a:chOff x="0" y="0"/>
          <a:chExt cx="0" cy="0"/>
        </a:xfrm>
      </p:grpSpPr>
      <p:sp>
        <p:nvSpPr>
          <p:cNvPr id="577" name="Google Shape;577;p8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578" name="Google Shape;578;p8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700"/>
          </a:p>
          <a:p>
            <a:pPr indent="0" lvl="0" marL="360000" marR="360000" rtl="0" algn="l">
              <a:spcBef>
                <a:spcPts val="0"/>
              </a:spcBef>
              <a:spcAft>
                <a:spcPts val="0"/>
              </a:spcAft>
              <a:buNone/>
            </a:pPr>
            <a:r>
              <a:t/>
            </a:r>
            <a:endParaRPr sz="1700"/>
          </a:p>
          <a:p>
            <a:pPr indent="0" lvl="0" marL="360000" marR="360000" rtl="0" algn="l">
              <a:spcBef>
                <a:spcPts val="0"/>
              </a:spcBef>
              <a:spcAft>
                <a:spcPts val="0"/>
              </a:spcAft>
              <a:buNone/>
            </a:pPr>
            <a:r>
              <a:rPr b="1" lang="en-GB" sz="1700">
                <a:solidFill>
                  <a:srgbClr val="FF0000"/>
                </a:solidFill>
              </a:rPr>
              <a:t>Key Ideas</a:t>
            </a:r>
            <a:endParaRPr b="1" sz="1700">
              <a:solidFill>
                <a:srgbClr val="FF0000"/>
              </a:solidFill>
            </a:endParaRPr>
          </a:p>
          <a:p>
            <a:pPr indent="-336550" lvl="0" marL="457200" marR="360000" rtl="0" algn="l">
              <a:spcBef>
                <a:spcPts val="0"/>
              </a:spcBef>
              <a:spcAft>
                <a:spcPts val="0"/>
              </a:spcAft>
              <a:buSzPts val="1700"/>
              <a:buChar char="●"/>
            </a:pPr>
            <a:r>
              <a:rPr lang="en-GB" sz="1700"/>
              <a:t>Unprecedented Data Volume</a:t>
            </a:r>
            <a:endParaRPr sz="1700"/>
          </a:p>
          <a:p>
            <a:pPr indent="-336550" lvl="0" marL="457200" marR="360000" rtl="0" algn="l">
              <a:spcBef>
                <a:spcPts val="0"/>
              </a:spcBef>
              <a:spcAft>
                <a:spcPts val="0"/>
              </a:spcAft>
              <a:buSzPts val="1700"/>
              <a:buChar char="●"/>
            </a:pPr>
            <a:r>
              <a:rPr lang="en-GB" sz="1700"/>
              <a:t>Global Distributed Computing</a:t>
            </a:r>
            <a:endParaRPr sz="1700"/>
          </a:p>
          <a:p>
            <a:pPr indent="-336550" lvl="0" marL="457200" marR="360000" rtl="0" algn="l">
              <a:spcBef>
                <a:spcPts val="0"/>
              </a:spcBef>
              <a:spcAft>
                <a:spcPts val="0"/>
              </a:spcAft>
              <a:buSzPts val="1700"/>
              <a:buChar char="●"/>
            </a:pPr>
            <a:r>
              <a:rPr lang="en-GB" sz="1700"/>
              <a:t>Advanced Software and Algorithms</a:t>
            </a:r>
            <a:endParaRPr sz="1700"/>
          </a:p>
          <a:p>
            <a:pPr indent="-336550" lvl="0" marL="457200" marR="360000" rtl="0" algn="l">
              <a:spcBef>
                <a:spcPts val="0"/>
              </a:spcBef>
              <a:spcAft>
                <a:spcPts val="0"/>
              </a:spcAft>
              <a:buSzPts val="1700"/>
              <a:buChar char="●"/>
            </a:pPr>
            <a:r>
              <a:t/>
            </a:r>
            <a:endParaRPr sz="1700"/>
          </a:p>
          <a:p>
            <a:pPr indent="0" lvl="0" marL="360000" marR="360000" rtl="0" algn="l">
              <a:spcBef>
                <a:spcPts val="0"/>
              </a:spcBef>
              <a:spcAft>
                <a:spcPts val="0"/>
              </a:spcAft>
              <a:buNone/>
            </a:pPr>
            <a:r>
              <a:t/>
            </a:r>
            <a:endParaRPr sz="1700"/>
          </a:p>
          <a:p>
            <a:pPr indent="0" lvl="0" marL="360000" marR="360000" rtl="0" algn="l">
              <a:spcBef>
                <a:spcPts val="0"/>
              </a:spcBef>
              <a:spcAft>
                <a:spcPts val="0"/>
              </a:spcAft>
              <a:buNone/>
            </a:pPr>
            <a:r>
              <a:rPr b="1" lang="en-GB" sz="1700">
                <a:solidFill>
                  <a:srgbClr val="FF0000"/>
                </a:solidFill>
              </a:rPr>
              <a:t>Abstractness </a:t>
            </a:r>
            <a:endParaRPr b="1" sz="1700">
              <a:solidFill>
                <a:srgbClr val="FF0000"/>
              </a:solidFill>
            </a:endParaRPr>
          </a:p>
          <a:p>
            <a:pPr indent="0" lvl="0" marL="360000" marR="360000" rtl="0" algn="l">
              <a:spcBef>
                <a:spcPts val="0"/>
              </a:spcBef>
              <a:spcAft>
                <a:spcPts val="0"/>
              </a:spcAft>
              <a:buNone/>
            </a:pPr>
            <a:r>
              <a:t/>
            </a:r>
            <a:endParaRPr b="1" sz="1700">
              <a:solidFill>
                <a:srgbClr val="FF0000"/>
              </a:solidFill>
            </a:endParaRPr>
          </a:p>
          <a:p>
            <a:pPr indent="-336550" lvl="0" marL="457200" marR="360000" rtl="0" algn="l">
              <a:spcBef>
                <a:spcPts val="0"/>
              </a:spcBef>
              <a:spcAft>
                <a:spcPts val="0"/>
              </a:spcAft>
              <a:buSzPts val="1700"/>
              <a:buChar char="●"/>
            </a:pPr>
            <a:r>
              <a:rPr lang="en-GB" sz="1700"/>
              <a:t>Specialized Tools and Programming</a:t>
            </a:r>
            <a:endParaRPr sz="1700"/>
          </a:p>
          <a:p>
            <a:pPr indent="-336550" lvl="0" marL="457200" marR="360000" rtl="0" algn="l">
              <a:spcBef>
                <a:spcPts val="0"/>
              </a:spcBef>
              <a:spcAft>
                <a:spcPts val="0"/>
              </a:spcAft>
              <a:buSzPts val="1700"/>
              <a:buChar char="●"/>
            </a:pPr>
            <a:r>
              <a:rPr lang="en-GB" sz="1700"/>
              <a:t>Conceptual Understanding of Data Analysis</a:t>
            </a:r>
            <a:endParaRPr sz="1700"/>
          </a:p>
          <a:p>
            <a:pPr indent="-336550" lvl="0" marL="457200" marR="360000" rtl="0" algn="l">
              <a:spcBef>
                <a:spcPts val="0"/>
              </a:spcBef>
              <a:spcAft>
                <a:spcPts val="0"/>
              </a:spcAft>
              <a:buSzPts val="1700"/>
              <a:buChar char="●"/>
            </a:pPr>
            <a:r>
              <a:rPr lang="en-GB" sz="1700"/>
              <a:t>Can’t connect with the complexity</a:t>
            </a:r>
            <a:endParaRPr sz="17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17" name="Shape 217"/>
        <p:cNvGrpSpPr/>
        <p:nvPr/>
      </p:nvGrpSpPr>
      <p:grpSpPr>
        <a:xfrm>
          <a:off x="0" y="0"/>
          <a:ext cx="0" cy="0"/>
          <a:chOff x="0" y="0"/>
          <a:chExt cx="0" cy="0"/>
        </a:xfrm>
      </p:grpSpPr>
      <p:sp>
        <p:nvSpPr>
          <p:cNvPr id="218" name="Google Shape;218;p28"/>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Group Norms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179999" marR="179999"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on the right box your group norms and how you will work together. For example:</a:t>
            </a:r>
            <a:br>
              <a:rPr lang="en-GB" sz="1200">
                <a:solidFill>
                  <a:schemeClr val="lt1"/>
                </a:solidFill>
              </a:rPr>
            </a:b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manage the meetings? </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be the time-keeper?</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Who will fill in group slides?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Char char="●"/>
            </a:pPr>
            <a:r>
              <a:rPr lang="en-GB" sz="1200">
                <a:solidFill>
                  <a:schemeClr val="lt1"/>
                </a:solidFill>
              </a:rPr>
              <a:t>Anything else you think is important to coordinate for productive group work.</a:t>
            </a:r>
            <a:endParaRPr sz="1200">
              <a:solidFill>
                <a:schemeClr val="lt1"/>
              </a:solidFill>
            </a:endParaRPr>
          </a:p>
        </p:txBody>
      </p:sp>
      <p:sp>
        <p:nvSpPr>
          <p:cNvPr id="219" name="Google Shape;219;p2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Suzanne</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George</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Tanusree</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To remind everyone of their jobs -Susanne</a:t>
            </a:r>
            <a:endParaRPr sz="1600">
              <a:solidFill>
                <a:srgbClr val="171717"/>
              </a:solidFill>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82" name="Shape 582"/>
        <p:cNvGrpSpPr/>
        <p:nvPr/>
      </p:nvGrpSpPr>
      <p:grpSpPr>
        <a:xfrm>
          <a:off x="0" y="0"/>
          <a:ext cx="0" cy="0"/>
          <a:chOff x="0" y="0"/>
          <a:chExt cx="0" cy="0"/>
        </a:xfrm>
      </p:grpSpPr>
      <p:sp>
        <p:nvSpPr>
          <p:cNvPr id="583" name="Google Shape;583;p82"/>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t>
            </a:r>
            <a:r>
              <a:rPr lang="en-GB" sz="1200">
                <a:solidFill>
                  <a:schemeClr val="lt1"/>
                </a:solidFill>
              </a:rPr>
              <a:t>medical</a:t>
            </a:r>
            <a:r>
              <a:rPr lang="en-GB" sz="1200">
                <a:solidFill>
                  <a:schemeClr val="lt1"/>
                </a:solidFill>
              </a:rPr>
              <a:t>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584" name="Google Shape;584;p8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b="1" lang="en-GB" sz="1600">
                <a:solidFill>
                  <a:srgbClr val="FF0000"/>
                </a:solidFill>
              </a:rPr>
              <a:t>Key Ideas</a:t>
            </a:r>
            <a:endParaRPr b="1" sz="1600">
              <a:solidFill>
                <a:srgbClr val="FF0000"/>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Imaging through particle interactions</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About different types of cancer therapy</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About the new research in cancer treatment with Hadron</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b="1" lang="en-GB" sz="1600">
                <a:solidFill>
                  <a:srgbClr val="FF0000"/>
                </a:solidFill>
              </a:rPr>
              <a:t>Potential Challenges</a:t>
            </a:r>
            <a:endParaRPr b="1" sz="1600">
              <a:solidFill>
                <a:srgbClr val="FF0000"/>
              </a:solidFill>
            </a:endParaRPr>
          </a:p>
          <a:p>
            <a:pPr indent="0" lvl="0" marL="457200" marR="360000" rtl="0" algn="l">
              <a:spcBef>
                <a:spcPts val="0"/>
              </a:spcBef>
              <a:spcAft>
                <a:spcPts val="0"/>
              </a:spcAft>
              <a:buNone/>
            </a:pPr>
            <a:r>
              <a:t/>
            </a:r>
            <a:endParaRPr b="1" sz="1600">
              <a:solidFill>
                <a:srgbClr val="FF0000"/>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Understanding the relation </a:t>
            </a:r>
            <a:r>
              <a:rPr lang="en-GB" sz="1600">
                <a:solidFill>
                  <a:srgbClr val="171717"/>
                </a:solidFill>
              </a:rPr>
              <a:t>between</a:t>
            </a:r>
            <a:r>
              <a:rPr lang="en-GB" sz="1600">
                <a:solidFill>
                  <a:srgbClr val="171717"/>
                </a:solidFill>
              </a:rPr>
              <a:t> physics and biology</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Understanding to much engineering</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Understanding the concept of </a:t>
            </a:r>
            <a:r>
              <a:rPr lang="en-GB" sz="1600">
                <a:solidFill>
                  <a:srgbClr val="171717"/>
                </a:solidFill>
              </a:rPr>
              <a:t>particle</a:t>
            </a:r>
            <a:r>
              <a:rPr lang="en-GB" sz="1600">
                <a:solidFill>
                  <a:srgbClr val="171717"/>
                </a:solidFill>
              </a:rPr>
              <a:t> imaging</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88" name="Shape 588"/>
        <p:cNvGrpSpPr/>
        <p:nvPr/>
      </p:nvGrpSpPr>
      <p:grpSpPr>
        <a:xfrm>
          <a:off x="0" y="0"/>
          <a:ext cx="0" cy="0"/>
          <a:chOff x="0" y="0"/>
          <a:chExt cx="0" cy="0"/>
        </a:xfrm>
      </p:grpSpPr>
      <p:sp>
        <p:nvSpPr>
          <p:cNvPr id="589" name="Google Shape;589;p83"/>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590" name="Google Shape;590;p8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sz="1800">
              <a:solidFill>
                <a:srgbClr val="1B1C1D"/>
              </a:solidFill>
            </a:endParaRPr>
          </a:p>
          <a:p>
            <a:pPr indent="0" lvl="0" marL="0" rtl="0" algn="l">
              <a:lnSpc>
                <a:spcPct val="115000"/>
              </a:lnSpc>
              <a:spcBef>
                <a:spcPts val="1200"/>
              </a:spcBef>
              <a:spcAft>
                <a:spcPts val="0"/>
              </a:spcAft>
              <a:buNone/>
            </a:pPr>
            <a:r>
              <a:rPr lang="en-GB" sz="1800">
                <a:solidFill>
                  <a:srgbClr val="1B1C1D"/>
                </a:solidFill>
              </a:rPr>
              <a:t>CERN isn't just focused on resolving the mysteries of the universe's origins and composition; it also significantly contributes to </a:t>
            </a:r>
            <a:r>
              <a:rPr b="1" lang="en-GB" sz="1800">
                <a:solidFill>
                  <a:srgbClr val="1B1C1D"/>
                </a:solidFill>
              </a:rPr>
              <a:t>human well-being</a:t>
            </a:r>
            <a:r>
              <a:rPr lang="en-GB" sz="1800">
                <a:solidFill>
                  <a:srgbClr val="1B1C1D"/>
                </a:solidFill>
              </a:rPr>
              <a:t>. Through its collaborations with medical institutes, CERN plays a vital role in advancing </a:t>
            </a:r>
            <a:r>
              <a:rPr b="1" lang="en-GB" sz="1800">
                <a:solidFill>
                  <a:srgbClr val="1B1C1D"/>
                </a:solidFill>
              </a:rPr>
              <a:t>cancer treatment</a:t>
            </a:r>
            <a:r>
              <a:rPr lang="en-GB" sz="1800">
                <a:solidFill>
                  <a:srgbClr val="1B1C1D"/>
                </a:solidFill>
              </a:rPr>
              <a:t>.</a:t>
            </a:r>
            <a:endParaRPr sz="1800">
              <a:solidFill>
                <a:srgbClr val="1B1C1D"/>
              </a:solidFill>
            </a:endParaRPr>
          </a:p>
          <a:p>
            <a:pPr indent="0" lvl="0" marL="360000" marR="360000" rtl="0" algn="l">
              <a:spcBef>
                <a:spcPts val="1200"/>
              </a:spcBef>
              <a:spcAft>
                <a:spcPts val="0"/>
              </a:spcAft>
              <a:buNone/>
            </a:pPr>
            <a:r>
              <a:t/>
            </a:r>
            <a:endParaRPr sz="1600">
              <a:solidFill>
                <a:srgbClr val="171717"/>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94" name="Shape 594"/>
        <p:cNvGrpSpPr/>
        <p:nvPr/>
      </p:nvGrpSpPr>
      <p:grpSpPr>
        <a:xfrm>
          <a:off x="0" y="0"/>
          <a:ext cx="0" cy="0"/>
          <a:chOff x="0" y="0"/>
          <a:chExt cx="0" cy="0"/>
        </a:xfrm>
      </p:grpSpPr>
      <p:sp>
        <p:nvSpPr>
          <p:cNvPr id="595" name="Google Shape;595;p84"/>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596" name="Google Shape;596;p84"/>
          <p:cNvSpPr txBox="1"/>
          <p:nvPr/>
        </p:nvSpPr>
        <p:spPr>
          <a:xfrm>
            <a:off x="3265809" y="-7"/>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Build diagrams with springs, pencils, pens or markers.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Jokes about of annihilation of matter and antimatter.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2) Students conceptions</a:t>
            </a:r>
            <a:endParaRPr sz="1600">
              <a:solidFill>
                <a:srgbClr val="171717"/>
              </a:solidFill>
            </a:endParaRPr>
          </a:p>
          <a:p>
            <a:pPr indent="0" lvl="0" marL="360000" marR="360000" rtl="0" algn="l">
              <a:spcBef>
                <a:spcPts val="0"/>
              </a:spcBef>
              <a:spcAft>
                <a:spcPts val="0"/>
              </a:spcAft>
              <a:buNone/>
            </a:pPr>
            <a:r>
              <a:rPr lang="en-GB" sz="1600">
                <a:solidFill>
                  <a:srgbClr val="171717"/>
                </a:solidFill>
              </a:rPr>
              <a:t>Students confuse time with space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Students believe that the diagrams shows the trajectories of the particles. </a:t>
            </a:r>
            <a:endParaRPr sz="1600">
              <a:solidFill>
                <a:srgbClr val="171717"/>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00" name="Shape 600"/>
        <p:cNvGrpSpPr/>
        <p:nvPr/>
      </p:nvGrpSpPr>
      <p:grpSpPr>
        <a:xfrm>
          <a:off x="0" y="0"/>
          <a:ext cx="0" cy="0"/>
          <a:chOff x="0" y="0"/>
          <a:chExt cx="0" cy="0"/>
        </a:xfrm>
      </p:grpSpPr>
      <p:sp>
        <p:nvSpPr>
          <p:cNvPr id="601" name="Google Shape;601;p85"/>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02" name="Google Shape;602;p85"/>
          <p:cNvSpPr txBox="1"/>
          <p:nvPr/>
        </p:nvSpPr>
        <p:spPr>
          <a:xfrm>
            <a:off x="3265800" y="-6"/>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Huge amount of data that produced everyday. Filtering is a crucial issue before the analysis of the data.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Data are stored in disks in order to reduce energy consumption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2)</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huge amount of data (Exabytes) and the way they stored.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Data analysis uses complex algorithms and machine learning.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06" name="Shape 606"/>
        <p:cNvGrpSpPr/>
        <p:nvPr/>
      </p:nvGrpSpPr>
      <p:grpSpPr>
        <a:xfrm>
          <a:off x="0" y="0"/>
          <a:ext cx="0" cy="0"/>
          <a:chOff x="0" y="0"/>
          <a:chExt cx="0" cy="0"/>
        </a:xfrm>
      </p:grpSpPr>
      <p:sp>
        <p:nvSpPr>
          <p:cNvPr id="607" name="Google Shape;607;p86"/>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08" name="Google Shape;608;p8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Different types and sizes of cancer can be treated depending on their location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Accelerators are not only used for research purposes, but also for cancer treatment.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There will be cancer therapies in the future that won't destroy the health tissue along with tumour.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2)</a:t>
            </a:r>
            <a:endParaRPr sz="1600">
              <a:solidFill>
                <a:srgbClr val="171717"/>
              </a:solidFill>
            </a:endParaRPr>
          </a:p>
          <a:p>
            <a:pPr indent="0" lvl="0" marL="360000" marR="360000" rtl="0" algn="l">
              <a:spcBef>
                <a:spcPts val="0"/>
              </a:spcBef>
              <a:spcAft>
                <a:spcPts val="0"/>
              </a:spcAft>
              <a:buNone/>
            </a:pPr>
            <a:r>
              <a:rPr lang="en-GB" sz="1600">
                <a:solidFill>
                  <a:srgbClr val="171717"/>
                </a:solidFill>
              </a:rPr>
              <a:t>Complex engineering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Considerations about safety, for example radiation exposure </a:t>
            </a:r>
            <a:endParaRPr sz="1600">
              <a:solidFill>
                <a:srgbClr val="171717"/>
              </a:solidFill>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12" name="Shape 612"/>
        <p:cNvGrpSpPr/>
        <p:nvPr/>
      </p:nvGrpSpPr>
      <p:grpSpPr>
        <a:xfrm>
          <a:off x="0" y="0"/>
          <a:ext cx="0" cy="0"/>
          <a:chOff x="0" y="0"/>
          <a:chExt cx="0" cy="0"/>
        </a:xfrm>
      </p:grpSpPr>
      <p:sp>
        <p:nvSpPr>
          <p:cNvPr id="613" name="Google Shape;613;p87"/>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14" name="Google Shape;614;p8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Feynmann diagrams are</a:t>
            </a:r>
            <a:r>
              <a:rPr lang="en-GB" sz="1600">
                <a:solidFill>
                  <a:srgbClr val="171717"/>
                </a:solidFill>
              </a:rPr>
              <a:t> particle physics language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Research involving particle collisions is not the most common use of particle accelerators. Medical applications are actually among the most common use of particle accelerators.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Mystery boxes is a fantastic pedagogical technique. Students has to investigate by observing, listening, shaking to figure out what's inside or how it works.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18" name="Shape 618"/>
        <p:cNvGrpSpPr/>
        <p:nvPr/>
      </p:nvGrpSpPr>
      <p:grpSpPr>
        <a:xfrm>
          <a:off x="0" y="0"/>
          <a:ext cx="0" cy="0"/>
          <a:chOff x="0" y="0"/>
          <a:chExt cx="0" cy="0"/>
        </a:xfrm>
      </p:grpSpPr>
      <p:sp>
        <p:nvSpPr>
          <p:cNvPr id="619" name="Google Shape;619;p88"/>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20" name="Google Shape;620;p88"/>
          <p:cNvSpPr txBox="1"/>
          <p:nvPr/>
        </p:nvSpPr>
        <p:spPr>
          <a:xfrm>
            <a:off x="3265800" y="0"/>
            <a:ext cx="5878200" cy="5143500"/>
          </a:xfrm>
          <a:prstGeom prst="rect">
            <a:avLst/>
          </a:prstGeom>
          <a:solidFill>
            <a:schemeClr val="lt1"/>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350">
              <a:solidFill>
                <a:srgbClr val="111111"/>
              </a:solidFill>
              <a:highlight>
                <a:schemeClr val="lt1"/>
              </a:highlight>
              <a:latin typeface="Roboto"/>
              <a:ea typeface="Roboto"/>
              <a:cs typeface="Roboto"/>
              <a:sym typeface="Roboto"/>
            </a:endParaRPr>
          </a:p>
          <a:p>
            <a:pPr indent="0" lvl="0" marL="457200" marR="360000" rtl="0" algn="l">
              <a:spcBef>
                <a:spcPts val="0"/>
              </a:spcBef>
              <a:spcAft>
                <a:spcPts val="0"/>
              </a:spcAft>
              <a:buNone/>
            </a:pPr>
            <a:r>
              <a:t/>
            </a:r>
            <a:endParaRPr sz="1350">
              <a:solidFill>
                <a:srgbClr val="111111"/>
              </a:solidFill>
              <a:highlight>
                <a:schemeClr val="lt1"/>
              </a:highlight>
              <a:latin typeface="Roboto"/>
              <a:ea typeface="Roboto"/>
              <a:cs typeface="Roboto"/>
              <a:sym typeface="Roboto"/>
            </a:endParaRPr>
          </a:p>
          <a:p>
            <a:pPr indent="-330200" lvl="0" marL="457200" marR="360000" rtl="0" algn="l">
              <a:spcBef>
                <a:spcPts val="0"/>
              </a:spcBef>
              <a:spcAft>
                <a:spcPts val="0"/>
              </a:spcAft>
              <a:buClr>
                <a:srgbClr val="111111"/>
              </a:buClr>
              <a:buSzPts val="1600"/>
              <a:buFont typeface="Roboto"/>
              <a:buAutoNum type="arabicPeriod"/>
            </a:pPr>
            <a:r>
              <a:rPr lang="en-GB" sz="1600">
                <a:solidFill>
                  <a:srgbClr val="111111"/>
                </a:solidFill>
                <a:highlight>
                  <a:schemeClr val="lt1"/>
                </a:highlight>
                <a:latin typeface="Roboto"/>
                <a:ea typeface="Roboto"/>
                <a:cs typeface="Roboto"/>
                <a:sym typeface="Roboto"/>
              </a:rPr>
              <a:t>Show some geometric exercises that relate to the invariance under rotations that a figure can have.</a:t>
            </a:r>
            <a:endParaRPr sz="1600">
              <a:solidFill>
                <a:srgbClr val="111111"/>
              </a:solidFill>
              <a:highlight>
                <a:schemeClr val="lt1"/>
              </a:highlight>
              <a:latin typeface="Roboto"/>
              <a:ea typeface="Roboto"/>
              <a:cs typeface="Roboto"/>
              <a:sym typeface="Roboto"/>
            </a:endParaRPr>
          </a:p>
          <a:p>
            <a:pPr indent="0" lvl="0" marL="0" marR="360000" rtl="0" algn="l">
              <a:spcBef>
                <a:spcPts val="0"/>
              </a:spcBef>
              <a:spcAft>
                <a:spcPts val="0"/>
              </a:spcAft>
              <a:buNone/>
            </a:pPr>
            <a:r>
              <a:t/>
            </a:r>
            <a:endParaRPr sz="1600">
              <a:solidFill>
                <a:srgbClr val="111111"/>
              </a:solidFill>
              <a:highlight>
                <a:schemeClr val="lt1"/>
              </a:highlight>
              <a:latin typeface="Roboto"/>
              <a:ea typeface="Roboto"/>
              <a:cs typeface="Roboto"/>
              <a:sym typeface="Roboto"/>
            </a:endParaRPr>
          </a:p>
          <a:p>
            <a:pPr indent="0" lvl="0" marL="0" marR="360000" rtl="0" algn="l">
              <a:spcBef>
                <a:spcPts val="0"/>
              </a:spcBef>
              <a:spcAft>
                <a:spcPts val="0"/>
              </a:spcAft>
              <a:buNone/>
            </a:pPr>
            <a:r>
              <a:rPr lang="en-GB" sz="1600">
                <a:solidFill>
                  <a:srgbClr val="111111"/>
                </a:solidFill>
                <a:highlight>
                  <a:schemeClr val="lt1"/>
                </a:highlight>
                <a:latin typeface="Roboto"/>
                <a:ea typeface="Roboto"/>
                <a:cs typeface="Roboto"/>
                <a:sym typeface="Roboto"/>
              </a:rPr>
              <a:t>          Show the Feyman game to </a:t>
            </a:r>
            <a:r>
              <a:rPr lang="en-GB" sz="1600">
                <a:solidFill>
                  <a:srgbClr val="111111"/>
                </a:solidFill>
                <a:highlight>
                  <a:schemeClr val="lt1"/>
                </a:highlight>
                <a:latin typeface="Roboto"/>
                <a:ea typeface="Roboto"/>
                <a:cs typeface="Roboto"/>
                <a:sym typeface="Roboto"/>
              </a:rPr>
              <a:t>students</a:t>
            </a:r>
            <a:r>
              <a:rPr lang="en-GB" sz="1600">
                <a:solidFill>
                  <a:srgbClr val="111111"/>
                </a:solidFill>
                <a:highlight>
                  <a:schemeClr val="lt1"/>
                </a:highlight>
                <a:latin typeface="Roboto"/>
                <a:ea typeface="Roboto"/>
                <a:cs typeface="Roboto"/>
                <a:sym typeface="Roboto"/>
              </a:rPr>
              <a:t> (</a:t>
            </a:r>
            <a:r>
              <a:rPr lang="en-GB" sz="1600">
                <a:highlight>
                  <a:schemeClr val="lt1"/>
                </a:highlight>
              </a:rPr>
              <a:t>R. Harlander,   </a:t>
            </a:r>
            <a:endParaRPr sz="1600">
              <a:highlight>
                <a:schemeClr val="lt1"/>
              </a:highlight>
            </a:endParaRPr>
          </a:p>
          <a:p>
            <a:pPr indent="0" lvl="0" marL="0" marR="360000" rtl="0" algn="l">
              <a:spcBef>
                <a:spcPts val="0"/>
              </a:spcBef>
              <a:spcAft>
                <a:spcPts val="0"/>
              </a:spcAft>
              <a:buNone/>
            </a:pPr>
            <a:r>
              <a:rPr lang="en-GB" sz="1600">
                <a:highlight>
                  <a:schemeClr val="lt1"/>
                </a:highlight>
              </a:rPr>
              <a:t>          2020, </a:t>
            </a:r>
            <a:r>
              <a:rPr lang="en-GB" sz="1100" u="sng">
                <a:solidFill>
                  <a:schemeClr val="hlink"/>
                </a:solidFill>
                <a:hlinkClick r:id="rId3"/>
              </a:rPr>
              <a:t>FeynGame Webpage</a:t>
            </a:r>
            <a:r>
              <a:rPr lang="en-GB" sz="1600">
                <a:highlight>
                  <a:schemeClr val="lt1"/>
                </a:highlight>
              </a:rPr>
              <a:t>) </a:t>
            </a:r>
            <a:endParaRPr sz="1600">
              <a:solidFill>
                <a:srgbClr val="111111"/>
              </a:solidFill>
              <a:highlight>
                <a:schemeClr val="lt1"/>
              </a:highlight>
              <a:latin typeface="Roboto"/>
              <a:ea typeface="Roboto"/>
              <a:cs typeface="Roboto"/>
              <a:sym typeface="Roboto"/>
            </a:endParaRPr>
          </a:p>
          <a:p>
            <a:pPr indent="0" lvl="0" marL="360000" marR="360000" rtl="0" algn="l">
              <a:spcBef>
                <a:spcPts val="0"/>
              </a:spcBef>
              <a:spcAft>
                <a:spcPts val="0"/>
              </a:spcAft>
              <a:buNone/>
            </a:pPr>
            <a:r>
              <a:t/>
            </a:r>
            <a:endParaRPr sz="1600">
              <a:solidFill>
                <a:srgbClr val="111111"/>
              </a:solidFill>
              <a:highlight>
                <a:schemeClr val="lt1"/>
              </a:highlight>
              <a:latin typeface="Roboto"/>
              <a:ea typeface="Roboto"/>
              <a:cs typeface="Roboto"/>
              <a:sym typeface="Roboto"/>
            </a:endParaRPr>
          </a:p>
          <a:p>
            <a:pPr indent="-330200" lvl="0" marL="457200" marR="360000" rtl="0" algn="l">
              <a:spcBef>
                <a:spcPts val="0"/>
              </a:spcBef>
              <a:spcAft>
                <a:spcPts val="0"/>
              </a:spcAft>
              <a:buClr>
                <a:srgbClr val="111111"/>
              </a:buClr>
              <a:buSzPts val="1600"/>
              <a:buFont typeface="Roboto"/>
              <a:buAutoNum type="arabicPeriod"/>
            </a:pPr>
            <a:r>
              <a:rPr lang="en-GB" sz="1600">
                <a:solidFill>
                  <a:srgbClr val="111111"/>
                </a:solidFill>
                <a:highlight>
                  <a:schemeClr val="lt1"/>
                </a:highlight>
                <a:latin typeface="Roboto"/>
                <a:ea typeface="Roboto"/>
                <a:cs typeface="Roboto"/>
                <a:sym typeface="Roboto"/>
              </a:rPr>
              <a:t> Paths of particles in space</a:t>
            </a:r>
            <a:endParaRPr sz="1600">
              <a:solidFill>
                <a:srgbClr val="111111"/>
              </a:solidFill>
              <a:highlight>
                <a:schemeClr val="lt1"/>
              </a:highlight>
              <a:latin typeface="Roboto"/>
              <a:ea typeface="Roboto"/>
              <a:cs typeface="Roboto"/>
              <a:sym typeface="Roboto"/>
            </a:endParaRPr>
          </a:p>
          <a:p>
            <a:pPr indent="0" lvl="0" marL="457200" marR="360000" rtl="0" algn="l">
              <a:spcBef>
                <a:spcPts val="0"/>
              </a:spcBef>
              <a:spcAft>
                <a:spcPts val="0"/>
              </a:spcAft>
              <a:buNone/>
            </a:pPr>
            <a:r>
              <a:t/>
            </a:r>
            <a:endParaRPr sz="1600">
              <a:solidFill>
                <a:srgbClr val="111111"/>
              </a:solidFill>
              <a:highlight>
                <a:schemeClr val="lt1"/>
              </a:highlight>
              <a:latin typeface="Roboto"/>
              <a:ea typeface="Roboto"/>
              <a:cs typeface="Roboto"/>
              <a:sym typeface="Roboto"/>
            </a:endParaRPr>
          </a:p>
          <a:p>
            <a:pPr indent="0" lvl="0" marL="457200" marR="360000" rtl="0" algn="l">
              <a:spcBef>
                <a:spcPts val="0"/>
              </a:spcBef>
              <a:spcAft>
                <a:spcPts val="0"/>
              </a:spcAft>
              <a:buNone/>
            </a:pPr>
            <a:r>
              <a:rPr lang="en-GB" sz="1600">
                <a:solidFill>
                  <a:srgbClr val="111111"/>
                </a:solidFill>
                <a:highlight>
                  <a:schemeClr val="lt1"/>
                </a:highlight>
                <a:latin typeface="Roboto"/>
                <a:ea typeface="Roboto"/>
                <a:cs typeface="Roboto"/>
                <a:sym typeface="Roboto"/>
              </a:rPr>
              <a:t>Types of </a:t>
            </a:r>
            <a:r>
              <a:rPr lang="en-GB" sz="1600">
                <a:solidFill>
                  <a:srgbClr val="111111"/>
                </a:solidFill>
                <a:highlight>
                  <a:schemeClr val="lt1"/>
                </a:highlight>
                <a:latin typeface="Roboto"/>
                <a:ea typeface="Roboto"/>
                <a:cs typeface="Roboto"/>
                <a:sym typeface="Roboto"/>
              </a:rPr>
              <a:t>interaction</a:t>
            </a:r>
            <a:r>
              <a:rPr lang="en-GB" sz="1600">
                <a:solidFill>
                  <a:srgbClr val="111111"/>
                </a:solidFill>
                <a:highlight>
                  <a:schemeClr val="lt1"/>
                </a:highlight>
                <a:latin typeface="Roboto"/>
                <a:ea typeface="Roboto"/>
                <a:cs typeface="Roboto"/>
                <a:sym typeface="Roboto"/>
              </a:rPr>
              <a:t> between particles</a:t>
            </a:r>
            <a:endParaRPr sz="1600">
              <a:solidFill>
                <a:srgbClr val="111111"/>
              </a:solidFill>
              <a:highlight>
                <a:schemeClr val="lt1"/>
              </a:highlight>
              <a:latin typeface="Roboto"/>
              <a:ea typeface="Roboto"/>
              <a:cs typeface="Roboto"/>
              <a:sym typeface="Roboto"/>
            </a:endParaRPr>
          </a:p>
          <a:p>
            <a:pPr indent="0" lvl="0" marL="457200" marR="360000" rtl="0" algn="l">
              <a:spcBef>
                <a:spcPts val="0"/>
              </a:spcBef>
              <a:spcAft>
                <a:spcPts val="0"/>
              </a:spcAft>
              <a:buNone/>
            </a:pPr>
            <a:r>
              <a:t/>
            </a:r>
            <a:endParaRPr sz="1350">
              <a:solidFill>
                <a:srgbClr val="111111"/>
              </a:solidFill>
              <a:highlight>
                <a:schemeClr val="lt1"/>
              </a:highlight>
              <a:latin typeface="Roboto"/>
              <a:ea typeface="Roboto"/>
              <a:cs typeface="Roboto"/>
              <a:sym typeface="Roboto"/>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24" name="Shape 624"/>
        <p:cNvGrpSpPr/>
        <p:nvPr/>
      </p:nvGrpSpPr>
      <p:grpSpPr>
        <a:xfrm>
          <a:off x="0" y="0"/>
          <a:ext cx="0" cy="0"/>
          <a:chOff x="0" y="0"/>
          <a:chExt cx="0" cy="0"/>
        </a:xfrm>
      </p:grpSpPr>
      <p:sp>
        <p:nvSpPr>
          <p:cNvPr id="625" name="Google Shape;625;p89"/>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26" name="Google Shape;626;p8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p>
          <a:p>
            <a:pPr indent="-330200" lvl="0" marL="457200" marR="360000" rtl="0" algn="l">
              <a:spcBef>
                <a:spcPts val="0"/>
              </a:spcBef>
              <a:spcAft>
                <a:spcPts val="0"/>
              </a:spcAft>
              <a:buSzPts val="1600"/>
              <a:buAutoNum type="arabicPeriod"/>
            </a:pPr>
            <a:r>
              <a:rPr lang="en-GB" sz="1600"/>
              <a:t>Manage massive amounts of data, Data </a:t>
            </a:r>
            <a:r>
              <a:rPr lang="en-GB" sz="1600"/>
              <a:t>analysis</a:t>
            </a:r>
            <a:r>
              <a:rPr lang="en-GB" sz="1600"/>
              <a:t> and processing , Simulations about Particle </a:t>
            </a:r>
            <a:r>
              <a:rPr lang="en-GB" sz="1600"/>
              <a:t>Physics using Monte Carlo.</a:t>
            </a:r>
            <a:endParaRPr sz="1600"/>
          </a:p>
          <a:p>
            <a:pPr indent="0" lvl="0" marL="457200" marR="360000" rtl="0" algn="l">
              <a:spcBef>
                <a:spcPts val="0"/>
              </a:spcBef>
              <a:spcAft>
                <a:spcPts val="0"/>
              </a:spcAft>
              <a:buNone/>
            </a:pPr>
            <a:r>
              <a:t/>
            </a:r>
            <a:endParaRPr sz="1600"/>
          </a:p>
          <a:p>
            <a:pPr indent="0" lvl="0" marL="457200" marR="360000" rtl="0" algn="l">
              <a:spcBef>
                <a:spcPts val="0"/>
              </a:spcBef>
              <a:spcAft>
                <a:spcPts val="0"/>
              </a:spcAft>
              <a:buNone/>
            </a:pPr>
            <a:r>
              <a:t/>
            </a:r>
            <a:endParaRPr sz="1600"/>
          </a:p>
          <a:p>
            <a:pPr indent="-330200" lvl="0" marL="457200" marR="360000" rtl="0" algn="l">
              <a:spcBef>
                <a:spcPts val="0"/>
              </a:spcBef>
              <a:spcAft>
                <a:spcPts val="0"/>
              </a:spcAft>
              <a:buSzPts val="1600"/>
              <a:buAutoNum type="arabicPeriod"/>
            </a:pPr>
            <a:r>
              <a:rPr lang="en-GB" sz="1600"/>
              <a:t>Learn specific mathematical tool and </a:t>
            </a:r>
            <a:r>
              <a:rPr lang="en-GB" sz="1600"/>
              <a:t>computational</a:t>
            </a:r>
            <a:r>
              <a:rPr lang="en-GB" sz="1600"/>
              <a:t> tools to be applied to physics.</a:t>
            </a:r>
            <a:endParaRPr sz="1600"/>
          </a:p>
          <a:p>
            <a:pPr indent="0" lvl="0" marL="457200" marR="360000" rtl="0" algn="l">
              <a:spcBef>
                <a:spcPts val="0"/>
              </a:spcBef>
              <a:spcAft>
                <a:spcPts val="0"/>
              </a:spcAft>
              <a:buNone/>
            </a:pPr>
            <a:r>
              <a:t/>
            </a:r>
            <a:endParaRPr sz="1600"/>
          </a:p>
          <a:p>
            <a:pPr indent="0" lvl="0" marL="457200" marR="360000" rtl="0" algn="l">
              <a:spcBef>
                <a:spcPts val="0"/>
              </a:spcBef>
              <a:spcAft>
                <a:spcPts val="0"/>
              </a:spcAft>
              <a:buNone/>
            </a:pPr>
            <a:r>
              <a:rPr lang="en-GB" sz="1600"/>
              <a:t>Observe measure experiment Collect real life data Theory and real life.</a:t>
            </a:r>
            <a:endParaRPr sz="160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30" name="Shape 630"/>
        <p:cNvGrpSpPr/>
        <p:nvPr/>
      </p:nvGrpSpPr>
      <p:grpSpPr>
        <a:xfrm>
          <a:off x="0" y="0"/>
          <a:ext cx="0" cy="0"/>
          <a:chOff x="0" y="0"/>
          <a:chExt cx="0" cy="0"/>
        </a:xfrm>
      </p:grpSpPr>
      <p:sp>
        <p:nvSpPr>
          <p:cNvPr id="631" name="Google Shape;631;p90"/>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32" name="Google Shape;632;p9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200"/>
          </a:p>
          <a:p>
            <a:pPr indent="-330200" lvl="0" marL="457200" marR="360000" rtl="0" algn="l">
              <a:spcBef>
                <a:spcPts val="0"/>
              </a:spcBef>
              <a:spcAft>
                <a:spcPts val="0"/>
              </a:spcAft>
              <a:buSzPts val="1600"/>
              <a:buAutoNum type="arabicPeriod"/>
            </a:pPr>
            <a:r>
              <a:rPr lang="en-GB" sz="1600"/>
              <a:t>Know History of radioactivity.</a:t>
            </a:r>
            <a:endParaRPr sz="1600"/>
          </a:p>
          <a:p>
            <a:pPr indent="0" lvl="0" marL="457200" marR="360000" rtl="0" algn="l">
              <a:spcBef>
                <a:spcPts val="0"/>
              </a:spcBef>
              <a:spcAft>
                <a:spcPts val="0"/>
              </a:spcAft>
              <a:buNone/>
            </a:pPr>
            <a:r>
              <a:t/>
            </a:r>
            <a:endParaRPr sz="1600"/>
          </a:p>
          <a:p>
            <a:pPr indent="0" lvl="0" marL="457200" rtl="0" algn="l">
              <a:lnSpc>
                <a:spcPct val="115000"/>
              </a:lnSpc>
              <a:spcBef>
                <a:spcPts val="0"/>
              </a:spcBef>
              <a:spcAft>
                <a:spcPts val="0"/>
              </a:spcAft>
              <a:buNone/>
            </a:pPr>
            <a:r>
              <a:rPr lang="en-GB" sz="1600"/>
              <a:t>Learn </a:t>
            </a:r>
            <a:r>
              <a:rPr lang="en-GB" sz="1600"/>
              <a:t>about</a:t>
            </a:r>
            <a:r>
              <a:rPr lang="en-GB" sz="1600"/>
              <a:t> technology: Accelerators, detectors, X-ray tubes.</a:t>
            </a:r>
            <a:endParaRPr sz="1600"/>
          </a:p>
          <a:p>
            <a:pPr indent="0" lvl="0" marL="457200" rtl="0" algn="l">
              <a:lnSpc>
                <a:spcPct val="115000"/>
              </a:lnSpc>
              <a:spcBef>
                <a:spcPts val="1200"/>
              </a:spcBef>
              <a:spcAft>
                <a:spcPts val="0"/>
              </a:spcAft>
              <a:buNone/>
            </a:pPr>
            <a:r>
              <a:rPr lang="en-GB" sz="1600"/>
              <a:t>Learn </a:t>
            </a:r>
            <a:r>
              <a:rPr lang="en-GB" sz="1600"/>
              <a:t>about</a:t>
            </a:r>
            <a:r>
              <a:rPr lang="en-GB" sz="1600"/>
              <a:t> cancer Therapy: Radiation therapy, particle therapy with proton beams.</a:t>
            </a:r>
            <a:endParaRPr sz="1600"/>
          </a:p>
          <a:p>
            <a:pPr indent="0" lvl="0" marL="457200" rtl="0" algn="l">
              <a:lnSpc>
                <a:spcPct val="115000"/>
              </a:lnSpc>
              <a:spcBef>
                <a:spcPts val="1200"/>
              </a:spcBef>
              <a:spcAft>
                <a:spcPts val="0"/>
              </a:spcAft>
              <a:buNone/>
            </a:pPr>
            <a:r>
              <a:t/>
            </a:r>
            <a:endParaRPr sz="1600"/>
          </a:p>
          <a:p>
            <a:pPr indent="-330200" lvl="0" marL="457200" rtl="0" algn="l">
              <a:lnSpc>
                <a:spcPct val="115000"/>
              </a:lnSpc>
              <a:spcBef>
                <a:spcPts val="1200"/>
              </a:spcBef>
              <a:spcAft>
                <a:spcPts val="0"/>
              </a:spcAft>
              <a:buSzPts val="1600"/>
              <a:buAutoNum type="arabicPeriod"/>
            </a:pPr>
            <a:r>
              <a:rPr lang="en-GB" sz="1600"/>
              <a:t>Understand how leptons and quarks are the smallest known particles</a:t>
            </a:r>
            <a:endParaRPr sz="1600"/>
          </a:p>
          <a:p>
            <a:pPr indent="0" lvl="0" marL="457200" rtl="0" algn="l">
              <a:lnSpc>
                <a:spcPct val="115000"/>
              </a:lnSpc>
              <a:spcBef>
                <a:spcPts val="1200"/>
              </a:spcBef>
              <a:spcAft>
                <a:spcPts val="0"/>
              </a:spcAft>
              <a:buNone/>
            </a:pPr>
            <a:r>
              <a:t/>
            </a:r>
            <a:endParaRPr sz="1600"/>
          </a:p>
          <a:p>
            <a:pPr indent="0" lvl="0" marL="457200" marR="360000" rtl="0" algn="l">
              <a:spcBef>
                <a:spcPts val="1200"/>
              </a:spcBef>
              <a:spcAft>
                <a:spcPts val="0"/>
              </a:spcAft>
              <a:buNone/>
            </a:pPr>
            <a:r>
              <a:t/>
            </a:r>
            <a:endParaRPr sz="1600"/>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36" name="Shape 636"/>
        <p:cNvGrpSpPr/>
        <p:nvPr/>
      </p:nvGrpSpPr>
      <p:grpSpPr>
        <a:xfrm>
          <a:off x="0" y="0"/>
          <a:ext cx="0" cy="0"/>
          <a:chOff x="0" y="0"/>
          <a:chExt cx="0" cy="0"/>
        </a:xfrm>
      </p:grpSpPr>
      <p:sp>
        <p:nvSpPr>
          <p:cNvPr id="637" name="Google Shape;637;p91"/>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38" name="Google Shape;638;p9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50">
                <a:solidFill>
                  <a:srgbClr val="111111"/>
                </a:solidFill>
                <a:highlight>
                  <a:schemeClr val="lt1"/>
                </a:highlight>
                <a:latin typeface="Roboto"/>
                <a:ea typeface="Roboto"/>
                <a:cs typeface="Roboto"/>
                <a:sym typeface="Roboto"/>
              </a:rPr>
              <a:t>Everything I have seen I have liked, but I especially want to highlight the experiments shown by those from the Perimetral Institute, and what was presented at the Data Center.</a:t>
            </a:r>
            <a:endParaRPr sz="1900">
              <a:solidFill>
                <a:srgbClr val="171717"/>
              </a:solidFill>
              <a:highlight>
                <a:schemeClr val="lt1"/>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3" name="Shape 223"/>
        <p:cNvGrpSpPr/>
        <p:nvPr/>
      </p:nvGrpSpPr>
      <p:grpSpPr>
        <a:xfrm>
          <a:off x="0" y="0"/>
          <a:ext cx="0" cy="0"/>
          <a:chOff x="0" y="0"/>
          <a:chExt cx="0" cy="0"/>
        </a:xfrm>
      </p:grpSpPr>
      <p:sp>
        <p:nvSpPr>
          <p:cNvPr id="224" name="Google Shape;224;p29"/>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Physics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adjectives </a:t>
            </a:r>
            <a:r>
              <a:rPr lang="en-GB" sz="1200">
                <a:solidFill>
                  <a:schemeClr val="lt1"/>
                </a:solidFill>
              </a:rPr>
              <a:t>that come to your mind when you think about particle physics?</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To what extent is the topic of particle physics covered in your </a:t>
            </a:r>
            <a:r>
              <a:rPr b="1" lang="en-GB" sz="1200">
                <a:solidFill>
                  <a:schemeClr val="lt1"/>
                </a:solidFill>
              </a:rPr>
              <a:t>national curriculum</a:t>
            </a:r>
            <a:r>
              <a:rPr lang="en-GB" sz="1200">
                <a:solidFill>
                  <a:schemeClr val="lt1"/>
                </a:solidFill>
              </a:rPr>
              <a:t>?</a:t>
            </a:r>
            <a:endParaRPr sz="1200">
              <a:solidFill>
                <a:schemeClr val="lt1"/>
              </a:solidFill>
            </a:endParaRPr>
          </a:p>
        </p:txBody>
      </p:sp>
      <p:sp>
        <p:nvSpPr>
          <p:cNvPr id="225" name="Google Shape;225;p2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b="1" lang="en-GB" sz="1600">
                <a:solidFill>
                  <a:srgbClr val="171717"/>
                </a:solidFill>
                <a:highlight>
                  <a:srgbClr val="00FF00"/>
                </a:highlight>
              </a:rPr>
              <a:t>Adjectives</a:t>
            </a:r>
            <a:endParaRPr b="1" sz="1600">
              <a:solidFill>
                <a:srgbClr val="171717"/>
              </a:solidFill>
              <a:highlight>
                <a:srgbClr val="00FF00"/>
              </a:highlight>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Knowing about the universe</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To accelerate the concept of particle physics</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Mystery of the universe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a:t>
            </a:r>
            <a:r>
              <a:rPr b="1" lang="en-GB" sz="1600">
                <a:solidFill>
                  <a:srgbClr val="171717"/>
                </a:solidFill>
                <a:highlight>
                  <a:srgbClr val="00FF00"/>
                </a:highlight>
              </a:rPr>
              <a:t>National Curriculum</a:t>
            </a:r>
            <a:endParaRPr b="1" sz="1600">
              <a:solidFill>
                <a:srgbClr val="171717"/>
              </a:solidFill>
              <a:highlight>
                <a:srgbClr val="00FF00"/>
              </a:highlight>
            </a:endParaRPr>
          </a:p>
          <a:p>
            <a:pPr indent="0" lvl="0" marL="0" marR="360000" rtl="0" algn="l">
              <a:spcBef>
                <a:spcPts val="0"/>
              </a:spcBef>
              <a:spcAft>
                <a:spcPts val="0"/>
              </a:spcAft>
              <a:buNone/>
            </a:pPr>
            <a:r>
              <a:t/>
            </a:r>
            <a:endParaRPr b="1" sz="1600">
              <a:solidFill>
                <a:srgbClr val="171717"/>
              </a:solidFill>
              <a:highlight>
                <a:srgbClr val="00FF00"/>
              </a:highlight>
            </a:endParaRPr>
          </a:p>
          <a:p>
            <a:pPr indent="0" lvl="0" marL="457200" marR="360000" rtl="0" algn="l">
              <a:spcBef>
                <a:spcPts val="0"/>
              </a:spcBef>
              <a:spcAft>
                <a:spcPts val="0"/>
              </a:spcAft>
              <a:buNone/>
            </a:pPr>
            <a:r>
              <a:rPr lang="en-GB" sz="1600">
                <a:solidFill>
                  <a:srgbClr val="171717"/>
                </a:solidFill>
              </a:rPr>
              <a:t>Upto photoelectric effect and uncertainty principle in higher secondary level</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42" name="Shape 642"/>
        <p:cNvGrpSpPr/>
        <p:nvPr/>
      </p:nvGrpSpPr>
      <p:grpSpPr>
        <a:xfrm>
          <a:off x="0" y="0"/>
          <a:ext cx="0" cy="0"/>
          <a:chOff x="0" y="0"/>
          <a:chExt cx="0" cy="0"/>
        </a:xfrm>
      </p:grpSpPr>
      <p:sp>
        <p:nvSpPr>
          <p:cNvPr id="643" name="Google Shape;643;p92"/>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44" name="Google Shape;644;p9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Through art. Have some diagrams on card available to circulate through the classroom and some displayed on the walls. Have available some pencils or markers and paper, or chalk and chalkboards, or mini whiteboards. The students then individually copy some of the samples and produce their own alongside it by trying to figure out patterns or rules of the diagrams. Then the students can work in groups to come up with rules of the diagrams.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Direction or orientation of the diagram. ANy work of art is still art even if you hang it upside down. It is a the discretion of the artist. Have a couple of framed images and ask them to decide which way up they should be. This is more difficult with abstract art, but </a:t>
            </a:r>
            <a:r>
              <a:rPr lang="en-GB" sz="1600">
                <a:solidFill>
                  <a:srgbClr val="171717"/>
                </a:solidFill>
              </a:rPr>
              <a:t>portraits</a:t>
            </a:r>
            <a:r>
              <a:rPr lang="en-GB" sz="1600">
                <a:solidFill>
                  <a:srgbClr val="171717"/>
                </a:solidFill>
              </a:rPr>
              <a:t> or landscapes have built in bias.</a:t>
            </a:r>
            <a:endParaRPr sz="1600">
              <a:solidFill>
                <a:srgbClr val="171717"/>
              </a:solidFill>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48" name="Shape 648"/>
        <p:cNvGrpSpPr/>
        <p:nvPr/>
      </p:nvGrpSpPr>
      <p:grpSpPr>
        <a:xfrm>
          <a:off x="0" y="0"/>
          <a:ext cx="0" cy="0"/>
          <a:chOff x="0" y="0"/>
          <a:chExt cx="0" cy="0"/>
        </a:xfrm>
      </p:grpSpPr>
      <p:sp>
        <p:nvSpPr>
          <p:cNvPr id="649" name="Google Shape;649;p93"/>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50" name="Google Shape;650;p9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 the www was invented and developed by CERN to deal with the enormous amount of data produced and analysed at CERN</a:t>
            </a:r>
            <a:endParaRPr sz="1600">
              <a:solidFill>
                <a:srgbClr val="171717"/>
              </a:solidFill>
            </a:endParaRPr>
          </a:p>
          <a:p>
            <a:pPr indent="0" lvl="0" marL="457200" marR="360000" rtl="0" algn="l">
              <a:spcBef>
                <a:spcPts val="0"/>
              </a:spcBef>
              <a:spcAft>
                <a:spcPts val="0"/>
              </a:spcAft>
              <a:buNone/>
            </a:pPr>
            <a:r>
              <a:rPr lang="en-GB" sz="1600">
                <a:solidFill>
                  <a:srgbClr val="171717"/>
                </a:solidFill>
              </a:rPr>
              <a:t>- 1 Petabyte of data per second is </a:t>
            </a:r>
            <a:r>
              <a:rPr lang="en-GB" sz="1600">
                <a:solidFill>
                  <a:srgbClr val="171717"/>
                </a:solidFill>
              </a:rPr>
              <a:t>produced</a:t>
            </a:r>
            <a:r>
              <a:rPr lang="en-GB" sz="1600">
                <a:solidFill>
                  <a:srgbClr val="171717"/>
                </a:solidFill>
              </a:rPr>
              <a:t> by the 40 million collisons, this is way too much and more than any system can handle. So trigger daq are used to filter the data and only keep 0.01% of the data on magnetic tapes in the basement (</a:t>
            </a:r>
            <a:r>
              <a:rPr lang="en-GB" sz="1600">
                <a:solidFill>
                  <a:srgbClr val="171717"/>
                </a:solidFill>
              </a:rPr>
              <a:t>eventually</a:t>
            </a:r>
            <a:r>
              <a:rPr lang="en-GB" sz="1600">
                <a:solidFill>
                  <a:srgbClr val="171717"/>
                </a:solidFill>
              </a:rPr>
              <a:t>).</a:t>
            </a:r>
            <a:endParaRPr sz="1600">
              <a:solidFill>
                <a:srgbClr val="171717"/>
              </a:solidFill>
            </a:endParaRPr>
          </a:p>
          <a:p>
            <a:pPr indent="0" lvl="0" marL="457200" marR="360000" rtl="0" algn="l">
              <a:spcBef>
                <a:spcPts val="0"/>
              </a:spcBef>
              <a:spcAft>
                <a:spcPts val="0"/>
              </a:spcAft>
              <a:buNone/>
            </a:pPr>
            <a:r>
              <a:rPr lang="en-GB" sz="1600">
                <a:solidFill>
                  <a:srgbClr val="171717"/>
                </a:solidFill>
              </a:rPr>
              <a:t>- The kept data is analysed in computing centres all over the </a:t>
            </a:r>
            <a:r>
              <a:rPr lang="en-GB" sz="1600">
                <a:solidFill>
                  <a:srgbClr val="171717"/>
                </a:solidFill>
              </a:rPr>
              <a:t>world and eventually is an open data source that anyone including them has access to to do your own analysis.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Understanding the units, what is a byte anyway? Comparing to the number of all of netflix data processed in a second per event might be useful to give them a sense of scale of operation! Aslo maybe what exactly the data is because it required some understanding of detectors first.</a:t>
            </a:r>
            <a:endParaRPr sz="1600">
              <a:solidFill>
                <a:srgbClr val="171717"/>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54" name="Shape 654"/>
        <p:cNvGrpSpPr/>
        <p:nvPr/>
      </p:nvGrpSpPr>
      <p:grpSpPr>
        <a:xfrm>
          <a:off x="0" y="0"/>
          <a:ext cx="0" cy="0"/>
          <a:chOff x="0" y="0"/>
          <a:chExt cx="0" cy="0"/>
        </a:xfrm>
      </p:grpSpPr>
      <p:sp>
        <p:nvSpPr>
          <p:cNvPr id="655" name="Google Shape;655;p9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56" name="Google Shape;656;p9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 Radiotherapy for cancer treatment can be done with particle </a:t>
            </a:r>
            <a:r>
              <a:rPr lang="en-GB" sz="1600">
                <a:solidFill>
                  <a:srgbClr val="171717"/>
                </a:solidFill>
              </a:rPr>
              <a:t>accelerators</a:t>
            </a:r>
            <a:r>
              <a:rPr lang="en-GB" sz="1600">
                <a:solidFill>
                  <a:srgbClr val="171717"/>
                </a:solidFill>
              </a:rPr>
              <a:t> and this is called radiotherapy.</a:t>
            </a:r>
            <a:endParaRPr sz="1600">
              <a:solidFill>
                <a:srgbClr val="171717"/>
              </a:solidFill>
            </a:endParaRPr>
          </a:p>
          <a:p>
            <a:pPr indent="0" lvl="0" marL="457200" marR="360000" rtl="0" algn="l">
              <a:spcBef>
                <a:spcPts val="0"/>
              </a:spcBef>
              <a:spcAft>
                <a:spcPts val="0"/>
              </a:spcAft>
              <a:buNone/>
            </a:pPr>
            <a:r>
              <a:rPr lang="en-GB" sz="1600">
                <a:solidFill>
                  <a:srgbClr val="171717"/>
                </a:solidFill>
              </a:rPr>
              <a:t>- Flash Therapy. I would like them to know there is n collateral damage and it is not understood how or why this occurs as every other method also </a:t>
            </a:r>
            <a:r>
              <a:rPr lang="en-GB" sz="1600">
                <a:solidFill>
                  <a:srgbClr val="171717"/>
                </a:solidFill>
              </a:rPr>
              <a:t>damages</a:t>
            </a:r>
            <a:r>
              <a:rPr lang="en-GB" sz="1600">
                <a:solidFill>
                  <a:srgbClr val="171717"/>
                </a:solidFill>
              </a:rPr>
              <a:t> DNA of healthy cells as well as the cancer cells.</a:t>
            </a:r>
            <a:endParaRPr sz="1600">
              <a:solidFill>
                <a:srgbClr val="171717"/>
              </a:solidFill>
            </a:endParaRPr>
          </a:p>
          <a:p>
            <a:pPr indent="0" lvl="0" marL="457200" marR="360000" rtl="0" algn="l">
              <a:spcBef>
                <a:spcPts val="0"/>
              </a:spcBef>
              <a:spcAft>
                <a:spcPts val="0"/>
              </a:spcAft>
              <a:buNone/>
            </a:pPr>
            <a:r>
              <a:rPr lang="en-GB" sz="1600">
                <a:solidFill>
                  <a:srgbClr val="171717"/>
                </a:solidFill>
              </a:rPr>
              <a:t>- The money problem. Radiotherapy is very effective but is not widely used enough because it is expensive and required maintenance by skilled technicians.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 students may have knowledge of treatments from personal experience and will try to reconcile what they know with radiotherapy using particle </a:t>
            </a:r>
            <a:r>
              <a:rPr lang="en-GB" sz="1600">
                <a:solidFill>
                  <a:srgbClr val="171717"/>
                </a:solidFill>
              </a:rPr>
              <a:t>accelerators</a:t>
            </a:r>
            <a:r>
              <a:rPr lang="en-GB" sz="1600">
                <a:solidFill>
                  <a:srgbClr val="171717"/>
                </a:solidFill>
              </a:rPr>
              <a:t>.</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60" name="Shape 660"/>
        <p:cNvGrpSpPr/>
        <p:nvPr/>
      </p:nvGrpSpPr>
      <p:grpSpPr>
        <a:xfrm>
          <a:off x="0" y="0"/>
          <a:ext cx="0" cy="0"/>
          <a:chOff x="0" y="0"/>
          <a:chExt cx="0" cy="0"/>
        </a:xfrm>
      </p:grpSpPr>
      <p:sp>
        <p:nvSpPr>
          <p:cNvPr id="661" name="Google Shape;661;p95"/>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62" name="Google Shape;662;p9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Overall I have a couple of points </a:t>
            </a:r>
            <a:r>
              <a:rPr lang="en-GB" sz="1600">
                <a:solidFill>
                  <a:srgbClr val="171717"/>
                </a:solidFill>
              </a:rPr>
              <a:t>that</a:t>
            </a:r>
            <a:r>
              <a:rPr lang="en-GB" sz="1600">
                <a:solidFill>
                  <a:srgbClr val="171717"/>
                </a:solidFill>
              </a:rPr>
              <a:t> are very interesting to note: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LHC only requires 16 Volts because </a:t>
            </a:r>
            <a:r>
              <a:rPr lang="en-GB" sz="1600">
                <a:solidFill>
                  <a:srgbClr val="171717"/>
                </a:solidFill>
              </a:rPr>
              <a:t>superconductors</a:t>
            </a:r>
            <a:r>
              <a:rPr lang="en-GB" sz="1600">
                <a:solidFill>
                  <a:srgbClr val="171717"/>
                </a:solidFill>
              </a:rPr>
              <a:t> are used</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That copper is used as an insulator because it is not a superconductor</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Big data science and </a:t>
            </a:r>
            <a:r>
              <a:rPr lang="en-GB" sz="1600">
                <a:solidFill>
                  <a:srgbClr val="171717"/>
                </a:solidFill>
              </a:rPr>
              <a:t>open</a:t>
            </a:r>
            <a:r>
              <a:rPr lang="en-GB" sz="1600">
                <a:solidFill>
                  <a:srgbClr val="171717"/>
                </a:solidFill>
              </a:rPr>
              <a:t> source data that can be used in the classroom</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Trigger daq used to select the data to target what you are searching for.</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Higgs data to 5 sigma graph is really helpful to understand to explain the significance.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International </a:t>
            </a:r>
            <a:r>
              <a:rPr lang="en-GB" sz="1600">
                <a:solidFill>
                  <a:srgbClr val="171717"/>
                </a:solidFill>
              </a:rPr>
              <a:t>collaboration</a:t>
            </a:r>
            <a:r>
              <a:rPr lang="en-GB" sz="1600">
                <a:solidFill>
                  <a:srgbClr val="171717"/>
                </a:solidFill>
              </a:rPr>
              <a:t> extends to students! The Average age of those who work at CERN is 27! Make sure the student know it is attainable and not an impossible other people thing to do.</a:t>
            </a:r>
            <a:endParaRPr sz="1600">
              <a:solidFill>
                <a:srgbClr val="171717"/>
              </a:solidFill>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66" name="Shape 666"/>
        <p:cNvGrpSpPr/>
        <p:nvPr/>
      </p:nvGrpSpPr>
      <p:grpSpPr>
        <a:xfrm>
          <a:off x="0" y="0"/>
          <a:ext cx="0" cy="0"/>
          <a:chOff x="0" y="0"/>
          <a:chExt cx="0" cy="0"/>
        </a:xfrm>
      </p:grpSpPr>
      <p:sp>
        <p:nvSpPr>
          <p:cNvPr id="667" name="Google Shape;667;p96"/>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Feynman </a:t>
            </a:r>
            <a:br>
              <a:rPr lang="en-GB" sz="2400">
                <a:solidFill>
                  <a:schemeClr val="lt1"/>
                </a:solidFill>
              </a:rPr>
            </a:br>
            <a:r>
              <a:rPr lang="en-GB" sz="2400">
                <a:solidFill>
                  <a:schemeClr val="lt1"/>
                </a:solidFill>
              </a:rPr>
              <a:t>Diagrams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fun and creative way of introducing </a:t>
            </a:r>
            <a:r>
              <a:rPr b="1" lang="en-GB" sz="1200">
                <a:solidFill>
                  <a:schemeClr val="lt1"/>
                </a:solidFill>
              </a:rPr>
              <a:t>Feynman Diagrams</a:t>
            </a:r>
            <a:r>
              <a:rPr lang="en-GB" sz="1200">
                <a:solidFill>
                  <a:schemeClr val="lt1"/>
                </a:solidFill>
              </a:rPr>
              <a:t> in the classroom?</a:t>
            </a:r>
            <a:endParaRPr b="1"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Which </a:t>
            </a:r>
            <a:r>
              <a:rPr b="1" lang="en-GB" sz="1200">
                <a:solidFill>
                  <a:schemeClr val="lt1"/>
                </a:solidFill>
              </a:rPr>
              <a:t>students’ conceptions</a:t>
            </a:r>
            <a:r>
              <a:rPr lang="en-GB" sz="1200">
                <a:solidFill>
                  <a:schemeClr val="lt1"/>
                </a:solidFill>
              </a:rPr>
              <a:t> would you expect to encounter and how would you address them?</a:t>
            </a:r>
            <a:endParaRPr sz="1200">
              <a:solidFill>
                <a:schemeClr val="lt1"/>
              </a:solidFill>
            </a:endParaRPr>
          </a:p>
        </p:txBody>
      </p:sp>
      <p:sp>
        <p:nvSpPr>
          <p:cNvPr id="668" name="Google Shape;668;p9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Wear a dress with the pattern of Feyman </a:t>
            </a:r>
            <a:r>
              <a:rPr lang="en-GB" sz="1600">
                <a:solidFill>
                  <a:srgbClr val="171717"/>
                </a:solidFill>
              </a:rPr>
              <a:t>diagrams. Might the coffee mug 2.0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In math: using graphics to symbolize equations</a:t>
            </a:r>
            <a:endParaRPr sz="1600">
              <a:solidFill>
                <a:srgbClr val="171717"/>
              </a:solidFill>
            </a:endParaRPr>
          </a:p>
          <a:p>
            <a:pPr indent="0" lvl="0" marL="360000" marR="360000" rtl="0" algn="l">
              <a:spcBef>
                <a:spcPts val="0"/>
              </a:spcBef>
              <a:spcAft>
                <a:spcPts val="0"/>
              </a:spcAft>
              <a:buNone/>
            </a:pPr>
            <a:r>
              <a:rPr lang="en-GB" sz="1600">
                <a:solidFill>
                  <a:srgbClr val="171717"/>
                </a:solidFill>
              </a:rPr>
              <a:t>Could be done in algebra when we introduce graphs or diagrams in general</a:t>
            </a:r>
            <a:endParaRPr sz="1600">
              <a:solidFill>
                <a:srgbClr val="171717"/>
              </a:solidFill>
            </a:endParaRPr>
          </a:p>
          <a:p>
            <a:pPr indent="0" lvl="0" marL="360000" marR="360000" rtl="0" algn="l">
              <a:spcBef>
                <a:spcPts val="0"/>
              </a:spcBef>
              <a:spcAft>
                <a:spcPts val="0"/>
              </a:spcAft>
              <a:buNone/>
            </a:pPr>
            <a:r>
              <a:rPr lang="en-GB" sz="1600">
                <a:solidFill>
                  <a:srgbClr val="171717"/>
                </a:solidFill>
              </a:rPr>
              <a:t>→ aim: choose a representative which helps to clarify the problem one is trying to solve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2) “Understanding” the Lagrangian is quite challenging. For me, it is more: solving the equation, try to understand what the </a:t>
            </a:r>
            <a:r>
              <a:rPr b="1" lang="en-GB" sz="1600">
                <a:solidFill>
                  <a:srgbClr val="171717"/>
                </a:solidFill>
              </a:rPr>
              <a:t>solution</a:t>
            </a:r>
            <a:r>
              <a:rPr lang="en-GB" sz="1600">
                <a:solidFill>
                  <a:srgbClr val="171717"/>
                </a:solidFill>
              </a:rPr>
              <a:t> is standing for, and the middle part is “trusting in math”.</a:t>
            </a:r>
            <a:endParaRPr sz="1600">
              <a:solidFill>
                <a:srgbClr val="171717"/>
              </a:solidFill>
            </a:endParaRPr>
          </a:p>
          <a:p>
            <a:pPr indent="0" lvl="0" marL="360000" marR="360000" rtl="0" algn="l">
              <a:spcBef>
                <a:spcPts val="0"/>
              </a:spcBef>
              <a:spcAft>
                <a:spcPts val="0"/>
              </a:spcAft>
              <a:buNone/>
            </a:pPr>
            <a:r>
              <a:rPr lang="en-GB" sz="1600">
                <a:solidFill>
                  <a:srgbClr val="171717"/>
                </a:solidFill>
              </a:rPr>
              <a:t>Multiple path are possible! Question of probability.</a:t>
            </a:r>
            <a:endParaRPr sz="1600">
              <a:solidFill>
                <a:srgbClr val="171717"/>
              </a:solidFill>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2" name="Shape 672"/>
        <p:cNvGrpSpPr/>
        <p:nvPr/>
      </p:nvGrpSpPr>
      <p:grpSpPr>
        <a:xfrm>
          <a:off x="0" y="0"/>
          <a:ext cx="0" cy="0"/>
          <a:chOff x="0" y="0"/>
          <a:chExt cx="0" cy="0"/>
        </a:xfrm>
      </p:grpSpPr>
      <p:sp>
        <p:nvSpPr>
          <p:cNvPr id="673" name="Google Shape;673;p97"/>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Computing </a:t>
            </a:r>
            <a:br>
              <a:rPr lang="en-GB" sz="2400">
                <a:solidFill>
                  <a:schemeClr val="lt1"/>
                </a:solidFill>
              </a:rPr>
            </a:br>
            <a:r>
              <a:rPr lang="en-GB" sz="2400">
                <a:solidFill>
                  <a:schemeClr val="lt1"/>
                </a:solidFill>
              </a:rPr>
              <a:t>at CERN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computing and data analysis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computing and data analysis at CERN?</a:t>
            </a:r>
            <a:endParaRPr sz="1200">
              <a:solidFill>
                <a:schemeClr val="lt1"/>
              </a:solidFill>
            </a:endParaRPr>
          </a:p>
        </p:txBody>
      </p:sp>
      <p:sp>
        <p:nvSpPr>
          <p:cNvPr id="674" name="Google Shape;674;p9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“Making sense” of the data alone is impossible, to solve them internationally is a challenge but doable.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Tapes are the past (and for CERN) the future.</a:t>
            </a:r>
            <a:endParaRPr sz="1600">
              <a:solidFill>
                <a:srgbClr val="171717"/>
              </a:solidFill>
            </a:endParaRPr>
          </a:p>
          <a:p>
            <a:pPr indent="0" lvl="0" marL="360000" marR="360000" rtl="0" algn="l">
              <a:spcBef>
                <a:spcPts val="0"/>
              </a:spcBef>
              <a:spcAft>
                <a:spcPts val="0"/>
              </a:spcAft>
              <a:buNone/>
            </a:pPr>
            <a:r>
              <a:rPr lang="en-GB" sz="1600">
                <a:solidFill>
                  <a:srgbClr val="171717"/>
                </a:solidFill>
              </a:rPr>
              <a:t>→ no additional energy is needed to store data</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Grasping the concept of the dimensions</a:t>
            </a:r>
            <a:endParaRPr sz="1600">
              <a:solidFill>
                <a:srgbClr val="171717"/>
              </a:solidFill>
            </a:endParaRPr>
          </a:p>
          <a:p>
            <a:pPr indent="0" lvl="0" marL="360000" marR="360000" rtl="0" algn="l">
              <a:spcBef>
                <a:spcPts val="0"/>
              </a:spcBef>
              <a:spcAft>
                <a:spcPts val="0"/>
              </a:spcAft>
              <a:buNone/>
            </a:pPr>
            <a:r>
              <a:rPr lang="en-GB" sz="1600">
                <a:solidFill>
                  <a:srgbClr val="171717"/>
                </a:solidFill>
              </a:rPr>
              <a:t>→ I would need </a:t>
            </a:r>
            <a:r>
              <a:rPr lang="en-GB" sz="1600">
                <a:solidFill>
                  <a:srgbClr val="171717"/>
                </a:solidFill>
              </a:rPr>
              <a:t>analogies</a:t>
            </a:r>
            <a:r>
              <a:rPr lang="en-GB" sz="1600">
                <a:solidFill>
                  <a:srgbClr val="171717"/>
                </a:solidFill>
              </a:rPr>
              <a:t> they understand!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8" name="Shape 678"/>
        <p:cNvGrpSpPr/>
        <p:nvPr/>
      </p:nvGrpSpPr>
      <p:grpSpPr>
        <a:xfrm>
          <a:off x="0" y="0"/>
          <a:ext cx="0" cy="0"/>
          <a:chOff x="0" y="0"/>
          <a:chExt cx="0" cy="0"/>
        </a:xfrm>
      </p:grpSpPr>
      <p:sp>
        <p:nvSpPr>
          <p:cNvPr id="679" name="Google Shape;679;p9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Medical Applications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medical applications of particle physics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medical applications of particle physics?</a:t>
            </a:r>
            <a:endParaRPr sz="1200">
              <a:solidFill>
                <a:schemeClr val="lt1"/>
              </a:solidFill>
            </a:endParaRPr>
          </a:p>
        </p:txBody>
      </p:sp>
      <p:sp>
        <p:nvSpPr>
          <p:cNvPr id="680" name="Google Shape;680;p9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FLASH as for now: attacking</a:t>
            </a:r>
            <a:r>
              <a:rPr lang="en-GB" sz="1600">
                <a:solidFill>
                  <a:srgbClr val="171717"/>
                </a:solidFill>
              </a:rPr>
              <a:t> only canorous cells; keeping non-canorous cells alive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Bragg peek (energy deposition localized)</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Medicine is able to introduce Physics quite fast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Broad basic concepts have to be taught: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Different kinds of radiation</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Imaging</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Acceleration</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Detectors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84" name="Shape 684"/>
        <p:cNvGrpSpPr/>
        <p:nvPr/>
      </p:nvGrpSpPr>
      <p:grpSpPr>
        <a:xfrm>
          <a:off x="0" y="0"/>
          <a:ext cx="0" cy="0"/>
          <a:chOff x="0" y="0"/>
          <a:chExt cx="0" cy="0"/>
        </a:xfrm>
      </p:grpSpPr>
      <p:sp>
        <p:nvSpPr>
          <p:cNvPr id="685" name="Google Shape;685;p99"/>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686" name="Google Shape;686;p99"/>
          <p:cNvSpPr txBox="1"/>
          <p:nvPr/>
        </p:nvSpPr>
        <p:spPr>
          <a:xfrm>
            <a:off x="3265800" y="0"/>
            <a:ext cx="5878200" cy="5143500"/>
          </a:xfrm>
          <a:prstGeom prst="rect">
            <a:avLst/>
          </a:prstGeom>
          <a:solidFill>
            <a:srgbClr val="FFFFFF"/>
          </a:solidFill>
          <a:ln>
            <a:noFill/>
          </a:ln>
        </p:spPr>
        <p:txBody>
          <a:bodyPr anchorCtr="0" anchor="ctr" bIns="91425" lIns="91425" spcFirstLastPara="1" rIns="91425" wrap="square" tIns="91425">
            <a:noAutofit/>
          </a:bodyPr>
          <a:lstStyle/>
          <a:p>
            <a:pPr indent="0" lvl="0" marL="360000" marR="360000" rtl="0" algn="ctr">
              <a:lnSpc>
                <a:spcPct val="100000"/>
              </a:lnSpc>
              <a:spcBef>
                <a:spcPts val="0"/>
              </a:spcBef>
              <a:spcAft>
                <a:spcPts val="0"/>
              </a:spcAft>
              <a:buNone/>
            </a:pPr>
            <a:r>
              <a:rPr lang="en-GB" sz="1600">
                <a:solidFill>
                  <a:srgbClr val="171717"/>
                </a:solidFill>
              </a:rPr>
              <a:t>Think </a:t>
            </a:r>
            <a:r>
              <a:rPr lang="en-GB" sz="1600">
                <a:solidFill>
                  <a:srgbClr val="171717"/>
                </a:solidFill>
              </a:rPr>
              <a:t>globally</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Medicine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Computing (grids)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Multilayer &gt; single layer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 introduce that idea into teaching?</a:t>
            </a:r>
            <a:endParaRPr sz="1600">
              <a:solidFill>
                <a:srgbClr val="171717"/>
              </a:solidFill>
            </a:endParaRPr>
          </a:p>
          <a:p>
            <a:pPr indent="0" lvl="0" marL="360000" marR="360000" rtl="0" algn="l">
              <a:spcBef>
                <a:spcPts val="0"/>
              </a:spcBef>
              <a:spcAft>
                <a:spcPts val="0"/>
              </a:spcAft>
              <a:buNone/>
            </a:pPr>
            <a:r>
              <a:rPr lang="en-GB" sz="1600">
                <a:solidFill>
                  <a:srgbClr val="171717"/>
                </a:solidFill>
              </a:rPr>
              <a:t>Give a broad overview and dive down to more specific questions and more accurate answers.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8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90" name="Shape 690"/>
        <p:cNvGrpSpPr/>
        <p:nvPr/>
      </p:nvGrpSpPr>
      <p:grpSpPr>
        <a:xfrm>
          <a:off x="0" y="0"/>
          <a:ext cx="0" cy="0"/>
          <a:chOff x="0" y="0"/>
          <a:chExt cx="0" cy="0"/>
        </a:xfrm>
      </p:grpSpPr>
      <p:sp>
        <p:nvSpPr>
          <p:cNvPr id="691" name="Google Shape;691;p100"/>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692" name="Google Shape;692;p10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700">
                <a:solidFill>
                  <a:srgbClr val="171717"/>
                </a:solidFill>
              </a:rPr>
              <a:t>1)Create a Feynman diagram using wires, strings, a pencil, and markers. </a:t>
            </a:r>
            <a:endParaRPr sz="1700">
              <a:solidFill>
                <a:srgbClr val="171717"/>
              </a:solidFill>
            </a:endParaRPr>
          </a:p>
          <a:p>
            <a:pPr indent="0" lvl="0" marL="0" marR="360000" rtl="0" algn="l">
              <a:spcBef>
                <a:spcPts val="0"/>
              </a:spcBef>
              <a:spcAft>
                <a:spcPts val="0"/>
              </a:spcAft>
              <a:buNone/>
            </a:pPr>
            <a:r>
              <a:rPr lang="en-GB" sz="1700">
                <a:solidFill>
                  <a:srgbClr val="171717"/>
                </a:solidFill>
              </a:rPr>
              <a:t>Then make the classroom a Particle Collider. Dress up the students with a drawing of a Feynman diagram and have one student represent a single particle. </a:t>
            </a:r>
            <a:endParaRPr sz="1700">
              <a:solidFill>
                <a:srgbClr val="171717"/>
              </a:solidFill>
            </a:endParaRPr>
          </a:p>
          <a:p>
            <a:pPr indent="0" lvl="0" marL="0" marR="360000" rtl="0" algn="l">
              <a:spcBef>
                <a:spcPts val="0"/>
              </a:spcBef>
              <a:spcAft>
                <a:spcPts val="0"/>
              </a:spcAft>
              <a:buNone/>
            </a:pPr>
            <a:r>
              <a:rPr lang="en-GB" sz="1700">
                <a:solidFill>
                  <a:srgbClr val="171717"/>
                </a:solidFill>
              </a:rPr>
              <a:t>Then, provide them with the basic idea.</a:t>
            </a:r>
            <a:endParaRPr sz="1700">
              <a:solidFill>
                <a:srgbClr val="171717"/>
              </a:solidFill>
            </a:endParaRPr>
          </a:p>
          <a:p>
            <a:pPr indent="0" lvl="0" marL="0" marR="360000" rtl="0" algn="l">
              <a:spcBef>
                <a:spcPts val="0"/>
              </a:spcBef>
              <a:spcAft>
                <a:spcPts val="0"/>
              </a:spcAft>
              <a:buNone/>
            </a:pPr>
            <a:r>
              <a:rPr lang="en-GB" sz="1700">
                <a:solidFill>
                  <a:srgbClr val="171717"/>
                </a:solidFill>
              </a:rPr>
              <a:t>Play the game using the link below. </a:t>
            </a:r>
            <a:endParaRPr sz="1700">
              <a:solidFill>
                <a:srgbClr val="171717"/>
              </a:solidFill>
            </a:endParaRPr>
          </a:p>
          <a:p>
            <a:pPr indent="0" lvl="0" marL="0" marR="360000" rtl="0" algn="l">
              <a:spcBef>
                <a:spcPts val="0"/>
              </a:spcBef>
              <a:spcAft>
                <a:spcPts val="0"/>
              </a:spcAft>
              <a:buNone/>
            </a:pPr>
            <a:r>
              <a:rPr lang="en-GB" sz="1600">
                <a:highlight>
                  <a:schemeClr val="lt1"/>
                </a:highlight>
              </a:rPr>
              <a:t>         </a:t>
            </a:r>
            <a:r>
              <a:rPr lang="en-GB" sz="1600">
                <a:highlight>
                  <a:schemeClr val="lt1"/>
                </a:highlight>
              </a:rPr>
              <a:t> </a:t>
            </a:r>
            <a:r>
              <a:rPr lang="en-GB" sz="1300" u="sng">
                <a:solidFill>
                  <a:schemeClr val="hlink"/>
                </a:solidFill>
                <a:hlinkClick r:id="rId3"/>
              </a:rPr>
              <a:t>FeynGame Webpage</a:t>
            </a:r>
            <a:r>
              <a:rPr lang="en-GB" sz="1600">
                <a:highlight>
                  <a:schemeClr val="lt1"/>
                </a:highlight>
              </a:rPr>
              <a:t> </a:t>
            </a:r>
            <a:endParaRPr sz="1600">
              <a:highlight>
                <a:schemeClr val="lt1"/>
              </a:highlight>
            </a:endParaRPr>
          </a:p>
          <a:p>
            <a:pPr indent="0" lvl="0" marL="0" marR="360000" rtl="0" algn="l">
              <a:spcBef>
                <a:spcPts val="0"/>
              </a:spcBef>
              <a:spcAft>
                <a:spcPts val="0"/>
              </a:spcAft>
              <a:buNone/>
            </a:pPr>
            <a:r>
              <a:rPr lang="en-GB" sz="1600">
                <a:highlight>
                  <a:schemeClr val="lt1"/>
                </a:highlight>
              </a:rPr>
              <a:t>2) </a:t>
            </a:r>
            <a:r>
              <a:rPr lang="en-GB" sz="1800">
                <a:solidFill>
                  <a:srgbClr val="1B1C1D"/>
                </a:solidFill>
              </a:rPr>
              <a:t>CERN possesses a vast amount of data, which it shares globally for research purposes. However, students often find it challenging to conceptualize the sheer scale of these data measurements.</a:t>
            </a:r>
            <a:endParaRPr sz="1800">
              <a:solidFill>
                <a:srgbClr val="1B1C1D"/>
              </a:solidFill>
            </a:endParaRPr>
          </a:p>
          <a:p>
            <a:pPr indent="0" lvl="0" marL="0" marR="360000" rtl="0" algn="l">
              <a:spcBef>
                <a:spcPts val="0"/>
              </a:spcBef>
              <a:spcAft>
                <a:spcPts val="0"/>
              </a:spcAft>
              <a:buNone/>
            </a:pPr>
            <a:r>
              <a:t/>
            </a:r>
            <a:endParaRPr sz="2300">
              <a:highlight>
                <a:schemeClr val="lt1"/>
              </a:highlight>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96" name="Shape 696"/>
        <p:cNvGrpSpPr/>
        <p:nvPr/>
      </p:nvGrpSpPr>
      <p:grpSpPr>
        <a:xfrm>
          <a:off x="0" y="0"/>
          <a:ext cx="0" cy="0"/>
          <a:chOff x="0" y="0"/>
          <a:chExt cx="0" cy="0"/>
        </a:xfrm>
      </p:grpSpPr>
      <p:sp>
        <p:nvSpPr>
          <p:cNvPr id="697" name="Google Shape;697;p101"/>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learnings and discussion outcomes. </a:t>
            </a:r>
            <a:br>
              <a:rPr lang="en-GB" sz="1200">
                <a:solidFill>
                  <a:schemeClr val="lt1"/>
                </a:solidFill>
              </a:rPr>
            </a:br>
            <a:br>
              <a:rPr lang="en-GB" sz="1200">
                <a:solidFill>
                  <a:schemeClr val="lt1"/>
                </a:solidFill>
              </a:rPr>
            </a:br>
            <a:r>
              <a:rPr i="1" lang="en-GB" sz="1200">
                <a:solidFill>
                  <a:schemeClr val="lt1"/>
                </a:solidFill>
              </a:rPr>
              <a:t>(Decide how you as a group will present them if you are selected to present during the SG Report-Out.)</a:t>
            </a:r>
            <a:endParaRPr i="1" sz="2400">
              <a:solidFill>
                <a:schemeClr val="lt1"/>
              </a:solidFill>
            </a:endParaRPr>
          </a:p>
        </p:txBody>
      </p:sp>
      <p:sp>
        <p:nvSpPr>
          <p:cNvPr id="698" name="Google Shape;698;p10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About</a:t>
            </a:r>
            <a:r>
              <a:rPr lang="en-GB" sz="1600">
                <a:solidFill>
                  <a:srgbClr val="171717"/>
                </a:solidFill>
              </a:rPr>
              <a:t> Feynman diagrams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Not in the syllabus, may not help students get a better understand of particle physics without the context of fractals but:- reducing</a:t>
            </a:r>
            <a:r>
              <a:rPr lang="en-GB" sz="1600">
                <a:solidFill>
                  <a:srgbClr val="171717"/>
                </a:solidFill>
              </a:rPr>
              <a:t> complex problems to simple representations that can be manipulated to solve problems is a great concept in </a:t>
            </a:r>
            <a:r>
              <a:rPr lang="en-GB" sz="1600">
                <a:solidFill>
                  <a:srgbClr val="171717"/>
                </a:solidFill>
              </a:rPr>
              <a:t>theoretical</a:t>
            </a:r>
            <a:r>
              <a:rPr lang="en-GB" sz="1600">
                <a:solidFill>
                  <a:srgbClr val="171717"/>
                </a:solidFill>
              </a:rPr>
              <a:t> physics </a:t>
            </a:r>
            <a:r>
              <a:rPr lang="en-GB" sz="1600">
                <a:solidFill>
                  <a:srgbClr val="171717"/>
                </a:solidFill>
              </a:rPr>
              <a:t>concept</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About Computing CERN</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Huge amount of data that must be filtered using triggers and stored (on magnetic tapes!) and international collaboration of computing centers. Conceptual understanding of how much data that is can be challenge! What exactly is an exabyte?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Medical applications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Flash therapy is amazing! </a:t>
            </a:r>
            <a:endParaRPr sz="1600">
              <a:solidFill>
                <a:srgbClr val="171717"/>
              </a:solidFill>
            </a:endParaRPr>
          </a:p>
          <a:p>
            <a:pPr indent="0" lvl="0" marL="457200" marR="360000" rtl="0" algn="l">
              <a:spcBef>
                <a:spcPts val="0"/>
              </a:spcBef>
              <a:spcAft>
                <a:spcPts val="0"/>
              </a:spcAft>
              <a:buNone/>
            </a:pPr>
            <a:r>
              <a:rPr lang="en-GB" sz="1600">
                <a:solidFill>
                  <a:srgbClr val="171717"/>
                </a:solidFill>
              </a:rPr>
              <a:t>How does it work?</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
        <p:nvSpPr>
          <p:cNvPr id="699" name="Google Shape;699;p101"/>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700" name="Google Shape;700;p101"/>
          <p:cNvPicPr preferRelativeResize="0"/>
          <p:nvPr/>
        </p:nvPicPr>
        <p:blipFill rotWithShape="1">
          <a:blip r:embed="rId3">
            <a:alphaModFix/>
          </a:blip>
          <a:srcRect b="0" l="13857" r="14231" t="0"/>
          <a:stretch/>
        </p:blipFill>
        <p:spPr>
          <a:xfrm>
            <a:off x="6596875" y="3629025"/>
            <a:ext cx="1981550" cy="1514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29" name="Shape 229"/>
        <p:cNvGrpSpPr/>
        <p:nvPr/>
      </p:nvGrpSpPr>
      <p:grpSpPr>
        <a:xfrm>
          <a:off x="0" y="0"/>
          <a:ext cx="0" cy="0"/>
          <a:chOff x="0" y="0"/>
          <a:chExt cx="0" cy="0"/>
        </a:xfrm>
      </p:grpSpPr>
      <p:sp>
        <p:nvSpPr>
          <p:cNvPr id="230" name="Google Shape;230;p30"/>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accelerators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accelerators?</a:t>
            </a:r>
            <a:endParaRPr sz="1200">
              <a:solidFill>
                <a:schemeClr val="lt1"/>
              </a:solidFill>
            </a:endParaRPr>
          </a:p>
        </p:txBody>
      </p:sp>
      <p:sp>
        <p:nvSpPr>
          <p:cNvPr id="231" name="Google Shape;231;p3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b="1" sz="1600">
              <a:solidFill>
                <a:srgbClr val="171717"/>
              </a:solidFill>
              <a:highlight>
                <a:srgbClr val="00FF00"/>
              </a:highlight>
            </a:endParaRPr>
          </a:p>
          <a:p>
            <a:pPr indent="0" lvl="0" marL="457200" marR="360000" rtl="0" algn="l">
              <a:spcBef>
                <a:spcPts val="0"/>
              </a:spcBef>
              <a:spcAft>
                <a:spcPts val="0"/>
              </a:spcAft>
              <a:buNone/>
            </a:pPr>
            <a:r>
              <a:rPr b="1" lang="en-GB" sz="1600">
                <a:solidFill>
                  <a:srgbClr val="171717"/>
                </a:solidFill>
                <a:highlight>
                  <a:srgbClr val="00FF00"/>
                </a:highlight>
              </a:rPr>
              <a:t>Key Ideas</a:t>
            </a:r>
            <a:endParaRPr b="1" sz="1600">
              <a:solidFill>
                <a:srgbClr val="171717"/>
              </a:solidFill>
              <a:highlight>
                <a:srgbClr val="00FF00"/>
              </a:highlight>
            </a:endParaRPr>
          </a:p>
          <a:p>
            <a:pPr indent="0" lvl="0" marL="457200" marR="360000" rtl="0" algn="l">
              <a:spcBef>
                <a:spcPts val="0"/>
              </a:spcBef>
              <a:spcAft>
                <a:spcPts val="0"/>
              </a:spcAft>
              <a:buNone/>
            </a:pPr>
            <a:r>
              <a:t/>
            </a:r>
            <a:endParaRPr b="1"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Accelerates</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Collides</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Breaks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b="1" lang="en-GB" sz="1600">
                <a:solidFill>
                  <a:srgbClr val="171717"/>
                </a:solidFill>
                <a:highlight>
                  <a:srgbClr val="00FF00"/>
                </a:highlight>
              </a:rPr>
              <a:t>Potential Challenges</a:t>
            </a:r>
            <a:endParaRPr b="1" sz="1600">
              <a:solidFill>
                <a:srgbClr val="171717"/>
              </a:solidFill>
              <a:highlight>
                <a:srgbClr val="00FF00"/>
              </a:highlight>
            </a:endParaRPr>
          </a:p>
          <a:p>
            <a:pPr indent="0" lvl="0" marL="457200" marR="360000" rtl="0" algn="l">
              <a:spcBef>
                <a:spcPts val="0"/>
              </a:spcBef>
              <a:spcAft>
                <a:spcPts val="0"/>
              </a:spcAft>
              <a:buNone/>
            </a:pPr>
            <a:r>
              <a:t/>
            </a:r>
            <a:endParaRPr b="1" sz="1600">
              <a:solidFill>
                <a:srgbClr val="171717"/>
              </a:solidFill>
            </a:endParaRPr>
          </a:p>
          <a:p>
            <a:pPr indent="0" lvl="0" marL="0" rtl="0" algn="l">
              <a:lnSpc>
                <a:spcPct val="115000"/>
              </a:lnSpc>
              <a:spcBef>
                <a:spcPts val="0"/>
              </a:spcBef>
              <a:spcAft>
                <a:spcPts val="0"/>
              </a:spcAft>
              <a:buNone/>
            </a:pPr>
            <a:r>
              <a:rPr lang="en-GB" sz="1600">
                <a:solidFill>
                  <a:srgbClr val="1B1C1D"/>
                </a:solidFill>
              </a:rPr>
              <a:t>The laboratory doesn't have particle accelerators or advanced computer simulations to make these concepts clear to the students.</a:t>
            </a:r>
            <a:endParaRPr sz="1600">
              <a:solidFill>
                <a:srgbClr val="1B1C1D"/>
              </a:solidFill>
            </a:endParaRPr>
          </a:p>
          <a:p>
            <a:pPr indent="0" lvl="0" marL="457200" marR="360000" rtl="0" algn="l">
              <a:spcBef>
                <a:spcPts val="1200"/>
              </a:spcBef>
              <a:spcAft>
                <a:spcPts val="0"/>
              </a:spcAft>
              <a:buNone/>
            </a:pPr>
            <a:r>
              <a:t/>
            </a:r>
            <a:endParaRPr sz="2100">
              <a:solidFill>
                <a:srgbClr val="171717"/>
              </a:solidFill>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4" name="Shape 704"/>
        <p:cNvGrpSpPr/>
        <p:nvPr/>
      </p:nvGrpSpPr>
      <p:grpSpPr>
        <a:xfrm>
          <a:off x="0" y="0"/>
          <a:ext cx="0" cy="0"/>
          <a:chOff x="0" y="0"/>
          <a:chExt cx="0" cy="0"/>
        </a:xfrm>
      </p:grpSpPr>
      <p:sp>
        <p:nvSpPr>
          <p:cNvPr id="705" name="Google Shape;705;p102"/>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Feedback </a:t>
            </a:r>
            <a:br>
              <a:rPr lang="en-GB" sz="2400">
                <a:solidFill>
                  <a:schemeClr val="lt1"/>
                </a:solidFill>
              </a:rPr>
            </a:br>
            <a:r>
              <a:rPr lang="en-GB" sz="2400">
                <a:solidFill>
                  <a:schemeClr val="lt1"/>
                </a:solidFill>
              </a:rPr>
              <a:t>so far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Highlights?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What’s working?</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What needs improvement?</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Other comments?</a:t>
            </a:r>
            <a:endParaRPr sz="1200">
              <a:solidFill>
                <a:schemeClr val="lt1"/>
              </a:solidFill>
            </a:endParaRPr>
          </a:p>
          <a:p>
            <a:pPr indent="-304800" lvl="0" marL="457200" rtl="0" algn="l">
              <a:lnSpc>
                <a:spcPct val="115000"/>
              </a:lnSpc>
              <a:spcBef>
                <a:spcPts val="0"/>
              </a:spcBef>
              <a:spcAft>
                <a:spcPts val="0"/>
              </a:spcAft>
              <a:buClr>
                <a:schemeClr val="lt1"/>
              </a:buClr>
              <a:buSzPts val="1200"/>
              <a:buChar char="●"/>
            </a:pPr>
            <a:r>
              <a:rPr lang="en-GB" sz="1200">
                <a:solidFill>
                  <a:schemeClr val="lt1"/>
                </a:solidFill>
              </a:rPr>
              <a:t>Funny picture or meme?</a:t>
            </a:r>
            <a:endParaRPr sz="1200">
              <a:solidFill>
                <a:schemeClr val="lt1"/>
              </a:solidFill>
            </a:endParaRPr>
          </a:p>
          <a:p>
            <a:pPr indent="0" lvl="0" marL="0" rtl="0" algn="l">
              <a:lnSpc>
                <a:spcPct val="115000"/>
              </a:lnSpc>
              <a:spcBef>
                <a:spcPts val="0"/>
              </a:spcBef>
              <a:spcAft>
                <a:spcPts val="0"/>
              </a:spcAft>
              <a:buNone/>
            </a:pPr>
            <a:r>
              <a:t/>
            </a:r>
            <a:endParaRPr i="1" sz="1200">
              <a:solidFill>
                <a:schemeClr val="lt1"/>
              </a:solidFill>
            </a:endParaRPr>
          </a:p>
          <a:p>
            <a:pPr indent="0" lvl="0" marL="0" rtl="0" algn="l">
              <a:lnSpc>
                <a:spcPct val="115000"/>
              </a:lnSpc>
              <a:spcBef>
                <a:spcPts val="0"/>
              </a:spcBef>
              <a:spcAft>
                <a:spcPts val="0"/>
              </a:spcAft>
              <a:buNone/>
            </a:pPr>
            <a:r>
              <a:rPr i="1" lang="en-GB" sz="1200">
                <a:solidFill>
                  <a:schemeClr val="lt1"/>
                </a:solidFill>
              </a:rPr>
              <a:t>(Decide how you as a group will present them if you are selected to present during the SG Report-Out.)</a:t>
            </a:r>
            <a:endParaRPr i="1" sz="2400">
              <a:solidFill>
                <a:schemeClr val="lt1"/>
              </a:solidFill>
            </a:endParaRPr>
          </a:p>
          <a:p>
            <a:pPr indent="0" lvl="0" marL="457200" rtl="0" algn="l">
              <a:lnSpc>
                <a:spcPct val="115000"/>
              </a:lnSpc>
              <a:spcBef>
                <a:spcPts val="0"/>
              </a:spcBef>
              <a:spcAft>
                <a:spcPts val="0"/>
              </a:spcAft>
              <a:buNone/>
            </a:pPr>
            <a:r>
              <a:t/>
            </a:r>
            <a:endParaRPr sz="1200">
              <a:solidFill>
                <a:schemeClr val="lt1"/>
              </a:solidFill>
            </a:endParaRPr>
          </a:p>
        </p:txBody>
      </p:sp>
      <p:sp>
        <p:nvSpPr>
          <p:cNvPr id="706" name="Google Shape;706;p10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sp>
        <p:nvSpPr>
          <p:cNvPr id="707" name="Google Shape;707;p102"/>
          <p:cNvSpPr/>
          <p:nvPr/>
        </p:nvSpPr>
        <p:spPr>
          <a:xfrm rot="5400000">
            <a:off x="24" y="0"/>
            <a:ext cx="792300" cy="792300"/>
          </a:xfrm>
          <a:prstGeom prst="rtTriangle">
            <a:avLst/>
          </a:prstGeom>
          <a:solidFill>
            <a:srgbClr val="E15E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08" name="Google Shape;708;p10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Mystery boxes are a fantastic pedagogical technique. Students has to investigate by observing, listening, shaking to figure out what's inside or how it works.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Suggestion for the method of delivery of the perimeter project, perhaps run it like a world expo with stations set up with the various awesome classroom activities. And maybe an actual escape room which would be fun for all the participants.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CERN isn’t just focused on resolving the mysteries of the universe’s origins and composition: it also significantly contributes to human-being. Through collaboration with medical institutes, CERN plays a vital role in advancing cancer treatment.</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p:txBody>
      </p:sp>
      <p:pic>
        <p:nvPicPr>
          <p:cNvPr id="709" name="Google Shape;709;p102"/>
          <p:cNvPicPr preferRelativeResize="0"/>
          <p:nvPr/>
        </p:nvPicPr>
        <p:blipFill>
          <a:blip r:embed="rId3">
            <a:alphaModFix/>
          </a:blip>
          <a:stretch>
            <a:fillRect/>
          </a:stretch>
        </p:blipFill>
        <p:spPr>
          <a:xfrm>
            <a:off x="7693325" y="3155975"/>
            <a:ext cx="1050250" cy="2202200"/>
          </a:xfrm>
          <a:prstGeom prst="rect">
            <a:avLst/>
          </a:prstGeom>
          <a:noFill/>
          <a:ln>
            <a:noFill/>
          </a:ln>
        </p:spPr>
      </p:pic>
      <p:pic>
        <p:nvPicPr>
          <p:cNvPr id="710" name="Google Shape;710;p102"/>
          <p:cNvPicPr preferRelativeResize="0"/>
          <p:nvPr/>
        </p:nvPicPr>
        <p:blipFill>
          <a:blip r:embed="rId4">
            <a:alphaModFix/>
          </a:blip>
          <a:stretch>
            <a:fillRect/>
          </a:stretch>
        </p:blipFill>
        <p:spPr>
          <a:xfrm>
            <a:off x="3741475" y="3255250"/>
            <a:ext cx="3951850" cy="1888250"/>
          </a:xfrm>
          <a:prstGeom prst="rect">
            <a:avLst/>
          </a:prstGeom>
          <a:noFill/>
          <a:ln>
            <a:noFill/>
          </a:ln>
        </p:spPr>
      </p:pic>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14" name="Shape 714"/>
        <p:cNvGrpSpPr/>
        <p:nvPr/>
      </p:nvGrpSpPr>
      <p:grpSpPr>
        <a:xfrm>
          <a:off x="0" y="0"/>
          <a:ext cx="0" cy="0"/>
          <a:chOff x="0" y="0"/>
          <a:chExt cx="0" cy="0"/>
        </a:xfrm>
      </p:grpSpPr>
      <p:sp>
        <p:nvSpPr>
          <p:cNvPr id="715" name="Google Shape;715;p103"/>
          <p:cNvSpPr txBox="1"/>
          <p:nvPr>
            <p:ph type="title"/>
          </p:nvPr>
        </p:nvSpPr>
        <p:spPr>
          <a:xfrm>
            <a:off x="305990" y="1282303"/>
            <a:ext cx="8532000" cy="2139600"/>
          </a:xfrm>
          <a:prstGeom prst="rect">
            <a:avLst/>
          </a:prstGeom>
        </p:spPr>
        <p:txBody>
          <a:bodyPr anchorCtr="0" anchor="b" bIns="0" lIns="0" spcFirstLastPara="1" rIns="0" wrap="square" tIns="0">
            <a:noAutofit/>
          </a:bodyPr>
          <a:lstStyle/>
          <a:p>
            <a:pPr indent="0" lvl="0" marL="0" rtl="0" algn="l">
              <a:spcBef>
                <a:spcPts val="0"/>
              </a:spcBef>
              <a:spcAft>
                <a:spcPts val="0"/>
              </a:spcAft>
              <a:buNone/>
            </a:pPr>
            <a:r>
              <a:rPr lang="en-GB"/>
              <a:t>Thursday</a:t>
            </a:r>
            <a:r>
              <a:rPr lang="en-GB"/>
              <a:t>, 17 July</a:t>
            </a:r>
            <a:endParaRPr/>
          </a:p>
        </p:txBody>
      </p:sp>
      <p:sp>
        <p:nvSpPr>
          <p:cNvPr id="716" name="Google Shape;716;p103"/>
          <p:cNvSpPr txBox="1"/>
          <p:nvPr>
            <p:ph idx="1" type="body"/>
          </p:nvPr>
        </p:nvSpPr>
        <p:spPr>
          <a:xfrm>
            <a:off x="305990" y="3442097"/>
            <a:ext cx="8532000" cy="1125000"/>
          </a:xfrm>
          <a:prstGeom prst="rect">
            <a:avLst/>
          </a:prstGeom>
        </p:spPr>
        <p:txBody>
          <a:bodyPr anchorCtr="0" anchor="t" bIns="0" lIns="0" spcFirstLastPara="1" rIns="0" wrap="square" tIns="0">
            <a:normAutofit/>
          </a:bodyPr>
          <a:lstStyle/>
          <a:p>
            <a:pPr indent="0" lvl="0" marL="0" rtl="0" algn="l">
              <a:lnSpc>
                <a:spcPct val="115000"/>
              </a:lnSpc>
              <a:spcBef>
                <a:spcPts val="0"/>
              </a:spcBef>
              <a:spcAft>
                <a:spcPts val="0"/>
              </a:spcAft>
              <a:buNone/>
            </a:pPr>
            <a:r>
              <a:rPr lang="en-GB"/>
              <a:t>SG Session 4</a:t>
            </a:r>
            <a:endParaRPr/>
          </a:p>
          <a:p>
            <a:pPr indent="0" lvl="0" marL="0" rtl="0" algn="l">
              <a:lnSpc>
                <a:spcPct val="115000"/>
              </a:lnSpc>
              <a:spcBef>
                <a:spcPts val="0"/>
              </a:spcBef>
              <a:spcAft>
                <a:spcPts val="0"/>
              </a:spcAft>
              <a:buNone/>
            </a:pPr>
            <a:r>
              <a:t/>
            </a:r>
            <a:endParaRPr/>
          </a:p>
          <a:p>
            <a:pPr indent="0" lvl="0" marL="0" rtl="0" algn="l">
              <a:spcBef>
                <a:spcPts val="800"/>
              </a:spcBef>
              <a:spcAft>
                <a:spcPts val="0"/>
              </a:spcAft>
              <a:buNone/>
            </a:pPr>
            <a:r>
              <a:t/>
            </a:r>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20" name="Shape 720"/>
        <p:cNvGrpSpPr/>
        <p:nvPr/>
      </p:nvGrpSpPr>
      <p:grpSpPr>
        <a:xfrm>
          <a:off x="0" y="0"/>
          <a:ext cx="0" cy="0"/>
          <a:chOff x="0" y="0"/>
          <a:chExt cx="0" cy="0"/>
        </a:xfrm>
      </p:grpSpPr>
      <p:sp>
        <p:nvSpPr>
          <p:cNvPr id="721" name="Google Shape;721;p104"/>
          <p:cNvSpPr txBox="1"/>
          <p:nvPr>
            <p:ph type="title"/>
          </p:nvPr>
        </p:nvSpPr>
        <p:spPr>
          <a:xfrm>
            <a:off x="305991" y="280195"/>
            <a:ext cx="8532000" cy="7992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GB"/>
              <a:t>Checklist for SG Session 4</a:t>
            </a:r>
            <a:endParaRPr/>
          </a:p>
        </p:txBody>
      </p:sp>
      <p:graphicFrame>
        <p:nvGraphicFramePr>
          <p:cNvPr id="722" name="Google Shape;722;p104"/>
          <p:cNvGraphicFramePr/>
          <p:nvPr/>
        </p:nvGraphicFramePr>
        <p:xfrm>
          <a:off x="306000" y="1264325"/>
          <a:ext cx="3000000" cy="3000000"/>
        </p:xfrm>
        <a:graphic>
          <a:graphicData uri="http://schemas.openxmlformats.org/drawingml/2006/table">
            <a:tbl>
              <a:tblPr>
                <a:noFill/>
                <a:tableStyleId>{16919962-D190-40B1-9C5F-7B924AAB7A41}</a:tableStyleId>
              </a:tblPr>
              <a:tblGrid>
                <a:gridCol w="382850"/>
                <a:gridCol w="1306850"/>
                <a:gridCol w="5126575"/>
                <a:gridCol w="1715725"/>
              </a:tblGrid>
              <a:tr h="381000">
                <a:tc>
                  <a:txBody>
                    <a:bodyPr/>
                    <a:lstStyle/>
                    <a:p>
                      <a:pPr indent="0" lvl="0" marL="0" rtl="0" algn="l">
                        <a:spcBef>
                          <a:spcPts val="0"/>
                        </a:spcBef>
                        <a:spcAft>
                          <a:spcPts val="0"/>
                        </a:spcAft>
                        <a:buNone/>
                      </a:pPr>
                      <a:r>
                        <a:rPr b="1" lang="en-GB"/>
                        <a:t>#</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Type of 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Task</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b="1" lang="en-GB"/>
                        <a:t>Deadline</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1</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Individual</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slides corresponding to your colour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14:30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2</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Fill in the </a:t>
                      </a:r>
                      <a:r>
                        <a:rPr b="1" lang="en-GB"/>
                        <a:t>“Our Key Takeaways from HST</a:t>
                      </a:r>
                      <a:r>
                        <a:rPr b="1" lang="en-GB"/>
                        <a:t>2025</a:t>
                      </a:r>
                      <a:r>
                        <a:rPr b="1" lang="en-GB"/>
                        <a:t>”</a:t>
                      </a:r>
                      <a:r>
                        <a:rPr lang="en-GB"/>
                        <a:t> slide as a group. Make sure you all contribute to the discussion.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15:00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3</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Discuss the topic that was assigned to your study group for the </a:t>
                      </a:r>
                      <a:r>
                        <a:rPr b="1" lang="en-GB"/>
                        <a:t>Final Presentation on Friday morning</a:t>
                      </a:r>
                      <a:r>
                        <a:rPr lang="en-GB"/>
                        <a:t>. S</a:t>
                      </a:r>
                      <a:r>
                        <a:rPr lang="en-GB"/>
                        <a:t>hare and collect your individual experiences with this topic. </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a:t>
                      </a:r>
                      <a:r>
                        <a:rPr lang="en-GB"/>
                        <a:t>, 16:00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rtl="0" algn="l">
                        <a:spcBef>
                          <a:spcPts val="0"/>
                        </a:spcBef>
                        <a:spcAft>
                          <a:spcPts val="0"/>
                        </a:spcAft>
                        <a:buNone/>
                      </a:pPr>
                      <a:r>
                        <a:rPr lang="en-GB"/>
                        <a:t>4</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rPr>
                        <a:t>Group</a:t>
                      </a:r>
                      <a:endParaRPr>
                        <a:solidFill>
                          <a:schemeClr val="dk1"/>
                        </a:solidFill>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GB"/>
                        <a:t>Prepare a </a:t>
                      </a:r>
                      <a:r>
                        <a:rPr lang="en-GB">
                          <a:solidFill>
                            <a:schemeClr val="dk1"/>
                          </a:solidFill>
                        </a:rPr>
                        <a:t>detailed</a:t>
                      </a:r>
                      <a:r>
                        <a:rPr lang="en-GB"/>
                        <a:t> and </a:t>
                      </a:r>
                      <a:r>
                        <a:rPr lang="en-GB">
                          <a:solidFill>
                            <a:schemeClr val="dk1"/>
                          </a:solidFill>
                        </a:rPr>
                        <a:t>entertaining</a:t>
                      </a:r>
                      <a:r>
                        <a:rPr lang="en-GB"/>
                        <a:t> presentation to share your results with your colleagues. </a:t>
                      </a:r>
                      <a:r>
                        <a:rPr b="1" lang="en-GB"/>
                        <a:t>Make sure that everyone plays an active role during the Final Presentation!</a:t>
                      </a:r>
                      <a:endParaRPr b="1"/>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None/>
                      </a:pPr>
                      <a:r>
                        <a:rPr lang="en-GB"/>
                        <a:t>Thursday, 17:00</a:t>
                      </a: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
        <p:nvSpPr>
          <p:cNvPr id="723" name="Google Shape;723;p104"/>
          <p:cNvSpPr/>
          <p:nvPr/>
        </p:nvSpPr>
        <p:spPr>
          <a:xfrm>
            <a:off x="5476813" y="1799425"/>
            <a:ext cx="147300" cy="147600"/>
          </a:xfrm>
          <a:prstGeom prst="ellipse">
            <a:avLst/>
          </a:prstGeom>
          <a:solidFill>
            <a:srgbClr val="93C47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24" name="Google Shape;724;p104"/>
          <p:cNvSpPr/>
          <p:nvPr/>
        </p:nvSpPr>
        <p:spPr>
          <a:xfrm>
            <a:off x="5679324" y="1799425"/>
            <a:ext cx="147300" cy="147600"/>
          </a:xfrm>
          <a:prstGeom prst="ellipse">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25" name="Google Shape;725;p104"/>
          <p:cNvSpPr/>
          <p:nvPr/>
        </p:nvSpPr>
        <p:spPr>
          <a:xfrm>
            <a:off x="5881836" y="1799425"/>
            <a:ext cx="147300" cy="147600"/>
          </a:xfrm>
          <a:prstGeom prst="ellipse">
            <a:avLst/>
          </a:prstGeom>
          <a:solidFill>
            <a:srgbClr val="F6B2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26" name="Google Shape;726;p104"/>
          <p:cNvSpPr/>
          <p:nvPr/>
        </p:nvSpPr>
        <p:spPr>
          <a:xfrm>
            <a:off x="6084323" y="1799425"/>
            <a:ext cx="147300" cy="147600"/>
          </a:xfrm>
          <a:prstGeom prst="ellipse">
            <a:avLst/>
          </a:prstGeom>
          <a:solidFill>
            <a:srgbClr val="E066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27" name="Google Shape;727;p104"/>
          <p:cNvSpPr/>
          <p:nvPr/>
        </p:nvSpPr>
        <p:spPr>
          <a:xfrm>
            <a:off x="6286835" y="1799425"/>
            <a:ext cx="147300" cy="147600"/>
          </a:xfrm>
          <a:prstGeom prst="ellipse">
            <a:avLst/>
          </a:prstGeom>
          <a:solidFill>
            <a:srgbClr val="6D9EE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31" name="Shape 731"/>
        <p:cNvGrpSpPr/>
        <p:nvPr/>
      </p:nvGrpSpPr>
      <p:grpSpPr>
        <a:xfrm>
          <a:off x="0" y="0"/>
          <a:ext cx="0" cy="0"/>
          <a:chOff x="0" y="0"/>
          <a:chExt cx="0" cy="0"/>
        </a:xfrm>
      </p:grpSpPr>
      <p:sp>
        <p:nvSpPr>
          <p:cNvPr id="732" name="Google Shape;732;p105"/>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t/>
            </a:r>
            <a:endParaRPr sz="1200">
              <a:solidFill>
                <a:schemeClr val="lt1"/>
              </a:solidFill>
            </a:endParaRPr>
          </a:p>
        </p:txBody>
      </p:sp>
      <p:sp>
        <p:nvSpPr>
          <p:cNvPr id="733" name="Google Shape;733;p105"/>
          <p:cNvSpPr txBox="1"/>
          <p:nvPr/>
        </p:nvSpPr>
        <p:spPr>
          <a:xfrm>
            <a:off x="3265800" y="-5"/>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rPr b="1" lang="en-GB" sz="1700">
                <a:solidFill>
                  <a:srgbClr val="FF0000"/>
                </a:solidFill>
                <a:highlight>
                  <a:srgbClr val="FFFFFF"/>
                </a:highlight>
              </a:rPr>
              <a:t>Key ideas:</a:t>
            </a:r>
            <a:endParaRPr b="1" sz="1700">
              <a:solidFill>
                <a:srgbClr val="FF0000"/>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CERN experiments like ALPHA and BASE are studying antimatter's properties (e.g., gravitational effect, spectral lines) to see if it behaves differently from matter</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CERN's antimatter research has found no significant difference in fundamental properties between matter and antimatter so far.</a:t>
            </a:r>
            <a:endParaRPr sz="1600">
              <a:solidFill>
                <a:srgbClr val="222222"/>
              </a:solidFill>
              <a:highlight>
                <a:srgbClr val="FFFFFF"/>
              </a:highlight>
            </a:endParaRPr>
          </a:p>
          <a:p>
            <a:pPr indent="0" lvl="0" marL="457200" marR="360000" rtl="0" algn="l">
              <a:spcBef>
                <a:spcPts val="0"/>
              </a:spcBef>
              <a:spcAft>
                <a:spcPts val="0"/>
              </a:spcAft>
              <a:buNone/>
            </a:pPr>
            <a:r>
              <a:rPr b="1" lang="en-GB" sz="1600">
                <a:solidFill>
                  <a:srgbClr val="FF0000"/>
                </a:solidFill>
                <a:highlight>
                  <a:srgbClr val="FFFFFF"/>
                </a:highlight>
              </a:rPr>
              <a:t>Difference </a:t>
            </a:r>
            <a:r>
              <a:rPr b="1" lang="en-GB" sz="1600">
                <a:solidFill>
                  <a:srgbClr val="FF0000"/>
                </a:solidFill>
                <a:highlight>
                  <a:srgbClr val="FFFFFF"/>
                </a:highlight>
              </a:rPr>
              <a:t>between</a:t>
            </a:r>
            <a:r>
              <a:rPr b="1" lang="en-GB" sz="1600">
                <a:solidFill>
                  <a:srgbClr val="FF0000"/>
                </a:solidFill>
                <a:highlight>
                  <a:srgbClr val="FFFFFF"/>
                </a:highlight>
              </a:rPr>
              <a:t> dark matter and the antimatter</a:t>
            </a:r>
            <a:endParaRPr b="1" sz="1600">
              <a:solidFill>
                <a:srgbClr val="FF0000"/>
              </a:solidFill>
              <a:highlight>
                <a:srgbClr val="FFFFFF"/>
              </a:highlight>
            </a:endParaRPr>
          </a:p>
          <a:p>
            <a:pPr indent="0" lvl="0" marL="457200" marR="360000" rtl="0" algn="l">
              <a:spcBef>
                <a:spcPts val="0"/>
              </a:spcBef>
              <a:spcAft>
                <a:spcPts val="0"/>
              </a:spcAft>
              <a:buNone/>
            </a:pPr>
            <a:r>
              <a:rPr lang="en-GB" sz="1600">
                <a:solidFill>
                  <a:srgbClr val="111111"/>
                </a:solidFill>
                <a:highlight>
                  <a:srgbClr val="FFFFFF"/>
                </a:highlight>
              </a:rPr>
              <a:t>Antimatter is like regular matter's "opposite twin" – same mass, opposite charge. If they meet, they annihilate into pure energy. </a:t>
            </a:r>
            <a:endParaRPr sz="1600">
              <a:solidFill>
                <a:srgbClr val="111111"/>
              </a:solidFill>
              <a:highlight>
                <a:srgbClr val="FFFFFF"/>
              </a:highlight>
            </a:endParaRPr>
          </a:p>
          <a:p>
            <a:pPr indent="0" lvl="0" marL="457200" marR="360000" rtl="0" algn="l">
              <a:spcBef>
                <a:spcPts val="0"/>
              </a:spcBef>
              <a:spcAft>
                <a:spcPts val="0"/>
              </a:spcAft>
              <a:buNone/>
            </a:pPr>
            <a:r>
              <a:rPr lang="en-GB" sz="1600">
                <a:solidFill>
                  <a:srgbClr val="111111"/>
                </a:solidFill>
                <a:highlight>
                  <a:srgbClr val="FFFFFF"/>
                </a:highlight>
              </a:rPr>
              <a:t>Dark matter is totally invisible and doesn't interact with light or regular matter at all, except through gravity. </a:t>
            </a:r>
            <a:endParaRPr sz="1600">
              <a:solidFill>
                <a:srgbClr val="111111"/>
              </a:solidFill>
              <a:highlight>
                <a:srgbClr val="FFFFFF"/>
              </a:highlight>
            </a:endParaRPr>
          </a:p>
          <a:p>
            <a:pPr indent="0" lvl="0" marL="457200" marR="360000" rtl="0" algn="l">
              <a:spcBef>
                <a:spcPts val="0"/>
              </a:spcBef>
              <a:spcAft>
                <a:spcPts val="0"/>
              </a:spcAft>
              <a:buNone/>
            </a:pPr>
            <a:r>
              <a:rPr lang="en-GB" sz="1600">
                <a:solidFill>
                  <a:srgbClr val="111111"/>
                </a:solidFill>
                <a:highlight>
                  <a:srgbClr val="FFFFFF"/>
                </a:highlight>
              </a:rPr>
              <a:t>So the good approach to introduce the difference to </a:t>
            </a:r>
            <a:endParaRPr sz="1600">
              <a:solidFill>
                <a:srgbClr val="111111"/>
              </a:solidFill>
              <a:highlight>
                <a:srgbClr val="FFFFFF"/>
              </a:highlight>
            </a:endParaRPr>
          </a:p>
          <a:p>
            <a:pPr indent="0" lvl="0" marL="457200" marR="360000" rtl="0" algn="l">
              <a:spcBef>
                <a:spcPts val="0"/>
              </a:spcBef>
              <a:spcAft>
                <a:spcPts val="0"/>
              </a:spcAft>
              <a:buNone/>
            </a:pPr>
            <a:r>
              <a:t/>
            </a:r>
            <a:endParaRPr b="1" sz="1600">
              <a:solidFill>
                <a:srgbClr val="FF0000"/>
              </a:solidFill>
              <a:highlight>
                <a:srgbClr val="FFFFFF"/>
              </a:highlight>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37" name="Shape 737"/>
        <p:cNvGrpSpPr/>
        <p:nvPr/>
      </p:nvGrpSpPr>
      <p:grpSpPr>
        <a:xfrm>
          <a:off x="0" y="0"/>
          <a:ext cx="0" cy="0"/>
          <a:chOff x="0" y="0"/>
          <a:chExt cx="0" cy="0"/>
        </a:xfrm>
      </p:grpSpPr>
      <p:sp>
        <p:nvSpPr>
          <p:cNvPr id="738" name="Google Shape;738;p106"/>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a:t>
            </a:r>
            <a:r>
              <a:rPr b="1" lang="en-GB" sz="1200">
                <a:solidFill>
                  <a:schemeClr val="lt1"/>
                </a:solidFill>
              </a:rPr>
              <a:t>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739" name="Google Shape;739;p10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rPr b="1" lang="en-GB" sz="1800">
                <a:solidFill>
                  <a:srgbClr val="FF0000"/>
                </a:solidFill>
              </a:rPr>
              <a:t>Key takeaways</a:t>
            </a:r>
            <a:endParaRPr b="1" sz="1800">
              <a:solidFill>
                <a:srgbClr val="FF0000"/>
              </a:solidFill>
            </a:endParaRPr>
          </a:p>
          <a:p>
            <a:pPr indent="-342900" lvl="0" marL="457200" rtl="0" algn="l">
              <a:lnSpc>
                <a:spcPct val="115000"/>
              </a:lnSpc>
              <a:spcBef>
                <a:spcPts val="1800"/>
              </a:spcBef>
              <a:spcAft>
                <a:spcPts val="0"/>
              </a:spcAft>
              <a:buClr>
                <a:srgbClr val="1B1C1D"/>
              </a:buClr>
              <a:buSzPts val="1800"/>
              <a:buAutoNum type="arabicPeriod"/>
            </a:pPr>
            <a:r>
              <a:rPr lang="en-GB" sz="1800">
                <a:solidFill>
                  <a:srgbClr val="1B1C1D"/>
                </a:solidFill>
              </a:rPr>
              <a:t>Higher collision energies and luminosities.</a:t>
            </a:r>
            <a:endParaRPr sz="1800">
              <a:solidFill>
                <a:srgbClr val="1B1C1D"/>
              </a:solidFill>
            </a:endParaRPr>
          </a:p>
          <a:p>
            <a:pPr indent="-342900" lvl="0" marL="457200" rtl="0" algn="l">
              <a:lnSpc>
                <a:spcPct val="115000"/>
              </a:lnSpc>
              <a:spcBef>
                <a:spcPts val="0"/>
              </a:spcBef>
              <a:spcAft>
                <a:spcPts val="0"/>
              </a:spcAft>
              <a:buClr>
                <a:srgbClr val="1B1C1D"/>
              </a:buClr>
              <a:buSzPts val="1800"/>
              <a:buAutoNum type="arabicPeriod"/>
            </a:pPr>
            <a:r>
              <a:rPr lang="en-GB" sz="1800">
                <a:solidFill>
                  <a:srgbClr val="1B1C1D"/>
                </a:solidFill>
              </a:rPr>
              <a:t>New acceleration techniques (e.g., plasma, laser).</a:t>
            </a:r>
            <a:endParaRPr sz="1800">
              <a:solidFill>
                <a:srgbClr val="1B1C1D"/>
              </a:solidFill>
            </a:endParaRPr>
          </a:p>
          <a:p>
            <a:pPr indent="-342900" lvl="0" marL="457200" rtl="0" algn="l">
              <a:lnSpc>
                <a:spcPct val="115000"/>
              </a:lnSpc>
              <a:spcBef>
                <a:spcPts val="0"/>
              </a:spcBef>
              <a:spcAft>
                <a:spcPts val="0"/>
              </a:spcAft>
              <a:buClr>
                <a:srgbClr val="1B1C1D"/>
              </a:buClr>
              <a:buSzPts val="1800"/>
              <a:buAutoNum type="arabicPeriod"/>
            </a:pPr>
            <a:r>
              <a:rPr lang="en-GB" sz="1800">
                <a:solidFill>
                  <a:srgbClr val="1B1C1D"/>
                </a:solidFill>
              </a:rPr>
              <a:t>Use of advanced superconducting materials and magnet</a:t>
            </a:r>
            <a:endParaRPr sz="1800">
              <a:solidFill>
                <a:srgbClr val="1B1C1D"/>
              </a:solidFill>
            </a:endParaRPr>
          </a:p>
          <a:p>
            <a:pPr indent="-342900" lvl="0" marL="457200" rtl="0" algn="l">
              <a:lnSpc>
                <a:spcPct val="115000"/>
              </a:lnSpc>
              <a:spcBef>
                <a:spcPts val="0"/>
              </a:spcBef>
              <a:spcAft>
                <a:spcPts val="0"/>
              </a:spcAft>
              <a:buClr>
                <a:srgbClr val="1B1C1D"/>
              </a:buClr>
              <a:buSzPts val="1800"/>
              <a:buAutoNum type="arabicPeriod"/>
            </a:pPr>
            <a:r>
              <a:rPr lang="en-GB" sz="1800">
                <a:solidFill>
                  <a:srgbClr val="1B1C1D"/>
                </a:solidFill>
              </a:rPr>
              <a:t>Development of muon colliders.</a:t>
            </a:r>
            <a:endParaRPr sz="1800">
              <a:solidFill>
                <a:srgbClr val="1B1C1D"/>
              </a:solidFill>
            </a:endParaRPr>
          </a:p>
          <a:p>
            <a:pPr indent="-342900" lvl="0" marL="457200" rtl="0" algn="l">
              <a:lnSpc>
                <a:spcPct val="115000"/>
              </a:lnSpc>
              <a:spcBef>
                <a:spcPts val="0"/>
              </a:spcBef>
              <a:spcAft>
                <a:spcPts val="0"/>
              </a:spcAft>
              <a:buClr>
                <a:srgbClr val="1B1C1D"/>
              </a:buClr>
              <a:buSzPts val="1800"/>
              <a:buAutoNum type="arabicPeriod"/>
            </a:pPr>
            <a:r>
              <a:rPr lang="en-GB" sz="1800">
                <a:solidFill>
                  <a:srgbClr val="1B1C1D"/>
                </a:solidFill>
              </a:rPr>
              <a:t>May be discovered the dark matter</a:t>
            </a:r>
            <a:endParaRPr sz="1800">
              <a:solidFill>
                <a:srgbClr val="1B1C1D"/>
              </a:solidFill>
            </a:endParaRPr>
          </a:p>
          <a:p>
            <a:pPr indent="0" lvl="0" marL="457200" rtl="0" algn="l">
              <a:lnSpc>
                <a:spcPct val="115000"/>
              </a:lnSpc>
              <a:spcBef>
                <a:spcPts val="1800"/>
              </a:spcBef>
              <a:spcAft>
                <a:spcPts val="0"/>
              </a:spcAft>
              <a:buNone/>
            </a:pPr>
            <a:r>
              <a:rPr b="1" lang="en-GB" sz="1800">
                <a:solidFill>
                  <a:srgbClr val="FF0000"/>
                </a:solidFill>
              </a:rPr>
              <a:t>Career</a:t>
            </a:r>
            <a:r>
              <a:rPr b="1" lang="en-GB" sz="1800">
                <a:solidFill>
                  <a:srgbClr val="FF0000"/>
                </a:solidFill>
              </a:rPr>
              <a:t> opportunities</a:t>
            </a:r>
            <a:endParaRPr b="1" sz="1800">
              <a:solidFill>
                <a:srgbClr val="FF0000"/>
              </a:solidFill>
            </a:endParaRPr>
          </a:p>
          <a:p>
            <a:pPr indent="-342900" lvl="0" marL="457200" rtl="0" algn="l">
              <a:lnSpc>
                <a:spcPct val="115000"/>
              </a:lnSpc>
              <a:spcBef>
                <a:spcPts val="1800"/>
              </a:spcBef>
              <a:spcAft>
                <a:spcPts val="0"/>
              </a:spcAft>
              <a:buClr>
                <a:srgbClr val="111111"/>
              </a:buClr>
              <a:buSzPts val="1800"/>
              <a:buChar char="●"/>
            </a:pPr>
            <a:r>
              <a:rPr lang="en-GB" sz="1800">
                <a:solidFill>
                  <a:srgbClr val="111111"/>
                </a:solidFill>
              </a:rPr>
              <a:t>Research field</a:t>
            </a:r>
            <a:endParaRPr sz="1800">
              <a:solidFill>
                <a:srgbClr val="111111"/>
              </a:solidFill>
            </a:endParaRPr>
          </a:p>
          <a:p>
            <a:pPr indent="-342900" lvl="0" marL="457200" rtl="0" algn="l">
              <a:lnSpc>
                <a:spcPct val="115000"/>
              </a:lnSpc>
              <a:spcBef>
                <a:spcPts val="0"/>
              </a:spcBef>
              <a:spcAft>
                <a:spcPts val="0"/>
              </a:spcAft>
              <a:buClr>
                <a:srgbClr val="111111"/>
              </a:buClr>
              <a:buSzPts val="1800"/>
              <a:buChar char="●"/>
            </a:pPr>
            <a:r>
              <a:rPr lang="en-GB" sz="1800">
                <a:solidFill>
                  <a:srgbClr val="111111"/>
                </a:solidFill>
              </a:rPr>
              <a:t>Engineering field</a:t>
            </a:r>
            <a:endParaRPr sz="1800">
              <a:solidFill>
                <a:srgbClr val="111111"/>
              </a:solidFill>
            </a:endParaRPr>
          </a:p>
          <a:p>
            <a:pPr indent="-342900" lvl="0" marL="457200" rtl="0" algn="l">
              <a:lnSpc>
                <a:spcPct val="115000"/>
              </a:lnSpc>
              <a:spcBef>
                <a:spcPts val="0"/>
              </a:spcBef>
              <a:spcAft>
                <a:spcPts val="0"/>
              </a:spcAft>
              <a:buClr>
                <a:srgbClr val="111111"/>
              </a:buClr>
              <a:buSzPts val="1800"/>
              <a:buChar char="●"/>
            </a:pPr>
            <a:r>
              <a:rPr lang="en-GB" sz="1800">
                <a:solidFill>
                  <a:srgbClr val="111111"/>
                </a:solidFill>
              </a:rPr>
              <a:t>Machine</a:t>
            </a:r>
            <a:r>
              <a:rPr lang="en-GB" sz="1800">
                <a:solidFill>
                  <a:srgbClr val="111111"/>
                </a:solidFill>
              </a:rPr>
              <a:t> learning field</a:t>
            </a:r>
            <a:endParaRPr sz="1800">
              <a:solidFill>
                <a:srgbClr val="111111"/>
              </a:solidFill>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43" name="Shape 743"/>
        <p:cNvGrpSpPr/>
        <p:nvPr/>
      </p:nvGrpSpPr>
      <p:grpSpPr>
        <a:xfrm>
          <a:off x="0" y="0"/>
          <a:ext cx="0" cy="0"/>
          <a:chOff x="0" y="0"/>
          <a:chExt cx="0" cy="0"/>
        </a:xfrm>
      </p:grpSpPr>
      <p:sp>
        <p:nvSpPr>
          <p:cNvPr id="744" name="Google Shape;744;p107"/>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45" name="Google Shape;745;p10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p:txBody>
      </p:sp>
      <p:graphicFrame>
        <p:nvGraphicFramePr>
          <p:cNvPr id="746" name="Google Shape;746;p107"/>
          <p:cNvGraphicFramePr/>
          <p:nvPr/>
        </p:nvGraphicFramePr>
        <p:xfrm>
          <a:off x="3380600" y="507675"/>
          <a:ext cx="3000000" cy="3000000"/>
        </p:xfrm>
        <a:graphic>
          <a:graphicData uri="http://schemas.openxmlformats.org/drawingml/2006/table">
            <a:tbl>
              <a:tblPr>
                <a:noFill/>
                <a:tableStyleId>{8A0DF709-68CC-49C7-ADB1-2B83C8ACE6F8}</a:tableStyleId>
              </a:tblPr>
              <a:tblGrid>
                <a:gridCol w="723900"/>
                <a:gridCol w="8420100"/>
              </a:tblGrid>
              <a:tr h="381000">
                <a:tc>
                  <a:txBody>
                    <a:bodyPr/>
                    <a:lstStyle/>
                    <a:p>
                      <a:pPr indent="0" lvl="0" marL="0" rtl="0" algn="l">
                        <a:spcBef>
                          <a:spcPts val="0"/>
                        </a:spcBef>
                        <a:spcAft>
                          <a:spcPts val="0"/>
                        </a:spcAft>
                        <a:buNone/>
                      </a:pPr>
                      <a:r>
                        <a:t/>
                      </a:r>
                      <a:endParaRPr/>
                    </a:p>
                  </a:txBody>
                  <a:tcPr marT="91425" marB="91425" marR="152400" marL="152400"/>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747" name="Google Shape;747;p107"/>
          <p:cNvSpPr txBox="1"/>
          <p:nvPr/>
        </p:nvSpPr>
        <p:spPr>
          <a:xfrm>
            <a:off x="3533000" y="0"/>
            <a:ext cx="4776900" cy="5050800"/>
          </a:xfrm>
          <a:prstGeom prst="rect">
            <a:avLst/>
          </a:prstGeom>
          <a:noFill/>
          <a:ln>
            <a:noFill/>
          </a:ln>
        </p:spPr>
        <p:txBody>
          <a:bodyPr anchorCtr="0" anchor="ctr" bIns="91425" lIns="91425" spcFirstLastPara="1" rIns="91425" wrap="square" tIns="91425">
            <a:noAutofit/>
          </a:bodyPr>
          <a:lstStyle/>
          <a:p>
            <a:pPr indent="0" lvl="0" marL="0" rtl="0" algn="l">
              <a:lnSpc>
                <a:spcPct val="150000"/>
              </a:lnSpc>
              <a:spcBef>
                <a:spcPts val="600"/>
              </a:spcBef>
              <a:spcAft>
                <a:spcPts val="0"/>
              </a:spcAft>
              <a:buNone/>
            </a:pPr>
            <a:r>
              <a:rPr b="1" lang="en-GB" sz="1900">
                <a:solidFill>
                  <a:srgbClr val="FF0000"/>
                </a:solidFill>
                <a:highlight>
                  <a:srgbClr val="FFFFFF"/>
                </a:highlight>
              </a:rPr>
              <a:t>My Key </a:t>
            </a:r>
            <a:r>
              <a:rPr b="1" lang="en-GB" sz="1900">
                <a:solidFill>
                  <a:srgbClr val="FF0000"/>
                </a:solidFill>
                <a:highlight>
                  <a:srgbClr val="FFFFFF"/>
                </a:highlight>
              </a:rPr>
              <a:t>Takeaways</a:t>
            </a:r>
            <a:endParaRPr b="1" sz="1900">
              <a:solidFill>
                <a:srgbClr val="FF0000"/>
              </a:solidFill>
              <a:highlight>
                <a:srgbClr val="FFFFFF"/>
              </a:highlight>
            </a:endParaRPr>
          </a:p>
          <a:p>
            <a:pPr indent="0" lvl="0" marL="0" rtl="0" algn="l">
              <a:lnSpc>
                <a:spcPct val="150000"/>
              </a:lnSpc>
              <a:spcBef>
                <a:spcPts val="600"/>
              </a:spcBef>
              <a:spcAft>
                <a:spcPts val="0"/>
              </a:spcAft>
              <a:buNone/>
            </a:pPr>
            <a:r>
              <a:rPr lang="en-GB" sz="1900">
                <a:solidFill>
                  <a:srgbClr val="222222"/>
                </a:solidFill>
                <a:highlight>
                  <a:srgbClr val="FFFFFF"/>
                </a:highlight>
              </a:rPr>
              <a:t>The "Mystery Box Experiment" is a hands-on learning activity where students use senses other than sight (shaking, tilting, weighing, tapping) to deduce the contents of a sealed box.</a:t>
            </a:r>
            <a:endParaRPr sz="1900">
              <a:solidFill>
                <a:srgbClr val="222222"/>
              </a:solidFill>
              <a:highlight>
                <a:srgbClr val="FFFFFF"/>
              </a:highlight>
            </a:endParaRPr>
          </a:p>
          <a:p>
            <a:pPr indent="0" lvl="0" marL="0" rtl="0" algn="l">
              <a:lnSpc>
                <a:spcPct val="150000"/>
              </a:lnSpc>
              <a:spcBef>
                <a:spcPts val="600"/>
              </a:spcBef>
              <a:spcAft>
                <a:spcPts val="0"/>
              </a:spcAft>
              <a:buNone/>
            </a:pPr>
            <a:r>
              <a:rPr lang="en-GB" sz="1900">
                <a:solidFill>
                  <a:srgbClr val="222222"/>
                </a:solidFill>
                <a:highlight>
                  <a:srgbClr val="FFFFFF"/>
                </a:highlight>
              </a:rPr>
              <a:t>Nurtures creativity, problem-solving, critical thinking, observation, communication, and experiential learning by focusing on the process of discovery.</a:t>
            </a:r>
            <a:endParaRPr sz="1900">
              <a:solidFill>
                <a:srgbClr val="222222"/>
              </a:solidFill>
              <a:highlight>
                <a:srgbClr val="FFFFFF"/>
              </a:highlight>
            </a:endParaRPr>
          </a:p>
          <a:p>
            <a:pPr indent="0" lvl="0" marL="0" rtl="0" algn="l">
              <a:lnSpc>
                <a:spcPct val="150000"/>
              </a:lnSpc>
              <a:spcBef>
                <a:spcPts val="600"/>
              </a:spcBef>
              <a:spcAft>
                <a:spcPts val="0"/>
              </a:spcAft>
              <a:buNone/>
            </a:pPr>
            <a:r>
              <a:t/>
            </a:r>
            <a:endParaRPr sz="1500">
              <a:solidFill>
                <a:srgbClr val="222222"/>
              </a:solidFill>
              <a:highlight>
                <a:srgbClr val="FFFFFF"/>
              </a:highlight>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51" name="Shape 751"/>
        <p:cNvGrpSpPr/>
        <p:nvPr/>
      </p:nvGrpSpPr>
      <p:grpSpPr>
        <a:xfrm>
          <a:off x="0" y="0"/>
          <a:ext cx="0" cy="0"/>
          <a:chOff x="0" y="0"/>
          <a:chExt cx="0" cy="0"/>
        </a:xfrm>
      </p:grpSpPr>
      <p:sp>
        <p:nvSpPr>
          <p:cNvPr id="752" name="Google Shape;752;p108"/>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753" name="Google Shape;753;p10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I</a:t>
            </a:r>
            <a:r>
              <a:rPr lang="en-GB" sz="1600">
                <a:solidFill>
                  <a:srgbClr val="171717"/>
                </a:solidFill>
              </a:rPr>
              <a:t>magine matter and antimatter going into a bar.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Matter: can we talk?</a:t>
            </a:r>
            <a:endParaRPr sz="1600">
              <a:solidFill>
                <a:srgbClr val="171717"/>
              </a:solidFill>
            </a:endParaRPr>
          </a:p>
          <a:p>
            <a:pPr indent="0" lvl="0" marL="360000" marR="360000" rtl="0" algn="l">
              <a:spcBef>
                <a:spcPts val="0"/>
              </a:spcBef>
              <a:spcAft>
                <a:spcPts val="0"/>
              </a:spcAft>
              <a:buNone/>
            </a:pPr>
            <a:r>
              <a:rPr lang="en-GB" sz="1600">
                <a:solidFill>
                  <a:srgbClr val="171717"/>
                </a:solidFill>
              </a:rPr>
              <a:t>Antimatter: sure why 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antimatter study will result to a Nobel prize in the future.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Particles and antiparticles </a:t>
            </a:r>
            <a:endParaRPr sz="1600">
              <a:solidFill>
                <a:srgbClr val="171717"/>
              </a:solidFill>
            </a:endParaRPr>
          </a:p>
          <a:p>
            <a:pPr indent="0" lvl="0" marL="457200" marR="360000" rtl="0" algn="l">
              <a:spcBef>
                <a:spcPts val="0"/>
              </a:spcBef>
              <a:spcAft>
                <a:spcPts val="0"/>
              </a:spcAft>
              <a:buNone/>
            </a:pPr>
            <a:r>
              <a:rPr lang="en-GB" sz="1600">
                <a:solidFill>
                  <a:srgbClr val="171717"/>
                </a:solidFill>
              </a:rPr>
              <a:t>The same mass, opposite charges except for neutrinos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57" name="Shape 757"/>
        <p:cNvGrpSpPr/>
        <p:nvPr/>
      </p:nvGrpSpPr>
      <p:grpSpPr>
        <a:xfrm>
          <a:off x="0" y="0"/>
          <a:ext cx="0" cy="0"/>
          <a:chOff x="0" y="0"/>
          <a:chExt cx="0" cy="0"/>
        </a:xfrm>
      </p:grpSpPr>
      <p:sp>
        <p:nvSpPr>
          <p:cNvPr id="758" name="Google Shape;758;p109"/>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759" name="Google Shape;759;p10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Plasma Wakefield acceleration </a:t>
            </a:r>
            <a:endParaRPr sz="1600">
              <a:solidFill>
                <a:srgbClr val="171717"/>
              </a:solidFill>
            </a:endParaRPr>
          </a:p>
          <a:p>
            <a:pPr indent="0" lvl="0" marL="457200" marR="360000" rtl="0" algn="l">
              <a:spcBef>
                <a:spcPts val="0"/>
              </a:spcBef>
              <a:spcAft>
                <a:spcPts val="0"/>
              </a:spcAft>
              <a:buNone/>
            </a:pPr>
            <a:r>
              <a:rPr lang="en-GB" sz="1600">
                <a:solidFill>
                  <a:srgbClr val="171717"/>
                </a:solidFill>
              </a:rPr>
              <a:t>Sustainability </a:t>
            </a:r>
            <a:endParaRPr sz="1600">
              <a:solidFill>
                <a:srgbClr val="171717"/>
              </a:solidFill>
            </a:endParaRPr>
          </a:p>
          <a:p>
            <a:pPr indent="0" lvl="0" marL="457200" marR="360000" rtl="0" algn="l">
              <a:spcBef>
                <a:spcPts val="0"/>
              </a:spcBef>
              <a:spcAft>
                <a:spcPts val="0"/>
              </a:spcAft>
              <a:buNone/>
            </a:pPr>
            <a:r>
              <a:rPr lang="en-GB" sz="1600">
                <a:solidFill>
                  <a:srgbClr val="171717"/>
                </a:solidFill>
              </a:rPr>
              <a:t>Medical applications </a:t>
            </a:r>
            <a:endParaRPr sz="1600">
              <a:solidFill>
                <a:srgbClr val="171717"/>
              </a:solidFill>
            </a:endParaRPr>
          </a:p>
          <a:p>
            <a:pPr indent="0" lvl="0" marL="457200" marR="360000" rtl="0" algn="l">
              <a:spcBef>
                <a:spcPts val="0"/>
              </a:spcBef>
              <a:spcAft>
                <a:spcPts val="0"/>
              </a:spcAft>
              <a:buNone/>
            </a:pPr>
            <a:r>
              <a:rPr lang="en-GB" sz="1600">
                <a:solidFill>
                  <a:srgbClr val="171717"/>
                </a:solidFill>
              </a:rPr>
              <a:t>New fundamental discoveries</a:t>
            </a:r>
            <a:endParaRPr sz="1600">
              <a:solidFill>
                <a:srgbClr val="171717"/>
              </a:solidFill>
            </a:endParaRPr>
          </a:p>
          <a:p>
            <a:pPr indent="0" lvl="0" marL="457200" marR="360000" rtl="0" algn="l">
              <a:spcBef>
                <a:spcPts val="0"/>
              </a:spcBef>
              <a:spcAft>
                <a:spcPts val="0"/>
              </a:spcAft>
              <a:buNone/>
            </a:pPr>
            <a:r>
              <a:rPr lang="en-GB" sz="1600">
                <a:solidFill>
                  <a:srgbClr val="171717"/>
                </a:solidFill>
              </a:rPr>
              <a:t>New collaborations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Medical physicist </a:t>
            </a:r>
            <a:endParaRPr sz="1600">
              <a:solidFill>
                <a:srgbClr val="171717"/>
              </a:solidFill>
            </a:endParaRPr>
          </a:p>
          <a:p>
            <a:pPr indent="0" lvl="0" marL="457200" marR="360000" rtl="0" algn="l">
              <a:spcBef>
                <a:spcPts val="0"/>
              </a:spcBef>
              <a:spcAft>
                <a:spcPts val="0"/>
              </a:spcAft>
              <a:buNone/>
            </a:pPr>
            <a:r>
              <a:rPr lang="en-GB" sz="1600">
                <a:solidFill>
                  <a:srgbClr val="171717"/>
                </a:solidFill>
              </a:rPr>
              <a:t>Data science </a:t>
            </a:r>
            <a:endParaRPr sz="1600">
              <a:solidFill>
                <a:srgbClr val="171717"/>
              </a:solidFill>
            </a:endParaRPr>
          </a:p>
          <a:p>
            <a:pPr indent="0" lvl="0" marL="457200" marR="360000" rtl="0" algn="l">
              <a:spcBef>
                <a:spcPts val="0"/>
              </a:spcBef>
              <a:spcAft>
                <a:spcPts val="0"/>
              </a:spcAft>
              <a:buNone/>
            </a:pPr>
            <a:r>
              <a:rPr lang="en-GB" sz="1600">
                <a:solidFill>
                  <a:srgbClr val="171717"/>
                </a:solidFill>
              </a:rPr>
              <a:t>Researcher</a:t>
            </a:r>
            <a:endParaRPr sz="1600">
              <a:solidFill>
                <a:srgbClr val="171717"/>
              </a:solidFill>
            </a:endParaRPr>
          </a:p>
          <a:p>
            <a:pPr indent="0" lvl="0" marL="457200" marR="360000" rtl="0" algn="l">
              <a:spcBef>
                <a:spcPts val="0"/>
              </a:spcBef>
              <a:spcAft>
                <a:spcPts val="0"/>
              </a:spcAft>
              <a:buNone/>
            </a:pPr>
            <a:r>
              <a:rPr lang="en-GB" sz="1600">
                <a:solidFill>
                  <a:srgbClr val="171717"/>
                </a:solidFill>
              </a:rPr>
              <a:t>Engineering </a:t>
            </a:r>
            <a:endParaRPr sz="1600">
              <a:solidFill>
                <a:srgbClr val="171717"/>
              </a:solidFill>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63" name="Shape 763"/>
        <p:cNvGrpSpPr/>
        <p:nvPr/>
      </p:nvGrpSpPr>
      <p:grpSpPr>
        <a:xfrm>
          <a:off x="0" y="0"/>
          <a:ext cx="0" cy="0"/>
          <a:chOff x="0" y="0"/>
          <a:chExt cx="0" cy="0"/>
        </a:xfrm>
      </p:grpSpPr>
      <p:sp>
        <p:nvSpPr>
          <p:cNvPr id="764" name="Google Shape;764;p110"/>
          <p:cNvSpPr/>
          <p:nvPr/>
        </p:nvSpPr>
        <p:spPr>
          <a:xfrm>
            <a:off x="0" y="0"/>
            <a:ext cx="3265800" cy="5143500"/>
          </a:xfrm>
          <a:prstGeom prst="rect">
            <a:avLst/>
          </a:prstGeom>
          <a:solidFill>
            <a:srgbClr val="FFD9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65" name="Google Shape;765;p11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Geneva is a very beautiful and very expensive city. But France is near. Vive la France!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Cern is a great place to work</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program is well-designed</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Social events and CERN visits were the highlight of this program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CERN creates knowledge and gives answers to fundamental questions about our existance and universe </a:t>
            </a:r>
            <a:endParaRPr sz="1600">
              <a:solidFill>
                <a:srgbClr val="171717"/>
              </a:solidFill>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69" name="Shape 769"/>
        <p:cNvGrpSpPr/>
        <p:nvPr/>
      </p:nvGrpSpPr>
      <p:grpSpPr>
        <a:xfrm>
          <a:off x="0" y="0"/>
          <a:ext cx="0" cy="0"/>
          <a:chOff x="0" y="0"/>
          <a:chExt cx="0" cy="0"/>
        </a:xfrm>
      </p:grpSpPr>
      <p:sp>
        <p:nvSpPr>
          <p:cNvPr id="770" name="Google Shape;770;p111"/>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771" name="Google Shape;771;p11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200"/>
          </a:p>
          <a:p>
            <a:pPr indent="0" lvl="0" marL="0" marR="360000" rtl="0" algn="l">
              <a:spcBef>
                <a:spcPts val="0"/>
              </a:spcBef>
              <a:spcAft>
                <a:spcPts val="0"/>
              </a:spcAft>
              <a:buNone/>
            </a:pPr>
            <a:r>
              <a:t/>
            </a:r>
            <a:endParaRPr sz="1200"/>
          </a:p>
          <a:p>
            <a:pPr indent="-330200" lvl="0" marL="457200" marR="360000" rtl="0" algn="l">
              <a:spcBef>
                <a:spcPts val="0"/>
              </a:spcBef>
              <a:spcAft>
                <a:spcPts val="0"/>
              </a:spcAft>
              <a:buSzPts val="1600"/>
              <a:buAutoNum type="arabicPeriod"/>
            </a:pPr>
            <a:r>
              <a:rPr lang="en-GB" sz="1600"/>
              <a:t>Annihilation and pair production</a:t>
            </a:r>
            <a:endParaRPr sz="1600"/>
          </a:p>
          <a:p>
            <a:pPr indent="0" lvl="0" marL="457200" marR="360000" rtl="0" algn="l">
              <a:spcBef>
                <a:spcPts val="0"/>
              </a:spcBef>
              <a:spcAft>
                <a:spcPts val="0"/>
              </a:spcAft>
              <a:buNone/>
            </a:pPr>
            <a:r>
              <a:rPr lang="en-GB" sz="1600"/>
              <a:t>Beta decay</a:t>
            </a:r>
            <a:endParaRPr sz="1600"/>
          </a:p>
          <a:p>
            <a:pPr indent="0" lvl="0" marL="457200" marR="360000" rtl="0" algn="l">
              <a:spcBef>
                <a:spcPts val="0"/>
              </a:spcBef>
              <a:spcAft>
                <a:spcPts val="0"/>
              </a:spcAft>
              <a:buNone/>
            </a:pPr>
            <a:r>
              <a:rPr lang="en-GB" sz="1600"/>
              <a:t>Trapping Antimatter</a:t>
            </a:r>
            <a:endParaRPr sz="1600"/>
          </a:p>
          <a:p>
            <a:pPr indent="0" lvl="0" marL="457200" marR="360000" rtl="0" algn="l">
              <a:spcBef>
                <a:spcPts val="0"/>
              </a:spcBef>
              <a:spcAft>
                <a:spcPts val="0"/>
              </a:spcAft>
              <a:buNone/>
            </a:pPr>
            <a:r>
              <a:t/>
            </a:r>
            <a:endParaRPr sz="1600"/>
          </a:p>
          <a:p>
            <a:pPr indent="-330200" lvl="0" marL="457200" marR="360000" rtl="0" algn="l">
              <a:spcBef>
                <a:spcPts val="0"/>
              </a:spcBef>
              <a:spcAft>
                <a:spcPts val="0"/>
              </a:spcAft>
              <a:buSzPts val="1600"/>
              <a:buAutoNum type="arabicPeriod"/>
            </a:pPr>
            <a:r>
              <a:rPr lang="en-GB" sz="1600"/>
              <a:t>Create Graphical </a:t>
            </a:r>
            <a:r>
              <a:rPr lang="en-GB" sz="1600"/>
              <a:t>representation</a:t>
            </a:r>
            <a:r>
              <a:rPr lang="en-GB" sz="1600"/>
              <a:t> of Anticolor charge</a:t>
            </a:r>
            <a:endParaRPr sz="1600"/>
          </a:p>
          <a:p>
            <a:pPr indent="0" lvl="0" marL="457200" marR="360000" rtl="0" algn="l">
              <a:spcBef>
                <a:spcPts val="0"/>
              </a:spcBef>
              <a:spcAft>
                <a:spcPts val="0"/>
              </a:spcAft>
              <a:buNone/>
            </a:pPr>
            <a:r>
              <a:t/>
            </a:r>
            <a:endParaRPr sz="12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35" name="Shape 235"/>
        <p:cNvGrpSpPr/>
        <p:nvPr/>
      </p:nvGrpSpPr>
      <p:grpSpPr>
        <a:xfrm>
          <a:off x="0" y="0"/>
          <a:ext cx="0" cy="0"/>
          <a:chOff x="0" y="0"/>
          <a:chExt cx="0" cy="0"/>
        </a:xfrm>
      </p:grpSpPr>
      <p:sp>
        <p:nvSpPr>
          <p:cNvPr id="236" name="Google Shape;236;p31"/>
          <p:cNvSpPr/>
          <p:nvPr/>
        </p:nvSpPr>
        <p:spPr>
          <a:xfrm>
            <a:off x="0" y="0"/>
            <a:ext cx="3265800" cy="5143500"/>
          </a:xfrm>
          <a:prstGeom prst="rect">
            <a:avLst/>
          </a:prstGeom>
          <a:solidFill>
            <a:srgbClr val="93C47D"/>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Particle </a:t>
            </a:r>
            <a:br>
              <a:rPr lang="en-GB" sz="2400">
                <a:solidFill>
                  <a:schemeClr val="lt1"/>
                </a:solidFill>
              </a:rPr>
            </a:br>
            <a:r>
              <a:rPr lang="en-GB" sz="2400">
                <a:solidFill>
                  <a:schemeClr val="lt1"/>
                </a:solidFill>
              </a:rPr>
              <a:t>Detectors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particle detectors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potential challenges</a:t>
            </a:r>
            <a:r>
              <a:rPr lang="en-GB" sz="1200">
                <a:solidFill>
                  <a:schemeClr val="lt1"/>
                </a:solidFill>
              </a:rPr>
              <a:t> students might encounter when learning about particle detectors?</a:t>
            </a:r>
            <a:endParaRPr sz="1200">
              <a:solidFill>
                <a:schemeClr val="lt1"/>
              </a:solidFill>
            </a:endParaRPr>
          </a:p>
        </p:txBody>
      </p:sp>
      <p:sp>
        <p:nvSpPr>
          <p:cNvPr id="237" name="Google Shape;237;p3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t/>
            </a:r>
            <a:endParaRPr sz="1600">
              <a:solidFill>
                <a:srgbClr val="171717"/>
              </a:solidFill>
            </a:endParaRPr>
          </a:p>
          <a:p>
            <a:pPr indent="0" lvl="0" marL="457200" marR="360000" rtl="0" algn="l">
              <a:spcBef>
                <a:spcPts val="0"/>
              </a:spcBef>
              <a:spcAft>
                <a:spcPts val="0"/>
              </a:spcAft>
              <a:buNone/>
            </a:pPr>
            <a:r>
              <a:rPr b="1" lang="en-GB" sz="1600">
                <a:solidFill>
                  <a:srgbClr val="171717"/>
                </a:solidFill>
                <a:highlight>
                  <a:srgbClr val="00FF00"/>
                </a:highlight>
              </a:rPr>
              <a:t>Key ideas</a:t>
            </a:r>
            <a:endParaRPr b="1" sz="1600">
              <a:solidFill>
                <a:srgbClr val="171717"/>
              </a:solidFill>
              <a:highlight>
                <a:srgbClr val="00FF00"/>
              </a:highlight>
            </a:endParaRPr>
          </a:p>
          <a:p>
            <a:pPr indent="0" lvl="0" marL="0" marR="360000" rtl="0" algn="l">
              <a:spcBef>
                <a:spcPts val="0"/>
              </a:spcBef>
              <a:spcAft>
                <a:spcPts val="0"/>
              </a:spcAft>
              <a:buNone/>
            </a:pPr>
            <a:r>
              <a:rPr lang="en-GB" sz="1600">
                <a:solidFill>
                  <a:srgbClr val="171717"/>
                </a:solidFill>
              </a:rPr>
              <a:t>  </a:t>
            </a:r>
            <a:endParaRPr sz="1600">
              <a:solidFill>
                <a:srgbClr val="171717"/>
              </a:solidFill>
            </a:endParaRPr>
          </a:p>
          <a:p>
            <a:pPr indent="0" lvl="0" marL="0" marR="360000" rtl="0" algn="l">
              <a:spcBef>
                <a:spcPts val="0"/>
              </a:spcBef>
              <a:spcAft>
                <a:spcPts val="0"/>
              </a:spcAft>
              <a:buNone/>
            </a:pPr>
            <a:r>
              <a:rPr lang="en-GB" sz="1600">
                <a:solidFill>
                  <a:srgbClr val="171717"/>
                </a:solidFill>
              </a:rPr>
              <a:t>  </a:t>
            </a:r>
            <a:r>
              <a:rPr lang="en-GB" sz="2100">
                <a:solidFill>
                  <a:srgbClr val="171717"/>
                </a:solidFill>
              </a:rPr>
              <a:t> </a:t>
            </a:r>
            <a:r>
              <a:rPr lang="en-GB" sz="1600">
                <a:solidFill>
                  <a:srgbClr val="1B1C1D"/>
                </a:solidFill>
              </a:rPr>
              <a:t>It can detect new subatomic particles.</a:t>
            </a:r>
            <a:endParaRPr sz="1600">
              <a:solidFill>
                <a:srgbClr val="1B1C1D"/>
              </a:solidFill>
            </a:endParaRPr>
          </a:p>
          <a:p>
            <a:pPr indent="-330200" lvl="0" marL="457200" rtl="0" algn="l">
              <a:lnSpc>
                <a:spcPct val="115000"/>
              </a:lnSpc>
              <a:spcBef>
                <a:spcPts val="0"/>
              </a:spcBef>
              <a:spcAft>
                <a:spcPts val="0"/>
              </a:spcAft>
              <a:buClr>
                <a:srgbClr val="1B1C1D"/>
              </a:buClr>
              <a:buSzPts val="1600"/>
              <a:buAutoNum type="arabicPeriod"/>
            </a:pPr>
            <a:r>
              <a:rPr lang="en-GB" sz="1600">
                <a:solidFill>
                  <a:srgbClr val="1B1C1D"/>
                </a:solidFill>
              </a:rPr>
              <a:t>It may also be able to detect dark matter and dark energy in the future.</a:t>
            </a:r>
            <a:endParaRPr sz="1600">
              <a:solidFill>
                <a:srgbClr val="1B1C1D"/>
              </a:solidFill>
            </a:endParaRPr>
          </a:p>
          <a:p>
            <a:pPr indent="-330200" lvl="0" marL="457200" rtl="0" algn="l">
              <a:lnSpc>
                <a:spcPct val="115000"/>
              </a:lnSpc>
              <a:spcBef>
                <a:spcPts val="0"/>
              </a:spcBef>
              <a:spcAft>
                <a:spcPts val="0"/>
              </a:spcAft>
              <a:buClr>
                <a:srgbClr val="1B1C1D"/>
              </a:buClr>
              <a:buSzPts val="1600"/>
              <a:buAutoNum type="arabicPeriod"/>
            </a:pPr>
            <a:r>
              <a:rPr lang="en-GB" sz="1600">
                <a:solidFill>
                  <a:srgbClr val="1B1C1D"/>
                </a:solidFill>
              </a:rPr>
              <a:t>The particle's presence can be detected by deviations in the graph.</a:t>
            </a:r>
            <a:endParaRPr sz="1600">
              <a:solidFill>
                <a:srgbClr val="1B1C1D"/>
              </a:solidFill>
            </a:endParaRPr>
          </a:p>
          <a:p>
            <a:pPr indent="0" lvl="0" marL="0" marR="360000" rtl="0" algn="l">
              <a:spcBef>
                <a:spcPts val="180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     </a:t>
            </a:r>
            <a:r>
              <a:rPr b="1" lang="en-GB" sz="1600">
                <a:solidFill>
                  <a:srgbClr val="171717"/>
                </a:solidFill>
                <a:highlight>
                  <a:srgbClr val="00FF00"/>
                </a:highlight>
              </a:rPr>
              <a:t> Potential Challenges</a:t>
            </a:r>
            <a:endParaRPr b="1" sz="1600">
              <a:solidFill>
                <a:srgbClr val="171717"/>
              </a:solidFill>
              <a:highlight>
                <a:srgbClr val="00FF00"/>
              </a:highlight>
            </a:endParaRPr>
          </a:p>
          <a:p>
            <a:pPr indent="0" lvl="0" marL="0" marR="360000" rtl="0" algn="l">
              <a:spcBef>
                <a:spcPts val="0"/>
              </a:spcBef>
              <a:spcAft>
                <a:spcPts val="0"/>
              </a:spcAft>
              <a:buNone/>
            </a:pPr>
            <a:r>
              <a:rPr lang="en-GB" sz="1600">
                <a:solidFill>
                  <a:srgbClr val="171717"/>
                </a:solidFill>
                <a:highlight>
                  <a:srgbClr val="00FF00"/>
                </a:highlight>
              </a:rPr>
              <a:t>   </a:t>
            </a:r>
            <a:endParaRPr sz="1600">
              <a:solidFill>
                <a:srgbClr val="171717"/>
              </a:solidFill>
              <a:highlight>
                <a:srgbClr val="00FF00"/>
              </a:highlight>
            </a:endParaRPr>
          </a:p>
          <a:p>
            <a:pPr indent="0" lvl="0" marL="0" marR="360000" rtl="0" algn="l">
              <a:spcBef>
                <a:spcPts val="0"/>
              </a:spcBef>
              <a:spcAft>
                <a:spcPts val="0"/>
              </a:spcAft>
              <a:buNone/>
            </a:pPr>
            <a:r>
              <a:rPr lang="en-GB" sz="1600">
                <a:solidFill>
                  <a:srgbClr val="171717"/>
                </a:solidFill>
              </a:rPr>
              <a:t>    </a:t>
            </a:r>
            <a:r>
              <a:rPr lang="en-GB" sz="2200">
                <a:solidFill>
                  <a:srgbClr val="171717"/>
                </a:solidFill>
              </a:rPr>
              <a:t> </a:t>
            </a:r>
            <a:r>
              <a:rPr lang="en-GB" sz="1700">
                <a:solidFill>
                  <a:srgbClr val="1B1C1D"/>
                </a:solidFill>
              </a:rPr>
              <a:t>The school laboratories don't have particle accelerators or advanced computer simulations to make these concepts clear to the students.</a:t>
            </a:r>
            <a:endParaRPr sz="1700">
              <a:solidFill>
                <a:srgbClr val="1B1C1D"/>
              </a:solidFill>
            </a:endParaRPr>
          </a:p>
          <a:p>
            <a:pPr indent="0" lvl="0" marL="0" marR="360000" rtl="0" algn="l">
              <a:spcBef>
                <a:spcPts val="0"/>
              </a:spcBef>
              <a:spcAft>
                <a:spcPts val="0"/>
              </a:spcAft>
              <a:buNone/>
            </a:pPr>
            <a:r>
              <a:t/>
            </a:r>
            <a:endParaRPr sz="2200">
              <a:solidFill>
                <a:srgbClr val="171717"/>
              </a:solidFill>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75" name="Shape 775"/>
        <p:cNvGrpSpPr/>
        <p:nvPr/>
      </p:nvGrpSpPr>
      <p:grpSpPr>
        <a:xfrm>
          <a:off x="0" y="0"/>
          <a:ext cx="0" cy="0"/>
          <a:chOff x="0" y="0"/>
          <a:chExt cx="0" cy="0"/>
        </a:xfrm>
      </p:grpSpPr>
      <p:sp>
        <p:nvSpPr>
          <p:cNvPr id="776" name="Google Shape;776;p112"/>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777" name="Google Shape;777;p112"/>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t/>
            </a:r>
            <a:endParaRPr sz="1200"/>
          </a:p>
          <a:p>
            <a:pPr indent="0" lvl="0" marL="457200" marR="360000" rtl="0" algn="l">
              <a:spcBef>
                <a:spcPts val="0"/>
              </a:spcBef>
              <a:spcAft>
                <a:spcPts val="0"/>
              </a:spcAft>
              <a:buNone/>
            </a:pPr>
            <a:r>
              <a:t/>
            </a:r>
            <a:endParaRPr sz="1200"/>
          </a:p>
          <a:p>
            <a:pPr indent="-317500" lvl="0" marL="457200" marR="360000" rtl="0" algn="l">
              <a:spcBef>
                <a:spcPts val="0"/>
              </a:spcBef>
              <a:spcAft>
                <a:spcPts val="0"/>
              </a:spcAft>
              <a:buSzPts val="1400"/>
              <a:buAutoNum type="arabicPeriod"/>
            </a:pPr>
            <a:r>
              <a:rPr lang="en-GB"/>
              <a:t>Plasma Wakefield  </a:t>
            </a:r>
            <a:endParaRPr/>
          </a:p>
          <a:p>
            <a:pPr indent="0" lvl="0" marL="457200" marR="360000" rtl="0" algn="l">
              <a:spcBef>
                <a:spcPts val="0"/>
              </a:spcBef>
              <a:spcAft>
                <a:spcPts val="0"/>
              </a:spcAft>
              <a:buNone/>
            </a:pPr>
            <a:r>
              <a:rPr lang="en-GB"/>
              <a:t>Laser Acceleration</a:t>
            </a:r>
            <a:endParaRPr/>
          </a:p>
          <a:p>
            <a:pPr indent="0" lvl="0" marL="457200" marR="360000" rtl="0" algn="l">
              <a:spcBef>
                <a:spcPts val="0"/>
              </a:spcBef>
              <a:spcAft>
                <a:spcPts val="0"/>
              </a:spcAft>
              <a:buNone/>
            </a:pPr>
            <a:r>
              <a:rPr lang="en-GB"/>
              <a:t>Cost &amp; Efficiency</a:t>
            </a:r>
            <a:endParaRPr sz="1300"/>
          </a:p>
          <a:p>
            <a:pPr indent="0" lvl="0" marL="457200" marR="360000" rtl="0" algn="l">
              <a:spcBef>
                <a:spcPts val="0"/>
              </a:spcBef>
              <a:spcAft>
                <a:spcPts val="0"/>
              </a:spcAft>
              <a:buNone/>
            </a:pPr>
            <a:r>
              <a:rPr lang="en-GB"/>
              <a:t>Environmental Impact</a:t>
            </a:r>
            <a:endParaRPr/>
          </a:p>
          <a:p>
            <a:pPr indent="0" lvl="0" marL="457200" marR="360000" rtl="0" algn="l">
              <a:spcBef>
                <a:spcPts val="0"/>
              </a:spcBef>
              <a:spcAft>
                <a:spcPts val="0"/>
              </a:spcAft>
              <a:buNone/>
            </a:pPr>
            <a:r>
              <a:rPr lang="en-GB"/>
              <a:t>Global Collaboration</a:t>
            </a:r>
            <a:endParaRPr/>
          </a:p>
          <a:p>
            <a:pPr indent="0" lvl="0" marL="457200" marR="360000" rtl="0" algn="l">
              <a:spcBef>
                <a:spcPts val="0"/>
              </a:spcBef>
              <a:spcAft>
                <a:spcPts val="0"/>
              </a:spcAft>
              <a:buNone/>
            </a:pPr>
            <a:r>
              <a:t/>
            </a:r>
            <a:endParaRPr/>
          </a:p>
          <a:p>
            <a:pPr indent="0" lvl="0" marL="457200" marR="360000" rtl="0" algn="l">
              <a:spcBef>
                <a:spcPts val="0"/>
              </a:spcBef>
              <a:spcAft>
                <a:spcPts val="0"/>
              </a:spcAft>
              <a:buNone/>
            </a:pPr>
            <a:r>
              <a:t/>
            </a:r>
            <a:endParaRPr b="1" sz="1200"/>
          </a:p>
          <a:p>
            <a:pPr indent="-304800" lvl="0" marL="457200" marR="360000" rtl="0" algn="l">
              <a:spcBef>
                <a:spcPts val="0"/>
              </a:spcBef>
              <a:spcAft>
                <a:spcPts val="0"/>
              </a:spcAft>
              <a:buSzPts val="1200"/>
              <a:buAutoNum type="arabicPeriod"/>
            </a:pPr>
            <a:r>
              <a:rPr lang="en-GB" sz="1350">
                <a:solidFill>
                  <a:srgbClr val="111111"/>
                </a:solidFill>
                <a:highlight>
                  <a:srgbClr val="FFFFFF"/>
                </a:highlight>
                <a:latin typeface="Roboto"/>
                <a:ea typeface="Roboto"/>
                <a:cs typeface="Roboto"/>
                <a:sym typeface="Roboto"/>
              </a:rPr>
              <a:t>Physics particles can be abstract and intimidating. Terms like synchrotron radiation, plasma waves, or Lorentz force can easily overwhelm students who learn without a strong background. To realize this task is necessary, use visuals, simulations, and analogies to build mental models and make it fun and relatable.</a:t>
            </a:r>
            <a:endParaRPr b="1" sz="1200"/>
          </a:p>
          <a:p>
            <a:pPr indent="0" lvl="0" marL="457200" marR="360000" rtl="0" algn="l">
              <a:spcBef>
                <a:spcPts val="0"/>
              </a:spcBef>
              <a:spcAft>
                <a:spcPts val="0"/>
              </a:spcAft>
              <a:buNone/>
            </a:pPr>
            <a:r>
              <a:t/>
            </a:r>
            <a:endParaRPr b="1" sz="1200"/>
          </a:p>
          <a:p>
            <a:pPr indent="0" lvl="0" marL="457200" marR="360000" rtl="0" algn="l">
              <a:spcBef>
                <a:spcPts val="0"/>
              </a:spcBef>
              <a:spcAft>
                <a:spcPts val="0"/>
              </a:spcAft>
              <a:buNone/>
            </a:pPr>
            <a:r>
              <a:t/>
            </a:r>
            <a:endParaRPr b="1" sz="1200"/>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81" name="Shape 781"/>
        <p:cNvGrpSpPr/>
        <p:nvPr/>
      </p:nvGrpSpPr>
      <p:grpSpPr>
        <a:xfrm>
          <a:off x="0" y="0"/>
          <a:ext cx="0" cy="0"/>
          <a:chOff x="0" y="0"/>
          <a:chExt cx="0" cy="0"/>
        </a:xfrm>
      </p:grpSpPr>
      <p:sp>
        <p:nvSpPr>
          <p:cNvPr id="782" name="Google Shape;782;p113"/>
          <p:cNvSpPr/>
          <p:nvPr/>
        </p:nvSpPr>
        <p:spPr>
          <a:xfrm>
            <a:off x="0" y="0"/>
            <a:ext cx="3265800" cy="5143500"/>
          </a:xfrm>
          <a:prstGeom prst="rect">
            <a:avLst/>
          </a:prstGeom>
          <a:solidFill>
            <a:srgbClr val="F6B26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783" name="Google Shape;783;p113"/>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The practice related to robot programming.</a:t>
            </a:r>
            <a:endParaRPr sz="1600">
              <a:solidFill>
                <a:srgbClr val="171717"/>
              </a:solidFill>
            </a:endParaRPr>
          </a:p>
          <a:p>
            <a:pPr indent="0" lvl="0" marL="360000" marR="360000" rtl="0" algn="l">
              <a:spcBef>
                <a:spcPts val="0"/>
              </a:spcBef>
              <a:spcAft>
                <a:spcPts val="0"/>
              </a:spcAft>
              <a:buNone/>
            </a:pPr>
            <a:r>
              <a:rPr lang="en-GB" sz="1600">
                <a:solidFill>
                  <a:srgbClr val="171717"/>
                </a:solidFill>
              </a:rPr>
              <a:t>Also collaboration between teachers</a:t>
            </a:r>
            <a:endParaRPr sz="1600">
              <a:solidFill>
                <a:srgbClr val="171717"/>
              </a:solidFill>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87" name="Shape 787"/>
        <p:cNvGrpSpPr/>
        <p:nvPr/>
      </p:nvGrpSpPr>
      <p:grpSpPr>
        <a:xfrm>
          <a:off x="0" y="0"/>
          <a:ext cx="0" cy="0"/>
          <a:chOff x="0" y="0"/>
          <a:chExt cx="0" cy="0"/>
        </a:xfrm>
      </p:grpSpPr>
      <p:sp>
        <p:nvSpPr>
          <p:cNvPr id="788" name="Google Shape;788;p114"/>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789" name="Google Shape;789;p114"/>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-Antimatter is real matter and is not the opposite of matter!</a:t>
            </a:r>
            <a:endParaRPr sz="1600">
              <a:solidFill>
                <a:srgbClr val="171717"/>
              </a:solidFill>
            </a:endParaRPr>
          </a:p>
          <a:p>
            <a:pPr indent="0" lvl="0" marL="457200" marR="360000" rtl="0" algn="l">
              <a:spcBef>
                <a:spcPts val="0"/>
              </a:spcBef>
              <a:spcAft>
                <a:spcPts val="0"/>
              </a:spcAft>
              <a:buNone/>
            </a:pPr>
            <a:r>
              <a:rPr lang="en-GB" sz="1600">
                <a:solidFill>
                  <a:srgbClr val="171717"/>
                </a:solidFill>
              </a:rPr>
              <a:t>-Every type of matter has its antimatter equivalent with opposite properties (opposite charge)</a:t>
            </a:r>
            <a:endParaRPr sz="1600">
              <a:solidFill>
                <a:srgbClr val="171717"/>
              </a:solidFill>
            </a:endParaRPr>
          </a:p>
          <a:p>
            <a:pPr indent="0" lvl="0" marL="457200" marR="360000" rtl="0" algn="l">
              <a:spcBef>
                <a:spcPts val="0"/>
              </a:spcBef>
              <a:spcAft>
                <a:spcPts val="0"/>
              </a:spcAft>
              <a:buNone/>
            </a:pPr>
            <a:r>
              <a:rPr lang="en-GB" sz="1600">
                <a:solidFill>
                  <a:srgbClr val="171717"/>
                </a:solidFill>
              </a:rPr>
              <a:t>- Scientists don’t know why the is more matter than antimatter in the universe and are using </a:t>
            </a:r>
            <a:r>
              <a:rPr lang="en-GB" sz="1600">
                <a:solidFill>
                  <a:srgbClr val="171717"/>
                </a:solidFill>
              </a:rPr>
              <a:t>particle</a:t>
            </a:r>
            <a:r>
              <a:rPr lang="en-GB" sz="1600">
                <a:solidFill>
                  <a:srgbClr val="171717"/>
                </a:solidFill>
              </a:rPr>
              <a:t> accelerator to </a:t>
            </a:r>
            <a:r>
              <a:rPr lang="en-GB" sz="1600">
                <a:solidFill>
                  <a:srgbClr val="171717"/>
                </a:solidFill>
              </a:rPr>
              <a:t>research</a:t>
            </a:r>
            <a:r>
              <a:rPr lang="en-GB" sz="1600">
                <a:solidFill>
                  <a:srgbClr val="171717"/>
                </a:solidFill>
              </a:rPr>
              <a:t> how this has </a:t>
            </a:r>
            <a:r>
              <a:rPr lang="en-GB" sz="1600">
                <a:solidFill>
                  <a:srgbClr val="171717"/>
                </a:solidFill>
              </a:rPr>
              <a:t>occurred</a:t>
            </a:r>
            <a:r>
              <a:rPr lang="en-GB" sz="1600">
                <a:solidFill>
                  <a:srgbClr val="171717"/>
                </a:solidFill>
              </a:rPr>
              <a:t> in order to understand how we came to be.</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Antimatter is well define (see above) </a:t>
            </a:r>
            <a:r>
              <a:rPr lang="en-GB" sz="1600">
                <a:solidFill>
                  <a:srgbClr val="171717"/>
                </a:solidFill>
              </a:rPr>
              <a:t>whereas</a:t>
            </a:r>
            <a:r>
              <a:rPr lang="en-GB" sz="1600">
                <a:solidFill>
                  <a:srgbClr val="171717"/>
                </a:solidFill>
              </a:rPr>
              <a:t> DArk matter is so called </a:t>
            </a:r>
            <a:r>
              <a:rPr lang="en-GB" sz="1600">
                <a:solidFill>
                  <a:srgbClr val="171717"/>
                </a:solidFill>
              </a:rPr>
              <a:t>because</a:t>
            </a:r>
            <a:r>
              <a:rPr lang="en-GB" sz="1600">
                <a:solidFill>
                  <a:srgbClr val="171717"/>
                </a:solidFill>
              </a:rPr>
              <a:t> we are in the dark about it! We do not even know if it exists! </a:t>
            </a:r>
            <a:r>
              <a:rPr lang="en-GB" sz="1600">
                <a:solidFill>
                  <a:srgbClr val="171717"/>
                </a:solidFill>
              </a:rPr>
              <a:t>But</a:t>
            </a:r>
            <a:r>
              <a:rPr lang="en-GB" sz="1600">
                <a:solidFill>
                  <a:srgbClr val="171717"/>
                </a:solidFill>
              </a:rPr>
              <a:t> we can see some effects that cannot be explained without this concept. Something else may be responsible for the observations but we don’t know what.</a:t>
            </a:r>
            <a:endParaRPr sz="1600">
              <a:solidFill>
                <a:srgbClr val="171717"/>
              </a:solidFill>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93" name="Shape 793"/>
        <p:cNvGrpSpPr/>
        <p:nvPr/>
      </p:nvGrpSpPr>
      <p:grpSpPr>
        <a:xfrm>
          <a:off x="0" y="0"/>
          <a:ext cx="0" cy="0"/>
          <a:chOff x="0" y="0"/>
          <a:chExt cx="0" cy="0"/>
        </a:xfrm>
      </p:grpSpPr>
      <p:sp>
        <p:nvSpPr>
          <p:cNvPr id="794" name="Google Shape;794;p115"/>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795" name="Google Shape;795;p115"/>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AutoNum type="arabicParenR"/>
            </a:pPr>
            <a:r>
              <a:rPr lang="en-GB" sz="1600">
                <a:solidFill>
                  <a:srgbClr val="171717"/>
                </a:solidFill>
              </a:rPr>
              <a:t>- International collaboration in terms of technologies and funding are complicated BUT essential to proceed with future particle </a:t>
            </a:r>
            <a:r>
              <a:rPr lang="en-GB" sz="1600">
                <a:solidFill>
                  <a:srgbClr val="171717"/>
                </a:solidFill>
              </a:rPr>
              <a:t>accelerators</a:t>
            </a:r>
            <a:endParaRPr sz="1600">
              <a:solidFill>
                <a:srgbClr val="171717"/>
              </a:solidFill>
            </a:endParaRPr>
          </a:p>
          <a:p>
            <a:pPr indent="0" lvl="0" marL="457200" marR="360000" rtl="0" algn="l">
              <a:spcBef>
                <a:spcPts val="0"/>
              </a:spcBef>
              <a:spcAft>
                <a:spcPts val="0"/>
              </a:spcAft>
              <a:buNone/>
            </a:pPr>
            <a:r>
              <a:rPr lang="en-GB" sz="1600">
                <a:solidFill>
                  <a:srgbClr val="171717"/>
                </a:solidFill>
              </a:rPr>
              <a:t>- The LH- LHC is next and why it will give us more </a:t>
            </a:r>
            <a:r>
              <a:rPr lang="en-GB" sz="1600">
                <a:solidFill>
                  <a:srgbClr val="171717"/>
                </a:solidFill>
              </a:rPr>
              <a:t>opportunities</a:t>
            </a:r>
            <a:r>
              <a:rPr lang="en-GB" sz="1600">
                <a:solidFill>
                  <a:srgbClr val="171717"/>
                </a:solidFill>
              </a:rPr>
              <a:t> to test theories</a:t>
            </a:r>
            <a:endParaRPr sz="1600">
              <a:solidFill>
                <a:srgbClr val="171717"/>
              </a:solidFill>
            </a:endParaRPr>
          </a:p>
          <a:p>
            <a:pPr indent="0" lvl="0" marL="457200" marR="360000" rtl="0" algn="l">
              <a:spcBef>
                <a:spcPts val="0"/>
              </a:spcBef>
              <a:spcAft>
                <a:spcPts val="0"/>
              </a:spcAft>
              <a:buNone/>
            </a:pPr>
            <a:r>
              <a:rPr lang="en-GB" sz="1600">
                <a:solidFill>
                  <a:srgbClr val="171717"/>
                </a:solidFill>
              </a:rPr>
              <a:t>- The FCC plan and why build it.</a:t>
            </a:r>
            <a:endParaRPr sz="1600">
              <a:solidFill>
                <a:srgbClr val="171717"/>
              </a:solidFill>
            </a:endParaRPr>
          </a:p>
          <a:p>
            <a:pPr indent="0" lvl="0" marL="457200" marR="360000" rtl="0" algn="l">
              <a:spcBef>
                <a:spcPts val="0"/>
              </a:spcBef>
              <a:spcAft>
                <a:spcPts val="0"/>
              </a:spcAft>
              <a:buNone/>
            </a:pPr>
            <a:r>
              <a:rPr lang="en-GB" sz="1600">
                <a:solidFill>
                  <a:srgbClr val="171717"/>
                </a:solidFill>
              </a:rPr>
              <a:t>- Plasma accelerators could be used in </a:t>
            </a:r>
            <a:r>
              <a:rPr lang="en-GB" sz="1600">
                <a:solidFill>
                  <a:srgbClr val="171717"/>
                </a:solidFill>
              </a:rPr>
              <a:t>medicine</a:t>
            </a:r>
            <a:r>
              <a:rPr lang="en-GB" sz="1600">
                <a:solidFill>
                  <a:srgbClr val="171717"/>
                </a:solidFill>
              </a:rPr>
              <a:t> and </a:t>
            </a:r>
            <a:r>
              <a:rPr lang="en-GB" sz="1600">
                <a:solidFill>
                  <a:srgbClr val="171717"/>
                </a:solidFill>
              </a:rPr>
              <a:t>industry</a:t>
            </a:r>
            <a:r>
              <a:rPr lang="en-GB" sz="1600">
                <a:solidFill>
                  <a:srgbClr val="171717"/>
                </a:solidFill>
              </a:rPr>
              <a:t> and has advantages of </a:t>
            </a:r>
            <a:r>
              <a:rPr lang="en-GB" sz="1600">
                <a:solidFill>
                  <a:srgbClr val="171717"/>
                </a:solidFill>
              </a:rPr>
              <a:t>increasing</a:t>
            </a:r>
            <a:r>
              <a:rPr lang="en-GB" sz="1600">
                <a:solidFill>
                  <a:srgbClr val="171717"/>
                </a:solidFill>
              </a:rPr>
              <a:t> </a:t>
            </a:r>
            <a:r>
              <a:rPr lang="en-GB" sz="1600">
                <a:solidFill>
                  <a:srgbClr val="171717"/>
                </a:solidFill>
              </a:rPr>
              <a:t>acceleration</a:t>
            </a:r>
            <a:r>
              <a:rPr lang="en-GB" sz="1600">
                <a:solidFill>
                  <a:srgbClr val="171717"/>
                </a:solidFill>
              </a:rPr>
              <a:t> </a:t>
            </a:r>
            <a:r>
              <a:rPr lang="en-GB" sz="1600">
                <a:solidFill>
                  <a:srgbClr val="171717"/>
                </a:solidFill>
              </a:rPr>
              <a:t>rapidly</a:t>
            </a:r>
            <a:r>
              <a:rPr lang="en-GB" sz="1600">
                <a:solidFill>
                  <a:srgbClr val="171717"/>
                </a:solidFill>
              </a:rPr>
              <a:t> so a linear </a:t>
            </a:r>
            <a:r>
              <a:rPr lang="en-GB" sz="1600">
                <a:solidFill>
                  <a:srgbClr val="171717"/>
                </a:solidFill>
              </a:rPr>
              <a:t>accelerator</a:t>
            </a:r>
            <a:r>
              <a:rPr lang="en-GB" sz="1600">
                <a:solidFill>
                  <a:srgbClr val="171717"/>
                </a:solidFill>
              </a:rPr>
              <a:t> can be used </a:t>
            </a:r>
            <a:r>
              <a:rPr lang="en-GB" sz="1600">
                <a:solidFill>
                  <a:srgbClr val="171717"/>
                </a:solidFill>
              </a:rPr>
              <a:t>which</a:t>
            </a:r>
            <a:r>
              <a:rPr lang="en-GB" sz="1600">
                <a:solidFill>
                  <a:srgbClr val="171717"/>
                </a:solidFill>
              </a:rPr>
              <a:t> would limit loss due to synchrotron radiation.</a:t>
            </a:r>
            <a:endParaRPr sz="1600">
              <a:solidFill>
                <a:srgbClr val="171717"/>
              </a:solidFill>
            </a:endParaRPr>
          </a:p>
          <a:p>
            <a:pPr indent="0" lvl="0" marL="457200" marR="360000" rtl="0" algn="l">
              <a:spcBef>
                <a:spcPts val="0"/>
              </a:spcBef>
              <a:spcAft>
                <a:spcPts val="0"/>
              </a:spcAft>
              <a:buNone/>
            </a:pPr>
            <a:r>
              <a:rPr lang="en-GB" sz="1600">
                <a:solidFill>
                  <a:srgbClr val="171717"/>
                </a:solidFill>
              </a:rPr>
              <a:t>- Spokespeople are </a:t>
            </a:r>
            <a:r>
              <a:rPr lang="en-GB" sz="1600">
                <a:solidFill>
                  <a:srgbClr val="171717"/>
                </a:solidFill>
              </a:rPr>
              <a:t>needed</a:t>
            </a:r>
            <a:r>
              <a:rPr lang="en-GB" sz="1600">
                <a:solidFill>
                  <a:srgbClr val="171717"/>
                </a:solidFill>
              </a:rPr>
              <a:t> to educate people and convince politicians to involve </a:t>
            </a:r>
            <a:r>
              <a:rPr lang="en-GB" sz="1600">
                <a:solidFill>
                  <a:srgbClr val="171717"/>
                </a:solidFill>
              </a:rPr>
              <a:t>Australia</a:t>
            </a:r>
            <a:r>
              <a:rPr lang="en-GB" sz="1600">
                <a:solidFill>
                  <a:srgbClr val="171717"/>
                </a:solidFill>
              </a:rPr>
              <a:t> more into these projects.</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AutoNum type="arabicParenR"/>
            </a:pPr>
            <a:r>
              <a:rPr lang="en-GB" sz="1600">
                <a:solidFill>
                  <a:srgbClr val="171717"/>
                </a:solidFill>
              </a:rPr>
              <a:t>Engineering, </a:t>
            </a:r>
            <a:r>
              <a:rPr lang="en-GB" sz="1600">
                <a:solidFill>
                  <a:srgbClr val="171717"/>
                </a:solidFill>
              </a:rPr>
              <a:t>research</a:t>
            </a:r>
            <a:r>
              <a:rPr lang="en-GB" sz="1600">
                <a:solidFill>
                  <a:srgbClr val="171717"/>
                </a:solidFill>
              </a:rPr>
              <a:t> in physics, applied physics to make the experiments happen, computer science specialists and education and outreach for international </a:t>
            </a:r>
            <a:r>
              <a:rPr lang="en-GB" sz="1600">
                <a:solidFill>
                  <a:srgbClr val="171717"/>
                </a:solidFill>
              </a:rPr>
              <a:t>collaboration</a:t>
            </a:r>
            <a:r>
              <a:rPr lang="en-GB" sz="1600">
                <a:solidFill>
                  <a:srgbClr val="171717"/>
                </a:solidFill>
              </a:rPr>
              <a:t>.</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p:txBody>
      </p:sp>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99" name="Shape 799"/>
        <p:cNvGrpSpPr/>
        <p:nvPr/>
      </p:nvGrpSpPr>
      <p:grpSpPr>
        <a:xfrm>
          <a:off x="0" y="0"/>
          <a:ext cx="0" cy="0"/>
          <a:chOff x="0" y="0"/>
          <a:chExt cx="0" cy="0"/>
        </a:xfrm>
      </p:grpSpPr>
      <p:sp>
        <p:nvSpPr>
          <p:cNvPr id="800" name="Google Shape;800;p116"/>
          <p:cNvSpPr/>
          <p:nvPr/>
        </p:nvSpPr>
        <p:spPr>
          <a:xfrm>
            <a:off x="0" y="0"/>
            <a:ext cx="3265800" cy="5143500"/>
          </a:xfrm>
          <a:prstGeom prst="rect">
            <a:avLst/>
          </a:prstGeom>
          <a:solidFill>
            <a:srgbClr val="E06666"/>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01" name="Google Shape;801;p116"/>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The LHC only requires 16 Volts because superconductors are used</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That copper is used as an insulator because it is not a superconductor</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Big data science and open source data that can be used in the classroom</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Trigger daq used to select the data to target what you are searching for.</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Higgs data to 5 sigma graph is really helpful to understand to explain the significance.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International collaboration extends to students! The Average age of those who work at CERN is 27! Make sure the student know it is attainable and not an impossible other people thing to do.</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Particle accelerators, particle detector work with charged particles but don’t forget the neutral particles!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Plasma and antimatter experiments are the coolest!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My Theory explored - What if the universe has a ‘membrane’ like a soap bubble outside the observable universe, made of matter that exert gravitational attraction may explain expanding rate of universe</a:t>
            </a:r>
            <a:endParaRPr sz="1600">
              <a:solidFill>
                <a:srgbClr val="171717"/>
              </a:solidFill>
            </a:endParaRPr>
          </a:p>
        </p:txBody>
      </p:sp>
    </p:spTree>
  </p:cSld>
  <p:clrMapOvr>
    <a:masterClrMapping/>
  </p:clrMapOvr>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05" name="Shape 805"/>
        <p:cNvGrpSpPr/>
        <p:nvPr/>
      </p:nvGrpSpPr>
      <p:grpSpPr>
        <a:xfrm>
          <a:off x="0" y="0"/>
          <a:ext cx="0" cy="0"/>
          <a:chOff x="0" y="0"/>
          <a:chExt cx="0" cy="0"/>
        </a:xfrm>
      </p:grpSpPr>
      <p:sp>
        <p:nvSpPr>
          <p:cNvPr id="806" name="Google Shape;806;p117"/>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Antimatter </a:t>
            </a:r>
            <a:br>
              <a:rPr lang="en-GB" sz="2400">
                <a:solidFill>
                  <a:schemeClr val="lt1"/>
                </a:solidFill>
              </a:rPr>
            </a:br>
            <a:r>
              <a:rPr lang="en-GB" sz="2400">
                <a:solidFill>
                  <a:schemeClr val="lt1"/>
                </a:solidFill>
              </a:rPr>
              <a:t>vs </a:t>
            </a:r>
            <a:br>
              <a:rPr lang="en-GB" sz="2400">
                <a:solidFill>
                  <a:schemeClr val="lt1"/>
                </a:solidFill>
              </a:rPr>
            </a:br>
            <a:r>
              <a:rPr lang="en-GB" sz="2400">
                <a:solidFill>
                  <a:schemeClr val="lt1"/>
                </a:solidFill>
              </a:rPr>
              <a:t>Dark Matter</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three key ideas</a:t>
            </a:r>
            <a:r>
              <a:rPr lang="en-GB" sz="1200">
                <a:solidFill>
                  <a:schemeClr val="lt1"/>
                </a:solidFill>
              </a:rPr>
              <a:t> about antimatter research at CERN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would be a good approach to explain the difference between </a:t>
            </a:r>
            <a:r>
              <a:rPr b="1" lang="en-GB" sz="1200">
                <a:solidFill>
                  <a:schemeClr val="lt1"/>
                </a:solidFill>
              </a:rPr>
              <a:t>antimatter </a:t>
            </a:r>
            <a:r>
              <a:rPr lang="en-GB" sz="1200">
                <a:solidFill>
                  <a:schemeClr val="lt1"/>
                </a:solidFill>
              </a:rPr>
              <a:t>and </a:t>
            </a:r>
            <a:r>
              <a:rPr b="1" lang="en-GB" sz="1200">
                <a:solidFill>
                  <a:schemeClr val="lt1"/>
                </a:solidFill>
              </a:rPr>
              <a:t>dark matter </a:t>
            </a:r>
            <a:r>
              <a:rPr lang="en-GB" sz="1200">
                <a:solidFill>
                  <a:schemeClr val="lt1"/>
                </a:solidFill>
              </a:rPr>
              <a:t>to your students?</a:t>
            </a:r>
            <a:endParaRPr sz="1200">
              <a:solidFill>
                <a:schemeClr val="lt1"/>
              </a:solidFill>
            </a:endParaRPr>
          </a:p>
        </p:txBody>
      </p:sp>
      <p:sp>
        <p:nvSpPr>
          <p:cNvPr id="807" name="Google Shape;807;p117"/>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Antimatter /= Antiparticles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Dark Matter is UNknown matter (maybe)</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Mirror-image as presented by Ina to explain antimatter</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Dark matter - I would show a video because I could not speak about it.</a:t>
            </a:r>
            <a:endParaRPr sz="1600">
              <a:solidFill>
                <a:srgbClr val="171717"/>
              </a:solidFill>
            </a:endParaRPr>
          </a:p>
          <a:p>
            <a:pPr indent="0" lvl="0" marL="360000" marR="360000" rtl="0" algn="l">
              <a:spcBef>
                <a:spcPts val="0"/>
              </a:spcBef>
              <a:spcAft>
                <a:spcPts val="0"/>
              </a:spcAft>
              <a:buNone/>
            </a:pPr>
            <a:r>
              <a:rPr lang="en-GB" sz="1600">
                <a:solidFill>
                  <a:srgbClr val="171717"/>
                </a:solidFill>
              </a:rPr>
              <a:t>I dont know how to explain the concepts, I could do name dropping but that would help no one.</a:t>
            </a:r>
            <a:endParaRPr sz="1600">
              <a:solidFill>
                <a:srgbClr val="171717"/>
              </a:solidFill>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11" name="Shape 811"/>
        <p:cNvGrpSpPr/>
        <p:nvPr/>
      </p:nvGrpSpPr>
      <p:grpSpPr>
        <a:xfrm>
          <a:off x="0" y="0"/>
          <a:ext cx="0" cy="0"/>
          <a:chOff x="0" y="0"/>
          <a:chExt cx="0" cy="0"/>
        </a:xfrm>
      </p:grpSpPr>
      <p:sp>
        <p:nvSpPr>
          <p:cNvPr id="812" name="Google Shape;812;p118"/>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Future Particle Accelerators</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are </a:t>
            </a:r>
            <a:r>
              <a:rPr b="1" lang="en-GB" sz="1200">
                <a:solidFill>
                  <a:schemeClr val="lt1"/>
                </a:solidFill>
              </a:rPr>
              <a:t>five key ideas</a:t>
            </a:r>
            <a:r>
              <a:rPr lang="en-GB" sz="1200">
                <a:solidFill>
                  <a:schemeClr val="lt1"/>
                </a:solidFill>
              </a:rPr>
              <a:t> about future particle accelerators and acceleration technologies that you would like your students to know about?</a:t>
            </a:r>
            <a:endParaRPr sz="1200">
              <a:solidFill>
                <a:schemeClr val="lt1"/>
              </a:solidFill>
            </a:endParaRPr>
          </a:p>
          <a:p>
            <a:pPr indent="-304800" lvl="0" marL="457200" marR="179999" rtl="0" algn="l">
              <a:lnSpc>
                <a:spcPct val="115000"/>
              </a:lnSpc>
              <a:spcBef>
                <a:spcPts val="0"/>
              </a:spcBef>
              <a:spcAft>
                <a:spcPts val="0"/>
              </a:spcAft>
              <a:buClr>
                <a:schemeClr val="lt1"/>
              </a:buClr>
              <a:buSzPts val="1200"/>
              <a:buAutoNum type="arabicParenR"/>
            </a:pPr>
            <a:r>
              <a:rPr lang="en-GB" sz="1200">
                <a:solidFill>
                  <a:schemeClr val="lt1"/>
                </a:solidFill>
              </a:rPr>
              <a:t>What kind of career opportunities in particle physics are you definitely going to showcase to your students?</a:t>
            </a:r>
            <a:endParaRPr sz="1200">
              <a:solidFill>
                <a:schemeClr val="lt1"/>
              </a:solidFill>
            </a:endParaRPr>
          </a:p>
        </p:txBody>
      </p:sp>
      <p:sp>
        <p:nvSpPr>
          <p:cNvPr id="813" name="Google Shape;813;p118"/>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360000" marR="360000" rtl="0" algn="l">
              <a:spcBef>
                <a:spcPts val="0"/>
              </a:spcBef>
              <a:spcAft>
                <a:spcPts val="0"/>
              </a:spcAft>
              <a:buNone/>
            </a:pPr>
            <a:r>
              <a:rPr lang="en-GB" sz="1600">
                <a:solidFill>
                  <a:srgbClr val="171717"/>
                </a:solidFill>
              </a:rPr>
              <a:t>Collaboration</a:t>
            </a:r>
            <a:r>
              <a:rPr lang="en-GB" sz="1600">
                <a:solidFill>
                  <a:srgbClr val="171717"/>
                </a:solidFill>
              </a:rPr>
              <a:t> + competition =collapetition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Circle vs linear ideas</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Introducing new ideas (e.g. explain AWAKE) in order to spark curiosity</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Phd</a:t>
            </a:r>
            <a:endParaRPr sz="1600">
              <a:solidFill>
                <a:srgbClr val="171717"/>
              </a:solidFill>
            </a:endParaRPr>
          </a:p>
          <a:p>
            <a:pPr indent="0" lvl="0" marL="360000" marR="360000" rtl="0" algn="l">
              <a:spcBef>
                <a:spcPts val="0"/>
              </a:spcBef>
              <a:spcAft>
                <a:spcPts val="0"/>
              </a:spcAft>
              <a:buNone/>
            </a:pPr>
            <a:r>
              <a:rPr lang="en-GB" sz="1600">
                <a:solidFill>
                  <a:srgbClr val="171717"/>
                </a:solidFill>
              </a:rPr>
              <a:t>Summer programm</a:t>
            </a:r>
            <a:endParaRPr sz="1600">
              <a:solidFill>
                <a:srgbClr val="171717"/>
              </a:solidFill>
            </a:endParaRPr>
          </a:p>
          <a:p>
            <a:pPr indent="0" lvl="0" marL="360000" marR="360000" rtl="0" algn="l">
              <a:spcBef>
                <a:spcPts val="0"/>
              </a:spcBef>
              <a:spcAft>
                <a:spcPts val="0"/>
              </a:spcAft>
              <a:buNone/>
            </a:pPr>
            <a:r>
              <a:rPr lang="en-GB" sz="1600">
                <a:solidFill>
                  <a:srgbClr val="171717"/>
                </a:solidFill>
              </a:rPr>
              <a:t>I might organize a trip to CERN… I would ask at the Uni in Munich.</a:t>
            </a:r>
            <a:endParaRPr sz="1600">
              <a:solidFill>
                <a:srgbClr val="171717"/>
              </a:solidFill>
            </a:endParaRPr>
          </a:p>
        </p:txBody>
      </p:sp>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17" name="Shape 817"/>
        <p:cNvGrpSpPr/>
        <p:nvPr/>
      </p:nvGrpSpPr>
      <p:grpSpPr>
        <a:xfrm>
          <a:off x="0" y="0"/>
          <a:ext cx="0" cy="0"/>
          <a:chOff x="0" y="0"/>
          <a:chExt cx="0" cy="0"/>
        </a:xfrm>
      </p:grpSpPr>
      <p:sp>
        <p:nvSpPr>
          <p:cNvPr id="818" name="Google Shape;818;p119"/>
          <p:cNvSpPr/>
          <p:nvPr/>
        </p:nvSpPr>
        <p:spPr>
          <a:xfrm>
            <a:off x="0" y="0"/>
            <a:ext cx="3265800" cy="5143500"/>
          </a:xfrm>
          <a:prstGeom prst="rect">
            <a:avLst/>
          </a:prstGeom>
          <a:solidFill>
            <a:srgbClr val="6D9EEB"/>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My</a:t>
            </a:r>
            <a:r>
              <a:rPr lang="en-GB" sz="2400">
                <a:solidFill>
                  <a:schemeClr val="lt1"/>
                </a:solidFill>
              </a:rPr>
              <a:t> Key Takeaways from HST</a:t>
            </a:r>
            <a:r>
              <a:rPr lang="en-GB" sz="2400">
                <a:solidFill>
                  <a:schemeClr val="lt1"/>
                </a:solidFill>
              </a:rPr>
              <a:t>2025</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b="1" lang="en-GB" sz="1200">
                <a:solidFill>
                  <a:schemeClr val="lt1"/>
                </a:solidFill>
              </a:rPr>
              <a:t>Instructions:</a:t>
            </a:r>
            <a:r>
              <a:rPr lang="en-GB" sz="1200">
                <a:solidFill>
                  <a:schemeClr val="lt1"/>
                </a:solidFill>
              </a:rPr>
              <a:t> Write in the box any insights or things that you learned and that you want to remember after the HST</a:t>
            </a:r>
            <a:r>
              <a:rPr lang="en-GB" sz="1200">
                <a:solidFill>
                  <a:schemeClr val="lt1"/>
                </a:solidFill>
              </a:rPr>
              <a:t>2025</a:t>
            </a:r>
            <a:r>
              <a:rPr lang="en-GB" sz="1200">
                <a:solidFill>
                  <a:schemeClr val="lt1"/>
                </a:solidFill>
              </a:rPr>
              <a:t> programme.</a:t>
            </a:r>
            <a:endParaRPr sz="1200">
              <a:solidFill>
                <a:schemeClr val="lt1"/>
              </a:solidFill>
            </a:endParaRPr>
          </a:p>
        </p:txBody>
      </p:sp>
      <p:sp>
        <p:nvSpPr>
          <p:cNvPr id="819" name="Google Shape;819;p119"/>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0" marR="360000" rtl="0" algn="l">
              <a:spcBef>
                <a:spcPts val="0"/>
              </a:spcBef>
              <a:spcAft>
                <a:spcPts val="0"/>
              </a:spcAft>
              <a:buNone/>
            </a:pPr>
            <a:r>
              <a:rPr lang="en-GB" sz="1600">
                <a:solidFill>
                  <a:srgbClr val="171717"/>
                </a:solidFill>
              </a:rPr>
              <a:t>Culture (of Geneve, the HST, cern)</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Science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Big questions of mankind are posed here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From cosmology to particle (largest structures to smallest)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Fundamental</a:t>
            </a:r>
            <a:r>
              <a:rPr lang="en-GB" sz="1600">
                <a:solidFill>
                  <a:srgbClr val="171717"/>
                </a:solidFill>
              </a:rPr>
              <a:t> science IS leading to real live applications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Living</a:t>
            </a:r>
            <a:r>
              <a:rPr lang="en-GB" sz="1600">
                <a:solidFill>
                  <a:srgbClr val="171717"/>
                </a:solidFill>
              </a:rPr>
              <a:t> (CERN is a colourful, research driven, marvolous place)</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People of the programm (organization!! And other participants)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Teaching physics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Might</a:t>
            </a:r>
            <a:r>
              <a:rPr lang="en-GB" sz="1600">
                <a:solidFill>
                  <a:srgbClr val="171717"/>
                </a:solidFill>
              </a:rPr>
              <a:t> take snippets of the cern an </a:t>
            </a:r>
            <a:r>
              <a:rPr lang="en-GB" sz="1600">
                <a:solidFill>
                  <a:srgbClr val="171717"/>
                </a:solidFill>
              </a:rPr>
              <a:t>incorporate</a:t>
            </a:r>
            <a:r>
              <a:rPr lang="en-GB" sz="1600">
                <a:solidFill>
                  <a:srgbClr val="171717"/>
                </a:solidFill>
              </a:rPr>
              <a:t> that</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Use “normal” </a:t>
            </a:r>
            <a:r>
              <a:rPr lang="en-GB" sz="1600">
                <a:solidFill>
                  <a:srgbClr val="171717"/>
                </a:solidFill>
              </a:rPr>
              <a:t>curriculum</a:t>
            </a:r>
            <a:r>
              <a:rPr lang="en-GB" sz="1600">
                <a:solidFill>
                  <a:srgbClr val="171717"/>
                </a:solidFill>
              </a:rPr>
              <a:t> to sneak in particle physics</a:t>
            </a:r>
            <a:endParaRPr sz="1600">
              <a:solidFill>
                <a:srgbClr val="171717"/>
              </a:solidFill>
            </a:endParaRPr>
          </a:p>
          <a:p>
            <a:pPr indent="0" lvl="0" marL="0" marR="360000" rtl="0" algn="l">
              <a:spcBef>
                <a:spcPts val="0"/>
              </a:spcBef>
              <a:spcAft>
                <a:spcPts val="0"/>
              </a:spcAft>
              <a:buNone/>
            </a:pPr>
            <a:r>
              <a:t/>
            </a:r>
            <a:endParaRPr sz="1600">
              <a:solidFill>
                <a:srgbClr val="171717"/>
              </a:solidFill>
            </a:endParaRPr>
          </a:p>
          <a:p>
            <a:pPr indent="0" lvl="0" marL="0" marR="360000" rtl="0" algn="l">
              <a:spcBef>
                <a:spcPts val="0"/>
              </a:spcBef>
              <a:spcAft>
                <a:spcPts val="0"/>
              </a:spcAft>
              <a:buNone/>
            </a:pPr>
            <a:r>
              <a:rPr lang="en-GB" sz="1600">
                <a:solidFill>
                  <a:srgbClr val="171717"/>
                </a:solidFill>
              </a:rPr>
              <a:t>…</a:t>
            </a:r>
            <a:endParaRPr sz="1600">
              <a:solidFill>
                <a:srgbClr val="171717"/>
              </a:solidFill>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23" name="Shape 823"/>
        <p:cNvGrpSpPr/>
        <p:nvPr/>
      </p:nvGrpSpPr>
      <p:grpSpPr>
        <a:xfrm>
          <a:off x="0" y="0"/>
          <a:ext cx="0" cy="0"/>
          <a:chOff x="0" y="0"/>
          <a:chExt cx="0" cy="0"/>
        </a:xfrm>
      </p:grpSpPr>
      <p:sp>
        <p:nvSpPr>
          <p:cNvPr id="824" name="Google Shape;824;p120"/>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a:solidFill>
                  <a:schemeClr val="lt1"/>
                </a:solidFill>
              </a:rPr>
              <a:t>Study Group Discussion</a:t>
            </a:r>
            <a:endParaRPr sz="2400">
              <a:solidFill>
                <a:schemeClr val="lt1"/>
              </a:solidFill>
            </a:endParaRPr>
          </a:p>
          <a:p>
            <a:pPr indent="0" lvl="0" marL="179999" marR="179999" rtl="0" algn="ctr">
              <a:spcBef>
                <a:spcPts val="0"/>
              </a:spcBef>
              <a:spcAft>
                <a:spcPts val="0"/>
              </a:spcAft>
              <a:buNone/>
            </a:pPr>
            <a:r>
              <a:t/>
            </a:r>
            <a:endParaRPr sz="2400">
              <a:solidFill>
                <a:schemeClr val="lt1"/>
              </a:solidFill>
            </a:endParaRPr>
          </a:p>
          <a:p>
            <a:pPr indent="0" lvl="0" marL="0" rtl="0" algn="l">
              <a:lnSpc>
                <a:spcPct val="115000"/>
              </a:lnSpc>
              <a:spcBef>
                <a:spcPts val="0"/>
              </a:spcBef>
              <a:spcAft>
                <a:spcPts val="0"/>
              </a:spcAft>
              <a:buNone/>
            </a:pPr>
            <a:r>
              <a:rPr lang="en-GB" sz="1200">
                <a:solidFill>
                  <a:schemeClr val="lt1"/>
                </a:solidFill>
              </a:rPr>
              <a:t>Share your individual insights with your colleagues and identify shared themes. </a:t>
            </a:r>
            <a:endParaRPr sz="1200">
              <a:solidFill>
                <a:schemeClr val="lt1"/>
              </a:solidFill>
            </a:endParaRPr>
          </a:p>
          <a:p>
            <a:pPr indent="0" lvl="0" marL="0" rtl="0" algn="l">
              <a:lnSpc>
                <a:spcPct val="115000"/>
              </a:lnSpc>
              <a:spcBef>
                <a:spcPts val="0"/>
              </a:spcBef>
              <a:spcAft>
                <a:spcPts val="0"/>
              </a:spcAft>
              <a:buNone/>
            </a:pPr>
            <a:r>
              <a:t/>
            </a:r>
            <a:endParaRPr sz="1200">
              <a:solidFill>
                <a:schemeClr val="lt1"/>
              </a:solidFill>
            </a:endParaRPr>
          </a:p>
          <a:p>
            <a:pPr indent="0" lvl="0" marL="0" rtl="0" algn="l">
              <a:lnSpc>
                <a:spcPct val="115000"/>
              </a:lnSpc>
              <a:spcBef>
                <a:spcPts val="0"/>
              </a:spcBef>
              <a:spcAft>
                <a:spcPts val="0"/>
              </a:spcAft>
              <a:buNone/>
            </a:pPr>
            <a:r>
              <a:rPr i="1" lang="en-GB" sz="1200">
                <a:solidFill>
                  <a:schemeClr val="lt1"/>
                </a:solidFill>
              </a:rPr>
              <a:t>Have some ice cream and don’t forget to </a:t>
            </a:r>
            <a:br>
              <a:rPr i="1" lang="en-GB" sz="1200">
                <a:solidFill>
                  <a:schemeClr val="lt1"/>
                </a:solidFill>
              </a:rPr>
            </a:br>
            <a:r>
              <a:rPr i="1" lang="en-GB" sz="1200">
                <a:solidFill>
                  <a:schemeClr val="lt1"/>
                </a:solidFill>
              </a:rPr>
              <a:t>take notes :)</a:t>
            </a:r>
            <a:endParaRPr i="1" sz="2400">
              <a:solidFill>
                <a:schemeClr val="lt1"/>
              </a:solidFill>
            </a:endParaRPr>
          </a:p>
        </p:txBody>
      </p:sp>
      <p:sp>
        <p:nvSpPr>
          <p:cNvPr id="825" name="Google Shape;825;p120"/>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0" lvl="0" marL="457200" marR="360000" rtl="0" algn="l">
              <a:spcBef>
                <a:spcPts val="0"/>
              </a:spcBef>
              <a:spcAft>
                <a:spcPts val="0"/>
              </a:spcAft>
              <a:buNone/>
            </a:pPr>
            <a:r>
              <a:rPr b="1" lang="en-GB" sz="1700">
                <a:solidFill>
                  <a:srgbClr val="FF0000"/>
                </a:solidFill>
                <a:highlight>
                  <a:srgbClr val="FFFFFF"/>
                </a:highlight>
              </a:rPr>
              <a:t>Key ideas:</a:t>
            </a:r>
            <a:endParaRPr b="1" sz="1700">
              <a:solidFill>
                <a:srgbClr val="FF0000"/>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CERN experiments like ALPHA and BASE are studying antimatter's properties (e.g., gravitational effect, spectral lines) to see if it behaves differently from matter</a:t>
            </a:r>
            <a:endParaRPr sz="1600">
              <a:solidFill>
                <a:srgbClr val="222222"/>
              </a:solidFill>
              <a:highlight>
                <a:srgbClr val="FFFFFF"/>
              </a:highlight>
            </a:endParaRPr>
          </a:p>
          <a:p>
            <a:pPr indent="-330200" lvl="0" marL="457200" marR="360000" rtl="0" algn="l">
              <a:spcBef>
                <a:spcPts val="0"/>
              </a:spcBef>
              <a:spcAft>
                <a:spcPts val="0"/>
              </a:spcAft>
              <a:buClr>
                <a:srgbClr val="222222"/>
              </a:buClr>
              <a:buSzPts val="1600"/>
              <a:buChar char="●"/>
            </a:pPr>
            <a:r>
              <a:rPr lang="en-GB" sz="1600">
                <a:solidFill>
                  <a:srgbClr val="222222"/>
                </a:solidFill>
                <a:highlight>
                  <a:srgbClr val="FFFFFF"/>
                </a:highlight>
              </a:rPr>
              <a:t>CERN's antimatter research has found no significant difference in fundamental properties between matter and antimatter so far.</a:t>
            </a:r>
            <a:endParaRPr sz="1600">
              <a:solidFill>
                <a:srgbClr val="222222"/>
              </a:solidFill>
              <a:highlight>
                <a:srgbClr val="FFFFFF"/>
              </a:highlight>
            </a:endParaRPr>
          </a:p>
          <a:p>
            <a:pPr indent="-330200" lvl="0" marL="457200" marR="360000" rtl="0" algn="l">
              <a:spcBef>
                <a:spcPts val="0"/>
              </a:spcBef>
              <a:spcAft>
                <a:spcPts val="0"/>
              </a:spcAft>
              <a:buClr>
                <a:srgbClr val="171717"/>
              </a:buClr>
              <a:buSzPts val="1600"/>
              <a:buChar char="●"/>
            </a:pPr>
            <a:r>
              <a:rPr lang="en-GB" sz="1600">
                <a:solidFill>
                  <a:srgbClr val="171717"/>
                </a:solidFill>
              </a:rPr>
              <a:t>Imagine matter and antimatter going into a bar. </a:t>
            </a:r>
            <a:endParaRPr sz="1600">
              <a:solidFill>
                <a:srgbClr val="171717"/>
              </a:solidFill>
            </a:endParaRPr>
          </a:p>
          <a:p>
            <a:pPr indent="0" lvl="0" marL="360000" marR="360000" rtl="0" algn="l">
              <a:spcBef>
                <a:spcPts val="0"/>
              </a:spcBef>
              <a:spcAft>
                <a:spcPts val="0"/>
              </a:spcAft>
              <a:buNone/>
            </a:pPr>
            <a:r>
              <a:rPr lang="en-GB" sz="1600">
                <a:solidFill>
                  <a:srgbClr val="171717"/>
                </a:solidFill>
              </a:rPr>
              <a:t>  Matter: can we talk?</a:t>
            </a:r>
            <a:endParaRPr sz="1600">
              <a:solidFill>
                <a:srgbClr val="171717"/>
              </a:solidFill>
            </a:endParaRPr>
          </a:p>
          <a:p>
            <a:pPr indent="0" lvl="0" marL="360000" marR="360000" rtl="0" algn="l">
              <a:spcBef>
                <a:spcPts val="0"/>
              </a:spcBef>
              <a:spcAft>
                <a:spcPts val="0"/>
              </a:spcAft>
              <a:buNone/>
            </a:pPr>
            <a:r>
              <a:rPr lang="en-GB" sz="1600">
                <a:solidFill>
                  <a:srgbClr val="171717"/>
                </a:solidFill>
              </a:rPr>
              <a:t>  Antimatter: sure why n…</a:t>
            </a:r>
            <a:endParaRPr sz="1600">
              <a:solidFill>
                <a:srgbClr val="171717"/>
              </a:solidFill>
            </a:endParaRPr>
          </a:p>
          <a:p>
            <a:pPr indent="0" lvl="0" marL="3600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The antimatter study will result to a Nobel prize in the     future. </a:t>
            </a:r>
            <a:endParaRPr sz="1600">
              <a:solidFill>
                <a:srgbClr val="171717"/>
              </a:solidFill>
            </a:endParaRPr>
          </a:p>
          <a:p>
            <a:pPr indent="0" lvl="0" marL="457200" marR="360000" rtl="0" algn="l">
              <a:spcBef>
                <a:spcPts val="0"/>
              </a:spcBef>
              <a:spcAft>
                <a:spcPts val="0"/>
              </a:spcAft>
              <a:buNone/>
            </a:pPr>
            <a:r>
              <a:t/>
            </a:r>
            <a:endParaRPr sz="1600">
              <a:solidFill>
                <a:srgbClr val="171717"/>
              </a:solidFill>
            </a:endParaRPr>
          </a:p>
          <a:p>
            <a:pPr indent="-330200" lvl="0" marL="457200" marR="360000" rtl="0" algn="l">
              <a:spcBef>
                <a:spcPts val="0"/>
              </a:spcBef>
              <a:spcAft>
                <a:spcPts val="0"/>
              </a:spcAft>
              <a:buSzPts val="1600"/>
              <a:buChar char="●"/>
            </a:pPr>
            <a:r>
              <a:rPr lang="en-GB" sz="1600"/>
              <a:t>Annihilation and pair production</a:t>
            </a:r>
            <a:endParaRPr sz="1600"/>
          </a:p>
          <a:p>
            <a:pPr indent="0" lvl="0" marL="457200" marR="360000" rtl="0" algn="l">
              <a:spcBef>
                <a:spcPts val="0"/>
              </a:spcBef>
              <a:spcAft>
                <a:spcPts val="0"/>
              </a:spcAft>
              <a:buNone/>
            </a:pPr>
            <a:r>
              <a:rPr lang="en-GB" sz="1600"/>
              <a:t>Beta decay</a:t>
            </a:r>
            <a:endParaRPr sz="1600"/>
          </a:p>
          <a:p>
            <a:pPr indent="0" lvl="0" marL="457200" marR="360000" rtl="0" algn="l">
              <a:spcBef>
                <a:spcPts val="0"/>
              </a:spcBef>
              <a:spcAft>
                <a:spcPts val="0"/>
              </a:spcAft>
              <a:buNone/>
            </a:pPr>
            <a:r>
              <a:rPr lang="en-GB" sz="1600"/>
              <a:t>Trapping Antimatter</a:t>
            </a:r>
            <a:endParaRPr sz="1600"/>
          </a:p>
          <a:p>
            <a:pPr indent="0" lvl="0" marL="457200" marR="360000" rtl="0" algn="l">
              <a:spcBef>
                <a:spcPts val="0"/>
              </a:spcBef>
              <a:spcAft>
                <a:spcPts val="0"/>
              </a:spcAft>
              <a:buNone/>
            </a:pPr>
            <a:r>
              <a:t/>
            </a:r>
            <a:endParaRPr sz="1600"/>
          </a:p>
          <a:p>
            <a:pPr indent="0" lvl="0" marL="457200" rtl="0" algn="l">
              <a:spcBef>
                <a:spcPts val="0"/>
              </a:spcBef>
              <a:spcAft>
                <a:spcPts val="0"/>
              </a:spcAft>
              <a:buNone/>
            </a:pPr>
            <a:r>
              <a:t/>
            </a:r>
            <a:endParaRPr/>
          </a:p>
        </p:txBody>
      </p:sp>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29" name="Shape 829"/>
        <p:cNvGrpSpPr/>
        <p:nvPr/>
      </p:nvGrpSpPr>
      <p:grpSpPr>
        <a:xfrm>
          <a:off x="0" y="0"/>
          <a:ext cx="0" cy="0"/>
          <a:chOff x="0" y="0"/>
          <a:chExt cx="0" cy="0"/>
        </a:xfrm>
      </p:grpSpPr>
      <p:sp>
        <p:nvSpPr>
          <p:cNvPr id="830" name="Google Shape;830;p121"/>
          <p:cNvSpPr/>
          <p:nvPr/>
        </p:nvSpPr>
        <p:spPr>
          <a:xfrm>
            <a:off x="0" y="0"/>
            <a:ext cx="3265800" cy="5143500"/>
          </a:xfrm>
          <a:prstGeom prst="rect">
            <a:avLst/>
          </a:prstGeom>
          <a:solidFill>
            <a:schemeClr val="dk1"/>
          </a:solidFill>
          <a:ln>
            <a:noFill/>
          </a:ln>
        </p:spPr>
        <p:txBody>
          <a:bodyPr anchorCtr="0" anchor="ctr" bIns="91425" lIns="91425" spcFirstLastPara="1" rIns="91425" wrap="square" tIns="91425">
            <a:noAutofit/>
          </a:bodyPr>
          <a:lstStyle/>
          <a:p>
            <a:pPr indent="0" lvl="0" marL="179999" marR="179999" rtl="0" algn="ctr">
              <a:spcBef>
                <a:spcPts val="0"/>
              </a:spcBef>
              <a:spcAft>
                <a:spcPts val="0"/>
              </a:spcAft>
              <a:buNone/>
            </a:pPr>
            <a:r>
              <a:rPr lang="en-GB" sz="2400" u="sng">
                <a:solidFill>
                  <a:schemeClr val="lt1"/>
                </a:solidFill>
              </a:rPr>
              <a:t>Our</a:t>
            </a:r>
            <a:r>
              <a:rPr lang="en-GB" sz="2400">
                <a:solidFill>
                  <a:schemeClr val="lt1"/>
                </a:solidFill>
              </a:rPr>
              <a:t> Key Takeaways from HST</a:t>
            </a:r>
            <a:r>
              <a:rPr lang="en-GB" sz="2400">
                <a:solidFill>
                  <a:schemeClr val="lt1"/>
                </a:solidFill>
              </a:rPr>
              <a:t>2025</a:t>
            </a:r>
            <a:endParaRPr i="1" sz="2400">
              <a:solidFill>
                <a:schemeClr val="lt1"/>
              </a:solidFill>
            </a:endParaRPr>
          </a:p>
        </p:txBody>
      </p:sp>
      <p:sp>
        <p:nvSpPr>
          <p:cNvPr id="831" name="Google Shape;831;p121"/>
          <p:cNvSpPr txBox="1"/>
          <p:nvPr/>
        </p:nvSpPr>
        <p:spPr>
          <a:xfrm>
            <a:off x="3265800" y="0"/>
            <a:ext cx="5878200" cy="5143500"/>
          </a:xfrm>
          <a:prstGeom prst="rect">
            <a:avLst/>
          </a:prstGeom>
          <a:solidFill>
            <a:srgbClr val="FFFFFF"/>
          </a:solidFill>
          <a:ln>
            <a:noFill/>
          </a:ln>
        </p:spPr>
        <p:txBody>
          <a:bodyPr anchorCtr="0" anchor="t" bIns="91425" lIns="91425" spcFirstLastPara="1" rIns="91425" wrap="square" tIns="91425">
            <a:noAutofit/>
          </a:bodyPr>
          <a:lstStyle/>
          <a:p>
            <a:pPr indent="-330200" lvl="0" marL="457200" marR="360000" rtl="0" algn="l">
              <a:spcBef>
                <a:spcPts val="0"/>
              </a:spcBef>
              <a:spcAft>
                <a:spcPts val="0"/>
              </a:spcAft>
              <a:buClr>
                <a:srgbClr val="171717"/>
              </a:buClr>
              <a:buSzPts val="1600"/>
              <a:buChar char="-"/>
            </a:pPr>
            <a:r>
              <a:rPr lang="en-GB" sz="1600">
                <a:solidFill>
                  <a:srgbClr val="171717"/>
                </a:solidFill>
              </a:rPr>
              <a:t>The </a:t>
            </a:r>
            <a:r>
              <a:rPr lang="en-GB" sz="1600">
                <a:solidFill>
                  <a:srgbClr val="171717"/>
                </a:solidFill>
              </a:rPr>
              <a:t>mystery</a:t>
            </a:r>
            <a:r>
              <a:rPr lang="en-GB" sz="1600">
                <a:solidFill>
                  <a:srgbClr val="171717"/>
                </a:solidFill>
              </a:rPr>
              <a:t> box illustrates the investigation well and </a:t>
            </a:r>
            <a:r>
              <a:rPr lang="en-GB" sz="1600">
                <a:solidFill>
                  <a:srgbClr val="171717"/>
                </a:solidFill>
              </a:rPr>
              <a:t>engage</a:t>
            </a:r>
            <a:r>
              <a:rPr lang="en-GB" sz="1600">
                <a:solidFill>
                  <a:srgbClr val="171717"/>
                </a:solidFill>
              </a:rPr>
              <a:t> students to switch on their critical </a:t>
            </a:r>
            <a:r>
              <a:rPr lang="en-GB" sz="1600">
                <a:solidFill>
                  <a:srgbClr val="171717"/>
                </a:solidFill>
              </a:rPr>
              <a:t>thinking</a:t>
            </a:r>
            <a:r>
              <a:rPr lang="en-GB" sz="1600">
                <a:solidFill>
                  <a:srgbClr val="171717"/>
                </a:solidFill>
              </a:rPr>
              <a:t> skills.</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CERN is a great place to work, the programme is well designed and the social events are important for future collaboration, and CERN visits give teacher enthusiasm and first hand experience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Robot programming is also very important skill to weave into education as it is the future.</a:t>
            </a:r>
            <a:endParaRPr sz="1600">
              <a:solidFill>
                <a:srgbClr val="171717"/>
              </a:solidFill>
            </a:endParaRPr>
          </a:p>
          <a:p>
            <a:pPr indent="-330200" lvl="0" marL="457200" marR="360000" rtl="0" algn="l">
              <a:spcBef>
                <a:spcPts val="0"/>
              </a:spcBef>
              <a:spcAft>
                <a:spcPts val="0"/>
              </a:spcAft>
              <a:buClr>
                <a:srgbClr val="171717"/>
              </a:buClr>
              <a:buSzPts val="1600"/>
              <a:buChar char="-"/>
            </a:pPr>
            <a:r>
              <a:rPr lang="en-GB" sz="1600">
                <a:solidFill>
                  <a:srgbClr val="171717"/>
                </a:solidFill>
              </a:rPr>
              <a:t>Many technologies have come from CERN as creative new developments are made to solve problems and advance scientific understanding.The new learning and details of operation for us  as teachers shared to dispel the notion of it’s “magic”.</a:t>
            </a:r>
            <a:endParaRPr sz="1600">
              <a:solidFill>
                <a:srgbClr val="171717"/>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