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comments+xml" PartName="/ppt/comments/comment2.xml"/>
  <Override ContentType="application/vnd.openxmlformats-officedocument.presentationml.comments+xml" PartName="/ppt/comments/comment8.xml"/>
  <Override ContentType="application/vnd.openxmlformats-officedocument.presentationml.comments+xml" PartName="/ppt/comments/comment5.xml"/>
  <Override ContentType="application/vnd.openxmlformats-officedocument.presentationml.comments+xml" PartName="/ppt/comments/comment6.xml"/>
  <Override ContentType="application/vnd.openxmlformats-officedocument.presentationml.comments+xml" PartName="/ppt/comments/comment7.xml"/>
  <Override ContentType="application/vnd.openxmlformats-officedocument.presentationml.comments+xml" PartName="/ppt/comments/comment4.xml"/>
  <Override ContentType="application/vnd.openxmlformats-officedocument.presentationml.comments+xml" PartName="/ppt/comments/comment9.xml"/>
  <Override ContentType="application/vnd.openxmlformats-officedocument.presentationml.comments+xml" PartName="/ppt/comments/comment3.xml"/>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1.xml"/>
  <Override ContentType="application/vnd.openxmlformats-officedocument.presentationml.notesSlide+xml" PartName="/ppt/notesSlides/notesSlide109.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07.xml"/>
  <Override ContentType="application/vnd.openxmlformats-officedocument.presentationml.notesSlide+xml" PartName="/ppt/notesSlides/notesSlide100.xml"/>
  <Override ContentType="application/vnd.openxmlformats-officedocument.presentationml.notesSlide+xml" PartName="/ppt/notesSlides/notesSlide42.xml"/>
  <Override ContentType="application/vnd.openxmlformats-officedocument.presentationml.notesSlide+xml" PartName="/ppt/notesSlides/notesSlide85.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77.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81.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105.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93.xml"/>
  <Override ContentType="application/vnd.openxmlformats-officedocument.presentationml.notesSlide+xml" PartName="/ppt/notesSlides/notesSlide87.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110.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112.xml"/>
  <Override ContentType="application/vnd.openxmlformats-officedocument.presentationml.notesSlide+xml" PartName="/ppt/notesSlides/notesSlide103.xml"/>
  <Override ContentType="application/vnd.openxmlformats-officedocument.presentationml.notesSlide+xml" PartName="/ppt/notesSlides/notesSlide97.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89.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20.xml"/>
  <Override ContentType="application/vnd.openxmlformats-officedocument.presentationml.notesSlide+xml" PartName="/ppt/notesSlides/notesSlide60.xml"/>
  <Override ContentType="application/vnd.openxmlformats-officedocument.presentationml.notesSlide+xml" PartName="/ppt/notesSlides/notesSlide18.xml"/>
  <Override ContentType="application/vnd.openxmlformats-officedocument.presentationml.notesSlide+xml" PartName="/ppt/notesSlides/notesSlide48.xml"/>
  <Override ContentType="application/vnd.openxmlformats-officedocument.presentationml.notesSlide+xml" PartName="/ppt/notesSlides/notesSlide101.xml"/>
  <Override ContentType="application/vnd.openxmlformats-officedocument.presentationml.notesSlide+xml" PartName="/ppt/notesSlides/notesSlide95.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1.xml"/>
  <Override ContentType="application/vnd.openxmlformats-officedocument.presentationml.notesSlide+xml" PartName="/ppt/notesSlides/notesSlide92.xml"/>
  <Override ContentType="application/vnd.openxmlformats-officedocument.presentationml.notesSlide+xml" PartName="/ppt/notesSlides/notesSlide84.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82.xml"/>
  <Override ContentType="application/vnd.openxmlformats-officedocument.presentationml.notesSlide+xml" PartName="/ppt/notesSlides/notesSlide94.xml"/>
  <Override ContentType="application/vnd.openxmlformats-officedocument.presentationml.notesSlide+xml" PartName="/ppt/notesSlides/notesSlide51.xml"/>
  <Override ContentType="application/vnd.openxmlformats-officedocument.presentationml.notesSlide+xml" PartName="/ppt/notesSlides/notesSlide108.xml"/>
  <Override ContentType="application/vnd.openxmlformats-officedocument.presentationml.notesSlide+xml" PartName="/ppt/notesSlides/notesSlide90.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86.xml"/>
  <Override ContentType="application/vnd.openxmlformats-officedocument.presentationml.notesSlide+xml" PartName="/ppt/notesSlides/notesSlide106.xml"/>
  <Override ContentType="application/vnd.openxmlformats-officedocument.presentationml.notesSlide+xml" PartName="/ppt/notesSlides/notesSlide99.xml"/>
  <Override ContentType="application/vnd.openxmlformats-officedocument.presentationml.notesSlide+xml" PartName="/ppt/notesSlides/notesSlide56.xml"/>
  <Override ContentType="application/vnd.openxmlformats-officedocument.presentationml.notesSlide+xml" PartName="/ppt/notesSlides/notesSlide31.xml"/>
  <Override ContentType="application/vnd.openxmlformats-officedocument.presentationml.notesSlide+xml" PartName="/ppt/notesSlides/notesSlide80.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88.xml"/>
  <Override ContentType="application/vnd.openxmlformats-officedocument.presentationml.notesSlide+xml" PartName="/ppt/notesSlides/notesSlide2.xml"/>
  <Override ContentType="application/vnd.openxmlformats-officedocument.presentationml.notesSlide+xml" PartName="/ppt/notesSlides/notesSlide62.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28.xml"/>
  <Override ContentType="application/vnd.openxmlformats-officedocument.presentationml.notesSlide+xml" PartName="/ppt/notesSlides/notesSlide111.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113.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98.xml"/>
  <Override ContentType="application/vnd.openxmlformats-officedocument.presentationml.notesSlide+xml" PartName="/ppt/notesSlides/notesSlide104.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6.xml"/>
  <Override ContentType="application/vnd.openxmlformats-officedocument.presentationml.notesSlide+xml" PartName="/ppt/notesSlides/notesSlide79.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96.xml"/>
  <Override ContentType="application/vnd.openxmlformats-officedocument.presentationml.notesSlide+xml" PartName="/ppt/notesSlides/notesSlide102.xml"/>
  <Override ContentType="application/vnd.openxmlformats-officedocument.presentationml.notesSlide+xml" PartName="/ppt/notesSlides/notesSlide19.xml"/>
  <Override ContentType="application/vnd.openxmlformats-officedocument.presentationml.notesSlide+xml" PartName="/ppt/notesSlides/notesSlide83.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1.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86.xml"/>
  <Override ContentType="application/vnd.openxmlformats-officedocument.presentationml.slide+xml" PartName="/ppt/slides/slide35.xml"/>
  <Override ContentType="application/vnd.openxmlformats-officedocument.presentationml.slide+xml" PartName="/ppt/slides/slide105.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13.xml"/>
  <Override ContentType="application/vnd.openxmlformats-officedocument.presentationml.slide+xml" PartName="/ppt/slides/slide68.xml"/>
  <Override ContentType="application/vnd.openxmlformats-officedocument.presentationml.slide+xml" PartName="/ppt/slides/slide94.xml"/>
  <Override ContentType="application/vnd.openxmlformats-officedocument.presentationml.slide+xml" PartName="/ppt/slides/slide84.xml"/>
  <Override ContentType="application/vnd.openxmlformats-officedocument.presentationml.slide+xml" PartName="/ppt/slides/slide107.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111.xml"/>
  <Override ContentType="application/vnd.openxmlformats-officedocument.presentationml.slide+xml" PartName="/ppt/slides/slide53.xml"/>
  <Override ContentType="application/vnd.openxmlformats-officedocument.presentationml.slide+xml" PartName="/ppt/slides/slide96.xml"/>
  <Override ContentType="application/vnd.openxmlformats-officedocument.presentationml.slide+xml" PartName="/ppt/slides/slide48.xml"/>
  <Override ContentType="application/vnd.openxmlformats-officedocument.presentationml.slide+xml" PartName="/ppt/slides/slide22.xml"/>
  <Override ContentType="application/vnd.openxmlformats-officedocument.presentationml.slide+xml" PartName="/ppt/slides/slide82.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2.xml"/>
  <Override ContentType="application/vnd.openxmlformats-officedocument.presentationml.slide+xml" PartName="/ppt/slides/slide108.xml"/>
  <Override ContentType="application/vnd.openxmlformats-officedocument.presentationml.slide+xml" PartName="/ppt/slides/slide98.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89.xml"/>
  <Override ContentType="application/vnd.openxmlformats-officedocument.presentationml.slide+xml" PartName="/ppt/slides/slide76.xml"/>
  <Override ContentType="application/vnd.openxmlformats-officedocument.presentationml.slide+xml" PartName="/ppt/slides/slide63.xml"/>
  <Override ContentType="application/vnd.openxmlformats-officedocument.presentationml.slide+xml" PartName="/ppt/slides/slide93.xml"/>
  <Override ContentType="application/vnd.openxmlformats-officedocument.presentationml.slide+xml" PartName="/ppt/slides/slide101.xml"/>
  <Override ContentType="application/vnd.openxmlformats-officedocument.presentationml.slide+xml" PartName="/ppt/slides/slide80.xml"/>
  <Override ContentType="application/vnd.openxmlformats-officedocument.presentationml.slide+xml" PartName="/ppt/slides/slide103.xml"/>
  <Override ContentType="application/vnd.openxmlformats-officedocument.presentationml.slide+xml" PartName="/ppt/slides/slide61.xml"/>
  <Override ContentType="application/vnd.openxmlformats-officedocument.presentationml.slide+xml" PartName="/ppt/slides/slide91.xml"/>
  <Override ContentType="application/vnd.openxmlformats-officedocument.presentationml.slide+xml" PartName="/ppt/slides/slide31.xml"/>
  <Override ContentType="application/vnd.openxmlformats-officedocument.presentationml.slide+xml" PartName="/ppt/slides/slide87.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12.xml"/>
  <Override ContentType="application/vnd.openxmlformats-officedocument.presentationml.slide+xml" PartName="/ppt/slides/slide95.xml"/>
  <Override ContentType="application/vnd.openxmlformats-officedocument.presentationml.slide+xml" PartName="/ppt/slides/slide69.xml"/>
  <Override ContentType="application/vnd.openxmlformats-officedocument.presentationml.slide+xml" PartName="/ppt/slides/slide85.xml"/>
  <Override ContentType="application/vnd.openxmlformats-officedocument.presentationml.slide+xml" PartName="/ppt/slides/slide42.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16.xml"/>
  <Override ContentType="application/vnd.openxmlformats-officedocument.presentationml.slide+xml" PartName="/ppt/slides/slide104.xml"/>
  <Override ContentType="application/vnd.openxmlformats-officedocument.presentationml.slide+xml" PartName="/ppt/slides/slide24.xml"/>
  <Override ContentType="application/vnd.openxmlformats-officedocument.presentationml.slide+xml" PartName="/ppt/slides/slide97.xml"/>
  <Override ContentType="application/vnd.openxmlformats-officedocument.presentationml.slide+xml" PartName="/ppt/slides/slide11.xml"/>
  <Override ContentType="application/vnd.openxmlformats-officedocument.presentationml.slide+xml" PartName="/ppt/slides/slide110.xml"/>
  <Override ContentType="application/vnd.openxmlformats-officedocument.presentationml.slide+xml" PartName="/ppt/slides/slide6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79.xml"/>
  <Override ContentType="application/vnd.openxmlformats-officedocument.presentationml.slide+xml" PartName="/ppt/slides/slide49.xml"/>
  <Override ContentType="application/vnd.openxmlformats-officedocument.presentationml.slide+xml" PartName="/ppt/slides/slide83.xml"/>
  <Override ContentType="application/vnd.openxmlformats-officedocument.presentationml.slide+xml" PartName="/ppt/slides/slide106.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109.xml"/>
  <Override ContentType="application/vnd.openxmlformats-officedocument.presentationml.slide+xml" PartName="/ppt/slides/slide99.xml"/>
  <Override ContentType="application/vnd.openxmlformats-officedocument.presentationml.slide+xml" PartName="/ppt/slides/slide3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47.xml"/>
  <Override ContentType="application/vnd.openxmlformats-officedocument.presentationml.slide+xml" PartName="/ppt/slides/slide21.xml"/>
  <Override ContentType="application/vnd.openxmlformats-officedocument.presentationml.slide+xml" PartName="/ppt/slides/slide100.xml"/>
  <Override ContentType="application/vnd.openxmlformats-officedocument.presentationml.slide+xml" PartName="/ppt/slides/slide64.xml"/>
  <Override ContentType="application/vnd.openxmlformats-officedocument.presentationml.slide+xml" PartName="/ppt/slides/slide81.xml"/>
  <Override ContentType="application/vnd.openxmlformats-officedocument.presentationml.slide+xml" PartName="/ppt/slides/slide90.xml"/>
  <Override ContentType="application/vnd.openxmlformats-officedocument.presentationml.slide+xml" PartName="/ppt/slides/slide8.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88.xml"/>
  <Override ContentType="application/vnd.openxmlformats-officedocument.presentationml.slide+xml" PartName="/ppt/slides/slide92.xml"/>
  <Override ContentType="application/vnd.openxmlformats-officedocument.presentationml.slide+xml" PartName="/ppt/slides/slide10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9"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05" r:id="rId57"/>
    <p:sldId id="306" r:id="rId58"/>
    <p:sldId id="307" r:id="rId59"/>
    <p:sldId id="308" r:id="rId60"/>
    <p:sldId id="309" r:id="rId61"/>
    <p:sldId id="310" r:id="rId62"/>
    <p:sldId id="311" r:id="rId63"/>
    <p:sldId id="312" r:id="rId64"/>
    <p:sldId id="313" r:id="rId65"/>
    <p:sldId id="314" r:id="rId66"/>
    <p:sldId id="315" r:id="rId67"/>
    <p:sldId id="316" r:id="rId68"/>
    <p:sldId id="317" r:id="rId69"/>
    <p:sldId id="318" r:id="rId70"/>
    <p:sldId id="319" r:id="rId71"/>
    <p:sldId id="320" r:id="rId72"/>
    <p:sldId id="321" r:id="rId73"/>
    <p:sldId id="322" r:id="rId74"/>
    <p:sldId id="323" r:id="rId75"/>
    <p:sldId id="324" r:id="rId76"/>
    <p:sldId id="325" r:id="rId77"/>
    <p:sldId id="326" r:id="rId78"/>
    <p:sldId id="327" r:id="rId79"/>
    <p:sldId id="328" r:id="rId80"/>
    <p:sldId id="329" r:id="rId81"/>
    <p:sldId id="330" r:id="rId82"/>
    <p:sldId id="331" r:id="rId83"/>
    <p:sldId id="332" r:id="rId84"/>
    <p:sldId id="333" r:id="rId85"/>
    <p:sldId id="334" r:id="rId86"/>
    <p:sldId id="335" r:id="rId87"/>
    <p:sldId id="336" r:id="rId88"/>
    <p:sldId id="337" r:id="rId89"/>
    <p:sldId id="338" r:id="rId90"/>
    <p:sldId id="339" r:id="rId91"/>
    <p:sldId id="340" r:id="rId92"/>
    <p:sldId id="341" r:id="rId93"/>
    <p:sldId id="342" r:id="rId94"/>
    <p:sldId id="343" r:id="rId95"/>
    <p:sldId id="344" r:id="rId96"/>
    <p:sldId id="345" r:id="rId97"/>
    <p:sldId id="346" r:id="rId98"/>
    <p:sldId id="347" r:id="rId99"/>
    <p:sldId id="348" r:id="rId100"/>
    <p:sldId id="349" r:id="rId101"/>
    <p:sldId id="350" r:id="rId102"/>
    <p:sldId id="351" r:id="rId103"/>
    <p:sldId id="352" r:id="rId104"/>
    <p:sldId id="353" r:id="rId105"/>
    <p:sldId id="354" r:id="rId106"/>
    <p:sldId id="355" r:id="rId107"/>
    <p:sldId id="356" r:id="rId108"/>
    <p:sldId id="357" r:id="rId109"/>
    <p:sldId id="358" r:id="rId110"/>
    <p:sldId id="359" r:id="rId111"/>
    <p:sldId id="360" r:id="rId112"/>
    <p:sldId id="361" r:id="rId113"/>
    <p:sldId id="362" r:id="rId114"/>
    <p:sldId id="363" r:id="rId115"/>
    <p:sldId id="364" r:id="rId116"/>
    <p:sldId id="365" r:id="rId117"/>
    <p:sldId id="366" r:id="rId118"/>
    <p:sldId id="367" r:id="rId119"/>
    <p:sldId id="368" r:id="rId120"/>
  </p:sldIdLst>
  <p:sldSz cy="5143500" cx="9144000"/>
  <p:notesSz cx="6858000" cy="9144000"/>
  <p:embeddedFontLst>
    <p:embeddedFont>
      <p:font typeface="Inter"/>
      <p:regular r:id="rId121"/>
      <p:bold r:id="rId122"/>
      <p:italic r:id="rId123"/>
      <p:boldItalic r:id="rId124"/>
    </p:embeddedFont>
    <p:embeddedFont>
      <p:font typeface="Open Sans"/>
      <p:regular r:id="rId125"/>
      <p:bold r:id="rId126"/>
      <p:italic r:id="rId127"/>
      <p:boldItalic r:id="rId1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5" name="Wanyi Huang"/>
  <p:cmAuthor clrIdx="1" id="1" initials="" lastIdx="3" name="Stacey Floyd"/>
  <p:cmAuthor clrIdx="2" id="2" initials="" lastIdx="2" name="Esteban Riquelme"/>
  <p:cmAuthor clrIdx="3" id="3" initials="" lastIdx="1" name="Georg Binder"/>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58EEAE5-53E8-4903-A90D-0E30F9777E0A}">
  <a:tblStyle styleId="{F58EEAE5-53E8-4903-A90D-0E30F9777E0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3.xml"/><Relationship Id="rId42" Type="http://schemas.openxmlformats.org/officeDocument/2006/relationships/slide" Target="slides/slide35.xml"/><Relationship Id="rId41" Type="http://schemas.openxmlformats.org/officeDocument/2006/relationships/slide" Target="slides/slide34.xml"/><Relationship Id="rId44" Type="http://schemas.openxmlformats.org/officeDocument/2006/relationships/slide" Target="slides/slide37.xml"/><Relationship Id="rId43" Type="http://schemas.openxmlformats.org/officeDocument/2006/relationships/slide" Target="slides/slide36.xml"/><Relationship Id="rId46" Type="http://schemas.openxmlformats.org/officeDocument/2006/relationships/slide" Target="slides/slide39.xml"/><Relationship Id="rId45" Type="http://schemas.openxmlformats.org/officeDocument/2006/relationships/slide" Target="slides/slide38.xml"/><Relationship Id="rId107" Type="http://schemas.openxmlformats.org/officeDocument/2006/relationships/slide" Target="slides/slide100.xml"/><Relationship Id="rId106" Type="http://schemas.openxmlformats.org/officeDocument/2006/relationships/slide" Target="slides/slide99.xml"/><Relationship Id="rId105" Type="http://schemas.openxmlformats.org/officeDocument/2006/relationships/slide" Target="slides/slide98.xml"/><Relationship Id="rId104" Type="http://schemas.openxmlformats.org/officeDocument/2006/relationships/slide" Target="slides/slide97.xml"/><Relationship Id="rId109" Type="http://schemas.openxmlformats.org/officeDocument/2006/relationships/slide" Target="slides/slide102.xml"/><Relationship Id="rId108" Type="http://schemas.openxmlformats.org/officeDocument/2006/relationships/slide" Target="slides/slide101.xml"/><Relationship Id="rId48" Type="http://schemas.openxmlformats.org/officeDocument/2006/relationships/slide" Target="slides/slide41.xml"/><Relationship Id="rId47" Type="http://schemas.openxmlformats.org/officeDocument/2006/relationships/slide" Target="slides/slide40.xml"/><Relationship Id="rId49" Type="http://schemas.openxmlformats.org/officeDocument/2006/relationships/slide" Target="slides/slide42.xml"/><Relationship Id="rId103" Type="http://schemas.openxmlformats.org/officeDocument/2006/relationships/slide" Target="slides/slide96.xml"/><Relationship Id="rId102" Type="http://schemas.openxmlformats.org/officeDocument/2006/relationships/slide" Target="slides/slide95.xml"/><Relationship Id="rId101" Type="http://schemas.openxmlformats.org/officeDocument/2006/relationships/slide" Target="slides/slide94.xml"/><Relationship Id="rId100" Type="http://schemas.openxmlformats.org/officeDocument/2006/relationships/slide" Target="slides/slide93.xml"/><Relationship Id="rId31" Type="http://schemas.openxmlformats.org/officeDocument/2006/relationships/slide" Target="slides/slide24.xml"/><Relationship Id="rId30" Type="http://schemas.openxmlformats.org/officeDocument/2006/relationships/slide" Target="slides/slide23.xml"/><Relationship Id="rId33" Type="http://schemas.openxmlformats.org/officeDocument/2006/relationships/slide" Target="slides/slide26.xml"/><Relationship Id="rId32" Type="http://schemas.openxmlformats.org/officeDocument/2006/relationships/slide" Target="slides/slide25.xml"/><Relationship Id="rId35" Type="http://schemas.openxmlformats.org/officeDocument/2006/relationships/slide" Target="slides/slide28.xml"/><Relationship Id="rId34" Type="http://schemas.openxmlformats.org/officeDocument/2006/relationships/slide" Target="slides/slide27.xml"/><Relationship Id="rId37" Type="http://schemas.openxmlformats.org/officeDocument/2006/relationships/slide" Target="slides/slide30.xml"/><Relationship Id="rId36" Type="http://schemas.openxmlformats.org/officeDocument/2006/relationships/slide" Target="slides/slide29.xml"/><Relationship Id="rId39" Type="http://schemas.openxmlformats.org/officeDocument/2006/relationships/slide" Target="slides/slide32.xml"/><Relationship Id="rId38" Type="http://schemas.openxmlformats.org/officeDocument/2006/relationships/slide" Target="slides/slide31.xml"/><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128" Type="http://schemas.openxmlformats.org/officeDocument/2006/relationships/font" Target="fonts/OpenSans-boldItalic.fntdata"/><Relationship Id="rId127" Type="http://schemas.openxmlformats.org/officeDocument/2006/relationships/font" Target="fonts/OpenSans-italic.fntdata"/><Relationship Id="rId126" Type="http://schemas.openxmlformats.org/officeDocument/2006/relationships/font" Target="fonts/OpenSans-bold.fntdata"/><Relationship Id="rId26" Type="http://schemas.openxmlformats.org/officeDocument/2006/relationships/slide" Target="slides/slide19.xml"/><Relationship Id="rId121" Type="http://schemas.openxmlformats.org/officeDocument/2006/relationships/font" Target="fonts/Inter-regular.fntdata"/><Relationship Id="rId25" Type="http://schemas.openxmlformats.org/officeDocument/2006/relationships/slide" Target="slides/slide18.xml"/><Relationship Id="rId120" Type="http://schemas.openxmlformats.org/officeDocument/2006/relationships/slide" Target="slides/slide113.xml"/><Relationship Id="rId28" Type="http://schemas.openxmlformats.org/officeDocument/2006/relationships/slide" Target="slides/slide21.xml"/><Relationship Id="rId27" Type="http://schemas.openxmlformats.org/officeDocument/2006/relationships/slide" Target="slides/slide20.xml"/><Relationship Id="rId125" Type="http://schemas.openxmlformats.org/officeDocument/2006/relationships/font" Target="fonts/OpenSans-regular.fntdata"/><Relationship Id="rId29" Type="http://schemas.openxmlformats.org/officeDocument/2006/relationships/slide" Target="slides/slide22.xml"/><Relationship Id="rId124" Type="http://schemas.openxmlformats.org/officeDocument/2006/relationships/font" Target="fonts/Inter-boldItalic.fntdata"/><Relationship Id="rId123" Type="http://schemas.openxmlformats.org/officeDocument/2006/relationships/font" Target="fonts/Inter-italic.fntdata"/><Relationship Id="rId122" Type="http://schemas.openxmlformats.org/officeDocument/2006/relationships/font" Target="fonts/Inter-bold.fntdata"/><Relationship Id="rId95" Type="http://schemas.openxmlformats.org/officeDocument/2006/relationships/slide" Target="slides/slide88.xml"/><Relationship Id="rId94" Type="http://schemas.openxmlformats.org/officeDocument/2006/relationships/slide" Target="slides/slide87.xml"/><Relationship Id="rId97" Type="http://schemas.openxmlformats.org/officeDocument/2006/relationships/slide" Target="slides/slide90.xml"/><Relationship Id="rId96" Type="http://schemas.openxmlformats.org/officeDocument/2006/relationships/slide" Target="slides/slide89.xml"/><Relationship Id="rId11" Type="http://schemas.openxmlformats.org/officeDocument/2006/relationships/slide" Target="slides/slide4.xml"/><Relationship Id="rId99" Type="http://schemas.openxmlformats.org/officeDocument/2006/relationships/slide" Target="slides/slide92.xml"/><Relationship Id="rId10" Type="http://schemas.openxmlformats.org/officeDocument/2006/relationships/slide" Target="slides/slide3.xml"/><Relationship Id="rId98" Type="http://schemas.openxmlformats.org/officeDocument/2006/relationships/slide" Target="slides/slide91.xml"/><Relationship Id="rId13" Type="http://schemas.openxmlformats.org/officeDocument/2006/relationships/slide" Target="slides/slide6.xml"/><Relationship Id="rId12" Type="http://schemas.openxmlformats.org/officeDocument/2006/relationships/slide" Target="slides/slide5.xml"/><Relationship Id="rId91" Type="http://schemas.openxmlformats.org/officeDocument/2006/relationships/slide" Target="slides/slide84.xml"/><Relationship Id="rId90" Type="http://schemas.openxmlformats.org/officeDocument/2006/relationships/slide" Target="slides/slide83.xml"/><Relationship Id="rId93" Type="http://schemas.openxmlformats.org/officeDocument/2006/relationships/slide" Target="slides/slide86.xml"/><Relationship Id="rId92" Type="http://schemas.openxmlformats.org/officeDocument/2006/relationships/slide" Target="slides/slide85.xml"/><Relationship Id="rId118" Type="http://schemas.openxmlformats.org/officeDocument/2006/relationships/slide" Target="slides/slide111.xml"/><Relationship Id="rId117" Type="http://schemas.openxmlformats.org/officeDocument/2006/relationships/slide" Target="slides/slide110.xml"/><Relationship Id="rId116" Type="http://schemas.openxmlformats.org/officeDocument/2006/relationships/slide" Target="slides/slide109.xml"/><Relationship Id="rId115" Type="http://schemas.openxmlformats.org/officeDocument/2006/relationships/slide" Target="slides/slide108.xml"/><Relationship Id="rId119" Type="http://schemas.openxmlformats.org/officeDocument/2006/relationships/slide" Target="slides/slide112.xml"/><Relationship Id="rId15" Type="http://schemas.openxmlformats.org/officeDocument/2006/relationships/slide" Target="slides/slide8.xml"/><Relationship Id="rId110" Type="http://schemas.openxmlformats.org/officeDocument/2006/relationships/slide" Target="slides/slide103.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14" Type="http://schemas.openxmlformats.org/officeDocument/2006/relationships/slide" Target="slides/slide107.xml"/><Relationship Id="rId18" Type="http://schemas.openxmlformats.org/officeDocument/2006/relationships/slide" Target="slides/slide11.xml"/><Relationship Id="rId113" Type="http://schemas.openxmlformats.org/officeDocument/2006/relationships/slide" Target="slides/slide106.xml"/><Relationship Id="rId112" Type="http://schemas.openxmlformats.org/officeDocument/2006/relationships/slide" Target="slides/slide105.xml"/><Relationship Id="rId111" Type="http://schemas.openxmlformats.org/officeDocument/2006/relationships/slide" Target="slides/slide104.xml"/><Relationship Id="rId84" Type="http://schemas.openxmlformats.org/officeDocument/2006/relationships/slide" Target="slides/slide77.xml"/><Relationship Id="rId83" Type="http://schemas.openxmlformats.org/officeDocument/2006/relationships/slide" Target="slides/slide76.xml"/><Relationship Id="rId86" Type="http://schemas.openxmlformats.org/officeDocument/2006/relationships/slide" Target="slides/slide79.xml"/><Relationship Id="rId85" Type="http://schemas.openxmlformats.org/officeDocument/2006/relationships/slide" Target="slides/slide78.xml"/><Relationship Id="rId88" Type="http://schemas.openxmlformats.org/officeDocument/2006/relationships/slide" Target="slides/slide81.xml"/><Relationship Id="rId87" Type="http://schemas.openxmlformats.org/officeDocument/2006/relationships/slide" Target="slides/slide80.xml"/><Relationship Id="rId89" Type="http://schemas.openxmlformats.org/officeDocument/2006/relationships/slide" Target="slides/slide82.xml"/><Relationship Id="rId80" Type="http://schemas.openxmlformats.org/officeDocument/2006/relationships/slide" Target="slides/slide73.xml"/><Relationship Id="rId82" Type="http://schemas.openxmlformats.org/officeDocument/2006/relationships/slide" Target="slides/slide75.xml"/><Relationship Id="rId81" Type="http://schemas.openxmlformats.org/officeDocument/2006/relationships/slide" Target="slides/slide74.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5" Type="http://schemas.openxmlformats.org/officeDocument/2006/relationships/commentAuthors" Target="commentAuthors.xml"/><Relationship Id="rId6" Type="http://schemas.openxmlformats.org/officeDocument/2006/relationships/slideMaster" Target="slideMasters/slideMaster1.xml"/><Relationship Id="rId7" Type="http://schemas.openxmlformats.org/officeDocument/2006/relationships/notesMaster" Target="notesMasters/notesMaster1.xml"/><Relationship Id="rId8" Type="http://schemas.openxmlformats.org/officeDocument/2006/relationships/slide" Target="slides/slide1.xml"/><Relationship Id="rId73" Type="http://schemas.openxmlformats.org/officeDocument/2006/relationships/slide" Target="slides/slide66.xml"/><Relationship Id="rId72" Type="http://schemas.openxmlformats.org/officeDocument/2006/relationships/slide" Target="slides/slide65.xml"/><Relationship Id="rId75" Type="http://schemas.openxmlformats.org/officeDocument/2006/relationships/slide" Target="slides/slide68.xml"/><Relationship Id="rId74" Type="http://schemas.openxmlformats.org/officeDocument/2006/relationships/slide" Target="slides/slide67.xml"/><Relationship Id="rId77" Type="http://schemas.openxmlformats.org/officeDocument/2006/relationships/slide" Target="slides/slide70.xml"/><Relationship Id="rId76" Type="http://schemas.openxmlformats.org/officeDocument/2006/relationships/slide" Target="slides/slide69.xml"/><Relationship Id="rId79" Type="http://schemas.openxmlformats.org/officeDocument/2006/relationships/slide" Target="slides/slide72.xml"/><Relationship Id="rId78" Type="http://schemas.openxmlformats.org/officeDocument/2006/relationships/slide" Target="slides/slide71.xml"/><Relationship Id="rId71" Type="http://schemas.openxmlformats.org/officeDocument/2006/relationships/slide" Target="slides/slide64.xml"/><Relationship Id="rId70" Type="http://schemas.openxmlformats.org/officeDocument/2006/relationships/slide" Target="slides/slide63.xml"/><Relationship Id="rId62" Type="http://schemas.openxmlformats.org/officeDocument/2006/relationships/slide" Target="slides/slide55.xml"/><Relationship Id="rId61" Type="http://schemas.openxmlformats.org/officeDocument/2006/relationships/slide" Target="slides/slide54.xml"/><Relationship Id="rId64" Type="http://schemas.openxmlformats.org/officeDocument/2006/relationships/slide" Target="slides/slide57.xml"/><Relationship Id="rId63" Type="http://schemas.openxmlformats.org/officeDocument/2006/relationships/slide" Target="slides/slide56.xml"/><Relationship Id="rId66" Type="http://schemas.openxmlformats.org/officeDocument/2006/relationships/slide" Target="slides/slide59.xml"/><Relationship Id="rId65" Type="http://schemas.openxmlformats.org/officeDocument/2006/relationships/slide" Target="slides/slide58.xml"/><Relationship Id="rId68" Type="http://schemas.openxmlformats.org/officeDocument/2006/relationships/slide" Target="slides/slide61.xml"/><Relationship Id="rId67" Type="http://schemas.openxmlformats.org/officeDocument/2006/relationships/slide" Target="slides/slide60.xml"/><Relationship Id="rId60" Type="http://schemas.openxmlformats.org/officeDocument/2006/relationships/slide" Target="slides/slide53.xml"/><Relationship Id="rId69" Type="http://schemas.openxmlformats.org/officeDocument/2006/relationships/slide" Target="slides/slide62.xml"/><Relationship Id="rId51" Type="http://schemas.openxmlformats.org/officeDocument/2006/relationships/slide" Target="slides/slide44.xml"/><Relationship Id="rId50" Type="http://schemas.openxmlformats.org/officeDocument/2006/relationships/slide" Target="slides/slide43.xml"/><Relationship Id="rId53" Type="http://schemas.openxmlformats.org/officeDocument/2006/relationships/slide" Target="slides/slide46.xml"/><Relationship Id="rId52" Type="http://schemas.openxmlformats.org/officeDocument/2006/relationships/slide" Target="slides/slide45.xml"/><Relationship Id="rId55" Type="http://schemas.openxmlformats.org/officeDocument/2006/relationships/slide" Target="slides/slide48.xml"/><Relationship Id="rId54" Type="http://schemas.openxmlformats.org/officeDocument/2006/relationships/slide" Target="slides/slide47.xml"/><Relationship Id="rId57" Type="http://schemas.openxmlformats.org/officeDocument/2006/relationships/slide" Target="slides/slide50.xml"/><Relationship Id="rId56" Type="http://schemas.openxmlformats.org/officeDocument/2006/relationships/slide" Target="slides/slide49.xml"/><Relationship Id="rId59" Type="http://schemas.openxmlformats.org/officeDocument/2006/relationships/slide" Target="slides/slide52.xml"/><Relationship Id="rId58" Type="http://schemas.openxmlformats.org/officeDocument/2006/relationships/slide" Target="slides/slide51.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5-07-09T15:06:18.153">
    <p:pos x="2057" y="0"/>
    <p:text>Good point, that's why nothing can exceed the speed of light</p:text>
  </p:cm>
  <p:cm authorId="1" idx="1" dt="2025-07-09T15:02:51.328">
    <p:pos x="2057" y="100"/>
    <p:text>This is similar to what Esteban said, and is such a good connection for the students.</p:text>
  </p:cm>
</p:cmLst>
</file>

<file path=ppt/comments/comment2.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2" idx="1" dt="2025-07-09T15:03:38.461">
    <p:pos x="2057" y="0"/>
    <p:text>This could be an awesome connection with Einstein Relativity</p:text>
  </p:cm>
</p:cmLst>
</file>

<file path=ppt/comments/comment3.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1" idx="2" dt="2025-07-09T15:04:34.257">
    <p:pos x="2057" y="0"/>
    <p:text>This is so awesome and would be fun to try to simulate.</p:text>
  </p:cm>
</p:cmLst>
</file>

<file path=ppt/comments/comment4.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1" idx="3" dt="2025-07-09T15:06:57.411">
    <p:pos x="2057" y="0"/>
    <p:text>This would also be awesome to simulate with some magnets.</p:text>
  </p:cm>
</p:cmLst>
</file>

<file path=ppt/comments/comment5.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2" dt="2025-07-09T15:05:20.425">
    <p:pos x="6000" y="0"/>
    <p:text>I like the onion analogy</p:text>
  </p:cm>
</p:cmLst>
</file>

<file path=ppt/comments/comment6.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3" dt="2025-07-09T15:07:19.334">
    <p:pos x="6000" y="0"/>
    <p:text>Nice Summary</p:text>
  </p:cm>
</p:cmLst>
</file>

<file path=ppt/comments/comment7.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2" idx="2" dt="2025-07-09T15:08:01.602">
    <p:pos x="2057" y="0"/>
    <p:text>Where exactly?</p:text>
  </p:cm>
</p:cmLst>
</file>

<file path=ppt/comments/comment8.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4" dt="2025-07-09T15:03:03.663">
    <p:pos x="6000" y="0"/>
    <p:text>Centripetal force, nice connection!</p:text>
  </p:cm>
  <p:cm authorId="0" idx="5" dt="2025-07-09T15:07:56.439">
    <p:pos x="2057" y="0"/>
    <p:text>we can use real data to demonstrate that</p:text>
  </p:cm>
</p:cmLst>
</file>

<file path=ppt/comments/comment9.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3" idx="1" dt="2025-07-09T15:05:22.975">
    <p:pos x="2057" y="0"/>
    <p:text>i like that</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2e96b8d5de6_0_6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2e96b8d5de6_0_6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g2e96b8d5de6_0_7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5" name="Google Shape;245;g2e96b8d5de6_0_7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3" name="Shape 913"/>
        <p:cNvGrpSpPr/>
        <p:nvPr/>
      </p:nvGrpSpPr>
      <p:grpSpPr>
        <a:xfrm>
          <a:off x="0" y="0"/>
          <a:ext cx="0" cy="0"/>
          <a:chOff x="0" y="0"/>
          <a:chExt cx="0" cy="0"/>
        </a:xfrm>
      </p:grpSpPr>
      <p:sp>
        <p:nvSpPr>
          <p:cNvPr id="914" name="Google Shape;914;g2e99bb42309_0_2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5" name="Google Shape;915;g2e99bb42309_0_2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9" name="Shape 919"/>
        <p:cNvGrpSpPr/>
        <p:nvPr/>
      </p:nvGrpSpPr>
      <p:grpSpPr>
        <a:xfrm>
          <a:off x="0" y="0"/>
          <a:ext cx="0" cy="0"/>
          <a:chOff x="0" y="0"/>
          <a:chExt cx="0" cy="0"/>
        </a:xfrm>
      </p:grpSpPr>
      <p:sp>
        <p:nvSpPr>
          <p:cNvPr id="920" name="Google Shape;920;g2e99bb42309_0_2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1" name="Google Shape;921;g2e99bb42309_0_2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5" name="Shape 925"/>
        <p:cNvGrpSpPr/>
        <p:nvPr/>
      </p:nvGrpSpPr>
      <p:grpSpPr>
        <a:xfrm>
          <a:off x="0" y="0"/>
          <a:ext cx="0" cy="0"/>
          <a:chOff x="0" y="0"/>
          <a:chExt cx="0" cy="0"/>
        </a:xfrm>
      </p:grpSpPr>
      <p:sp>
        <p:nvSpPr>
          <p:cNvPr id="926" name="Google Shape;926;g2e99bb42309_0_2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7" name="Google Shape;927;g2e99bb42309_0_2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1" name="Shape 931"/>
        <p:cNvGrpSpPr/>
        <p:nvPr/>
      </p:nvGrpSpPr>
      <p:grpSpPr>
        <a:xfrm>
          <a:off x="0" y="0"/>
          <a:ext cx="0" cy="0"/>
          <a:chOff x="0" y="0"/>
          <a:chExt cx="0" cy="0"/>
        </a:xfrm>
      </p:grpSpPr>
      <p:sp>
        <p:nvSpPr>
          <p:cNvPr id="932" name="Google Shape;932;g2e99bb42309_0_2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3" name="Google Shape;933;g2e99bb42309_0_2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7" name="Shape 937"/>
        <p:cNvGrpSpPr/>
        <p:nvPr/>
      </p:nvGrpSpPr>
      <p:grpSpPr>
        <a:xfrm>
          <a:off x="0" y="0"/>
          <a:ext cx="0" cy="0"/>
          <a:chOff x="0" y="0"/>
          <a:chExt cx="0" cy="0"/>
        </a:xfrm>
      </p:grpSpPr>
      <p:sp>
        <p:nvSpPr>
          <p:cNvPr id="938" name="Google Shape;938;g2e99bb42309_0_2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9" name="Google Shape;939;g2e99bb42309_0_2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3" name="Shape 943"/>
        <p:cNvGrpSpPr/>
        <p:nvPr/>
      </p:nvGrpSpPr>
      <p:grpSpPr>
        <a:xfrm>
          <a:off x="0" y="0"/>
          <a:ext cx="0" cy="0"/>
          <a:chOff x="0" y="0"/>
          <a:chExt cx="0" cy="0"/>
        </a:xfrm>
      </p:grpSpPr>
      <p:sp>
        <p:nvSpPr>
          <p:cNvPr id="944" name="Google Shape;944;g2e99bb42309_0_3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5" name="Google Shape;945;g2e99bb42309_0_3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9" name="Shape 949"/>
        <p:cNvGrpSpPr/>
        <p:nvPr/>
      </p:nvGrpSpPr>
      <p:grpSpPr>
        <a:xfrm>
          <a:off x="0" y="0"/>
          <a:ext cx="0" cy="0"/>
          <a:chOff x="0" y="0"/>
          <a:chExt cx="0" cy="0"/>
        </a:xfrm>
      </p:grpSpPr>
      <p:sp>
        <p:nvSpPr>
          <p:cNvPr id="950" name="Google Shape;950;g2e99bb42309_0_2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1" name="Google Shape;951;g2e99bb42309_0_2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8" name="Shape 958"/>
        <p:cNvGrpSpPr/>
        <p:nvPr/>
      </p:nvGrpSpPr>
      <p:grpSpPr>
        <a:xfrm>
          <a:off x="0" y="0"/>
          <a:ext cx="0" cy="0"/>
          <a:chOff x="0" y="0"/>
          <a:chExt cx="0" cy="0"/>
        </a:xfrm>
      </p:grpSpPr>
      <p:sp>
        <p:nvSpPr>
          <p:cNvPr id="959" name="Google Shape;959;g2e99bb42309_0_3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0" name="Google Shape;960;g2e99bb42309_0_3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9" name="Shape 969"/>
        <p:cNvGrpSpPr/>
        <p:nvPr/>
      </p:nvGrpSpPr>
      <p:grpSpPr>
        <a:xfrm>
          <a:off x="0" y="0"/>
          <a:ext cx="0" cy="0"/>
          <a:chOff x="0" y="0"/>
          <a:chExt cx="0" cy="0"/>
        </a:xfrm>
      </p:grpSpPr>
      <p:sp>
        <p:nvSpPr>
          <p:cNvPr id="970" name="Google Shape;970;SLIDES_API1122438016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1" name="Google Shape;971;SLIDES_API1122438016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 This is Slido interaction slide, please don't delete it.</a:t>
            </a:r>
            <a:br>
              <a:rPr lang="en-GB"/>
            </a:br>
            <a:r>
              <a:rPr lang="en-GB"/>
              <a:t>✅ Click on 'Present with Slido' and the poll will launch automatically when you get to this slide.</a:t>
            </a:r>
            <a:endParaRPr/>
          </a:p>
        </p:txBody>
      </p:sp>
    </p:spTree>
  </p:cSld>
  <p:clrMapOvr>
    <a:masterClrMapping/>
  </p:clrMapOvr>
</p:notes>
</file>

<file path=ppt/notesSlides/notesSlide1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1" name="Shape 981"/>
        <p:cNvGrpSpPr/>
        <p:nvPr/>
      </p:nvGrpSpPr>
      <p:grpSpPr>
        <a:xfrm>
          <a:off x="0" y="0"/>
          <a:ext cx="0" cy="0"/>
          <a:chOff x="0" y="0"/>
          <a:chExt cx="0" cy="0"/>
        </a:xfrm>
      </p:grpSpPr>
      <p:sp>
        <p:nvSpPr>
          <p:cNvPr id="982" name="Google Shape;982;g2e99bb42309_0_3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3" name="Google Shape;983;g2e99bb42309_0_3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g2e96b8d5de6_0_7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1" name="Google Shape;251;g2e96b8d5de6_0_7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6" name="Shape 996"/>
        <p:cNvGrpSpPr/>
        <p:nvPr/>
      </p:nvGrpSpPr>
      <p:grpSpPr>
        <a:xfrm>
          <a:off x="0" y="0"/>
          <a:ext cx="0" cy="0"/>
          <a:chOff x="0" y="0"/>
          <a:chExt cx="0" cy="0"/>
        </a:xfrm>
      </p:grpSpPr>
      <p:sp>
        <p:nvSpPr>
          <p:cNvPr id="997" name="Google Shape;997;g2e99bb42309_0_3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8" name="Google Shape;998;g2e99bb42309_0_3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GB">
                <a:solidFill>
                  <a:schemeClr val="dk1"/>
                </a:solidFill>
              </a:rPr>
              <a:t>Bananas</a:t>
            </a:r>
            <a:r>
              <a:rPr lang="en-GB">
                <a:solidFill>
                  <a:schemeClr val="dk1"/>
                </a:solidFill>
              </a:rPr>
              <a:t> naturally emit positrons due to potassium-40 decay.</a:t>
            </a:r>
            <a:br>
              <a:rPr lang="en-GB">
                <a:solidFill>
                  <a:schemeClr val="dk1"/>
                </a:solidFill>
              </a:rPr>
            </a:br>
            <a:endParaRPr>
              <a:solidFill>
                <a:schemeClr val="dk1"/>
              </a:solidFill>
            </a:endParaRPr>
          </a:p>
          <a:p>
            <a:pPr indent="0" lvl="0" marL="0" rtl="0" algn="l">
              <a:spcBef>
                <a:spcPts val="0"/>
              </a:spcBef>
              <a:spcAft>
                <a:spcPts val="0"/>
              </a:spcAft>
              <a:buClr>
                <a:schemeClr val="dk1"/>
              </a:buClr>
              <a:buSzPts val="1100"/>
              <a:buFont typeface="Arial"/>
              <a:buNone/>
            </a:pPr>
            <a:r>
              <a:rPr b="1" lang="en-GB">
                <a:solidFill>
                  <a:schemeClr val="dk1"/>
                </a:solidFill>
              </a:rPr>
              <a:t>PET scans</a:t>
            </a:r>
            <a:r>
              <a:rPr lang="en-GB">
                <a:solidFill>
                  <a:schemeClr val="dk1"/>
                </a:solidFill>
              </a:rPr>
              <a:t> (Positron Emission Tomography) use positrons in hospitals every day.</a:t>
            </a:r>
            <a:br>
              <a:rPr lang="en-GB">
                <a:solidFill>
                  <a:schemeClr val="dk1"/>
                </a:solidFill>
              </a:rPr>
            </a:br>
            <a:endParaRPr>
              <a:solidFill>
                <a:schemeClr val="dk1"/>
              </a:solidFill>
            </a:endParaRPr>
          </a:p>
          <a:p>
            <a:pPr indent="0" lvl="0" marL="0" rtl="0" algn="l">
              <a:spcBef>
                <a:spcPts val="0"/>
              </a:spcBef>
              <a:spcAft>
                <a:spcPts val="0"/>
              </a:spcAft>
              <a:buClr>
                <a:schemeClr val="dk1"/>
              </a:buClr>
              <a:buSzPts val="1100"/>
              <a:buFont typeface="Arial"/>
              <a:buNone/>
            </a:pPr>
            <a:r>
              <a:rPr b="1" lang="en-GB">
                <a:solidFill>
                  <a:schemeClr val="dk1"/>
                </a:solidFill>
              </a:rPr>
              <a:t>Cosmic rays</a:t>
            </a:r>
            <a:r>
              <a:rPr lang="en-GB">
                <a:solidFill>
                  <a:schemeClr val="dk1"/>
                </a:solidFill>
              </a:rPr>
              <a:t> produce antimatter when they hit the Earth's atmosphere.</a:t>
            </a:r>
            <a:endParaRPr/>
          </a:p>
        </p:txBody>
      </p:sp>
    </p:spTree>
  </p:cSld>
  <p:clrMapOvr>
    <a:masterClrMapping/>
  </p:clrMapOvr>
</p:notes>
</file>

<file path=ppt/notesSlides/notesSlide1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4" name="Shape 1014"/>
        <p:cNvGrpSpPr/>
        <p:nvPr/>
      </p:nvGrpSpPr>
      <p:grpSpPr>
        <a:xfrm>
          <a:off x="0" y="0"/>
          <a:ext cx="0" cy="0"/>
          <a:chOff x="0" y="0"/>
          <a:chExt cx="0" cy="0"/>
        </a:xfrm>
      </p:grpSpPr>
      <p:sp>
        <p:nvSpPr>
          <p:cNvPr id="1015" name="Google Shape;1015;g2e99bb42309_0_3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6" name="Google Shape;1016;g2e99bb42309_0_3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ESTEBAN</a:t>
            </a:r>
            <a:endParaRPr/>
          </a:p>
        </p:txBody>
      </p:sp>
    </p:spTree>
  </p:cSld>
  <p:clrMapOvr>
    <a:masterClrMapping/>
  </p:clrMapOvr>
</p:notes>
</file>

<file path=ppt/notesSlides/notesSlide1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5" name="Shape 1055"/>
        <p:cNvGrpSpPr/>
        <p:nvPr/>
      </p:nvGrpSpPr>
      <p:grpSpPr>
        <a:xfrm>
          <a:off x="0" y="0"/>
          <a:ext cx="0" cy="0"/>
          <a:chOff x="0" y="0"/>
          <a:chExt cx="0" cy="0"/>
        </a:xfrm>
      </p:grpSpPr>
      <p:sp>
        <p:nvSpPr>
          <p:cNvPr id="1056" name="Google Shape;1056;g2e99bb42309_0_3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7" name="Google Shape;1057;g2e99bb42309_0_3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4" name="Shape 1074"/>
        <p:cNvGrpSpPr/>
        <p:nvPr/>
      </p:nvGrpSpPr>
      <p:grpSpPr>
        <a:xfrm>
          <a:off x="0" y="0"/>
          <a:ext cx="0" cy="0"/>
          <a:chOff x="0" y="0"/>
          <a:chExt cx="0" cy="0"/>
        </a:xfrm>
      </p:grpSpPr>
      <p:sp>
        <p:nvSpPr>
          <p:cNvPr id="1075" name="Google Shape;1075;g2e99bb42309_0_3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6" name="Google Shape;1076;g2e99bb42309_0_3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g2e96b8d5de6_0_7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8" name="Google Shape;258;g2e96b8d5de6_0_7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2e96b8d5de6_0_7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4" name="Google Shape;264;g2e96b8d5de6_0_7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g2e96b8d5de6_0_7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0" name="Google Shape;270;g2e96b8d5de6_0_7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g2e96b8d5de6_0_7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8" name="Google Shape;278;g2e96b8d5de6_0_7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g2e96b8d5de6_0_7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4" name="Google Shape;284;g2e96b8d5de6_0_7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g2e96b8d5de6_0_7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0" name="Google Shape;290;g2e96b8d5de6_0_7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g2e96b8d5de6_0_8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7" name="Google Shape;297;g2e96b8d5de6_0_8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g2e96b8d5de6_0_8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3" name="Google Shape;303;g2e96b8d5de6_0_8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2e96b8d5de6_0_6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2e96b8d5de6_0_6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g2e96b8d5de6_0_8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9" name="Google Shape;309;g2e96b8d5de6_0_8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g2e96b8d5de6_0_8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5" name="Google Shape;315;g2e96b8d5de6_0_8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g2e96b8d5de6_0_8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1" name="Google Shape;321;g2e96b8d5de6_0_8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g2e96b8d5de6_0_8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7" name="Google Shape;327;g2e96b8d5de6_0_8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3" name="Shape 333"/>
        <p:cNvGrpSpPr/>
        <p:nvPr/>
      </p:nvGrpSpPr>
      <p:grpSpPr>
        <a:xfrm>
          <a:off x="0" y="0"/>
          <a:ext cx="0" cy="0"/>
          <a:chOff x="0" y="0"/>
          <a:chExt cx="0" cy="0"/>
        </a:xfrm>
      </p:grpSpPr>
      <p:sp>
        <p:nvSpPr>
          <p:cNvPr id="334" name="Google Shape;334;g2e96b8d5de6_0_8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5" name="Google Shape;335;g2e96b8d5de6_0_8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g2e96b8d5de6_0_8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3" name="Google Shape;343;g2e96b8d5de6_0_8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9" name="Shape 349"/>
        <p:cNvGrpSpPr/>
        <p:nvPr/>
      </p:nvGrpSpPr>
      <p:grpSpPr>
        <a:xfrm>
          <a:off x="0" y="0"/>
          <a:ext cx="0" cy="0"/>
          <a:chOff x="0" y="0"/>
          <a:chExt cx="0" cy="0"/>
        </a:xfrm>
      </p:grpSpPr>
      <p:sp>
        <p:nvSpPr>
          <p:cNvPr id="350" name="Google Shape;350;g2e96b8d5de6_0_8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1" name="Google Shape;351;g2e96b8d5de6_0_8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 name="Shape 356"/>
        <p:cNvGrpSpPr/>
        <p:nvPr/>
      </p:nvGrpSpPr>
      <p:grpSpPr>
        <a:xfrm>
          <a:off x="0" y="0"/>
          <a:ext cx="0" cy="0"/>
          <a:chOff x="0" y="0"/>
          <a:chExt cx="0" cy="0"/>
        </a:xfrm>
      </p:grpSpPr>
      <p:sp>
        <p:nvSpPr>
          <p:cNvPr id="357" name="Google Shape;357;g2e96b8d5de6_0_8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8" name="Google Shape;358;g2e96b8d5de6_0_8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2" name="Shape 362"/>
        <p:cNvGrpSpPr/>
        <p:nvPr/>
      </p:nvGrpSpPr>
      <p:grpSpPr>
        <a:xfrm>
          <a:off x="0" y="0"/>
          <a:ext cx="0" cy="0"/>
          <a:chOff x="0" y="0"/>
          <a:chExt cx="0" cy="0"/>
        </a:xfrm>
      </p:grpSpPr>
      <p:sp>
        <p:nvSpPr>
          <p:cNvPr id="363" name="Google Shape;363;g2e99bb4230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4" name="Google Shape;364;g2e99bb4230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9" name="Shape 369"/>
        <p:cNvGrpSpPr/>
        <p:nvPr/>
      </p:nvGrpSpPr>
      <p:grpSpPr>
        <a:xfrm>
          <a:off x="0" y="0"/>
          <a:ext cx="0" cy="0"/>
          <a:chOff x="0" y="0"/>
          <a:chExt cx="0" cy="0"/>
        </a:xfrm>
      </p:grpSpPr>
      <p:sp>
        <p:nvSpPr>
          <p:cNvPr id="370" name="Google Shape;370;g36e5b051b95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1" name="Google Shape;371;g36e5b051b95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One of the key takeaways from our time here at CERN so far is the fact that there are so many ways to integrate the interesting topics of particle accelerators and detectors with our regular physics content.  Even when the state and national standards don’t always specifically include particle physics, we can use concepts.</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2e96b8d5de6_0_6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2e96b8d5de6_0_6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0" name="Shape 380"/>
        <p:cNvGrpSpPr/>
        <p:nvPr/>
      </p:nvGrpSpPr>
      <p:grpSpPr>
        <a:xfrm>
          <a:off x="0" y="0"/>
          <a:ext cx="0" cy="0"/>
          <a:chOff x="0" y="0"/>
          <a:chExt cx="0" cy="0"/>
        </a:xfrm>
      </p:grpSpPr>
      <p:sp>
        <p:nvSpPr>
          <p:cNvPr id="381" name="Google Shape;381;g36e5b051b95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2" name="Google Shape;382;g36e5b051b95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9" name="Shape 389"/>
        <p:cNvGrpSpPr/>
        <p:nvPr/>
      </p:nvGrpSpPr>
      <p:grpSpPr>
        <a:xfrm>
          <a:off x="0" y="0"/>
          <a:ext cx="0" cy="0"/>
          <a:chOff x="0" y="0"/>
          <a:chExt cx="0" cy="0"/>
        </a:xfrm>
      </p:grpSpPr>
      <p:sp>
        <p:nvSpPr>
          <p:cNvPr id="390" name="Google Shape;390;g36e5b051b95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1" name="Google Shape;391;g36e5b051b95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400 MHz - 2.5 ns</a:t>
            </a:r>
            <a:endParaRPr/>
          </a:p>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4" name="Shape 404"/>
        <p:cNvGrpSpPr/>
        <p:nvPr/>
      </p:nvGrpSpPr>
      <p:grpSpPr>
        <a:xfrm>
          <a:off x="0" y="0"/>
          <a:ext cx="0" cy="0"/>
          <a:chOff x="0" y="0"/>
          <a:chExt cx="0" cy="0"/>
        </a:xfrm>
      </p:grpSpPr>
      <p:sp>
        <p:nvSpPr>
          <p:cNvPr id="405" name="Google Shape;405;g36e5b051b95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6" name="Google Shape;406;g36e5b051b95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7" name="Shape 417"/>
        <p:cNvGrpSpPr/>
        <p:nvPr/>
      </p:nvGrpSpPr>
      <p:grpSpPr>
        <a:xfrm>
          <a:off x="0" y="0"/>
          <a:ext cx="0" cy="0"/>
          <a:chOff x="0" y="0"/>
          <a:chExt cx="0" cy="0"/>
        </a:xfrm>
      </p:grpSpPr>
      <p:sp>
        <p:nvSpPr>
          <p:cNvPr id="418" name="Google Shape;418;g36e5b051b95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9" name="Google Shape;419;g36e5b051b95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9" name="Shape 429"/>
        <p:cNvGrpSpPr/>
        <p:nvPr/>
      </p:nvGrpSpPr>
      <p:grpSpPr>
        <a:xfrm>
          <a:off x="0" y="0"/>
          <a:ext cx="0" cy="0"/>
          <a:chOff x="0" y="0"/>
          <a:chExt cx="0" cy="0"/>
        </a:xfrm>
      </p:grpSpPr>
      <p:sp>
        <p:nvSpPr>
          <p:cNvPr id="430" name="Google Shape;430;g2e96b8d5de6_0_8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1" name="Google Shape;431;g2e96b8d5de6_0_8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0" name="Shape 440"/>
        <p:cNvGrpSpPr/>
        <p:nvPr/>
      </p:nvGrpSpPr>
      <p:grpSpPr>
        <a:xfrm>
          <a:off x="0" y="0"/>
          <a:ext cx="0" cy="0"/>
          <a:chOff x="0" y="0"/>
          <a:chExt cx="0" cy="0"/>
        </a:xfrm>
      </p:grpSpPr>
      <p:sp>
        <p:nvSpPr>
          <p:cNvPr id="441" name="Google Shape;441;g2e96b8d5de6_0_8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2" name="Google Shape;442;g2e96b8d5de6_0_8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6" name="Shape 446"/>
        <p:cNvGrpSpPr/>
        <p:nvPr/>
      </p:nvGrpSpPr>
      <p:grpSpPr>
        <a:xfrm>
          <a:off x="0" y="0"/>
          <a:ext cx="0" cy="0"/>
          <a:chOff x="0" y="0"/>
          <a:chExt cx="0" cy="0"/>
        </a:xfrm>
      </p:grpSpPr>
      <p:sp>
        <p:nvSpPr>
          <p:cNvPr id="447" name="Google Shape;447;g2e96b8d5de6_0_8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8" name="Google Shape;448;g2e96b8d5de6_0_8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7" name="Shape 457"/>
        <p:cNvGrpSpPr/>
        <p:nvPr/>
      </p:nvGrpSpPr>
      <p:grpSpPr>
        <a:xfrm>
          <a:off x="0" y="0"/>
          <a:ext cx="0" cy="0"/>
          <a:chOff x="0" y="0"/>
          <a:chExt cx="0" cy="0"/>
        </a:xfrm>
      </p:grpSpPr>
      <p:sp>
        <p:nvSpPr>
          <p:cNvPr id="458" name="Google Shape;458;g2e98953127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9" name="Google Shape;459;g2e98953127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3" name="Shape 463"/>
        <p:cNvGrpSpPr/>
        <p:nvPr/>
      </p:nvGrpSpPr>
      <p:grpSpPr>
        <a:xfrm>
          <a:off x="0" y="0"/>
          <a:ext cx="0" cy="0"/>
          <a:chOff x="0" y="0"/>
          <a:chExt cx="0" cy="0"/>
        </a:xfrm>
      </p:grpSpPr>
      <p:sp>
        <p:nvSpPr>
          <p:cNvPr id="464" name="Google Shape;464;g2e989531279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5" name="Google Shape;465;g2e989531279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9" name="Shape 469"/>
        <p:cNvGrpSpPr/>
        <p:nvPr/>
      </p:nvGrpSpPr>
      <p:grpSpPr>
        <a:xfrm>
          <a:off x="0" y="0"/>
          <a:ext cx="0" cy="0"/>
          <a:chOff x="0" y="0"/>
          <a:chExt cx="0" cy="0"/>
        </a:xfrm>
      </p:grpSpPr>
      <p:sp>
        <p:nvSpPr>
          <p:cNvPr id="470" name="Google Shape;470;g36c583e2ec6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1" name="Google Shape;471;g36c583e2ec6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2e96b8d5de6_0_7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2e96b8d5de6_0_7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5" name="Shape 475"/>
        <p:cNvGrpSpPr/>
        <p:nvPr/>
      </p:nvGrpSpPr>
      <p:grpSpPr>
        <a:xfrm>
          <a:off x="0" y="0"/>
          <a:ext cx="0" cy="0"/>
          <a:chOff x="0" y="0"/>
          <a:chExt cx="0" cy="0"/>
        </a:xfrm>
      </p:grpSpPr>
      <p:sp>
        <p:nvSpPr>
          <p:cNvPr id="476" name="Google Shape;476;g2e989531279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7" name="Google Shape;477;g2e989531279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1" name="Shape 481"/>
        <p:cNvGrpSpPr/>
        <p:nvPr/>
      </p:nvGrpSpPr>
      <p:grpSpPr>
        <a:xfrm>
          <a:off x="0" y="0"/>
          <a:ext cx="0" cy="0"/>
          <a:chOff x="0" y="0"/>
          <a:chExt cx="0" cy="0"/>
        </a:xfrm>
      </p:grpSpPr>
      <p:sp>
        <p:nvSpPr>
          <p:cNvPr id="482" name="Google Shape;482;g2e989531279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3" name="Google Shape;483;g2e989531279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8" name="Shape 488"/>
        <p:cNvGrpSpPr/>
        <p:nvPr/>
      </p:nvGrpSpPr>
      <p:grpSpPr>
        <a:xfrm>
          <a:off x="0" y="0"/>
          <a:ext cx="0" cy="0"/>
          <a:chOff x="0" y="0"/>
          <a:chExt cx="0" cy="0"/>
        </a:xfrm>
      </p:grpSpPr>
      <p:sp>
        <p:nvSpPr>
          <p:cNvPr id="489" name="Google Shape;489;g2e989531279_2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0" name="Google Shape;490;g2e989531279_2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5" name="Shape 495"/>
        <p:cNvGrpSpPr/>
        <p:nvPr/>
      </p:nvGrpSpPr>
      <p:grpSpPr>
        <a:xfrm>
          <a:off x="0" y="0"/>
          <a:ext cx="0" cy="0"/>
          <a:chOff x="0" y="0"/>
          <a:chExt cx="0" cy="0"/>
        </a:xfrm>
      </p:grpSpPr>
      <p:sp>
        <p:nvSpPr>
          <p:cNvPr id="496" name="Google Shape;496;g36c583e2ec6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7" name="Google Shape;497;g36c583e2ec6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2" name="Shape 502"/>
        <p:cNvGrpSpPr/>
        <p:nvPr/>
      </p:nvGrpSpPr>
      <p:grpSpPr>
        <a:xfrm>
          <a:off x="0" y="0"/>
          <a:ext cx="0" cy="0"/>
          <a:chOff x="0" y="0"/>
          <a:chExt cx="0" cy="0"/>
        </a:xfrm>
      </p:grpSpPr>
      <p:sp>
        <p:nvSpPr>
          <p:cNvPr id="503" name="Google Shape;503;g2e989531279_2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4" name="Google Shape;504;g2e989531279_2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8" name="Shape 508"/>
        <p:cNvGrpSpPr/>
        <p:nvPr/>
      </p:nvGrpSpPr>
      <p:grpSpPr>
        <a:xfrm>
          <a:off x="0" y="0"/>
          <a:ext cx="0" cy="0"/>
          <a:chOff x="0" y="0"/>
          <a:chExt cx="0" cy="0"/>
        </a:xfrm>
      </p:grpSpPr>
      <p:sp>
        <p:nvSpPr>
          <p:cNvPr id="509" name="Google Shape;509;g2e989531279_2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0" name="Google Shape;510;g2e989531279_2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4" name="Shape 514"/>
        <p:cNvGrpSpPr/>
        <p:nvPr/>
      </p:nvGrpSpPr>
      <p:grpSpPr>
        <a:xfrm>
          <a:off x="0" y="0"/>
          <a:ext cx="0" cy="0"/>
          <a:chOff x="0" y="0"/>
          <a:chExt cx="0" cy="0"/>
        </a:xfrm>
      </p:grpSpPr>
      <p:sp>
        <p:nvSpPr>
          <p:cNvPr id="515" name="Google Shape;515;g2e989531279_2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6" name="Google Shape;516;g2e989531279_2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0" name="Shape 520"/>
        <p:cNvGrpSpPr/>
        <p:nvPr/>
      </p:nvGrpSpPr>
      <p:grpSpPr>
        <a:xfrm>
          <a:off x="0" y="0"/>
          <a:ext cx="0" cy="0"/>
          <a:chOff x="0" y="0"/>
          <a:chExt cx="0" cy="0"/>
        </a:xfrm>
      </p:grpSpPr>
      <p:sp>
        <p:nvSpPr>
          <p:cNvPr id="521" name="Google Shape;521;g36c583e2ec6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2" name="Google Shape;522;g36c583e2ec6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6" name="Shape 526"/>
        <p:cNvGrpSpPr/>
        <p:nvPr/>
      </p:nvGrpSpPr>
      <p:grpSpPr>
        <a:xfrm>
          <a:off x="0" y="0"/>
          <a:ext cx="0" cy="0"/>
          <a:chOff x="0" y="0"/>
          <a:chExt cx="0" cy="0"/>
        </a:xfrm>
      </p:grpSpPr>
      <p:sp>
        <p:nvSpPr>
          <p:cNvPr id="527" name="Google Shape;527;g2e989531279_2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8" name="Google Shape;528;g2e989531279_2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2" name="Shape 532"/>
        <p:cNvGrpSpPr/>
        <p:nvPr/>
      </p:nvGrpSpPr>
      <p:grpSpPr>
        <a:xfrm>
          <a:off x="0" y="0"/>
          <a:ext cx="0" cy="0"/>
          <a:chOff x="0" y="0"/>
          <a:chExt cx="0" cy="0"/>
        </a:xfrm>
      </p:grpSpPr>
      <p:sp>
        <p:nvSpPr>
          <p:cNvPr id="533" name="Google Shape;533;g2e989531279_2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4" name="Google Shape;534;g2e989531279_2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2e96b8d5de6_0_6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2e96b8d5de6_0_6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3" name="Shape 543"/>
        <p:cNvGrpSpPr/>
        <p:nvPr/>
      </p:nvGrpSpPr>
      <p:grpSpPr>
        <a:xfrm>
          <a:off x="0" y="0"/>
          <a:ext cx="0" cy="0"/>
          <a:chOff x="0" y="0"/>
          <a:chExt cx="0" cy="0"/>
        </a:xfrm>
      </p:grpSpPr>
      <p:sp>
        <p:nvSpPr>
          <p:cNvPr id="544" name="Google Shape;544;g2e989531279_2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5" name="Google Shape;545;g2e989531279_2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1" name="Shape 551"/>
        <p:cNvGrpSpPr/>
        <p:nvPr/>
      </p:nvGrpSpPr>
      <p:grpSpPr>
        <a:xfrm>
          <a:off x="0" y="0"/>
          <a:ext cx="0" cy="0"/>
          <a:chOff x="0" y="0"/>
          <a:chExt cx="0" cy="0"/>
        </a:xfrm>
      </p:grpSpPr>
      <p:sp>
        <p:nvSpPr>
          <p:cNvPr id="552" name="Google Shape;552;g36c583e2ec6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3" name="Google Shape;553;g36c583e2ec6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7" name="Shape 557"/>
        <p:cNvGrpSpPr/>
        <p:nvPr/>
      </p:nvGrpSpPr>
      <p:grpSpPr>
        <a:xfrm>
          <a:off x="0" y="0"/>
          <a:ext cx="0" cy="0"/>
          <a:chOff x="0" y="0"/>
          <a:chExt cx="0" cy="0"/>
        </a:xfrm>
      </p:grpSpPr>
      <p:sp>
        <p:nvSpPr>
          <p:cNvPr id="558" name="Google Shape;558;g2e989531279_2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9" name="Google Shape;559;g2e989531279_2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3" name="Shape 563"/>
        <p:cNvGrpSpPr/>
        <p:nvPr/>
      </p:nvGrpSpPr>
      <p:grpSpPr>
        <a:xfrm>
          <a:off x="0" y="0"/>
          <a:ext cx="0" cy="0"/>
          <a:chOff x="0" y="0"/>
          <a:chExt cx="0" cy="0"/>
        </a:xfrm>
      </p:grpSpPr>
      <p:sp>
        <p:nvSpPr>
          <p:cNvPr id="564" name="Google Shape;564;g2e989531279_2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5" name="Google Shape;565;g2e989531279_2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2" name="Shape 572"/>
        <p:cNvGrpSpPr/>
        <p:nvPr/>
      </p:nvGrpSpPr>
      <p:grpSpPr>
        <a:xfrm>
          <a:off x="0" y="0"/>
          <a:ext cx="0" cy="0"/>
          <a:chOff x="0" y="0"/>
          <a:chExt cx="0" cy="0"/>
        </a:xfrm>
      </p:grpSpPr>
      <p:sp>
        <p:nvSpPr>
          <p:cNvPr id="573" name="Google Shape;573;g2e989531279_2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4" name="Google Shape;574;g2e989531279_2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9" name="Shape 579"/>
        <p:cNvGrpSpPr/>
        <p:nvPr/>
      </p:nvGrpSpPr>
      <p:grpSpPr>
        <a:xfrm>
          <a:off x="0" y="0"/>
          <a:ext cx="0" cy="0"/>
          <a:chOff x="0" y="0"/>
          <a:chExt cx="0" cy="0"/>
        </a:xfrm>
      </p:grpSpPr>
      <p:sp>
        <p:nvSpPr>
          <p:cNvPr id="580" name="Google Shape;580;g36c583e2ec6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1" name="Google Shape;581;g36c583e2ec6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8" name="Shape 588"/>
        <p:cNvGrpSpPr/>
        <p:nvPr/>
      </p:nvGrpSpPr>
      <p:grpSpPr>
        <a:xfrm>
          <a:off x="0" y="0"/>
          <a:ext cx="0" cy="0"/>
          <a:chOff x="0" y="0"/>
          <a:chExt cx="0" cy="0"/>
        </a:xfrm>
      </p:grpSpPr>
      <p:sp>
        <p:nvSpPr>
          <p:cNvPr id="589" name="Google Shape;589;g2e989531279_2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0" name="Google Shape;590;g2e989531279_2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4" name="Shape 594"/>
        <p:cNvGrpSpPr/>
        <p:nvPr/>
      </p:nvGrpSpPr>
      <p:grpSpPr>
        <a:xfrm>
          <a:off x="0" y="0"/>
          <a:ext cx="0" cy="0"/>
          <a:chOff x="0" y="0"/>
          <a:chExt cx="0" cy="0"/>
        </a:xfrm>
      </p:grpSpPr>
      <p:sp>
        <p:nvSpPr>
          <p:cNvPr id="595" name="Google Shape;595;g2e99bb42309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6" name="Google Shape;596;g2e99bb42309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0" name="Shape 600"/>
        <p:cNvGrpSpPr/>
        <p:nvPr/>
      </p:nvGrpSpPr>
      <p:grpSpPr>
        <a:xfrm>
          <a:off x="0" y="0"/>
          <a:ext cx="0" cy="0"/>
          <a:chOff x="0" y="0"/>
          <a:chExt cx="0" cy="0"/>
        </a:xfrm>
      </p:grpSpPr>
      <p:sp>
        <p:nvSpPr>
          <p:cNvPr id="601" name="Google Shape;601;g36e84864412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2" name="Google Shape;602;g36e84864412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6" name="Shape 626"/>
        <p:cNvGrpSpPr/>
        <p:nvPr/>
      </p:nvGrpSpPr>
      <p:grpSpPr>
        <a:xfrm>
          <a:off x="0" y="0"/>
          <a:ext cx="0" cy="0"/>
          <a:chOff x="0" y="0"/>
          <a:chExt cx="0" cy="0"/>
        </a:xfrm>
      </p:grpSpPr>
      <p:sp>
        <p:nvSpPr>
          <p:cNvPr id="627" name="Google Shape;627;g2e99bb42309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8" name="Google Shape;628;g2e99bb42309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WE WILL START WITH THE FEEDBACKS!!!!!!!!!!!!!!!!!!!!!!!!!!!!!!!!!</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2e96b8d5de6_0_7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2e96b8d5de6_0_7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0" name="Shape 640"/>
        <p:cNvGrpSpPr/>
        <p:nvPr/>
      </p:nvGrpSpPr>
      <p:grpSpPr>
        <a:xfrm>
          <a:off x="0" y="0"/>
          <a:ext cx="0" cy="0"/>
          <a:chOff x="0" y="0"/>
          <a:chExt cx="0" cy="0"/>
        </a:xfrm>
      </p:grpSpPr>
      <p:sp>
        <p:nvSpPr>
          <p:cNvPr id="641" name="Google Shape;641;g2e99bb42309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2" name="Google Shape;642;g2e99bb42309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0" name="Shape 650"/>
        <p:cNvGrpSpPr/>
        <p:nvPr/>
      </p:nvGrpSpPr>
      <p:grpSpPr>
        <a:xfrm>
          <a:off x="0" y="0"/>
          <a:ext cx="0" cy="0"/>
          <a:chOff x="0" y="0"/>
          <a:chExt cx="0" cy="0"/>
        </a:xfrm>
      </p:grpSpPr>
      <p:sp>
        <p:nvSpPr>
          <p:cNvPr id="651" name="Google Shape;651;g2e99bb42309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2" name="Google Shape;652;g2e99bb42309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6" name="Shape 656"/>
        <p:cNvGrpSpPr/>
        <p:nvPr/>
      </p:nvGrpSpPr>
      <p:grpSpPr>
        <a:xfrm>
          <a:off x="0" y="0"/>
          <a:ext cx="0" cy="0"/>
          <a:chOff x="0" y="0"/>
          <a:chExt cx="0" cy="0"/>
        </a:xfrm>
      </p:grpSpPr>
      <p:sp>
        <p:nvSpPr>
          <p:cNvPr id="657" name="Google Shape;657;g2e99bb42309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8" name="Google Shape;658;g2e99bb42309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7" name="Shape 667"/>
        <p:cNvGrpSpPr/>
        <p:nvPr/>
      </p:nvGrpSpPr>
      <p:grpSpPr>
        <a:xfrm>
          <a:off x="0" y="0"/>
          <a:ext cx="0" cy="0"/>
          <a:chOff x="0" y="0"/>
          <a:chExt cx="0" cy="0"/>
        </a:xfrm>
      </p:grpSpPr>
      <p:sp>
        <p:nvSpPr>
          <p:cNvPr id="668" name="Google Shape;668;g2e99bb42309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9" name="Google Shape;669;g2e99bb42309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3" name="Shape 673"/>
        <p:cNvGrpSpPr/>
        <p:nvPr/>
      </p:nvGrpSpPr>
      <p:grpSpPr>
        <a:xfrm>
          <a:off x="0" y="0"/>
          <a:ext cx="0" cy="0"/>
          <a:chOff x="0" y="0"/>
          <a:chExt cx="0" cy="0"/>
        </a:xfrm>
      </p:grpSpPr>
      <p:sp>
        <p:nvSpPr>
          <p:cNvPr id="674" name="Google Shape;674;g2e99bb42309_0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5" name="Google Shape;675;g2e99bb42309_0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9" name="Shape 679"/>
        <p:cNvGrpSpPr/>
        <p:nvPr/>
      </p:nvGrpSpPr>
      <p:grpSpPr>
        <a:xfrm>
          <a:off x="0" y="0"/>
          <a:ext cx="0" cy="0"/>
          <a:chOff x="0" y="0"/>
          <a:chExt cx="0" cy="0"/>
        </a:xfrm>
      </p:grpSpPr>
      <p:sp>
        <p:nvSpPr>
          <p:cNvPr id="680" name="Google Shape;680;g2e99bb42309_0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1" name="Google Shape;681;g2e99bb42309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5" name="Shape 685"/>
        <p:cNvGrpSpPr/>
        <p:nvPr/>
      </p:nvGrpSpPr>
      <p:grpSpPr>
        <a:xfrm>
          <a:off x="0" y="0"/>
          <a:ext cx="0" cy="0"/>
          <a:chOff x="0" y="0"/>
          <a:chExt cx="0" cy="0"/>
        </a:xfrm>
      </p:grpSpPr>
      <p:sp>
        <p:nvSpPr>
          <p:cNvPr id="686" name="Google Shape;686;g2e99bb42309_0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7" name="Google Shape;687;g2e99bb42309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1" name="Shape 691"/>
        <p:cNvGrpSpPr/>
        <p:nvPr/>
      </p:nvGrpSpPr>
      <p:grpSpPr>
        <a:xfrm>
          <a:off x="0" y="0"/>
          <a:ext cx="0" cy="0"/>
          <a:chOff x="0" y="0"/>
          <a:chExt cx="0" cy="0"/>
        </a:xfrm>
      </p:grpSpPr>
      <p:sp>
        <p:nvSpPr>
          <p:cNvPr id="692" name="Google Shape;692;g2e99bb42309_0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3" name="Google Shape;693;g2e99bb42309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8" name="Shape 698"/>
        <p:cNvGrpSpPr/>
        <p:nvPr/>
      </p:nvGrpSpPr>
      <p:grpSpPr>
        <a:xfrm>
          <a:off x="0" y="0"/>
          <a:ext cx="0" cy="0"/>
          <a:chOff x="0" y="0"/>
          <a:chExt cx="0" cy="0"/>
        </a:xfrm>
      </p:grpSpPr>
      <p:sp>
        <p:nvSpPr>
          <p:cNvPr id="699" name="Google Shape;699;g2e99bb42309_0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0" name="Google Shape;700;g2e99bb42309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5" name="Shape 705"/>
        <p:cNvGrpSpPr/>
        <p:nvPr/>
      </p:nvGrpSpPr>
      <p:grpSpPr>
        <a:xfrm>
          <a:off x="0" y="0"/>
          <a:ext cx="0" cy="0"/>
          <a:chOff x="0" y="0"/>
          <a:chExt cx="0" cy="0"/>
        </a:xfrm>
      </p:grpSpPr>
      <p:sp>
        <p:nvSpPr>
          <p:cNvPr id="706" name="Google Shape;706;g2e99bb42309_0_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7" name="Google Shape;707;g2e99bb42309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g2e96b8d5de6_0_7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7" name="Google Shape;227;g2e96b8d5de6_0_7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2" name="Shape 712"/>
        <p:cNvGrpSpPr/>
        <p:nvPr/>
      </p:nvGrpSpPr>
      <p:grpSpPr>
        <a:xfrm>
          <a:off x="0" y="0"/>
          <a:ext cx="0" cy="0"/>
          <a:chOff x="0" y="0"/>
          <a:chExt cx="0" cy="0"/>
        </a:xfrm>
      </p:grpSpPr>
      <p:sp>
        <p:nvSpPr>
          <p:cNvPr id="713" name="Google Shape;713;g2e99bb42309_0_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4" name="Google Shape;714;g2e99bb42309_0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9" name="Shape 719"/>
        <p:cNvGrpSpPr/>
        <p:nvPr/>
      </p:nvGrpSpPr>
      <p:grpSpPr>
        <a:xfrm>
          <a:off x="0" y="0"/>
          <a:ext cx="0" cy="0"/>
          <a:chOff x="0" y="0"/>
          <a:chExt cx="0" cy="0"/>
        </a:xfrm>
      </p:grpSpPr>
      <p:sp>
        <p:nvSpPr>
          <p:cNvPr id="720" name="Google Shape;720;g2e99bb42309_0_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1" name="Google Shape;721;g2e99bb42309_0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5" name="Shape 725"/>
        <p:cNvGrpSpPr/>
        <p:nvPr/>
      </p:nvGrpSpPr>
      <p:grpSpPr>
        <a:xfrm>
          <a:off x="0" y="0"/>
          <a:ext cx="0" cy="0"/>
          <a:chOff x="0" y="0"/>
          <a:chExt cx="0" cy="0"/>
        </a:xfrm>
      </p:grpSpPr>
      <p:sp>
        <p:nvSpPr>
          <p:cNvPr id="726" name="Google Shape;726;g2e99bb42309_0_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7" name="Google Shape;727;g2e99bb42309_0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1" name="Shape 731"/>
        <p:cNvGrpSpPr/>
        <p:nvPr/>
      </p:nvGrpSpPr>
      <p:grpSpPr>
        <a:xfrm>
          <a:off x="0" y="0"/>
          <a:ext cx="0" cy="0"/>
          <a:chOff x="0" y="0"/>
          <a:chExt cx="0" cy="0"/>
        </a:xfrm>
      </p:grpSpPr>
      <p:sp>
        <p:nvSpPr>
          <p:cNvPr id="732" name="Google Shape;732;g2e99bb42309_0_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3" name="Google Shape;733;g2e99bb42309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7" name="Shape 737"/>
        <p:cNvGrpSpPr/>
        <p:nvPr/>
      </p:nvGrpSpPr>
      <p:grpSpPr>
        <a:xfrm>
          <a:off x="0" y="0"/>
          <a:ext cx="0" cy="0"/>
          <a:chOff x="0" y="0"/>
          <a:chExt cx="0" cy="0"/>
        </a:xfrm>
      </p:grpSpPr>
      <p:sp>
        <p:nvSpPr>
          <p:cNvPr id="738" name="Google Shape;738;g2e99bb42309_0_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9" name="Google Shape;739;g2e99bb42309_0_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3" name="Shape 743"/>
        <p:cNvGrpSpPr/>
        <p:nvPr/>
      </p:nvGrpSpPr>
      <p:grpSpPr>
        <a:xfrm>
          <a:off x="0" y="0"/>
          <a:ext cx="0" cy="0"/>
          <a:chOff x="0" y="0"/>
          <a:chExt cx="0" cy="0"/>
        </a:xfrm>
      </p:grpSpPr>
      <p:sp>
        <p:nvSpPr>
          <p:cNvPr id="744" name="Google Shape;744;g2e99bb42309_0_1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5" name="Google Shape;745;g2e99bb42309_0_1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9" name="Shape 749"/>
        <p:cNvGrpSpPr/>
        <p:nvPr/>
      </p:nvGrpSpPr>
      <p:grpSpPr>
        <a:xfrm>
          <a:off x="0" y="0"/>
          <a:ext cx="0" cy="0"/>
          <a:chOff x="0" y="0"/>
          <a:chExt cx="0" cy="0"/>
        </a:xfrm>
      </p:grpSpPr>
      <p:sp>
        <p:nvSpPr>
          <p:cNvPr id="750" name="Google Shape;750;g2e99bb42309_0_1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1" name="Google Shape;751;g2e99bb42309_0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5" name="Shape 755"/>
        <p:cNvGrpSpPr/>
        <p:nvPr/>
      </p:nvGrpSpPr>
      <p:grpSpPr>
        <a:xfrm>
          <a:off x="0" y="0"/>
          <a:ext cx="0" cy="0"/>
          <a:chOff x="0" y="0"/>
          <a:chExt cx="0" cy="0"/>
        </a:xfrm>
      </p:grpSpPr>
      <p:sp>
        <p:nvSpPr>
          <p:cNvPr id="756" name="Google Shape;756;g2e99bb42309_0_1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7" name="Google Shape;757;g2e99bb42309_0_1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1" name="Shape 761"/>
        <p:cNvGrpSpPr/>
        <p:nvPr/>
      </p:nvGrpSpPr>
      <p:grpSpPr>
        <a:xfrm>
          <a:off x="0" y="0"/>
          <a:ext cx="0" cy="0"/>
          <a:chOff x="0" y="0"/>
          <a:chExt cx="0" cy="0"/>
        </a:xfrm>
      </p:grpSpPr>
      <p:sp>
        <p:nvSpPr>
          <p:cNvPr id="762" name="Google Shape;762;g2e99bb42309_0_1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3" name="Google Shape;763;g2e99bb42309_0_1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7" name="Shape 767"/>
        <p:cNvGrpSpPr/>
        <p:nvPr/>
      </p:nvGrpSpPr>
      <p:grpSpPr>
        <a:xfrm>
          <a:off x="0" y="0"/>
          <a:ext cx="0" cy="0"/>
          <a:chOff x="0" y="0"/>
          <a:chExt cx="0" cy="0"/>
        </a:xfrm>
      </p:grpSpPr>
      <p:sp>
        <p:nvSpPr>
          <p:cNvPr id="768" name="Google Shape;768;g2e99bb42309_0_1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9" name="Google Shape;769;g2e99bb42309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2e96b8d5de6_0_7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3" name="Google Shape;233;g2e96b8d5de6_0_7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4" name="Shape 774"/>
        <p:cNvGrpSpPr/>
        <p:nvPr/>
      </p:nvGrpSpPr>
      <p:grpSpPr>
        <a:xfrm>
          <a:off x="0" y="0"/>
          <a:ext cx="0" cy="0"/>
          <a:chOff x="0" y="0"/>
          <a:chExt cx="0" cy="0"/>
        </a:xfrm>
      </p:grpSpPr>
      <p:sp>
        <p:nvSpPr>
          <p:cNvPr id="775" name="Google Shape;775;g2e99bb42309_0_1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6" name="Google Shape;776;g2e99bb42309_0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1" name="Shape 781"/>
        <p:cNvGrpSpPr/>
        <p:nvPr/>
      </p:nvGrpSpPr>
      <p:grpSpPr>
        <a:xfrm>
          <a:off x="0" y="0"/>
          <a:ext cx="0" cy="0"/>
          <a:chOff x="0" y="0"/>
          <a:chExt cx="0" cy="0"/>
        </a:xfrm>
      </p:grpSpPr>
      <p:sp>
        <p:nvSpPr>
          <p:cNvPr id="782" name="Google Shape;782;g2e99bb42309_0_1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3" name="Google Shape;783;g2e99bb42309_0_1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8" name="Shape 788"/>
        <p:cNvGrpSpPr/>
        <p:nvPr/>
      </p:nvGrpSpPr>
      <p:grpSpPr>
        <a:xfrm>
          <a:off x="0" y="0"/>
          <a:ext cx="0" cy="0"/>
          <a:chOff x="0" y="0"/>
          <a:chExt cx="0" cy="0"/>
        </a:xfrm>
      </p:grpSpPr>
      <p:sp>
        <p:nvSpPr>
          <p:cNvPr id="789" name="Google Shape;789;g2e99bb42309_0_1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0" name="Google Shape;790;g2e99bb42309_0_1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4" name="Shape 794"/>
        <p:cNvGrpSpPr/>
        <p:nvPr/>
      </p:nvGrpSpPr>
      <p:grpSpPr>
        <a:xfrm>
          <a:off x="0" y="0"/>
          <a:ext cx="0" cy="0"/>
          <a:chOff x="0" y="0"/>
          <a:chExt cx="0" cy="0"/>
        </a:xfrm>
      </p:grpSpPr>
      <p:sp>
        <p:nvSpPr>
          <p:cNvPr id="795" name="Google Shape;795;g2e99bb42309_0_1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6" name="Google Shape;796;g2e99bb42309_0_1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1" name="Shape 801"/>
        <p:cNvGrpSpPr/>
        <p:nvPr/>
      </p:nvGrpSpPr>
      <p:grpSpPr>
        <a:xfrm>
          <a:off x="0" y="0"/>
          <a:ext cx="0" cy="0"/>
          <a:chOff x="0" y="0"/>
          <a:chExt cx="0" cy="0"/>
        </a:xfrm>
      </p:grpSpPr>
      <p:sp>
        <p:nvSpPr>
          <p:cNvPr id="802" name="Google Shape;802;g2e99bb42309_0_1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3" name="Google Shape;803;g2e99bb42309_0_1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Sabina-Wanyi-Stacey-Esteban-Georg</a:t>
            </a:r>
            <a:endParaRPr/>
          </a:p>
        </p:txBody>
      </p:sp>
    </p:spTree>
  </p:cSld>
  <p:clrMapOvr>
    <a:masterClrMapping/>
  </p:clrMapOvr>
</p:notes>
</file>

<file path=ppt/notesSlides/notesSlide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0" name="Shape 810"/>
        <p:cNvGrpSpPr/>
        <p:nvPr/>
      </p:nvGrpSpPr>
      <p:grpSpPr>
        <a:xfrm>
          <a:off x="0" y="0"/>
          <a:ext cx="0" cy="0"/>
          <a:chOff x="0" y="0"/>
          <a:chExt cx="0" cy="0"/>
        </a:xfrm>
      </p:grpSpPr>
      <p:sp>
        <p:nvSpPr>
          <p:cNvPr id="811" name="Google Shape;811;g2e99bb42309_0_1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2" name="Google Shape;812;g2e99bb42309_0_1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1" name="Shape 821"/>
        <p:cNvGrpSpPr/>
        <p:nvPr/>
      </p:nvGrpSpPr>
      <p:grpSpPr>
        <a:xfrm>
          <a:off x="0" y="0"/>
          <a:ext cx="0" cy="0"/>
          <a:chOff x="0" y="0"/>
          <a:chExt cx="0" cy="0"/>
        </a:xfrm>
      </p:grpSpPr>
      <p:sp>
        <p:nvSpPr>
          <p:cNvPr id="822" name="Google Shape;822;g2e99bb42309_0_1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3" name="Google Shape;823;g2e99bb42309_0_1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7" name="Shape 827"/>
        <p:cNvGrpSpPr/>
        <p:nvPr/>
      </p:nvGrpSpPr>
      <p:grpSpPr>
        <a:xfrm>
          <a:off x="0" y="0"/>
          <a:ext cx="0" cy="0"/>
          <a:chOff x="0" y="0"/>
          <a:chExt cx="0" cy="0"/>
        </a:xfrm>
      </p:grpSpPr>
      <p:sp>
        <p:nvSpPr>
          <p:cNvPr id="828" name="Google Shape;828;g2e99bb42309_0_1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9" name="Google Shape;829;g2e99bb42309_0_1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8" name="Shape 838"/>
        <p:cNvGrpSpPr/>
        <p:nvPr/>
      </p:nvGrpSpPr>
      <p:grpSpPr>
        <a:xfrm>
          <a:off x="0" y="0"/>
          <a:ext cx="0" cy="0"/>
          <a:chOff x="0" y="0"/>
          <a:chExt cx="0" cy="0"/>
        </a:xfrm>
      </p:grpSpPr>
      <p:sp>
        <p:nvSpPr>
          <p:cNvPr id="839" name="Google Shape;839;g2e99bb42309_0_1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0" name="Google Shape;840;g2e99bb42309_0_1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4" name="Shape 844"/>
        <p:cNvGrpSpPr/>
        <p:nvPr/>
      </p:nvGrpSpPr>
      <p:grpSpPr>
        <a:xfrm>
          <a:off x="0" y="0"/>
          <a:ext cx="0" cy="0"/>
          <a:chOff x="0" y="0"/>
          <a:chExt cx="0" cy="0"/>
        </a:xfrm>
      </p:grpSpPr>
      <p:sp>
        <p:nvSpPr>
          <p:cNvPr id="845" name="Google Shape;845;g2e99bb42309_0_1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6" name="Google Shape;846;g2e99bb42309_0_1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g2e96b8d5de6_0_7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9" name="Google Shape;239;g2e96b8d5de6_0_7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0" name="Shape 850"/>
        <p:cNvGrpSpPr/>
        <p:nvPr/>
      </p:nvGrpSpPr>
      <p:grpSpPr>
        <a:xfrm>
          <a:off x="0" y="0"/>
          <a:ext cx="0" cy="0"/>
          <a:chOff x="0" y="0"/>
          <a:chExt cx="0" cy="0"/>
        </a:xfrm>
      </p:grpSpPr>
      <p:sp>
        <p:nvSpPr>
          <p:cNvPr id="851" name="Google Shape;851;g2e99bb42309_0_2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2" name="Google Shape;852;g2e99bb42309_0_2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6" name="Shape 856"/>
        <p:cNvGrpSpPr/>
        <p:nvPr/>
      </p:nvGrpSpPr>
      <p:grpSpPr>
        <a:xfrm>
          <a:off x="0" y="0"/>
          <a:ext cx="0" cy="0"/>
          <a:chOff x="0" y="0"/>
          <a:chExt cx="0" cy="0"/>
        </a:xfrm>
      </p:grpSpPr>
      <p:sp>
        <p:nvSpPr>
          <p:cNvPr id="857" name="Google Shape;857;g2e99bb42309_0_2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8" name="Google Shape;858;g2e99bb42309_0_2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3" name="Shape 863"/>
        <p:cNvGrpSpPr/>
        <p:nvPr/>
      </p:nvGrpSpPr>
      <p:grpSpPr>
        <a:xfrm>
          <a:off x="0" y="0"/>
          <a:ext cx="0" cy="0"/>
          <a:chOff x="0" y="0"/>
          <a:chExt cx="0" cy="0"/>
        </a:xfrm>
      </p:grpSpPr>
      <p:sp>
        <p:nvSpPr>
          <p:cNvPr id="864" name="Google Shape;864;g2e99bb42309_0_2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5" name="Google Shape;865;g2e99bb42309_0_2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9" name="Shape 869"/>
        <p:cNvGrpSpPr/>
        <p:nvPr/>
      </p:nvGrpSpPr>
      <p:grpSpPr>
        <a:xfrm>
          <a:off x="0" y="0"/>
          <a:ext cx="0" cy="0"/>
          <a:chOff x="0" y="0"/>
          <a:chExt cx="0" cy="0"/>
        </a:xfrm>
      </p:grpSpPr>
      <p:sp>
        <p:nvSpPr>
          <p:cNvPr id="870" name="Google Shape;870;g2e99bb42309_0_2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1" name="Google Shape;871;g2e99bb42309_0_2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5" name="Shape 875"/>
        <p:cNvGrpSpPr/>
        <p:nvPr/>
      </p:nvGrpSpPr>
      <p:grpSpPr>
        <a:xfrm>
          <a:off x="0" y="0"/>
          <a:ext cx="0" cy="0"/>
          <a:chOff x="0" y="0"/>
          <a:chExt cx="0" cy="0"/>
        </a:xfrm>
      </p:grpSpPr>
      <p:sp>
        <p:nvSpPr>
          <p:cNvPr id="876" name="Google Shape;876;g2e99bb42309_0_2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7" name="Google Shape;877;g2e99bb42309_0_2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1" name="Shape 881"/>
        <p:cNvGrpSpPr/>
        <p:nvPr/>
      </p:nvGrpSpPr>
      <p:grpSpPr>
        <a:xfrm>
          <a:off x="0" y="0"/>
          <a:ext cx="0" cy="0"/>
          <a:chOff x="0" y="0"/>
          <a:chExt cx="0" cy="0"/>
        </a:xfrm>
      </p:grpSpPr>
      <p:sp>
        <p:nvSpPr>
          <p:cNvPr id="882" name="Google Shape;882;g2e99bb42309_0_2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3" name="Google Shape;883;g2e99bb42309_0_2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7" name="Shape 887"/>
        <p:cNvGrpSpPr/>
        <p:nvPr/>
      </p:nvGrpSpPr>
      <p:grpSpPr>
        <a:xfrm>
          <a:off x="0" y="0"/>
          <a:ext cx="0" cy="0"/>
          <a:chOff x="0" y="0"/>
          <a:chExt cx="0" cy="0"/>
        </a:xfrm>
      </p:grpSpPr>
      <p:sp>
        <p:nvSpPr>
          <p:cNvPr id="888" name="Google Shape;888;g2e99bb42309_0_2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9" name="Google Shape;889;g2e99bb42309_0_2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3" name="Shape 893"/>
        <p:cNvGrpSpPr/>
        <p:nvPr/>
      </p:nvGrpSpPr>
      <p:grpSpPr>
        <a:xfrm>
          <a:off x="0" y="0"/>
          <a:ext cx="0" cy="0"/>
          <a:chOff x="0" y="0"/>
          <a:chExt cx="0" cy="0"/>
        </a:xfrm>
      </p:grpSpPr>
      <p:sp>
        <p:nvSpPr>
          <p:cNvPr id="894" name="Google Shape;894;g2e99bb42309_0_2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5" name="Google Shape;895;g2e99bb42309_0_2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9" name="Shape 899"/>
        <p:cNvGrpSpPr/>
        <p:nvPr/>
      </p:nvGrpSpPr>
      <p:grpSpPr>
        <a:xfrm>
          <a:off x="0" y="0"/>
          <a:ext cx="0" cy="0"/>
          <a:chOff x="0" y="0"/>
          <a:chExt cx="0" cy="0"/>
        </a:xfrm>
      </p:grpSpPr>
      <p:sp>
        <p:nvSpPr>
          <p:cNvPr id="900" name="Google Shape;900;g2e99bb42309_0_2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1" name="Google Shape;901;g2e99bb42309_0_2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5" name="Shape 905"/>
        <p:cNvGrpSpPr/>
        <p:nvPr/>
      </p:nvGrpSpPr>
      <p:grpSpPr>
        <a:xfrm>
          <a:off x="0" y="0"/>
          <a:ext cx="0" cy="0"/>
          <a:chOff x="0" y="0"/>
          <a:chExt cx="0" cy="0"/>
        </a:xfrm>
      </p:grpSpPr>
      <p:sp>
        <p:nvSpPr>
          <p:cNvPr id="906" name="Google Shape;906;g2e99bb42309_0_2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7" name="Google Shape;907;g2e99bb42309_0_2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with logo" showMasterSp="0">
  <p:cSld name="Title Slide with logo">
    <p:bg>
      <p:bgPr>
        <a:solidFill>
          <a:schemeClr val="lt1"/>
        </a:solidFill>
      </p:bgPr>
    </p:bg>
    <p:spTree>
      <p:nvGrpSpPr>
        <p:cNvPr id="12" name="Shape 12"/>
        <p:cNvGrpSpPr/>
        <p:nvPr/>
      </p:nvGrpSpPr>
      <p:grpSpPr>
        <a:xfrm>
          <a:off x="0" y="0"/>
          <a:ext cx="0" cy="0"/>
          <a:chOff x="0" y="0"/>
          <a:chExt cx="0" cy="0"/>
        </a:xfrm>
      </p:grpSpPr>
      <p:pic>
        <p:nvPicPr>
          <p:cNvPr descr="logooutline.eps" id="13" name="Google Shape;13;p2"/>
          <p:cNvPicPr preferRelativeResize="0"/>
          <p:nvPr/>
        </p:nvPicPr>
        <p:blipFill rotWithShape="1">
          <a:blip r:embed="rId2">
            <a:alphaModFix/>
          </a:blip>
          <a:srcRect b="0" l="0" r="0" t="0"/>
          <a:stretch/>
        </p:blipFill>
        <p:spPr>
          <a:xfrm>
            <a:off x="3829598" y="532588"/>
            <a:ext cx="1492817" cy="1477814"/>
          </a:xfrm>
          <a:prstGeom prst="rect">
            <a:avLst/>
          </a:prstGeom>
          <a:noFill/>
          <a:ln>
            <a:noFill/>
          </a:ln>
        </p:spPr>
      </p:pic>
      <p:sp>
        <p:nvSpPr>
          <p:cNvPr id="14" name="Google Shape;14;p2"/>
          <p:cNvSpPr txBox="1"/>
          <p:nvPr>
            <p:ph type="ctrTitle"/>
          </p:nvPr>
        </p:nvSpPr>
        <p:spPr>
          <a:xfrm>
            <a:off x="305990" y="2571750"/>
            <a:ext cx="8532000" cy="16149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3800"/>
              <a:buFont typeface="Arial"/>
              <a:buNone/>
              <a:defRPr sz="3800">
                <a:solidFill>
                  <a:schemeClr val="dk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5" name="Google Shape;15;p2"/>
          <p:cNvSpPr txBox="1"/>
          <p:nvPr>
            <p:ph idx="1" type="subTitle"/>
          </p:nvPr>
        </p:nvSpPr>
        <p:spPr>
          <a:xfrm>
            <a:off x="305991" y="4238118"/>
            <a:ext cx="8532000" cy="412500"/>
          </a:xfrm>
          <a:prstGeom prst="rect">
            <a:avLst/>
          </a:prstGeom>
          <a:noFill/>
          <a:ln>
            <a:noFill/>
          </a:ln>
        </p:spPr>
        <p:txBody>
          <a:bodyPr anchorCtr="0" anchor="t" bIns="0" lIns="0" spcFirstLastPara="1" rIns="0" wrap="square" tIns="0">
            <a:noAutofit/>
          </a:bodyPr>
          <a:lstStyle>
            <a:lvl1pPr lvl="0" algn="l">
              <a:lnSpc>
                <a:spcPct val="90000"/>
              </a:lnSpc>
              <a:spcBef>
                <a:spcPts val="800"/>
              </a:spcBef>
              <a:spcAft>
                <a:spcPts val="0"/>
              </a:spcAft>
              <a:buClr>
                <a:schemeClr val="dk2"/>
              </a:buClr>
              <a:buSzPts val="1300"/>
              <a:buNone/>
              <a:defRPr b="1" sz="1300">
                <a:solidFill>
                  <a:schemeClr val="dk2"/>
                </a:solidFill>
              </a:defRPr>
            </a:lvl1pPr>
            <a:lvl2pPr lvl="1" algn="ctr">
              <a:lnSpc>
                <a:spcPct val="100000"/>
              </a:lnSpc>
              <a:spcBef>
                <a:spcPts val="400"/>
              </a:spcBef>
              <a:spcAft>
                <a:spcPts val="0"/>
              </a:spcAft>
              <a:buClr>
                <a:srgbClr val="171717"/>
              </a:buClr>
              <a:buSzPts val="1500"/>
              <a:buNone/>
              <a:defRPr sz="1500"/>
            </a:lvl2pPr>
            <a:lvl3pPr lvl="2" algn="ctr">
              <a:lnSpc>
                <a:spcPct val="100000"/>
              </a:lnSpc>
              <a:spcBef>
                <a:spcPts val="400"/>
              </a:spcBef>
              <a:spcAft>
                <a:spcPts val="0"/>
              </a:spcAft>
              <a:buClr>
                <a:srgbClr val="171717"/>
              </a:buClr>
              <a:buSzPts val="1400"/>
              <a:buNone/>
              <a:defRPr sz="1400"/>
            </a:lvl3pPr>
            <a:lvl4pPr lvl="3" algn="ctr">
              <a:lnSpc>
                <a:spcPct val="100000"/>
              </a:lnSpc>
              <a:spcBef>
                <a:spcPts val="400"/>
              </a:spcBef>
              <a:spcAft>
                <a:spcPts val="0"/>
              </a:spcAft>
              <a:buClr>
                <a:srgbClr val="171717"/>
              </a:buClr>
              <a:buSzPts val="1200"/>
              <a:buNone/>
              <a:defRPr sz="1200"/>
            </a:lvl4pPr>
            <a:lvl5pPr lvl="4" algn="ctr">
              <a:lnSpc>
                <a:spcPct val="90000"/>
              </a:lnSpc>
              <a:spcBef>
                <a:spcPts val="400"/>
              </a:spcBef>
              <a:spcAft>
                <a:spcPts val="0"/>
              </a:spcAft>
              <a:buClr>
                <a:schemeClr val="accent6"/>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pic>
        <p:nvPicPr>
          <p:cNvPr id="16" name="Google Shape;16;p2"/>
          <p:cNvPicPr preferRelativeResize="0"/>
          <p:nvPr/>
        </p:nvPicPr>
        <p:blipFill rotWithShape="1">
          <a:blip r:embed="rId3">
            <a:alphaModFix/>
          </a:blip>
          <a:srcRect b="0" l="0" r="0" t="0"/>
          <a:stretch/>
        </p:blipFill>
        <p:spPr>
          <a:xfrm>
            <a:off x="3789168" y="535867"/>
            <a:ext cx="1544286" cy="1544286"/>
          </a:xfrm>
          <a:prstGeom prst="rect">
            <a:avLst/>
          </a:prstGeom>
          <a:noFill/>
          <a:ln>
            <a:noFill/>
          </a:ln>
        </p:spPr>
      </p:pic>
    </p:spTree>
  </p:cSld>
  <p:clrMapOvr>
    <a:masterClrMapping/>
  </p:clrMapOvr>
  <p:extLst>
    <p:ext uri="{DCECCB84-F9BA-43D5-87BE-67443E8EF086}">
      <p15:sldGuideLst>
        <p15:guide id="1" orient="horz" pos="162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s and 2 Pictures ">
  <p:cSld name="Subtitles and 2 Pictures ">
    <p:spTree>
      <p:nvGrpSpPr>
        <p:cNvPr id="72" name="Shape 72"/>
        <p:cNvGrpSpPr/>
        <p:nvPr/>
      </p:nvGrpSpPr>
      <p:grpSpPr>
        <a:xfrm>
          <a:off x="0" y="0"/>
          <a:ext cx="0" cy="0"/>
          <a:chOff x="0" y="0"/>
          <a:chExt cx="0" cy="0"/>
        </a:xfrm>
      </p:grpSpPr>
      <p:sp>
        <p:nvSpPr>
          <p:cNvPr id="73" name="Google Shape;73;p11"/>
          <p:cNvSpPr txBox="1"/>
          <p:nvPr>
            <p:ph type="title"/>
          </p:nvPr>
        </p:nvSpPr>
        <p:spPr>
          <a:xfrm>
            <a:off x="305991" y="273844"/>
            <a:ext cx="8535600" cy="8133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74" name="Google Shape;74;p11"/>
          <p:cNvSpPr txBox="1"/>
          <p:nvPr>
            <p:ph idx="1" type="body"/>
          </p:nvPr>
        </p:nvSpPr>
        <p:spPr>
          <a:xfrm>
            <a:off x="305990" y="1194197"/>
            <a:ext cx="4212300" cy="501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chemeClr val="accent2"/>
              </a:buClr>
              <a:buSzPts val="1800"/>
              <a:buNone/>
              <a:defRPr b="1" sz="1800">
                <a:solidFill>
                  <a:schemeClr val="accent2"/>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75" name="Google Shape;75;p11"/>
          <p:cNvSpPr txBox="1"/>
          <p:nvPr>
            <p:ph idx="2" type="body"/>
          </p:nvPr>
        </p:nvSpPr>
        <p:spPr>
          <a:xfrm>
            <a:off x="4629150" y="1203725"/>
            <a:ext cx="4212600" cy="4917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chemeClr val="accent2"/>
              </a:buClr>
              <a:buSzPts val="1800"/>
              <a:buNone/>
              <a:defRPr b="1" sz="1800">
                <a:solidFill>
                  <a:schemeClr val="accent2"/>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76" name="Google Shape;76;p11"/>
          <p:cNvSpPr/>
          <p:nvPr>
            <p:ph idx="3" type="pic"/>
          </p:nvPr>
        </p:nvSpPr>
        <p:spPr>
          <a:xfrm>
            <a:off x="305991" y="1822054"/>
            <a:ext cx="4212300" cy="2835000"/>
          </a:xfrm>
          <a:prstGeom prst="rect">
            <a:avLst/>
          </a:prstGeom>
          <a:solidFill>
            <a:schemeClr val="lt1"/>
          </a:solidFill>
          <a:ln>
            <a:noFill/>
          </a:ln>
        </p:spPr>
      </p:sp>
      <p:sp>
        <p:nvSpPr>
          <p:cNvPr id="77" name="Google Shape;77;p11"/>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78" name="Google Shape;78;p11"/>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79" name="Google Shape;79;p11"/>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
        <p:nvSpPr>
          <p:cNvPr id="80" name="Google Shape;80;p11"/>
          <p:cNvSpPr/>
          <p:nvPr>
            <p:ph idx="4" type="pic"/>
          </p:nvPr>
        </p:nvSpPr>
        <p:spPr>
          <a:xfrm>
            <a:off x="4629150" y="1815703"/>
            <a:ext cx="4212300" cy="2835000"/>
          </a:xfrm>
          <a:prstGeom prst="rect">
            <a:avLst/>
          </a:prstGeom>
          <a:solidFill>
            <a:schemeClr val="lt1"/>
          </a:solidFill>
          <a:ln>
            <a:noFill/>
          </a:ln>
        </p:spPr>
      </p:sp>
    </p:spTree>
  </p:cSld>
  <p:clrMapOvr>
    <a:masterClrMapping/>
  </p:clrMapOvr>
  <p:extLst>
    <p:ext uri="{DCECCB84-F9BA-43D5-87BE-67443E8EF086}">
      <p15:sldGuideLst>
        <p15:guide id="1" orient="horz" pos="1075">
          <p15:clr>
            <a:srgbClr val="FBAE40"/>
          </p15:clr>
        </p15:guide>
        <p15:guide id="2" orient="horz" pos="1144">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4 Pictures">
  <p:cSld name="Text and 4 Pictures">
    <p:spTree>
      <p:nvGrpSpPr>
        <p:cNvPr id="81" name="Shape 81"/>
        <p:cNvGrpSpPr/>
        <p:nvPr/>
      </p:nvGrpSpPr>
      <p:grpSpPr>
        <a:xfrm>
          <a:off x="0" y="0"/>
          <a:ext cx="0" cy="0"/>
          <a:chOff x="0" y="0"/>
          <a:chExt cx="0" cy="0"/>
        </a:xfrm>
      </p:grpSpPr>
      <p:sp>
        <p:nvSpPr>
          <p:cNvPr id="82" name="Google Shape;82;p12"/>
          <p:cNvSpPr txBox="1"/>
          <p:nvPr>
            <p:ph type="title"/>
          </p:nvPr>
        </p:nvSpPr>
        <p:spPr>
          <a:xfrm>
            <a:off x="305992" y="280195"/>
            <a:ext cx="85320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83" name="Google Shape;83;p12"/>
          <p:cNvSpPr txBox="1"/>
          <p:nvPr>
            <p:ph idx="1" type="body"/>
          </p:nvPr>
        </p:nvSpPr>
        <p:spPr>
          <a:xfrm>
            <a:off x="305990" y="1198993"/>
            <a:ext cx="2781300" cy="3456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600"/>
              <a:buNone/>
              <a:defRPr>
                <a:solidFill>
                  <a:srgbClr val="171717"/>
                </a:solidFill>
              </a:defRPr>
            </a:lvl1pPr>
            <a:lvl2pPr indent="-317500" lvl="1" marL="914400" algn="l">
              <a:lnSpc>
                <a:spcPct val="12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84" name="Google Shape;84;p12"/>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85" name="Google Shape;85;p12"/>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86" name="Google Shape;86;p12"/>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
        <p:nvSpPr>
          <p:cNvPr id="87" name="Google Shape;87;p12"/>
          <p:cNvSpPr/>
          <p:nvPr>
            <p:ph idx="2" type="pic"/>
          </p:nvPr>
        </p:nvSpPr>
        <p:spPr>
          <a:xfrm>
            <a:off x="6056710" y="1194197"/>
            <a:ext cx="2781300" cy="1674000"/>
          </a:xfrm>
          <a:prstGeom prst="rect">
            <a:avLst/>
          </a:prstGeom>
          <a:solidFill>
            <a:schemeClr val="lt1"/>
          </a:solidFill>
          <a:ln>
            <a:noFill/>
          </a:ln>
        </p:spPr>
      </p:sp>
      <p:sp>
        <p:nvSpPr>
          <p:cNvPr id="88" name="Google Shape;88;p12"/>
          <p:cNvSpPr/>
          <p:nvPr>
            <p:ph idx="3" type="pic"/>
          </p:nvPr>
        </p:nvSpPr>
        <p:spPr>
          <a:xfrm>
            <a:off x="6093511" y="2977277"/>
            <a:ext cx="2744400" cy="1674000"/>
          </a:xfrm>
          <a:prstGeom prst="rect">
            <a:avLst/>
          </a:prstGeom>
          <a:solidFill>
            <a:schemeClr val="lt1"/>
          </a:solidFill>
          <a:ln>
            <a:noFill/>
          </a:ln>
        </p:spPr>
      </p:sp>
      <p:sp>
        <p:nvSpPr>
          <p:cNvPr id="89" name="Google Shape;89;p12"/>
          <p:cNvSpPr/>
          <p:nvPr>
            <p:ph idx="4" type="pic"/>
          </p:nvPr>
        </p:nvSpPr>
        <p:spPr>
          <a:xfrm>
            <a:off x="3194447" y="1194197"/>
            <a:ext cx="2744400" cy="1674000"/>
          </a:xfrm>
          <a:prstGeom prst="rect">
            <a:avLst/>
          </a:prstGeom>
          <a:solidFill>
            <a:schemeClr val="lt1"/>
          </a:solidFill>
          <a:ln>
            <a:noFill/>
          </a:ln>
        </p:spPr>
      </p:sp>
      <p:sp>
        <p:nvSpPr>
          <p:cNvPr id="90" name="Google Shape;90;p12"/>
          <p:cNvSpPr/>
          <p:nvPr>
            <p:ph idx="5" type="pic"/>
          </p:nvPr>
        </p:nvSpPr>
        <p:spPr>
          <a:xfrm>
            <a:off x="3194447" y="2983511"/>
            <a:ext cx="2744400" cy="1674000"/>
          </a:xfrm>
          <a:prstGeom prst="rect">
            <a:avLst/>
          </a:prstGeom>
          <a:solidFill>
            <a:schemeClr val="lt1"/>
          </a:solidFill>
          <a:ln>
            <a:noFill/>
          </a:ln>
        </p:spPr>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and 3 Pictures">
  <p:cSld name="Subtitle and 3 Pictures">
    <p:spTree>
      <p:nvGrpSpPr>
        <p:cNvPr id="91" name="Shape 91"/>
        <p:cNvGrpSpPr/>
        <p:nvPr/>
      </p:nvGrpSpPr>
      <p:grpSpPr>
        <a:xfrm>
          <a:off x="0" y="0"/>
          <a:ext cx="0" cy="0"/>
          <a:chOff x="0" y="0"/>
          <a:chExt cx="0" cy="0"/>
        </a:xfrm>
      </p:grpSpPr>
      <p:sp>
        <p:nvSpPr>
          <p:cNvPr id="92" name="Google Shape;92;p13"/>
          <p:cNvSpPr txBox="1"/>
          <p:nvPr>
            <p:ph type="title"/>
          </p:nvPr>
        </p:nvSpPr>
        <p:spPr>
          <a:xfrm>
            <a:off x="305991" y="273844"/>
            <a:ext cx="8535600" cy="8133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93" name="Google Shape;93;p13"/>
          <p:cNvSpPr txBox="1"/>
          <p:nvPr>
            <p:ph idx="1" type="body"/>
          </p:nvPr>
        </p:nvSpPr>
        <p:spPr>
          <a:xfrm>
            <a:off x="305990" y="1194197"/>
            <a:ext cx="2781300" cy="50130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300"/>
              </a:spcBef>
              <a:spcAft>
                <a:spcPts val="0"/>
              </a:spcAft>
              <a:buClr>
                <a:schemeClr val="accent2"/>
              </a:buClr>
              <a:buSzPts val="1600"/>
              <a:buNone/>
              <a:defRPr b="1" sz="1600">
                <a:solidFill>
                  <a:schemeClr val="accent2"/>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94" name="Google Shape;94;p13"/>
          <p:cNvSpPr txBox="1"/>
          <p:nvPr>
            <p:ph idx="2" type="body"/>
          </p:nvPr>
        </p:nvSpPr>
        <p:spPr>
          <a:xfrm>
            <a:off x="6056709" y="1203725"/>
            <a:ext cx="2784900" cy="4917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300"/>
              </a:spcBef>
              <a:spcAft>
                <a:spcPts val="0"/>
              </a:spcAft>
              <a:buClr>
                <a:schemeClr val="accent2"/>
              </a:buClr>
              <a:buSzPts val="1800"/>
              <a:buNone/>
              <a:defRPr b="1" sz="1800">
                <a:solidFill>
                  <a:schemeClr val="accent2"/>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95" name="Google Shape;95;p13"/>
          <p:cNvSpPr/>
          <p:nvPr>
            <p:ph idx="3" type="pic"/>
          </p:nvPr>
        </p:nvSpPr>
        <p:spPr>
          <a:xfrm>
            <a:off x="305992" y="1815703"/>
            <a:ext cx="2781300" cy="2835000"/>
          </a:xfrm>
          <a:prstGeom prst="rect">
            <a:avLst/>
          </a:prstGeom>
          <a:solidFill>
            <a:schemeClr val="lt1"/>
          </a:solidFill>
          <a:ln>
            <a:noFill/>
          </a:ln>
        </p:spPr>
      </p:sp>
      <p:sp>
        <p:nvSpPr>
          <p:cNvPr id="96" name="Google Shape;96;p13"/>
          <p:cNvSpPr/>
          <p:nvPr>
            <p:ph idx="4" type="pic"/>
          </p:nvPr>
        </p:nvSpPr>
        <p:spPr>
          <a:xfrm>
            <a:off x="6056710" y="1812131"/>
            <a:ext cx="2784900" cy="2835000"/>
          </a:xfrm>
          <a:prstGeom prst="rect">
            <a:avLst/>
          </a:prstGeom>
          <a:solidFill>
            <a:schemeClr val="lt1"/>
          </a:solidFill>
          <a:ln>
            <a:noFill/>
          </a:ln>
        </p:spPr>
      </p:sp>
      <p:sp>
        <p:nvSpPr>
          <p:cNvPr id="97" name="Google Shape;97;p13"/>
          <p:cNvSpPr txBox="1"/>
          <p:nvPr>
            <p:ph idx="5" type="body"/>
          </p:nvPr>
        </p:nvSpPr>
        <p:spPr>
          <a:xfrm>
            <a:off x="3190385" y="1200920"/>
            <a:ext cx="2781300" cy="501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300"/>
              </a:spcBef>
              <a:spcAft>
                <a:spcPts val="0"/>
              </a:spcAft>
              <a:buClr>
                <a:schemeClr val="accent2"/>
              </a:buClr>
              <a:buSzPts val="1600"/>
              <a:buNone/>
              <a:defRPr b="1" sz="1600">
                <a:solidFill>
                  <a:schemeClr val="accent2"/>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98" name="Google Shape;98;p13"/>
          <p:cNvSpPr/>
          <p:nvPr>
            <p:ph idx="6" type="pic"/>
          </p:nvPr>
        </p:nvSpPr>
        <p:spPr>
          <a:xfrm>
            <a:off x="3190386" y="1822427"/>
            <a:ext cx="2781300" cy="2835000"/>
          </a:xfrm>
          <a:prstGeom prst="rect">
            <a:avLst/>
          </a:prstGeom>
          <a:solidFill>
            <a:schemeClr val="lt1"/>
          </a:solidFill>
          <a:ln>
            <a:noFill/>
          </a:ln>
        </p:spPr>
      </p:sp>
      <p:sp>
        <p:nvSpPr>
          <p:cNvPr id="99" name="Google Shape;99;p13"/>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00" name="Google Shape;100;p13"/>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01" name="Google Shape;101;p13"/>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p15:guide id="1" orient="horz" pos="1075">
          <p15:clr>
            <a:srgbClr val="FBAE40"/>
          </p15:clr>
        </p15:guide>
        <p15:guide id="2" orient="horz" pos="1144">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3 Pictures with boxes">
  <p:cSld name="Text and 3 Pictures with boxes">
    <p:spTree>
      <p:nvGrpSpPr>
        <p:cNvPr id="102" name="Shape 102"/>
        <p:cNvGrpSpPr/>
        <p:nvPr/>
      </p:nvGrpSpPr>
      <p:grpSpPr>
        <a:xfrm>
          <a:off x="0" y="0"/>
          <a:ext cx="0" cy="0"/>
          <a:chOff x="0" y="0"/>
          <a:chExt cx="0" cy="0"/>
        </a:xfrm>
      </p:grpSpPr>
      <p:sp>
        <p:nvSpPr>
          <p:cNvPr id="103" name="Google Shape;103;p14"/>
          <p:cNvSpPr txBox="1"/>
          <p:nvPr>
            <p:ph type="title"/>
          </p:nvPr>
        </p:nvSpPr>
        <p:spPr>
          <a:xfrm>
            <a:off x="305991" y="273844"/>
            <a:ext cx="8535600" cy="8133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04" name="Google Shape;104;p14"/>
          <p:cNvSpPr txBox="1"/>
          <p:nvPr>
            <p:ph idx="1" type="body"/>
          </p:nvPr>
        </p:nvSpPr>
        <p:spPr>
          <a:xfrm>
            <a:off x="3087290" y="1201032"/>
            <a:ext cx="2970000" cy="848400"/>
          </a:xfrm>
          <a:prstGeom prst="rect">
            <a:avLst/>
          </a:prstGeom>
          <a:solidFill>
            <a:schemeClr val="dk1"/>
          </a:solidFill>
          <a:ln>
            <a:noFill/>
          </a:ln>
        </p:spPr>
        <p:txBody>
          <a:bodyPr anchorCtr="0" anchor="ctr" bIns="27000" lIns="27000" spcFirstLastPara="1" rIns="27000" wrap="square" tIns="27000">
            <a:normAutofit/>
          </a:bodyPr>
          <a:lstStyle>
            <a:lvl1pPr indent="-228600" lvl="0" marL="457200" algn="ctr">
              <a:lnSpc>
                <a:spcPct val="90000"/>
              </a:lnSpc>
              <a:spcBef>
                <a:spcPts val="0"/>
              </a:spcBef>
              <a:spcAft>
                <a:spcPts val="0"/>
              </a:spcAft>
              <a:buClr>
                <a:schemeClr val="lt1"/>
              </a:buClr>
              <a:buSzPts val="1600"/>
              <a:buNone/>
              <a:defRPr b="0" sz="1600">
                <a:solidFill>
                  <a:schemeClr val="lt1"/>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105" name="Google Shape;105;p14"/>
          <p:cNvSpPr/>
          <p:nvPr>
            <p:ph idx="2" type="pic"/>
          </p:nvPr>
        </p:nvSpPr>
        <p:spPr>
          <a:xfrm>
            <a:off x="3087290" y="2049332"/>
            <a:ext cx="2969400" cy="2607900"/>
          </a:xfrm>
          <a:prstGeom prst="rect">
            <a:avLst/>
          </a:prstGeom>
          <a:solidFill>
            <a:schemeClr val="lt1"/>
          </a:solidFill>
          <a:ln>
            <a:noFill/>
          </a:ln>
        </p:spPr>
      </p:sp>
      <p:sp>
        <p:nvSpPr>
          <p:cNvPr id="106" name="Google Shape;106;p14"/>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07" name="Google Shape;107;p14"/>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08" name="Google Shape;108;p14"/>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
        <p:nvSpPr>
          <p:cNvPr id="109" name="Google Shape;109;p14"/>
          <p:cNvSpPr txBox="1"/>
          <p:nvPr>
            <p:ph idx="3" type="body"/>
          </p:nvPr>
        </p:nvSpPr>
        <p:spPr>
          <a:xfrm>
            <a:off x="2456" y="3808893"/>
            <a:ext cx="2970000" cy="848400"/>
          </a:xfrm>
          <a:prstGeom prst="rect">
            <a:avLst/>
          </a:prstGeom>
          <a:solidFill>
            <a:schemeClr val="dk1"/>
          </a:solidFill>
          <a:ln>
            <a:noFill/>
          </a:ln>
        </p:spPr>
        <p:txBody>
          <a:bodyPr anchorCtr="0" anchor="ctr" bIns="27000" lIns="27000" spcFirstLastPara="1" rIns="27000" wrap="square" tIns="27000">
            <a:normAutofit/>
          </a:bodyPr>
          <a:lstStyle>
            <a:lvl1pPr indent="-228600" lvl="0" marL="457200" algn="ctr">
              <a:lnSpc>
                <a:spcPct val="90000"/>
              </a:lnSpc>
              <a:spcBef>
                <a:spcPts val="0"/>
              </a:spcBef>
              <a:spcAft>
                <a:spcPts val="0"/>
              </a:spcAft>
              <a:buClr>
                <a:schemeClr val="lt1"/>
              </a:buClr>
              <a:buSzPts val="1600"/>
              <a:buNone/>
              <a:defRPr b="0" sz="1600">
                <a:solidFill>
                  <a:schemeClr val="lt1"/>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110" name="Google Shape;110;p14"/>
          <p:cNvSpPr/>
          <p:nvPr>
            <p:ph idx="4" type="pic"/>
          </p:nvPr>
        </p:nvSpPr>
        <p:spPr>
          <a:xfrm>
            <a:off x="3038" y="1201032"/>
            <a:ext cx="2969400" cy="2607900"/>
          </a:xfrm>
          <a:prstGeom prst="rect">
            <a:avLst/>
          </a:prstGeom>
          <a:solidFill>
            <a:schemeClr val="lt1"/>
          </a:solidFill>
          <a:ln>
            <a:noFill/>
          </a:ln>
        </p:spPr>
      </p:sp>
      <p:sp>
        <p:nvSpPr>
          <p:cNvPr id="111" name="Google Shape;111;p14"/>
          <p:cNvSpPr txBox="1"/>
          <p:nvPr>
            <p:ph idx="5" type="body"/>
          </p:nvPr>
        </p:nvSpPr>
        <p:spPr>
          <a:xfrm>
            <a:off x="6174291" y="3808893"/>
            <a:ext cx="2970000" cy="848400"/>
          </a:xfrm>
          <a:prstGeom prst="rect">
            <a:avLst/>
          </a:prstGeom>
          <a:solidFill>
            <a:schemeClr val="dk1"/>
          </a:solidFill>
          <a:ln>
            <a:noFill/>
          </a:ln>
        </p:spPr>
        <p:txBody>
          <a:bodyPr anchorCtr="0" anchor="ctr" bIns="27000" lIns="27000" spcFirstLastPara="1" rIns="27000" wrap="square" tIns="27000">
            <a:normAutofit/>
          </a:bodyPr>
          <a:lstStyle>
            <a:lvl1pPr indent="-228600" lvl="0" marL="457200" algn="ctr">
              <a:lnSpc>
                <a:spcPct val="90000"/>
              </a:lnSpc>
              <a:spcBef>
                <a:spcPts val="0"/>
              </a:spcBef>
              <a:spcAft>
                <a:spcPts val="0"/>
              </a:spcAft>
              <a:buClr>
                <a:schemeClr val="lt1"/>
              </a:buClr>
              <a:buSzPts val="1600"/>
              <a:buNone/>
              <a:defRPr b="0" sz="1600">
                <a:solidFill>
                  <a:schemeClr val="lt1"/>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112" name="Google Shape;112;p14"/>
          <p:cNvSpPr/>
          <p:nvPr>
            <p:ph idx="6" type="pic"/>
          </p:nvPr>
        </p:nvSpPr>
        <p:spPr>
          <a:xfrm>
            <a:off x="6174291" y="1201032"/>
            <a:ext cx="2969400" cy="2607900"/>
          </a:xfrm>
          <a:prstGeom prst="rect">
            <a:avLst/>
          </a:prstGeom>
          <a:solidFill>
            <a:schemeClr val="lt1"/>
          </a:solidFill>
          <a:ln>
            <a:noFill/>
          </a:ln>
        </p:spPr>
      </p:sp>
    </p:spTree>
  </p:cSld>
  <p:clrMapOvr>
    <a:masterClrMapping/>
  </p:clrMapOvr>
  <p:extLst>
    <p:ext uri="{DCECCB84-F9BA-43D5-87BE-67443E8EF086}">
      <p15:sldGuideLst>
        <p15:guide id="1" orient="horz" pos="1075">
          <p15:clr>
            <a:srgbClr val="FBAE40"/>
          </p15:clr>
        </p15:guide>
        <p15:guide id="2" orient="horz" pos="1144">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Horizontal and texts">
  <p:cSld name="Picture Horizontal and texts">
    <p:spTree>
      <p:nvGrpSpPr>
        <p:cNvPr id="113" name="Shape 113"/>
        <p:cNvGrpSpPr/>
        <p:nvPr/>
      </p:nvGrpSpPr>
      <p:grpSpPr>
        <a:xfrm>
          <a:off x="0" y="0"/>
          <a:ext cx="0" cy="0"/>
          <a:chOff x="0" y="0"/>
          <a:chExt cx="0" cy="0"/>
        </a:xfrm>
      </p:grpSpPr>
      <p:sp>
        <p:nvSpPr>
          <p:cNvPr id="114" name="Google Shape;114;p15"/>
          <p:cNvSpPr txBox="1"/>
          <p:nvPr>
            <p:ph type="title"/>
          </p:nvPr>
        </p:nvSpPr>
        <p:spPr>
          <a:xfrm>
            <a:off x="305991" y="273844"/>
            <a:ext cx="8535600" cy="8133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15" name="Google Shape;115;p15"/>
          <p:cNvSpPr/>
          <p:nvPr>
            <p:ph idx="2" type="pic"/>
          </p:nvPr>
        </p:nvSpPr>
        <p:spPr>
          <a:xfrm>
            <a:off x="309582" y="1194197"/>
            <a:ext cx="8532000" cy="1923000"/>
          </a:xfrm>
          <a:prstGeom prst="rect">
            <a:avLst/>
          </a:prstGeom>
          <a:solidFill>
            <a:schemeClr val="lt1"/>
          </a:solidFill>
          <a:ln>
            <a:noFill/>
          </a:ln>
        </p:spPr>
      </p:sp>
      <p:sp>
        <p:nvSpPr>
          <p:cNvPr id="116" name="Google Shape;116;p15"/>
          <p:cNvSpPr txBox="1"/>
          <p:nvPr>
            <p:ph idx="1" type="body"/>
          </p:nvPr>
        </p:nvSpPr>
        <p:spPr>
          <a:xfrm>
            <a:off x="305992" y="3220641"/>
            <a:ext cx="2781300" cy="14298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400"/>
              <a:buNone/>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17" name="Google Shape;117;p15"/>
          <p:cNvSpPr txBox="1"/>
          <p:nvPr>
            <p:ph idx="3" type="body"/>
          </p:nvPr>
        </p:nvSpPr>
        <p:spPr>
          <a:xfrm>
            <a:off x="3200401" y="3220641"/>
            <a:ext cx="2749200" cy="14298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400"/>
              <a:buNone/>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18" name="Google Shape;118;p15"/>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19" name="Google Shape;119;p15"/>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20" name="Google Shape;120;p15"/>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
        <p:nvSpPr>
          <p:cNvPr id="121" name="Google Shape;121;p15"/>
          <p:cNvSpPr txBox="1"/>
          <p:nvPr>
            <p:ph idx="4" type="body"/>
          </p:nvPr>
        </p:nvSpPr>
        <p:spPr>
          <a:xfrm>
            <a:off x="6064251" y="3220641"/>
            <a:ext cx="2777400" cy="14298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400"/>
              <a:buNone/>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Tree>
  </p:cSld>
  <p:clrMapOvr>
    <a:masterClrMapping/>
  </p:clrMapOvr>
  <p:extLst>
    <p:ext uri="{DCECCB84-F9BA-43D5-87BE-67443E8EF086}">
      <p15:sldGuideLst>
        <p15:guide id="1" orient="horz" pos="1075">
          <p15:clr>
            <a:srgbClr val="FBAE40"/>
          </p15:clr>
        </p15:guide>
        <p15:guide id="2" orient="horz" pos="1144">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Horizontal and text in boxes">
  <p:cSld name="Picture Horizontal and text in boxes">
    <p:spTree>
      <p:nvGrpSpPr>
        <p:cNvPr id="122" name="Shape 122"/>
        <p:cNvGrpSpPr/>
        <p:nvPr/>
      </p:nvGrpSpPr>
      <p:grpSpPr>
        <a:xfrm>
          <a:off x="0" y="0"/>
          <a:ext cx="0" cy="0"/>
          <a:chOff x="0" y="0"/>
          <a:chExt cx="0" cy="0"/>
        </a:xfrm>
      </p:grpSpPr>
      <p:sp>
        <p:nvSpPr>
          <p:cNvPr id="123" name="Google Shape;123;p16"/>
          <p:cNvSpPr txBox="1"/>
          <p:nvPr>
            <p:ph type="title"/>
          </p:nvPr>
        </p:nvSpPr>
        <p:spPr>
          <a:xfrm>
            <a:off x="305991" y="273844"/>
            <a:ext cx="8535600" cy="8133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24" name="Google Shape;124;p16"/>
          <p:cNvSpPr/>
          <p:nvPr>
            <p:ph idx="2" type="pic"/>
          </p:nvPr>
        </p:nvSpPr>
        <p:spPr>
          <a:xfrm>
            <a:off x="0" y="1194197"/>
            <a:ext cx="9144000" cy="2209500"/>
          </a:xfrm>
          <a:prstGeom prst="rect">
            <a:avLst/>
          </a:prstGeom>
          <a:solidFill>
            <a:schemeClr val="lt1"/>
          </a:solidFill>
          <a:ln>
            <a:noFill/>
          </a:ln>
        </p:spPr>
      </p:sp>
      <p:sp>
        <p:nvSpPr>
          <p:cNvPr id="125" name="Google Shape;125;p16"/>
          <p:cNvSpPr txBox="1"/>
          <p:nvPr>
            <p:ph idx="1" type="body"/>
          </p:nvPr>
        </p:nvSpPr>
        <p:spPr>
          <a:xfrm>
            <a:off x="305992" y="3220641"/>
            <a:ext cx="2781300" cy="1429800"/>
          </a:xfrm>
          <a:prstGeom prst="rect">
            <a:avLst/>
          </a:prstGeom>
          <a:solidFill>
            <a:schemeClr val="dk1"/>
          </a:solidFill>
          <a:ln>
            <a:noFill/>
          </a:ln>
        </p:spPr>
        <p:txBody>
          <a:bodyPr anchorCtr="0" anchor="t" bIns="0" lIns="0" spcFirstLastPara="1" rIns="0" wrap="square" tIns="54000">
            <a:normAutofit/>
          </a:bodyPr>
          <a:lstStyle>
            <a:lvl1pPr indent="-228600" lvl="0" marL="457200" algn="ctr">
              <a:lnSpc>
                <a:spcPct val="90000"/>
              </a:lnSpc>
              <a:spcBef>
                <a:spcPts val="800"/>
              </a:spcBef>
              <a:spcAft>
                <a:spcPts val="0"/>
              </a:spcAft>
              <a:buClr>
                <a:schemeClr val="lt2"/>
              </a:buClr>
              <a:buSzPts val="1600"/>
              <a:buNone/>
              <a:defRPr>
                <a:solidFill>
                  <a:schemeClr val="lt2"/>
                </a:solidFill>
              </a:defRPr>
            </a:lvl1pPr>
            <a:lvl2pPr indent="-317500" lvl="1" marL="914400" algn="ctr">
              <a:lnSpc>
                <a:spcPct val="100000"/>
              </a:lnSpc>
              <a:spcBef>
                <a:spcPts val="400"/>
              </a:spcBef>
              <a:spcAft>
                <a:spcPts val="0"/>
              </a:spcAft>
              <a:buClr>
                <a:schemeClr val="lt2"/>
              </a:buClr>
              <a:buSzPts val="1400"/>
              <a:buChar char="•"/>
              <a:defRPr>
                <a:solidFill>
                  <a:schemeClr val="lt2"/>
                </a:solidFill>
              </a:defRPr>
            </a:lvl2pPr>
            <a:lvl3pPr indent="-311150" lvl="2" marL="1371600" algn="ctr">
              <a:lnSpc>
                <a:spcPct val="100000"/>
              </a:lnSpc>
              <a:spcBef>
                <a:spcPts val="400"/>
              </a:spcBef>
              <a:spcAft>
                <a:spcPts val="0"/>
              </a:spcAft>
              <a:buClr>
                <a:schemeClr val="lt2"/>
              </a:buClr>
              <a:buSzPts val="1300"/>
              <a:buChar char="•"/>
              <a:defRPr>
                <a:solidFill>
                  <a:schemeClr val="lt2"/>
                </a:solidFill>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26" name="Google Shape;126;p16"/>
          <p:cNvSpPr txBox="1"/>
          <p:nvPr>
            <p:ph idx="3" type="body"/>
          </p:nvPr>
        </p:nvSpPr>
        <p:spPr>
          <a:xfrm>
            <a:off x="3200401" y="3220641"/>
            <a:ext cx="2749200" cy="1429800"/>
          </a:xfrm>
          <a:prstGeom prst="rect">
            <a:avLst/>
          </a:prstGeom>
          <a:solidFill>
            <a:schemeClr val="dk1"/>
          </a:solidFill>
          <a:ln>
            <a:noFill/>
          </a:ln>
        </p:spPr>
        <p:txBody>
          <a:bodyPr anchorCtr="0" anchor="t" bIns="0" lIns="0" spcFirstLastPara="1" rIns="0" wrap="square" tIns="54000">
            <a:normAutofit/>
          </a:bodyPr>
          <a:lstStyle>
            <a:lvl1pPr indent="-228600" lvl="0" marL="457200" algn="ctr">
              <a:lnSpc>
                <a:spcPct val="90000"/>
              </a:lnSpc>
              <a:spcBef>
                <a:spcPts val="800"/>
              </a:spcBef>
              <a:spcAft>
                <a:spcPts val="0"/>
              </a:spcAft>
              <a:buClr>
                <a:schemeClr val="lt2"/>
              </a:buClr>
              <a:buSzPts val="1600"/>
              <a:buNone/>
              <a:defRPr>
                <a:solidFill>
                  <a:schemeClr val="lt2"/>
                </a:solidFill>
              </a:defRPr>
            </a:lvl1pPr>
            <a:lvl2pPr indent="-317500" lvl="1" marL="914400" algn="ctr">
              <a:lnSpc>
                <a:spcPct val="100000"/>
              </a:lnSpc>
              <a:spcBef>
                <a:spcPts val="400"/>
              </a:spcBef>
              <a:spcAft>
                <a:spcPts val="0"/>
              </a:spcAft>
              <a:buClr>
                <a:schemeClr val="lt2"/>
              </a:buClr>
              <a:buSzPts val="1400"/>
              <a:buChar char="•"/>
              <a:defRPr>
                <a:solidFill>
                  <a:schemeClr val="lt2"/>
                </a:solidFill>
              </a:defRPr>
            </a:lvl2pPr>
            <a:lvl3pPr indent="-311150" lvl="2" marL="1371600" algn="ctr">
              <a:lnSpc>
                <a:spcPct val="100000"/>
              </a:lnSpc>
              <a:spcBef>
                <a:spcPts val="400"/>
              </a:spcBef>
              <a:spcAft>
                <a:spcPts val="0"/>
              </a:spcAft>
              <a:buClr>
                <a:schemeClr val="lt2"/>
              </a:buClr>
              <a:buSzPts val="1300"/>
              <a:buChar char="•"/>
              <a:defRPr>
                <a:solidFill>
                  <a:schemeClr val="lt2"/>
                </a:solidFill>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27" name="Google Shape;127;p16"/>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28" name="Google Shape;128;p16"/>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29" name="Google Shape;129;p16"/>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
        <p:nvSpPr>
          <p:cNvPr id="130" name="Google Shape;130;p16"/>
          <p:cNvSpPr txBox="1"/>
          <p:nvPr>
            <p:ph idx="4" type="body"/>
          </p:nvPr>
        </p:nvSpPr>
        <p:spPr>
          <a:xfrm>
            <a:off x="6064251" y="3220641"/>
            <a:ext cx="2777400" cy="1429800"/>
          </a:xfrm>
          <a:prstGeom prst="rect">
            <a:avLst/>
          </a:prstGeom>
          <a:solidFill>
            <a:schemeClr val="dk1"/>
          </a:solidFill>
          <a:ln>
            <a:noFill/>
          </a:ln>
        </p:spPr>
        <p:txBody>
          <a:bodyPr anchorCtr="0" anchor="t" bIns="0" lIns="0" spcFirstLastPara="1" rIns="0" wrap="square" tIns="54000">
            <a:normAutofit/>
          </a:bodyPr>
          <a:lstStyle>
            <a:lvl1pPr indent="-228600" lvl="0" marL="457200" algn="ctr">
              <a:lnSpc>
                <a:spcPct val="90000"/>
              </a:lnSpc>
              <a:spcBef>
                <a:spcPts val="800"/>
              </a:spcBef>
              <a:spcAft>
                <a:spcPts val="0"/>
              </a:spcAft>
              <a:buClr>
                <a:schemeClr val="lt2"/>
              </a:buClr>
              <a:buSzPts val="1600"/>
              <a:buNone/>
              <a:defRPr>
                <a:solidFill>
                  <a:schemeClr val="lt2"/>
                </a:solidFill>
              </a:defRPr>
            </a:lvl1pPr>
            <a:lvl2pPr indent="-317500" lvl="1" marL="914400" algn="ctr">
              <a:lnSpc>
                <a:spcPct val="100000"/>
              </a:lnSpc>
              <a:spcBef>
                <a:spcPts val="400"/>
              </a:spcBef>
              <a:spcAft>
                <a:spcPts val="0"/>
              </a:spcAft>
              <a:buClr>
                <a:schemeClr val="lt2"/>
              </a:buClr>
              <a:buSzPts val="1400"/>
              <a:buChar char="•"/>
              <a:defRPr>
                <a:solidFill>
                  <a:schemeClr val="lt2"/>
                </a:solidFill>
              </a:defRPr>
            </a:lvl2pPr>
            <a:lvl3pPr indent="-311150" lvl="2" marL="1371600" algn="ctr">
              <a:lnSpc>
                <a:spcPct val="100000"/>
              </a:lnSpc>
              <a:spcBef>
                <a:spcPts val="400"/>
              </a:spcBef>
              <a:spcAft>
                <a:spcPts val="0"/>
              </a:spcAft>
              <a:buClr>
                <a:schemeClr val="lt2"/>
              </a:buClr>
              <a:buSzPts val="1300"/>
              <a:buChar char="•"/>
              <a:defRPr>
                <a:solidFill>
                  <a:schemeClr val="lt2"/>
                </a:solidFill>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Tree>
  </p:cSld>
  <p:clrMapOvr>
    <a:masterClrMapping/>
  </p:clrMapOvr>
  <p:extLst>
    <p:ext uri="{DCECCB84-F9BA-43D5-87BE-67443E8EF086}">
      <p15:sldGuideLst>
        <p15:guide id="1" orient="horz" pos="1075">
          <p15:clr>
            <a:srgbClr val="FBAE40"/>
          </p15:clr>
        </p15:guide>
        <p15:guide id="2" orient="horz" pos="1144">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pter Header" type="secHead">
  <p:cSld name="SECTION_HEADER">
    <p:spTree>
      <p:nvGrpSpPr>
        <p:cNvPr id="131" name="Shape 131"/>
        <p:cNvGrpSpPr/>
        <p:nvPr/>
      </p:nvGrpSpPr>
      <p:grpSpPr>
        <a:xfrm>
          <a:off x="0" y="0"/>
          <a:ext cx="0" cy="0"/>
          <a:chOff x="0" y="0"/>
          <a:chExt cx="0" cy="0"/>
        </a:xfrm>
      </p:grpSpPr>
      <p:sp>
        <p:nvSpPr>
          <p:cNvPr id="132" name="Google Shape;132;p17"/>
          <p:cNvSpPr txBox="1"/>
          <p:nvPr>
            <p:ph type="title"/>
          </p:nvPr>
        </p:nvSpPr>
        <p:spPr>
          <a:xfrm>
            <a:off x="305990" y="1282303"/>
            <a:ext cx="8532000" cy="2139600"/>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dk1"/>
              </a:buClr>
              <a:buSzPts val="3800"/>
              <a:buFont typeface="Arial"/>
              <a:buNone/>
              <a:defRPr sz="38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33" name="Google Shape;133;p17"/>
          <p:cNvSpPr txBox="1"/>
          <p:nvPr>
            <p:ph idx="1" type="body"/>
          </p:nvPr>
        </p:nvSpPr>
        <p:spPr>
          <a:xfrm>
            <a:off x="305990" y="3442097"/>
            <a:ext cx="8532000" cy="11250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chemeClr val="accent2"/>
              </a:buClr>
              <a:buSzPts val="1800"/>
              <a:buNone/>
              <a:defRPr sz="1800">
                <a:solidFill>
                  <a:schemeClr val="accent2"/>
                </a:solidFill>
              </a:defRPr>
            </a:lvl1pPr>
            <a:lvl2pPr indent="-228600" lvl="1" marL="914400" algn="l">
              <a:lnSpc>
                <a:spcPct val="100000"/>
              </a:lnSpc>
              <a:spcBef>
                <a:spcPts val="400"/>
              </a:spcBef>
              <a:spcAft>
                <a:spcPts val="0"/>
              </a:spcAft>
              <a:buClr>
                <a:srgbClr val="888DBD"/>
              </a:buClr>
              <a:buSzPts val="1500"/>
              <a:buNone/>
              <a:defRPr sz="1500">
                <a:solidFill>
                  <a:srgbClr val="888DBD"/>
                </a:solidFill>
              </a:defRPr>
            </a:lvl2pPr>
            <a:lvl3pPr indent="-228600" lvl="2" marL="1371600" algn="l">
              <a:lnSpc>
                <a:spcPct val="100000"/>
              </a:lnSpc>
              <a:spcBef>
                <a:spcPts val="400"/>
              </a:spcBef>
              <a:spcAft>
                <a:spcPts val="0"/>
              </a:spcAft>
              <a:buClr>
                <a:srgbClr val="888DBD"/>
              </a:buClr>
              <a:buSzPts val="1400"/>
              <a:buNone/>
              <a:defRPr sz="1400">
                <a:solidFill>
                  <a:srgbClr val="888DBD"/>
                </a:solidFill>
              </a:defRPr>
            </a:lvl3pPr>
            <a:lvl4pPr indent="-228600" lvl="3" marL="1828800" algn="l">
              <a:lnSpc>
                <a:spcPct val="100000"/>
              </a:lnSpc>
              <a:spcBef>
                <a:spcPts val="400"/>
              </a:spcBef>
              <a:spcAft>
                <a:spcPts val="0"/>
              </a:spcAft>
              <a:buClr>
                <a:srgbClr val="888DBD"/>
              </a:buClr>
              <a:buSzPts val="1200"/>
              <a:buNone/>
              <a:defRPr sz="1200">
                <a:solidFill>
                  <a:srgbClr val="888DBD"/>
                </a:solidFill>
              </a:defRPr>
            </a:lvl4pPr>
            <a:lvl5pPr indent="-228600" lvl="4" marL="2286000" algn="l">
              <a:lnSpc>
                <a:spcPct val="90000"/>
              </a:lnSpc>
              <a:spcBef>
                <a:spcPts val="400"/>
              </a:spcBef>
              <a:spcAft>
                <a:spcPts val="0"/>
              </a:spcAft>
              <a:buClr>
                <a:srgbClr val="888DBD"/>
              </a:buClr>
              <a:buSzPts val="1200"/>
              <a:buNone/>
              <a:defRPr sz="1200">
                <a:solidFill>
                  <a:srgbClr val="888DBD"/>
                </a:solidFill>
              </a:defRPr>
            </a:lvl5pPr>
            <a:lvl6pPr indent="-228600" lvl="5" marL="2743200" algn="l">
              <a:lnSpc>
                <a:spcPct val="90000"/>
              </a:lnSpc>
              <a:spcBef>
                <a:spcPts val="400"/>
              </a:spcBef>
              <a:spcAft>
                <a:spcPts val="0"/>
              </a:spcAft>
              <a:buClr>
                <a:srgbClr val="888DBD"/>
              </a:buClr>
              <a:buSzPts val="1200"/>
              <a:buNone/>
              <a:defRPr sz="1200">
                <a:solidFill>
                  <a:srgbClr val="888DBD"/>
                </a:solidFill>
              </a:defRPr>
            </a:lvl6pPr>
            <a:lvl7pPr indent="-228600" lvl="6" marL="3200400" algn="l">
              <a:lnSpc>
                <a:spcPct val="90000"/>
              </a:lnSpc>
              <a:spcBef>
                <a:spcPts val="400"/>
              </a:spcBef>
              <a:spcAft>
                <a:spcPts val="0"/>
              </a:spcAft>
              <a:buClr>
                <a:srgbClr val="888DBD"/>
              </a:buClr>
              <a:buSzPts val="1200"/>
              <a:buNone/>
              <a:defRPr sz="1200">
                <a:solidFill>
                  <a:srgbClr val="888DBD"/>
                </a:solidFill>
              </a:defRPr>
            </a:lvl7pPr>
            <a:lvl8pPr indent="-228600" lvl="7" marL="3657600" algn="l">
              <a:lnSpc>
                <a:spcPct val="90000"/>
              </a:lnSpc>
              <a:spcBef>
                <a:spcPts val="400"/>
              </a:spcBef>
              <a:spcAft>
                <a:spcPts val="0"/>
              </a:spcAft>
              <a:buClr>
                <a:srgbClr val="888DBD"/>
              </a:buClr>
              <a:buSzPts val="1200"/>
              <a:buNone/>
              <a:defRPr sz="1200">
                <a:solidFill>
                  <a:srgbClr val="888DBD"/>
                </a:solidFill>
              </a:defRPr>
            </a:lvl8pPr>
            <a:lvl9pPr indent="-228600" lvl="8" marL="4114800" algn="l">
              <a:lnSpc>
                <a:spcPct val="90000"/>
              </a:lnSpc>
              <a:spcBef>
                <a:spcPts val="400"/>
              </a:spcBef>
              <a:spcAft>
                <a:spcPts val="0"/>
              </a:spcAft>
              <a:buClr>
                <a:srgbClr val="888DBD"/>
              </a:buClr>
              <a:buSzPts val="1200"/>
              <a:buNone/>
              <a:defRPr sz="1200">
                <a:solidFill>
                  <a:srgbClr val="888DBD"/>
                </a:solidFill>
              </a:defRPr>
            </a:lvl9pPr>
          </a:lstStyle>
          <a:p/>
        </p:txBody>
      </p:sp>
      <p:sp>
        <p:nvSpPr>
          <p:cNvPr id="134" name="Google Shape;134;p17"/>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35" name="Google Shape;135;p17"/>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36" name="Google Shape;136;p17"/>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st slide" showMasterSp="0" type="blank">
  <p:cSld name="BLANK">
    <p:spTree>
      <p:nvGrpSpPr>
        <p:cNvPr id="137" name="Shape 137"/>
        <p:cNvGrpSpPr/>
        <p:nvPr/>
      </p:nvGrpSpPr>
      <p:grpSpPr>
        <a:xfrm>
          <a:off x="0" y="0"/>
          <a:ext cx="0" cy="0"/>
          <a:chOff x="0" y="0"/>
          <a:chExt cx="0" cy="0"/>
        </a:xfrm>
      </p:grpSpPr>
      <p:sp>
        <p:nvSpPr>
          <p:cNvPr id="138" name="Google Shape;138;p18"/>
          <p:cNvSpPr txBox="1"/>
          <p:nvPr/>
        </p:nvSpPr>
        <p:spPr>
          <a:xfrm>
            <a:off x="305991" y="4647305"/>
            <a:ext cx="8532000" cy="284700"/>
          </a:xfrm>
          <a:prstGeom prst="rect">
            <a:avLst/>
          </a:prstGeom>
          <a:noFill/>
          <a:ln>
            <a:noFill/>
          </a:ln>
        </p:spPr>
        <p:txBody>
          <a:bodyPr anchorCtr="0" anchor="t" bIns="34275" lIns="68575" spcFirstLastPara="1" rIns="68575" wrap="square" tIns="34275">
            <a:spAutoFit/>
          </a:bodyPr>
          <a:lstStyle/>
          <a:p>
            <a:pPr indent="0" lvl="0" marL="0" marR="0" rtl="0" algn="ctr">
              <a:spcBef>
                <a:spcPts val="0"/>
              </a:spcBef>
              <a:spcAft>
                <a:spcPts val="0"/>
              </a:spcAft>
              <a:buNone/>
            </a:pPr>
            <a:r>
              <a:rPr lang="en-GB" sz="1400">
                <a:solidFill>
                  <a:schemeClr val="dk1"/>
                </a:solidFill>
                <a:latin typeface="Arial"/>
                <a:ea typeface="Arial"/>
                <a:cs typeface="Arial"/>
                <a:sym typeface="Arial"/>
              </a:rPr>
              <a:t>home.cern</a:t>
            </a:r>
            <a:endParaRPr sz="1400">
              <a:solidFill>
                <a:schemeClr val="dk1"/>
              </a:solidFill>
              <a:latin typeface="Arial"/>
              <a:ea typeface="Arial"/>
              <a:cs typeface="Arial"/>
              <a:sym typeface="Arial"/>
            </a:endParaRPr>
          </a:p>
        </p:txBody>
      </p:sp>
      <p:pic>
        <p:nvPicPr>
          <p:cNvPr id="139" name="Google Shape;139;p18"/>
          <p:cNvPicPr preferRelativeResize="0"/>
          <p:nvPr/>
        </p:nvPicPr>
        <p:blipFill rotWithShape="1">
          <a:blip r:embed="rId2">
            <a:alphaModFix/>
          </a:blip>
          <a:srcRect b="0" l="0" r="0" t="0"/>
          <a:stretch/>
        </p:blipFill>
        <p:spPr>
          <a:xfrm>
            <a:off x="4168974" y="3652327"/>
            <a:ext cx="806053" cy="806053"/>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ogo Slide" showMasterSp="0">
  <p:cSld name="Logo Slide">
    <p:spTree>
      <p:nvGrpSpPr>
        <p:cNvPr id="140" name="Shape 140"/>
        <p:cNvGrpSpPr/>
        <p:nvPr/>
      </p:nvGrpSpPr>
      <p:grpSpPr>
        <a:xfrm>
          <a:off x="0" y="0"/>
          <a:ext cx="0" cy="0"/>
          <a:chOff x="0" y="0"/>
          <a:chExt cx="0" cy="0"/>
        </a:xfrm>
      </p:grpSpPr>
      <p:pic>
        <p:nvPicPr>
          <p:cNvPr id="141" name="Google Shape;141;p19"/>
          <p:cNvPicPr preferRelativeResize="0"/>
          <p:nvPr/>
        </p:nvPicPr>
        <p:blipFill rotWithShape="1">
          <a:blip r:embed="rId2">
            <a:alphaModFix/>
          </a:blip>
          <a:srcRect b="0" l="0" r="0" t="0"/>
          <a:stretch/>
        </p:blipFill>
        <p:spPr>
          <a:xfrm>
            <a:off x="3556907" y="1556656"/>
            <a:ext cx="2030185" cy="2030185"/>
          </a:xfrm>
          <a:prstGeom prst="rect">
            <a:avLst/>
          </a:prstGeom>
          <a:noFill/>
          <a:ln>
            <a:noFill/>
          </a:ln>
        </p:spPr>
      </p:pic>
    </p:spTree>
  </p:cSld>
  <p:clrMapOvr>
    <a:masterClrMapping/>
  </p:clrMapOvr>
  <p:extLst>
    <p:ext uri="{DCECCB84-F9BA-43D5-87BE-67443E8EF086}">
      <p15:sldGuideLst>
        <p15:guide id="1" orient="horz" pos="162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type="title">
  <p:cSld name="TITLE">
    <p:spTree>
      <p:nvGrpSpPr>
        <p:cNvPr id="142" name="Shape 142"/>
        <p:cNvGrpSpPr/>
        <p:nvPr/>
      </p:nvGrpSpPr>
      <p:grpSpPr>
        <a:xfrm>
          <a:off x="0" y="0"/>
          <a:ext cx="0" cy="0"/>
          <a:chOff x="0" y="0"/>
          <a:chExt cx="0" cy="0"/>
        </a:xfrm>
      </p:grpSpPr>
      <p:sp>
        <p:nvSpPr>
          <p:cNvPr id="143" name="Google Shape;143;p20"/>
          <p:cNvSpPr txBox="1"/>
          <p:nvPr>
            <p:ph type="ctrTitle"/>
          </p:nvPr>
        </p:nvSpPr>
        <p:spPr>
          <a:xfrm>
            <a:off x="1143000" y="784622"/>
            <a:ext cx="6858000" cy="1790700"/>
          </a:xfrm>
          <a:prstGeom prst="rect">
            <a:avLst/>
          </a:prstGeom>
          <a:noFill/>
          <a:ln>
            <a:noFill/>
          </a:ln>
        </p:spPr>
        <p:txBody>
          <a:bodyPr anchorCtr="0" anchor="b" bIns="0" lIns="0" spcFirstLastPara="1" rIns="0" wrap="square" tIns="0">
            <a:noAutofit/>
          </a:bodyPr>
          <a:lstStyle>
            <a:lvl1pPr lvl="0" algn="ctr">
              <a:lnSpc>
                <a:spcPct val="90000"/>
              </a:lnSpc>
              <a:spcBef>
                <a:spcPts val="0"/>
              </a:spcBef>
              <a:spcAft>
                <a:spcPts val="0"/>
              </a:spcAft>
              <a:buClr>
                <a:schemeClr val="dk1"/>
              </a:buClr>
              <a:buSzPts val="4500"/>
              <a:buFont typeface="Arial"/>
              <a:buNone/>
              <a:defRPr sz="45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44" name="Google Shape;144;p20"/>
          <p:cNvSpPr txBox="1"/>
          <p:nvPr>
            <p:ph idx="1" type="subTitle"/>
          </p:nvPr>
        </p:nvSpPr>
        <p:spPr>
          <a:xfrm>
            <a:off x="1143000" y="2701529"/>
            <a:ext cx="6858000" cy="1241700"/>
          </a:xfrm>
          <a:prstGeom prst="rect">
            <a:avLst/>
          </a:prstGeom>
          <a:noFill/>
          <a:ln>
            <a:noFill/>
          </a:ln>
        </p:spPr>
        <p:txBody>
          <a:bodyPr anchorCtr="0" anchor="t" bIns="0" lIns="0" spcFirstLastPara="1" rIns="0" wrap="square" tIns="0">
            <a:noAutofit/>
          </a:bodyPr>
          <a:lstStyle>
            <a:lvl1pPr lvl="0" algn="ctr">
              <a:lnSpc>
                <a:spcPct val="90000"/>
              </a:lnSpc>
              <a:spcBef>
                <a:spcPts val="800"/>
              </a:spcBef>
              <a:spcAft>
                <a:spcPts val="0"/>
              </a:spcAft>
              <a:buClr>
                <a:srgbClr val="171717"/>
              </a:buClr>
              <a:buSzPts val="1800"/>
              <a:buNone/>
              <a:defRPr sz="1800"/>
            </a:lvl1pPr>
            <a:lvl2pPr lvl="1" algn="ctr">
              <a:lnSpc>
                <a:spcPct val="100000"/>
              </a:lnSpc>
              <a:spcBef>
                <a:spcPts val="400"/>
              </a:spcBef>
              <a:spcAft>
                <a:spcPts val="0"/>
              </a:spcAft>
              <a:buClr>
                <a:srgbClr val="171717"/>
              </a:buClr>
              <a:buSzPts val="1500"/>
              <a:buNone/>
              <a:defRPr sz="1500"/>
            </a:lvl2pPr>
            <a:lvl3pPr lvl="2" algn="ctr">
              <a:lnSpc>
                <a:spcPct val="100000"/>
              </a:lnSpc>
              <a:spcBef>
                <a:spcPts val="400"/>
              </a:spcBef>
              <a:spcAft>
                <a:spcPts val="0"/>
              </a:spcAft>
              <a:buClr>
                <a:srgbClr val="171717"/>
              </a:buClr>
              <a:buSzPts val="1400"/>
              <a:buNone/>
              <a:defRPr sz="1400"/>
            </a:lvl3pPr>
            <a:lvl4pPr lvl="3" algn="ctr">
              <a:lnSpc>
                <a:spcPct val="100000"/>
              </a:lnSpc>
              <a:spcBef>
                <a:spcPts val="400"/>
              </a:spcBef>
              <a:spcAft>
                <a:spcPts val="0"/>
              </a:spcAft>
              <a:buClr>
                <a:srgbClr val="171717"/>
              </a:buClr>
              <a:buSzPts val="1200"/>
              <a:buNone/>
              <a:defRPr sz="1200"/>
            </a:lvl4pPr>
            <a:lvl5pPr lvl="4" algn="ctr">
              <a:lnSpc>
                <a:spcPct val="90000"/>
              </a:lnSpc>
              <a:spcBef>
                <a:spcPts val="400"/>
              </a:spcBef>
              <a:spcAft>
                <a:spcPts val="0"/>
              </a:spcAft>
              <a:buClr>
                <a:schemeClr val="accent6"/>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145" name="Google Shape;145;p20"/>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46" name="Google Shape;146;p20"/>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47" name="Google Shape;147;p20"/>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
  <p:cSld name="Content  ">
    <p:spTree>
      <p:nvGrpSpPr>
        <p:cNvPr id="17" name="Shape 17"/>
        <p:cNvGrpSpPr/>
        <p:nvPr/>
      </p:nvGrpSpPr>
      <p:grpSpPr>
        <a:xfrm>
          <a:off x="0" y="0"/>
          <a:ext cx="0" cy="0"/>
          <a:chOff x="0" y="0"/>
          <a:chExt cx="0" cy="0"/>
        </a:xfrm>
      </p:grpSpPr>
      <p:sp>
        <p:nvSpPr>
          <p:cNvPr id="18" name="Google Shape;18;p3"/>
          <p:cNvSpPr txBox="1"/>
          <p:nvPr>
            <p:ph idx="1" type="body"/>
          </p:nvPr>
        </p:nvSpPr>
        <p:spPr>
          <a:xfrm>
            <a:off x="305992" y="1194197"/>
            <a:ext cx="8532000" cy="3456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chemeClr val="dk2"/>
              </a:buClr>
              <a:buSzPts val="1600"/>
              <a:buNone/>
              <a:defRPr>
                <a:solidFill>
                  <a:schemeClr val="dk2"/>
                </a:solidFill>
              </a:defRPr>
            </a:lvl1pPr>
            <a:lvl2pPr indent="-317500" lvl="1" marL="914400" algn="l">
              <a:lnSpc>
                <a:spcPct val="100000"/>
              </a:lnSpc>
              <a:spcBef>
                <a:spcPts val="400"/>
              </a:spcBef>
              <a:spcAft>
                <a:spcPts val="0"/>
              </a:spcAft>
              <a:buClr>
                <a:schemeClr val="dk2"/>
              </a:buClr>
              <a:buSzPts val="1400"/>
              <a:buFont typeface="Arial"/>
              <a:buChar char="•"/>
              <a:defRPr sz="1400">
                <a:solidFill>
                  <a:schemeClr val="dk2"/>
                </a:solidFill>
              </a:defRPr>
            </a:lvl2pPr>
            <a:lvl3pPr indent="-311150" lvl="2" marL="1371600" algn="l">
              <a:lnSpc>
                <a:spcPct val="100000"/>
              </a:lnSpc>
              <a:spcBef>
                <a:spcPts val="400"/>
              </a:spcBef>
              <a:spcAft>
                <a:spcPts val="0"/>
              </a:spcAft>
              <a:buClr>
                <a:schemeClr val="dk2"/>
              </a:buClr>
              <a:buSzPts val="1300"/>
              <a:buFont typeface="Arial"/>
              <a:buChar char="•"/>
              <a:defRPr>
                <a:solidFill>
                  <a:schemeClr val="dk2"/>
                </a:solidFill>
              </a:defRPr>
            </a:lvl3pPr>
            <a:lvl4pPr indent="-304800" lvl="3" marL="1828800" algn="l">
              <a:lnSpc>
                <a:spcPct val="100000"/>
              </a:lnSpc>
              <a:spcBef>
                <a:spcPts val="400"/>
              </a:spcBef>
              <a:spcAft>
                <a:spcPts val="0"/>
              </a:spcAft>
              <a:buClr>
                <a:schemeClr val="dk2"/>
              </a:buClr>
              <a:buSzPts val="1200"/>
              <a:buFont typeface="Arial"/>
              <a:buChar char="•"/>
              <a:defRPr>
                <a:solidFill>
                  <a:schemeClr val="dk2"/>
                </a:solidFill>
              </a:defRPr>
            </a:lvl4pPr>
            <a:lvl5pPr indent="-304800" lvl="4" marL="2286000" algn="l">
              <a:lnSpc>
                <a:spcPct val="90000"/>
              </a:lnSpc>
              <a:spcBef>
                <a:spcPts val="400"/>
              </a:spcBef>
              <a:spcAft>
                <a:spcPts val="0"/>
              </a:spcAft>
              <a:buClr>
                <a:srgbClr val="171717"/>
              </a:buClr>
              <a:buSzPts val="1200"/>
              <a:buFont typeface="Arial"/>
              <a:buChar char="•"/>
              <a:defRPr>
                <a:solidFill>
                  <a:srgbClr val="171717"/>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9" name="Google Shape;19;p3"/>
          <p:cNvSpPr txBox="1"/>
          <p:nvPr>
            <p:ph type="title"/>
          </p:nvPr>
        </p:nvSpPr>
        <p:spPr>
          <a:xfrm>
            <a:off x="305991" y="280195"/>
            <a:ext cx="85320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20" name="Google Shape;20;p3"/>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21" name="Google Shape;21;p3"/>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22" name="Google Shape;22;p3"/>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 type="titleOnly">
  <p:cSld name="TITLE_ONLY">
    <p:spTree>
      <p:nvGrpSpPr>
        <p:cNvPr id="148" name="Shape 148"/>
        <p:cNvGrpSpPr/>
        <p:nvPr/>
      </p:nvGrpSpPr>
      <p:grpSpPr>
        <a:xfrm>
          <a:off x="0" y="0"/>
          <a:ext cx="0" cy="0"/>
          <a:chOff x="0" y="0"/>
          <a:chExt cx="0" cy="0"/>
        </a:xfrm>
      </p:grpSpPr>
      <p:sp>
        <p:nvSpPr>
          <p:cNvPr id="149" name="Google Shape;149;p21"/>
          <p:cNvSpPr txBox="1"/>
          <p:nvPr>
            <p:ph type="title"/>
          </p:nvPr>
        </p:nvSpPr>
        <p:spPr>
          <a:xfrm>
            <a:off x="305991" y="280195"/>
            <a:ext cx="85320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50" name="Google Shape;150;p21"/>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51" name="Google Shape;151;p21"/>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52" name="Google Shape;152;p21"/>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Blank">
  <p:cSld name="1_Blank">
    <p:spTree>
      <p:nvGrpSpPr>
        <p:cNvPr id="153" name="Shape 153"/>
        <p:cNvGrpSpPr/>
        <p:nvPr/>
      </p:nvGrpSpPr>
      <p:grpSpPr>
        <a:xfrm>
          <a:off x="0" y="0"/>
          <a:ext cx="0" cy="0"/>
          <a:chOff x="0" y="0"/>
          <a:chExt cx="0" cy="0"/>
        </a:xfrm>
      </p:grpSpPr>
      <p:sp>
        <p:nvSpPr>
          <p:cNvPr id="154" name="Google Shape;154;p22"/>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55" name="Google Shape;155;p22"/>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56" name="Google Shape;156;p22"/>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ulleted Content">
  <p:cSld name="Bulleted Content">
    <p:spTree>
      <p:nvGrpSpPr>
        <p:cNvPr id="23" name="Shape 23"/>
        <p:cNvGrpSpPr/>
        <p:nvPr/>
      </p:nvGrpSpPr>
      <p:grpSpPr>
        <a:xfrm>
          <a:off x="0" y="0"/>
          <a:ext cx="0" cy="0"/>
          <a:chOff x="0" y="0"/>
          <a:chExt cx="0" cy="0"/>
        </a:xfrm>
      </p:grpSpPr>
      <p:sp>
        <p:nvSpPr>
          <p:cNvPr id="24" name="Google Shape;24;p4"/>
          <p:cNvSpPr txBox="1"/>
          <p:nvPr>
            <p:ph idx="1" type="body"/>
          </p:nvPr>
        </p:nvSpPr>
        <p:spPr>
          <a:xfrm>
            <a:off x="305992" y="1194197"/>
            <a:ext cx="8532000" cy="3456300"/>
          </a:xfrm>
          <a:prstGeom prst="rect">
            <a:avLst/>
          </a:prstGeom>
          <a:noFill/>
          <a:ln>
            <a:noFill/>
          </a:ln>
        </p:spPr>
        <p:txBody>
          <a:bodyPr anchorCtr="0" anchor="t" bIns="0" lIns="0" spcFirstLastPara="1" rIns="0" wrap="square" tIns="0">
            <a:normAutofit/>
          </a:bodyPr>
          <a:lstStyle>
            <a:lvl1pPr indent="-330200" lvl="0" marL="457200" algn="l">
              <a:lnSpc>
                <a:spcPct val="90000"/>
              </a:lnSpc>
              <a:spcBef>
                <a:spcPts val="800"/>
              </a:spcBef>
              <a:spcAft>
                <a:spcPts val="0"/>
              </a:spcAft>
              <a:buClr>
                <a:srgbClr val="171717"/>
              </a:buClr>
              <a:buSzPts val="1600"/>
              <a:buFont typeface="Arial"/>
              <a:buChar char="•"/>
              <a:defRPr>
                <a:solidFill>
                  <a:srgbClr val="171717"/>
                </a:solidFill>
              </a:defRPr>
            </a:lvl1pPr>
            <a:lvl2pPr indent="-317500" lvl="1" marL="914400" algn="l">
              <a:lnSpc>
                <a:spcPct val="100000"/>
              </a:lnSpc>
              <a:spcBef>
                <a:spcPts val="400"/>
              </a:spcBef>
              <a:spcAft>
                <a:spcPts val="0"/>
              </a:spcAft>
              <a:buClr>
                <a:srgbClr val="171717"/>
              </a:buClr>
              <a:buSzPts val="1400"/>
              <a:buFont typeface="Arial"/>
              <a:buChar char="•"/>
              <a:defRPr sz="1400">
                <a:solidFill>
                  <a:srgbClr val="171717"/>
                </a:solidFill>
              </a:defRPr>
            </a:lvl2pPr>
            <a:lvl3pPr indent="-317500" lvl="2" marL="1371600" algn="l">
              <a:lnSpc>
                <a:spcPct val="100000"/>
              </a:lnSpc>
              <a:spcBef>
                <a:spcPts val="400"/>
              </a:spcBef>
              <a:spcAft>
                <a:spcPts val="0"/>
              </a:spcAft>
              <a:buClr>
                <a:srgbClr val="171717"/>
              </a:buClr>
              <a:buSzPts val="1400"/>
              <a:buFont typeface="Arial"/>
              <a:buChar char="•"/>
              <a:defRPr sz="1400">
                <a:solidFill>
                  <a:srgbClr val="171717"/>
                </a:solidFill>
              </a:defRPr>
            </a:lvl3pPr>
            <a:lvl4pPr indent="-304800" lvl="3" marL="1828800" algn="l">
              <a:lnSpc>
                <a:spcPct val="100000"/>
              </a:lnSpc>
              <a:spcBef>
                <a:spcPts val="400"/>
              </a:spcBef>
              <a:spcAft>
                <a:spcPts val="0"/>
              </a:spcAft>
              <a:buClr>
                <a:srgbClr val="171717"/>
              </a:buClr>
              <a:buSzPts val="1200"/>
              <a:buFont typeface="Arial"/>
              <a:buChar char="•"/>
              <a:defRPr sz="1200">
                <a:solidFill>
                  <a:srgbClr val="171717"/>
                </a:solidFill>
              </a:defRPr>
            </a:lvl4pPr>
            <a:lvl5pPr indent="-304800" lvl="4" marL="2286000" algn="l">
              <a:lnSpc>
                <a:spcPct val="90000"/>
              </a:lnSpc>
              <a:spcBef>
                <a:spcPts val="400"/>
              </a:spcBef>
              <a:spcAft>
                <a:spcPts val="0"/>
              </a:spcAft>
              <a:buClr>
                <a:srgbClr val="171717"/>
              </a:buClr>
              <a:buSzPts val="1200"/>
              <a:buFont typeface="Arial"/>
              <a:buChar char="•"/>
              <a:defRPr>
                <a:solidFill>
                  <a:srgbClr val="171717"/>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5" name="Google Shape;25;p4"/>
          <p:cNvSpPr txBox="1"/>
          <p:nvPr>
            <p:ph type="title"/>
          </p:nvPr>
        </p:nvSpPr>
        <p:spPr>
          <a:xfrm>
            <a:off x="305991" y="280195"/>
            <a:ext cx="85320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26" name="Google Shape;26;p4"/>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27" name="Google Shape;27;p4"/>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28" name="Google Shape;28;p4"/>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and Comparison">
  <p:cSld name="Subtitle and Comparison">
    <p:spTree>
      <p:nvGrpSpPr>
        <p:cNvPr id="29" name="Shape 29"/>
        <p:cNvGrpSpPr/>
        <p:nvPr/>
      </p:nvGrpSpPr>
      <p:grpSpPr>
        <a:xfrm>
          <a:off x="0" y="0"/>
          <a:ext cx="0" cy="0"/>
          <a:chOff x="0" y="0"/>
          <a:chExt cx="0" cy="0"/>
        </a:xfrm>
      </p:grpSpPr>
      <p:sp>
        <p:nvSpPr>
          <p:cNvPr id="30" name="Google Shape;30;p5"/>
          <p:cNvSpPr txBox="1"/>
          <p:nvPr>
            <p:ph type="title"/>
          </p:nvPr>
        </p:nvSpPr>
        <p:spPr>
          <a:xfrm>
            <a:off x="305991" y="273844"/>
            <a:ext cx="8535600" cy="8133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31" name="Google Shape;31;p5"/>
          <p:cNvSpPr txBox="1"/>
          <p:nvPr>
            <p:ph idx="1" type="body"/>
          </p:nvPr>
        </p:nvSpPr>
        <p:spPr>
          <a:xfrm>
            <a:off x="305990" y="1194197"/>
            <a:ext cx="4212300" cy="501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chemeClr val="accent2"/>
              </a:buClr>
              <a:buSzPts val="1800"/>
              <a:buNone/>
              <a:defRPr b="1" sz="1800">
                <a:solidFill>
                  <a:schemeClr val="accent2"/>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32" name="Google Shape;32;p5"/>
          <p:cNvSpPr txBox="1"/>
          <p:nvPr>
            <p:ph idx="2" type="body"/>
          </p:nvPr>
        </p:nvSpPr>
        <p:spPr>
          <a:xfrm>
            <a:off x="305990" y="1820465"/>
            <a:ext cx="4212300" cy="2821800"/>
          </a:xfrm>
          <a:prstGeom prst="rect">
            <a:avLst/>
          </a:prstGeom>
          <a:noFill/>
          <a:ln>
            <a:noFill/>
          </a:ln>
        </p:spPr>
        <p:txBody>
          <a:bodyPr anchorCtr="0" anchor="t" bIns="0" lIns="0" spcFirstLastPara="1" rIns="0" wrap="square" tIns="0">
            <a:normAutofit/>
          </a:bodyPr>
          <a:lstStyle>
            <a:lvl1pPr indent="-330200" lvl="0" marL="457200" algn="l">
              <a:lnSpc>
                <a:spcPct val="90000"/>
              </a:lnSpc>
              <a:spcBef>
                <a:spcPts val="800"/>
              </a:spcBef>
              <a:spcAft>
                <a:spcPts val="0"/>
              </a:spcAft>
              <a:buClr>
                <a:srgbClr val="171717"/>
              </a:buClr>
              <a:buSzPts val="1600"/>
              <a:buFont typeface="Arial"/>
              <a:buChar char="•"/>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3" name="Google Shape;33;p5"/>
          <p:cNvSpPr txBox="1"/>
          <p:nvPr>
            <p:ph idx="3" type="body"/>
          </p:nvPr>
        </p:nvSpPr>
        <p:spPr>
          <a:xfrm>
            <a:off x="4629150" y="1203725"/>
            <a:ext cx="4212600" cy="4917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chemeClr val="accent2"/>
              </a:buClr>
              <a:buSzPts val="1800"/>
              <a:buNone/>
              <a:defRPr b="1" sz="1800">
                <a:solidFill>
                  <a:schemeClr val="accent2"/>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34" name="Google Shape;34;p5"/>
          <p:cNvSpPr txBox="1"/>
          <p:nvPr>
            <p:ph idx="4" type="body"/>
          </p:nvPr>
        </p:nvSpPr>
        <p:spPr>
          <a:xfrm>
            <a:off x="4629150" y="1820465"/>
            <a:ext cx="4209000" cy="2821800"/>
          </a:xfrm>
          <a:prstGeom prst="rect">
            <a:avLst/>
          </a:prstGeom>
          <a:noFill/>
          <a:ln>
            <a:noFill/>
          </a:ln>
        </p:spPr>
        <p:txBody>
          <a:bodyPr anchorCtr="0" anchor="t" bIns="0" lIns="0" spcFirstLastPara="1" rIns="0" wrap="square" tIns="0">
            <a:normAutofit/>
          </a:bodyPr>
          <a:lstStyle>
            <a:lvl1pPr indent="-330200" lvl="0" marL="457200" algn="l">
              <a:lnSpc>
                <a:spcPct val="90000"/>
              </a:lnSpc>
              <a:spcBef>
                <a:spcPts val="800"/>
              </a:spcBef>
              <a:spcAft>
                <a:spcPts val="0"/>
              </a:spcAft>
              <a:buClr>
                <a:srgbClr val="171717"/>
              </a:buClr>
              <a:buSzPts val="1600"/>
              <a:buFont typeface="Arial"/>
              <a:buChar char="•"/>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5" name="Google Shape;35;p5"/>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36" name="Google Shape;36;p5"/>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37" name="Google Shape;37;p5"/>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p15:guide id="1" orient="horz" pos="1075">
          <p15:clr>
            <a:srgbClr val="FBAE40"/>
          </p15:clr>
        </p15:guide>
        <p15:guide id="2" orient="horz" pos="1144">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 Contents">
  <p:cSld name="2 Contents">
    <p:spTree>
      <p:nvGrpSpPr>
        <p:cNvPr id="38" name="Shape 38"/>
        <p:cNvGrpSpPr/>
        <p:nvPr/>
      </p:nvGrpSpPr>
      <p:grpSpPr>
        <a:xfrm>
          <a:off x="0" y="0"/>
          <a:ext cx="0" cy="0"/>
          <a:chOff x="0" y="0"/>
          <a:chExt cx="0" cy="0"/>
        </a:xfrm>
      </p:grpSpPr>
      <p:sp>
        <p:nvSpPr>
          <p:cNvPr id="39" name="Google Shape;39;p6"/>
          <p:cNvSpPr txBox="1"/>
          <p:nvPr>
            <p:ph type="title"/>
          </p:nvPr>
        </p:nvSpPr>
        <p:spPr>
          <a:xfrm>
            <a:off x="305991" y="280195"/>
            <a:ext cx="85320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40" name="Google Shape;40;p6"/>
          <p:cNvSpPr txBox="1"/>
          <p:nvPr>
            <p:ph idx="1" type="body"/>
          </p:nvPr>
        </p:nvSpPr>
        <p:spPr>
          <a:xfrm>
            <a:off x="305990" y="1194198"/>
            <a:ext cx="4212300" cy="3456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400"/>
              <a:buNone/>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1" name="Google Shape;41;p6"/>
          <p:cNvSpPr txBox="1"/>
          <p:nvPr>
            <p:ph idx="2" type="body"/>
          </p:nvPr>
        </p:nvSpPr>
        <p:spPr>
          <a:xfrm>
            <a:off x="4629149" y="1194198"/>
            <a:ext cx="4209000" cy="3456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400"/>
              <a:buNone/>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2" name="Google Shape;42;p6"/>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43" name="Google Shape;43;p6"/>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44" name="Google Shape;44;p6"/>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Picture">
  <p:cSld name="Big Picture">
    <p:spTree>
      <p:nvGrpSpPr>
        <p:cNvPr id="45" name="Shape 45"/>
        <p:cNvGrpSpPr/>
        <p:nvPr/>
      </p:nvGrpSpPr>
      <p:grpSpPr>
        <a:xfrm>
          <a:off x="0" y="0"/>
          <a:ext cx="0" cy="0"/>
          <a:chOff x="0" y="0"/>
          <a:chExt cx="0" cy="0"/>
        </a:xfrm>
      </p:grpSpPr>
      <p:sp>
        <p:nvSpPr>
          <p:cNvPr id="46" name="Google Shape;46;p7"/>
          <p:cNvSpPr txBox="1"/>
          <p:nvPr>
            <p:ph type="title"/>
          </p:nvPr>
        </p:nvSpPr>
        <p:spPr>
          <a:xfrm>
            <a:off x="305991" y="280195"/>
            <a:ext cx="85320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47" name="Google Shape;47;p7"/>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48" name="Google Shape;48;p7"/>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49" name="Google Shape;49;p7"/>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
        <p:nvSpPr>
          <p:cNvPr id="50" name="Google Shape;50;p7"/>
          <p:cNvSpPr/>
          <p:nvPr>
            <p:ph idx="2" type="pic"/>
          </p:nvPr>
        </p:nvSpPr>
        <p:spPr>
          <a:xfrm>
            <a:off x="305991" y="1079897"/>
            <a:ext cx="8532000" cy="3570600"/>
          </a:xfrm>
          <a:prstGeom prst="rect">
            <a:avLst/>
          </a:prstGeom>
          <a:solidFill>
            <a:schemeClr val="lt1"/>
          </a:solidFill>
          <a:ln>
            <a:noFill/>
          </a:ln>
        </p:spPr>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ull page Picture">
  <p:cSld name="Full page Picture">
    <p:spTree>
      <p:nvGrpSpPr>
        <p:cNvPr id="51" name="Shape 51"/>
        <p:cNvGrpSpPr/>
        <p:nvPr/>
      </p:nvGrpSpPr>
      <p:grpSpPr>
        <a:xfrm>
          <a:off x="0" y="0"/>
          <a:ext cx="0" cy="0"/>
          <a:chOff x="0" y="0"/>
          <a:chExt cx="0" cy="0"/>
        </a:xfrm>
      </p:grpSpPr>
      <p:sp>
        <p:nvSpPr>
          <p:cNvPr id="52" name="Google Shape;52;p8"/>
          <p:cNvSpPr/>
          <p:nvPr>
            <p:ph idx="2" type="pic"/>
          </p:nvPr>
        </p:nvSpPr>
        <p:spPr>
          <a:xfrm>
            <a:off x="0" y="2400"/>
            <a:ext cx="9144000" cy="4779900"/>
          </a:xfrm>
          <a:prstGeom prst="rect">
            <a:avLst/>
          </a:prstGeom>
          <a:solidFill>
            <a:schemeClr val="lt1"/>
          </a:solidFill>
          <a:ln>
            <a:noFill/>
          </a:ln>
        </p:spPr>
      </p:sp>
      <p:sp>
        <p:nvSpPr>
          <p:cNvPr id="53" name="Google Shape;53;p8"/>
          <p:cNvSpPr txBox="1"/>
          <p:nvPr>
            <p:ph idx="1" type="body"/>
          </p:nvPr>
        </p:nvSpPr>
        <p:spPr>
          <a:xfrm>
            <a:off x="6056709" y="-13622"/>
            <a:ext cx="3087300" cy="4796100"/>
          </a:xfrm>
          <a:prstGeom prst="rect">
            <a:avLst/>
          </a:prstGeom>
          <a:solidFill>
            <a:schemeClr val="dk1">
              <a:alpha val="80000"/>
            </a:schemeClr>
          </a:solidFill>
          <a:ln>
            <a:noFill/>
          </a:ln>
        </p:spPr>
        <p:txBody>
          <a:bodyPr anchorCtr="0" anchor="t" bIns="135000" lIns="135000" spcFirstLastPara="1" rIns="135000" wrap="square" tIns="135000">
            <a:normAutofit/>
          </a:bodyPr>
          <a:lstStyle>
            <a:lvl1pPr indent="-228600" lvl="0" marL="457200" algn="l">
              <a:lnSpc>
                <a:spcPct val="90000"/>
              </a:lnSpc>
              <a:spcBef>
                <a:spcPts val="800"/>
              </a:spcBef>
              <a:spcAft>
                <a:spcPts val="0"/>
              </a:spcAft>
              <a:buClr>
                <a:schemeClr val="lt1"/>
              </a:buClr>
              <a:buSzPts val="2100"/>
              <a:buNone/>
              <a:defRPr sz="2100">
                <a:solidFill>
                  <a:schemeClr val="lt1"/>
                </a:solidFill>
              </a:defRPr>
            </a:lvl1pPr>
            <a:lvl2pPr indent="-330200" lvl="1" marL="914400" algn="l">
              <a:lnSpc>
                <a:spcPct val="100000"/>
              </a:lnSpc>
              <a:spcBef>
                <a:spcPts val="400"/>
              </a:spcBef>
              <a:spcAft>
                <a:spcPts val="0"/>
              </a:spcAft>
              <a:buClr>
                <a:schemeClr val="lt1"/>
              </a:buClr>
              <a:buSzPts val="1600"/>
              <a:buFont typeface="Arial"/>
              <a:buChar char="•"/>
              <a:defRPr sz="1600">
                <a:solidFill>
                  <a:schemeClr val="lt1"/>
                </a:solidFill>
              </a:defRPr>
            </a:lvl2pPr>
            <a:lvl3pPr indent="-317500" lvl="2" marL="1371600" algn="l">
              <a:lnSpc>
                <a:spcPct val="100000"/>
              </a:lnSpc>
              <a:spcBef>
                <a:spcPts val="400"/>
              </a:spcBef>
              <a:spcAft>
                <a:spcPts val="0"/>
              </a:spcAft>
              <a:buClr>
                <a:schemeClr val="lt1"/>
              </a:buClr>
              <a:buSzPts val="1400"/>
              <a:buFont typeface="Arial"/>
              <a:buChar char="•"/>
              <a:defRPr sz="1400">
                <a:solidFill>
                  <a:schemeClr val="lt1"/>
                </a:solidFill>
              </a:defRPr>
            </a:lvl3pPr>
            <a:lvl4pPr indent="-304800" lvl="3" marL="1828800" algn="l">
              <a:lnSpc>
                <a:spcPct val="100000"/>
              </a:lnSpc>
              <a:spcBef>
                <a:spcPts val="400"/>
              </a:spcBef>
              <a:spcAft>
                <a:spcPts val="0"/>
              </a:spcAft>
              <a:buClr>
                <a:schemeClr val="lt1"/>
              </a:buClr>
              <a:buSzPts val="1200"/>
              <a:buFont typeface="Arial"/>
              <a:buChar char="•"/>
              <a:defRPr>
                <a:solidFill>
                  <a:schemeClr val="lt1"/>
                </a:solidFill>
              </a:defRPr>
            </a:lvl4pPr>
            <a:lvl5pPr indent="-304800" lvl="4" marL="2286000" algn="l">
              <a:lnSpc>
                <a:spcPct val="90000"/>
              </a:lnSpc>
              <a:spcBef>
                <a:spcPts val="400"/>
              </a:spcBef>
              <a:spcAft>
                <a:spcPts val="0"/>
              </a:spcAft>
              <a:buClr>
                <a:srgbClr val="171717"/>
              </a:buClr>
              <a:buSzPts val="1200"/>
              <a:buFont typeface="Arial"/>
              <a:buChar char="•"/>
              <a:defRPr>
                <a:solidFill>
                  <a:srgbClr val="171717"/>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54" name="Google Shape;54;p8"/>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55" name="Google Shape;55;p8"/>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56" name="Google Shape;56;p8"/>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Picture">
  <p:cSld name="Text and Picture">
    <p:spTree>
      <p:nvGrpSpPr>
        <p:cNvPr id="57" name="Shape 57"/>
        <p:cNvGrpSpPr/>
        <p:nvPr/>
      </p:nvGrpSpPr>
      <p:grpSpPr>
        <a:xfrm>
          <a:off x="0" y="0"/>
          <a:ext cx="0" cy="0"/>
          <a:chOff x="0" y="0"/>
          <a:chExt cx="0" cy="0"/>
        </a:xfrm>
      </p:grpSpPr>
      <p:sp>
        <p:nvSpPr>
          <p:cNvPr id="58" name="Google Shape;58;p9"/>
          <p:cNvSpPr txBox="1"/>
          <p:nvPr>
            <p:ph type="title"/>
          </p:nvPr>
        </p:nvSpPr>
        <p:spPr>
          <a:xfrm>
            <a:off x="305992" y="280195"/>
            <a:ext cx="42123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59" name="Google Shape;59;p9"/>
          <p:cNvSpPr txBox="1"/>
          <p:nvPr>
            <p:ph idx="1" type="body"/>
          </p:nvPr>
        </p:nvSpPr>
        <p:spPr>
          <a:xfrm>
            <a:off x="305990" y="1198993"/>
            <a:ext cx="4212300" cy="34515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600"/>
              <a:buNone/>
              <a:defRPr>
                <a:solidFill>
                  <a:srgbClr val="171717"/>
                </a:solidFill>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60" name="Google Shape;60;p9"/>
          <p:cNvSpPr/>
          <p:nvPr>
            <p:ph idx="2" type="pic"/>
          </p:nvPr>
        </p:nvSpPr>
        <p:spPr>
          <a:xfrm>
            <a:off x="4625579" y="-1"/>
            <a:ext cx="4518300" cy="4775100"/>
          </a:xfrm>
          <a:prstGeom prst="rect">
            <a:avLst/>
          </a:prstGeom>
          <a:solidFill>
            <a:schemeClr val="lt1"/>
          </a:solidFill>
          <a:ln>
            <a:noFill/>
          </a:ln>
        </p:spPr>
      </p:sp>
      <p:sp>
        <p:nvSpPr>
          <p:cNvPr id="61" name="Google Shape;61;p9"/>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62" name="Google Shape;62;p9"/>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63" name="Google Shape;63;p9"/>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2 Pictures horizontal">
  <p:cSld name="Text and 2 Pictures horizontal">
    <p:spTree>
      <p:nvGrpSpPr>
        <p:cNvPr id="64" name="Shape 64"/>
        <p:cNvGrpSpPr/>
        <p:nvPr/>
      </p:nvGrpSpPr>
      <p:grpSpPr>
        <a:xfrm>
          <a:off x="0" y="0"/>
          <a:ext cx="0" cy="0"/>
          <a:chOff x="0" y="0"/>
          <a:chExt cx="0" cy="0"/>
        </a:xfrm>
      </p:grpSpPr>
      <p:sp>
        <p:nvSpPr>
          <p:cNvPr id="65" name="Google Shape;65;p10"/>
          <p:cNvSpPr txBox="1"/>
          <p:nvPr>
            <p:ph type="title"/>
          </p:nvPr>
        </p:nvSpPr>
        <p:spPr>
          <a:xfrm>
            <a:off x="305992" y="280195"/>
            <a:ext cx="85320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66" name="Google Shape;66;p10"/>
          <p:cNvSpPr txBox="1"/>
          <p:nvPr>
            <p:ph idx="1" type="body"/>
          </p:nvPr>
        </p:nvSpPr>
        <p:spPr>
          <a:xfrm>
            <a:off x="305990" y="1198993"/>
            <a:ext cx="4212300" cy="3456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600"/>
              <a:buNone/>
              <a:defRPr>
                <a:solidFill>
                  <a:srgbClr val="171717"/>
                </a:solidFill>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67" name="Google Shape;67;p10"/>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68" name="Google Shape;68;p10"/>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69" name="Google Shape;69;p10"/>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
        <p:nvSpPr>
          <p:cNvPr id="70" name="Google Shape;70;p10"/>
          <p:cNvSpPr/>
          <p:nvPr>
            <p:ph idx="2" type="pic"/>
          </p:nvPr>
        </p:nvSpPr>
        <p:spPr>
          <a:xfrm>
            <a:off x="4625579" y="1194197"/>
            <a:ext cx="4212300" cy="1674000"/>
          </a:xfrm>
          <a:prstGeom prst="rect">
            <a:avLst/>
          </a:prstGeom>
          <a:solidFill>
            <a:schemeClr val="lt1"/>
          </a:solidFill>
          <a:ln>
            <a:noFill/>
          </a:ln>
        </p:spPr>
      </p:sp>
      <p:sp>
        <p:nvSpPr>
          <p:cNvPr id="71" name="Google Shape;71;p10"/>
          <p:cNvSpPr/>
          <p:nvPr>
            <p:ph idx="3" type="pic"/>
          </p:nvPr>
        </p:nvSpPr>
        <p:spPr>
          <a:xfrm>
            <a:off x="4625579" y="2977277"/>
            <a:ext cx="4212300" cy="1674000"/>
          </a:xfrm>
          <a:prstGeom prst="rect">
            <a:avLst/>
          </a:prstGeom>
          <a:solidFill>
            <a:schemeClr val="lt1"/>
          </a:solidFill>
          <a:ln>
            <a:noFill/>
          </a:ln>
        </p:spPr>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11" Type="http://schemas.openxmlformats.org/officeDocument/2006/relationships/slideLayout" Target="../slideLayouts/slideLayout11.xml"/><Relationship Id="rId22" Type="http://schemas.openxmlformats.org/officeDocument/2006/relationships/theme" Target="../theme/theme1.xml"/><Relationship Id="rId10" Type="http://schemas.openxmlformats.org/officeDocument/2006/relationships/slideLayout" Target="../slideLayouts/slideLayout10.xml"/><Relationship Id="rId21" Type="http://schemas.openxmlformats.org/officeDocument/2006/relationships/slideLayout" Target="../slideLayouts/slideLayout2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05991" y="280195"/>
            <a:ext cx="8532000" cy="799200"/>
          </a:xfrm>
          <a:prstGeom prst="rect">
            <a:avLst/>
          </a:prstGeom>
          <a:noFill/>
          <a:ln>
            <a:noFill/>
          </a:ln>
        </p:spPr>
        <p:txBody>
          <a:bodyPr anchorCtr="0" anchor="t" bIns="0" lIns="0" spcFirstLastPara="1" rIns="0" wrap="square" tIns="0">
            <a:noAutofit/>
          </a:bodyPr>
          <a:lstStyle>
            <a:lvl1pPr lvl="0" marR="0" rtl="0" algn="l">
              <a:lnSpc>
                <a:spcPct val="90000"/>
              </a:lnSpc>
              <a:spcBef>
                <a:spcPts val="0"/>
              </a:spcBef>
              <a:spcAft>
                <a:spcPts val="0"/>
              </a:spcAft>
              <a:buClr>
                <a:schemeClr val="dk1"/>
              </a:buClr>
              <a:buSzPts val="2700"/>
              <a:buFont typeface="Arial"/>
              <a:buNone/>
              <a:defRPr b="1" i="0" sz="2700" u="none" cap="none" strike="noStrike">
                <a:solidFill>
                  <a:schemeClr val="dk1"/>
                </a:solidFill>
                <a:latin typeface="Arial"/>
                <a:ea typeface="Arial"/>
                <a:cs typeface="Arial"/>
                <a:sym typeface="Arial"/>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 name="Google Shape;7;p1"/>
          <p:cNvSpPr txBox="1"/>
          <p:nvPr>
            <p:ph idx="1" type="body"/>
          </p:nvPr>
        </p:nvSpPr>
        <p:spPr>
          <a:xfrm>
            <a:off x="305992" y="1194197"/>
            <a:ext cx="8532000" cy="3456300"/>
          </a:xfrm>
          <a:prstGeom prst="rect">
            <a:avLst/>
          </a:prstGeom>
          <a:noFill/>
          <a:ln>
            <a:noFill/>
          </a:ln>
        </p:spPr>
        <p:txBody>
          <a:bodyPr anchorCtr="0" anchor="t" bIns="0" lIns="0" spcFirstLastPara="1" rIns="0" wrap="square" tIns="0">
            <a:normAutofit/>
          </a:bodyPr>
          <a:lstStyle>
            <a:lvl1pPr indent="-228600" lvl="0" marL="457200" marR="0" rtl="0" algn="l">
              <a:lnSpc>
                <a:spcPct val="90000"/>
              </a:lnSpc>
              <a:spcBef>
                <a:spcPts val="800"/>
              </a:spcBef>
              <a:spcAft>
                <a:spcPts val="0"/>
              </a:spcAft>
              <a:buClr>
                <a:srgbClr val="171717"/>
              </a:buClr>
              <a:buSzPts val="1600"/>
              <a:buFont typeface="Arial"/>
              <a:buNone/>
              <a:defRPr b="1" i="0" sz="1600" u="none" cap="none" strike="noStrike">
                <a:solidFill>
                  <a:srgbClr val="171717"/>
                </a:solidFill>
                <a:latin typeface="Arial"/>
                <a:ea typeface="Arial"/>
                <a:cs typeface="Arial"/>
                <a:sym typeface="Arial"/>
              </a:defRPr>
            </a:lvl1pPr>
            <a:lvl2pPr indent="-317500" lvl="1" marL="914400" marR="0" rtl="0" algn="l">
              <a:lnSpc>
                <a:spcPct val="100000"/>
              </a:lnSpc>
              <a:spcBef>
                <a:spcPts val="400"/>
              </a:spcBef>
              <a:spcAft>
                <a:spcPts val="0"/>
              </a:spcAft>
              <a:buClr>
                <a:srgbClr val="171717"/>
              </a:buClr>
              <a:buSzPts val="1400"/>
              <a:buFont typeface="Arial"/>
              <a:buChar char="•"/>
              <a:defRPr b="0" i="0" sz="1400" u="none" cap="none" strike="noStrike">
                <a:solidFill>
                  <a:srgbClr val="171717"/>
                </a:solidFill>
                <a:latin typeface="Arial"/>
                <a:ea typeface="Arial"/>
                <a:cs typeface="Arial"/>
                <a:sym typeface="Arial"/>
              </a:defRPr>
            </a:lvl2pPr>
            <a:lvl3pPr indent="-311150" lvl="2" marL="1371600" marR="0" rtl="0" algn="l">
              <a:lnSpc>
                <a:spcPct val="100000"/>
              </a:lnSpc>
              <a:spcBef>
                <a:spcPts val="400"/>
              </a:spcBef>
              <a:spcAft>
                <a:spcPts val="0"/>
              </a:spcAft>
              <a:buClr>
                <a:srgbClr val="171717"/>
              </a:buClr>
              <a:buSzPts val="1300"/>
              <a:buFont typeface="Arial"/>
              <a:buChar char="•"/>
              <a:defRPr b="0" i="0" sz="1300" u="none" cap="none" strike="noStrike">
                <a:solidFill>
                  <a:srgbClr val="171717"/>
                </a:solidFill>
                <a:latin typeface="Arial"/>
                <a:ea typeface="Arial"/>
                <a:cs typeface="Arial"/>
                <a:sym typeface="Arial"/>
              </a:defRPr>
            </a:lvl3pPr>
            <a:lvl4pPr indent="-304800" lvl="3" marL="1828800" marR="0" rtl="0" algn="l">
              <a:lnSpc>
                <a:spcPct val="100000"/>
              </a:lnSpc>
              <a:spcBef>
                <a:spcPts val="400"/>
              </a:spcBef>
              <a:spcAft>
                <a:spcPts val="0"/>
              </a:spcAft>
              <a:buClr>
                <a:srgbClr val="171717"/>
              </a:buClr>
              <a:buSzPts val="1200"/>
              <a:buFont typeface="Arial"/>
              <a:buChar char="•"/>
              <a:defRPr b="0" i="0" sz="1200" u="none" cap="none" strike="noStrike">
                <a:solidFill>
                  <a:srgbClr val="171717"/>
                </a:solidFill>
                <a:latin typeface="Arial"/>
                <a:ea typeface="Arial"/>
                <a:cs typeface="Arial"/>
                <a:sym typeface="Arial"/>
              </a:defRPr>
            </a:lvl4pPr>
            <a:lvl5pPr indent="-304800" lvl="4" marL="2286000" marR="0" rtl="0" algn="l">
              <a:lnSpc>
                <a:spcPct val="90000"/>
              </a:lnSpc>
              <a:spcBef>
                <a:spcPts val="400"/>
              </a:spcBef>
              <a:spcAft>
                <a:spcPts val="0"/>
              </a:spcAft>
              <a:buClr>
                <a:schemeClr val="accent6"/>
              </a:buClr>
              <a:buSzPts val="1200"/>
              <a:buFont typeface="Arial"/>
              <a:buChar char="•"/>
              <a:defRPr b="0" i="0" sz="1200" u="none" cap="none" strike="noStrike">
                <a:solidFill>
                  <a:schemeClr val="accent6"/>
                </a:solidFill>
                <a:latin typeface="Arial"/>
                <a:ea typeface="Arial"/>
                <a:cs typeface="Arial"/>
                <a:sym typeface="Arial"/>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9pPr>
          </a:lstStyle>
          <a:p/>
        </p:txBody>
      </p:sp>
      <p:sp>
        <p:nvSpPr>
          <p:cNvPr id="8" name="Google Shape;8;p1"/>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100"/>
              <a:buNone/>
              <a:defRPr b="0" i="0" sz="600" u="none" cap="none" strike="noStrike">
                <a:solidFill>
                  <a:schemeClr val="dk1"/>
                </a:solidFill>
                <a:latin typeface="Arial"/>
                <a:ea typeface="Arial"/>
                <a:cs typeface="Arial"/>
                <a:sym typeface="Arial"/>
              </a:defRPr>
            </a:lvl1pPr>
            <a:lvl2pPr lvl="1" marR="0" rtl="0" algn="l">
              <a:spcBef>
                <a:spcPts val="0"/>
              </a:spcBef>
              <a:spcAft>
                <a:spcPts val="0"/>
              </a:spcAft>
              <a:buSzPts val="1100"/>
              <a:buNone/>
              <a:defRPr b="0" i="0" sz="1400" u="none" cap="none" strike="noStrike">
                <a:solidFill>
                  <a:schemeClr val="dk1"/>
                </a:solidFill>
                <a:latin typeface="Arial"/>
                <a:ea typeface="Arial"/>
                <a:cs typeface="Arial"/>
                <a:sym typeface="Arial"/>
              </a:defRPr>
            </a:lvl2pPr>
            <a:lvl3pPr lvl="2" marR="0" rtl="0" algn="l">
              <a:spcBef>
                <a:spcPts val="0"/>
              </a:spcBef>
              <a:spcAft>
                <a:spcPts val="0"/>
              </a:spcAft>
              <a:buSzPts val="1100"/>
              <a:buNone/>
              <a:defRPr b="0" i="0" sz="1400" u="none" cap="none" strike="noStrike">
                <a:solidFill>
                  <a:schemeClr val="dk1"/>
                </a:solidFill>
                <a:latin typeface="Arial"/>
                <a:ea typeface="Arial"/>
                <a:cs typeface="Arial"/>
                <a:sym typeface="Arial"/>
              </a:defRPr>
            </a:lvl3pPr>
            <a:lvl4pPr lvl="3" marR="0" rtl="0" algn="l">
              <a:spcBef>
                <a:spcPts val="0"/>
              </a:spcBef>
              <a:spcAft>
                <a:spcPts val="0"/>
              </a:spcAft>
              <a:buSzPts val="1100"/>
              <a:buNone/>
              <a:defRPr b="0" i="0" sz="1400" u="none" cap="none" strike="noStrike">
                <a:solidFill>
                  <a:schemeClr val="dk1"/>
                </a:solidFill>
                <a:latin typeface="Arial"/>
                <a:ea typeface="Arial"/>
                <a:cs typeface="Arial"/>
                <a:sym typeface="Arial"/>
              </a:defRPr>
            </a:lvl4pPr>
            <a:lvl5pPr lvl="4" marR="0" rtl="0" algn="l">
              <a:spcBef>
                <a:spcPts val="0"/>
              </a:spcBef>
              <a:spcAft>
                <a:spcPts val="0"/>
              </a:spcAft>
              <a:buSzPts val="1100"/>
              <a:buNone/>
              <a:defRPr b="0" i="0" sz="1400" u="none" cap="none" strike="noStrike">
                <a:solidFill>
                  <a:schemeClr val="dk1"/>
                </a:solidFill>
                <a:latin typeface="Arial"/>
                <a:ea typeface="Arial"/>
                <a:cs typeface="Arial"/>
                <a:sym typeface="Arial"/>
              </a:defRPr>
            </a:lvl5pPr>
            <a:lvl6pPr lvl="5" marR="0" rtl="0" algn="l">
              <a:spcBef>
                <a:spcPts val="0"/>
              </a:spcBef>
              <a:spcAft>
                <a:spcPts val="0"/>
              </a:spcAft>
              <a:buSzPts val="1100"/>
              <a:buNone/>
              <a:defRPr b="0" i="0" sz="1400" u="none" cap="none" strike="noStrike">
                <a:solidFill>
                  <a:schemeClr val="dk1"/>
                </a:solidFill>
                <a:latin typeface="Arial"/>
                <a:ea typeface="Arial"/>
                <a:cs typeface="Arial"/>
                <a:sym typeface="Arial"/>
              </a:defRPr>
            </a:lvl6pPr>
            <a:lvl7pPr lvl="6" marR="0" rtl="0" algn="l">
              <a:spcBef>
                <a:spcPts val="0"/>
              </a:spcBef>
              <a:spcAft>
                <a:spcPts val="0"/>
              </a:spcAft>
              <a:buSzPts val="1100"/>
              <a:buNone/>
              <a:defRPr b="0" i="0" sz="1400" u="none" cap="none" strike="noStrike">
                <a:solidFill>
                  <a:schemeClr val="dk1"/>
                </a:solidFill>
                <a:latin typeface="Arial"/>
                <a:ea typeface="Arial"/>
                <a:cs typeface="Arial"/>
                <a:sym typeface="Arial"/>
              </a:defRPr>
            </a:lvl7pPr>
            <a:lvl8pPr lvl="7" marR="0" rtl="0" algn="l">
              <a:spcBef>
                <a:spcPts val="0"/>
              </a:spcBef>
              <a:spcAft>
                <a:spcPts val="0"/>
              </a:spcAft>
              <a:buSzPts val="1100"/>
              <a:buNone/>
              <a:defRPr b="0" i="0" sz="1400" u="none" cap="none" strike="noStrike">
                <a:solidFill>
                  <a:schemeClr val="dk1"/>
                </a:solidFill>
                <a:latin typeface="Arial"/>
                <a:ea typeface="Arial"/>
                <a:cs typeface="Arial"/>
                <a:sym typeface="Arial"/>
              </a:defRPr>
            </a:lvl8pPr>
            <a:lvl9pPr lvl="8" marR="0" rtl="0" algn="l">
              <a:spcBef>
                <a:spcPts val="0"/>
              </a:spcBef>
              <a:spcAft>
                <a:spcPts val="0"/>
              </a:spcAft>
              <a:buSzPts val="1100"/>
              <a:buNone/>
              <a:defRPr b="0" i="0" sz="1400" u="none" cap="none" strike="noStrike">
                <a:solidFill>
                  <a:schemeClr val="dk1"/>
                </a:solidFill>
                <a:latin typeface="Arial"/>
                <a:ea typeface="Arial"/>
                <a:cs typeface="Arial"/>
                <a:sym typeface="Arial"/>
              </a:defRPr>
            </a:lvl9pPr>
          </a:lstStyle>
          <a:p/>
        </p:txBody>
      </p:sp>
      <p:sp>
        <p:nvSpPr>
          <p:cNvPr id="9" name="Google Shape;9;p1"/>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marR="0" rtl="0" algn="r">
              <a:spcBef>
                <a:spcPts val="0"/>
              </a:spcBef>
              <a:buNone/>
              <a:defRPr b="1" i="0" sz="600" u="none" cap="none" strike="noStrike">
                <a:solidFill>
                  <a:schemeClr val="dk1"/>
                </a:solidFill>
                <a:latin typeface="Arial"/>
                <a:ea typeface="Arial"/>
                <a:cs typeface="Arial"/>
                <a:sym typeface="Arial"/>
              </a:defRPr>
            </a:lvl1pPr>
            <a:lvl2pPr indent="0" lvl="1" marL="0" marR="0" rtl="0" algn="r">
              <a:spcBef>
                <a:spcPts val="0"/>
              </a:spcBef>
              <a:buNone/>
              <a:defRPr b="1" i="0" sz="600" u="none" cap="none" strike="noStrike">
                <a:solidFill>
                  <a:schemeClr val="dk1"/>
                </a:solidFill>
                <a:latin typeface="Arial"/>
                <a:ea typeface="Arial"/>
                <a:cs typeface="Arial"/>
                <a:sym typeface="Arial"/>
              </a:defRPr>
            </a:lvl2pPr>
            <a:lvl3pPr indent="0" lvl="2" marL="0" marR="0" rtl="0" algn="r">
              <a:spcBef>
                <a:spcPts val="0"/>
              </a:spcBef>
              <a:buNone/>
              <a:defRPr b="1" i="0" sz="600" u="none" cap="none" strike="noStrike">
                <a:solidFill>
                  <a:schemeClr val="dk1"/>
                </a:solidFill>
                <a:latin typeface="Arial"/>
                <a:ea typeface="Arial"/>
                <a:cs typeface="Arial"/>
                <a:sym typeface="Arial"/>
              </a:defRPr>
            </a:lvl3pPr>
            <a:lvl4pPr indent="0" lvl="3" marL="0" marR="0" rtl="0" algn="r">
              <a:spcBef>
                <a:spcPts val="0"/>
              </a:spcBef>
              <a:buNone/>
              <a:defRPr b="1" i="0" sz="600" u="none" cap="none" strike="noStrike">
                <a:solidFill>
                  <a:schemeClr val="dk1"/>
                </a:solidFill>
                <a:latin typeface="Arial"/>
                <a:ea typeface="Arial"/>
                <a:cs typeface="Arial"/>
                <a:sym typeface="Arial"/>
              </a:defRPr>
            </a:lvl4pPr>
            <a:lvl5pPr indent="0" lvl="4" marL="0" marR="0" rtl="0" algn="r">
              <a:spcBef>
                <a:spcPts val="0"/>
              </a:spcBef>
              <a:buNone/>
              <a:defRPr b="1" i="0" sz="600" u="none" cap="none" strike="noStrike">
                <a:solidFill>
                  <a:schemeClr val="dk1"/>
                </a:solidFill>
                <a:latin typeface="Arial"/>
                <a:ea typeface="Arial"/>
                <a:cs typeface="Arial"/>
                <a:sym typeface="Arial"/>
              </a:defRPr>
            </a:lvl5pPr>
            <a:lvl6pPr indent="0" lvl="5" marL="0" marR="0" rtl="0" algn="r">
              <a:spcBef>
                <a:spcPts val="0"/>
              </a:spcBef>
              <a:buNone/>
              <a:defRPr b="1" i="0" sz="600" u="none" cap="none" strike="noStrike">
                <a:solidFill>
                  <a:schemeClr val="dk1"/>
                </a:solidFill>
                <a:latin typeface="Arial"/>
                <a:ea typeface="Arial"/>
                <a:cs typeface="Arial"/>
                <a:sym typeface="Arial"/>
              </a:defRPr>
            </a:lvl6pPr>
            <a:lvl7pPr indent="0" lvl="6" marL="0" marR="0" rtl="0" algn="r">
              <a:spcBef>
                <a:spcPts val="0"/>
              </a:spcBef>
              <a:buNone/>
              <a:defRPr b="1" i="0" sz="600" u="none" cap="none" strike="noStrike">
                <a:solidFill>
                  <a:schemeClr val="dk1"/>
                </a:solidFill>
                <a:latin typeface="Arial"/>
                <a:ea typeface="Arial"/>
                <a:cs typeface="Arial"/>
                <a:sym typeface="Arial"/>
              </a:defRPr>
            </a:lvl7pPr>
            <a:lvl8pPr indent="0" lvl="7" marL="0" marR="0" rtl="0" algn="r">
              <a:spcBef>
                <a:spcPts val="0"/>
              </a:spcBef>
              <a:buNone/>
              <a:defRPr b="1" i="0" sz="600" u="none" cap="none" strike="noStrike">
                <a:solidFill>
                  <a:schemeClr val="dk1"/>
                </a:solidFill>
                <a:latin typeface="Arial"/>
                <a:ea typeface="Arial"/>
                <a:cs typeface="Arial"/>
                <a:sym typeface="Arial"/>
              </a:defRPr>
            </a:lvl8pPr>
            <a:lvl9pPr indent="0" lvl="8" marL="0" marR="0" rtl="0" algn="r">
              <a:spcBef>
                <a:spcPts val="0"/>
              </a:spcBef>
              <a:buNone/>
              <a:defRPr b="1" i="0" sz="6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r>
              <a:rPr lang="en-GB"/>
              <a:t>Slide </a:t>
            </a:r>
            <a:fld id="{00000000-1234-1234-1234-123412341234}" type="slidenum">
              <a:rPr lang="en-GB"/>
              <a:t>‹#›</a:t>
            </a:fld>
            <a:endParaRPr/>
          </a:p>
        </p:txBody>
      </p:sp>
      <p:sp>
        <p:nvSpPr>
          <p:cNvPr id="10" name="Google Shape;10;p1"/>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100"/>
              <a:buNone/>
              <a:defRPr b="0" i="0" sz="600" u="none" cap="none" strike="noStrike">
                <a:solidFill>
                  <a:schemeClr val="dk1"/>
                </a:solidFill>
                <a:latin typeface="Arial"/>
                <a:ea typeface="Arial"/>
                <a:cs typeface="Arial"/>
                <a:sym typeface="Arial"/>
              </a:defRPr>
            </a:lvl1pPr>
            <a:lvl2pPr lvl="1" marR="0" rtl="0" algn="l">
              <a:spcBef>
                <a:spcPts val="0"/>
              </a:spcBef>
              <a:spcAft>
                <a:spcPts val="0"/>
              </a:spcAft>
              <a:buSzPts val="1100"/>
              <a:buNone/>
              <a:defRPr b="0" i="0" sz="1400" u="none" cap="none" strike="noStrike">
                <a:solidFill>
                  <a:schemeClr val="dk1"/>
                </a:solidFill>
                <a:latin typeface="Arial"/>
                <a:ea typeface="Arial"/>
                <a:cs typeface="Arial"/>
                <a:sym typeface="Arial"/>
              </a:defRPr>
            </a:lvl2pPr>
            <a:lvl3pPr lvl="2" marR="0" rtl="0" algn="l">
              <a:spcBef>
                <a:spcPts val="0"/>
              </a:spcBef>
              <a:spcAft>
                <a:spcPts val="0"/>
              </a:spcAft>
              <a:buSzPts val="1100"/>
              <a:buNone/>
              <a:defRPr b="0" i="0" sz="1400" u="none" cap="none" strike="noStrike">
                <a:solidFill>
                  <a:schemeClr val="dk1"/>
                </a:solidFill>
                <a:latin typeface="Arial"/>
                <a:ea typeface="Arial"/>
                <a:cs typeface="Arial"/>
                <a:sym typeface="Arial"/>
              </a:defRPr>
            </a:lvl3pPr>
            <a:lvl4pPr lvl="3" marR="0" rtl="0" algn="l">
              <a:spcBef>
                <a:spcPts val="0"/>
              </a:spcBef>
              <a:spcAft>
                <a:spcPts val="0"/>
              </a:spcAft>
              <a:buSzPts val="1100"/>
              <a:buNone/>
              <a:defRPr b="0" i="0" sz="1400" u="none" cap="none" strike="noStrike">
                <a:solidFill>
                  <a:schemeClr val="dk1"/>
                </a:solidFill>
                <a:latin typeface="Arial"/>
                <a:ea typeface="Arial"/>
                <a:cs typeface="Arial"/>
                <a:sym typeface="Arial"/>
              </a:defRPr>
            </a:lvl4pPr>
            <a:lvl5pPr lvl="4" marR="0" rtl="0" algn="l">
              <a:spcBef>
                <a:spcPts val="0"/>
              </a:spcBef>
              <a:spcAft>
                <a:spcPts val="0"/>
              </a:spcAft>
              <a:buSzPts val="1100"/>
              <a:buNone/>
              <a:defRPr b="0" i="0" sz="1400" u="none" cap="none" strike="noStrike">
                <a:solidFill>
                  <a:schemeClr val="dk1"/>
                </a:solidFill>
                <a:latin typeface="Arial"/>
                <a:ea typeface="Arial"/>
                <a:cs typeface="Arial"/>
                <a:sym typeface="Arial"/>
              </a:defRPr>
            </a:lvl5pPr>
            <a:lvl6pPr lvl="5" marR="0" rtl="0" algn="l">
              <a:spcBef>
                <a:spcPts val="0"/>
              </a:spcBef>
              <a:spcAft>
                <a:spcPts val="0"/>
              </a:spcAft>
              <a:buSzPts val="1100"/>
              <a:buNone/>
              <a:defRPr b="0" i="0" sz="1400" u="none" cap="none" strike="noStrike">
                <a:solidFill>
                  <a:schemeClr val="dk1"/>
                </a:solidFill>
                <a:latin typeface="Arial"/>
                <a:ea typeface="Arial"/>
                <a:cs typeface="Arial"/>
                <a:sym typeface="Arial"/>
              </a:defRPr>
            </a:lvl6pPr>
            <a:lvl7pPr lvl="6" marR="0" rtl="0" algn="l">
              <a:spcBef>
                <a:spcPts val="0"/>
              </a:spcBef>
              <a:spcAft>
                <a:spcPts val="0"/>
              </a:spcAft>
              <a:buSzPts val="1100"/>
              <a:buNone/>
              <a:defRPr b="0" i="0" sz="1400" u="none" cap="none" strike="noStrike">
                <a:solidFill>
                  <a:schemeClr val="dk1"/>
                </a:solidFill>
                <a:latin typeface="Arial"/>
                <a:ea typeface="Arial"/>
                <a:cs typeface="Arial"/>
                <a:sym typeface="Arial"/>
              </a:defRPr>
            </a:lvl7pPr>
            <a:lvl8pPr lvl="7" marR="0" rtl="0" algn="l">
              <a:spcBef>
                <a:spcPts val="0"/>
              </a:spcBef>
              <a:spcAft>
                <a:spcPts val="0"/>
              </a:spcAft>
              <a:buSzPts val="1100"/>
              <a:buNone/>
              <a:defRPr b="0" i="0" sz="1400" u="none" cap="none" strike="noStrike">
                <a:solidFill>
                  <a:schemeClr val="dk1"/>
                </a:solidFill>
                <a:latin typeface="Arial"/>
                <a:ea typeface="Arial"/>
                <a:cs typeface="Arial"/>
                <a:sym typeface="Arial"/>
              </a:defRPr>
            </a:lvl8pPr>
            <a:lvl9pPr lvl="8" marR="0" rtl="0" algn="l">
              <a:spcBef>
                <a:spcPts val="0"/>
              </a:spcBef>
              <a:spcAft>
                <a:spcPts val="0"/>
              </a:spcAft>
              <a:buSzPts val="1100"/>
              <a:buNone/>
              <a:defRPr b="0" i="0" sz="1400" u="none" cap="none" strike="noStrike">
                <a:solidFill>
                  <a:schemeClr val="dk1"/>
                </a:solidFill>
                <a:latin typeface="Arial"/>
                <a:ea typeface="Arial"/>
                <a:cs typeface="Arial"/>
                <a:sym typeface="Arial"/>
              </a:defRPr>
            </a:lvl9pPr>
          </a:lstStyle>
          <a:p/>
        </p:txBody>
      </p:sp>
      <p:cxnSp>
        <p:nvCxnSpPr>
          <p:cNvPr id="11" name="Google Shape;11;p1"/>
          <p:cNvCxnSpPr/>
          <p:nvPr/>
        </p:nvCxnSpPr>
        <p:spPr>
          <a:xfrm>
            <a:off x="303053" y="4778102"/>
            <a:ext cx="8535000" cy="0"/>
          </a:xfrm>
          <a:prstGeom prst="straightConnector1">
            <a:avLst/>
          </a:prstGeom>
          <a:noFill/>
          <a:ln cap="flat" cmpd="sng" w="9525">
            <a:solidFill>
              <a:schemeClr val="accent1"/>
            </a:solidFill>
            <a:prstDash val="solid"/>
            <a:miter lim="800000"/>
            <a:headEnd len="sm" w="sm" type="none"/>
            <a:tailEnd len="sm" w="sm" type="none"/>
          </a:ln>
        </p:spPr>
      </p:cxn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Lst>
  <p:transition spd="med">
    <p:push/>
  </p:transition>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174">
          <p15:clr>
            <a:srgbClr val="F26B43"/>
          </p15:clr>
        </p15:guide>
        <p15:guide id="2" pos="2880">
          <p15:clr>
            <a:srgbClr val="F26B43"/>
          </p15:clr>
        </p15:guide>
        <p15:guide id="3" pos="5567">
          <p15:clr>
            <a:srgbClr val="F26B43"/>
          </p15:clr>
        </p15:guide>
        <p15:guide id="4" pos="193">
          <p15:clr>
            <a:srgbClr val="F26B43"/>
          </p15:clr>
        </p15:guide>
        <p15:guide id="5" pos="2846">
          <p15:clr>
            <a:srgbClr val="F26B43"/>
          </p15:clr>
        </p15:guide>
        <p15:guide id="6" pos="2914">
          <p15:clr>
            <a:srgbClr val="F26B43"/>
          </p15:clr>
        </p15:guide>
        <p15:guide id="7" pos="3815">
          <p15:clr>
            <a:srgbClr val="F26B43"/>
          </p15:clr>
        </p15:guide>
        <p15:guide id="8" pos="3748">
          <p15:clr>
            <a:srgbClr val="F26B43"/>
          </p15:clr>
        </p15:guide>
        <p15:guide id="9" pos="2012">
          <p15:clr>
            <a:srgbClr val="F26B43"/>
          </p15:clr>
        </p15:guide>
        <p15:guide id="10" pos="1945">
          <p15:clr>
            <a:srgbClr val="F26B43"/>
          </p15:clr>
        </p15:guide>
        <p15:guide id="11" orient="horz" pos="2929">
          <p15:clr>
            <a:srgbClr val="F26B43"/>
          </p15:clr>
        </p15:guide>
        <p15:guide id="12" orient="horz" pos="1807">
          <p15:clr>
            <a:srgbClr val="F26B43"/>
          </p15:clr>
        </p15:guide>
        <p15:guide id="13" orient="horz" pos="685">
          <p15:clr>
            <a:srgbClr val="F26B43"/>
          </p15:clr>
        </p15:guide>
        <p15:guide id="14" orient="horz" pos="752">
          <p15:clr>
            <a:srgbClr val="F26B43"/>
          </p15:clr>
        </p15:guide>
        <p15:guide id="15" orient="horz" pos="1875">
          <p15:clr>
            <a:srgbClr val="F26B43"/>
          </p15:clr>
        </p15:guide>
        <p15:guide id="16" pos="4734">
          <p15:clr>
            <a:srgbClr val="F26B43"/>
          </p15:clr>
        </p15:guide>
        <p15:guide id="17" pos="4666">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0.xml"/><Relationship Id="rId3" Type="http://schemas.openxmlformats.org/officeDocument/2006/relationships/comments" Target="../comments/commen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00.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0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0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03.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04.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05.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06.xml"/><Relationship Id="rId3" Type="http://schemas.openxmlformats.org/officeDocument/2006/relationships/image" Target="../media/image50.png"/><Relationship Id="rId4" Type="http://schemas.openxmlformats.org/officeDocument/2006/relationships/image" Target="../media/image61.png"/><Relationship Id="rId5" Type="http://schemas.openxmlformats.org/officeDocument/2006/relationships/image" Target="../media/image66.png"/></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0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08.xml"/><Relationship Id="rId3" Type="http://schemas.openxmlformats.org/officeDocument/2006/relationships/hyperlink" Target="https://www.slido.com/support/gsi/how-to-change-the-design" TargetMode="External"/><Relationship Id="rId4" Type="http://schemas.openxmlformats.org/officeDocument/2006/relationships/hyperlink" Target="https://www.sli.do/features-google-slides?interaction-type=UmFua2luZw%3D%3D" TargetMode="External"/><Relationship Id="rId9" Type="http://schemas.openxmlformats.org/officeDocument/2006/relationships/image" Target="../media/image54.png"/><Relationship Id="rId5" Type="http://schemas.openxmlformats.org/officeDocument/2006/relationships/image" Target="../media/image55.png"/><Relationship Id="rId6" Type="http://schemas.openxmlformats.org/officeDocument/2006/relationships/hyperlink" Target="https://chrome.google.com/webstore/detail/slido/dhhclfjehmpacimcdknijodpjpmppkii" TargetMode="External"/><Relationship Id="rId7" Type="http://schemas.openxmlformats.org/officeDocument/2006/relationships/image" Target="../media/image53.png"/><Relationship Id="rId8" Type="http://schemas.openxmlformats.org/officeDocument/2006/relationships/hyperlink" Target="https://www.sli.do/features-google-slides?payload=eyJwb2xsVXVpZCI6ImNkZDIyYTBhLTZhM2ItNDEyMC1iZDRkLTZlY2FkYWQwODUyZCIsInByZXNlbnRhdGlvbklkIjoiMUpfVnVNOWR1YVNjT0o3aTdnOXEyeThhUkFhc2ttdElTYWlBa0lKQ1h4VXciLCJzbGlkZUlkIjoiU0xJREVTX0FQSTExMjI0MzgwMTZfMCIsInRpbWVsaW5lIjpbeyJzaG93UmVzdWx0cyI6dHJ1ZSwicG9sbFF1ZXN0aW9uVXVpZCI6IjdjMGYwNmMxLWM2NTAtNGI0MS1iYmIzLTQzYmYzZGQ1NWQ4MSJ9XSwidHlwZSI6IlNsaWRvUG9sbCJ9" TargetMode="External"/></Relationships>
</file>

<file path=ppt/slides/_rels/slide109.xml.rels><?xml version="1.0" encoding="UTF-8" standalone="yes"?><Relationships xmlns="http://schemas.openxmlformats.org/package/2006/relationships"><Relationship Id="rId10" Type="http://schemas.openxmlformats.org/officeDocument/2006/relationships/image" Target="../media/image63.png"/><Relationship Id="rId1" Type="http://schemas.openxmlformats.org/officeDocument/2006/relationships/slideLayout" Target="../slideLayouts/slideLayout5.xml"/><Relationship Id="rId2" Type="http://schemas.openxmlformats.org/officeDocument/2006/relationships/notesSlide" Target="../notesSlides/notesSlide109.xml"/><Relationship Id="rId3" Type="http://schemas.openxmlformats.org/officeDocument/2006/relationships/image" Target="../media/image57.png"/><Relationship Id="rId4" Type="http://schemas.openxmlformats.org/officeDocument/2006/relationships/image" Target="../media/image56.png"/><Relationship Id="rId9" Type="http://schemas.openxmlformats.org/officeDocument/2006/relationships/image" Target="../media/image60.jpg"/><Relationship Id="rId5" Type="http://schemas.openxmlformats.org/officeDocument/2006/relationships/image" Target="../media/image59.png"/><Relationship Id="rId6" Type="http://schemas.openxmlformats.org/officeDocument/2006/relationships/image" Target="../media/image67.png"/><Relationship Id="rId7" Type="http://schemas.openxmlformats.org/officeDocument/2006/relationships/image" Target="../media/image62.png"/><Relationship Id="rId8" Type="http://schemas.openxmlformats.org/officeDocument/2006/relationships/image" Target="../media/image80.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1.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0.xml"/><Relationship Id="rId3" Type="http://schemas.openxmlformats.org/officeDocument/2006/relationships/image" Target="../media/image74.png"/></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1.xml"/><Relationship Id="rId3" Type="http://schemas.openxmlformats.org/officeDocument/2006/relationships/hyperlink" Target="https://web.quarknet.org/activities/qwbench/puzzle5.html" TargetMode="External"/><Relationship Id="rId4" Type="http://schemas.openxmlformats.org/officeDocument/2006/relationships/hyperlink" Target="https://www.youtube.com/watch?v=fWxfliNAI3U&amp;ab_channel=BBC" TargetMode="External"/><Relationship Id="rId9" Type="http://schemas.openxmlformats.org/officeDocument/2006/relationships/hyperlink" Target="https://youtube.com/shorts/kR2-CZxg1LU?si=4Tje8UHOuCjaZqYT" TargetMode="External"/><Relationship Id="rId5" Type="http://schemas.openxmlformats.org/officeDocument/2006/relationships/image" Target="../media/image68.png"/><Relationship Id="rId6" Type="http://schemas.openxmlformats.org/officeDocument/2006/relationships/image" Target="../media/image64.png"/><Relationship Id="rId7" Type="http://schemas.openxmlformats.org/officeDocument/2006/relationships/hyperlink" Target="https://iopscience.iop.org/article/10.1088/1742-6596/1287/1/012063/pdf" TargetMode="External"/><Relationship Id="rId8" Type="http://schemas.openxmlformats.org/officeDocument/2006/relationships/hyperlink" Target="https://www.youtube.com/watch?v=ekfTP1UQG1o&amp;ab_channel=SonyPicturesEntertainment" TargetMode="External"/></Relationships>
</file>

<file path=ppt/slides/_rels/slide112.xml.rels><?xml version="1.0" encoding="UTF-8" standalone="yes"?><Relationships xmlns="http://schemas.openxmlformats.org/package/2006/relationships"><Relationship Id="rId11" Type="http://schemas.openxmlformats.org/officeDocument/2006/relationships/hyperlink" Target="https://www.amnh.org/exhibitions/einstein/educator-resources/building-a-cloud-chamber-cosmic-ray-detector" TargetMode="External"/><Relationship Id="rId10" Type="http://schemas.openxmlformats.org/officeDocument/2006/relationships/image" Target="../media/image71.png"/><Relationship Id="rId13" Type="http://schemas.openxmlformats.org/officeDocument/2006/relationships/hyperlink" Target="https://www.symmetrymagazine.org/2009/07/23/antimatter-from-bananas?language_content_entity=und" TargetMode="External"/><Relationship Id="rId12" Type="http://schemas.openxmlformats.org/officeDocument/2006/relationships/image" Target="../media/image76.png"/><Relationship Id="rId1" Type="http://schemas.openxmlformats.org/officeDocument/2006/relationships/slideLayout" Target="../slideLayouts/slideLayout5.xml"/><Relationship Id="rId2" Type="http://schemas.openxmlformats.org/officeDocument/2006/relationships/notesSlide" Target="../notesSlides/notesSlide112.xml"/><Relationship Id="rId3" Type="http://schemas.openxmlformats.org/officeDocument/2006/relationships/hyperlink" Target="https://particleadventure.org/antipreface.html" TargetMode="External"/><Relationship Id="rId4" Type="http://schemas.openxmlformats.org/officeDocument/2006/relationships/image" Target="../media/image65.png"/><Relationship Id="rId9" Type="http://schemas.openxmlformats.org/officeDocument/2006/relationships/hyperlink" Target="https://www.schoolphysics.co.uk/age16-19/Medical%20physics/text/PET%20scans/index.html" TargetMode="External"/><Relationship Id="rId15" Type="http://schemas.openxmlformats.org/officeDocument/2006/relationships/hyperlink" Target="https://youtu.be/a4c_Vomo0BY" TargetMode="External"/><Relationship Id="rId14" Type="http://schemas.openxmlformats.org/officeDocument/2006/relationships/image" Target="../media/image78.png"/><Relationship Id="rId17" Type="http://schemas.openxmlformats.org/officeDocument/2006/relationships/image" Target="../media/image75.png"/><Relationship Id="rId16" Type="http://schemas.openxmlformats.org/officeDocument/2006/relationships/image" Target="../media/image73.png"/><Relationship Id="rId5" Type="http://schemas.openxmlformats.org/officeDocument/2006/relationships/hyperlink" Target="https://www.scienceinschool.org/article/2017/ten-things-you-might-not-know-about-antimatter/" TargetMode="External"/><Relationship Id="rId6" Type="http://schemas.openxmlformats.org/officeDocument/2006/relationships/image" Target="../media/image69.png"/><Relationship Id="rId7" Type="http://schemas.openxmlformats.org/officeDocument/2006/relationships/hyperlink" Target="https://home.cern/science/physics/antimatter" TargetMode="External"/><Relationship Id="rId8" Type="http://schemas.openxmlformats.org/officeDocument/2006/relationships/image" Target="../media/image72.png"/></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13.xml"/><Relationship Id="rId3" Type="http://schemas.openxmlformats.org/officeDocument/2006/relationships/image" Target="../media/image79.png"/><Relationship Id="rId4" Type="http://schemas.openxmlformats.org/officeDocument/2006/relationships/image" Target="../media/image77.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2.xml"/><Relationship Id="rId3" Type="http://schemas.openxmlformats.org/officeDocument/2006/relationships/comments" Target="../comments/commen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6.xml"/><Relationship Id="rId3" Type="http://schemas.openxmlformats.org/officeDocument/2006/relationships/comments" Target="../comments/commen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7.xml"/><Relationship Id="rId3" Type="http://schemas.openxmlformats.org/officeDocument/2006/relationships/comments" Target="../comments/commen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8.xml"/><Relationship Id="rId3" Type="http://schemas.openxmlformats.org/officeDocument/2006/relationships/comments" Target="../comments/commen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9.xml"/><Relationship Id="rId3" Type="http://schemas.openxmlformats.org/officeDocument/2006/relationships/comments" Target="../comments/commen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0.xml"/><Relationship Id="rId3" Type="http://schemas.openxmlformats.org/officeDocument/2006/relationships/comments" Target="../comments/commen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1.xml"/><Relationship Id="rId3" Type="http://schemas.openxmlformats.org/officeDocument/2006/relationships/comments" Target="../comments/commen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9.xml"/><Relationship Id="rId3" Type="http://schemas.openxmlformats.org/officeDocument/2006/relationships/image" Target="../media/image16.png"/><Relationship Id="rId4" Type="http://schemas.openxmlformats.org/officeDocument/2006/relationships/image" Target="../media/image9.png"/><Relationship Id="rId5" Type="http://schemas.openxmlformats.org/officeDocument/2006/relationships/image" Target="../media/image8.png"/></Relationships>
</file>

<file path=ppt/slides/_rels/slide3.xml.rels><?xml version="1.0" encoding="UTF-8" standalone="yes"?><Relationships xmlns="http://schemas.openxmlformats.org/package/2006/relationships"><Relationship Id="rId10" Type="http://schemas.openxmlformats.org/officeDocument/2006/relationships/image" Target="../media/image7.png"/><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3.jpg"/><Relationship Id="rId4" Type="http://schemas.openxmlformats.org/officeDocument/2006/relationships/image" Target="../media/image17.jpg"/><Relationship Id="rId9" Type="http://schemas.openxmlformats.org/officeDocument/2006/relationships/image" Target="../media/image6.png"/><Relationship Id="rId5" Type="http://schemas.openxmlformats.org/officeDocument/2006/relationships/image" Target="../media/image34.jpg"/><Relationship Id="rId6" Type="http://schemas.openxmlformats.org/officeDocument/2006/relationships/image" Target="../media/image5.jpg"/><Relationship Id="rId7" Type="http://schemas.openxmlformats.org/officeDocument/2006/relationships/image" Target="../media/image13.png"/><Relationship Id="rId8" Type="http://schemas.openxmlformats.org/officeDocument/2006/relationships/image" Target="../media/image1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0.xml"/><Relationship Id="rId3" Type="http://schemas.openxmlformats.org/officeDocument/2006/relationships/image" Target="../media/image12.png"/><Relationship Id="rId4" Type="http://schemas.openxmlformats.org/officeDocument/2006/relationships/image" Target="../media/image14.png"/><Relationship Id="rId5" Type="http://schemas.openxmlformats.org/officeDocument/2006/relationships/image" Target="../media/image15.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1.xml"/><Relationship Id="rId3" Type="http://schemas.openxmlformats.org/officeDocument/2006/relationships/image" Target="../media/image10.png"/><Relationship Id="rId4" Type="http://schemas.openxmlformats.org/officeDocument/2006/relationships/image" Target="../media/image43.png"/><Relationship Id="rId5" Type="http://schemas.openxmlformats.org/officeDocument/2006/relationships/image" Target="../media/image18.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2.xml"/><Relationship Id="rId3" Type="http://schemas.openxmlformats.org/officeDocument/2006/relationships/image" Target="../media/image20.png"/><Relationship Id="rId4" Type="http://schemas.openxmlformats.org/officeDocument/2006/relationships/image" Target="../media/image19.png"/><Relationship Id="rId5" Type="http://schemas.openxmlformats.org/officeDocument/2006/relationships/image" Target="../media/image22.png"/><Relationship Id="rId6" Type="http://schemas.openxmlformats.org/officeDocument/2006/relationships/image" Target="../media/image21.png"/><Relationship Id="rId7" Type="http://schemas.openxmlformats.org/officeDocument/2006/relationships/image" Target="../media/image24.png"/><Relationship Id="rId8" Type="http://schemas.openxmlformats.org/officeDocument/2006/relationships/image" Target="../media/image2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3.xml"/><Relationship Id="rId3" Type="http://schemas.openxmlformats.org/officeDocument/2006/relationships/image" Target="../media/image26.jpg"/><Relationship Id="rId4" Type="http://schemas.openxmlformats.org/officeDocument/2006/relationships/image" Target="../media/image30.jpg"/><Relationship Id="rId5" Type="http://schemas.openxmlformats.org/officeDocument/2006/relationships/image" Target="../media/image70.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4.xml"/><Relationship Id="rId3" Type="http://schemas.openxmlformats.org/officeDocument/2006/relationships/image" Target="../media/image27.png"/><Relationship Id="rId4" Type="http://schemas.openxmlformats.org/officeDocument/2006/relationships/image" Target="../media/image28.png"/><Relationship Id="rId5" Type="http://schemas.openxmlformats.org/officeDocument/2006/relationships/image" Target="../media/image32.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9.xml"/><Relationship Id="rId3" Type="http://schemas.openxmlformats.org/officeDocument/2006/relationships/hyperlink" Target="https://docs.google.com/presentation/d/1RYJQ4-56G8apIcai-C94q_CO6tH9HecQ6DW94jFyzqU/edit?usp=sharing" TargetMode="External"/><Relationship Id="rId4" Type="http://schemas.openxmlformats.org/officeDocument/2006/relationships/image" Target="../media/image29.jpg"/><Relationship Id="rId5" Type="http://schemas.openxmlformats.org/officeDocument/2006/relationships/image" Target="../media/image33.jpg"/><Relationship Id="rId6" Type="http://schemas.openxmlformats.org/officeDocument/2006/relationships/image" Target="../media/image31.jpg"/><Relationship Id="rId7" Type="http://schemas.openxmlformats.org/officeDocument/2006/relationships/image" Target="../media/image35.jpg"/><Relationship Id="rId8" Type="http://schemas.openxmlformats.org/officeDocument/2006/relationships/image" Target="../media/image36.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0.xml"/><Relationship Id="rId3" Type="http://schemas.openxmlformats.org/officeDocument/2006/relationships/image" Target="../media/image16.png"/><Relationship Id="rId4" Type="http://schemas.openxmlformats.org/officeDocument/2006/relationships/image" Target="../media/image9.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3.xml"/><Relationship Id="rId3" Type="http://schemas.openxmlformats.org/officeDocument/2006/relationships/hyperlink" Target="https://phet.colorado.edu/es/simulations/magnets-and-electromagnets" TargetMode="External"/><Relationship Id="rId4" Type="http://schemas.openxmlformats.org/officeDocument/2006/relationships/hyperlink" Target="https://phet.colorado.edu/es/simulations/color-vision" TargetMode="Externa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1" Type="http://schemas.openxmlformats.org/officeDocument/2006/relationships/image" Target="../media/image45.png"/><Relationship Id="rId10" Type="http://schemas.openxmlformats.org/officeDocument/2006/relationships/image" Target="../media/image7.png"/><Relationship Id="rId1" Type="http://schemas.openxmlformats.org/officeDocument/2006/relationships/slideLayout" Target="../slideLayouts/slideLayout12.xml"/><Relationship Id="rId2" Type="http://schemas.openxmlformats.org/officeDocument/2006/relationships/notesSlide" Target="../notesSlides/notesSlide58.xml"/><Relationship Id="rId3" Type="http://schemas.openxmlformats.org/officeDocument/2006/relationships/image" Target="../media/image23.jpg"/><Relationship Id="rId4" Type="http://schemas.openxmlformats.org/officeDocument/2006/relationships/image" Target="../media/image17.jpg"/><Relationship Id="rId9" Type="http://schemas.openxmlformats.org/officeDocument/2006/relationships/image" Target="../media/image6.png"/><Relationship Id="rId5" Type="http://schemas.openxmlformats.org/officeDocument/2006/relationships/image" Target="../media/image34.jpg"/><Relationship Id="rId6" Type="http://schemas.openxmlformats.org/officeDocument/2006/relationships/image" Target="../media/image5.jpg"/><Relationship Id="rId7" Type="http://schemas.openxmlformats.org/officeDocument/2006/relationships/image" Target="../media/image13.png"/><Relationship Id="rId8" Type="http://schemas.openxmlformats.org/officeDocument/2006/relationships/image" Target="../media/image11.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9.xml"/><Relationship Id="rId3" Type="http://schemas.openxmlformats.org/officeDocument/2006/relationships/image" Target="../media/image41.png"/><Relationship Id="rId4" Type="http://schemas.openxmlformats.org/officeDocument/2006/relationships/hyperlink" Target="https://www.mentimeter.com/app/presentation/alggd678oa7ysymyp6p8sqeinx72n87z/edit?source=share-modal" TargetMode="External"/><Relationship Id="rId5" Type="http://schemas.openxmlformats.org/officeDocument/2006/relationships/image" Target="../media/image37.png"/><Relationship Id="rId6" Type="http://schemas.openxmlformats.org/officeDocument/2006/relationships/image" Target="../media/image40.png"/><Relationship Id="rId7" Type="http://schemas.openxmlformats.org/officeDocument/2006/relationships/image" Target="../media/image3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0.xml"/><Relationship Id="rId3" Type="http://schemas.openxmlformats.org/officeDocument/2006/relationships/image" Target="../media/image39.png"/><Relationship Id="rId4" Type="http://schemas.openxmlformats.org/officeDocument/2006/relationships/image" Target="../media/image47.jp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xml"/><Relationship Id="rId3" Type="http://schemas.openxmlformats.org/officeDocument/2006/relationships/comments" Target="../comments/commen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0.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4.xml"/><Relationship Id="rId3" Type="http://schemas.openxmlformats.org/officeDocument/2006/relationships/image" Target="../media/image44.png"/><Relationship Id="rId4" Type="http://schemas.openxmlformats.org/officeDocument/2006/relationships/image" Target="../media/image42.png"/></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5.xml"/><Relationship Id="rId3" Type="http://schemas.openxmlformats.org/officeDocument/2006/relationships/image" Target="../media/image49.png"/><Relationship Id="rId4" Type="http://schemas.openxmlformats.org/officeDocument/2006/relationships/image" Target="../media/image46.png"/><Relationship Id="rId5" Type="http://schemas.openxmlformats.org/officeDocument/2006/relationships/image" Target="../media/image51.png"/><Relationship Id="rId6" Type="http://schemas.openxmlformats.org/officeDocument/2006/relationships/image" Target="../media/image58.jp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8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8.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0.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4.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5.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8.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9.xml"/><Relationship Id="rId3" Type="http://schemas.openxmlformats.org/officeDocument/2006/relationships/image" Target="../media/image48.png"/><Relationship Id="rId4" Type="http://schemas.openxmlformats.org/officeDocument/2006/relationships/image" Target="../media/image5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60" name="Shape 160"/>
        <p:cNvGrpSpPr/>
        <p:nvPr/>
      </p:nvGrpSpPr>
      <p:grpSpPr>
        <a:xfrm>
          <a:off x="0" y="0"/>
          <a:ext cx="0" cy="0"/>
          <a:chOff x="0" y="0"/>
          <a:chExt cx="0" cy="0"/>
        </a:xfrm>
      </p:grpSpPr>
      <p:sp>
        <p:nvSpPr>
          <p:cNvPr id="161" name="Google Shape;161;p23"/>
          <p:cNvSpPr txBox="1"/>
          <p:nvPr>
            <p:ph type="ctrTitle"/>
          </p:nvPr>
        </p:nvSpPr>
        <p:spPr>
          <a:xfrm>
            <a:off x="1143000" y="784622"/>
            <a:ext cx="6858000" cy="1790700"/>
          </a:xfrm>
          <a:prstGeom prst="rect">
            <a:avLst/>
          </a:prstGeom>
        </p:spPr>
        <p:txBody>
          <a:bodyPr anchorCtr="0" anchor="b" bIns="0" lIns="0" spcFirstLastPara="1" rIns="0" wrap="square" tIns="0">
            <a:noAutofit/>
          </a:bodyPr>
          <a:lstStyle/>
          <a:p>
            <a:pPr indent="0" lvl="0" marL="0" rtl="0" algn="ctr">
              <a:spcBef>
                <a:spcPts val="0"/>
              </a:spcBef>
              <a:spcAft>
                <a:spcPts val="0"/>
              </a:spcAft>
              <a:buNone/>
            </a:pPr>
            <a:r>
              <a:rPr lang="en-GB"/>
              <a:t>Study Group 5</a:t>
            </a:r>
            <a:endParaRPr/>
          </a:p>
        </p:txBody>
      </p:sp>
      <p:sp>
        <p:nvSpPr>
          <p:cNvPr id="162" name="Google Shape;162;p23"/>
          <p:cNvSpPr txBox="1"/>
          <p:nvPr>
            <p:ph idx="1" type="subTitle"/>
          </p:nvPr>
        </p:nvSpPr>
        <p:spPr>
          <a:xfrm>
            <a:off x="1143000" y="2701529"/>
            <a:ext cx="6858000" cy="1241700"/>
          </a:xfrm>
          <a:prstGeom prst="rect">
            <a:avLst/>
          </a:prstGeom>
        </p:spPr>
        <p:txBody>
          <a:bodyPr anchorCtr="0" anchor="t" bIns="0" lIns="0" spcFirstLastPara="1" rIns="0" wrap="square" tIns="0">
            <a:noAutofit/>
          </a:bodyPr>
          <a:lstStyle/>
          <a:p>
            <a:pPr indent="0" lvl="0" marL="0" rtl="0" algn="ctr">
              <a:spcBef>
                <a:spcPts val="800"/>
              </a:spcBef>
              <a:spcAft>
                <a:spcPts val="0"/>
              </a:spcAft>
              <a:buNone/>
            </a:pPr>
            <a:r>
              <a:rPr lang="en-GB"/>
              <a:t>International High School Teacher Programme </a:t>
            </a:r>
            <a:r>
              <a:rPr lang="en-GB"/>
              <a:t>2025</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46" name="Shape 246"/>
        <p:cNvGrpSpPr/>
        <p:nvPr/>
      </p:nvGrpSpPr>
      <p:grpSpPr>
        <a:xfrm>
          <a:off x="0" y="0"/>
          <a:ext cx="0" cy="0"/>
          <a:chOff x="0" y="0"/>
          <a:chExt cx="0" cy="0"/>
        </a:xfrm>
      </p:grpSpPr>
      <p:sp>
        <p:nvSpPr>
          <p:cNvPr id="247" name="Google Shape;247;p32"/>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a:t>
            </a:r>
            <a:r>
              <a:rPr lang="en-GB" sz="2400">
                <a:solidFill>
                  <a:schemeClr val="lt1"/>
                </a:solidFill>
              </a:rPr>
              <a:t>Takeaways</a:t>
            </a:r>
            <a:r>
              <a:rPr lang="en-GB" sz="2400">
                <a:solidFill>
                  <a:schemeClr val="lt1"/>
                </a:solidFill>
              </a:rPr>
              <a:t>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HST2025 programme.</a:t>
            </a:r>
            <a:endParaRPr sz="1200">
              <a:solidFill>
                <a:schemeClr val="lt1"/>
              </a:solidFill>
            </a:endParaRPr>
          </a:p>
        </p:txBody>
      </p:sp>
      <p:sp>
        <p:nvSpPr>
          <p:cNvPr id="248" name="Google Shape;248;p3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The relativistic mass must not be ignored.</a:t>
            </a:r>
            <a:endParaRPr sz="1600">
              <a:solidFill>
                <a:srgbClr val="171717"/>
              </a:solidFill>
            </a:endParaRPr>
          </a:p>
          <a:p>
            <a:pPr indent="0" lvl="0" marL="360000" marR="360000" rtl="0" algn="l">
              <a:spcBef>
                <a:spcPts val="0"/>
              </a:spcBef>
              <a:spcAft>
                <a:spcPts val="0"/>
              </a:spcAft>
              <a:buNone/>
            </a:pPr>
            <a:r>
              <a:rPr lang="en-GB" sz="1600">
                <a:solidFill>
                  <a:srgbClr val="171717"/>
                </a:solidFill>
              </a:rPr>
              <a:t>More massive particles can be created from particles of less mass.</a:t>
            </a:r>
            <a:endParaRPr sz="1600">
              <a:solidFill>
                <a:srgbClr val="171717"/>
              </a:solidFill>
            </a:endParaRPr>
          </a:p>
          <a:p>
            <a:pPr indent="0" lvl="0" marL="360000" marR="360000" rtl="0" algn="l">
              <a:spcBef>
                <a:spcPts val="0"/>
              </a:spcBef>
              <a:spcAft>
                <a:spcPts val="0"/>
              </a:spcAft>
              <a:buNone/>
            </a:pPr>
            <a:r>
              <a:rPr lang="en-GB" sz="1600">
                <a:solidFill>
                  <a:srgbClr val="171717"/>
                </a:solidFill>
              </a:rPr>
              <a:t>The amount of corrections in order to run the accelerator and detector are enormous.</a:t>
            </a:r>
            <a:endParaRPr sz="1600">
              <a:solidFill>
                <a:srgbClr val="171717"/>
              </a:solidFill>
            </a:endParaRPr>
          </a:p>
          <a:p>
            <a:pPr indent="0" lvl="0" marL="360000" marR="360000" rtl="0" algn="l">
              <a:spcBef>
                <a:spcPts val="0"/>
              </a:spcBef>
              <a:spcAft>
                <a:spcPts val="0"/>
              </a:spcAft>
              <a:buNone/>
            </a:pPr>
            <a:r>
              <a:rPr lang="en-GB" sz="1600">
                <a:solidFill>
                  <a:srgbClr val="171717"/>
                </a:solidFill>
              </a:rPr>
              <a:t>It broadened my horizon in so far as that now I know more that i don’t know.</a:t>
            </a:r>
            <a:endParaRPr sz="1600">
              <a:solidFill>
                <a:srgbClr val="171717"/>
              </a:solidFill>
            </a:endParaRPr>
          </a:p>
          <a:p>
            <a:pPr indent="0" lvl="0" marL="360000" marR="360000" rtl="0" algn="l">
              <a:spcBef>
                <a:spcPts val="0"/>
              </a:spcBef>
              <a:spcAft>
                <a:spcPts val="0"/>
              </a:spcAft>
              <a:buNone/>
            </a:pPr>
            <a:r>
              <a:rPr lang="en-GB" sz="1600">
                <a:solidFill>
                  <a:srgbClr val="171717"/>
                </a:solidFill>
              </a:rPr>
              <a:t>The origin of mass.</a:t>
            </a:r>
            <a:endParaRPr sz="1600">
              <a:solidFill>
                <a:srgbClr val="171717"/>
              </a:solidFill>
            </a:endParaRPr>
          </a:p>
        </p:txBody>
      </p:sp>
    </p:spTree>
  </p:cSld>
  <p:clrMapOvr>
    <a:masterClrMapping/>
  </p:clrMapOvr>
</p:sld>
</file>

<file path=ppt/slides/slide1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916" name="Shape 916"/>
        <p:cNvGrpSpPr/>
        <p:nvPr/>
      </p:nvGrpSpPr>
      <p:grpSpPr>
        <a:xfrm>
          <a:off x="0" y="0"/>
          <a:ext cx="0" cy="0"/>
          <a:chOff x="0" y="0"/>
          <a:chExt cx="0" cy="0"/>
        </a:xfrm>
      </p:grpSpPr>
      <p:sp>
        <p:nvSpPr>
          <p:cNvPr id="917" name="Google Shape;917;p122"/>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Antimatter </a:t>
            </a:r>
            <a:br>
              <a:rPr lang="en-GB" sz="2400">
                <a:solidFill>
                  <a:schemeClr val="lt1"/>
                </a:solidFill>
              </a:rPr>
            </a:br>
            <a:r>
              <a:rPr lang="en-GB" sz="2400">
                <a:solidFill>
                  <a:schemeClr val="lt1"/>
                </a:solidFill>
              </a:rPr>
              <a:t>vs </a:t>
            </a:r>
            <a:br>
              <a:rPr lang="en-GB" sz="2400">
                <a:solidFill>
                  <a:schemeClr val="lt1"/>
                </a:solidFill>
              </a:rPr>
            </a:br>
            <a:r>
              <a:rPr lang="en-GB" sz="2400">
                <a:solidFill>
                  <a:schemeClr val="lt1"/>
                </a:solidFill>
              </a:rPr>
              <a:t>Dark Matter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antimatter research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would be a good approach to explain the difference between </a:t>
            </a:r>
            <a:r>
              <a:rPr b="1" lang="en-GB" sz="1200">
                <a:solidFill>
                  <a:schemeClr val="lt1"/>
                </a:solidFill>
              </a:rPr>
              <a:t>antimatter </a:t>
            </a:r>
            <a:r>
              <a:rPr lang="en-GB" sz="1200">
                <a:solidFill>
                  <a:schemeClr val="lt1"/>
                </a:solidFill>
              </a:rPr>
              <a:t>and </a:t>
            </a:r>
            <a:r>
              <a:rPr b="1" lang="en-GB" sz="1200">
                <a:solidFill>
                  <a:schemeClr val="lt1"/>
                </a:solidFill>
              </a:rPr>
              <a:t>dark matter </a:t>
            </a:r>
            <a:r>
              <a:rPr lang="en-GB" sz="1200">
                <a:solidFill>
                  <a:schemeClr val="lt1"/>
                </a:solidFill>
              </a:rPr>
              <a:t>to your students?</a:t>
            </a:r>
            <a:endParaRPr sz="1200">
              <a:solidFill>
                <a:schemeClr val="lt1"/>
              </a:solidFill>
            </a:endParaRPr>
          </a:p>
        </p:txBody>
      </p:sp>
      <p:sp>
        <p:nvSpPr>
          <p:cNvPr id="918" name="Google Shape;918;p12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KEY IDEAS</a:t>
            </a:r>
            <a:endParaRPr sz="1600">
              <a:solidFill>
                <a:srgbClr val="171717"/>
              </a:solidFill>
            </a:endParaRPr>
          </a:p>
          <a:p>
            <a:pPr indent="-330200" lvl="1" marL="914400" marR="360000" rtl="0" algn="l">
              <a:spcBef>
                <a:spcPts val="0"/>
              </a:spcBef>
              <a:spcAft>
                <a:spcPts val="0"/>
              </a:spcAft>
              <a:buClr>
                <a:srgbClr val="171717"/>
              </a:buClr>
              <a:buSzPts val="1600"/>
              <a:buAutoNum type="alphaLcParenR"/>
            </a:pPr>
            <a:r>
              <a:rPr lang="en-GB" sz="1600">
                <a:solidFill>
                  <a:srgbClr val="171717"/>
                </a:solidFill>
              </a:rPr>
              <a:t>Matter and </a:t>
            </a:r>
            <a:r>
              <a:rPr lang="en-GB" sz="1600">
                <a:solidFill>
                  <a:srgbClr val="171717"/>
                </a:solidFill>
              </a:rPr>
              <a:t>Antimatter</a:t>
            </a:r>
            <a:r>
              <a:rPr lang="en-GB" sz="1600">
                <a:solidFill>
                  <a:srgbClr val="171717"/>
                </a:solidFill>
              </a:rPr>
              <a:t> have the same </a:t>
            </a:r>
            <a:r>
              <a:rPr lang="en-GB" sz="1600">
                <a:solidFill>
                  <a:srgbClr val="171717"/>
                </a:solidFill>
              </a:rPr>
              <a:t>mass</a:t>
            </a:r>
            <a:r>
              <a:rPr lang="en-GB" sz="1600">
                <a:solidFill>
                  <a:srgbClr val="171717"/>
                </a:solidFill>
              </a:rPr>
              <a:t> but opposite internal </a:t>
            </a:r>
            <a:r>
              <a:rPr lang="en-GB" sz="1600">
                <a:solidFill>
                  <a:srgbClr val="171717"/>
                </a:solidFill>
              </a:rPr>
              <a:t>properties</a:t>
            </a:r>
            <a:r>
              <a:rPr lang="en-GB" sz="1600">
                <a:solidFill>
                  <a:srgbClr val="171717"/>
                </a:solidFill>
              </a:rPr>
              <a:t>.</a:t>
            </a:r>
            <a:endParaRPr sz="1600">
              <a:solidFill>
                <a:srgbClr val="171717"/>
              </a:solidFill>
            </a:endParaRPr>
          </a:p>
          <a:p>
            <a:pPr indent="-330200" lvl="1" marL="914400" marR="360000" rtl="0" algn="l">
              <a:spcBef>
                <a:spcPts val="0"/>
              </a:spcBef>
              <a:spcAft>
                <a:spcPts val="0"/>
              </a:spcAft>
              <a:buClr>
                <a:srgbClr val="171717"/>
              </a:buClr>
              <a:buSzPts val="1600"/>
              <a:buAutoNum type="alphaLcParenR"/>
            </a:pPr>
            <a:r>
              <a:rPr lang="en-GB" sz="1600">
                <a:solidFill>
                  <a:srgbClr val="171717"/>
                </a:solidFill>
              </a:rPr>
              <a:t>Antimatter is present in everyday life, bananas, our body</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APPROACH</a:t>
            </a:r>
            <a:endParaRPr sz="1600">
              <a:solidFill>
                <a:srgbClr val="171717"/>
              </a:solidFill>
            </a:endParaRPr>
          </a:p>
          <a:p>
            <a:pPr indent="-330200" lvl="1" marL="914400" marR="360000" rtl="0" algn="l">
              <a:spcBef>
                <a:spcPts val="0"/>
              </a:spcBef>
              <a:spcAft>
                <a:spcPts val="0"/>
              </a:spcAft>
              <a:buClr>
                <a:srgbClr val="171717"/>
              </a:buClr>
              <a:buSzPts val="1600"/>
              <a:buAutoNum type="alphaLcParenR"/>
            </a:pPr>
            <a:r>
              <a:rPr lang="en-GB" sz="1600">
                <a:solidFill>
                  <a:srgbClr val="171717"/>
                </a:solidFill>
              </a:rPr>
              <a:t>Ionizing radiations</a:t>
            </a:r>
            <a:endParaRPr sz="1600">
              <a:solidFill>
                <a:srgbClr val="171717"/>
              </a:solidFill>
            </a:endParaRPr>
          </a:p>
          <a:p>
            <a:pPr indent="-330200" lvl="1" marL="914400" marR="360000" rtl="0" algn="l">
              <a:spcBef>
                <a:spcPts val="0"/>
              </a:spcBef>
              <a:spcAft>
                <a:spcPts val="0"/>
              </a:spcAft>
              <a:buClr>
                <a:srgbClr val="171717"/>
              </a:buClr>
              <a:buSzPts val="1600"/>
              <a:buAutoNum type="alphaLcParenR"/>
            </a:pPr>
            <a:r>
              <a:rPr lang="en-GB" sz="1600">
                <a:solidFill>
                  <a:srgbClr val="171717"/>
                </a:solidFill>
              </a:rPr>
              <a:t>Coulomb</a:t>
            </a:r>
            <a:r>
              <a:rPr lang="en-GB" sz="1600">
                <a:solidFill>
                  <a:srgbClr val="171717"/>
                </a:solidFill>
              </a:rPr>
              <a:t> Force</a:t>
            </a:r>
            <a:endParaRPr sz="1600">
              <a:solidFill>
                <a:srgbClr val="171717"/>
              </a:solidFill>
            </a:endParaRPr>
          </a:p>
          <a:p>
            <a:pPr indent="-330200" lvl="1" marL="914400" marR="360000" rtl="0" algn="l">
              <a:spcBef>
                <a:spcPts val="0"/>
              </a:spcBef>
              <a:spcAft>
                <a:spcPts val="0"/>
              </a:spcAft>
              <a:buClr>
                <a:srgbClr val="171717"/>
              </a:buClr>
              <a:buSzPts val="1600"/>
              <a:buAutoNum type="alphaLcParenR"/>
            </a:pPr>
            <a:r>
              <a:t/>
            </a:r>
            <a:endParaRPr sz="1600">
              <a:solidFill>
                <a:srgbClr val="171717"/>
              </a:solidFill>
            </a:endParaRPr>
          </a:p>
        </p:txBody>
      </p:sp>
    </p:spTree>
  </p:cSld>
  <p:clrMapOvr>
    <a:masterClrMapping/>
  </p:clrMapOvr>
</p:sld>
</file>

<file path=ppt/slides/slide1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922" name="Shape 922"/>
        <p:cNvGrpSpPr/>
        <p:nvPr/>
      </p:nvGrpSpPr>
      <p:grpSpPr>
        <a:xfrm>
          <a:off x="0" y="0"/>
          <a:ext cx="0" cy="0"/>
          <a:chOff x="0" y="0"/>
          <a:chExt cx="0" cy="0"/>
        </a:xfrm>
      </p:grpSpPr>
      <p:sp>
        <p:nvSpPr>
          <p:cNvPr id="923" name="Google Shape;923;p123"/>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Future 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five key ideas</a:t>
            </a:r>
            <a:r>
              <a:rPr lang="en-GB" sz="1200">
                <a:solidFill>
                  <a:schemeClr val="lt1"/>
                </a:solidFill>
              </a:rPr>
              <a:t> about future particle accelerators and acceleration technologies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kind of career opportunities in particle physics are you definitely going to showcase to your students?</a:t>
            </a:r>
            <a:endParaRPr sz="1200">
              <a:solidFill>
                <a:schemeClr val="lt1"/>
              </a:solidFill>
            </a:endParaRPr>
          </a:p>
        </p:txBody>
      </p:sp>
      <p:sp>
        <p:nvSpPr>
          <p:cNvPr id="924" name="Google Shape;924;p12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1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928" name="Shape 928"/>
        <p:cNvGrpSpPr/>
        <p:nvPr/>
      </p:nvGrpSpPr>
      <p:grpSpPr>
        <a:xfrm>
          <a:off x="0" y="0"/>
          <a:ext cx="0" cy="0"/>
          <a:chOff x="0" y="0"/>
          <a:chExt cx="0" cy="0"/>
        </a:xfrm>
      </p:grpSpPr>
      <p:sp>
        <p:nvSpPr>
          <p:cNvPr id="929" name="Google Shape;929;p124"/>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from HST</a:t>
            </a:r>
            <a:r>
              <a:rPr lang="en-GB" sz="2400">
                <a:solidFill>
                  <a:schemeClr val="lt1"/>
                </a:solidFill>
              </a:rPr>
              <a:t>2025</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930" name="Google Shape;930;p124"/>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1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934" name="Shape 934"/>
        <p:cNvGrpSpPr/>
        <p:nvPr/>
      </p:nvGrpSpPr>
      <p:grpSpPr>
        <a:xfrm>
          <a:off x="0" y="0"/>
          <a:ext cx="0" cy="0"/>
          <a:chOff x="0" y="0"/>
          <a:chExt cx="0" cy="0"/>
        </a:xfrm>
      </p:grpSpPr>
      <p:sp>
        <p:nvSpPr>
          <p:cNvPr id="935" name="Google Shape;935;p125"/>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Study Group Discussion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lang="en-GB" sz="1200">
                <a:solidFill>
                  <a:schemeClr val="lt1"/>
                </a:solidFill>
              </a:rPr>
              <a:t>Share your individual insights with your colleagues and identify shared themes. </a:t>
            </a:r>
            <a:endParaRPr sz="1200">
              <a:solidFill>
                <a:schemeClr val="lt1"/>
              </a:solidFill>
            </a:endParaRPr>
          </a:p>
          <a:p>
            <a:pPr indent="0" lvl="0" marL="0" rtl="0" algn="l">
              <a:lnSpc>
                <a:spcPct val="115000"/>
              </a:lnSpc>
              <a:spcBef>
                <a:spcPts val="0"/>
              </a:spcBef>
              <a:spcAft>
                <a:spcPts val="0"/>
              </a:spcAft>
              <a:buNone/>
            </a:pPr>
            <a:r>
              <a:t/>
            </a:r>
            <a:endParaRPr sz="1200">
              <a:solidFill>
                <a:schemeClr val="lt1"/>
              </a:solidFill>
            </a:endParaRPr>
          </a:p>
          <a:p>
            <a:pPr indent="0" lvl="0" marL="0" rtl="0" algn="l">
              <a:lnSpc>
                <a:spcPct val="115000"/>
              </a:lnSpc>
              <a:spcBef>
                <a:spcPts val="0"/>
              </a:spcBef>
              <a:spcAft>
                <a:spcPts val="0"/>
              </a:spcAft>
              <a:buNone/>
            </a:pPr>
            <a:r>
              <a:rPr i="1" lang="en-GB" sz="1200">
                <a:solidFill>
                  <a:schemeClr val="lt1"/>
                </a:solidFill>
              </a:rPr>
              <a:t>Have some ice cream and don’t forget to </a:t>
            </a:r>
            <a:br>
              <a:rPr i="1" lang="en-GB" sz="1200">
                <a:solidFill>
                  <a:schemeClr val="lt1"/>
                </a:solidFill>
              </a:rPr>
            </a:br>
            <a:r>
              <a:rPr i="1" lang="en-GB" sz="1200">
                <a:solidFill>
                  <a:schemeClr val="lt1"/>
                </a:solidFill>
              </a:rPr>
              <a:t>take notes :)</a:t>
            </a:r>
            <a:endParaRPr i="1" sz="2400">
              <a:solidFill>
                <a:schemeClr val="lt1"/>
              </a:solidFill>
            </a:endParaRPr>
          </a:p>
        </p:txBody>
      </p:sp>
      <p:sp>
        <p:nvSpPr>
          <p:cNvPr id="936" name="Google Shape;936;p12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1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940" name="Shape 940"/>
        <p:cNvGrpSpPr/>
        <p:nvPr/>
      </p:nvGrpSpPr>
      <p:grpSpPr>
        <a:xfrm>
          <a:off x="0" y="0"/>
          <a:ext cx="0" cy="0"/>
          <a:chOff x="0" y="0"/>
          <a:chExt cx="0" cy="0"/>
        </a:xfrm>
      </p:grpSpPr>
      <p:sp>
        <p:nvSpPr>
          <p:cNvPr id="941" name="Google Shape;941;p126"/>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Our</a:t>
            </a:r>
            <a:r>
              <a:rPr lang="en-GB" sz="2400">
                <a:solidFill>
                  <a:schemeClr val="lt1"/>
                </a:solidFill>
              </a:rPr>
              <a:t> Key Takeaways from HST</a:t>
            </a:r>
            <a:r>
              <a:rPr lang="en-GB" sz="2400">
                <a:solidFill>
                  <a:schemeClr val="lt1"/>
                </a:solidFill>
              </a:rPr>
              <a:t>2025</a:t>
            </a:r>
            <a:endParaRPr i="1" sz="2400">
              <a:solidFill>
                <a:schemeClr val="lt1"/>
              </a:solidFill>
            </a:endParaRPr>
          </a:p>
        </p:txBody>
      </p:sp>
      <p:sp>
        <p:nvSpPr>
          <p:cNvPr id="942" name="Google Shape;942;p12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1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946" name="Shape 946"/>
        <p:cNvGrpSpPr/>
        <p:nvPr/>
      </p:nvGrpSpPr>
      <p:grpSpPr>
        <a:xfrm>
          <a:off x="0" y="0"/>
          <a:ext cx="0" cy="0"/>
          <a:chOff x="0" y="0"/>
          <a:chExt cx="0" cy="0"/>
        </a:xfrm>
      </p:grpSpPr>
      <p:sp>
        <p:nvSpPr>
          <p:cNvPr id="947" name="Google Shape;947;p127"/>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Final Presentation Guidelines</a:t>
            </a:r>
            <a:endParaRPr/>
          </a:p>
        </p:txBody>
      </p:sp>
      <p:graphicFrame>
        <p:nvGraphicFramePr>
          <p:cNvPr id="948" name="Google Shape;948;p127"/>
          <p:cNvGraphicFramePr/>
          <p:nvPr/>
        </p:nvGraphicFramePr>
        <p:xfrm>
          <a:off x="952500" y="1481525"/>
          <a:ext cx="3000000" cy="3000000"/>
        </p:xfrm>
        <a:graphic>
          <a:graphicData uri="http://schemas.openxmlformats.org/drawingml/2006/table">
            <a:tbl>
              <a:tblPr>
                <a:noFill/>
                <a:tableStyleId>{F58EEAE5-53E8-4903-A90D-0E30F9777E0A}</a:tableStyleId>
              </a:tblPr>
              <a:tblGrid>
                <a:gridCol w="2241950"/>
                <a:gridCol w="4997050"/>
              </a:tblGrid>
              <a:tr h="381000">
                <a:tc>
                  <a:txBody>
                    <a:bodyPr/>
                    <a:lstStyle/>
                    <a:p>
                      <a:pPr indent="0" lvl="0" marL="0" rtl="0" algn="l">
                        <a:spcBef>
                          <a:spcPts val="0"/>
                        </a:spcBef>
                        <a:spcAft>
                          <a:spcPts val="0"/>
                        </a:spcAft>
                        <a:buNone/>
                      </a:pPr>
                      <a:r>
                        <a:rPr lang="en-GB">
                          <a:solidFill>
                            <a:schemeClr val="dk1"/>
                          </a:solidFill>
                        </a:rPr>
                        <a:t>Presentation</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10 minutes + 5 minutes for Q&amp;A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solidFill>
                            <a:schemeClr val="dk1"/>
                          </a:solidFill>
                        </a:rPr>
                        <a:t>Style</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Fun, entertaining &amp; on time!</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rowSpan="5">
                  <a:txBody>
                    <a:bodyPr/>
                    <a:lstStyle/>
                    <a:p>
                      <a:pPr indent="0" lvl="0" marL="0" rtl="0" algn="l">
                        <a:spcBef>
                          <a:spcPts val="0"/>
                        </a:spcBef>
                        <a:spcAft>
                          <a:spcPts val="0"/>
                        </a:spcAft>
                        <a:buNone/>
                      </a:pPr>
                      <a:r>
                        <a:rPr lang="en-GB">
                          <a:solidFill>
                            <a:schemeClr val="dk1"/>
                          </a:solidFill>
                        </a:rPr>
                        <a:t>Contents</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rowSpan="5">
                  <a:txBody>
                    <a:bodyPr/>
                    <a:lstStyle/>
                    <a:p>
                      <a:pPr indent="-317500" lvl="0" marL="457200" rtl="0" algn="l">
                        <a:lnSpc>
                          <a:spcPct val="115000"/>
                        </a:lnSpc>
                        <a:spcBef>
                          <a:spcPts val="0"/>
                        </a:spcBef>
                        <a:spcAft>
                          <a:spcPts val="0"/>
                        </a:spcAft>
                        <a:buSzPts val="1400"/>
                        <a:buAutoNum type="arabicPeriod"/>
                      </a:pPr>
                      <a:r>
                        <a:rPr lang="en-GB"/>
                        <a:t>Curriculum &amp; classroom connections</a:t>
                      </a:r>
                      <a:endParaRPr/>
                    </a:p>
                    <a:p>
                      <a:pPr indent="-317500" lvl="0" marL="457200" rtl="0" algn="l">
                        <a:lnSpc>
                          <a:spcPct val="115000"/>
                        </a:lnSpc>
                        <a:spcBef>
                          <a:spcPts val="0"/>
                        </a:spcBef>
                        <a:spcAft>
                          <a:spcPts val="0"/>
                        </a:spcAft>
                        <a:buSzPts val="1400"/>
                        <a:buAutoNum type="arabicPeriod"/>
                      </a:pPr>
                      <a:r>
                        <a:rPr lang="en-GB"/>
                        <a:t>Key ideas</a:t>
                      </a:r>
                      <a:endParaRPr/>
                    </a:p>
                    <a:p>
                      <a:pPr indent="-317500" lvl="0" marL="457200" rtl="0" algn="l">
                        <a:lnSpc>
                          <a:spcPct val="115000"/>
                        </a:lnSpc>
                        <a:spcBef>
                          <a:spcPts val="0"/>
                        </a:spcBef>
                        <a:spcAft>
                          <a:spcPts val="0"/>
                        </a:spcAft>
                        <a:buSzPts val="1400"/>
                        <a:buAutoNum type="arabicPeriod"/>
                      </a:pPr>
                      <a:r>
                        <a:rPr lang="en-GB"/>
                        <a:t>Potential students’ conceptions &amp; challenges</a:t>
                      </a:r>
                      <a:endParaRPr/>
                    </a:p>
                    <a:p>
                      <a:pPr indent="-317500" lvl="0" marL="457200" rtl="0" algn="l">
                        <a:lnSpc>
                          <a:spcPct val="115000"/>
                        </a:lnSpc>
                        <a:spcBef>
                          <a:spcPts val="0"/>
                        </a:spcBef>
                        <a:spcAft>
                          <a:spcPts val="0"/>
                        </a:spcAft>
                        <a:buSzPts val="1400"/>
                        <a:buAutoNum type="arabicPeriod"/>
                      </a:pPr>
                      <a:r>
                        <a:rPr lang="en-GB"/>
                        <a:t>Helpful material and resources</a:t>
                      </a:r>
                      <a:endParaRPr/>
                    </a:p>
                    <a:p>
                      <a:pPr indent="-317500" lvl="0" marL="457200" rtl="0" algn="l">
                        <a:lnSpc>
                          <a:spcPct val="115000"/>
                        </a:lnSpc>
                        <a:spcBef>
                          <a:spcPts val="0"/>
                        </a:spcBef>
                        <a:spcAft>
                          <a:spcPts val="0"/>
                        </a:spcAft>
                        <a:buSzPts val="1400"/>
                        <a:buAutoNum type="arabicPeriod"/>
                      </a:pPr>
                      <a:r>
                        <a:rPr lang="en-GB"/>
                        <a:t>Best practice example</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vMerge="1"/>
                <a:tc vMerge="1"/>
              </a:tr>
              <a:tr h="381000">
                <a:tc vMerge="1"/>
                <a:tc vMerge="1"/>
              </a:tr>
              <a:tr h="381000">
                <a:tc vMerge="1"/>
                <a:tc vMerge="1"/>
              </a:tr>
              <a:tr h="100000">
                <a:tc vMerge="1"/>
                <a:tc vMerge="1"/>
              </a:tr>
              <a:tr h="381000">
                <a:tc>
                  <a:txBody>
                    <a:bodyPr/>
                    <a:lstStyle/>
                    <a:p>
                      <a:pPr indent="0" lvl="0" marL="0" rtl="0" algn="l">
                        <a:spcBef>
                          <a:spcPts val="0"/>
                        </a:spcBef>
                        <a:spcAft>
                          <a:spcPts val="0"/>
                        </a:spcAft>
                        <a:buNone/>
                      </a:pPr>
                      <a:r>
                        <a:rPr lang="en-GB">
                          <a:solidFill>
                            <a:schemeClr val="dk1"/>
                          </a:solidFill>
                        </a:rPr>
                        <a:t>Final Slide</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Key Takeaways &amp; </a:t>
                      </a:r>
                      <a:r>
                        <a:rPr lang="en-GB"/>
                        <a:t>Goodbye</a:t>
                      </a:r>
                      <a:r>
                        <a:rPr lang="en-GB"/>
                        <a:t> messages</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Tree>
  </p:cSld>
  <p:clrMapOvr>
    <a:masterClrMapping/>
  </p:clrMapOvr>
</p:sld>
</file>

<file path=ppt/slides/slide1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2" name="Shape 952"/>
        <p:cNvGrpSpPr/>
        <p:nvPr/>
      </p:nvGrpSpPr>
      <p:grpSpPr>
        <a:xfrm>
          <a:off x="0" y="0"/>
          <a:ext cx="0" cy="0"/>
          <a:chOff x="0" y="0"/>
          <a:chExt cx="0" cy="0"/>
        </a:xfrm>
      </p:grpSpPr>
      <p:sp>
        <p:nvSpPr>
          <p:cNvPr id="953" name="Google Shape;953;p128"/>
          <p:cNvSpPr txBox="1"/>
          <p:nvPr>
            <p:ph type="ctrTitle"/>
          </p:nvPr>
        </p:nvSpPr>
        <p:spPr>
          <a:xfrm>
            <a:off x="1143000" y="-3"/>
            <a:ext cx="6858000" cy="1790700"/>
          </a:xfrm>
          <a:prstGeom prst="rect">
            <a:avLst/>
          </a:prstGeom>
        </p:spPr>
        <p:txBody>
          <a:bodyPr anchorCtr="0" anchor="b" bIns="0" lIns="0" spcFirstLastPara="1" rIns="0" wrap="square" tIns="0">
            <a:noAutofit/>
          </a:bodyPr>
          <a:lstStyle/>
          <a:p>
            <a:pPr indent="0" lvl="0" marL="0" rtl="0" algn="ctr">
              <a:spcBef>
                <a:spcPts val="0"/>
              </a:spcBef>
              <a:spcAft>
                <a:spcPts val="0"/>
              </a:spcAft>
              <a:buNone/>
            </a:pPr>
            <a:r>
              <a:rPr lang="en-GB"/>
              <a:t>Antimatter Research</a:t>
            </a:r>
            <a:endParaRPr/>
          </a:p>
        </p:txBody>
      </p:sp>
      <p:sp>
        <p:nvSpPr>
          <p:cNvPr id="954" name="Google Shape;954;p128"/>
          <p:cNvSpPr txBox="1"/>
          <p:nvPr>
            <p:ph idx="1" type="subTitle"/>
          </p:nvPr>
        </p:nvSpPr>
        <p:spPr>
          <a:xfrm>
            <a:off x="1143000" y="1916904"/>
            <a:ext cx="6858000" cy="1241700"/>
          </a:xfrm>
          <a:prstGeom prst="rect">
            <a:avLst/>
          </a:prstGeom>
        </p:spPr>
        <p:txBody>
          <a:bodyPr anchorCtr="0" anchor="t" bIns="0" lIns="0" spcFirstLastPara="1" rIns="0" wrap="square" tIns="0">
            <a:noAutofit/>
          </a:bodyPr>
          <a:lstStyle/>
          <a:p>
            <a:pPr indent="0" lvl="0" marL="0" rtl="0" algn="ctr">
              <a:spcBef>
                <a:spcPts val="800"/>
              </a:spcBef>
              <a:spcAft>
                <a:spcPts val="0"/>
              </a:spcAft>
              <a:buNone/>
            </a:pPr>
            <a:r>
              <a:rPr lang="en-GB"/>
              <a:t>HST</a:t>
            </a:r>
            <a:r>
              <a:rPr lang="en-GB"/>
              <a:t>2025</a:t>
            </a:r>
            <a:r>
              <a:rPr lang="en-GB"/>
              <a:t> Study Group 5</a:t>
            </a:r>
            <a:endParaRPr/>
          </a:p>
        </p:txBody>
      </p:sp>
      <p:pic>
        <p:nvPicPr>
          <p:cNvPr id="955" name="Google Shape;955;p128"/>
          <p:cNvPicPr preferRelativeResize="0"/>
          <p:nvPr/>
        </p:nvPicPr>
        <p:blipFill>
          <a:blip r:embed="rId3">
            <a:alphaModFix/>
          </a:blip>
          <a:stretch>
            <a:fillRect/>
          </a:stretch>
        </p:blipFill>
        <p:spPr>
          <a:xfrm>
            <a:off x="3152147" y="2694338"/>
            <a:ext cx="2839700" cy="1623949"/>
          </a:xfrm>
          <a:prstGeom prst="rect">
            <a:avLst/>
          </a:prstGeom>
          <a:noFill/>
          <a:ln>
            <a:noFill/>
          </a:ln>
          <a:effectLst>
            <a:outerShdw blurRad="57150" rotWithShape="0" algn="bl" dir="5400000" dist="19050">
              <a:srgbClr val="000000">
                <a:alpha val="75000"/>
              </a:srgbClr>
            </a:outerShdw>
          </a:effectLst>
        </p:spPr>
      </p:pic>
      <p:pic>
        <p:nvPicPr>
          <p:cNvPr id="956" name="Google Shape;956;p128"/>
          <p:cNvPicPr preferRelativeResize="0"/>
          <p:nvPr/>
        </p:nvPicPr>
        <p:blipFill>
          <a:blip r:embed="rId4">
            <a:alphaModFix/>
          </a:blip>
          <a:stretch>
            <a:fillRect/>
          </a:stretch>
        </p:blipFill>
        <p:spPr>
          <a:xfrm>
            <a:off x="306000" y="2707699"/>
            <a:ext cx="2839698" cy="1597226"/>
          </a:xfrm>
          <a:prstGeom prst="rect">
            <a:avLst/>
          </a:prstGeom>
          <a:noFill/>
          <a:ln>
            <a:noFill/>
          </a:ln>
        </p:spPr>
      </p:pic>
      <p:pic>
        <p:nvPicPr>
          <p:cNvPr id="957" name="Google Shape;957;p128"/>
          <p:cNvPicPr preferRelativeResize="0"/>
          <p:nvPr/>
        </p:nvPicPr>
        <p:blipFill>
          <a:blip r:embed="rId5">
            <a:alphaModFix/>
          </a:blip>
          <a:stretch>
            <a:fillRect/>
          </a:stretch>
        </p:blipFill>
        <p:spPr>
          <a:xfrm>
            <a:off x="5987050" y="2707694"/>
            <a:ext cx="2839706" cy="1597224"/>
          </a:xfrm>
          <a:prstGeom prst="rect">
            <a:avLst/>
          </a:prstGeom>
          <a:noFill/>
          <a:ln>
            <a:noFill/>
          </a:ln>
        </p:spPr>
      </p:pic>
    </p:spTree>
  </p:cSld>
  <p:clrMapOvr>
    <a:masterClrMapping/>
  </p:clrMapOvr>
</p:sld>
</file>

<file path=ppt/slides/slide1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1" name="Shape 961"/>
        <p:cNvGrpSpPr/>
        <p:nvPr/>
      </p:nvGrpSpPr>
      <p:grpSpPr>
        <a:xfrm>
          <a:off x="0" y="0"/>
          <a:ext cx="0" cy="0"/>
          <a:chOff x="0" y="0"/>
          <a:chExt cx="0" cy="0"/>
        </a:xfrm>
      </p:grpSpPr>
      <p:sp>
        <p:nvSpPr>
          <p:cNvPr id="962" name="Google Shape;962;p129"/>
          <p:cNvSpPr txBox="1"/>
          <p:nvPr>
            <p:ph type="title"/>
          </p:nvPr>
        </p:nvSpPr>
        <p:spPr>
          <a:xfrm>
            <a:off x="305991" y="273844"/>
            <a:ext cx="8535600" cy="8133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Curriculum &amp; Classroom Connections</a:t>
            </a:r>
            <a:endParaRPr/>
          </a:p>
        </p:txBody>
      </p:sp>
      <p:sp>
        <p:nvSpPr>
          <p:cNvPr id="963" name="Google Shape;963;p129"/>
          <p:cNvSpPr txBox="1"/>
          <p:nvPr>
            <p:ph idx="1" type="body"/>
          </p:nvPr>
        </p:nvSpPr>
        <p:spPr>
          <a:xfrm>
            <a:off x="306000" y="2883152"/>
            <a:ext cx="2781300" cy="1767300"/>
          </a:xfrm>
          <a:prstGeom prst="rect">
            <a:avLst/>
          </a:prstGeom>
        </p:spPr>
        <p:txBody>
          <a:bodyPr anchorCtr="0" anchor="t" bIns="0" lIns="0" spcFirstLastPara="1" rIns="0" wrap="square" tIns="0">
            <a:noAutofit/>
          </a:bodyPr>
          <a:lstStyle/>
          <a:p>
            <a:pPr indent="0" lvl="0" marL="0" rtl="0" algn="l">
              <a:lnSpc>
                <a:spcPct val="115000"/>
              </a:lnSpc>
              <a:spcBef>
                <a:spcPts val="1400"/>
              </a:spcBef>
              <a:spcAft>
                <a:spcPts val="0"/>
              </a:spcAft>
              <a:buNone/>
            </a:pPr>
            <a:r>
              <a:rPr lang="en-GB" sz="1800">
                <a:solidFill>
                  <a:srgbClr val="000000"/>
                </a:solidFill>
              </a:rPr>
              <a:t>🧲 Electromagnetism</a:t>
            </a:r>
            <a:endParaRPr sz="1800">
              <a:solidFill>
                <a:srgbClr val="000000"/>
              </a:solidFill>
            </a:endParaRPr>
          </a:p>
          <a:p>
            <a:pPr indent="-317500" lvl="0" marL="457200" rtl="0" algn="l">
              <a:lnSpc>
                <a:spcPct val="115000"/>
              </a:lnSpc>
              <a:spcBef>
                <a:spcPts val="1200"/>
              </a:spcBef>
              <a:spcAft>
                <a:spcPts val="0"/>
              </a:spcAft>
              <a:buClr>
                <a:srgbClr val="000000"/>
              </a:buClr>
              <a:buSzPts val="1400"/>
              <a:buChar char="●"/>
            </a:pPr>
            <a:r>
              <a:rPr b="0" lang="en-GB" sz="1400">
                <a:solidFill>
                  <a:srgbClr val="000000"/>
                </a:solidFill>
              </a:rPr>
              <a:t>Trapped by </a:t>
            </a:r>
            <a:r>
              <a:rPr lang="en-GB" sz="1400">
                <a:solidFill>
                  <a:srgbClr val="000000"/>
                </a:solidFill>
              </a:rPr>
              <a:t>magnetic/electric fields</a:t>
            </a:r>
            <a:endParaRPr sz="1400">
              <a:solidFill>
                <a:srgbClr val="000000"/>
              </a:solidFill>
            </a:endParaRPr>
          </a:p>
          <a:p>
            <a:pPr indent="-317500" lvl="0" marL="457200" rtl="0" algn="l">
              <a:lnSpc>
                <a:spcPct val="115000"/>
              </a:lnSpc>
              <a:spcBef>
                <a:spcPts val="0"/>
              </a:spcBef>
              <a:spcAft>
                <a:spcPts val="0"/>
              </a:spcAft>
              <a:buClr>
                <a:srgbClr val="000000"/>
              </a:buClr>
              <a:buSzPts val="1400"/>
              <a:buChar char="●"/>
            </a:pPr>
            <a:r>
              <a:rPr b="0" lang="en-GB" sz="1400">
                <a:solidFill>
                  <a:srgbClr val="000000"/>
                </a:solidFill>
              </a:rPr>
              <a:t>Lorentz force → same path, reversed charge</a:t>
            </a:r>
            <a:endParaRPr b="0" sz="1400">
              <a:solidFill>
                <a:srgbClr val="000000"/>
              </a:solidFill>
            </a:endParaRPr>
          </a:p>
          <a:p>
            <a:pPr indent="0" lvl="0" marL="0" rtl="0" algn="l">
              <a:spcBef>
                <a:spcPts val="1200"/>
              </a:spcBef>
              <a:spcAft>
                <a:spcPts val="0"/>
              </a:spcAft>
              <a:buNone/>
            </a:pPr>
            <a:r>
              <a:t/>
            </a:r>
            <a:endParaRPr b="0" i="1" sz="1400">
              <a:solidFill>
                <a:schemeClr val="dk2"/>
              </a:solidFill>
            </a:endParaRPr>
          </a:p>
        </p:txBody>
      </p:sp>
      <p:sp>
        <p:nvSpPr>
          <p:cNvPr id="964" name="Google Shape;964;p129"/>
          <p:cNvSpPr txBox="1"/>
          <p:nvPr>
            <p:ph idx="3" type="body"/>
          </p:nvPr>
        </p:nvSpPr>
        <p:spPr>
          <a:xfrm>
            <a:off x="3200400" y="2741828"/>
            <a:ext cx="2749200" cy="1908600"/>
          </a:xfrm>
          <a:prstGeom prst="rect">
            <a:avLst/>
          </a:prstGeom>
        </p:spPr>
        <p:txBody>
          <a:bodyPr anchorCtr="0" anchor="t" bIns="0" lIns="0" spcFirstLastPara="1" rIns="0" wrap="square" tIns="0">
            <a:noAutofit/>
          </a:bodyPr>
          <a:lstStyle/>
          <a:p>
            <a:pPr indent="0" lvl="0" marL="0" rtl="0" algn="l">
              <a:lnSpc>
                <a:spcPct val="115000"/>
              </a:lnSpc>
              <a:spcBef>
                <a:spcPts val="1400"/>
              </a:spcBef>
              <a:spcAft>
                <a:spcPts val="0"/>
              </a:spcAft>
              <a:buNone/>
            </a:pPr>
            <a:r>
              <a:rPr lang="en-GB" sz="1800">
                <a:solidFill>
                  <a:srgbClr val="000000"/>
                </a:solidFill>
              </a:rPr>
              <a:t>💡 Quantum &amp; Spectroscopy</a:t>
            </a:r>
            <a:endParaRPr sz="1800">
              <a:solidFill>
                <a:srgbClr val="000000"/>
              </a:solidFill>
            </a:endParaRPr>
          </a:p>
          <a:p>
            <a:pPr indent="-317500" lvl="0" marL="457200" rtl="0" algn="l">
              <a:lnSpc>
                <a:spcPct val="115000"/>
              </a:lnSpc>
              <a:spcBef>
                <a:spcPts val="1200"/>
              </a:spcBef>
              <a:spcAft>
                <a:spcPts val="0"/>
              </a:spcAft>
              <a:buClr>
                <a:srgbClr val="000000"/>
              </a:buClr>
              <a:buSzPts val="1400"/>
              <a:buChar char="●"/>
            </a:pPr>
            <a:r>
              <a:rPr lang="en-GB" sz="1400">
                <a:solidFill>
                  <a:srgbClr val="000000"/>
                </a:solidFill>
              </a:rPr>
              <a:t>Charge = quantum number</a:t>
            </a:r>
            <a:endParaRPr sz="1400">
              <a:solidFill>
                <a:srgbClr val="000000"/>
              </a:solidFill>
            </a:endParaRPr>
          </a:p>
          <a:p>
            <a:pPr indent="-317500" lvl="0" marL="457200" rtl="0" algn="l">
              <a:lnSpc>
                <a:spcPct val="115000"/>
              </a:lnSpc>
              <a:spcBef>
                <a:spcPts val="0"/>
              </a:spcBef>
              <a:spcAft>
                <a:spcPts val="0"/>
              </a:spcAft>
              <a:buClr>
                <a:srgbClr val="000000"/>
              </a:buClr>
              <a:buSzPts val="1400"/>
              <a:buChar char="●"/>
            </a:pPr>
            <a:r>
              <a:rPr b="0" lang="en-GB" sz="1400">
                <a:solidFill>
                  <a:srgbClr val="000000"/>
                </a:solidFill>
              </a:rPr>
              <a:t>Antihydrogen has </a:t>
            </a:r>
            <a:r>
              <a:rPr lang="en-GB" sz="1400">
                <a:solidFill>
                  <a:srgbClr val="000000"/>
                </a:solidFill>
              </a:rPr>
              <a:t>same spectrum</a:t>
            </a:r>
            <a:endParaRPr sz="1400">
              <a:solidFill>
                <a:srgbClr val="000000"/>
              </a:solidFill>
            </a:endParaRPr>
          </a:p>
          <a:p>
            <a:pPr indent="-317500" lvl="0" marL="457200" rtl="0" algn="l">
              <a:lnSpc>
                <a:spcPct val="115000"/>
              </a:lnSpc>
              <a:spcBef>
                <a:spcPts val="0"/>
              </a:spcBef>
              <a:spcAft>
                <a:spcPts val="0"/>
              </a:spcAft>
              <a:buClr>
                <a:srgbClr val="000000"/>
              </a:buClr>
              <a:buSzPts val="1400"/>
              <a:buChar char="●"/>
            </a:pPr>
            <a:r>
              <a:rPr b="0" lang="en-GB" sz="1400">
                <a:solidFill>
                  <a:srgbClr val="000000"/>
                </a:solidFill>
              </a:rPr>
              <a:t>Laser cooling (ELENA) via </a:t>
            </a:r>
            <a:r>
              <a:rPr lang="en-GB" sz="1400">
                <a:solidFill>
                  <a:srgbClr val="000000"/>
                </a:solidFill>
              </a:rPr>
              <a:t>momentum</a:t>
            </a:r>
            <a:endParaRPr sz="1400">
              <a:solidFill>
                <a:srgbClr val="000000"/>
              </a:solidFill>
            </a:endParaRPr>
          </a:p>
          <a:p>
            <a:pPr indent="0" lvl="0" marL="0" rtl="0" algn="l">
              <a:spcBef>
                <a:spcPts val="1200"/>
              </a:spcBef>
              <a:spcAft>
                <a:spcPts val="0"/>
              </a:spcAft>
              <a:buNone/>
            </a:pPr>
            <a:r>
              <a:t/>
            </a:r>
            <a:endParaRPr sz="1400"/>
          </a:p>
        </p:txBody>
      </p:sp>
      <p:sp>
        <p:nvSpPr>
          <p:cNvPr id="965" name="Google Shape;965;p129"/>
          <p:cNvSpPr txBox="1"/>
          <p:nvPr>
            <p:ph idx="1" type="body"/>
          </p:nvPr>
        </p:nvSpPr>
        <p:spPr>
          <a:xfrm>
            <a:off x="306200" y="1100826"/>
            <a:ext cx="2781300" cy="1641000"/>
          </a:xfrm>
          <a:prstGeom prst="rect">
            <a:avLst/>
          </a:prstGeom>
        </p:spPr>
        <p:txBody>
          <a:bodyPr anchorCtr="0" anchor="t" bIns="0" lIns="0" spcFirstLastPara="1" rIns="0" wrap="square" tIns="0">
            <a:noAutofit/>
          </a:bodyPr>
          <a:lstStyle/>
          <a:p>
            <a:pPr indent="0" lvl="0" marL="0" rtl="0" algn="l">
              <a:spcBef>
                <a:spcPts val="800"/>
              </a:spcBef>
              <a:spcAft>
                <a:spcPts val="0"/>
              </a:spcAft>
              <a:buNone/>
            </a:pPr>
            <a:r>
              <a:rPr b="0" i="1" lang="en-GB" sz="1800">
                <a:solidFill>
                  <a:schemeClr val="dk2"/>
                </a:solidFill>
              </a:rPr>
              <a:t>⚡</a:t>
            </a:r>
            <a:r>
              <a:rPr lang="en-GB" sz="1800">
                <a:solidFill>
                  <a:srgbClr val="000000"/>
                </a:solidFill>
              </a:rPr>
              <a:t>Electric Fields</a:t>
            </a:r>
            <a:endParaRPr sz="1800">
              <a:solidFill>
                <a:srgbClr val="000000"/>
              </a:solidFill>
            </a:endParaRPr>
          </a:p>
          <a:p>
            <a:pPr indent="-317500" lvl="0" marL="457200" rtl="0" algn="l">
              <a:lnSpc>
                <a:spcPct val="115000"/>
              </a:lnSpc>
              <a:spcBef>
                <a:spcPts val="1200"/>
              </a:spcBef>
              <a:spcAft>
                <a:spcPts val="0"/>
              </a:spcAft>
              <a:buClr>
                <a:srgbClr val="000000"/>
              </a:buClr>
              <a:buSzPts val="1400"/>
              <a:buChar char="●"/>
            </a:pPr>
            <a:r>
              <a:rPr b="0" lang="en-GB" sz="1400">
                <a:solidFill>
                  <a:srgbClr val="000000"/>
                </a:solidFill>
              </a:rPr>
              <a:t>Antiparticles = same mass, </a:t>
            </a:r>
            <a:r>
              <a:rPr lang="en-GB" sz="1400">
                <a:solidFill>
                  <a:srgbClr val="000000"/>
                </a:solidFill>
              </a:rPr>
              <a:t>opposite charge</a:t>
            </a:r>
            <a:endParaRPr sz="1400">
              <a:solidFill>
                <a:srgbClr val="000000"/>
              </a:solidFill>
            </a:endParaRPr>
          </a:p>
          <a:p>
            <a:pPr indent="-317500" lvl="0" marL="457200" rtl="0" algn="l">
              <a:lnSpc>
                <a:spcPct val="115000"/>
              </a:lnSpc>
              <a:spcBef>
                <a:spcPts val="0"/>
              </a:spcBef>
              <a:spcAft>
                <a:spcPts val="0"/>
              </a:spcAft>
              <a:buClr>
                <a:srgbClr val="000000"/>
              </a:buClr>
              <a:buSzPts val="1400"/>
              <a:buChar char="●"/>
            </a:pPr>
            <a:r>
              <a:rPr b="0" lang="en-GB" sz="1400">
                <a:solidFill>
                  <a:srgbClr val="000000"/>
                </a:solidFill>
              </a:rPr>
              <a:t>Millikan: charge is </a:t>
            </a:r>
            <a:r>
              <a:rPr lang="en-GB" sz="1400">
                <a:solidFill>
                  <a:srgbClr val="000000"/>
                </a:solidFill>
              </a:rPr>
              <a:t>quantized</a:t>
            </a:r>
            <a:endParaRPr sz="1400">
              <a:solidFill>
                <a:srgbClr val="000000"/>
              </a:solidFill>
            </a:endParaRPr>
          </a:p>
          <a:p>
            <a:pPr indent="-317500" lvl="0" marL="457200" rtl="0" algn="l">
              <a:lnSpc>
                <a:spcPct val="115000"/>
              </a:lnSpc>
              <a:spcBef>
                <a:spcPts val="0"/>
              </a:spcBef>
              <a:spcAft>
                <a:spcPts val="0"/>
              </a:spcAft>
              <a:buClr>
                <a:srgbClr val="000000"/>
              </a:buClr>
              <a:buSzPts val="1400"/>
              <a:buChar char="●"/>
            </a:pPr>
            <a:r>
              <a:rPr b="0" lang="en-GB" sz="1400">
                <a:solidFill>
                  <a:srgbClr val="000000"/>
                </a:solidFill>
              </a:rPr>
              <a:t>➤ Use: charge conservation</a:t>
            </a:r>
            <a:endParaRPr b="0" i="1" sz="1400">
              <a:solidFill>
                <a:schemeClr val="dk2"/>
              </a:solidFill>
            </a:endParaRPr>
          </a:p>
        </p:txBody>
      </p:sp>
      <p:sp>
        <p:nvSpPr>
          <p:cNvPr id="966" name="Google Shape;966;p129"/>
          <p:cNvSpPr txBox="1"/>
          <p:nvPr>
            <p:ph idx="1" type="body"/>
          </p:nvPr>
        </p:nvSpPr>
        <p:spPr>
          <a:xfrm>
            <a:off x="3181450" y="1100825"/>
            <a:ext cx="2781300" cy="1596000"/>
          </a:xfrm>
          <a:prstGeom prst="rect">
            <a:avLst/>
          </a:prstGeom>
        </p:spPr>
        <p:txBody>
          <a:bodyPr anchorCtr="0" anchor="t" bIns="0" lIns="0" spcFirstLastPara="1" rIns="0" wrap="square" tIns="0">
            <a:normAutofit/>
          </a:bodyPr>
          <a:lstStyle/>
          <a:p>
            <a:pPr indent="0" lvl="0" marL="0" rtl="0" algn="l">
              <a:spcBef>
                <a:spcPts val="800"/>
              </a:spcBef>
              <a:spcAft>
                <a:spcPts val="0"/>
              </a:spcAft>
              <a:buNone/>
            </a:pPr>
            <a:r>
              <a:rPr b="0" lang="en-GB" sz="1800">
                <a:solidFill>
                  <a:srgbClr val="000000"/>
                </a:solidFill>
              </a:rPr>
              <a:t>☢️ </a:t>
            </a:r>
            <a:r>
              <a:rPr lang="en-GB" sz="1800">
                <a:solidFill>
                  <a:srgbClr val="000000"/>
                </a:solidFill>
              </a:rPr>
              <a:t>Radioactivity</a:t>
            </a:r>
            <a:endParaRPr sz="1800">
              <a:solidFill>
                <a:srgbClr val="000000"/>
              </a:solidFill>
            </a:endParaRPr>
          </a:p>
          <a:p>
            <a:pPr indent="-317500" lvl="0" marL="457200" rtl="0" algn="l">
              <a:spcBef>
                <a:spcPts val="800"/>
              </a:spcBef>
              <a:spcAft>
                <a:spcPts val="0"/>
              </a:spcAft>
              <a:buClr>
                <a:srgbClr val="000000"/>
              </a:buClr>
              <a:buSzPts val="1400"/>
              <a:buChar char="●"/>
            </a:pPr>
            <a:r>
              <a:rPr lang="en-GB" sz="1400">
                <a:solidFill>
                  <a:srgbClr val="000000"/>
                </a:solidFill>
              </a:rPr>
              <a:t>Beta⁺ decay</a:t>
            </a:r>
            <a:r>
              <a:rPr b="0" lang="en-GB" sz="1400">
                <a:solidFill>
                  <a:srgbClr val="000000"/>
                </a:solidFill>
              </a:rPr>
              <a:t> → </a:t>
            </a:r>
            <a:r>
              <a:rPr lang="en-GB" sz="1400">
                <a:solidFill>
                  <a:srgbClr val="000000"/>
                </a:solidFill>
              </a:rPr>
              <a:t>positrons</a:t>
            </a:r>
            <a:endParaRPr sz="1400">
              <a:solidFill>
                <a:srgbClr val="000000"/>
              </a:solidFill>
            </a:endParaRPr>
          </a:p>
          <a:p>
            <a:pPr indent="-317500" lvl="0" marL="457200" rtl="0" algn="l">
              <a:spcBef>
                <a:spcPts val="0"/>
              </a:spcBef>
              <a:spcAft>
                <a:spcPts val="0"/>
              </a:spcAft>
              <a:buClr>
                <a:srgbClr val="000000"/>
              </a:buClr>
              <a:buSzPts val="1400"/>
              <a:buChar char="●"/>
            </a:pPr>
            <a:r>
              <a:rPr b="0" lang="en-GB" sz="1400">
                <a:solidFill>
                  <a:srgbClr val="000000"/>
                </a:solidFill>
              </a:rPr>
              <a:t>Used in </a:t>
            </a:r>
            <a:r>
              <a:rPr lang="en-GB" sz="1400">
                <a:solidFill>
                  <a:srgbClr val="000000"/>
                </a:solidFill>
              </a:rPr>
              <a:t>PET scans</a:t>
            </a:r>
            <a:endParaRPr sz="1400">
              <a:solidFill>
                <a:srgbClr val="000000"/>
              </a:solidFill>
            </a:endParaRPr>
          </a:p>
          <a:p>
            <a:pPr indent="0" lvl="0" marL="0" rtl="0" algn="l">
              <a:spcBef>
                <a:spcPts val="800"/>
              </a:spcBef>
              <a:spcAft>
                <a:spcPts val="0"/>
              </a:spcAft>
              <a:buNone/>
            </a:pPr>
            <a:r>
              <a:t/>
            </a:r>
            <a:endParaRPr b="0" i="1" sz="1400">
              <a:solidFill>
                <a:schemeClr val="dk2"/>
              </a:solidFill>
            </a:endParaRPr>
          </a:p>
        </p:txBody>
      </p:sp>
      <p:sp>
        <p:nvSpPr>
          <p:cNvPr id="967" name="Google Shape;967;p129"/>
          <p:cNvSpPr txBox="1"/>
          <p:nvPr>
            <p:ph idx="1" type="body"/>
          </p:nvPr>
        </p:nvSpPr>
        <p:spPr>
          <a:xfrm>
            <a:off x="6056700" y="1100826"/>
            <a:ext cx="2781300" cy="1641000"/>
          </a:xfrm>
          <a:prstGeom prst="rect">
            <a:avLst/>
          </a:prstGeom>
        </p:spPr>
        <p:txBody>
          <a:bodyPr anchorCtr="0" anchor="t" bIns="0" lIns="0" spcFirstLastPara="1" rIns="0" wrap="square" tIns="0">
            <a:noAutofit/>
          </a:bodyPr>
          <a:lstStyle/>
          <a:p>
            <a:pPr indent="0" lvl="0" marL="0" rtl="0" algn="l">
              <a:lnSpc>
                <a:spcPct val="115000"/>
              </a:lnSpc>
              <a:spcBef>
                <a:spcPts val="1400"/>
              </a:spcBef>
              <a:spcAft>
                <a:spcPts val="0"/>
              </a:spcAft>
              <a:buNone/>
            </a:pPr>
            <a:r>
              <a:rPr lang="en-GB" sz="1800">
                <a:solidFill>
                  <a:srgbClr val="000000"/>
                </a:solidFill>
              </a:rPr>
              <a:t>🕰️</a:t>
            </a:r>
            <a:r>
              <a:rPr lang="en-GB" sz="1800">
                <a:solidFill>
                  <a:srgbClr val="000000"/>
                </a:solidFill>
              </a:rPr>
              <a:t> Relativity</a:t>
            </a:r>
            <a:endParaRPr sz="1800">
              <a:solidFill>
                <a:srgbClr val="000000"/>
              </a:solidFill>
            </a:endParaRPr>
          </a:p>
          <a:p>
            <a:pPr indent="-317500" lvl="0" marL="457200" rtl="0" algn="l">
              <a:lnSpc>
                <a:spcPct val="115000"/>
              </a:lnSpc>
              <a:spcBef>
                <a:spcPts val="1200"/>
              </a:spcBef>
              <a:spcAft>
                <a:spcPts val="0"/>
              </a:spcAft>
              <a:buClr>
                <a:srgbClr val="000000"/>
              </a:buClr>
              <a:buSzPts val="1400"/>
              <a:buChar char="●"/>
            </a:pPr>
            <a:r>
              <a:rPr lang="en-GB" sz="1400">
                <a:solidFill>
                  <a:srgbClr val="000000"/>
                </a:solidFill>
              </a:rPr>
              <a:t>E = mc²</a:t>
            </a:r>
            <a:r>
              <a:rPr b="0" lang="en-GB" sz="1400">
                <a:solidFill>
                  <a:srgbClr val="000000"/>
                </a:solidFill>
              </a:rPr>
              <a:t> → energy creates antimatter</a:t>
            </a:r>
            <a:br>
              <a:rPr b="0" lang="en-GB" sz="1400">
                <a:solidFill>
                  <a:srgbClr val="000000"/>
                </a:solidFill>
              </a:rPr>
            </a:br>
            <a:r>
              <a:rPr b="0" lang="en-GB" sz="1400">
                <a:solidFill>
                  <a:srgbClr val="000000"/>
                </a:solidFill>
              </a:rPr>
              <a:t>➤ Antimatter bomb (thought experiment)</a:t>
            </a:r>
            <a:endParaRPr b="0" sz="1400">
              <a:solidFill>
                <a:srgbClr val="000000"/>
              </a:solidFill>
            </a:endParaRPr>
          </a:p>
          <a:p>
            <a:pPr indent="0" lvl="0" marL="0" rtl="0" algn="l">
              <a:spcBef>
                <a:spcPts val="1200"/>
              </a:spcBef>
              <a:spcAft>
                <a:spcPts val="0"/>
              </a:spcAft>
              <a:buNone/>
            </a:pPr>
            <a:r>
              <a:t/>
            </a:r>
            <a:endParaRPr b="0" i="1" sz="1400">
              <a:solidFill>
                <a:schemeClr val="dk2"/>
              </a:solidFill>
            </a:endParaRPr>
          </a:p>
        </p:txBody>
      </p:sp>
      <p:sp>
        <p:nvSpPr>
          <p:cNvPr id="968" name="Google Shape;968;p129"/>
          <p:cNvSpPr txBox="1"/>
          <p:nvPr>
            <p:ph idx="1" type="body"/>
          </p:nvPr>
        </p:nvSpPr>
        <p:spPr>
          <a:xfrm>
            <a:off x="6124575" y="2741828"/>
            <a:ext cx="2781300" cy="1802100"/>
          </a:xfrm>
          <a:prstGeom prst="rect">
            <a:avLst/>
          </a:prstGeom>
        </p:spPr>
        <p:txBody>
          <a:bodyPr anchorCtr="0" anchor="t" bIns="0" lIns="0" spcFirstLastPara="1" rIns="0" wrap="square" tIns="0">
            <a:noAutofit/>
          </a:bodyPr>
          <a:lstStyle/>
          <a:p>
            <a:pPr indent="0" lvl="0" marL="0" rtl="0" algn="l">
              <a:lnSpc>
                <a:spcPct val="115000"/>
              </a:lnSpc>
              <a:spcBef>
                <a:spcPts val="1400"/>
              </a:spcBef>
              <a:spcAft>
                <a:spcPts val="0"/>
              </a:spcAft>
              <a:buNone/>
            </a:pPr>
            <a:r>
              <a:rPr lang="en-GB" sz="1800">
                <a:solidFill>
                  <a:srgbClr val="000000"/>
                </a:solidFill>
              </a:rPr>
              <a:t>🧬 Science Process</a:t>
            </a:r>
            <a:endParaRPr sz="1800">
              <a:solidFill>
                <a:srgbClr val="000000"/>
              </a:solidFill>
            </a:endParaRPr>
          </a:p>
          <a:p>
            <a:pPr indent="-317500" lvl="0" marL="457200" rtl="0" algn="l">
              <a:lnSpc>
                <a:spcPct val="115000"/>
              </a:lnSpc>
              <a:spcBef>
                <a:spcPts val="1200"/>
              </a:spcBef>
              <a:spcAft>
                <a:spcPts val="0"/>
              </a:spcAft>
              <a:buClr>
                <a:srgbClr val="000000"/>
              </a:buClr>
              <a:buSzPts val="1400"/>
              <a:buChar char="●"/>
            </a:pPr>
            <a:r>
              <a:rPr lang="en-GB" sz="1400">
                <a:solidFill>
                  <a:srgbClr val="000000"/>
                </a:solidFill>
              </a:rPr>
              <a:t>First predicted</a:t>
            </a:r>
            <a:r>
              <a:rPr b="0" lang="en-GB" sz="1400">
                <a:solidFill>
                  <a:srgbClr val="000000"/>
                </a:solidFill>
              </a:rPr>
              <a:t>, then discovered</a:t>
            </a:r>
            <a:endParaRPr b="0" sz="1400">
              <a:solidFill>
                <a:srgbClr val="000000"/>
              </a:solidFill>
            </a:endParaRPr>
          </a:p>
          <a:p>
            <a:pPr indent="-317500" lvl="0" marL="457200" rtl="0" algn="l">
              <a:lnSpc>
                <a:spcPct val="115000"/>
              </a:lnSpc>
              <a:spcBef>
                <a:spcPts val="0"/>
              </a:spcBef>
              <a:spcAft>
                <a:spcPts val="0"/>
              </a:spcAft>
              <a:buClr>
                <a:srgbClr val="000000"/>
              </a:buClr>
              <a:buSzPts val="1400"/>
              <a:buChar char="●"/>
            </a:pPr>
            <a:r>
              <a:rPr b="0" lang="en-GB" sz="1400">
                <a:solidFill>
                  <a:srgbClr val="000000"/>
                </a:solidFill>
              </a:rPr>
              <a:t>Dirac: theory → positron found in 1932</a:t>
            </a:r>
            <a:endParaRPr b="0" sz="1400">
              <a:solidFill>
                <a:srgbClr val="000000"/>
              </a:solidFill>
            </a:endParaRPr>
          </a:p>
          <a:p>
            <a:pPr indent="0" lvl="0" marL="0" rtl="0" algn="l">
              <a:spcBef>
                <a:spcPts val="1200"/>
              </a:spcBef>
              <a:spcAft>
                <a:spcPts val="0"/>
              </a:spcAft>
              <a:buNone/>
            </a:pPr>
            <a:r>
              <a:t/>
            </a:r>
            <a:endParaRPr b="0" i="1" sz="1400">
              <a:solidFill>
                <a:schemeClr val="dk2"/>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6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6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6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6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6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6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bg>
      <p:bgPr>
        <a:solidFill>
          <a:srgbClr val="FFFFFF"/>
        </a:solidFill>
      </p:bgPr>
    </p:bg>
    <p:spTree>
      <p:nvGrpSpPr>
        <p:cNvPr id="972" name="Shape 972"/>
        <p:cNvGrpSpPr/>
        <p:nvPr/>
      </p:nvGrpSpPr>
      <p:grpSpPr>
        <a:xfrm>
          <a:off x="0" y="0"/>
          <a:ext cx="0" cy="0"/>
          <a:chOff x="0" y="0"/>
          <a:chExt cx="0" cy="0"/>
        </a:xfrm>
      </p:grpSpPr>
      <p:sp>
        <p:nvSpPr>
          <p:cNvPr id="973" name="Google Shape;973;p130"/>
          <p:cNvSpPr/>
          <p:nvPr/>
        </p:nvSpPr>
        <p:spPr>
          <a:xfrm rot="5400000">
            <a:off x="7365228" y="0"/>
            <a:ext cx="1778700" cy="1778700"/>
          </a:xfrm>
          <a:prstGeom prst="diagStripe">
            <a:avLst>
              <a:gd fmla="val 50000" name="adj"/>
            </a:avLst>
          </a:prstGeom>
          <a:solidFill>
            <a:srgbClr val="EDFAF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74" name="Google Shape;974;p130"/>
          <p:cNvSpPr txBox="1"/>
          <p:nvPr/>
        </p:nvSpPr>
        <p:spPr>
          <a:xfrm rot="2700000">
            <a:off x="7215273" y="386217"/>
            <a:ext cx="2501461" cy="583787"/>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200">
                <a:solidFill>
                  <a:srgbClr val="198038"/>
                </a:solidFill>
                <a:latin typeface="Inter"/>
                <a:ea typeface="Inter"/>
                <a:cs typeface="Inter"/>
                <a:sym typeface="Inter"/>
              </a:rPr>
              <a:t>Do not edit</a:t>
            </a:r>
            <a:endParaRPr b="1" sz="1200">
              <a:solidFill>
                <a:srgbClr val="198038"/>
              </a:solidFill>
              <a:latin typeface="Inter"/>
              <a:ea typeface="Inter"/>
              <a:cs typeface="Inter"/>
              <a:sym typeface="Inter"/>
            </a:endParaRPr>
          </a:p>
          <a:p>
            <a:pPr indent="0" lvl="0" marL="0" rtl="0" algn="ctr">
              <a:spcBef>
                <a:spcPts val="0"/>
              </a:spcBef>
              <a:spcAft>
                <a:spcPts val="0"/>
              </a:spcAft>
              <a:buNone/>
            </a:pPr>
            <a:r>
              <a:rPr lang="en-GB" sz="1200" u="sng">
                <a:solidFill>
                  <a:srgbClr val="198038"/>
                </a:solidFill>
                <a:latin typeface="Inter"/>
                <a:ea typeface="Inter"/>
                <a:cs typeface="Inter"/>
                <a:sym typeface="Inter"/>
                <a:hlinkClick r:id="rId3">
                  <a:extLst>
                    <a:ext uri="{A12FA001-AC4F-418D-AE19-62706E023703}">
                      <ahyp:hlinkClr val="tx"/>
                    </a:ext>
                  </a:extLst>
                </a:hlinkClick>
              </a:rPr>
              <a:t>How to change the design</a:t>
            </a:r>
            <a:endParaRPr sz="1200">
              <a:solidFill>
                <a:srgbClr val="198038"/>
              </a:solidFill>
              <a:latin typeface="Inter"/>
              <a:ea typeface="Inter"/>
              <a:cs typeface="Inter"/>
              <a:sym typeface="Inter"/>
            </a:endParaRPr>
          </a:p>
        </p:txBody>
      </p:sp>
      <p:pic>
        <p:nvPicPr>
          <p:cNvPr descr="poll-type-id" id="975" name="Google Shape;975;p130">
            <a:hlinkClick r:id="rId4"/>
          </p:cNvPr>
          <p:cNvPicPr preferRelativeResize="0"/>
          <p:nvPr/>
        </p:nvPicPr>
        <p:blipFill>
          <a:blip r:embed="rId5">
            <a:alphaModFix/>
          </a:blip>
          <a:stretch>
            <a:fillRect/>
          </a:stretch>
        </p:blipFill>
        <p:spPr>
          <a:xfrm>
            <a:off x="333520" y="1307027"/>
            <a:ext cx="1778772" cy="1778772"/>
          </a:xfrm>
          <a:prstGeom prst="rect">
            <a:avLst/>
          </a:prstGeom>
          <a:noFill/>
          <a:ln>
            <a:noFill/>
          </a:ln>
        </p:spPr>
      </p:pic>
      <p:sp>
        <p:nvSpPr>
          <p:cNvPr descr="title-id" id="976" name="Google Shape;976;p130"/>
          <p:cNvSpPr txBox="1"/>
          <p:nvPr/>
        </p:nvSpPr>
        <p:spPr>
          <a:xfrm>
            <a:off x="2334638" y="1320628"/>
            <a:ext cx="6364800" cy="1751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GB" sz="3600">
                <a:solidFill>
                  <a:srgbClr val="5B5B5B"/>
                </a:solidFill>
                <a:latin typeface="Inter"/>
                <a:ea typeface="Inter"/>
                <a:cs typeface="Inter"/>
                <a:sym typeface="Inter"/>
              </a:rPr>
              <a:t>In what context would you treat Antimatter the most likely?</a:t>
            </a:r>
            <a:endParaRPr b="1" sz="3600">
              <a:solidFill>
                <a:srgbClr val="5B5B5B"/>
              </a:solidFill>
              <a:latin typeface="Inter"/>
              <a:ea typeface="Inter"/>
              <a:cs typeface="Inter"/>
              <a:sym typeface="Inter"/>
            </a:endParaRPr>
          </a:p>
        </p:txBody>
      </p:sp>
      <p:sp>
        <p:nvSpPr>
          <p:cNvPr id="977" name="Google Shape;977;p130"/>
          <p:cNvSpPr/>
          <p:nvPr/>
        </p:nvSpPr>
        <p:spPr>
          <a:xfrm>
            <a:off x="0" y="4365024"/>
            <a:ext cx="9144000" cy="778500"/>
          </a:xfrm>
          <a:prstGeom prst="rect">
            <a:avLst/>
          </a:prstGeom>
          <a:solidFill>
            <a:srgbClr val="198038"/>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78" name="Google Shape;978;p130"/>
          <p:cNvSpPr txBox="1"/>
          <p:nvPr/>
        </p:nvSpPr>
        <p:spPr>
          <a:xfrm>
            <a:off x="555866" y="4365024"/>
            <a:ext cx="6948300" cy="7785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sz="1200">
                <a:solidFill>
                  <a:srgbClr val="FFFFFF"/>
                </a:solidFill>
                <a:latin typeface="Inter"/>
                <a:ea typeface="Inter"/>
                <a:cs typeface="Inter"/>
                <a:sym typeface="Inter"/>
              </a:rPr>
              <a:t>Presenting with animations, GIFs or speaker notes? Enable our </a:t>
            </a:r>
            <a:r>
              <a:rPr lang="en-GB" sz="1200" u="sng">
                <a:solidFill>
                  <a:srgbClr val="FFFFFF"/>
                </a:solidFill>
                <a:latin typeface="Inter"/>
                <a:ea typeface="Inter"/>
                <a:cs typeface="Inter"/>
                <a:sym typeface="Inter"/>
                <a:hlinkClick r:id="rId6">
                  <a:extLst>
                    <a:ext uri="{A12FA001-AC4F-418D-AE19-62706E023703}">
                      <ahyp:hlinkClr val="tx"/>
                    </a:ext>
                  </a:extLst>
                </a:hlinkClick>
              </a:rPr>
              <a:t>Chrome extension</a:t>
            </a:r>
            <a:endParaRPr sz="1200">
              <a:solidFill>
                <a:srgbClr val="FFFFFF"/>
              </a:solidFill>
              <a:latin typeface="Inter"/>
              <a:ea typeface="Inter"/>
              <a:cs typeface="Inter"/>
              <a:sym typeface="Inter"/>
            </a:endParaRPr>
          </a:p>
        </p:txBody>
      </p:sp>
      <p:pic>
        <p:nvPicPr>
          <p:cNvPr id="979" name="Google Shape;979;p130"/>
          <p:cNvPicPr preferRelativeResize="0"/>
          <p:nvPr/>
        </p:nvPicPr>
        <p:blipFill>
          <a:blip r:embed="rId7">
            <a:alphaModFix/>
          </a:blip>
          <a:stretch>
            <a:fillRect/>
          </a:stretch>
        </p:blipFill>
        <p:spPr>
          <a:xfrm>
            <a:off x="222347" y="4643089"/>
            <a:ext cx="222347" cy="222347"/>
          </a:xfrm>
          <a:prstGeom prst="rect">
            <a:avLst/>
          </a:prstGeom>
          <a:noFill/>
          <a:ln>
            <a:noFill/>
          </a:ln>
        </p:spPr>
      </p:pic>
      <p:pic>
        <p:nvPicPr>
          <p:cNvPr descr="logo-id" id="980" name="Google Shape;980;p130">
            <a:hlinkClick r:id="rId8"/>
          </p:cNvPr>
          <p:cNvPicPr preferRelativeResize="0"/>
          <p:nvPr/>
        </p:nvPicPr>
        <p:blipFill>
          <a:blip r:embed="rId9">
            <a:alphaModFix/>
          </a:blip>
          <a:stretch>
            <a:fillRect/>
          </a:stretch>
        </p:blipFill>
        <p:spPr>
          <a:xfrm>
            <a:off x="7921094" y="4476329"/>
            <a:ext cx="1111733" cy="555866"/>
          </a:xfrm>
          <a:prstGeom prst="rect">
            <a:avLst/>
          </a:prstGeom>
          <a:noFill/>
          <a:ln>
            <a:noFill/>
          </a:ln>
        </p:spPr>
      </p:pic>
    </p:spTree>
  </p:cSld>
  <p:clrMapOvr>
    <a:masterClrMapping/>
  </p:clrMapOvr>
</p:sld>
</file>

<file path=ppt/slides/slide1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4" name="Shape 984"/>
        <p:cNvGrpSpPr/>
        <p:nvPr/>
      </p:nvGrpSpPr>
      <p:grpSpPr>
        <a:xfrm>
          <a:off x="0" y="0"/>
          <a:ext cx="0" cy="0"/>
          <a:chOff x="0" y="0"/>
          <a:chExt cx="0" cy="0"/>
        </a:xfrm>
      </p:grpSpPr>
      <p:sp>
        <p:nvSpPr>
          <p:cNvPr id="985" name="Google Shape;985;p131"/>
          <p:cNvSpPr txBox="1"/>
          <p:nvPr>
            <p:ph type="title"/>
          </p:nvPr>
        </p:nvSpPr>
        <p:spPr>
          <a:xfrm>
            <a:off x="305988" y="161500"/>
            <a:ext cx="1728000" cy="4311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solidFill>
                  <a:srgbClr val="E15E32"/>
                </a:solidFill>
              </a:rPr>
              <a:t>Key Ideas</a:t>
            </a:r>
            <a:endParaRPr>
              <a:solidFill>
                <a:srgbClr val="E15E32"/>
              </a:solidFill>
            </a:endParaRPr>
          </a:p>
        </p:txBody>
      </p:sp>
      <p:pic>
        <p:nvPicPr>
          <p:cNvPr id="986" name="Google Shape;986;p131"/>
          <p:cNvPicPr preferRelativeResize="0"/>
          <p:nvPr/>
        </p:nvPicPr>
        <p:blipFill>
          <a:blip r:embed="rId3">
            <a:alphaModFix/>
          </a:blip>
          <a:stretch>
            <a:fillRect/>
          </a:stretch>
        </p:blipFill>
        <p:spPr>
          <a:xfrm>
            <a:off x="3297225" y="1118004"/>
            <a:ext cx="2943275" cy="1654121"/>
          </a:xfrm>
          <a:prstGeom prst="rect">
            <a:avLst/>
          </a:prstGeom>
          <a:noFill/>
          <a:ln>
            <a:noFill/>
          </a:ln>
        </p:spPr>
      </p:pic>
      <p:pic>
        <p:nvPicPr>
          <p:cNvPr id="987" name="Google Shape;987;p131"/>
          <p:cNvPicPr preferRelativeResize="0"/>
          <p:nvPr/>
        </p:nvPicPr>
        <p:blipFill>
          <a:blip r:embed="rId4">
            <a:alphaModFix/>
          </a:blip>
          <a:stretch>
            <a:fillRect/>
          </a:stretch>
        </p:blipFill>
        <p:spPr>
          <a:xfrm>
            <a:off x="229800" y="2833534"/>
            <a:ext cx="2943275" cy="2091666"/>
          </a:xfrm>
          <a:prstGeom prst="rect">
            <a:avLst/>
          </a:prstGeom>
          <a:noFill/>
          <a:ln>
            <a:noFill/>
          </a:ln>
        </p:spPr>
      </p:pic>
      <p:pic>
        <p:nvPicPr>
          <p:cNvPr id="988" name="Google Shape;988;p131"/>
          <p:cNvPicPr preferRelativeResize="0"/>
          <p:nvPr/>
        </p:nvPicPr>
        <p:blipFill rotWithShape="1">
          <a:blip r:embed="rId5">
            <a:alphaModFix/>
          </a:blip>
          <a:srcRect b="0" l="0" r="55339" t="0"/>
          <a:stretch/>
        </p:blipFill>
        <p:spPr>
          <a:xfrm>
            <a:off x="3297225" y="3570576"/>
            <a:ext cx="849824" cy="1080000"/>
          </a:xfrm>
          <a:prstGeom prst="rect">
            <a:avLst/>
          </a:prstGeom>
          <a:noFill/>
          <a:ln>
            <a:noFill/>
          </a:ln>
        </p:spPr>
      </p:pic>
      <p:pic>
        <p:nvPicPr>
          <p:cNvPr id="989" name="Google Shape;989;p131"/>
          <p:cNvPicPr preferRelativeResize="0"/>
          <p:nvPr/>
        </p:nvPicPr>
        <p:blipFill>
          <a:blip r:embed="rId6">
            <a:alphaModFix/>
          </a:blip>
          <a:stretch>
            <a:fillRect/>
          </a:stretch>
        </p:blipFill>
        <p:spPr>
          <a:xfrm>
            <a:off x="289575" y="712345"/>
            <a:ext cx="2828676" cy="2032456"/>
          </a:xfrm>
          <a:prstGeom prst="rect">
            <a:avLst/>
          </a:prstGeom>
          <a:noFill/>
          <a:ln>
            <a:noFill/>
          </a:ln>
        </p:spPr>
      </p:pic>
      <p:pic>
        <p:nvPicPr>
          <p:cNvPr id="990" name="Google Shape;990;p131"/>
          <p:cNvPicPr preferRelativeResize="0"/>
          <p:nvPr/>
        </p:nvPicPr>
        <p:blipFill rotWithShape="1">
          <a:blip r:embed="rId7">
            <a:alphaModFix/>
          </a:blip>
          <a:srcRect b="42433" l="2470" r="3967" t="21085"/>
          <a:stretch/>
        </p:blipFill>
        <p:spPr>
          <a:xfrm>
            <a:off x="4826576" y="161500"/>
            <a:ext cx="4216625" cy="925550"/>
          </a:xfrm>
          <a:prstGeom prst="rect">
            <a:avLst/>
          </a:prstGeom>
          <a:noFill/>
          <a:ln>
            <a:noFill/>
          </a:ln>
        </p:spPr>
      </p:pic>
      <p:pic>
        <p:nvPicPr>
          <p:cNvPr id="991" name="Google Shape;991;p131" title="IMG_0462_ELENA.jpg"/>
          <p:cNvPicPr preferRelativeResize="0"/>
          <p:nvPr/>
        </p:nvPicPr>
        <p:blipFill>
          <a:blip r:embed="rId8">
            <a:alphaModFix/>
          </a:blip>
          <a:stretch>
            <a:fillRect/>
          </a:stretch>
        </p:blipFill>
        <p:spPr>
          <a:xfrm>
            <a:off x="6856425" y="3151401"/>
            <a:ext cx="1998884" cy="1499174"/>
          </a:xfrm>
          <a:prstGeom prst="rect">
            <a:avLst/>
          </a:prstGeom>
          <a:noFill/>
          <a:ln>
            <a:noFill/>
          </a:ln>
        </p:spPr>
      </p:pic>
      <p:pic>
        <p:nvPicPr>
          <p:cNvPr id="992" name="Google Shape;992;p131" title="IMG_0460_Antiproton_Creation_Target.jpg"/>
          <p:cNvPicPr preferRelativeResize="0"/>
          <p:nvPr/>
        </p:nvPicPr>
        <p:blipFill rotWithShape="1">
          <a:blip r:embed="rId9">
            <a:alphaModFix/>
          </a:blip>
          <a:srcRect b="16687" l="9978" r="2178" t="0"/>
          <a:stretch/>
        </p:blipFill>
        <p:spPr>
          <a:xfrm>
            <a:off x="6392899" y="1111938"/>
            <a:ext cx="2550000" cy="1233262"/>
          </a:xfrm>
          <a:prstGeom prst="rect">
            <a:avLst/>
          </a:prstGeom>
          <a:noFill/>
          <a:ln>
            <a:noFill/>
          </a:ln>
        </p:spPr>
      </p:pic>
      <p:sp>
        <p:nvSpPr>
          <p:cNvPr id="993" name="Google Shape;993;p131"/>
          <p:cNvSpPr txBox="1"/>
          <p:nvPr/>
        </p:nvSpPr>
        <p:spPr>
          <a:xfrm>
            <a:off x="7163013" y="2707175"/>
            <a:ext cx="1385700" cy="538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GB" sz="2300">
                <a:solidFill>
                  <a:srgbClr val="171717"/>
                </a:solidFill>
              </a:rPr>
              <a:t>ELENA</a:t>
            </a:r>
            <a:endParaRPr b="1" sz="2300">
              <a:solidFill>
                <a:srgbClr val="171717"/>
              </a:solidFill>
            </a:endParaRPr>
          </a:p>
        </p:txBody>
      </p:sp>
      <p:pic>
        <p:nvPicPr>
          <p:cNvPr id="994" name="Google Shape;994;p131"/>
          <p:cNvPicPr preferRelativeResize="0"/>
          <p:nvPr/>
        </p:nvPicPr>
        <p:blipFill>
          <a:blip r:embed="rId10">
            <a:alphaModFix/>
          </a:blip>
          <a:stretch>
            <a:fillRect/>
          </a:stretch>
        </p:blipFill>
        <p:spPr>
          <a:xfrm>
            <a:off x="4487000" y="3151400"/>
            <a:ext cx="2239649" cy="1499175"/>
          </a:xfrm>
          <a:prstGeom prst="rect">
            <a:avLst/>
          </a:prstGeom>
          <a:noFill/>
          <a:ln>
            <a:noFill/>
          </a:ln>
        </p:spPr>
      </p:pic>
      <p:sp>
        <p:nvSpPr>
          <p:cNvPr id="995" name="Google Shape;995;p131"/>
          <p:cNvSpPr txBox="1"/>
          <p:nvPr/>
        </p:nvSpPr>
        <p:spPr>
          <a:xfrm>
            <a:off x="4913975" y="2707175"/>
            <a:ext cx="1385700" cy="538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GB" sz="2300">
                <a:solidFill>
                  <a:srgbClr val="171717"/>
                </a:solidFill>
              </a:rPr>
              <a:t>AD</a:t>
            </a:r>
            <a:endParaRPr b="1" sz="2300">
              <a:solidFill>
                <a:srgbClr val="171717"/>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52" name="Shape 252"/>
        <p:cNvGrpSpPr/>
        <p:nvPr/>
      </p:nvGrpSpPr>
      <p:grpSpPr>
        <a:xfrm>
          <a:off x="0" y="0"/>
          <a:ext cx="0" cy="0"/>
          <a:chOff x="0" y="0"/>
          <a:chExt cx="0" cy="0"/>
        </a:xfrm>
      </p:grpSpPr>
      <p:sp>
        <p:nvSpPr>
          <p:cNvPr id="253" name="Google Shape;253;p33"/>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t>
            </a:r>
            <a:br>
              <a:rPr lang="en-GB" sz="2400">
                <a:solidFill>
                  <a:schemeClr val="lt1"/>
                </a:solidFill>
              </a:rPr>
            </a:br>
            <a:r>
              <a:rPr lang="en-GB" sz="2400">
                <a:solidFill>
                  <a:schemeClr val="lt1"/>
                </a:solidFill>
              </a:rPr>
              <a:t>Physics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adjectives </a:t>
            </a:r>
            <a:r>
              <a:rPr lang="en-GB" sz="1200">
                <a:solidFill>
                  <a:schemeClr val="lt1"/>
                </a:solidFill>
              </a:rPr>
              <a:t>that come to your mind when you think about particle physics?</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To what extent is the topic of particle physics covered in your </a:t>
            </a:r>
            <a:r>
              <a:rPr b="1" lang="en-GB" sz="1200">
                <a:solidFill>
                  <a:schemeClr val="lt1"/>
                </a:solidFill>
              </a:rPr>
              <a:t>national curriculum</a:t>
            </a:r>
            <a:r>
              <a:rPr lang="en-GB" sz="1200">
                <a:solidFill>
                  <a:schemeClr val="lt1"/>
                </a:solidFill>
              </a:rPr>
              <a:t>?</a:t>
            </a:r>
            <a:endParaRPr sz="1200">
              <a:solidFill>
                <a:schemeClr val="lt1"/>
              </a:solidFill>
            </a:endParaRPr>
          </a:p>
        </p:txBody>
      </p:sp>
      <p:sp>
        <p:nvSpPr>
          <p:cNvPr id="254" name="Google Shape;254;p3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
        <p:nvSpPr>
          <p:cNvPr id="255" name="Google Shape;255;p33"/>
          <p:cNvSpPr txBox="1"/>
          <p:nvPr/>
        </p:nvSpPr>
        <p:spPr>
          <a:xfrm>
            <a:off x="3564775" y="266625"/>
            <a:ext cx="5204100" cy="35649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Clr>
                <a:srgbClr val="171717"/>
              </a:buClr>
              <a:buSzPts val="1400"/>
              <a:buAutoNum type="arabicParenR"/>
            </a:pPr>
            <a:r>
              <a:rPr lang="en-GB">
                <a:solidFill>
                  <a:srgbClr val="171717"/>
                </a:solidFill>
              </a:rPr>
              <a:t>Explain how theoretical particle physics (standard model) </a:t>
            </a:r>
            <a:endParaRPr>
              <a:solidFill>
                <a:srgbClr val="171717"/>
              </a:solidFill>
            </a:endParaRPr>
          </a:p>
          <a:p>
            <a:pPr indent="-317500" lvl="0" marL="457200" rtl="0" algn="l">
              <a:spcBef>
                <a:spcPts val="0"/>
              </a:spcBef>
              <a:spcAft>
                <a:spcPts val="0"/>
              </a:spcAft>
              <a:buClr>
                <a:srgbClr val="171717"/>
              </a:buClr>
              <a:buSzPts val="1400"/>
              <a:buAutoNum type="arabicParenR"/>
            </a:pPr>
            <a:r>
              <a:rPr lang="en-GB">
                <a:solidFill>
                  <a:srgbClr val="171717"/>
                </a:solidFill>
              </a:rPr>
              <a:t>Explain experimental particle physics (CERN - particle accelerators and detectors) </a:t>
            </a:r>
            <a:endParaRPr>
              <a:solidFill>
                <a:srgbClr val="171717"/>
              </a:solidFill>
            </a:endParaRPr>
          </a:p>
          <a:p>
            <a:pPr indent="-317500" lvl="0" marL="457200" rtl="0" algn="l">
              <a:spcBef>
                <a:spcPts val="0"/>
              </a:spcBef>
              <a:spcAft>
                <a:spcPts val="0"/>
              </a:spcAft>
              <a:buClr>
                <a:srgbClr val="171717"/>
              </a:buClr>
              <a:buSzPts val="1400"/>
              <a:buAutoNum type="arabicParenR"/>
            </a:pPr>
            <a:r>
              <a:rPr lang="en-GB">
                <a:solidFill>
                  <a:srgbClr val="171717"/>
                </a:solidFill>
              </a:rPr>
              <a:t>Explain why particle physics is essential in the </a:t>
            </a:r>
            <a:r>
              <a:rPr lang="en-GB">
                <a:solidFill>
                  <a:srgbClr val="171717"/>
                </a:solidFill>
              </a:rPr>
              <a:t>study</a:t>
            </a:r>
            <a:r>
              <a:rPr lang="en-GB">
                <a:solidFill>
                  <a:srgbClr val="171717"/>
                </a:solidFill>
              </a:rPr>
              <a:t> of Cosmology</a:t>
            </a:r>
            <a:endParaRPr>
              <a:solidFill>
                <a:srgbClr val="171717"/>
              </a:solidFill>
            </a:endParaRPr>
          </a:p>
          <a:p>
            <a:pPr indent="0" lvl="0" marL="0" rtl="0" algn="l">
              <a:spcBef>
                <a:spcPts val="0"/>
              </a:spcBef>
              <a:spcAft>
                <a:spcPts val="0"/>
              </a:spcAft>
              <a:buNone/>
            </a:pPr>
            <a:r>
              <a:t/>
            </a:r>
            <a:endParaRPr>
              <a:solidFill>
                <a:srgbClr val="171717"/>
              </a:solidFill>
            </a:endParaRPr>
          </a:p>
          <a:p>
            <a:pPr indent="0" lvl="0" marL="0" rtl="0" algn="l">
              <a:spcBef>
                <a:spcPts val="0"/>
              </a:spcBef>
              <a:spcAft>
                <a:spcPts val="0"/>
              </a:spcAft>
              <a:buNone/>
            </a:pPr>
            <a:r>
              <a:t/>
            </a:r>
            <a:endParaRPr>
              <a:solidFill>
                <a:srgbClr val="171717"/>
              </a:solidFill>
            </a:endParaRPr>
          </a:p>
          <a:p>
            <a:pPr indent="0" lvl="0" marL="0" rtl="0" algn="l">
              <a:spcBef>
                <a:spcPts val="0"/>
              </a:spcBef>
              <a:spcAft>
                <a:spcPts val="0"/>
              </a:spcAft>
              <a:buNone/>
            </a:pPr>
            <a:r>
              <a:t/>
            </a:r>
            <a:endParaRPr>
              <a:solidFill>
                <a:srgbClr val="171717"/>
              </a:solidFill>
            </a:endParaRPr>
          </a:p>
          <a:p>
            <a:pPr indent="0" lvl="0" marL="0" rtl="0" algn="l">
              <a:spcBef>
                <a:spcPts val="0"/>
              </a:spcBef>
              <a:spcAft>
                <a:spcPts val="0"/>
              </a:spcAft>
              <a:buNone/>
            </a:pPr>
            <a:r>
              <a:rPr lang="en-GB">
                <a:solidFill>
                  <a:srgbClr val="171717"/>
                </a:solidFill>
              </a:rPr>
              <a:t>Particle physics is not included in the California Next Generation Science Standards (NGSS).</a:t>
            </a:r>
            <a:endParaRPr>
              <a:solidFill>
                <a:srgbClr val="171717"/>
              </a:solidFill>
            </a:endParaRPr>
          </a:p>
        </p:txBody>
      </p:sp>
    </p:spTree>
  </p:cSld>
  <p:clrMapOvr>
    <a:masterClrMapping/>
  </p:clrMapOvr>
</p:sld>
</file>

<file path=ppt/slides/slide1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9" name="Shape 999"/>
        <p:cNvGrpSpPr/>
        <p:nvPr/>
      </p:nvGrpSpPr>
      <p:grpSpPr>
        <a:xfrm>
          <a:off x="0" y="0"/>
          <a:ext cx="0" cy="0"/>
          <a:chOff x="0" y="0"/>
          <a:chExt cx="0" cy="0"/>
        </a:xfrm>
      </p:grpSpPr>
      <p:sp>
        <p:nvSpPr>
          <p:cNvPr id="1000" name="Google Shape;1000;p132"/>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Potential Students’ Conceptions &amp; Challenges</a:t>
            </a:r>
            <a:endParaRPr/>
          </a:p>
        </p:txBody>
      </p:sp>
      <p:graphicFrame>
        <p:nvGraphicFramePr>
          <p:cNvPr id="1001" name="Google Shape;1001;p132"/>
          <p:cNvGraphicFramePr/>
          <p:nvPr/>
        </p:nvGraphicFramePr>
        <p:xfrm>
          <a:off x="176650" y="834500"/>
          <a:ext cx="3000000" cy="3000000"/>
        </p:xfrm>
        <a:graphic>
          <a:graphicData uri="http://schemas.openxmlformats.org/drawingml/2006/table">
            <a:tbl>
              <a:tblPr>
                <a:noFill/>
                <a:tableStyleId>{F58EEAE5-53E8-4903-A90D-0E30F9777E0A}</a:tableStyleId>
              </a:tblPr>
              <a:tblGrid>
                <a:gridCol w="2309000"/>
                <a:gridCol w="2273000"/>
              </a:tblGrid>
              <a:tr h="381000">
                <a:tc>
                  <a:txBody>
                    <a:bodyPr/>
                    <a:lstStyle/>
                    <a:p>
                      <a:pPr indent="0" lvl="0" marL="0" rtl="0" algn="l">
                        <a:spcBef>
                          <a:spcPts val="0"/>
                        </a:spcBef>
                        <a:spcAft>
                          <a:spcPts val="0"/>
                        </a:spcAft>
                        <a:buNone/>
                      </a:pPr>
                      <a:r>
                        <a:rPr b="1" lang="en-GB" sz="1300"/>
                        <a:t>Conceptions</a:t>
                      </a:r>
                      <a:endParaRPr b="1" sz="1300"/>
                    </a:p>
                  </a:txBody>
                  <a:tcPr marT="91425" marB="91425" marR="91425" marL="91425">
                    <a:solidFill>
                      <a:srgbClr val="FFFF00"/>
                    </a:solidFill>
                  </a:tcPr>
                </a:tc>
                <a:tc>
                  <a:txBody>
                    <a:bodyPr/>
                    <a:lstStyle/>
                    <a:p>
                      <a:pPr indent="0" lvl="0" marL="0" rtl="0" algn="l">
                        <a:spcBef>
                          <a:spcPts val="0"/>
                        </a:spcBef>
                        <a:spcAft>
                          <a:spcPts val="0"/>
                        </a:spcAft>
                        <a:buNone/>
                      </a:pPr>
                      <a:r>
                        <a:rPr b="1" lang="en-GB" sz="1300"/>
                        <a:t>Challenges</a:t>
                      </a:r>
                      <a:endParaRPr b="1" sz="1300"/>
                    </a:p>
                  </a:txBody>
                  <a:tcPr marT="91425" marB="91425" marR="91425" marL="91425">
                    <a:solidFill>
                      <a:srgbClr val="00FFFF"/>
                    </a:solidFill>
                  </a:tcPr>
                </a:tc>
              </a:tr>
              <a:tr h="381000">
                <a:tc>
                  <a:txBody>
                    <a:bodyPr/>
                    <a:lstStyle/>
                    <a:p>
                      <a:pPr indent="0" lvl="0" marL="0" rtl="0" algn="l">
                        <a:spcBef>
                          <a:spcPts val="0"/>
                        </a:spcBef>
                        <a:spcAft>
                          <a:spcPts val="0"/>
                        </a:spcAft>
                        <a:buNone/>
                      </a:pPr>
                      <a:r>
                        <a:t/>
                      </a:r>
                      <a:endParaRPr sz="1300"/>
                    </a:p>
                    <a:p>
                      <a:pPr indent="0" lvl="0" marL="0" rtl="0" algn="l">
                        <a:spcBef>
                          <a:spcPts val="0"/>
                        </a:spcBef>
                        <a:spcAft>
                          <a:spcPts val="0"/>
                        </a:spcAft>
                        <a:buNone/>
                      </a:pPr>
                      <a:r>
                        <a:t/>
                      </a:r>
                      <a:endParaRPr sz="1300"/>
                    </a:p>
                    <a:p>
                      <a:pPr indent="0" lvl="0" marL="0" rtl="0" algn="l">
                        <a:spcBef>
                          <a:spcPts val="0"/>
                        </a:spcBef>
                        <a:spcAft>
                          <a:spcPts val="0"/>
                        </a:spcAft>
                        <a:buNone/>
                      </a:pPr>
                      <a:r>
                        <a:t/>
                      </a:r>
                      <a:endParaRPr sz="1300"/>
                    </a:p>
                  </a:txBody>
                  <a:tcPr marT="91425" marB="91425" marR="91425" marL="91425"/>
                </a:tc>
                <a:tc>
                  <a:txBody>
                    <a:bodyPr/>
                    <a:lstStyle/>
                    <a:p>
                      <a:pPr indent="0" lvl="0" marL="0" rtl="0" algn="l">
                        <a:spcBef>
                          <a:spcPts val="0"/>
                        </a:spcBef>
                        <a:spcAft>
                          <a:spcPts val="0"/>
                        </a:spcAft>
                        <a:buNone/>
                      </a:pPr>
                      <a:r>
                        <a:t/>
                      </a:r>
                      <a:endParaRPr sz="1300"/>
                    </a:p>
                  </a:txBody>
                  <a:tcPr marT="91425" marB="91425" marR="91425" marL="91425"/>
                </a:tc>
              </a:tr>
              <a:tr h="381000">
                <a:tc>
                  <a:txBody>
                    <a:bodyPr/>
                    <a:lstStyle/>
                    <a:p>
                      <a:pPr indent="0" lvl="0" marL="0" rtl="0" algn="l">
                        <a:spcBef>
                          <a:spcPts val="0"/>
                        </a:spcBef>
                        <a:spcAft>
                          <a:spcPts val="0"/>
                        </a:spcAft>
                        <a:buNone/>
                      </a:pPr>
                      <a:r>
                        <a:t/>
                      </a:r>
                      <a:endParaRPr sz="1300"/>
                    </a:p>
                  </a:txBody>
                  <a:tcPr marT="91425" marB="91425" marR="91425" marL="91425"/>
                </a:tc>
                <a:tc>
                  <a:txBody>
                    <a:bodyPr/>
                    <a:lstStyle/>
                    <a:p>
                      <a:pPr indent="0" lvl="0" marL="0" rtl="0" algn="l">
                        <a:spcBef>
                          <a:spcPts val="0"/>
                        </a:spcBef>
                        <a:spcAft>
                          <a:spcPts val="0"/>
                        </a:spcAft>
                        <a:buNone/>
                      </a:pPr>
                      <a:r>
                        <a:t/>
                      </a:r>
                      <a:endParaRPr sz="1300"/>
                    </a:p>
                    <a:p>
                      <a:pPr indent="0" lvl="0" marL="0" rtl="0" algn="l">
                        <a:spcBef>
                          <a:spcPts val="0"/>
                        </a:spcBef>
                        <a:spcAft>
                          <a:spcPts val="0"/>
                        </a:spcAft>
                        <a:buNone/>
                      </a:pPr>
                      <a:r>
                        <a:t/>
                      </a:r>
                      <a:endParaRPr sz="1300"/>
                    </a:p>
                  </a:txBody>
                  <a:tcPr marT="91425" marB="91425" marR="91425" marL="91425"/>
                </a:tc>
              </a:tr>
              <a:tr h="381000">
                <a:tc>
                  <a:txBody>
                    <a:bodyPr/>
                    <a:lstStyle/>
                    <a:p>
                      <a:pPr indent="0" lvl="0" marL="0" rtl="0" algn="l">
                        <a:spcBef>
                          <a:spcPts val="0"/>
                        </a:spcBef>
                        <a:spcAft>
                          <a:spcPts val="0"/>
                        </a:spcAft>
                        <a:buNone/>
                      </a:pPr>
                      <a:r>
                        <a:t/>
                      </a:r>
                      <a:endParaRPr sz="1300"/>
                    </a:p>
                  </a:txBody>
                  <a:tcPr marT="91425" marB="91425" marR="91425" marL="91425"/>
                </a:tc>
                <a:tc>
                  <a:txBody>
                    <a:bodyPr/>
                    <a:lstStyle/>
                    <a:p>
                      <a:pPr indent="0" lvl="0" marL="0" rtl="0" algn="l">
                        <a:spcBef>
                          <a:spcPts val="0"/>
                        </a:spcBef>
                        <a:spcAft>
                          <a:spcPts val="0"/>
                        </a:spcAft>
                        <a:buNone/>
                      </a:pPr>
                      <a:r>
                        <a:t/>
                      </a:r>
                      <a:endParaRPr sz="1300"/>
                    </a:p>
                    <a:p>
                      <a:pPr indent="0" lvl="0" marL="0" rtl="0" algn="l">
                        <a:spcBef>
                          <a:spcPts val="0"/>
                        </a:spcBef>
                        <a:spcAft>
                          <a:spcPts val="0"/>
                        </a:spcAft>
                        <a:buNone/>
                      </a:pPr>
                      <a:r>
                        <a:t/>
                      </a:r>
                      <a:endParaRPr sz="1300"/>
                    </a:p>
                  </a:txBody>
                  <a:tcPr marT="91425" marB="91425" marR="91425" marL="91425"/>
                </a:tc>
              </a:tr>
              <a:tr h="381000">
                <a:tc>
                  <a:txBody>
                    <a:bodyPr/>
                    <a:lstStyle/>
                    <a:p>
                      <a:pPr indent="0" lvl="0" marL="0" rtl="0" algn="l">
                        <a:spcBef>
                          <a:spcPts val="0"/>
                        </a:spcBef>
                        <a:spcAft>
                          <a:spcPts val="0"/>
                        </a:spcAft>
                        <a:buNone/>
                      </a:pPr>
                      <a:r>
                        <a:t/>
                      </a:r>
                      <a:endParaRPr sz="1300"/>
                    </a:p>
                  </a:txBody>
                  <a:tcPr marT="91425" marB="91425" marR="91425" marL="91425"/>
                </a:tc>
                <a:tc>
                  <a:txBody>
                    <a:bodyPr/>
                    <a:lstStyle/>
                    <a:p>
                      <a:pPr indent="0" lvl="0" marL="0" rtl="0" algn="l">
                        <a:spcBef>
                          <a:spcPts val="0"/>
                        </a:spcBef>
                        <a:spcAft>
                          <a:spcPts val="0"/>
                        </a:spcAft>
                        <a:buNone/>
                      </a:pPr>
                      <a:r>
                        <a:t/>
                      </a:r>
                      <a:endParaRPr sz="1300"/>
                    </a:p>
                    <a:p>
                      <a:pPr indent="0" lvl="0" marL="0" rtl="0" algn="l">
                        <a:spcBef>
                          <a:spcPts val="0"/>
                        </a:spcBef>
                        <a:spcAft>
                          <a:spcPts val="0"/>
                        </a:spcAft>
                        <a:buNone/>
                      </a:pPr>
                      <a:r>
                        <a:t/>
                      </a:r>
                      <a:endParaRPr sz="1300"/>
                    </a:p>
                  </a:txBody>
                  <a:tcPr marT="91425" marB="91425" marR="91425" marL="91425"/>
                </a:tc>
              </a:tr>
              <a:tr h="381000">
                <a:tc>
                  <a:txBody>
                    <a:bodyPr/>
                    <a:lstStyle/>
                    <a:p>
                      <a:pPr indent="0" lvl="0" marL="0" rtl="0" algn="l">
                        <a:spcBef>
                          <a:spcPts val="0"/>
                        </a:spcBef>
                        <a:spcAft>
                          <a:spcPts val="0"/>
                        </a:spcAft>
                        <a:buNone/>
                      </a:pPr>
                      <a:r>
                        <a:t/>
                      </a:r>
                      <a:endParaRPr sz="1300"/>
                    </a:p>
                  </a:txBody>
                  <a:tcPr marT="91425" marB="91425" marR="91425" marL="91425"/>
                </a:tc>
                <a:tc>
                  <a:txBody>
                    <a:bodyPr/>
                    <a:lstStyle/>
                    <a:p>
                      <a:pPr indent="0" lvl="0" marL="0" rtl="0" algn="l">
                        <a:spcBef>
                          <a:spcPts val="0"/>
                        </a:spcBef>
                        <a:spcAft>
                          <a:spcPts val="0"/>
                        </a:spcAft>
                        <a:buNone/>
                      </a:pPr>
                      <a:r>
                        <a:t/>
                      </a:r>
                      <a:endParaRPr sz="1300"/>
                    </a:p>
                    <a:p>
                      <a:pPr indent="0" lvl="0" marL="0" rtl="0" algn="l">
                        <a:spcBef>
                          <a:spcPts val="0"/>
                        </a:spcBef>
                        <a:spcAft>
                          <a:spcPts val="0"/>
                        </a:spcAft>
                        <a:buNone/>
                      </a:pPr>
                      <a:r>
                        <a:t/>
                      </a:r>
                      <a:endParaRPr sz="1300"/>
                    </a:p>
                  </a:txBody>
                  <a:tcPr marT="91425" marB="91425" marR="91425" marL="91425"/>
                </a:tc>
              </a:tr>
            </a:tbl>
          </a:graphicData>
        </a:graphic>
      </p:graphicFrame>
      <p:pic>
        <p:nvPicPr>
          <p:cNvPr id="1002" name="Google Shape;1002;p132" title="Screenshot 2025-07-17 at 4.14.29 PM.png"/>
          <p:cNvPicPr preferRelativeResize="0"/>
          <p:nvPr/>
        </p:nvPicPr>
        <p:blipFill>
          <a:blip r:embed="rId3">
            <a:alphaModFix/>
          </a:blip>
          <a:stretch>
            <a:fillRect/>
          </a:stretch>
        </p:blipFill>
        <p:spPr>
          <a:xfrm>
            <a:off x="4863050" y="1087050"/>
            <a:ext cx="4115099" cy="2798900"/>
          </a:xfrm>
          <a:prstGeom prst="rect">
            <a:avLst/>
          </a:prstGeom>
          <a:noFill/>
          <a:ln>
            <a:noFill/>
          </a:ln>
        </p:spPr>
      </p:pic>
      <p:sp>
        <p:nvSpPr>
          <p:cNvPr id="1003" name="Google Shape;1003;p132"/>
          <p:cNvSpPr txBox="1"/>
          <p:nvPr/>
        </p:nvSpPr>
        <p:spPr>
          <a:xfrm>
            <a:off x="249475" y="1333725"/>
            <a:ext cx="19671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300"/>
              <a:t>“Positron = Proton”</a:t>
            </a:r>
            <a:endParaRPr sz="1600">
              <a:solidFill>
                <a:srgbClr val="171717"/>
              </a:solidFill>
            </a:endParaRPr>
          </a:p>
        </p:txBody>
      </p:sp>
      <p:sp>
        <p:nvSpPr>
          <p:cNvPr id="1004" name="Google Shape;1004;p132"/>
          <p:cNvSpPr txBox="1"/>
          <p:nvPr/>
        </p:nvSpPr>
        <p:spPr>
          <a:xfrm>
            <a:off x="2571450" y="1400875"/>
            <a:ext cx="240000" cy="86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600">
              <a:solidFill>
                <a:srgbClr val="171717"/>
              </a:solidFill>
            </a:endParaRPr>
          </a:p>
        </p:txBody>
      </p:sp>
      <p:sp>
        <p:nvSpPr>
          <p:cNvPr id="1005" name="Google Shape;1005;p132"/>
          <p:cNvSpPr txBox="1"/>
          <p:nvPr/>
        </p:nvSpPr>
        <p:spPr>
          <a:xfrm>
            <a:off x="2590650" y="1228725"/>
            <a:ext cx="1967100" cy="249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300"/>
              <a:t>Both are positive, so students assume they're the same.</a:t>
            </a:r>
            <a:endParaRPr sz="1600">
              <a:solidFill>
                <a:srgbClr val="171717"/>
              </a:solidFill>
            </a:endParaRPr>
          </a:p>
        </p:txBody>
      </p:sp>
      <p:sp>
        <p:nvSpPr>
          <p:cNvPr id="1006" name="Google Shape;1006;p132"/>
          <p:cNvSpPr txBox="1"/>
          <p:nvPr/>
        </p:nvSpPr>
        <p:spPr>
          <a:xfrm>
            <a:off x="172825" y="2007050"/>
            <a:ext cx="21204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300"/>
              <a:t>“There are antimatter bombs”</a:t>
            </a:r>
            <a:endParaRPr sz="1600">
              <a:solidFill>
                <a:srgbClr val="171717"/>
              </a:solidFill>
            </a:endParaRPr>
          </a:p>
        </p:txBody>
      </p:sp>
      <p:sp>
        <p:nvSpPr>
          <p:cNvPr id="1007" name="Google Shape;1007;p132"/>
          <p:cNvSpPr txBox="1"/>
          <p:nvPr/>
        </p:nvSpPr>
        <p:spPr>
          <a:xfrm>
            <a:off x="2556338" y="1967300"/>
            <a:ext cx="20436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300"/>
              <a:t>Movies like </a:t>
            </a:r>
            <a:r>
              <a:rPr i="1" lang="en-GB" sz="1300"/>
              <a:t>Angels &amp; Demons</a:t>
            </a:r>
            <a:r>
              <a:rPr lang="en-GB" sz="1300"/>
              <a:t> suggest it.</a:t>
            </a:r>
            <a:endParaRPr sz="1600">
              <a:solidFill>
                <a:srgbClr val="171717"/>
              </a:solidFill>
            </a:endParaRPr>
          </a:p>
        </p:txBody>
      </p:sp>
      <p:sp>
        <p:nvSpPr>
          <p:cNvPr id="1008" name="Google Shape;1008;p132"/>
          <p:cNvSpPr txBox="1"/>
          <p:nvPr/>
        </p:nvSpPr>
        <p:spPr>
          <a:xfrm>
            <a:off x="172825" y="2575725"/>
            <a:ext cx="21204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300"/>
              <a:t>“Antimatter is just science fiction”</a:t>
            </a:r>
            <a:endParaRPr sz="1600">
              <a:solidFill>
                <a:srgbClr val="171717"/>
              </a:solidFill>
            </a:endParaRPr>
          </a:p>
        </p:txBody>
      </p:sp>
      <p:sp>
        <p:nvSpPr>
          <p:cNvPr id="1009" name="Google Shape;1009;p132"/>
          <p:cNvSpPr txBox="1"/>
          <p:nvPr/>
        </p:nvSpPr>
        <p:spPr>
          <a:xfrm>
            <a:off x="2591200" y="2572000"/>
            <a:ext cx="20436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300"/>
              <a:t>Influenced by media; it's unfamiliar.</a:t>
            </a:r>
            <a:endParaRPr sz="1600">
              <a:solidFill>
                <a:srgbClr val="171717"/>
              </a:solidFill>
            </a:endParaRPr>
          </a:p>
        </p:txBody>
      </p:sp>
      <p:sp>
        <p:nvSpPr>
          <p:cNvPr id="1010" name="Google Shape;1010;p132"/>
          <p:cNvSpPr txBox="1"/>
          <p:nvPr/>
        </p:nvSpPr>
        <p:spPr>
          <a:xfrm>
            <a:off x="183425" y="3186100"/>
            <a:ext cx="20436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300"/>
              <a:t>“E=mc² means you can turn energy into mass”</a:t>
            </a:r>
            <a:endParaRPr sz="1600">
              <a:solidFill>
                <a:srgbClr val="171717"/>
              </a:solidFill>
            </a:endParaRPr>
          </a:p>
        </p:txBody>
      </p:sp>
      <p:sp>
        <p:nvSpPr>
          <p:cNvPr id="1011" name="Google Shape;1011;p132"/>
          <p:cNvSpPr txBox="1"/>
          <p:nvPr/>
        </p:nvSpPr>
        <p:spPr>
          <a:xfrm>
            <a:off x="2566738" y="3193975"/>
            <a:ext cx="18042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300"/>
              <a:t>Misinterpreting the equation direction.</a:t>
            </a:r>
            <a:endParaRPr sz="1600">
              <a:solidFill>
                <a:srgbClr val="171717"/>
              </a:solidFill>
            </a:endParaRPr>
          </a:p>
        </p:txBody>
      </p:sp>
      <p:sp>
        <p:nvSpPr>
          <p:cNvPr id="1012" name="Google Shape;1012;p132"/>
          <p:cNvSpPr txBox="1"/>
          <p:nvPr/>
        </p:nvSpPr>
        <p:spPr>
          <a:xfrm>
            <a:off x="202050" y="3704775"/>
            <a:ext cx="18711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300"/>
              <a:t>“The universe should’ve annihilated”</a:t>
            </a:r>
            <a:endParaRPr sz="1600">
              <a:solidFill>
                <a:srgbClr val="171717"/>
              </a:solidFill>
            </a:endParaRPr>
          </a:p>
        </p:txBody>
      </p:sp>
      <p:sp>
        <p:nvSpPr>
          <p:cNvPr id="1013" name="Google Shape;1013;p132"/>
          <p:cNvSpPr txBox="1"/>
          <p:nvPr/>
        </p:nvSpPr>
        <p:spPr>
          <a:xfrm>
            <a:off x="2543225" y="3743150"/>
            <a:ext cx="20436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300"/>
              <a:t>They learn matter + antimatter annihilates.</a:t>
            </a:r>
            <a:endParaRPr sz="1600">
              <a:solidFill>
                <a:srgbClr val="171717"/>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0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0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0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0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0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0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1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1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1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1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0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7" name="Shape 1017"/>
        <p:cNvGrpSpPr/>
        <p:nvPr/>
      </p:nvGrpSpPr>
      <p:grpSpPr>
        <a:xfrm>
          <a:off x="0" y="0"/>
          <a:ext cx="0" cy="0"/>
          <a:chOff x="0" y="0"/>
          <a:chExt cx="0" cy="0"/>
        </a:xfrm>
      </p:grpSpPr>
      <p:sp>
        <p:nvSpPr>
          <p:cNvPr id="1018" name="Google Shape;1018;p133"/>
          <p:cNvSpPr txBox="1"/>
          <p:nvPr>
            <p:ph type="title"/>
          </p:nvPr>
        </p:nvSpPr>
        <p:spPr>
          <a:xfrm>
            <a:off x="306000" y="280198"/>
            <a:ext cx="8532000" cy="4851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Best Practice Example</a:t>
            </a:r>
            <a:endParaRPr/>
          </a:p>
          <a:p>
            <a:pPr indent="0" lvl="0" marL="0" rtl="0" algn="l">
              <a:spcBef>
                <a:spcPts val="0"/>
              </a:spcBef>
              <a:spcAft>
                <a:spcPts val="0"/>
              </a:spcAft>
              <a:buNone/>
            </a:pPr>
            <a:r>
              <a:t/>
            </a:r>
            <a:endParaRPr/>
          </a:p>
        </p:txBody>
      </p:sp>
      <p:sp>
        <p:nvSpPr>
          <p:cNvPr id="1019" name="Google Shape;1019;p133"/>
          <p:cNvSpPr txBox="1"/>
          <p:nvPr>
            <p:ph idx="1" type="body"/>
          </p:nvPr>
        </p:nvSpPr>
        <p:spPr>
          <a:xfrm>
            <a:off x="306150" y="649525"/>
            <a:ext cx="3755100" cy="337500"/>
          </a:xfrm>
          <a:prstGeom prst="rect">
            <a:avLst/>
          </a:prstGeom>
        </p:spPr>
        <p:txBody>
          <a:bodyPr anchorCtr="0" anchor="t" bIns="0" lIns="0" spcFirstLastPara="1" rIns="0" wrap="square" tIns="0">
            <a:noAutofit/>
          </a:bodyPr>
          <a:lstStyle/>
          <a:p>
            <a:pPr indent="0" lvl="0" marL="0" rtl="0" algn="l">
              <a:lnSpc>
                <a:spcPct val="80000"/>
              </a:lnSpc>
              <a:spcBef>
                <a:spcPts val="800"/>
              </a:spcBef>
              <a:spcAft>
                <a:spcPts val="0"/>
              </a:spcAft>
              <a:buNone/>
            </a:pPr>
            <a:r>
              <a:rPr lang="en-GB" sz="1220">
                <a:solidFill>
                  <a:schemeClr val="dk2"/>
                </a:solidFill>
              </a:rPr>
              <a:t>Brief outline of an instructional strategy</a:t>
            </a:r>
            <a:endParaRPr sz="1220">
              <a:solidFill>
                <a:schemeClr val="dk2"/>
              </a:solidFill>
            </a:endParaRPr>
          </a:p>
          <a:p>
            <a:pPr indent="0" lvl="0" marL="0" rtl="0" algn="l">
              <a:lnSpc>
                <a:spcPct val="80000"/>
              </a:lnSpc>
              <a:spcBef>
                <a:spcPts val="800"/>
              </a:spcBef>
              <a:spcAft>
                <a:spcPts val="0"/>
              </a:spcAft>
              <a:buSzPts val="358"/>
              <a:buNone/>
            </a:pPr>
            <a:r>
              <a:t/>
            </a:r>
            <a:endParaRPr b="0" sz="1220">
              <a:solidFill>
                <a:schemeClr val="dk2"/>
              </a:solidFill>
            </a:endParaRPr>
          </a:p>
        </p:txBody>
      </p:sp>
      <p:sp>
        <p:nvSpPr>
          <p:cNvPr id="1020" name="Google Shape;1020;p133"/>
          <p:cNvSpPr txBox="1"/>
          <p:nvPr>
            <p:ph idx="2" type="body"/>
          </p:nvPr>
        </p:nvSpPr>
        <p:spPr>
          <a:xfrm>
            <a:off x="3044775" y="3092650"/>
            <a:ext cx="4236300" cy="320400"/>
          </a:xfrm>
          <a:prstGeom prst="rect">
            <a:avLst/>
          </a:prstGeom>
        </p:spPr>
        <p:txBody>
          <a:bodyPr anchorCtr="0" anchor="t" bIns="0" lIns="0" spcFirstLastPara="1" rIns="0" wrap="square" tIns="0">
            <a:normAutofit fontScale="92500"/>
          </a:bodyPr>
          <a:lstStyle/>
          <a:p>
            <a:pPr indent="0" lvl="0" marL="0" rtl="0" algn="l">
              <a:spcBef>
                <a:spcPts val="800"/>
              </a:spcBef>
              <a:spcAft>
                <a:spcPts val="0"/>
              </a:spcAft>
              <a:buNone/>
            </a:pPr>
            <a:r>
              <a:rPr lang="en-GB"/>
              <a:t>Gamification*/Simulation. i.e: </a:t>
            </a:r>
            <a:r>
              <a:rPr lang="en-GB" u="sng">
                <a:solidFill>
                  <a:schemeClr val="hlink"/>
                </a:solidFill>
                <a:hlinkClick r:id="rId3"/>
              </a:rPr>
              <a:t>Puzzle Challenge</a:t>
            </a:r>
            <a:endParaRPr/>
          </a:p>
        </p:txBody>
      </p:sp>
      <p:sp>
        <p:nvSpPr>
          <p:cNvPr id="1021" name="Google Shape;1021;p133"/>
          <p:cNvSpPr txBox="1"/>
          <p:nvPr/>
        </p:nvSpPr>
        <p:spPr>
          <a:xfrm>
            <a:off x="345750" y="4448000"/>
            <a:ext cx="8452500" cy="307800"/>
          </a:xfrm>
          <a:prstGeom prst="rect">
            <a:avLst/>
          </a:prstGeom>
          <a:noFill/>
          <a:ln>
            <a:noFill/>
          </a:ln>
        </p:spPr>
        <p:txBody>
          <a:bodyPr anchorCtr="0" anchor="t" bIns="91425" lIns="91425" spcFirstLastPara="1" rIns="91425" wrap="square" tIns="91425">
            <a:spAutoFit/>
          </a:bodyPr>
          <a:lstStyle/>
          <a:p>
            <a:pPr indent="0" lvl="0" marL="0" rtl="0" algn="l">
              <a:lnSpc>
                <a:spcPct val="80000"/>
              </a:lnSpc>
              <a:spcBef>
                <a:spcPts val="800"/>
              </a:spcBef>
              <a:spcAft>
                <a:spcPts val="0"/>
              </a:spcAft>
              <a:buNone/>
            </a:pPr>
            <a:r>
              <a:rPr lang="en-GB" sz="1000">
                <a:solidFill>
                  <a:schemeClr val="dk2"/>
                </a:solidFill>
              </a:rPr>
              <a:t>*</a:t>
            </a:r>
            <a:r>
              <a:rPr lang="en-GB" sz="1000">
                <a:solidFill>
                  <a:schemeClr val="dk2"/>
                </a:solidFill>
              </a:rPr>
              <a:t>Game with cards for each matter particle and antimatter particle. Rules: they choose one person and see if they form a particle with it or annihilate</a:t>
            </a:r>
            <a:endParaRPr sz="1000"/>
          </a:p>
        </p:txBody>
      </p:sp>
      <p:sp>
        <p:nvSpPr>
          <p:cNvPr id="1022" name="Google Shape;1022;p133"/>
          <p:cNvSpPr txBox="1"/>
          <p:nvPr/>
        </p:nvSpPr>
        <p:spPr>
          <a:xfrm>
            <a:off x="148650" y="1009688"/>
            <a:ext cx="2283000" cy="406200"/>
          </a:xfrm>
          <a:prstGeom prst="rect">
            <a:avLst/>
          </a:prstGeom>
          <a:noFill/>
          <a:ln>
            <a:noFill/>
          </a:ln>
        </p:spPr>
        <p:txBody>
          <a:bodyPr anchorCtr="0" anchor="t" bIns="91425" lIns="91425" spcFirstLastPara="1" rIns="91425" wrap="square" tIns="91425">
            <a:spAutoFit/>
          </a:bodyPr>
          <a:lstStyle/>
          <a:p>
            <a:pPr indent="-330200" lvl="0" marL="457200" rtl="0" algn="l">
              <a:lnSpc>
                <a:spcPct val="90000"/>
              </a:lnSpc>
              <a:spcBef>
                <a:spcPts val="800"/>
              </a:spcBef>
              <a:spcAft>
                <a:spcPts val="0"/>
              </a:spcAft>
              <a:buClr>
                <a:srgbClr val="171717"/>
              </a:buClr>
              <a:buSzPts val="1600"/>
              <a:buChar char="➔"/>
            </a:pPr>
            <a:r>
              <a:rPr b="1" lang="en-GB" sz="1600">
                <a:solidFill>
                  <a:srgbClr val="171717"/>
                </a:solidFill>
              </a:rPr>
              <a:t>Prior Knowledge</a:t>
            </a:r>
            <a:endParaRPr b="1" sz="1600">
              <a:solidFill>
                <a:srgbClr val="171717"/>
              </a:solidFill>
            </a:endParaRPr>
          </a:p>
        </p:txBody>
      </p:sp>
      <p:sp>
        <p:nvSpPr>
          <p:cNvPr id="1023" name="Google Shape;1023;p133"/>
          <p:cNvSpPr txBox="1"/>
          <p:nvPr/>
        </p:nvSpPr>
        <p:spPr>
          <a:xfrm>
            <a:off x="139775" y="1739300"/>
            <a:ext cx="1887300" cy="406200"/>
          </a:xfrm>
          <a:prstGeom prst="rect">
            <a:avLst/>
          </a:prstGeom>
          <a:noFill/>
          <a:ln>
            <a:noFill/>
          </a:ln>
        </p:spPr>
        <p:txBody>
          <a:bodyPr anchorCtr="0" anchor="t" bIns="91425" lIns="91425" spcFirstLastPara="1" rIns="91425" wrap="square" tIns="91425">
            <a:spAutoFit/>
          </a:bodyPr>
          <a:lstStyle/>
          <a:p>
            <a:pPr indent="-330200" lvl="0" marL="457200" rtl="0" algn="l">
              <a:lnSpc>
                <a:spcPct val="90000"/>
              </a:lnSpc>
              <a:spcBef>
                <a:spcPts val="800"/>
              </a:spcBef>
              <a:spcAft>
                <a:spcPts val="0"/>
              </a:spcAft>
              <a:buClr>
                <a:srgbClr val="171717"/>
              </a:buClr>
              <a:buSzPts val="1600"/>
              <a:buChar char="➔"/>
            </a:pPr>
            <a:r>
              <a:rPr b="1" lang="en-GB" sz="1600">
                <a:solidFill>
                  <a:srgbClr val="171717"/>
                </a:solidFill>
              </a:rPr>
              <a:t>Introduction</a:t>
            </a:r>
            <a:endParaRPr b="1" sz="1600">
              <a:solidFill>
                <a:srgbClr val="171717"/>
              </a:solidFill>
            </a:endParaRPr>
          </a:p>
        </p:txBody>
      </p:sp>
      <p:sp>
        <p:nvSpPr>
          <p:cNvPr id="1024" name="Google Shape;1024;p133"/>
          <p:cNvSpPr txBox="1"/>
          <p:nvPr/>
        </p:nvSpPr>
        <p:spPr>
          <a:xfrm>
            <a:off x="168275" y="3585575"/>
            <a:ext cx="1636500" cy="406200"/>
          </a:xfrm>
          <a:prstGeom prst="rect">
            <a:avLst/>
          </a:prstGeom>
          <a:noFill/>
          <a:ln>
            <a:noFill/>
          </a:ln>
        </p:spPr>
        <p:txBody>
          <a:bodyPr anchorCtr="0" anchor="t" bIns="91425" lIns="91425" spcFirstLastPara="1" rIns="91425" wrap="square" tIns="91425">
            <a:spAutoFit/>
          </a:bodyPr>
          <a:lstStyle/>
          <a:p>
            <a:pPr indent="-330200" lvl="0" marL="457200" rtl="0" algn="l">
              <a:lnSpc>
                <a:spcPct val="90000"/>
              </a:lnSpc>
              <a:spcBef>
                <a:spcPts val="800"/>
              </a:spcBef>
              <a:spcAft>
                <a:spcPts val="0"/>
              </a:spcAft>
              <a:buClr>
                <a:srgbClr val="171717"/>
              </a:buClr>
              <a:buSzPts val="1600"/>
              <a:buChar char="➔"/>
            </a:pPr>
            <a:r>
              <a:rPr b="1" lang="en-GB" sz="1600">
                <a:solidFill>
                  <a:srgbClr val="171717"/>
                </a:solidFill>
              </a:rPr>
              <a:t>Closure</a:t>
            </a:r>
            <a:endParaRPr b="1" sz="1600">
              <a:solidFill>
                <a:srgbClr val="171717"/>
              </a:solidFill>
            </a:endParaRPr>
          </a:p>
        </p:txBody>
      </p:sp>
      <p:sp>
        <p:nvSpPr>
          <p:cNvPr id="1025" name="Google Shape;1025;p133"/>
          <p:cNvSpPr txBox="1"/>
          <p:nvPr/>
        </p:nvSpPr>
        <p:spPr>
          <a:xfrm>
            <a:off x="7072075" y="359100"/>
            <a:ext cx="1675500" cy="4062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800"/>
              </a:spcBef>
              <a:spcAft>
                <a:spcPts val="0"/>
              </a:spcAft>
              <a:buNone/>
            </a:pPr>
            <a:r>
              <a:rPr b="1" lang="en-GB" sz="1600">
                <a:solidFill>
                  <a:srgbClr val="171717"/>
                </a:solidFill>
              </a:rPr>
              <a:t>In class survey</a:t>
            </a:r>
            <a:endParaRPr b="1" sz="1600">
              <a:solidFill>
                <a:srgbClr val="171717"/>
              </a:solidFill>
            </a:endParaRPr>
          </a:p>
        </p:txBody>
      </p:sp>
      <p:cxnSp>
        <p:nvCxnSpPr>
          <p:cNvPr id="1026" name="Google Shape;1026;p133"/>
          <p:cNvCxnSpPr>
            <a:stCxn id="1022" idx="3"/>
            <a:endCxn id="1027" idx="1"/>
          </p:cNvCxnSpPr>
          <p:nvPr/>
        </p:nvCxnSpPr>
        <p:spPr>
          <a:xfrm flipH="1" rot="10800000">
            <a:off x="2431650" y="892388"/>
            <a:ext cx="1733100" cy="320400"/>
          </a:xfrm>
          <a:prstGeom prst="straightConnector1">
            <a:avLst/>
          </a:prstGeom>
          <a:noFill/>
          <a:ln cap="flat" cmpd="sng" w="28575">
            <a:solidFill>
              <a:schemeClr val="dk2"/>
            </a:solidFill>
            <a:prstDash val="solid"/>
            <a:round/>
            <a:headEnd len="med" w="med" type="none"/>
            <a:tailEnd len="med" w="med" type="triangle"/>
          </a:ln>
        </p:spPr>
      </p:cxnSp>
      <p:cxnSp>
        <p:nvCxnSpPr>
          <p:cNvPr id="1028" name="Google Shape;1028;p133"/>
          <p:cNvCxnSpPr>
            <a:stCxn id="1027" idx="3"/>
            <a:endCxn id="1025" idx="1"/>
          </p:cNvCxnSpPr>
          <p:nvPr/>
        </p:nvCxnSpPr>
        <p:spPr>
          <a:xfrm flipH="1" rot="10800000">
            <a:off x="4979585" y="562219"/>
            <a:ext cx="2092500" cy="330300"/>
          </a:xfrm>
          <a:prstGeom prst="straightConnector1">
            <a:avLst/>
          </a:prstGeom>
          <a:noFill/>
          <a:ln cap="flat" cmpd="sng" w="28575">
            <a:solidFill>
              <a:schemeClr val="dk2"/>
            </a:solidFill>
            <a:prstDash val="solid"/>
            <a:round/>
            <a:headEnd len="med" w="med" type="none"/>
            <a:tailEnd len="med" w="med" type="triangle"/>
          </a:ln>
        </p:spPr>
      </p:cxnSp>
      <p:sp>
        <p:nvSpPr>
          <p:cNvPr id="1029" name="Google Shape;1029;p133"/>
          <p:cNvSpPr txBox="1"/>
          <p:nvPr/>
        </p:nvSpPr>
        <p:spPr>
          <a:xfrm>
            <a:off x="5782400" y="955675"/>
            <a:ext cx="1725000" cy="4062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800"/>
              </a:spcBef>
              <a:spcAft>
                <a:spcPts val="0"/>
              </a:spcAft>
              <a:buNone/>
            </a:pPr>
            <a:r>
              <a:rPr b="1" lang="en-GB" sz="1600" u="sng">
                <a:solidFill>
                  <a:schemeClr val="hlink"/>
                </a:solidFill>
                <a:hlinkClick r:id="rId4"/>
              </a:rPr>
              <a:t>Cloud chamber</a:t>
            </a:r>
            <a:endParaRPr b="1" sz="1600">
              <a:solidFill>
                <a:srgbClr val="171717"/>
              </a:solidFill>
            </a:endParaRPr>
          </a:p>
        </p:txBody>
      </p:sp>
      <p:grpSp>
        <p:nvGrpSpPr>
          <p:cNvPr id="1030" name="Google Shape;1030;p133"/>
          <p:cNvGrpSpPr/>
          <p:nvPr/>
        </p:nvGrpSpPr>
        <p:grpSpPr>
          <a:xfrm>
            <a:off x="4164737" y="2"/>
            <a:ext cx="814848" cy="1299941"/>
            <a:chOff x="4412187" y="320277"/>
            <a:chExt cx="814848" cy="1299941"/>
          </a:xfrm>
        </p:grpSpPr>
        <p:pic>
          <p:nvPicPr>
            <p:cNvPr id="1027" name="Google Shape;1027;p133"/>
            <p:cNvPicPr preferRelativeResize="0"/>
            <p:nvPr/>
          </p:nvPicPr>
          <p:blipFill>
            <a:blip r:embed="rId5">
              <a:alphaModFix/>
            </a:blip>
            <a:stretch>
              <a:fillRect/>
            </a:stretch>
          </p:blipFill>
          <p:spPr>
            <a:xfrm>
              <a:off x="4412187" y="805370"/>
              <a:ext cx="814848" cy="814848"/>
            </a:xfrm>
            <a:prstGeom prst="rect">
              <a:avLst/>
            </a:prstGeom>
            <a:noFill/>
            <a:ln>
              <a:noFill/>
            </a:ln>
          </p:spPr>
        </p:pic>
        <p:pic>
          <p:nvPicPr>
            <p:cNvPr id="1031" name="Google Shape;1031;p133"/>
            <p:cNvPicPr preferRelativeResize="0"/>
            <p:nvPr/>
          </p:nvPicPr>
          <p:blipFill>
            <a:blip r:embed="rId6">
              <a:alphaModFix/>
            </a:blip>
            <a:stretch>
              <a:fillRect/>
            </a:stretch>
          </p:blipFill>
          <p:spPr>
            <a:xfrm>
              <a:off x="4577050" y="320277"/>
              <a:ext cx="485102" cy="485102"/>
            </a:xfrm>
            <a:prstGeom prst="rect">
              <a:avLst/>
            </a:prstGeom>
            <a:noFill/>
            <a:ln>
              <a:noFill/>
            </a:ln>
          </p:spPr>
        </p:pic>
      </p:grpSp>
      <p:sp>
        <p:nvSpPr>
          <p:cNvPr id="1032" name="Google Shape;1032;p133"/>
          <p:cNvSpPr txBox="1"/>
          <p:nvPr/>
        </p:nvSpPr>
        <p:spPr>
          <a:xfrm>
            <a:off x="228600" y="4789500"/>
            <a:ext cx="59496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000"/>
              <a:t>References: </a:t>
            </a:r>
            <a:r>
              <a:rPr lang="en-GB" sz="1000" u="sng">
                <a:solidFill>
                  <a:schemeClr val="hlink"/>
                </a:solidFill>
                <a:hlinkClick r:id="rId7"/>
              </a:rPr>
              <a:t>Open Access proceedings Journal of Physics: Conference series</a:t>
            </a:r>
            <a:endParaRPr sz="1000"/>
          </a:p>
        </p:txBody>
      </p:sp>
      <p:sp>
        <p:nvSpPr>
          <p:cNvPr id="1033" name="Google Shape;1033;p133"/>
          <p:cNvSpPr txBox="1"/>
          <p:nvPr/>
        </p:nvSpPr>
        <p:spPr>
          <a:xfrm>
            <a:off x="6090325" y="1309400"/>
            <a:ext cx="941700" cy="4062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800"/>
              </a:spcBef>
              <a:spcAft>
                <a:spcPts val="0"/>
              </a:spcAft>
              <a:buNone/>
            </a:pPr>
            <a:r>
              <a:rPr b="1" lang="en-GB" sz="1600" u="sng">
                <a:solidFill>
                  <a:schemeClr val="hlink"/>
                </a:solidFill>
                <a:hlinkClick r:id="rId8"/>
              </a:rPr>
              <a:t>Movies</a:t>
            </a:r>
            <a:endParaRPr b="1" sz="1600">
              <a:solidFill>
                <a:srgbClr val="171717"/>
              </a:solidFill>
            </a:endParaRPr>
          </a:p>
        </p:txBody>
      </p:sp>
      <p:sp>
        <p:nvSpPr>
          <p:cNvPr id="1034" name="Google Shape;1034;p133"/>
          <p:cNvSpPr txBox="1"/>
          <p:nvPr/>
        </p:nvSpPr>
        <p:spPr>
          <a:xfrm>
            <a:off x="6090325" y="1651488"/>
            <a:ext cx="1333800" cy="4062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800"/>
              </a:spcBef>
              <a:spcAft>
                <a:spcPts val="0"/>
              </a:spcAft>
              <a:buNone/>
            </a:pPr>
            <a:r>
              <a:rPr b="1" lang="en-GB" sz="1600" u="sng">
                <a:solidFill>
                  <a:schemeClr val="hlink"/>
                </a:solidFill>
                <a:hlinkClick r:id="rId9"/>
              </a:rPr>
              <a:t>YT Videos</a:t>
            </a:r>
            <a:endParaRPr b="1" sz="1600">
              <a:solidFill>
                <a:srgbClr val="171717"/>
              </a:solidFill>
            </a:endParaRPr>
          </a:p>
        </p:txBody>
      </p:sp>
      <p:cxnSp>
        <p:nvCxnSpPr>
          <p:cNvPr id="1035" name="Google Shape;1035;p133"/>
          <p:cNvCxnSpPr>
            <a:stCxn id="1023" idx="3"/>
            <a:endCxn id="1036" idx="1"/>
          </p:cNvCxnSpPr>
          <p:nvPr/>
        </p:nvCxnSpPr>
        <p:spPr>
          <a:xfrm>
            <a:off x="2027075" y="1942400"/>
            <a:ext cx="1512600" cy="0"/>
          </a:xfrm>
          <a:prstGeom prst="straightConnector1">
            <a:avLst/>
          </a:prstGeom>
          <a:noFill/>
          <a:ln cap="flat" cmpd="sng" w="28575">
            <a:solidFill>
              <a:schemeClr val="dk2"/>
            </a:solidFill>
            <a:prstDash val="solid"/>
            <a:round/>
            <a:headEnd len="med" w="med" type="none"/>
            <a:tailEnd len="med" w="med" type="triangle"/>
          </a:ln>
        </p:spPr>
      </p:cxnSp>
      <p:sp>
        <p:nvSpPr>
          <p:cNvPr id="1036" name="Google Shape;1036;p133"/>
          <p:cNvSpPr txBox="1"/>
          <p:nvPr/>
        </p:nvSpPr>
        <p:spPr>
          <a:xfrm>
            <a:off x="3539675" y="1739300"/>
            <a:ext cx="1957500" cy="4062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800"/>
              </a:spcBef>
              <a:spcAft>
                <a:spcPts val="0"/>
              </a:spcAft>
              <a:buNone/>
            </a:pPr>
            <a:r>
              <a:rPr b="1" lang="en-GB" sz="1600">
                <a:solidFill>
                  <a:srgbClr val="171717"/>
                </a:solidFill>
              </a:rPr>
              <a:t>Activation/Engage</a:t>
            </a:r>
            <a:endParaRPr b="1" sz="1600">
              <a:solidFill>
                <a:srgbClr val="171717"/>
              </a:solidFill>
            </a:endParaRPr>
          </a:p>
        </p:txBody>
      </p:sp>
      <p:cxnSp>
        <p:nvCxnSpPr>
          <p:cNvPr id="1037" name="Google Shape;1037;p133"/>
          <p:cNvCxnSpPr>
            <a:stCxn id="1036" idx="3"/>
            <a:endCxn id="1029" idx="1"/>
          </p:cNvCxnSpPr>
          <p:nvPr/>
        </p:nvCxnSpPr>
        <p:spPr>
          <a:xfrm flipH="1" rot="10800000">
            <a:off x="5497175" y="1158800"/>
            <a:ext cx="285300" cy="783600"/>
          </a:xfrm>
          <a:prstGeom prst="straightConnector1">
            <a:avLst/>
          </a:prstGeom>
          <a:noFill/>
          <a:ln cap="flat" cmpd="sng" w="28575">
            <a:solidFill>
              <a:schemeClr val="dk2"/>
            </a:solidFill>
            <a:prstDash val="solid"/>
            <a:round/>
            <a:headEnd len="med" w="med" type="none"/>
            <a:tailEnd len="med" w="med" type="triangle"/>
          </a:ln>
        </p:spPr>
      </p:cxnSp>
      <p:cxnSp>
        <p:nvCxnSpPr>
          <p:cNvPr id="1038" name="Google Shape;1038;p133"/>
          <p:cNvCxnSpPr>
            <a:stCxn id="1036" idx="3"/>
            <a:endCxn id="1033" idx="1"/>
          </p:cNvCxnSpPr>
          <p:nvPr/>
        </p:nvCxnSpPr>
        <p:spPr>
          <a:xfrm flipH="1" rot="10800000">
            <a:off x="5497175" y="1512500"/>
            <a:ext cx="593100" cy="429900"/>
          </a:xfrm>
          <a:prstGeom prst="straightConnector1">
            <a:avLst/>
          </a:prstGeom>
          <a:noFill/>
          <a:ln cap="flat" cmpd="sng" w="28575">
            <a:solidFill>
              <a:schemeClr val="dk2"/>
            </a:solidFill>
            <a:prstDash val="solid"/>
            <a:round/>
            <a:headEnd len="med" w="med" type="none"/>
            <a:tailEnd len="med" w="med" type="triangle"/>
          </a:ln>
        </p:spPr>
      </p:cxnSp>
      <p:cxnSp>
        <p:nvCxnSpPr>
          <p:cNvPr id="1039" name="Google Shape;1039;p133"/>
          <p:cNvCxnSpPr>
            <a:stCxn id="1036" idx="3"/>
            <a:endCxn id="1034" idx="1"/>
          </p:cNvCxnSpPr>
          <p:nvPr/>
        </p:nvCxnSpPr>
        <p:spPr>
          <a:xfrm flipH="1" rot="10800000">
            <a:off x="5497175" y="1854500"/>
            <a:ext cx="593100" cy="87900"/>
          </a:xfrm>
          <a:prstGeom prst="straightConnector1">
            <a:avLst/>
          </a:prstGeom>
          <a:noFill/>
          <a:ln cap="flat" cmpd="sng" w="28575">
            <a:solidFill>
              <a:schemeClr val="dk2"/>
            </a:solidFill>
            <a:prstDash val="solid"/>
            <a:round/>
            <a:headEnd len="med" w="med" type="none"/>
            <a:tailEnd len="med" w="med" type="triangle"/>
          </a:ln>
        </p:spPr>
      </p:cxnSp>
      <p:sp>
        <p:nvSpPr>
          <p:cNvPr id="1040" name="Google Shape;1040;p133"/>
          <p:cNvSpPr txBox="1"/>
          <p:nvPr/>
        </p:nvSpPr>
        <p:spPr>
          <a:xfrm>
            <a:off x="148650" y="2288175"/>
            <a:ext cx="2030700" cy="627900"/>
          </a:xfrm>
          <a:prstGeom prst="rect">
            <a:avLst/>
          </a:prstGeom>
          <a:noFill/>
          <a:ln>
            <a:noFill/>
          </a:ln>
        </p:spPr>
        <p:txBody>
          <a:bodyPr anchorCtr="0" anchor="t" bIns="91425" lIns="91425" spcFirstLastPara="1" rIns="91425" wrap="square" tIns="91425">
            <a:spAutoFit/>
          </a:bodyPr>
          <a:lstStyle/>
          <a:p>
            <a:pPr indent="-330200" lvl="0" marL="457200" rtl="0" algn="l">
              <a:lnSpc>
                <a:spcPct val="90000"/>
              </a:lnSpc>
              <a:spcBef>
                <a:spcPts val="800"/>
              </a:spcBef>
              <a:spcAft>
                <a:spcPts val="0"/>
              </a:spcAft>
              <a:buClr>
                <a:srgbClr val="171717"/>
              </a:buClr>
              <a:buSzPts val="1600"/>
              <a:buChar char="➔"/>
            </a:pPr>
            <a:r>
              <a:rPr b="1" lang="en-GB" sz="1600">
                <a:solidFill>
                  <a:srgbClr val="171717"/>
                </a:solidFill>
              </a:rPr>
              <a:t>Explanation/Enquiry</a:t>
            </a:r>
            <a:endParaRPr b="1" sz="1600">
              <a:solidFill>
                <a:srgbClr val="171717"/>
              </a:solidFill>
            </a:endParaRPr>
          </a:p>
        </p:txBody>
      </p:sp>
      <p:cxnSp>
        <p:nvCxnSpPr>
          <p:cNvPr id="1041" name="Google Shape;1041;p133"/>
          <p:cNvCxnSpPr>
            <a:endCxn id="1023" idx="0"/>
          </p:cNvCxnSpPr>
          <p:nvPr/>
        </p:nvCxnSpPr>
        <p:spPr>
          <a:xfrm flipH="1">
            <a:off x="1083425" y="1327400"/>
            <a:ext cx="1500" cy="411900"/>
          </a:xfrm>
          <a:prstGeom prst="straightConnector1">
            <a:avLst/>
          </a:prstGeom>
          <a:noFill/>
          <a:ln cap="flat" cmpd="sng" w="9525">
            <a:solidFill>
              <a:schemeClr val="dk2"/>
            </a:solidFill>
            <a:prstDash val="solid"/>
            <a:round/>
            <a:headEnd len="med" w="med" type="none"/>
            <a:tailEnd len="med" w="med" type="triangle"/>
          </a:ln>
        </p:spPr>
      </p:cxnSp>
      <p:cxnSp>
        <p:nvCxnSpPr>
          <p:cNvPr id="1042" name="Google Shape;1042;p133"/>
          <p:cNvCxnSpPr/>
          <p:nvPr/>
        </p:nvCxnSpPr>
        <p:spPr>
          <a:xfrm rot="10800000">
            <a:off x="1596200" y="1357650"/>
            <a:ext cx="0" cy="411000"/>
          </a:xfrm>
          <a:prstGeom prst="straightConnector1">
            <a:avLst/>
          </a:prstGeom>
          <a:noFill/>
          <a:ln cap="flat" cmpd="sng" w="9525">
            <a:solidFill>
              <a:schemeClr val="dk2"/>
            </a:solidFill>
            <a:prstDash val="solid"/>
            <a:round/>
            <a:headEnd len="med" w="med" type="none"/>
            <a:tailEnd len="med" w="med" type="triangle"/>
          </a:ln>
        </p:spPr>
      </p:cxnSp>
      <p:sp>
        <p:nvSpPr>
          <p:cNvPr id="1043" name="Google Shape;1043;p133"/>
          <p:cNvSpPr txBox="1"/>
          <p:nvPr/>
        </p:nvSpPr>
        <p:spPr>
          <a:xfrm>
            <a:off x="6011075" y="2039925"/>
            <a:ext cx="2166900" cy="67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600"/>
              <a:t>Brainstorm/quiz on antimatter beliefs.</a:t>
            </a:r>
            <a:endParaRPr b="1" sz="1600"/>
          </a:p>
        </p:txBody>
      </p:sp>
      <p:cxnSp>
        <p:nvCxnSpPr>
          <p:cNvPr id="1044" name="Google Shape;1044;p133"/>
          <p:cNvCxnSpPr>
            <a:stCxn id="1036" idx="3"/>
            <a:endCxn id="1043" idx="1"/>
          </p:cNvCxnSpPr>
          <p:nvPr/>
        </p:nvCxnSpPr>
        <p:spPr>
          <a:xfrm>
            <a:off x="5497175" y="1942400"/>
            <a:ext cx="513900" cy="436200"/>
          </a:xfrm>
          <a:prstGeom prst="straightConnector1">
            <a:avLst/>
          </a:prstGeom>
          <a:noFill/>
          <a:ln cap="flat" cmpd="sng" w="28575">
            <a:solidFill>
              <a:schemeClr val="dk2"/>
            </a:solidFill>
            <a:prstDash val="solid"/>
            <a:round/>
            <a:headEnd len="med" w="med" type="none"/>
            <a:tailEnd len="med" w="med" type="triangle"/>
          </a:ln>
        </p:spPr>
      </p:cxnSp>
      <p:cxnSp>
        <p:nvCxnSpPr>
          <p:cNvPr id="1045" name="Google Shape;1045;p133"/>
          <p:cNvCxnSpPr>
            <a:stCxn id="1040" idx="3"/>
            <a:endCxn id="1046" idx="1"/>
          </p:cNvCxnSpPr>
          <p:nvPr/>
        </p:nvCxnSpPr>
        <p:spPr>
          <a:xfrm>
            <a:off x="2179350" y="2602125"/>
            <a:ext cx="1089600" cy="9600"/>
          </a:xfrm>
          <a:prstGeom prst="straightConnector1">
            <a:avLst/>
          </a:prstGeom>
          <a:noFill/>
          <a:ln cap="flat" cmpd="sng" w="28575">
            <a:solidFill>
              <a:schemeClr val="dk2"/>
            </a:solidFill>
            <a:prstDash val="solid"/>
            <a:round/>
            <a:headEnd len="med" w="med" type="none"/>
            <a:tailEnd len="med" w="med" type="triangle"/>
          </a:ln>
        </p:spPr>
      </p:cxnSp>
      <p:sp>
        <p:nvSpPr>
          <p:cNvPr id="1046" name="Google Shape;1046;p133"/>
          <p:cNvSpPr txBox="1"/>
          <p:nvPr/>
        </p:nvSpPr>
        <p:spPr>
          <a:xfrm>
            <a:off x="3268950" y="2408488"/>
            <a:ext cx="941700" cy="4062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800"/>
              </a:spcBef>
              <a:spcAft>
                <a:spcPts val="0"/>
              </a:spcAft>
              <a:buNone/>
            </a:pPr>
            <a:r>
              <a:rPr b="1" lang="en-GB" sz="1600">
                <a:solidFill>
                  <a:srgbClr val="171717"/>
                </a:solidFill>
              </a:rPr>
              <a:t>Visuals</a:t>
            </a:r>
            <a:endParaRPr b="1" sz="1600">
              <a:solidFill>
                <a:srgbClr val="171717"/>
              </a:solidFill>
            </a:endParaRPr>
          </a:p>
        </p:txBody>
      </p:sp>
      <p:cxnSp>
        <p:nvCxnSpPr>
          <p:cNvPr id="1047" name="Google Shape;1047;p133"/>
          <p:cNvCxnSpPr>
            <a:stCxn id="1046" idx="3"/>
            <a:endCxn id="1036" idx="2"/>
          </p:cNvCxnSpPr>
          <p:nvPr/>
        </p:nvCxnSpPr>
        <p:spPr>
          <a:xfrm flipH="1" rot="10800000">
            <a:off x="4210650" y="2145388"/>
            <a:ext cx="307800" cy="466200"/>
          </a:xfrm>
          <a:prstGeom prst="straightConnector1">
            <a:avLst/>
          </a:prstGeom>
          <a:noFill/>
          <a:ln cap="flat" cmpd="sng" w="9525">
            <a:solidFill>
              <a:schemeClr val="dk2"/>
            </a:solidFill>
            <a:prstDash val="solid"/>
            <a:round/>
            <a:headEnd len="med" w="med" type="none"/>
            <a:tailEnd len="med" w="med" type="triangle"/>
          </a:ln>
        </p:spPr>
      </p:cxnSp>
      <p:sp>
        <p:nvSpPr>
          <p:cNvPr id="1048" name="Google Shape;1048;p133"/>
          <p:cNvSpPr txBox="1"/>
          <p:nvPr/>
        </p:nvSpPr>
        <p:spPr>
          <a:xfrm>
            <a:off x="3441275" y="3585563"/>
            <a:ext cx="1725000" cy="4062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800"/>
              </a:spcBef>
              <a:spcAft>
                <a:spcPts val="0"/>
              </a:spcAft>
              <a:buNone/>
            </a:pPr>
            <a:r>
              <a:rPr b="1" lang="en-GB" sz="1600">
                <a:solidFill>
                  <a:srgbClr val="171717"/>
                </a:solidFill>
              </a:rPr>
              <a:t>Medical Facility</a:t>
            </a:r>
            <a:endParaRPr b="1" sz="1600">
              <a:solidFill>
                <a:srgbClr val="171717"/>
              </a:solidFill>
            </a:endParaRPr>
          </a:p>
        </p:txBody>
      </p:sp>
      <p:sp>
        <p:nvSpPr>
          <p:cNvPr id="1049" name="Google Shape;1049;p133"/>
          <p:cNvSpPr txBox="1"/>
          <p:nvPr/>
        </p:nvSpPr>
        <p:spPr>
          <a:xfrm>
            <a:off x="7641775" y="3585563"/>
            <a:ext cx="1126500" cy="4062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800"/>
              </a:spcBef>
              <a:spcAft>
                <a:spcPts val="0"/>
              </a:spcAft>
              <a:buNone/>
            </a:pPr>
            <a:r>
              <a:rPr b="1" lang="en-GB" sz="1600">
                <a:solidFill>
                  <a:srgbClr val="171717"/>
                </a:solidFill>
              </a:rPr>
              <a:t>PET Scan</a:t>
            </a:r>
            <a:endParaRPr b="1" sz="1600">
              <a:solidFill>
                <a:srgbClr val="171717"/>
              </a:solidFill>
            </a:endParaRPr>
          </a:p>
        </p:txBody>
      </p:sp>
      <p:cxnSp>
        <p:nvCxnSpPr>
          <p:cNvPr id="1050" name="Google Shape;1050;p133"/>
          <p:cNvCxnSpPr>
            <a:stCxn id="1024" idx="3"/>
            <a:endCxn id="1048" idx="1"/>
          </p:cNvCxnSpPr>
          <p:nvPr/>
        </p:nvCxnSpPr>
        <p:spPr>
          <a:xfrm>
            <a:off x="1804775" y="3788675"/>
            <a:ext cx="1636500" cy="0"/>
          </a:xfrm>
          <a:prstGeom prst="straightConnector1">
            <a:avLst/>
          </a:prstGeom>
          <a:noFill/>
          <a:ln cap="flat" cmpd="sng" w="28575">
            <a:solidFill>
              <a:schemeClr val="dk2"/>
            </a:solidFill>
            <a:prstDash val="solid"/>
            <a:round/>
            <a:headEnd len="med" w="med" type="none"/>
            <a:tailEnd len="med" w="med" type="triangle"/>
          </a:ln>
        </p:spPr>
      </p:cxnSp>
      <p:cxnSp>
        <p:nvCxnSpPr>
          <p:cNvPr id="1051" name="Google Shape;1051;p133"/>
          <p:cNvCxnSpPr>
            <a:stCxn id="1048" idx="3"/>
            <a:endCxn id="1049" idx="1"/>
          </p:cNvCxnSpPr>
          <p:nvPr/>
        </p:nvCxnSpPr>
        <p:spPr>
          <a:xfrm>
            <a:off x="5166275" y="3788663"/>
            <a:ext cx="2475600" cy="0"/>
          </a:xfrm>
          <a:prstGeom prst="straightConnector1">
            <a:avLst/>
          </a:prstGeom>
          <a:noFill/>
          <a:ln cap="flat" cmpd="sng" w="28575">
            <a:solidFill>
              <a:schemeClr val="dk2"/>
            </a:solidFill>
            <a:prstDash val="solid"/>
            <a:round/>
            <a:headEnd len="med" w="med" type="none"/>
            <a:tailEnd len="med" w="med" type="triangle"/>
          </a:ln>
        </p:spPr>
      </p:cxnSp>
      <p:cxnSp>
        <p:nvCxnSpPr>
          <p:cNvPr id="1052" name="Google Shape;1052;p133"/>
          <p:cNvCxnSpPr>
            <a:stCxn id="1049" idx="0"/>
            <a:endCxn id="1025" idx="2"/>
          </p:cNvCxnSpPr>
          <p:nvPr/>
        </p:nvCxnSpPr>
        <p:spPr>
          <a:xfrm rot="10800000">
            <a:off x="7909825" y="765263"/>
            <a:ext cx="295200" cy="2820300"/>
          </a:xfrm>
          <a:prstGeom prst="straightConnector1">
            <a:avLst/>
          </a:prstGeom>
          <a:noFill/>
          <a:ln cap="flat" cmpd="sng" w="9525">
            <a:solidFill>
              <a:schemeClr val="dk2"/>
            </a:solidFill>
            <a:prstDash val="solid"/>
            <a:round/>
            <a:headEnd len="med" w="med" type="none"/>
            <a:tailEnd len="med" w="med" type="triangle"/>
          </a:ln>
        </p:spPr>
      </p:cxnSp>
      <p:sp>
        <p:nvSpPr>
          <p:cNvPr id="1053" name="Google Shape;1053;p133"/>
          <p:cNvSpPr txBox="1"/>
          <p:nvPr/>
        </p:nvSpPr>
        <p:spPr>
          <a:xfrm>
            <a:off x="140475" y="3047725"/>
            <a:ext cx="1887300" cy="406200"/>
          </a:xfrm>
          <a:prstGeom prst="rect">
            <a:avLst/>
          </a:prstGeom>
          <a:noFill/>
          <a:ln>
            <a:noFill/>
          </a:ln>
        </p:spPr>
        <p:txBody>
          <a:bodyPr anchorCtr="0" anchor="t" bIns="91425" lIns="91425" spcFirstLastPara="1" rIns="91425" wrap="square" tIns="91425">
            <a:spAutoFit/>
          </a:bodyPr>
          <a:lstStyle/>
          <a:p>
            <a:pPr indent="-330200" lvl="0" marL="457200" rtl="0" algn="l">
              <a:lnSpc>
                <a:spcPct val="90000"/>
              </a:lnSpc>
              <a:spcBef>
                <a:spcPts val="800"/>
              </a:spcBef>
              <a:spcAft>
                <a:spcPts val="0"/>
              </a:spcAft>
              <a:buClr>
                <a:srgbClr val="171717"/>
              </a:buClr>
              <a:buSzPts val="1600"/>
              <a:buChar char="➔"/>
            </a:pPr>
            <a:r>
              <a:rPr b="1" lang="en-GB" sz="1600">
                <a:solidFill>
                  <a:srgbClr val="171717"/>
                </a:solidFill>
              </a:rPr>
              <a:t>Application</a:t>
            </a:r>
            <a:endParaRPr b="1" sz="1600">
              <a:solidFill>
                <a:srgbClr val="171717"/>
              </a:solidFill>
            </a:endParaRPr>
          </a:p>
        </p:txBody>
      </p:sp>
      <p:cxnSp>
        <p:nvCxnSpPr>
          <p:cNvPr id="1054" name="Google Shape;1054;p133"/>
          <p:cNvCxnSpPr>
            <a:stCxn id="1053" idx="3"/>
            <a:endCxn id="1020" idx="1"/>
          </p:cNvCxnSpPr>
          <p:nvPr/>
        </p:nvCxnSpPr>
        <p:spPr>
          <a:xfrm>
            <a:off x="2027775" y="3250825"/>
            <a:ext cx="1017000" cy="2100"/>
          </a:xfrm>
          <a:prstGeom prst="straightConnector1">
            <a:avLst/>
          </a:prstGeom>
          <a:noFill/>
          <a:ln cap="flat" cmpd="sng" w="28575">
            <a:solidFill>
              <a:schemeClr val="dk2"/>
            </a:solidFill>
            <a:prstDash val="solid"/>
            <a:round/>
            <a:headEnd len="med" w="med" type="none"/>
            <a:tailEnd len="med" w="med" type="triangl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22"/>
                                        </p:tgtEl>
                                        <p:attrNameLst>
                                          <p:attrName>style.visibility</p:attrName>
                                        </p:attrNameLst>
                                      </p:cBhvr>
                                      <p:to>
                                        <p:strVal val="visible"/>
                                      </p:to>
                                    </p:set>
                                    <p:animEffect filter="fade" transition="in">
                                      <p:cBhvr>
                                        <p:cTn dur="1000"/>
                                        <p:tgtEl>
                                          <p:spTgt spid="10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2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03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2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02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23"/>
                                        </p:tgtEl>
                                        <p:attrNameLst>
                                          <p:attrName>style.visibility</p:attrName>
                                        </p:attrNameLst>
                                      </p:cBhvr>
                                      <p:to>
                                        <p:strVal val="visible"/>
                                      </p:to>
                                    </p:set>
                                    <p:animEffect filter="fade" transition="in">
                                      <p:cBhvr>
                                        <p:cTn dur="1000"/>
                                        <p:tgtEl>
                                          <p:spTgt spid="10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3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03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3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02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3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03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3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03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4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04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4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04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4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4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04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04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5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2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05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2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4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05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4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05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05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2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3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8" name="Shape 1058"/>
        <p:cNvGrpSpPr/>
        <p:nvPr/>
      </p:nvGrpSpPr>
      <p:grpSpPr>
        <a:xfrm>
          <a:off x="0" y="0"/>
          <a:ext cx="0" cy="0"/>
          <a:chOff x="0" y="0"/>
          <a:chExt cx="0" cy="0"/>
        </a:xfrm>
      </p:grpSpPr>
      <p:sp>
        <p:nvSpPr>
          <p:cNvPr id="1059" name="Google Shape;1059;p134"/>
          <p:cNvSpPr txBox="1"/>
          <p:nvPr>
            <p:ph type="title"/>
          </p:nvPr>
        </p:nvSpPr>
        <p:spPr>
          <a:xfrm>
            <a:off x="306000" y="73050"/>
            <a:ext cx="8532000" cy="4047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Useful Material &amp; Resources</a:t>
            </a:r>
            <a:endParaRPr/>
          </a:p>
          <a:p>
            <a:pPr indent="0" lvl="0" marL="0" rtl="0" algn="l">
              <a:spcBef>
                <a:spcPts val="0"/>
              </a:spcBef>
              <a:spcAft>
                <a:spcPts val="0"/>
              </a:spcAft>
              <a:buNone/>
            </a:pPr>
            <a:r>
              <a:t/>
            </a:r>
            <a:endParaRPr/>
          </a:p>
        </p:txBody>
      </p:sp>
      <p:pic>
        <p:nvPicPr>
          <p:cNvPr id="1060" name="Google Shape;1060;p134">
            <a:hlinkClick r:id="rId3"/>
          </p:cNvPr>
          <p:cNvPicPr preferRelativeResize="0"/>
          <p:nvPr/>
        </p:nvPicPr>
        <p:blipFill rotWithShape="1">
          <a:blip r:embed="rId4">
            <a:alphaModFix/>
          </a:blip>
          <a:srcRect b="0" l="2685" r="0" t="0"/>
          <a:stretch/>
        </p:blipFill>
        <p:spPr>
          <a:xfrm>
            <a:off x="2568050" y="1449163"/>
            <a:ext cx="1877299" cy="1419050"/>
          </a:xfrm>
          <a:prstGeom prst="rect">
            <a:avLst/>
          </a:prstGeom>
          <a:noFill/>
          <a:ln cap="flat" cmpd="sng" w="19050">
            <a:solidFill>
              <a:schemeClr val="dk2"/>
            </a:solidFill>
            <a:prstDash val="solid"/>
            <a:round/>
            <a:headEnd len="sm" w="sm" type="none"/>
            <a:tailEnd len="sm" w="sm" type="none"/>
          </a:ln>
        </p:spPr>
      </p:pic>
      <p:pic>
        <p:nvPicPr>
          <p:cNvPr id="1061" name="Google Shape;1061;p134">
            <a:hlinkClick r:id="rId5"/>
          </p:cNvPr>
          <p:cNvPicPr preferRelativeResize="0"/>
          <p:nvPr/>
        </p:nvPicPr>
        <p:blipFill rotWithShape="1">
          <a:blip r:embed="rId6">
            <a:alphaModFix/>
          </a:blip>
          <a:srcRect b="0" l="9808" r="10192" t="0"/>
          <a:stretch/>
        </p:blipFill>
        <p:spPr>
          <a:xfrm>
            <a:off x="4572000" y="1455900"/>
            <a:ext cx="1877299" cy="1405625"/>
          </a:xfrm>
          <a:prstGeom prst="rect">
            <a:avLst/>
          </a:prstGeom>
          <a:noFill/>
          <a:ln cap="flat" cmpd="sng" w="9525">
            <a:solidFill>
              <a:schemeClr val="dk2"/>
            </a:solidFill>
            <a:prstDash val="solid"/>
            <a:round/>
            <a:headEnd len="sm" w="sm" type="none"/>
            <a:tailEnd len="sm" w="sm" type="none"/>
          </a:ln>
        </p:spPr>
      </p:pic>
      <p:pic>
        <p:nvPicPr>
          <p:cNvPr id="1062" name="Google Shape;1062;p134">
            <a:hlinkClick r:id="rId7"/>
          </p:cNvPr>
          <p:cNvPicPr preferRelativeResize="0"/>
          <p:nvPr/>
        </p:nvPicPr>
        <p:blipFill rotWithShape="1">
          <a:blip r:embed="rId8">
            <a:alphaModFix/>
          </a:blip>
          <a:srcRect b="0" l="0" r="8592" t="0"/>
          <a:stretch/>
        </p:blipFill>
        <p:spPr>
          <a:xfrm>
            <a:off x="4546074" y="2969838"/>
            <a:ext cx="1929150" cy="1419050"/>
          </a:xfrm>
          <a:prstGeom prst="rect">
            <a:avLst/>
          </a:prstGeom>
          <a:noFill/>
          <a:ln cap="flat" cmpd="sng" w="19050">
            <a:solidFill>
              <a:schemeClr val="dk2"/>
            </a:solidFill>
            <a:prstDash val="solid"/>
            <a:round/>
            <a:headEnd len="sm" w="sm" type="none"/>
            <a:tailEnd len="sm" w="sm" type="none"/>
          </a:ln>
        </p:spPr>
      </p:pic>
      <p:pic>
        <p:nvPicPr>
          <p:cNvPr id="1063" name="Google Shape;1063;p134">
            <a:hlinkClick r:id="rId9"/>
          </p:cNvPr>
          <p:cNvPicPr preferRelativeResize="0"/>
          <p:nvPr/>
        </p:nvPicPr>
        <p:blipFill rotWithShape="1">
          <a:blip r:embed="rId10">
            <a:alphaModFix/>
          </a:blip>
          <a:srcRect b="0" l="0" r="11047" t="0"/>
          <a:stretch/>
        </p:blipFill>
        <p:spPr>
          <a:xfrm>
            <a:off x="6960725" y="1455900"/>
            <a:ext cx="1877300" cy="1405625"/>
          </a:xfrm>
          <a:prstGeom prst="rect">
            <a:avLst/>
          </a:prstGeom>
          <a:noFill/>
          <a:ln cap="flat" cmpd="sng" w="19050">
            <a:solidFill>
              <a:schemeClr val="dk2"/>
            </a:solidFill>
            <a:prstDash val="solid"/>
            <a:round/>
            <a:headEnd len="sm" w="sm" type="none"/>
            <a:tailEnd len="sm" w="sm" type="none"/>
          </a:ln>
        </p:spPr>
      </p:pic>
      <p:pic>
        <p:nvPicPr>
          <p:cNvPr id="1064" name="Google Shape;1064;p134">
            <a:hlinkClick r:id="rId11"/>
          </p:cNvPr>
          <p:cNvPicPr preferRelativeResize="0"/>
          <p:nvPr/>
        </p:nvPicPr>
        <p:blipFill>
          <a:blip r:embed="rId12">
            <a:alphaModFix/>
          </a:blip>
          <a:stretch>
            <a:fillRect/>
          </a:stretch>
        </p:blipFill>
        <p:spPr>
          <a:xfrm>
            <a:off x="200725" y="1455888"/>
            <a:ext cx="1877305" cy="1405625"/>
          </a:xfrm>
          <a:prstGeom prst="rect">
            <a:avLst/>
          </a:prstGeom>
          <a:noFill/>
          <a:ln cap="flat" cmpd="sng" w="19050">
            <a:solidFill>
              <a:schemeClr val="dk2"/>
            </a:solidFill>
            <a:prstDash val="solid"/>
            <a:round/>
            <a:headEnd len="sm" w="sm" type="none"/>
            <a:tailEnd len="sm" w="sm" type="none"/>
          </a:ln>
        </p:spPr>
      </p:pic>
      <p:pic>
        <p:nvPicPr>
          <p:cNvPr id="1065" name="Google Shape;1065;p134">
            <a:hlinkClick r:id="rId13"/>
          </p:cNvPr>
          <p:cNvPicPr preferRelativeResize="0"/>
          <p:nvPr/>
        </p:nvPicPr>
        <p:blipFill rotWithShape="1">
          <a:blip r:embed="rId14">
            <a:alphaModFix/>
          </a:blip>
          <a:srcRect b="0" l="2458" r="8462" t="0"/>
          <a:stretch/>
        </p:blipFill>
        <p:spPr>
          <a:xfrm>
            <a:off x="2568050" y="2976575"/>
            <a:ext cx="1877299" cy="1405600"/>
          </a:xfrm>
          <a:prstGeom prst="rect">
            <a:avLst/>
          </a:prstGeom>
          <a:noFill/>
          <a:ln cap="flat" cmpd="sng" w="19050">
            <a:solidFill>
              <a:schemeClr val="dk2"/>
            </a:solidFill>
            <a:prstDash val="solid"/>
            <a:round/>
            <a:headEnd len="sm" w="sm" type="none"/>
            <a:tailEnd len="sm" w="sm" type="none"/>
          </a:ln>
        </p:spPr>
      </p:pic>
      <p:pic>
        <p:nvPicPr>
          <p:cNvPr id="1066" name="Google Shape;1066;p134">
            <a:hlinkClick r:id="rId15"/>
          </p:cNvPr>
          <p:cNvPicPr preferRelativeResize="0"/>
          <p:nvPr/>
        </p:nvPicPr>
        <p:blipFill rotWithShape="1">
          <a:blip r:embed="rId16">
            <a:alphaModFix/>
          </a:blip>
          <a:srcRect b="0" l="0" r="2685" t="0"/>
          <a:stretch/>
        </p:blipFill>
        <p:spPr>
          <a:xfrm>
            <a:off x="200725" y="2967525"/>
            <a:ext cx="1877299" cy="1423701"/>
          </a:xfrm>
          <a:prstGeom prst="rect">
            <a:avLst/>
          </a:prstGeom>
          <a:noFill/>
          <a:ln cap="flat" cmpd="sng" w="19050">
            <a:solidFill>
              <a:schemeClr val="dk2"/>
            </a:solidFill>
            <a:prstDash val="solid"/>
            <a:round/>
            <a:headEnd len="sm" w="sm" type="none"/>
            <a:tailEnd len="sm" w="sm" type="none"/>
          </a:ln>
        </p:spPr>
      </p:pic>
      <p:sp>
        <p:nvSpPr>
          <p:cNvPr id="1067" name="Google Shape;1067;p134"/>
          <p:cNvSpPr txBox="1"/>
          <p:nvPr/>
        </p:nvSpPr>
        <p:spPr>
          <a:xfrm>
            <a:off x="329225" y="682350"/>
            <a:ext cx="1620300" cy="667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GB" sz="1600" u="sng">
                <a:solidFill>
                  <a:srgbClr val="171717"/>
                </a:solidFill>
              </a:rPr>
              <a:t>Introduction Activities</a:t>
            </a:r>
            <a:endParaRPr b="1" sz="1600" u="sng">
              <a:solidFill>
                <a:srgbClr val="171717"/>
              </a:solidFill>
            </a:endParaRPr>
          </a:p>
        </p:txBody>
      </p:sp>
      <p:sp>
        <p:nvSpPr>
          <p:cNvPr id="1068" name="Google Shape;1068;p134"/>
          <p:cNvSpPr txBox="1"/>
          <p:nvPr/>
        </p:nvSpPr>
        <p:spPr>
          <a:xfrm>
            <a:off x="3378675" y="568800"/>
            <a:ext cx="2107500" cy="816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GB" sz="1600" u="sng">
                <a:solidFill>
                  <a:srgbClr val="171717"/>
                </a:solidFill>
              </a:rPr>
              <a:t>For Student and Teacher Understanding</a:t>
            </a:r>
            <a:endParaRPr b="1" sz="1600" u="sng">
              <a:solidFill>
                <a:srgbClr val="171717"/>
              </a:solidFill>
            </a:endParaRPr>
          </a:p>
        </p:txBody>
      </p:sp>
      <p:sp>
        <p:nvSpPr>
          <p:cNvPr id="1069" name="Google Shape;1069;p134"/>
          <p:cNvSpPr txBox="1"/>
          <p:nvPr/>
        </p:nvSpPr>
        <p:spPr>
          <a:xfrm>
            <a:off x="6845625" y="568800"/>
            <a:ext cx="2107500" cy="780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GB" sz="1600" u="sng">
                <a:solidFill>
                  <a:srgbClr val="171717"/>
                </a:solidFill>
              </a:rPr>
              <a:t>For Real Applications</a:t>
            </a:r>
            <a:endParaRPr b="1" sz="1600" u="sng">
              <a:solidFill>
                <a:srgbClr val="171717"/>
              </a:solidFill>
            </a:endParaRPr>
          </a:p>
        </p:txBody>
      </p:sp>
      <p:cxnSp>
        <p:nvCxnSpPr>
          <p:cNvPr id="1070" name="Google Shape;1070;p134"/>
          <p:cNvCxnSpPr/>
          <p:nvPr/>
        </p:nvCxnSpPr>
        <p:spPr>
          <a:xfrm>
            <a:off x="2319200" y="682350"/>
            <a:ext cx="0" cy="3889800"/>
          </a:xfrm>
          <a:prstGeom prst="straightConnector1">
            <a:avLst/>
          </a:prstGeom>
          <a:noFill/>
          <a:ln cap="flat" cmpd="sng" w="28575">
            <a:solidFill>
              <a:schemeClr val="dk2"/>
            </a:solidFill>
            <a:prstDash val="solid"/>
            <a:round/>
            <a:headEnd len="med" w="med" type="none"/>
            <a:tailEnd len="med" w="med" type="none"/>
          </a:ln>
        </p:spPr>
      </p:cxnSp>
      <p:cxnSp>
        <p:nvCxnSpPr>
          <p:cNvPr id="1071" name="Google Shape;1071;p134"/>
          <p:cNvCxnSpPr/>
          <p:nvPr/>
        </p:nvCxnSpPr>
        <p:spPr>
          <a:xfrm>
            <a:off x="6715963" y="626850"/>
            <a:ext cx="0" cy="3889800"/>
          </a:xfrm>
          <a:prstGeom prst="straightConnector1">
            <a:avLst/>
          </a:prstGeom>
          <a:noFill/>
          <a:ln cap="flat" cmpd="sng" w="28575">
            <a:solidFill>
              <a:schemeClr val="dk2"/>
            </a:solidFill>
            <a:prstDash val="solid"/>
            <a:round/>
            <a:headEnd len="med" w="med" type="none"/>
            <a:tailEnd len="med" w="med" type="none"/>
          </a:ln>
        </p:spPr>
      </p:cxnSp>
      <p:pic>
        <p:nvPicPr>
          <p:cNvPr id="1072" name="Google Shape;1072;p134"/>
          <p:cNvPicPr preferRelativeResize="0"/>
          <p:nvPr/>
        </p:nvPicPr>
        <p:blipFill rotWithShape="1">
          <a:blip r:embed="rId17">
            <a:alphaModFix/>
          </a:blip>
          <a:srcRect b="0" l="22571" r="4499" t="0"/>
          <a:stretch/>
        </p:blipFill>
        <p:spPr>
          <a:xfrm>
            <a:off x="6956725" y="2954825"/>
            <a:ext cx="1877299" cy="1449100"/>
          </a:xfrm>
          <a:prstGeom prst="rect">
            <a:avLst/>
          </a:prstGeom>
          <a:noFill/>
          <a:ln cap="flat" cmpd="sng" w="19050">
            <a:solidFill>
              <a:srgbClr val="171717"/>
            </a:solidFill>
            <a:prstDash val="solid"/>
            <a:round/>
            <a:headEnd len="sm" w="sm" type="none"/>
            <a:tailEnd len="sm" w="sm" type="none"/>
          </a:ln>
        </p:spPr>
      </p:pic>
      <p:sp>
        <p:nvSpPr>
          <p:cNvPr id="1073" name="Google Shape;1073;p134"/>
          <p:cNvSpPr txBox="1"/>
          <p:nvPr/>
        </p:nvSpPr>
        <p:spPr>
          <a:xfrm>
            <a:off x="306000" y="2491775"/>
            <a:ext cx="1719900" cy="306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GB" sz="1200">
                <a:solidFill>
                  <a:schemeClr val="lt1"/>
                </a:solidFill>
              </a:rPr>
              <a:t>Design with Magnet</a:t>
            </a:r>
            <a:endParaRPr b="1" sz="1200">
              <a:solidFill>
                <a:schemeClr val="lt1"/>
              </a:solidFill>
            </a:endParaRPr>
          </a:p>
        </p:txBody>
      </p:sp>
    </p:spTree>
  </p:cSld>
  <p:clrMapOvr>
    <a:masterClrMapping/>
  </p:clrMapOvr>
  <p:transition spd="med">
    <p:push/>
  </p:transition>
</p:sld>
</file>

<file path=ppt/slides/slide1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7" name="Shape 1077"/>
        <p:cNvGrpSpPr/>
        <p:nvPr/>
      </p:nvGrpSpPr>
      <p:grpSpPr>
        <a:xfrm>
          <a:off x="0" y="0"/>
          <a:ext cx="0" cy="0"/>
          <a:chOff x="0" y="0"/>
          <a:chExt cx="0" cy="0"/>
        </a:xfrm>
      </p:grpSpPr>
      <p:sp>
        <p:nvSpPr>
          <p:cNvPr id="1078" name="Google Shape;1078;p135"/>
          <p:cNvSpPr/>
          <p:nvPr/>
        </p:nvSpPr>
        <p:spPr>
          <a:xfrm>
            <a:off x="0" y="0"/>
            <a:ext cx="6121500" cy="13263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GB" sz="2400">
                <a:solidFill>
                  <a:schemeClr val="lt1"/>
                </a:solidFill>
              </a:rPr>
              <a:t>HST</a:t>
            </a:r>
            <a:r>
              <a:rPr lang="en-GB" sz="2400">
                <a:solidFill>
                  <a:schemeClr val="lt1"/>
                </a:solidFill>
              </a:rPr>
              <a:t>2025</a:t>
            </a:r>
            <a:r>
              <a:rPr lang="en-GB" sz="2400">
                <a:solidFill>
                  <a:schemeClr val="lt1"/>
                </a:solidFill>
              </a:rPr>
              <a:t> Study Group 5</a:t>
            </a:r>
            <a:endParaRPr sz="2400">
              <a:solidFill>
                <a:schemeClr val="lt1"/>
              </a:solidFill>
            </a:endParaRPr>
          </a:p>
          <a:p>
            <a:pPr indent="0" lvl="0" marL="0" rtl="0" algn="l">
              <a:lnSpc>
                <a:spcPct val="115000"/>
              </a:lnSpc>
              <a:spcBef>
                <a:spcPts val="0"/>
              </a:spcBef>
              <a:spcAft>
                <a:spcPts val="0"/>
              </a:spcAft>
              <a:buNone/>
            </a:pPr>
            <a:r>
              <a:rPr lang="en-GB" sz="1200">
                <a:solidFill>
                  <a:schemeClr val="lt1"/>
                </a:solidFill>
              </a:rPr>
              <a:t>Stacey (USA), Georg (Austria), Wanyi (USA/China), </a:t>
            </a:r>
            <a:endParaRPr sz="1200">
              <a:solidFill>
                <a:schemeClr val="lt1"/>
              </a:solidFill>
            </a:endParaRPr>
          </a:p>
          <a:p>
            <a:pPr indent="0" lvl="0" marL="0" rtl="0" algn="l">
              <a:lnSpc>
                <a:spcPct val="115000"/>
              </a:lnSpc>
              <a:spcBef>
                <a:spcPts val="0"/>
              </a:spcBef>
              <a:spcAft>
                <a:spcPts val="0"/>
              </a:spcAft>
              <a:buNone/>
            </a:pPr>
            <a:r>
              <a:rPr lang="en-GB" sz="1200">
                <a:solidFill>
                  <a:schemeClr val="lt1"/>
                </a:solidFill>
              </a:rPr>
              <a:t>Sabina (Slovakia), Esteban (Argentina)</a:t>
            </a:r>
            <a:endParaRPr sz="1200">
              <a:solidFill>
                <a:schemeClr val="lt1"/>
              </a:solidFill>
            </a:endParaRPr>
          </a:p>
        </p:txBody>
      </p:sp>
      <p:sp>
        <p:nvSpPr>
          <p:cNvPr id="1079" name="Google Shape;1079;p135"/>
          <p:cNvSpPr txBox="1"/>
          <p:nvPr>
            <p:ph idx="4294967295" type="body"/>
          </p:nvPr>
        </p:nvSpPr>
        <p:spPr>
          <a:xfrm>
            <a:off x="305990" y="1479947"/>
            <a:ext cx="4212300" cy="501300"/>
          </a:xfrm>
          <a:prstGeom prst="rect">
            <a:avLst/>
          </a:prstGeom>
        </p:spPr>
        <p:txBody>
          <a:bodyPr anchorCtr="0" anchor="t" bIns="0" lIns="0" spcFirstLastPara="1" rIns="0" wrap="square" tIns="0">
            <a:normAutofit lnSpcReduction="10000"/>
          </a:bodyPr>
          <a:lstStyle/>
          <a:p>
            <a:pPr indent="0" lvl="0" marL="0" rtl="0" algn="l">
              <a:lnSpc>
                <a:spcPct val="115000"/>
              </a:lnSpc>
              <a:spcBef>
                <a:spcPts val="0"/>
              </a:spcBef>
              <a:spcAft>
                <a:spcPts val="0"/>
              </a:spcAft>
              <a:buNone/>
            </a:pPr>
            <a:r>
              <a:rPr lang="en-GB">
                <a:solidFill>
                  <a:schemeClr val="accent2"/>
                </a:solidFill>
              </a:rPr>
              <a:t>One way in which our thinking has changed…</a:t>
            </a:r>
            <a:endParaRPr>
              <a:solidFill>
                <a:schemeClr val="accent2"/>
              </a:solidFill>
            </a:endParaRPr>
          </a:p>
        </p:txBody>
      </p:sp>
      <p:sp>
        <p:nvSpPr>
          <p:cNvPr id="1080" name="Google Shape;1080;p135"/>
          <p:cNvSpPr txBox="1"/>
          <p:nvPr>
            <p:ph idx="4294967295" type="body"/>
          </p:nvPr>
        </p:nvSpPr>
        <p:spPr>
          <a:xfrm>
            <a:off x="306000" y="2095499"/>
            <a:ext cx="4212300" cy="2546700"/>
          </a:xfrm>
          <a:prstGeom prst="rect">
            <a:avLst/>
          </a:prstGeom>
        </p:spPr>
        <p:txBody>
          <a:bodyPr anchorCtr="0" anchor="t" bIns="0" lIns="0" spcFirstLastPara="1" rIns="0" wrap="square" tIns="0">
            <a:normAutofit fontScale="92500" lnSpcReduction="20000"/>
          </a:bodyPr>
          <a:lstStyle/>
          <a:p>
            <a:pPr indent="0" lvl="0" marL="0" rtl="0" algn="l">
              <a:spcBef>
                <a:spcPts val="800"/>
              </a:spcBef>
              <a:spcAft>
                <a:spcPts val="0"/>
              </a:spcAft>
              <a:buNone/>
            </a:pPr>
            <a:r>
              <a:rPr lang="en-GB">
                <a:solidFill>
                  <a:srgbClr val="FF9900"/>
                </a:solidFill>
              </a:rPr>
              <a:t>Particle physics is easier than I thought to incorporate into other physics topics</a:t>
            </a:r>
            <a:endParaRPr>
              <a:solidFill>
                <a:srgbClr val="FF9900"/>
              </a:solidFill>
            </a:endParaRPr>
          </a:p>
          <a:p>
            <a:pPr indent="0" lvl="0" marL="0" rtl="0" algn="l">
              <a:spcBef>
                <a:spcPts val="800"/>
              </a:spcBef>
              <a:spcAft>
                <a:spcPts val="0"/>
              </a:spcAft>
              <a:buNone/>
            </a:pPr>
            <a:r>
              <a:rPr lang="en-GB"/>
              <a:t>Understanding of what we don’t know has increased</a:t>
            </a:r>
            <a:endParaRPr/>
          </a:p>
          <a:p>
            <a:pPr indent="0" lvl="0" marL="0" rtl="0" algn="l">
              <a:spcBef>
                <a:spcPts val="800"/>
              </a:spcBef>
              <a:spcAft>
                <a:spcPts val="0"/>
              </a:spcAft>
              <a:buNone/>
            </a:pPr>
            <a:r>
              <a:rPr lang="en-GB">
                <a:solidFill>
                  <a:srgbClr val="93C47D"/>
                </a:solidFill>
              </a:rPr>
              <a:t>Knowing about the insight in the microcosmos of CERN</a:t>
            </a:r>
            <a:endParaRPr>
              <a:solidFill>
                <a:srgbClr val="93C47D"/>
              </a:solidFill>
            </a:endParaRPr>
          </a:p>
          <a:p>
            <a:pPr indent="0" lvl="0" marL="0" rtl="0" algn="l">
              <a:spcBef>
                <a:spcPts val="800"/>
              </a:spcBef>
              <a:spcAft>
                <a:spcPts val="0"/>
              </a:spcAft>
              <a:buNone/>
            </a:pPr>
            <a:r>
              <a:rPr lang="en-GB"/>
              <a:t>CERN is the only place where antimatter can be created</a:t>
            </a:r>
            <a:endParaRPr/>
          </a:p>
          <a:p>
            <a:pPr indent="0" lvl="0" marL="0" rtl="0" algn="l">
              <a:spcBef>
                <a:spcPts val="800"/>
              </a:spcBef>
              <a:spcAft>
                <a:spcPts val="0"/>
              </a:spcAft>
              <a:buNone/>
            </a:pPr>
            <a:r>
              <a:rPr lang="en-GB"/>
              <a:t>CERN is so much more than just a collider </a:t>
            </a:r>
            <a:endParaRPr/>
          </a:p>
          <a:p>
            <a:pPr indent="0" lvl="0" marL="0" rtl="0" algn="l">
              <a:spcBef>
                <a:spcPts val="800"/>
              </a:spcBef>
              <a:spcAft>
                <a:spcPts val="0"/>
              </a:spcAft>
              <a:buNone/>
            </a:pPr>
            <a:r>
              <a:rPr lang="en-GB"/>
              <a:t>Nobody </a:t>
            </a:r>
            <a:r>
              <a:rPr lang="en-GB"/>
              <a:t>actually</a:t>
            </a:r>
            <a:r>
              <a:rPr lang="en-GB"/>
              <a:t> understands gravity</a:t>
            </a:r>
            <a:endParaRPr/>
          </a:p>
          <a:p>
            <a:pPr indent="0" lvl="0" marL="0" rtl="0" algn="l">
              <a:spcBef>
                <a:spcPts val="800"/>
              </a:spcBef>
              <a:spcAft>
                <a:spcPts val="0"/>
              </a:spcAft>
              <a:buNone/>
            </a:pPr>
            <a:r>
              <a:rPr lang="en-GB"/>
              <a:t>The World is made up of many amazing countries and people.</a:t>
            </a:r>
            <a:endParaRPr/>
          </a:p>
        </p:txBody>
      </p:sp>
      <p:sp>
        <p:nvSpPr>
          <p:cNvPr id="1081" name="Google Shape;1081;p135"/>
          <p:cNvSpPr txBox="1"/>
          <p:nvPr>
            <p:ph idx="4294967295" type="body"/>
          </p:nvPr>
        </p:nvSpPr>
        <p:spPr>
          <a:xfrm>
            <a:off x="4627350" y="1484750"/>
            <a:ext cx="4212600" cy="491700"/>
          </a:xfrm>
          <a:prstGeom prst="rect">
            <a:avLst/>
          </a:prstGeom>
        </p:spPr>
        <p:txBody>
          <a:bodyPr anchorCtr="0" anchor="t" bIns="0" lIns="0" spcFirstLastPara="1" rIns="0" wrap="square" tIns="0">
            <a:normAutofit/>
          </a:bodyPr>
          <a:lstStyle/>
          <a:p>
            <a:pPr indent="0" lvl="0" marL="0" rtl="0" algn="l">
              <a:spcBef>
                <a:spcPts val="800"/>
              </a:spcBef>
              <a:spcAft>
                <a:spcPts val="0"/>
              </a:spcAft>
              <a:buNone/>
            </a:pPr>
            <a:r>
              <a:rPr lang="en-GB">
                <a:solidFill>
                  <a:schemeClr val="accent2"/>
                </a:solidFill>
              </a:rPr>
              <a:t>Highlights, snapshots, farewell messages…</a:t>
            </a:r>
            <a:endParaRPr>
              <a:solidFill>
                <a:schemeClr val="accent2"/>
              </a:solidFill>
            </a:endParaRPr>
          </a:p>
        </p:txBody>
      </p:sp>
      <p:sp>
        <p:nvSpPr>
          <p:cNvPr id="1082" name="Google Shape;1082;p135"/>
          <p:cNvSpPr txBox="1"/>
          <p:nvPr>
            <p:ph idx="4294967295" type="body"/>
          </p:nvPr>
        </p:nvSpPr>
        <p:spPr>
          <a:xfrm>
            <a:off x="4629150" y="2095574"/>
            <a:ext cx="4209000" cy="2546700"/>
          </a:xfrm>
          <a:prstGeom prst="rect">
            <a:avLst/>
          </a:prstGeom>
        </p:spPr>
        <p:txBody>
          <a:bodyPr anchorCtr="0" anchor="t" bIns="0" lIns="0" spcFirstLastPara="1" rIns="0" wrap="square" tIns="0">
            <a:normAutofit/>
          </a:bodyPr>
          <a:lstStyle/>
          <a:p>
            <a:pPr indent="0" lvl="0" marL="0" rtl="0" algn="l">
              <a:spcBef>
                <a:spcPts val="800"/>
              </a:spcBef>
              <a:spcAft>
                <a:spcPts val="0"/>
              </a:spcAft>
              <a:buNone/>
            </a:pPr>
            <a:r>
              <a:rPr lang="en-GB"/>
              <a:t>Lectures, Lectures, Lectures</a:t>
            </a:r>
            <a:endParaRPr/>
          </a:p>
          <a:p>
            <a:pPr indent="0" lvl="0" marL="0" rtl="0" algn="l">
              <a:spcBef>
                <a:spcPts val="800"/>
              </a:spcBef>
              <a:spcAft>
                <a:spcPts val="0"/>
              </a:spcAft>
              <a:buNone/>
            </a:pPr>
            <a:r>
              <a:rPr lang="en-GB"/>
              <a:t>Tour, Tour, Tour</a:t>
            </a:r>
            <a:endParaRPr/>
          </a:p>
          <a:p>
            <a:pPr indent="0" lvl="0" marL="0" rtl="0" algn="l">
              <a:spcBef>
                <a:spcPts val="800"/>
              </a:spcBef>
              <a:spcAft>
                <a:spcPts val="0"/>
              </a:spcAft>
              <a:buNone/>
            </a:pPr>
            <a:r>
              <a:rPr lang="en-GB"/>
              <a:t>Fun, Fun, Fun</a:t>
            </a:r>
            <a:endParaRPr/>
          </a:p>
          <a:p>
            <a:pPr indent="0" lvl="0" marL="0" rtl="0" algn="l">
              <a:spcBef>
                <a:spcPts val="800"/>
              </a:spcBef>
              <a:spcAft>
                <a:spcPts val="0"/>
              </a:spcAft>
              <a:buNone/>
            </a:pPr>
            <a:r>
              <a:rPr lang="en-GB"/>
              <a:t>Thank you, Thank you, Thank you!</a:t>
            </a:r>
            <a:endParaRPr/>
          </a:p>
          <a:p>
            <a:pPr indent="0" lvl="0" marL="0" rtl="0" algn="l">
              <a:spcBef>
                <a:spcPts val="800"/>
              </a:spcBef>
              <a:spcAft>
                <a:spcPts val="0"/>
              </a:spcAft>
              <a:buNone/>
            </a:pPr>
            <a:r>
              <a:t/>
            </a:r>
            <a:endParaRPr/>
          </a:p>
          <a:p>
            <a:pPr indent="0" lvl="0" marL="0" rtl="0" algn="l">
              <a:spcBef>
                <a:spcPts val="800"/>
              </a:spcBef>
              <a:spcAft>
                <a:spcPts val="0"/>
              </a:spcAft>
              <a:buNone/>
            </a:pPr>
            <a:r>
              <a:t/>
            </a:r>
            <a:endParaRPr/>
          </a:p>
          <a:p>
            <a:pPr indent="0" lvl="0" marL="0" rtl="0" algn="l">
              <a:spcBef>
                <a:spcPts val="800"/>
              </a:spcBef>
              <a:spcAft>
                <a:spcPts val="0"/>
              </a:spcAft>
              <a:buNone/>
            </a:pPr>
            <a:r>
              <a:t/>
            </a:r>
            <a:endParaRPr/>
          </a:p>
        </p:txBody>
      </p:sp>
      <p:pic>
        <p:nvPicPr>
          <p:cNvPr id="1083" name="Google Shape;1083;p135"/>
          <p:cNvPicPr preferRelativeResize="0"/>
          <p:nvPr/>
        </p:nvPicPr>
        <p:blipFill>
          <a:blip r:embed="rId3">
            <a:alphaModFix/>
          </a:blip>
          <a:stretch>
            <a:fillRect/>
          </a:stretch>
        </p:blipFill>
        <p:spPr>
          <a:xfrm>
            <a:off x="4571989" y="3445721"/>
            <a:ext cx="2344837" cy="621700"/>
          </a:xfrm>
          <a:prstGeom prst="rect">
            <a:avLst/>
          </a:prstGeom>
          <a:noFill/>
          <a:ln>
            <a:noFill/>
          </a:ln>
        </p:spPr>
      </p:pic>
      <p:pic>
        <p:nvPicPr>
          <p:cNvPr id="1084" name="Google Shape;1084;p135"/>
          <p:cNvPicPr preferRelativeResize="0"/>
          <p:nvPr/>
        </p:nvPicPr>
        <p:blipFill rotWithShape="1">
          <a:blip r:embed="rId4">
            <a:alphaModFix/>
          </a:blip>
          <a:srcRect b="9146" l="0" r="0" t="32561"/>
          <a:stretch/>
        </p:blipFill>
        <p:spPr>
          <a:xfrm>
            <a:off x="6121500" y="-12"/>
            <a:ext cx="3033702" cy="1326324"/>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80">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80">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80">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80">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80">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80">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80">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82">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82">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82">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82">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82">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82">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82">
                                            <p:txEl>
                                              <p:pRg end="6" st="6"/>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59" name="Shape 259"/>
        <p:cNvGrpSpPr/>
        <p:nvPr/>
      </p:nvGrpSpPr>
      <p:grpSpPr>
        <a:xfrm>
          <a:off x="0" y="0"/>
          <a:ext cx="0" cy="0"/>
          <a:chOff x="0" y="0"/>
          <a:chExt cx="0" cy="0"/>
        </a:xfrm>
      </p:grpSpPr>
      <p:sp>
        <p:nvSpPr>
          <p:cNvPr id="260" name="Google Shape;260;p34"/>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particle accelerators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particle accelerators?</a:t>
            </a:r>
            <a:endParaRPr sz="1200">
              <a:solidFill>
                <a:schemeClr val="lt1"/>
              </a:solidFill>
            </a:endParaRPr>
          </a:p>
        </p:txBody>
      </p:sp>
      <p:sp>
        <p:nvSpPr>
          <p:cNvPr id="261" name="Google Shape;261;p34"/>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17500" lvl="0" marL="457200" marR="360000" rtl="0" algn="l">
              <a:spcBef>
                <a:spcPts val="0"/>
              </a:spcBef>
              <a:spcAft>
                <a:spcPts val="0"/>
              </a:spcAft>
              <a:buClr>
                <a:srgbClr val="171717"/>
              </a:buClr>
              <a:buSzPts val="1400"/>
              <a:buAutoNum type="arabicParenR"/>
            </a:pPr>
            <a:r>
              <a:rPr lang="en-GB">
                <a:solidFill>
                  <a:srgbClr val="171717"/>
                </a:solidFill>
              </a:rPr>
              <a:t>The </a:t>
            </a:r>
            <a:r>
              <a:rPr lang="en-GB">
                <a:solidFill>
                  <a:srgbClr val="171717"/>
                </a:solidFill>
              </a:rPr>
              <a:t>advantages</a:t>
            </a:r>
            <a:r>
              <a:rPr lang="en-GB">
                <a:solidFill>
                  <a:srgbClr val="171717"/>
                </a:solidFill>
              </a:rPr>
              <a:t> and drawbacks of different accelerators: LINAC, Synchrocyclotron, </a:t>
            </a:r>
            <a:r>
              <a:rPr lang="en-GB">
                <a:solidFill>
                  <a:srgbClr val="171717"/>
                </a:solidFill>
              </a:rPr>
              <a:t>Cyclotron</a:t>
            </a:r>
            <a:r>
              <a:rPr lang="en-GB">
                <a:solidFill>
                  <a:srgbClr val="171717"/>
                </a:solidFill>
              </a:rPr>
              <a:t>, Synchrotron</a:t>
            </a:r>
            <a:endParaRPr>
              <a:solidFill>
                <a:srgbClr val="171717"/>
              </a:solidFill>
            </a:endParaRPr>
          </a:p>
          <a:p>
            <a:pPr indent="-317500" lvl="0" marL="457200" marR="360000" rtl="0" algn="l">
              <a:spcBef>
                <a:spcPts val="0"/>
              </a:spcBef>
              <a:spcAft>
                <a:spcPts val="0"/>
              </a:spcAft>
              <a:buClr>
                <a:srgbClr val="171717"/>
              </a:buClr>
              <a:buSzPts val="1400"/>
              <a:buAutoNum type="arabicParenR"/>
            </a:pPr>
            <a:r>
              <a:rPr lang="en-GB">
                <a:solidFill>
                  <a:srgbClr val="171717"/>
                </a:solidFill>
              </a:rPr>
              <a:t>The role Dipole, Quadrupole, Sextupole play in the accelerator</a:t>
            </a:r>
            <a:endParaRPr>
              <a:solidFill>
                <a:srgbClr val="171717"/>
              </a:solidFill>
            </a:endParaRPr>
          </a:p>
          <a:p>
            <a:pPr indent="-317500" lvl="0" marL="457200" marR="360000" rtl="0" algn="l">
              <a:spcBef>
                <a:spcPts val="0"/>
              </a:spcBef>
              <a:spcAft>
                <a:spcPts val="0"/>
              </a:spcAft>
              <a:buClr>
                <a:srgbClr val="171717"/>
              </a:buClr>
              <a:buSzPts val="1400"/>
              <a:buAutoNum type="arabicParenR"/>
            </a:pPr>
            <a:r>
              <a:rPr lang="en-GB">
                <a:solidFill>
                  <a:srgbClr val="171717"/>
                </a:solidFill>
              </a:rPr>
              <a:t>How accelerators need to account for </a:t>
            </a:r>
            <a:r>
              <a:rPr lang="en-GB">
                <a:solidFill>
                  <a:srgbClr val="171717"/>
                </a:solidFill>
              </a:rPr>
              <a:t>relativity</a:t>
            </a:r>
            <a:r>
              <a:rPr lang="en-GB">
                <a:solidFill>
                  <a:srgbClr val="171717"/>
                </a:solidFill>
              </a:rPr>
              <a:t> </a:t>
            </a:r>
            <a:endParaRPr>
              <a:solidFill>
                <a:srgbClr val="171717"/>
              </a:solidFill>
            </a:endParaRPr>
          </a:p>
          <a:p>
            <a:pPr indent="0" lvl="0" marL="0" marR="360000" rtl="0" algn="l">
              <a:spcBef>
                <a:spcPts val="0"/>
              </a:spcBef>
              <a:spcAft>
                <a:spcPts val="0"/>
              </a:spcAft>
              <a:buNone/>
            </a:pPr>
            <a:r>
              <a:t/>
            </a:r>
            <a:endParaRPr>
              <a:solidFill>
                <a:srgbClr val="171717"/>
              </a:solidFill>
            </a:endParaRPr>
          </a:p>
          <a:p>
            <a:pPr indent="0" lvl="0" marL="0" marR="360000" rtl="0" algn="l">
              <a:spcBef>
                <a:spcPts val="0"/>
              </a:spcBef>
              <a:spcAft>
                <a:spcPts val="0"/>
              </a:spcAft>
              <a:buNone/>
            </a:pPr>
            <a:r>
              <a:t/>
            </a:r>
            <a:endParaRPr>
              <a:solidFill>
                <a:srgbClr val="171717"/>
              </a:solidFill>
            </a:endParaRPr>
          </a:p>
          <a:p>
            <a:pPr indent="0" lvl="0" marL="0" marR="360000" rtl="0" algn="l">
              <a:spcBef>
                <a:spcPts val="0"/>
              </a:spcBef>
              <a:spcAft>
                <a:spcPts val="0"/>
              </a:spcAft>
              <a:buNone/>
            </a:pPr>
            <a:r>
              <a:t/>
            </a:r>
            <a:endParaRPr>
              <a:solidFill>
                <a:srgbClr val="171717"/>
              </a:solidFill>
            </a:endParaRPr>
          </a:p>
          <a:p>
            <a:pPr indent="0" lvl="0" marL="0" marR="360000" rtl="0" algn="l">
              <a:spcBef>
                <a:spcPts val="0"/>
              </a:spcBef>
              <a:spcAft>
                <a:spcPts val="0"/>
              </a:spcAft>
              <a:buNone/>
            </a:pPr>
            <a:r>
              <a:t/>
            </a:r>
            <a:endParaRPr>
              <a:solidFill>
                <a:srgbClr val="171717"/>
              </a:solidFill>
            </a:endParaRPr>
          </a:p>
          <a:p>
            <a:pPr indent="-317500" lvl="0" marL="457200" marR="360000" rtl="0" algn="l">
              <a:spcBef>
                <a:spcPts val="0"/>
              </a:spcBef>
              <a:spcAft>
                <a:spcPts val="0"/>
              </a:spcAft>
              <a:buClr>
                <a:srgbClr val="171717"/>
              </a:buClr>
              <a:buSzPts val="1400"/>
              <a:buAutoNum type="arabicParenR"/>
            </a:pPr>
            <a:r>
              <a:rPr lang="en-GB">
                <a:solidFill>
                  <a:srgbClr val="171717"/>
                </a:solidFill>
              </a:rPr>
              <a:t>Vocabulary</a:t>
            </a:r>
            <a:endParaRPr>
              <a:solidFill>
                <a:srgbClr val="171717"/>
              </a:solidFill>
            </a:endParaRPr>
          </a:p>
          <a:p>
            <a:pPr indent="-317500" lvl="0" marL="457200" marR="360000" rtl="0" algn="l">
              <a:spcBef>
                <a:spcPts val="0"/>
              </a:spcBef>
              <a:spcAft>
                <a:spcPts val="0"/>
              </a:spcAft>
              <a:buClr>
                <a:srgbClr val="171717"/>
              </a:buClr>
              <a:buSzPts val="1400"/>
              <a:buAutoNum type="arabicParenR"/>
            </a:pPr>
            <a:r>
              <a:rPr lang="en-GB">
                <a:solidFill>
                  <a:srgbClr val="171717"/>
                </a:solidFill>
              </a:rPr>
              <a:t>Prior knowledge on relativity, Electromagnetism, Right hand rule, optics</a:t>
            </a:r>
            <a:endParaRPr>
              <a:solidFill>
                <a:srgbClr val="171717"/>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65" name="Shape 265"/>
        <p:cNvGrpSpPr/>
        <p:nvPr/>
      </p:nvGrpSpPr>
      <p:grpSpPr>
        <a:xfrm>
          <a:off x="0" y="0"/>
          <a:ext cx="0" cy="0"/>
          <a:chOff x="0" y="0"/>
          <a:chExt cx="0" cy="0"/>
        </a:xfrm>
      </p:grpSpPr>
      <p:sp>
        <p:nvSpPr>
          <p:cNvPr id="266" name="Google Shape;266;p35"/>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t>
            </a:r>
            <a:br>
              <a:rPr lang="en-GB" sz="2400">
                <a:solidFill>
                  <a:schemeClr val="lt1"/>
                </a:solidFill>
              </a:rPr>
            </a:br>
            <a:r>
              <a:rPr lang="en-GB" sz="2400">
                <a:solidFill>
                  <a:schemeClr val="lt1"/>
                </a:solidFill>
              </a:rPr>
              <a:t>Detectors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particle detectors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particle detectors?</a:t>
            </a:r>
            <a:endParaRPr sz="1200">
              <a:solidFill>
                <a:schemeClr val="lt1"/>
              </a:solidFill>
            </a:endParaRPr>
          </a:p>
        </p:txBody>
      </p:sp>
      <p:sp>
        <p:nvSpPr>
          <p:cNvPr id="267" name="Google Shape;267;p3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17500" lvl="0" marL="457200" rtl="0" algn="l">
              <a:spcBef>
                <a:spcPts val="0"/>
              </a:spcBef>
              <a:spcAft>
                <a:spcPts val="0"/>
              </a:spcAft>
              <a:buClr>
                <a:srgbClr val="171717"/>
              </a:buClr>
              <a:buSzPts val="1400"/>
              <a:buAutoNum type="arabicParenR"/>
            </a:pPr>
            <a:r>
              <a:rPr lang="en-GB">
                <a:solidFill>
                  <a:srgbClr val="171717"/>
                </a:solidFill>
              </a:rPr>
              <a:t>Particles are detected with with different layers of detectors</a:t>
            </a:r>
            <a:endParaRPr>
              <a:solidFill>
                <a:srgbClr val="171717"/>
              </a:solidFill>
            </a:endParaRPr>
          </a:p>
          <a:p>
            <a:pPr indent="-317500" lvl="0" marL="457200" rtl="0" algn="l">
              <a:spcBef>
                <a:spcPts val="0"/>
              </a:spcBef>
              <a:spcAft>
                <a:spcPts val="0"/>
              </a:spcAft>
              <a:buClr>
                <a:srgbClr val="171717"/>
              </a:buClr>
              <a:buSzPts val="1400"/>
              <a:buAutoNum type="arabicParenR"/>
            </a:pPr>
            <a:r>
              <a:rPr lang="en-GB">
                <a:solidFill>
                  <a:srgbClr val="171717"/>
                </a:solidFill>
              </a:rPr>
              <a:t>Target particles are not directly detected by the detector instead scientists need to work backward by studying the trace particles</a:t>
            </a:r>
            <a:endParaRPr>
              <a:solidFill>
                <a:srgbClr val="171717"/>
              </a:solidFill>
            </a:endParaRPr>
          </a:p>
          <a:p>
            <a:pPr indent="-317500" lvl="0" marL="457200" rtl="0" algn="l">
              <a:spcBef>
                <a:spcPts val="0"/>
              </a:spcBef>
              <a:spcAft>
                <a:spcPts val="0"/>
              </a:spcAft>
              <a:buClr>
                <a:srgbClr val="171717"/>
              </a:buClr>
              <a:buSzPts val="1400"/>
              <a:buAutoNum type="arabicParenR"/>
            </a:pPr>
            <a:r>
              <a:rPr lang="en-GB">
                <a:solidFill>
                  <a:srgbClr val="171717"/>
                </a:solidFill>
              </a:rPr>
              <a:t>The significance of discovery of higgs boson</a:t>
            </a:r>
            <a:endParaRPr>
              <a:solidFill>
                <a:srgbClr val="171717"/>
              </a:solidFill>
            </a:endParaRPr>
          </a:p>
          <a:p>
            <a:pPr indent="0" lvl="0" marL="0" rtl="0" algn="l">
              <a:spcBef>
                <a:spcPts val="0"/>
              </a:spcBef>
              <a:spcAft>
                <a:spcPts val="0"/>
              </a:spcAft>
              <a:buNone/>
            </a:pPr>
            <a:r>
              <a:t/>
            </a:r>
            <a:endParaRPr>
              <a:solidFill>
                <a:srgbClr val="171717"/>
              </a:solidFill>
            </a:endParaRPr>
          </a:p>
          <a:p>
            <a:pPr indent="0" lvl="0" marL="0" rtl="0" algn="l">
              <a:spcBef>
                <a:spcPts val="0"/>
              </a:spcBef>
              <a:spcAft>
                <a:spcPts val="0"/>
              </a:spcAft>
              <a:buNone/>
            </a:pPr>
            <a:r>
              <a:t/>
            </a:r>
            <a:endParaRPr>
              <a:solidFill>
                <a:srgbClr val="171717"/>
              </a:solidFill>
            </a:endParaRPr>
          </a:p>
          <a:p>
            <a:pPr indent="0" lvl="0" marL="0" rtl="0" algn="l">
              <a:spcBef>
                <a:spcPts val="0"/>
              </a:spcBef>
              <a:spcAft>
                <a:spcPts val="0"/>
              </a:spcAft>
              <a:buNone/>
            </a:pPr>
            <a:r>
              <a:t/>
            </a:r>
            <a:endParaRPr>
              <a:solidFill>
                <a:srgbClr val="171717"/>
              </a:solidFill>
            </a:endParaRPr>
          </a:p>
          <a:p>
            <a:pPr indent="0" lvl="0" marL="0" rtl="0" algn="l">
              <a:spcBef>
                <a:spcPts val="0"/>
              </a:spcBef>
              <a:spcAft>
                <a:spcPts val="0"/>
              </a:spcAft>
              <a:buNone/>
            </a:pPr>
            <a:r>
              <a:t/>
            </a:r>
            <a:endParaRPr>
              <a:solidFill>
                <a:srgbClr val="171717"/>
              </a:solidFill>
            </a:endParaRPr>
          </a:p>
          <a:p>
            <a:pPr indent="-317500" lvl="0" marL="457200" rtl="0" algn="l">
              <a:spcBef>
                <a:spcPts val="0"/>
              </a:spcBef>
              <a:spcAft>
                <a:spcPts val="0"/>
              </a:spcAft>
              <a:buClr>
                <a:srgbClr val="171717"/>
              </a:buClr>
              <a:buSzPts val="1400"/>
              <a:buAutoNum type="arabicParenR"/>
            </a:pPr>
            <a:r>
              <a:rPr lang="en-GB">
                <a:solidFill>
                  <a:srgbClr val="171717"/>
                </a:solidFill>
              </a:rPr>
              <a:t>Prior knowledge of electromagnetism, standard model</a:t>
            </a:r>
            <a:endParaRPr>
              <a:solidFill>
                <a:srgbClr val="171717"/>
              </a:solidFill>
            </a:endParaRPr>
          </a:p>
          <a:p>
            <a:pPr indent="-317500" lvl="0" marL="457200" rtl="0" algn="l">
              <a:spcBef>
                <a:spcPts val="0"/>
              </a:spcBef>
              <a:spcAft>
                <a:spcPts val="0"/>
              </a:spcAft>
              <a:buClr>
                <a:srgbClr val="171717"/>
              </a:buClr>
              <a:buSzPts val="1400"/>
              <a:buAutoNum type="arabicParenR"/>
            </a:pPr>
            <a:r>
              <a:rPr lang="en-GB">
                <a:solidFill>
                  <a:srgbClr val="171717"/>
                </a:solidFill>
              </a:rPr>
              <a:t>Vocabulary</a:t>
            </a:r>
            <a:endParaRPr>
              <a:solidFill>
                <a:srgbClr val="171717"/>
              </a:solidFill>
            </a:endParaRPr>
          </a:p>
          <a:p>
            <a:pPr indent="-317500" lvl="0" marL="457200" rtl="0" algn="l">
              <a:spcBef>
                <a:spcPts val="0"/>
              </a:spcBef>
              <a:spcAft>
                <a:spcPts val="0"/>
              </a:spcAft>
              <a:buClr>
                <a:srgbClr val="171717"/>
              </a:buClr>
              <a:buSzPts val="1400"/>
              <a:buAutoNum type="arabicParenR"/>
            </a:pPr>
            <a:r>
              <a:rPr lang="en-GB">
                <a:solidFill>
                  <a:srgbClr val="171717"/>
                </a:solidFill>
              </a:rPr>
              <a:t>Hard time to understand abstract concepts</a:t>
            </a:r>
            <a:endParaRPr>
              <a:solidFill>
                <a:srgbClr val="171717"/>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71" name="Shape 271"/>
        <p:cNvGrpSpPr/>
        <p:nvPr/>
      </p:nvGrpSpPr>
      <p:grpSpPr>
        <a:xfrm>
          <a:off x="0" y="0"/>
          <a:ext cx="0" cy="0"/>
          <a:chOff x="0" y="0"/>
          <a:chExt cx="0" cy="0"/>
        </a:xfrm>
      </p:grpSpPr>
      <p:sp>
        <p:nvSpPr>
          <p:cNvPr id="272" name="Google Shape;272;p36"/>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273" name="Google Shape;273;p3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
        <p:nvSpPr>
          <p:cNvPr id="274" name="Google Shape;274;p36"/>
          <p:cNvSpPr txBox="1"/>
          <p:nvPr/>
        </p:nvSpPr>
        <p:spPr>
          <a:xfrm>
            <a:off x="3554900" y="286375"/>
            <a:ext cx="5608800" cy="431100"/>
          </a:xfrm>
          <a:prstGeom prst="rect">
            <a:avLst/>
          </a:prstGeom>
          <a:solidFill>
            <a:srgbClr val="FFFFFF"/>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600">
              <a:solidFill>
                <a:srgbClr val="171717"/>
              </a:solidFill>
            </a:endParaRPr>
          </a:p>
        </p:txBody>
      </p:sp>
      <p:sp>
        <p:nvSpPr>
          <p:cNvPr id="275" name="Google Shape;275;p36"/>
          <p:cNvSpPr txBox="1"/>
          <p:nvPr/>
        </p:nvSpPr>
        <p:spPr>
          <a:xfrm>
            <a:off x="3643775" y="256750"/>
            <a:ext cx="4927500" cy="3130200"/>
          </a:xfrm>
          <a:prstGeom prst="rect">
            <a:avLst/>
          </a:prstGeom>
          <a:noFill/>
          <a:ln>
            <a:noFill/>
          </a:ln>
        </p:spPr>
        <p:txBody>
          <a:bodyPr anchorCtr="0" anchor="t" bIns="91425" lIns="91425" spcFirstLastPara="1" rIns="91425" wrap="square" tIns="91425">
            <a:noAutofit/>
          </a:bodyPr>
          <a:lstStyle/>
          <a:p>
            <a:pPr indent="-330200" lvl="0" marL="457200" rtl="0" algn="l">
              <a:spcBef>
                <a:spcPts val="0"/>
              </a:spcBef>
              <a:spcAft>
                <a:spcPts val="0"/>
              </a:spcAft>
              <a:buClr>
                <a:srgbClr val="171717"/>
              </a:buClr>
              <a:buSzPts val="1600"/>
              <a:buAutoNum type="arabicPeriod"/>
            </a:pPr>
            <a:r>
              <a:rPr lang="en-GB" sz="1600">
                <a:solidFill>
                  <a:srgbClr val="171717"/>
                </a:solidFill>
              </a:rPr>
              <a:t>Multiple accelerators(psb, ps, sps, LHC) work together to boost particle to the </a:t>
            </a:r>
            <a:r>
              <a:rPr lang="en-GB" sz="1600">
                <a:solidFill>
                  <a:srgbClr val="171717"/>
                </a:solidFill>
              </a:rPr>
              <a:t>targeted energy.</a:t>
            </a:r>
            <a:endParaRPr sz="1600">
              <a:solidFill>
                <a:srgbClr val="171717"/>
              </a:solidFill>
            </a:endParaRPr>
          </a:p>
          <a:p>
            <a:pPr indent="-330200" lvl="0" marL="457200" rtl="0" algn="l">
              <a:spcBef>
                <a:spcPts val="0"/>
              </a:spcBef>
              <a:spcAft>
                <a:spcPts val="0"/>
              </a:spcAft>
              <a:buClr>
                <a:srgbClr val="171717"/>
              </a:buClr>
              <a:buSzPts val="1600"/>
              <a:buAutoNum type="arabicPeriod"/>
            </a:pPr>
            <a:r>
              <a:rPr lang="en-GB" sz="1600">
                <a:solidFill>
                  <a:srgbClr val="171717"/>
                </a:solidFill>
              </a:rPr>
              <a:t>Collaborations between different specialists(engineers, physicists, operators, admins… )make CERN successful.</a:t>
            </a:r>
            <a:endParaRPr sz="1600">
              <a:solidFill>
                <a:srgbClr val="171717"/>
              </a:solidFill>
            </a:endParaRPr>
          </a:p>
          <a:p>
            <a:pPr indent="-330200" lvl="0" marL="457200" rtl="0" algn="l">
              <a:spcBef>
                <a:spcPts val="0"/>
              </a:spcBef>
              <a:spcAft>
                <a:spcPts val="0"/>
              </a:spcAft>
              <a:buClr>
                <a:srgbClr val="171717"/>
              </a:buClr>
              <a:buSzPts val="1600"/>
              <a:buAutoNum type="arabicPeriod"/>
            </a:pPr>
            <a:r>
              <a:rPr lang="en-GB" sz="1600">
                <a:solidFill>
                  <a:srgbClr val="171717"/>
                </a:solidFill>
              </a:rPr>
              <a:t>It takes multiple key components (4 experiments-CMS, ALICE, ATLAS, LHCb, collimator, proton dump, correctors) working accurately and synchronously together to discover Higgs Boson</a:t>
            </a:r>
            <a:endParaRPr sz="1600">
              <a:solidFill>
                <a:srgbClr val="171717"/>
              </a:solidFill>
            </a:endParaRPr>
          </a:p>
          <a:p>
            <a:pPr indent="-330200" lvl="0" marL="457200" rtl="0" algn="l">
              <a:spcBef>
                <a:spcPts val="0"/>
              </a:spcBef>
              <a:spcAft>
                <a:spcPts val="0"/>
              </a:spcAft>
              <a:buClr>
                <a:srgbClr val="171717"/>
              </a:buClr>
              <a:buSzPts val="1600"/>
              <a:buAutoNum type="arabicPeriod"/>
            </a:pPr>
            <a:r>
              <a:rPr lang="en-GB" sz="1600">
                <a:solidFill>
                  <a:srgbClr val="171717"/>
                </a:solidFill>
              </a:rPr>
              <a:t>It’s all about INTERACTION!!!!!</a:t>
            </a:r>
            <a:endParaRPr sz="1600">
              <a:solidFill>
                <a:srgbClr val="171717"/>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79" name="Shape 279"/>
        <p:cNvGrpSpPr/>
        <p:nvPr/>
      </p:nvGrpSpPr>
      <p:grpSpPr>
        <a:xfrm>
          <a:off x="0" y="0"/>
          <a:ext cx="0" cy="0"/>
          <a:chOff x="0" y="0"/>
          <a:chExt cx="0" cy="0"/>
        </a:xfrm>
      </p:grpSpPr>
      <p:sp>
        <p:nvSpPr>
          <p:cNvPr id="280" name="Google Shape;280;p37"/>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t>
            </a:r>
            <a:br>
              <a:rPr lang="en-GB" sz="2400">
                <a:solidFill>
                  <a:schemeClr val="lt1"/>
                </a:solidFill>
              </a:rPr>
            </a:br>
            <a:r>
              <a:rPr lang="en-GB" sz="2400">
                <a:solidFill>
                  <a:schemeClr val="lt1"/>
                </a:solidFill>
              </a:rPr>
              <a:t>Physics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adjectives </a:t>
            </a:r>
            <a:r>
              <a:rPr lang="en-GB" sz="1200">
                <a:solidFill>
                  <a:schemeClr val="lt1"/>
                </a:solidFill>
              </a:rPr>
              <a:t>that come to your mind when you think about particle physics?</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To what extent is the topic of particle physics covered in your </a:t>
            </a:r>
            <a:r>
              <a:rPr b="1" lang="en-GB" sz="1200">
                <a:solidFill>
                  <a:schemeClr val="lt1"/>
                </a:solidFill>
              </a:rPr>
              <a:t>national curriculum</a:t>
            </a:r>
            <a:r>
              <a:rPr lang="en-GB" sz="1200">
                <a:solidFill>
                  <a:schemeClr val="lt1"/>
                </a:solidFill>
              </a:rPr>
              <a:t>?</a:t>
            </a:r>
            <a:endParaRPr sz="1200">
              <a:solidFill>
                <a:schemeClr val="lt1"/>
              </a:solidFill>
            </a:endParaRPr>
          </a:p>
        </p:txBody>
      </p:sp>
      <p:sp>
        <p:nvSpPr>
          <p:cNvPr id="281" name="Google Shape;281;p3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Exciting, easy-to-understand, interesting</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It is a part of study for students who choose physical seminar (one or two lectures) </a:t>
            </a:r>
            <a:endParaRPr sz="1600">
              <a:solidFill>
                <a:srgbClr val="171717"/>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85" name="Shape 285"/>
        <p:cNvGrpSpPr/>
        <p:nvPr/>
      </p:nvGrpSpPr>
      <p:grpSpPr>
        <a:xfrm>
          <a:off x="0" y="0"/>
          <a:ext cx="0" cy="0"/>
          <a:chOff x="0" y="0"/>
          <a:chExt cx="0" cy="0"/>
        </a:xfrm>
      </p:grpSpPr>
      <p:sp>
        <p:nvSpPr>
          <p:cNvPr id="286" name="Google Shape;286;p38"/>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particle accelerators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particle accelerators?</a:t>
            </a:r>
            <a:endParaRPr sz="1200">
              <a:solidFill>
                <a:schemeClr val="lt1"/>
              </a:solidFill>
            </a:endParaRPr>
          </a:p>
        </p:txBody>
      </p:sp>
      <p:sp>
        <p:nvSpPr>
          <p:cNvPr id="287" name="Google Shape;287;p3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rPr lang="en-GB" sz="1600">
                <a:solidFill>
                  <a:srgbClr val="171717"/>
                </a:solidFill>
              </a:rPr>
              <a:t>I)</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We can </a:t>
            </a:r>
            <a:r>
              <a:rPr lang="en-GB" sz="1600">
                <a:solidFill>
                  <a:srgbClr val="171717"/>
                </a:solidFill>
              </a:rPr>
              <a:t>accelerate</a:t>
            </a:r>
            <a:r>
              <a:rPr lang="en-GB" sz="1600">
                <a:solidFill>
                  <a:srgbClr val="171717"/>
                </a:solidFill>
              </a:rPr>
              <a:t> only charged </a:t>
            </a:r>
            <a:r>
              <a:rPr lang="en-GB" sz="1600">
                <a:solidFill>
                  <a:srgbClr val="171717"/>
                </a:solidFill>
              </a:rPr>
              <a:t>particles.</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We use electrical field to accelerate them and magnetic field to curve them.</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There are two main types of </a:t>
            </a:r>
            <a:r>
              <a:rPr lang="en-GB" sz="1600">
                <a:solidFill>
                  <a:srgbClr val="171717"/>
                </a:solidFill>
              </a:rPr>
              <a:t>accelerators</a:t>
            </a:r>
            <a:r>
              <a:rPr lang="en-GB" sz="1600">
                <a:solidFill>
                  <a:srgbClr val="171717"/>
                </a:solidFill>
              </a:rPr>
              <a:t> - linear and circular (colliders)</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II)</a:t>
            </a:r>
            <a:endParaRPr sz="1600">
              <a:solidFill>
                <a:srgbClr val="171717"/>
              </a:solidFill>
            </a:endParaRPr>
          </a:p>
          <a:p>
            <a:pPr indent="0" lvl="0" marL="0" marR="360000" rtl="0" algn="l">
              <a:spcBef>
                <a:spcPts val="0"/>
              </a:spcBef>
              <a:spcAft>
                <a:spcPts val="0"/>
              </a:spcAft>
              <a:buNone/>
            </a:pPr>
            <a:r>
              <a:rPr lang="en-GB" sz="1600">
                <a:solidFill>
                  <a:srgbClr val="171717"/>
                </a:solidFill>
              </a:rPr>
              <a:t>If they haven’t enough time, they can’t get deeper to this topic.</a:t>
            </a:r>
            <a:endParaRPr sz="1600">
              <a:solidFill>
                <a:srgbClr val="171717"/>
              </a:solidFill>
            </a:endParaRPr>
          </a:p>
          <a:p>
            <a:pPr indent="0" lvl="0" marL="0" marR="360000" rtl="0" algn="l">
              <a:spcBef>
                <a:spcPts val="0"/>
              </a:spcBef>
              <a:spcAft>
                <a:spcPts val="0"/>
              </a:spcAft>
              <a:buNone/>
            </a:pPr>
            <a:r>
              <a:rPr lang="en-GB" sz="1600">
                <a:solidFill>
                  <a:srgbClr val="171717"/>
                </a:solidFill>
              </a:rPr>
              <a:t>Understanding the boosting particles in the radio-frequency cavity.</a:t>
            </a:r>
            <a:endParaRPr sz="1600">
              <a:solidFill>
                <a:srgbClr val="171717"/>
              </a:solidFill>
            </a:endParaRPr>
          </a:p>
          <a:p>
            <a:pPr indent="0" lvl="0" marL="0" marR="360000" rtl="0" algn="l">
              <a:spcBef>
                <a:spcPts val="0"/>
              </a:spcBef>
              <a:spcAft>
                <a:spcPts val="0"/>
              </a:spcAft>
              <a:buNone/>
            </a:pPr>
            <a:r>
              <a:rPr lang="en-GB" sz="1600">
                <a:solidFill>
                  <a:srgbClr val="171717"/>
                </a:solidFill>
              </a:rPr>
              <a:t>Grasp luminosity and how can be increased.</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91" name="Shape 291"/>
        <p:cNvGrpSpPr/>
        <p:nvPr/>
      </p:nvGrpSpPr>
      <p:grpSpPr>
        <a:xfrm>
          <a:off x="0" y="0"/>
          <a:ext cx="0" cy="0"/>
          <a:chOff x="0" y="0"/>
          <a:chExt cx="0" cy="0"/>
        </a:xfrm>
      </p:grpSpPr>
      <p:sp>
        <p:nvSpPr>
          <p:cNvPr id="292" name="Google Shape;292;p39"/>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t>
            </a:r>
            <a:br>
              <a:rPr lang="en-GB" sz="2400">
                <a:solidFill>
                  <a:schemeClr val="lt1"/>
                </a:solidFill>
              </a:rPr>
            </a:br>
            <a:r>
              <a:rPr lang="en-GB" sz="2400">
                <a:solidFill>
                  <a:schemeClr val="lt1"/>
                </a:solidFill>
              </a:rPr>
              <a:t>Detectors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particle detectors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particle detectors?</a:t>
            </a:r>
            <a:endParaRPr sz="1200">
              <a:solidFill>
                <a:schemeClr val="lt1"/>
              </a:solidFill>
            </a:endParaRPr>
          </a:p>
        </p:txBody>
      </p:sp>
      <p:sp>
        <p:nvSpPr>
          <p:cNvPr id="293" name="Google Shape;293;p3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I.</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There are different detectors that can detect different particles due to their interaction with matter.</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At LHC they are shaped as an onion.</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Some particle cannot be detect, but we know about them because of lost energy (momenta)</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II. </a:t>
            </a:r>
            <a:endParaRPr sz="1600">
              <a:solidFill>
                <a:srgbClr val="171717"/>
              </a:solidFill>
            </a:endParaRPr>
          </a:p>
          <a:p>
            <a:pPr indent="0" lvl="0" marL="0" marR="360000" rtl="0" algn="l">
              <a:spcBef>
                <a:spcPts val="0"/>
              </a:spcBef>
              <a:spcAft>
                <a:spcPts val="0"/>
              </a:spcAft>
              <a:buNone/>
            </a:pPr>
            <a:r>
              <a:rPr lang="en-GB" sz="1600">
                <a:solidFill>
                  <a:srgbClr val="171717"/>
                </a:solidFill>
              </a:rPr>
              <a:t>Understanding basic process of interaction with matter - ionisation.</a:t>
            </a:r>
            <a:endParaRPr sz="1600">
              <a:solidFill>
                <a:srgbClr val="171717"/>
              </a:solidFill>
            </a:endParaRPr>
          </a:p>
          <a:p>
            <a:pPr indent="0" lvl="0" marL="0" marR="360000" rtl="0" algn="l">
              <a:spcBef>
                <a:spcPts val="0"/>
              </a:spcBef>
              <a:spcAft>
                <a:spcPts val="0"/>
              </a:spcAft>
              <a:buNone/>
            </a:pPr>
            <a:r>
              <a:rPr lang="en-GB" sz="1600">
                <a:solidFill>
                  <a:srgbClr val="171717"/>
                </a:solidFill>
              </a:rPr>
              <a:t>How calorimeters work. What is the difference between electromagnetic and hadronic calorimeter.</a:t>
            </a:r>
            <a:endParaRPr sz="1600">
              <a:solidFill>
                <a:srgbClr val="171717"/>
              </a:solidFill>
            </a:endParaRPr>
          </a:p>
          <a:p>
            <a:pPr indent="0" lvl="0" marL="0" marR="360000" rtl="0" algn="l">
              <a:spcBef>
                <a:spcPts val="0"/>
              </a:spcBef>
              <a:spcAft>
                <a:spcPts val="0"/>
              </a:spcAft>
              <a:buNone/>
            </a:pPr>
            <a:r>
              <a:rPr lang="en-GB" sz="1600">
                <a:solidFill>
                  <a:srgbClr val="171717"/>
                </a:solidFill>
              </a:rPr>
              <a:t>How to count invariant mass and then the lost energy.</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p:txBody>
      </p:sp>
      <p:sp>
        <p:nvSpPr>
          <p:cNvPr id="294" name="Google Shape;294;p39"/>
          <p:cNvSpPr txBox="1"/>
          <p:nvPr/>
        </p:nvSpPr>
        <p:spPr>
          <a:xfrm>
            <a:off x="3594400" y="276500"/>
            <a:ext cx="5569500" cy="369300"/>
          </a:xfrm>
          <a:prstGeom prst="rect">
            <a:avLst/>
          </a:prstGeom>
          <a:solidFill>
            <a:srgbClr val="FFFFFF"/>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200">
              <a:solidFill>
                <a:srgbClr val="171717"/>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98" name="Shape 298"/>
        <p:cNvGrpSpPr/>
        <p:nvPr/>
      </p:nvGrpSpPr>
      <p:grpSpPr>
        <a:xfrm>
          <a:off x="0" y="0"/>
          <a:ext cx="0" cy="0"/>
          <a:chOff x="0" y="0"/>
          <a:chExt cx="0" cy="0"/>
        </a:xfrm>
      </p:grpSpPr>
      <p:sp>
        <p:nvSpPr>
          <p:cNvPr id="299" name="Google Shape;299;p40"/>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300" name="Google Shape;300;p4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CERN -&gt; 	International </a:t>
            </a:r>
            <a:r>
              <a:rPr b="1" lang="en-GB" sz="1600">
                <a:solidFill>
                  <a:srgbClr val="171717"/>
                </a:solidFill>
              </a:rPr>
              <a:t>C</a:t>
            </a:r>
            <a:r>
              <a:rPr lang="en-GB" sz="1600">
                <a:solidFill>
                  <a:srgbClr val="171717"/>
                </a:solidFill>
              </a:rPr>
              <a:t>ollaboration</a:t>
            </a:r>
            <a:endParaRPr sz="1600">
              <a:solidFill>
                <a:srgbClr val="171717"/>
              </a:solidFill>
            </a:endParaRPr>
          </a:p>
          <a:p>
            <a:pPr indent="0" lvl="0" marL="360000" marR="360000" rtl="0" algn="l">
              <a:spcBef>
                <a:spcPts val="0"/>
              </a:spcBef>
              <a:spcAft>
                <a:spcPts val="0"/>
              </a:spcAft>
              <a:buNone/>
            </a:pPr>
            <a:r>
              <a:rPr lang="en-GB" sz="1600">
                <a:solidFill>
                  <a:srgbClr val="171717"/>
                </a:solidFill>
              </a:rPr>
              <a:t>			</a:t>
            </a:r>
            <a:r>
              <a:rPr b="1" lang="en-GB" sz="1600">
                <a:solidFill>
                  <a:srgbClr val="171717"/>
                </a:solidFill>
              </a:rPr>
              <a:t>E</a:t>
            </a:r>
            <a:r>
              <a:rPr lang="en-GB" sz="1600">
                <a:solidFill>
                  <a:srgbClr val="171717"/>
                </a:solidFill>
              </a:rPr>
              <a:t>ducation</a:t>
            </a:r>
            <a:endParaRPr sz="1600">
              <a:solidFill>
                <a:srgbClr val="171717"/>
              </a:solidFill>
            </a:endParaRPr>
          </a:p>
          <a:p>
            <a:pPr indent="0" lvl="0" marL="360000" marR="360000" rtl="0" algn="l">
              <a:spcBef>
                <a:spcPts val="0"/>
              </a:spcBef>
              <a:spcAft>
                <a:spcPts val="0"/>
              </a:spcAft>
              <a:buNone/>
            </a:pPr>
            <a:r>
              <a:rPr lang="en-GB" sz="1600">
                <a:solidFill>
                  <a:srgbClr val="171717"/>
                </a:solidFill>
              </a:rPr>
              <a:t>			Fundamental </a:t>
            </a:r>
            <a:r>
              <a:rPr b="1" lang="en-GB" sz="1600">
                <a:solidFill>
                  <a:srgbClr val="171717"/>
                </a:solidFill>
              </a:rPr>
              <a:t>R</a:t>
            </a:r>
            <a:r>
              <a:rPr lang="en-GB" sz="1600">
                <a:solidFill>
                  <a:srgbClr val="171717"/>
                </a:solidFill>
              </a:rPr>
              <a:t>esearch</a:t>
            </a:r>
            <a:endParaRPr sz="1600">
              <a:solidFill>
                <a:srgbClr val="171717"/>
              </a:solidFill>
            </a:endParaRPr>
          </a:p>
          <a:p>
            <a:pPr indent="0" lvl="0" marL="360000" marR="360000" rtl="0" algn="l">
              <a:spcBef>
                <a:spcPts val="0"/>
              </a:spcBef>
              <a:spcAft>
                <a:spcPts val="0"/>
              </a:spcAft>
              <a:buNone/>
            </a:pPr>
            <a:r>
              <a:rPr lang="en-GB" sz="1600">
                <a:solidFill>
                  <a:srgbClr val="171717"/>
                </a:solidFill>
              </a:rPr>
              <a:t>			</a:t>
            </a:r>
            <a:r>
              <a:rPr b="1" lang="en-GB" sz="1600">
                <a:solidFill>
                  <a:srgbClr val="171717"/>
                </a:solidFill>
              </a:rPr>
              <a:t>N</a:t>
            </a:r>
            <a:r>
              <a:rPr lang="en-GB" sz="1600">
                <a:solidFill>
                  <a:srgbClr val="171717"/>
                </a:solidFill>
              </a:rPr>
              <a:t>ew Technology</a:t>
            </a:r>
            <a:endParaRPr sz="1600">
              <a:solidFill>
                <a:srgbClr val="171717"/>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04" name="Shape 304"/>
        <p:cNvGrpSpPr/>
        <p:nvPr/>
      </p:nvGrpSpPr>
      <p:grpSpPr>
        <a:xfrm>
          <a:off x="0" y="0"/>
          <a:ext cx="0" cy="0"/>
          <a:chOff x="0" y="0"/>
          <a:chExt cx="0" cy="0"/>
        </a:xfrm>
      </p:grpSpPr>
      <p:sp>
        <p:nvSpPr>
          <p:cNvPr id="305" name="Google Shape;305;p41"/>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t>
            </a:r>
            <a:br>
              <a:rPr lang="en-GB" sz="2400">
                <a:solidFill>
                  <a:schemeClr val="lt1"/>
                </a:solidFill>
              </a:rPr>
            </a:br>
            <a:r>
              <a:rPr lang="en-GB" sz="2400">
                <a:solidFill>
                  <a:schemeClr val="lt1"/>
                </a:solidFill>
              </a:rPr>
              <a:t>Physics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adjectives </a:t>
            </a:r>
            <a:r>
              <a:rPr lang="en-GB" sz="1200">
                <a:solidFill>
                  <a:schemeClr val="lt1"/>
                </a:solidFill>
              </a:rPr>
              <a:t>that come to your mind when you think about particle physics?</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To what extent is the topic of particle physics covered in your </a:t>
            </a:r>
            <a:r>
              <a:rPr b="1" lang="en-GB" sz="1200">
                <a:solidFill>
                  <a:schemeClr val="lt1"/>
                </a:solidFill>
              </a:rPr>
              <a:t>national curriculum</a:t>
            </a:r>
            <a:r>
              <a:rPr lang="en-GB" sz="1200">
                <a:solidFill>
                  <a:schemeClr val="lt1"/>
                </a:solidFill>
              </a:rPr>
              <a:t>?</a:t>
            </a:r>
            <a:endParaRPr sz="1200">
              <a:solidFill>
                <a:schemeClr val="lt1"/>
              </a:solidFill>
            </a:endParaRPr>
          </a:p>
        </p:txBody>
      </p:sp>
      <p:sp>
        <p:nvSpPr>
          <p:cNvPr id="306" name="Google Shape;306;p4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rPr lang="en-GB" sz="1600">
                <a:solidFill>
                  <a:srgbClr val="171717"/>
                </a:solidFill>
              </a:rPr>
              <a:t>A. Inspiring</a:t>
            </a:r>
            <a:endParaRPr sz="1600">
              <a:solidFill>
                <a:srgbClr val="171717"/>
              </a:solidFill>
            </a:endParaRPr>
          </a:p>
          <a:p>
            <a:pPr indent="0" lvl="0" marL="457200" marR="360000" rtl="0" algn="l">
              <a:spcBef>
                <a:spcPts val="0"/>
              </a:spcBef>
              <a:spcAft>
                <a:spcPts val="0"/>
              </a:spcAft>
              <a:buNone/>
            </a:pPr>
            <a:r>
              <a:rPr lang="en-GB" sz="1600">
                <a:solidFill>
                  <a:srgbClr val="171717"/>
                </a:solidFill>
              </a:rPr>
              <a:t>B. Lego 1x1s - ish</a:t>
            </a:r>
            <a:endParaRPr sz="1600">
              <a:solidFill>
                <a:srgbClr val="171717"/>
              </a:solidFill>
            </a:endParaRPr>
          </a:p>
          <a:p>
            <a:pPr indent="0" lvl="0" marL="457200" marR="360000" rtl="0" algn="l">
              <a:spcBef>
                <a:spcPts val="0"/>
              </a:spcBef>
              <a:spcAft>
                <a:spcPts val="0"/>
              </a:spcAft>
              <a:buNone/>
            </a:pPr>
            <a:r>
              <a:rPr lang="en-GB" sz="1600">
                <a:solidFill>
                  <a:srgbClr val="171717"/>
                </a:solidFill>
              </a:rPr>
              <a:t>C. Worthwhile</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Particle physics is not covered heavily in our curriculum.  It is only mentioned as part of the wave-particle duality of light.</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66" name="Shape 166"/>
        <p:cNvGrpSpPr/>
        <p:nvPr/>
      </p:nvGrpSpPr>
      <p:grpSpPr>
        <a:xfrm>
          <a:off x="0" y="0"/>
          <a:ext cx="0" cy="0"/>
          <a:chOff x="0" y="0"/>
          <a:chExt cx="0" cy="0"/>
        </a:xfrm>
      </p:grpSpPr>
      <p:sp>
        <p:nvSpPr>
          <p:cNvPr id="167" name="Google Shape;167;p24"/>
          <p:cNvSpPr txBox="1"/>
          <p:nvPr>
            <p:ph type="title"/>
          </p:nvPr>
        </p:nvSpPr>
        <p:spPr>
          <a:xfrm>
            <a:off x="305990" y="1282303"/>
            <a:ext cx="8532000" cy="21396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GB"/>
              <a:t>Wednesday, 9 July</a:t>
            </a:r>
            <a:endParaRPr/>
          </a:p>
        </p:txBody>
      </p:sp>
      <p:sp>
        <p:nvSpPr>
          <p:cNvPr id="168" name="Google Shape;168;p24"/>
          <p:cNvSpPr txBox="1"/>
          <p:nvPr>
            <p:ph idx="1" type="body"/>
          </p:nvPr>
        </p:nvSpPr>
        <p:spPr>
          <a:xfrm>
            <a:off x="305990" y="3442097"/>
            <a:ext cx="8532000" cy="1125000"/>
          </a:xfrm>
          <a:prstGeom prst="rect">
            <a:avLst/>
          </a:prstGeom>
        </p:spPr>
        <p:txBody>
          <a:bodyPr anchorCtr="0" anchor="t" bIns="0" lIns="0" spcFirstLastPara="1" rIns="0" wrap="square" tIns="0">
            <a:normAutofit/>
          </a:bodyPr>
          <a:lstStyle/>
          <a:p>
            <a:pPr indent="0" lvl="0" marL="0" rtl="0" algn="l">
              <a:lnSpc>
                <a:spcPct val="115000"/>
              </a:lnSpc>
              <a:spcBef>
                <a:spcPts val="0"/>
              </a:spcBef>
              <a:spcAft>
                <a:spcPts val="0"/>
              </a:spcAft>
              <a:buNone/>
            </a:pPr>
            <a:r>
              <a:rPr lang="en-GB"/>
              <a:t>SG Session 1</a:t>
            </a:r>
            <a:endParaRPr/>
          </a:p>
          <a:p>
            <a:pPr indent="0" lvl="0" marL="0" rtl="0" algn="l">
              <a:lnSpc>
                <a:spcPct val="115000"/>
              </a:lnSpc>
              <a:spcBef>
                <a:spcPts val="0"/>
              </a:spcBef>
              <a:spcAft>
                <a:spcPts val="0"/>
              </a:spcAft>
              <a:buNone/>
            </a:pPr>
            <a:r>
              <a:t/>
            </a:r>
            <a:endParaRPr/>
          </a:p>
          <a:p>
            <a:pPr indent="0" lvl="0" marL="0" rtl="0" algn="l">
              <a:spcBef>
                <a:spcPts val="800"/>
              </a:spcBef>
              <a:spcAft>
                <a:spcPts val="0"/>
              </a:spcAft>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10" name="Shape 310"/>
        <p:cNvGrpSpPr/>
        <p:nvPr/>
      </p:nvGrpSpPr>
      <p:grpSpPr>
        <a:xfrm>
          <a:off x="0" y="0"/>
          <a:ext cx="0" cy="0"/>
          <a:chOff x="0" y="0"/>
          <a:chExt cx="0" cy="0"/>
        </a:xfrm>
      </p:grpSpPr>
      <p:sp>
        <p:nvSpPr>
          <p:cNvPr id="311" name="Google Shape;311;p42"/>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particle accelerators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particle accelerators?</a:t>
            </a:r>
            <a:endParaRPr sz="1200">
              <a:solidFill>
                <a:schemeClr val="lt1"/>
              </a:solidFill>
            </a:endParaRPr>
          </a:p>
        </p:txBody>
      </p:sp>
      <p:sp>
        <p:nvSpPr>
          <p:cNvPr id="312" name="Google Shape;312;p4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rPr lang="en-GB" sz="1600">
                <a:solidFill>
                  <a:srgbClr val="171717"/>
                </a:solidFill>
              </a:rPr>
              <a:t>A. It would be good for the students to know that the accelerators use magnetic fields to create the centripetal forces necessary to direct the particles.</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rPr lang="en-GB" sz="1600">
                <a:solidFill>
                  <a:srgbClr val="171717"/>
                </a:solidFill>
              </a:rPr>
              <a:t>B. </a:t>
            </a:r>
            <a:r>
              <a:rPr lang="en-GB" sz="1600">
                <a:solidFill>
                  <a:srgbClr val="171717"/>
                </a:solidFill>
              </a:rPr>
              <a:t> I would like the students to know that the quantity of particles and huge number of collision events needed to be monitored by and evaluated by the aging legacy detector arrays can help the students to understand both the idea of sample selection, as well as the idea of experimental errors due to limitations.</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rPr lang="en-GB" sz="1600">
                <a:solidFill>
                  <a:srgbClr val="171717"/>
                </a:solidFill>
              </a:rPr>
              <a:t>C.  I want the students to know that research opportunities are abundant and that they can still help to answer unanswered questions.</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Potential challenges for students include the fact that they won’t have a lot of time to understand these topics, as well as the fact that they may feel slightly overwhelmed by these very new topics.</a:t>
            </a:r>
            <a:endParaRPr sz="1600">
              <a:solidFill>
                <a:srgbClr val="171717"/>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16" name="Shape 316"/>
        <p:cNvGrpSpPr/>
        <p:nvPr/>
      </p:nvGrpSpPr>
      <p:grpSpPr>
        <a:xfrm>
          <a:off x="0" y="0"/>
          <a:ext cx="0" cy="0"/>
          <a:chOff x="0" y="0"/>
          <a:chExt cx="0" cy="0"/>
        </a:xfrm>
      </p:grpSpPr>
      <p:sp>
        <p:nvSpPr>
          <p:cNvPr id="317" name="Google Shape;317;p43"/>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t>
            </a:r>
            <a:br>
              <a:rPr lang="en-GB" sz="2400">
                <a:solidFill>
                  <a:schemeClr val="lt1"/>
                </a:solidFill>
              </a:rPr>
            </a:br>
            <a:r>
              <a:rPr lang="en-GB" sz="2400">
                <a:solidFill>
                  <a:schemeClr val="lt1"/>
                </a:solidFill>
              </a:rPr>
              <a:t>Detectors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particle detectors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particle detectors?</a:t>
            </a:r>
            <a:endParaRPr sz="1200">
              <a:solidFill>
                <a:schemeClr val="lt1"/>
              </a:solidFill>
            </a:endParaRPr>
          </a:p>
        </p:txBody>
      </p:sp>
      <p:sp>
        <p:nvSpPr>
          <p:cNvPr id="318" name="Google Shape;318;p4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rPr lang="en-GB" sz="1600">
                <a:solidFill>
                  <a:srgbClr val="171717"/>
                </a:solidFill>
              </a:rPr>
              <a:t>A. They need to know that detectors come in many forms, including our eyes, items in nature, bubble chambers, scintillators and more.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rPr lang="en-GB" sz="1600">
                <a:solidFill>
                  <a:srgbClr val="171717"/>
                </a:solidFill>
              </a:rPr>
              <a:t>B.  I’d like to show them how to use a few detectors, including a gas chamber (made of dry ice), and maybe some </a:t>
            </a:r>
            <a:r>
              <a:rPr lang="en-GB" sz="1600">
                <a:solidFill>
                  <a:srgbClr val="171717"/>
                </a:solidFill>
              </a:rPr>
              <a:t>phosphorescent paper, an arduino photoresistor sensor, etc.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rPr lang="en-GB" sz="1600">
                <a:solidFill>
                  <a:srgbClr val="171717"/>
                </a:solidFill>
              </a:rPr>
              <a:t>C.  I’d like them to know how important detectors are in the discovery of new science discoveries.</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A potential challenge that the students will encounter are budget limitations.  It will be difficult to have all of the equipment that they need to explore detectors.</a:t>
            </a:r>
            <a:endParaRPr sz="1600">
              <a:solidFill>
                <a:srgbClr val="171717"/>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22" name="Shape 322"/>
        <p:cNvGrpSpPr/>
        <p:nvPr/>
      </p:nvGrpSpPr>
      <p:grpSpPr>
        <a:xfrm>
          <a:off x="0" y="0"/>
          <a:ext cx="0" cy="0"/>
          <a:chOff x="0" y="0"/>
          <a:chExt cx="0" cy="0"/>
        </a:xfrm>
      </p:grpSpPr>
      <p:sp>
        <p:nvSpPr>
          <p:cNvPr id="323" name="Google Shape;323;p44"/>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324" name="Google Shape;324;p44"/>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I have enjoyed learning about the stacked accelerators.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I have enjoyed learning about the oldest types of accelerators and detectors (like the objects in the garden </a:t>
            </a:r>
            <a:r>
              <a:rPr lang="en-GB" sz="1600">
                <a:solidFill>
                  <a:srgbClr val="171717"/>
                </a:solidFill>
              </a:rPr>
              <a:t>behind</a:t>
            </a:r>
            <a:r>
              <a:rPr lang="en-GB" sz="1600">
                <a:solidFill>
                  <a:srgbClr val="171717"/>
                </a:solidFill>
              </a:rPr>
              <a:t> the cafeteria)</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I have also enjoyed getting to know some of these teachers from so many places.  They all seem just amazing and their efforts to learn all about physics and also a language as difficult as English is so cool!</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28" name="Shape 328"/>
        <p:cNvGrpSpPr/>
        <p:nvPr/>
      </p:nvGrpSpPr>
      <p:grpSpPr>
        <a:xfrm>
          <a:off x="0" y="0"/>
          <a:ext cx="0" cy="0"/>
          <a:chOff x="0" y="0"/>
          <a:chExt cx="0" cy="0"/>
        </a:xfrm>
      </p:grpSpPr>
      <p:sp>
        <p:nvSpPr>
          <p:cNvPr id="329" name="Google Shape;329;p45"/>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t>
            </a:r>
            <a:br>
              <a:rPr lang="en-GB" sz="2400">
                <a:solidFill>
                  <a:schemeClr val="lt1"/>
                </a:solidFill>
              </a:rPr>
            </a:br>
            <a:r>
              <a:rPr lang="en-GB" sz="2400">
                <a:solidFill>
                  <a:schemeClr val="lt1"/>
                </a:solidFill>
              </a:rPr>
              <a:t>Physics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adjectives </a:t>
            </a:r>
            <a:r>
              <a:rPr lang="en-GB" sz="1200">
                <a:solidFill>
                  <a:schemeClr val="lt1"/>
                </a:solidFill>
              </a:rPr>
              <a:t>that come to your mind when you think about particle physics?</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To what extent is the topic of particle physics covered in your </a:t>
            </a:r>
            <a:r>
              <a:rPr b="1" lang="en-GB" sz="1200">
                <a:solidFill>
                  <a:schemeClr val="lt1"/>
                </a:solidFill>
              </a:rPr>
              <a:t>national curriculum</a:t>
            </a:r>
            <a:r>
              <a:rPr lang="en-GB" sz="1200">
                <a:solidFill>
                  <a:schemeClr val="lt1"/>
                </a:solidFill>
              </a:rPr>
              <a:t>?</a:t>
            </a:r>
            <a:endParaRPr sz="1200">
              <a:solidFill>
                <a:schemeClr val="lt1"/>
              </a:solidFill>
            </a:endParaRPr>
          </a:p>
        </p:txBody>
      </p:sp>
      <p:sp>
        <p:nvSpPr>
          <p:cNvPr id="330" name="Google Shape;330;p4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
        <p:nvSpPr>
          <p:cNvPr id="331" name="Google Shape;331;p45"/>
          <p:cNvSpPr txBox="1"/>
          <p:nvPr/>
        </p:nvSpPr>
        <p:spPr>
          <a:xfrm>
            <a:off x="3374800" y="818275"/>
            <a:ext cx="5569500" cy="12930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rgbClr val="171717"/>
              </a:buClr>
              <a:buSzPts val="1800"/>
              <a:buFont typeface="Open Sans"/>
              <a:buAutoNum type="arabicPeriod"/>
            </a:pPr>
            <a:r>
              <a:rPr b="1" lang="en-GB" sz="1800">
                <a:solidFill>
                  <a:srgbClr val="171717"/>
                </a:solidFill>
                <a:latin typeface="Open Sans"/>
                <a:ea typeface="Open Sans"/>
                <a:cs typeface="Open Sans"/>
                <a:sym typeface="Open Sans"/>
              </a:rPr>
              <a:t>3 ADJECTIVES:</a:t>
            </a:r>
            <a:endParaRPr b="1" sz="1800">
              <a:solidFill>
                <a:srgbClr val="171717"/>
              </a:solidFill>
              <a:latin typeface="Open Sans"/>
              <a:ea typeface="Open Sans"/>
              <a:cs typeface="Open Sans"/>
              <a:sym typeface="Open Sans"/>
            </a:endParaRPr>
          </a:p>
          <a:p>
            <a:pPr indent="-342900" lvl="1" marL="914400" rtl="0" algn="l">
              <a:spcBef>
                <a:spcPts val="0"/>
              </a:spcBef>
              <a:spcAft>
                <a:spcPts val="0"/>
              </a:spcAft>
              <a:buClr>
                <a:srgbClr val="171717"/>
              </a:buClr>
              <a:buSzPts val="1800"/>
              <a:buFont typeface="Open Sans"/>
              <a:buAutoNum type="alphaLcPeriod"/>
            </a:pPr>
            <a:r>
              <a:rPr lang="en-GB" sz="1800">
                <a:solidFill>
                  <a:srgbClr val="171717"/>
                </a:solidFill>
                <a:latin typeface="Open Sans"/>
                <a:ea typeface="Open Sans"/>
                <a:cs typeface="Open Sans"/>
                <a:sym typeface="Open Sans"/>
              </a:rPr>
              <a:t>Small, </a:t>
            </a:r>
            <a:endParaRPr sz="1800">
              <a:solidFill>
                <a:srgbClr val="171717"/>
              </a:solidFill>
              <a:latin typeface="Open Sans"/>
              <a:ea typeface="Open Sans"/>
              <a:cs typeface="Open Sans"/>
              <a:sym typeface="Open Sans"/>
            </a:endParaRPr>
          </a:p>
          <a:p>
            <a:pPr indent="-342900" lvl="1" marL="914400" rtl="0" algn="l">
              <a:spcBef>
                <a:spcPts val="0"/>
              </a:spcBef>
              <a:spcAft>
                <a:spcPts val="0"/>
              </a:spcAft>
              <a:buClr>
                <a:srgbClr val="171717"/>
              </a:buClr>
              <a:buSzPts val="1800"/>
              <a:buFont typeface="Open Sans"/>
              <a:buAutoNum type="alphaLcPeriod"/>
            </a:pPr>
            <a:r>
              <a:rPr lang="en-GB" sz="1800">
                <a:solidFill>
                  <a:srgbClr val="171717"/>
                </a:solidFill>
                <a:latin typeface="Open Sans"/>
                <a:ea typeface="Open Sans"/>
                <a:cs typeface="Open Sans"/>
                <a:sym typeface="Open Sans"/>
              </a:rPr>
              <a:t>Fast &amp; </a:t>
            </a:r>
            <a:endParaRPr sz="1800">
              <a:solidFill>
                <a:srgbClr val="171717"/>
              </a:solidFill>
              <a:latin typeface="Open Sans"/>
              <a:ea typeface="Open Sans"/>
              <a:cs typeface="Open Sans"/>
              <a:sym typeface="Open Sans"/>
            </a:endParaRPr>
          </a:p>
          <a:p>
            <a:pPr indent="-342900" lvl="1" marL="914400" rtl="0" algn="l">
              <a:spcBef>
                <a:spcPts val="0"/>
              </a:spcBef>
              <a:spcAft>
                <a:spcPts val="0"/>
              </a:spcAft>
              <a:buClr>
                <a:srgbClr val="171717"/>
              </a:buClr>
              <a:buSzPts val="1800"/>
              <a:buFont typeface="Open Sans"/>
              <a:buAutoNum type="alphaLcPeriod"/>
            </a:pPr>
            <a:r>
              <a:rPr lang="en-GB" sz="1800">
                <a:solidFill>
                  <a:srgbClr val="171717"/>
                </a:solidFill>
                <a:latin typeface="Open Sans"/>
                <a:ea typeface="Open Sans"/>
                <a:cs typeface="Open Sans"/>
                <a:sym typeface="Open Sans"/>
              </a:rPr>
              <a:t>Evolving</a:t>
            </a:r>
            <a:endParaRPr sz="1800">
              <a:solidFill>
                <a:srgbClr val="171717"/>
              </a:solidFill>
              <a:latin typeface="Open Sans"/>
              <a:ea typeface="Open Sans"/>
              <a:cs typeface="Open Sans"/>
              <a:sym typeface="Open Sans"/>
            </a:endParaRPr>
          </a:p>
        </p:txBody>
      </p:sp>
      <p:sp>
        <p:nvSpPr>
          <p:cNvPr id="332" name="Google Shape;332;p45"/>
          <p:cNvSpPr txBox="1"/>
          <p:nvPr/>
        </p:nvSpPr>
        <p:spPr>
          <a:xfrm>
            <a:off x="3374800" y="2755325"/>
            <a:ext cx="5569500" cy="15699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rgbClr val="171717"/>
              </a:buClr>
              <a:buSzPts val="1800"/>
              <a:buFont typeface="Open Sans"/>
              <a:buAutoNum type="arabicPeriod" startAt="2"/>
            </a:pPr>
            <a:r>
              <a:rPr b="1" lang="en-GB" sz="1800">
                <a:solidFill>
                  <a:srgbClr val="171717"/>
                </a:solidFill>
                <a:latin typeface="Open Sans"/>
                <a:ea typeface="Open Sans"/>
                <a:cs typeface="Open Sans"/>
                <a:sym typeface="Open Sans"/>
              </a:rPr>
              <a:t>Just this year (2025)</a:t>
            </a:r>
            <a:r>
              <a:rPr lang="en-GB" sz="1800">
                <a:solidFill>
                  <a:srgbClr val="171717"/>
                </a:solidFill>
                <a:latin typeface="Open Sans"/>
                <a:ea typeface="Open Sans"/>
                <a:cs typeface="Open Sans"/>
                <a:sym typeface="Open Sans"/>
              </a:rPr>
              <a:t> they included particle physics as a high school curriculum theme at the province I work in (Neuquen). In </a:t>
            </a:r>
            <a:r>
              <a:rPr lang="en-GB" sz="1800">
                <a:solidFill>
                  <a:srgbClr val="171717"/>
                </a:solidFill>
                <a:latin typeface="Open Sans"/>
                <a:ea typeface="Open Sans"/>
                <a:cs typeface="Open Sans"/>
                <a:sym typeface="Open Sans"/>
              </a:rPr>
              <a:t>university</a:t>
            </a:r>
            <a:r>
              <a:rPr lang="en-GB" sz="1800">
                <a:solidFill>
                  <a:srgbClr val="171717"/>
                </a:solidFill>
                <a:latin typeface="Open Sans"/>
                <a:ea typeface="Open Sans"/>
                <a:cs typeface="Open Sans"/>
                <a:sym typeface="Open Sans"/>
              </a:rPr>
              <a:t> it really varies, in my case it was an elective course.</a:t>
            </a:r>
            <a:endParaRPr sz="1800">
              <a:solidFill>
                <a:srgbClr val="171717"/>
              </a:solidFill>
              <a:latin typeface="Open Sans"/>
              <a:ea typeface="Open Sans"/>
              <a:cs typeface="Open Sans"/>
              <a:sym typeface="Open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36" name="Shape 336"/>
        <p:cNvGrpSpPr/>
        <p:nvPr/>
      </p:nvGrpSpPr>
      <p:grpSpPr>
        <a:xfrm>
          <a:off x="0" y="0"/>
          <a:ext cx="0" cy="0"/>
          <a:chOff x="0" y="0"/>
          <a:chExt cx="0" cy="0"/>
        </a:xfrm>
      </p:grpSpPr>
      <p:sp>
        <p:nvSpPr>
          <p:cNvPr id="337" name="Google Shape;337;p46"/>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particle accelerators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particle accelerators?</a:t>
            </a:r>
            <a:endParaRPr sz="1200">
              <a:solidFill>
                <a:schemeClr val="lt1"/>
              </a:solidFill>
            </a:endParaRPr>
          </a:p>
        </p:txBody>
      </p:sp>
      <p:sp>
        <p:nvSpPr>
          <p:cNvPr id="338" name="Google Shape;338;p4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
        <p:nvSpPr>
          <p:cNvPr id="339" name="Google Shape;339;p46"/>
          <p:cNvSpPr txBox="1"/>
          <p:nvPr/>
        </p:nvSpPr>
        <p:spPr>
          <a:xfrm>
            <a:off x="3348625" y="259950"/>
            <a:ext cx="5567400" cy="18471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rgbClr val="171717"/>
              </a:buClr>
              <a:buSzPts val="1800"/>
              <a:buFont typeface="Open Sans"/>
              <a:buAutoNum type="arabicPeriod"/>
            </a:pPr>
            <a:r>
              <a:rPr b="1" lang="en-GB" sz="1800">
                <a:solidFill>
                  <a:srgbClr val="171717"/>
                </a:solidFill>
                <a:latin typeface="Open Sans"/>
                <a:ea typeface="Open Sans"/>
                <a:cs typeface="Open Sans"/>
                <a:sym typeface="Open Sans"/>
              </a:rPr>
              <a:t>3 KEY IDEAS:</a:t>
            </a:r>
            <a:endParaRPr b="1" sz="1800">
              <a:solidFill>
                <a:srgbClr val="171717"/>
              </a:solidFill>
              <a:latin typeface="Open Sans"/>
              <a:ea typeface="Open Sans"/>
              <a:cs typeface="Open Sans"/>
              <a:sym typeface="Open Sans"/>
            </a:endParaRPr>
          </a:p>
          <a:p>
            <a:pPr indent="-342900" lvl="1" marL="914400" rtl="0" algn="l">
              <a:spcBef>
                <a:spcPts val="0"/>
              </a:spcBef>
              <a:spcAft>
                <a:spcPts val="0"/>
              </a:spcAft>
              <a:buClr>
                <a:srgbClr val="171717"/>
              </a:buClr>
              <a:buSzPts val="1800"/>
              <a:buFont typeface="Open Sans"/>
              <a:buAutoNum type="alphaLcPeriod"/>
            </a:pPr>
            <a:r>
              <a:rPr lang="en-GB" sz="1800">
                <a:solidFill>
                  <a:srgbClr val="171717"/>
                </a:solidFill>
                <a:latin typeface="Open Sans"/>
                <a:ea typeface="Open Sans"/>
                <a:cs typeface="Open Sans"/>
                <a:sym typeface="Open Sans"/>
              </a:rPr>
              <a:t>They work with magnets</a:t>
            </a:r>
            <a:endParaRPr sz="1800">
              <a:solidFill>
                <a:srgbClr val="171717"/>
              </a:solidFill>
              <a:latin typeface="Open Sans"/>
              <a:ea typeface="Open Sans"/>
              <a:cs typeface="Open Sans"/>
              <a:sym typeface="Open Sans"/>
            </a:endParaRPr>
          </a:p>
          <a:p>
            <a:pPr indent="-342900" lvl="1" marL="914400" rtl="0" algn="l">
              <a:spcBef>
                <a:spcPts val="0"/>
              </a:spcBef>
              <a:spcAft>
                <a:spcPts val="0"/>
              </a:spcAft>
              <a:buClr>
                <a:srgbClr val="171717"/>
              </a:buClr>
              <a:buSzPts val="1800"/>
              <a:buFont typeface="Open Sans"/>
              <a:buAutoNum type="alphaLcPeriod"/>
            </a:pPr>
            <a:r>
              <a:rPr lang="en-GB" sz="1800">
                <a:solidFill>
                  <a:srgbClr val="171717"/>
                </a:solidFill>
                <a:latin typeface="Open Sans"/>
                <a:ea typeface="Open Sans"/>
                <a:cs typeface="Open Sans"/>
                <a:sym typeface="Open Sans"/>
              </a:rPr>
              <a:t>Any charged </a:t>
            </a:r>
            <a:r>
              <a:rPr lang="en-GB" sz="1800">
                <a:solidFill>
                  <a:srgbClr val="171717"/>
                </a:solidFill>
                <a:latin typeface="Open Sans"/>
                <a:ea typeface="Open Sans"/>
                <a:cs typeface="Open Sans"/>
                <a:sym typeface="Open Sans"/>
              </a:rPr>
              <a:t>particle</a:t>
            </a:r>
            <a:r>
              <a:rPr lang="en-GB" sz="1800">
                <a:solidFill>
                  <a:srgbClr val="171717"/>
                </a:solidFill>
                <a:latin typeface="Open Sans"/>
                <a:ea typeface="Open Sans"/>
                <a:cs typeface="Open Sans"/>
                <a:sym typeface="Open Sans"/>
              </a:rPr>
              <a:t> could work in it</a:t>
            </a:r>
            <a:endParaRPr sz="1800">
              <a:solidFill>
                <a:srgbClr val="171717"/>
              </a:solidFill>
              <a:latin typeface="Open Sans"/>
              <a:ea typeface="Open Sans"/>
              <a:cs typeface="Open Sans"/>
              <a:sym typeface="Open Sans"/>
            </a:endParaRPr>
          </a:p>
          <a:p>
            <a:pPr indent="-342900" lvl="1" marL="914400" rtl="0" algn="l">
              <a:spcBef>
                <a:spcPts val="0"/>
              </a:spcBef>
              <a:spcAft>
                <a:spcPts val="0"/>
              </a:spcAft>
              <a:buClr>
                <a:srgbClr val="171717"/>
              </a:buClr>
              <a:buSzPts val="1800"/>
              <a:buFont typeface="Open Sans"/>
              <a:buAutoNum type="alphaLcPeriod"/>
            </a:pPr>
            <a:r>
              <a:rPr lang="en-GB" sz="1800">
                <a:solidFill>
                  <a:srgbClr val="171717"/>
                </a:solidFill>
                <a:latin typeface="Open Sans"/>
                <a:ea typeface="Open Sans"/>
                <a:cs typeface="Open Sans"/>
                <a:sym typeface="Open Sans"/>
              </a:rPr>
              <a:t>We have “particle accelerators” at home in a daily basis (microwave), and all work with the same physical principles.</a:t>
            </a:r>
            <a:endParaRPr sz="1800">
              <a:solidFill>
                <a:srgbClr val="171717"/>
              </a:solidFill>
              <a:latin typeface="Open Sans"/>
              <a:ea typeface="Open Sans"/>
              <a:cs typeface="Open Sans"/>
              <a:sym typeface="Open Sans"/>
            </a:endParaRPr>
          </a:p>
        </p:txBody>
      </p:sp>
      <p:sp>
        <p:nvSpPr>
          <p:cNvPr id="340" name="Google Shape;340;p46"/>
          <p:cNvSpPr txBox="1"/>
          <p:nvPr/>
        </p:nvSpPr>
        <p:spPr>
          <a:xfrm>
            <a:off x="3348625" y="2835775"/>
            <a:ext cx="5567400" cy="21240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rgbClr val="171717"/>
              </a:buClr>
              <a:buSzPts val="1800"/>
              <a:buFont typeface="Open Sans"/>
              <a:buAutoNum type="arabicPeriod" startAt="2"/>
            </a:pPr>
            <a:r>
              <a:rPr b="1" lang="en-GB" sz="1800">
                <a:solidFill>
                  <a:srgbClr val="171717"/>
                </a:solidFill>
                <a:latin typeface="Open Sans"/>
                <a:ea typeface="Open Sans"/>
                <a:cs typeface="Open Sans"/>
                <a:sym typeface="Open Sans"/>
              </a:rPr>
              <a:t>POTENTIAL CHALLENGES</a:t>
            </a:r>
            <a:r>
              <a:rPr b="1" lang="en-GB" sz="1800">
                <a:solidFill>
                  <a:srgbClr val="171717"/>
                </a:solidFill>
                <a:latin typeface="Open Sans"/>
                <a:ea typeface="Open Sans"/>
                <a:cs typeface="Open Sans"/>
                <a:sym typeface="Open Sans"/>
              </a:rPr>
              <a:t>:</a:t>
            </a:r>
            <a:endParaRPr b="1" sz="1800">
              <a:solidFill>
                <a:srgbClr val="171717"/>
              </a:solidFill>
              <a:latin typeface="Open Sans"/>
              <a:ea typeface="Open Sans"/>
              <a:cs typeface="Open Sans"/>
              <a:sym typeface="Open Sans"/>
            </a:endParaRPr>
          </a:p>
          <a:p>
            <a:pPr indent="-342900" lvl="1" marL="914400" rtl="0" algn="l">
              <a:spcBef>
                <a:spcPts val="0"/>
              </a:spcBef>
              <a:spcAft>
                <a:spcPts val="0"/>
              </a:spcAft>
              <a:buClr>
                <a:srgbClr val="171717"/>
              </a:buClr>
              <a:buSzPts val="1800"/>
              <a:buFont typeface="Open Sans"/>
              <a:buAutoNum type="alphaLcPeriod"/>
            </a:pPr>
            <a:r>
              <a:rPr lang="en-GB" sz="1800">
                <a:solidFill>
                  <a:srgbClr val="171717"/>
                </a:solidFill>
                <a:latin typeface="Open Sans"/>
                <a:ea typeface="Open Sans"/>
                <a:cs typeface="Open Sans"/>
                <a:sym typeface="Open Sans"/>
              </a:rPr>
              <a:t>They should know what acceleration is.</a:t>
            </a:r>
            <a:endParaRPr sz="1800">
              <a:solidFill>
                <a:srgbClr val="171717"/>
              </a:solidFill>
              <a:latin typeface="Open Sans"/>
              <a:ea typeface="Open Sans"/>
              <a:cs typeface="Open Sans"/>
              <a:sym typeface="Open Sans"/>
            </a:endParaRPr>
          </a:p>
          <a:p>
            <a:pPr indent="-342900" lvl="1" marL="914400" rtl="0" algn="l">
              <a:spcBef>
                <a:spcPts val="0"/>
              </a:spcBef>
              <a:spcAft>
                <a:spcPts val="0"/>
              </a:spcAft>
              <a:buClr>
                <a:srgbClr val="171717"/>
              </a:buClr>
              <a:buSzPts val="1800"/>
              <a:buFont typeface="Open Sans"/>
              <a:buAutoNum type="alphaLcPeriod"/>
            </a:pPr>
            <a:r>
              <a:rPr lang="en-GB" sz="1800">
                <a:solidFill>
                  <a:srgbClr val="171717"/>
                </a:solidFill>
                <a:latin typeface="Open Sans"/>
                <a:ea typeface="Open Sans"/>
                <a:cs typeface="Open Sans"/>
                <a:sym typeface="Open Sans"/>
              </a:rPr>
              <a:t>They should know basic electromagnetic stuff.</a:t>
            </a:r>
            <a:endParaRPr sz="1800">
              <a:solidFill>
                <a:srgbClr val="171717"/>
              </a:solidFill>
              <a:latin typeface="Open Sans"/>
              <a:ea typeface="Open Sans"/>
              <a:cs typeface="Open Sans"/>
              <a:sym typeface="Open Sans"/>
            </a:endParaRPr>
          </a:p>
          <a:p>
            <a:pPr indent="-342900" lvl="1" marL="914400" rtl="0" algn="l">
              <a:spcBef>
                <a:spcPts val="0"/>
              </a:spcBef>
              <a:spcAft>
                <a:spcPts val="0"/>
              </a:spcAft>
              <a:buClr>
                <a:srgbClr val="171717"/>
              </a:buClr>
              <a:buSzPts val="1800"/>
              <a:buFont typeface="Open Sans"/>
              <a:buAutoNum type="alphaLcPeriod"/>
            </a:pPr>
            <a:r>
              <a:rPr lang="en-GB" sz="1800">
                <a:solidFill>
                  <a:srgbClr val="171717"/>
                </a:solidFill>
                <a:latin typeface="Open Sans"/>
                <a:ea typeface="Open Sans"/>
                <a:cs typeface="Open Sans"/>
                <a:sym typeface="Open Sans"/>
              </a:rPr>
              <a:t>It is really difficult to make an experiment, so it would be convenient to think on analogies.</a:t>
            </a:r>
            <a:endParaRPr sz="1800">
              <a:solidFill>
                <a:srgbClr val="171717"/>
              </a:solidFill>
              <a:latin typeface="Open Sans"/>
              <a:ea typeface="Open Sans"/>
              <a:cs typeface="Open Sans"/>
              <a:sym typeface="Open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44" name="Shape 344"/>
        <p:cNvGrpSpPr/>
        <p:nvPr/>
      </p:nvGrpSpPr>
      <p:grpSpPr>
        <a:xfrm>
          <a:off x="0" y="0"/>
          <a:ext cx="0" cy="0"/>
          <a:chOff x="0" y="0"/>
          <a:chExt cx="0" cy="0"/>
        </a:xfrm>
      </p:grpSpPr>
      <p:sp>
        <p:nvSpPr>
          <p:cNvPr id="345" name="Google Shape;345;p47"/>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t>
            </a:r>
            <a:br>
              <a:rPr lang="en-GB" sz="2400">
                <a:solidFill>
                  <a:schemeClr val="lt1"/>
                </a:solidFill>
              </a:rPr>
            </a:br>
            <a:r>
              <a:rPr lang="en-GB" sz="2400">
                <a:solidFill>
                  <a:schemeClr val="lt1"/>
                </a:solidFill>
              </a:rPr>
              <a:t>Detectors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particle detectors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particle detectors?</a:t>
            </a:r>
            <a:endParaRPr sz="1200">
              <a:solidFill>
                <a:schemeClr val="lt1"/>
              </a:solidFill>
            </a:endParaRPr>
          </a:p>
        </p:txBody>
      </p:sp>
      <p:sp>
        <p:nvSpPr>
          <p:cNvPr id="346" name="Google Shape;346;p4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
        <p:nvSpPr>
          <p:cNvPr id="347" name="Google Shape;347;p47"/>
          <p:cNvSpPr txBox="1"/>
          <p:nvPr/>
        </p:nvSpPr>
        <p:spPr>
          <a:xfrm>
            <a:off x="3348625" y="248850"/>
            <a:ext cx="5416200" cy="21240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rgbClr val="171717"/>
              </a:buClr>
              <a:buSzPts val="1800"/>
              <a:buFont typeface="Open Sans"/>
              <a:buAutoNum type="arabicPeriod"/>
            </a:pPr>
            <a:r>
              <a:rPr b="1" lang="en-GB" sz="1800">
                <a:solidFill>
                  <a:srgbClr val="171717"/>
                </a:solidFill>
                <a:latin typeface="Open Sans"/>
                <a:ea typeface="Open Sans"/>
                <a:cs typeface="Open Sans"/>
                <a:sym typeface="Open Sans"/>
              </a:rPr>
              <a:t>3 KEY IDEAS:</a:t>
            </a:r>
            <a:endParaRPr b="1" sz="1800">
              <a:solidFill>
                <a:srgbClr val="171717"/>
              </a:solidFill>
              <a:latin typeface="Open Sans"/>
              <a:ea typeface="Open Sans"/>
              <a:cs typeface="Open Sans"/>
              <a:sym typeface="Open Sans"/>
            </a:endParaRPr>
          </a:p>
          <a:p>
            <a:pPr indent="-342900" lvl="1" marL="914400" rtl="0" algn="l">
              <a:spcBef>
                <a:spcPts val="0"/>
              </a:spcBef>
              <a:spcAft>
                <a:spcPts val="0"/>
              </a:spcAft>
              <a:buClr>
                <a:srgbClr val="171717"/>
              </a:buClr>
              <a:buSzPts val="1800"/>
              <a:buFont typeface="Open Sans"/>
              <a:buAutoNum type="alphaLcPeriod"/>
            </a:pPr>
            <a:r>
              <a:rPr lang="en-GB" sz="1800">
                <a:solidFill>
                  <a:srgbClr val="171717"/>
                </a:solidFill>
                <a:latin typeface="Open Sans"/>
                <a:ea typeface="Open Sans"/>
                <a:cs typeface="Open Sans"/>
                <a:sym typeface="Open Sans"/>
              </a:rPr>
              <a:t>Without them a particle accelerator is useless.</a:t>
            </a:r>
            <a:endParaRPr sz="1800">
              <a:solidFill>
                <a:srgbClr val="171717"/>
              </a:solidFill>
              <a:latin typeface="Open Sans"/>
              <a:ea typeface="Open Sans"/>
              <a:cs typeface="Open Sans"/>
              <a:sym typeface="Open Sans"/>
            </a:endParaRPr>
          </a:p>
          <a:p>
            <a:pPr indent="-342900" lvl="1" marL="914400" rtl="0" algn="l">
              <a:spcBef>
                <a:spcPts val="0"/>
              </a:spcBef>
              <a:spcAft>
                <a:spcPts val="0"/>
              </a:spcAft>
              <a:buClr>
                <a:srgbClr val="171717"/>
              </a:buClr>
              <a:buSzPts val="1800"/>
              <a:buFont typeface="Open Sans"/>
              <a:buAutoNum type="alphaLcPeriod"/>
            </a:pPr>
            <a:r>
              <a:rPr lang="en-GB" sz="1800">
                <a:solidFill>
                  <a:srgbClr val="171717"/>
                </a:solidFill>
                <a:latin typeface="Open Sans"/>
                <a:ea typeface="Open Sans"/>
                <a:cs typeface="Open Sans"/>
                <a:sym typeface="Open Sans"/>
              </a:rPr>
              <a:t>With them we can discover new particles.</a:t>
            </a:r>
            <a:endParaRPr sz="1800">
              <a:solidFill>
                <a:srgbClr val="171717"/>
              </a:solidFill>
              <a:latin typeface="Open Sans"/>
              <a:ea typeface="Open Sans"/>
              <a:cs typeface="Open Sans"/>
              <a:sym typeface="Open Sans"/>
            </a:endParaRPr>
          </a:p>
          <a:p>
            <a:pPr indent="-342900" lvl="1" marL="914400" rtl="0" algn="l">
              <a:spcBef>
                <a:spcPts val="0"/>
              </a:spcBef>
              <a:spcAft>
                <a:spcPts val="0"/>
              </a:spcAft>
              <a:buClr>
                <a:srgbClr val="171717"/>
              </a:buClr>
              <a:buSzPts val="1800"/>
              <a:buFont typeface="Open Sans"/>
              <a:buAutoNum type="alphaLcPeriod"/>
            </a:pPr>
            <a:r>
              <a:rPr lang="en-GB" sz="1800">
                <a:solidFill>
                  <a:srgbClr val="171717"/>
                </a:solidFill>
                <a:latin typeface="Open Sans"/>
                <a:ea typeface="Open Sans"/>
                <a:cs typeface="Open Sans"/>
                <a:sym typeface="Open Sans"/>
              </a:rPr>
              <a:t>With them we can differentiate known particles.</a:t>
            </a:r>
            <a:endParaRPr sz="1800">
              <a:solidFill>
                <a:srgbClr val="171717"/>
              </a:solidFill>
              <a:latin typeface="Open Sans"/>
              <a:ea typeface="Open Sans"/>
              <a:cs typeface="Open Sans"/>
              <a:sym typeface="Open Sans"/>
            </a:endParaRPr>
          </a:p>
        </p:txBody>
      </p:sp>
      <p:sp>
        <p:nvSpPr>
          <p:cNvPr id="348" name="Google Shape;348;p47"/>
          <p:cNvSpPr txBox="1"/>
          <p:nvPr/>
        </p:nvSpPr>
        <p:spPr>
          <a:xfrm>
            <a:off x="3348625" y="2642450"/>
            <a:ext cx="5416200" cy="24012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rgbClr val="171717"/>
              </a:buClr>
              <a:buSzPts val="1800"/>
              <a:buFont typeface="Open Sans"/>
              <a:buAutoNum type="arabicPeriod" startAt="2"/>
            </a:pPr>
            <a:r>
              <a:rPr b="1" lang="en-GB" sz="1800">
                <a:solidFill>
                  <a:srgbClr val="171717"/>
                </a:solidFill>
                <a:latin typeface="Open Sans"/>
                <a:ea typeface="Open Sans"/>
                <a:cs typeface="Open Sans"/>
                <a:sym typeface="Open Sans"/>
              </a:rPr>
              <a:t>POTENTIAL CHALLENGES:</a:t>
            </a:r>
            <a:endParaRPr b="1" sz="1800">
              <a:solidFill>
                <a:srgbClr val="171717"/>
              </a:solidFill>
              <a:latin typeface="Open Sans"/>
              <a:ea typeface="Open Sans"/>
              <a:cs typeface="Open Sans"/>
              <a:sym typeface="Open Sans"/>
            </a:endParaRPr>
          </a:p>
          <a:p>
            <a:pPr indent="-342900" lvl="1" marL="914400" rtl="0" algn="l">
              <a:spcBef>
                <a:spcPts val="0"/>
              </a:spcBef>
              <a:spcAft>
                <a:spcPts val="0"/>
              </a:spcAft>
              <a:buClr>
                <a:srgbClr val="171717"/>
              </a:buClr>
              <a:buSzPts val="1800"/>
              <a:buFont typeface="Open Sans"/>
              <a:buAutoNum type="alphaLcPeriod"/>
            </a:pPr>
            <a:r>
              <a:rPr lang="en-GB" sz="1800">
                <a:solidFill>
                  <a:srgbClr val="171717"/>
                </a:solidFill>
                <a:latin typeface="Open Sans"/>
                <a:ea typeface="Open Sans"/>
                <a:cs typeface="Open Sans"/>
                <a:sym typeface="Open Sans"/>
              </a:rPr>
              <a:t>Some of them are really complicated systems, but the general idea can be learnt with a </a:t>
            </a:r>
            <a:r>
              <a:rPr lang="en-GB" sz="1800">
                <a:solidFill>
                  <a:srgbClr val="171717"/>
                </a:solidFill>
                <a:latin typeface="Open Sans"/>
                <a:ea typeface="Open Sans"/>
                <a:cs typeface="Open Sans"/>
                <a:sym typeface="Open Sans"/>
              </a:rPr>
              <a:t>homemade</a:t>
            </a:r>
            <a:r>
              <a:rPr lang="en-GB" sz="1800">
                <a:solidFill>
                  <a:srgbClr val="171717"/>
                </a:solidFill>
                <a:latin typeface="Open Sans"/>
                <a:ea typeface="Open Sans"/>
                <a:cs typeface="Open Sans"/>
                <a:sym typeface="Open Sans"/>
              </a:rPr>
              <a:t> bubble chamber.</a:t>
            </a:r>
            <a:endParaRPr sz="1800">
              <a:solidFill>
                <a:srgbClr val="171717"/>
              </a:solidFill>
              <a:latin typeface="Open Sans"/>
              <a:ea typeface="Open Sans"/>
              <a:cs typeface="Open Sans"/>
              <a:sym typeface="Open Sans"/>
            </a:endParaRPr>
          </a:p>
          <a:p>
            <a:pPr indent="-342900" lvl="1" marL="914400" rtl="0" algn="l">
              <a:spcBef>
                <a:spcPts val="0"/>
              </a:spcBef>
              <a:spcAft>
                <a:spcPts val="0"/>
              </a:spcAft>
              <a:buClr>
                <a:srgbClr val="171717"/>
              </a:buClr>
              <a:buSzPts val="1800"/>
              <a:buFont typeface="Open Sans"/>
              <a:buAutoNum type="alphaLcPeriod"/>
            </a:pPr>
            <a:r>
              <a:rPr lang="en-GB" sz="1800">
                <a:solidFill>
                  <a:srgbClr val="171717"/>
                </a:solidFill>
                <a:latin typeface="Open Sans"/>
                <a:ea typeface="Open Sans"/>
                <a:cs typeface="Open Sans"/>
                <a:sym typeface="Open Sans"/>
              </a:rPr>
              <a:t>Due to the previous challenge, the first way I see students learning about this is conceptual.</a:t>
            </a:r>
            <a:endParaRPr sz="1800">
              <a:solidFill>
                <a:srgbClr val="171717"/>
              </a:solidFill>
              <a:latin typeface="Open Sans"/>
              <a:ea typeface="Open Sans"/>
              <a:cs typeface="Open Sans"/>
              <a:sym typeface="Open San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52" name="Shape 352"/>
        <p:cNvGrpSpPr/>
        <p:nvPr/>
      </p:nvGrpSpPr>
      <p:grpSpPr>
        <a:xfrm>
          <a:off x="0" y="0"/>
          <a:ext cx="0" cy="0"/>
          <a:chOff x="0" y="0"/>
          <a:chExt cx="0" cy="0"/>
        </a:xfrm>
      </p:grpSpPr>
      <p:sp>
        <p:nvSpPr>
          <p:cNvPr id="353" name="Google Shape;353;p48"/>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354" name="Google Shape;354;p4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
        <p:nvSpPr>
          <p:cNvPr id="355" name="Google Shape;355;p48"/>
          <p:cNvSpPr txBox="1"/>
          <p:nvPr/>
        </p:nvSpPr>
        <p:spPr>
          <a:xfrm>
            <a:off x="3496800" y="230950"/>
            <a:ext cx="5416200" cy="4340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rgbClr val="171717"/>
                </a:solidFill>
                <a:latin typeface="Open Sans"/>
                <a:ea typeface="Open Sans"/>
                <a:cs typeface="Open Sans"/>
                <a:sym typeface="Open Sans"/>
              </a:rPr>
              <a:t>MY KEY TAKEAWAYS SO FAR:</a:t>
            </a:r>
            <a:endParaRPr b="1" sz="1800">
              <a:solidFill>
                <a:srgbClr val="171717"/>
              </a:solidFill>
              <a:latin typeface="Open Sans"/>
              <a:ea typeface="Open Sans"/>
              <a:cs typeface="Open Sans"/>
              <a:sym typeface="Open Sans"/>
            </a:endParaRPr>
          </a:p>
          <a:p>
            <a:pPr indent="-342900" lvl="1" marL="914400" rtl="0" algn="l">
              <a:spcBef>
                <a:spcPts val="0"/>
              </a:spcBef>
              <a:spcAft>
                <a:spcPts val="0"/>
              </a:spcAft>
              <a:buClr>
                <a:srgbClr val="171717"/>
              </a:buClr>
              <a:buSzPts val="1800"/>
              <a:buFont typeface="Open Sans"/>
              <a:buAutoNum type="alphaLcPeriod"/>
            </a:pPr>
            <a:r>
              <a:rPr lang="en-GB" sz="1800">
                <a:solidFill>
                  <a:srgbClr val="171717"/>
                </a:solidFill>
                <a:latin typeface="Open Sans"/>
                <a:ea typeface="Open Sans"/>
                <a:cs typeface="Open Sans"/>
                <a:sym typeface="Open Sans"/>
              </a:rPr>
              <a:t>I have learnt the basics of a particle accelerator and a particle detector, </a:t>
            </a:r>
            <a:r>
              <a:rPr lang="en-GB" sz="1800">
                <a:solidFill>
                  <a:srgbClr val="171717"/>
                </a:solidFill>
                <a:latin typeface="Open Sans"/>
                <a:ea typeface="Open Sans"/>
                <a:cs typeface="Open Sans"/>
                <a:sym typeface="Open Sans"/>
              </a:rPr>
              <a:t>enough</a:t>
            </a:r>
            <a:r>
              <a:rPr lang="en-GB" sz="1800">
                <a:solidFill>
                  <a:srgbClr val="171717"/>
                </a:solidFill>
                <a:latin typeface="Open Sans"/>
                <a:ea typeface="Open Sans"/>
                <a:cs typeface="Open Sans"/>
                <a:sym typeface="Open Sans"/>
              </a:rPr>
              <a:t> so i can explain it to someone and evolve my understanding.</a:t>
            </a:r>
            <a:endParaRPr sz="1800">
              <a:solidFill>
                <a:srgbClr val="171717"/>
              </a:solidFill>
              <a:latin typeface="Open Sans"/>
              <a:ea typeface="Open Sans"/>
              <a:cs typeface="Open Sans"/>
              <a:sym typeface="Open Sans"/>
            </a:endParaRPr>
          </a:p>
          <a:p>
            <a:pPr indent="-342900" lvl="1" marL="914400" rtl="0" algn="l">
              <a:spcBef>
                <a:spcPts val="0"/>
              </a:spcBef>
              <a:spcAft>
                <a:spcPts val="0"/>
              </a:spcAft>
              <a:buClr>
                <a:srgbClr val="171717"/>
              </a:buClr>
              <a:buSzPts val="1800"/>
              <a:buFont typeface="Open Sans"/>
              <a:buAutoNum type="alphaLcPeriod"/>
            </a:pPr>
            <a:r>
              <a:rPr lang="en-GB" sz="1800">
                <a:solidFill>
                  <a:srgbClr val="171717"/>
                </a:solidFill>
                <a:latin typeface="Open Sans"/>
                <a:ea typeface="Open Sans"/>
                <a:cs typeface="Open Sans"/>
                <a:sym typeface="Open Sans"/>
              </a:rPr>
              <a:t>Because in the curriculum of my province particle physics </a:t>
            </a:r>
            <a:r>
              <a:rPr lang="en-GB" sz="1800">
                <a:solidFill>
                  <a:srgbClr val="171717"/>
                </a:solidFill>
                <a:latin typeface="Open Sans"/>
                <a:ea typeface="Open Sans"/>
                <a:cs typeface="Open Sans"/>
                <a:sym typeface="Open Sans"/>
              </a:rPr>
              <a:t>wasn't</a:t>
            </a:r>
            <a:r>
              <a:rPr lang="en-GB" sz="1800">
                <a:solidFill>
                  <a:srgbClr val="171717"/>
                </a:solidFill>
                <a:latin typeface="Open Sans"/>
                <a:ea typeface="Open Sans"/>
                <a:cs typeface="Open Sans"/>
                <a:sym typeface="Open Sans"/>
              </a:rPr>
              <a:t> included, they only teached me the basics, but not really the standard model, so I will be learning more about this in the future.</a:t>
            </a:r>
            <a:endParaRPr sz="1800">
              <a:solidFill>
                <a:srgbClr val="171717"/>
              </a:solidFill>
              <a:latin typeface="Open Sans"/>
              <a:ea typeface="Open Sans"/>
              <a:cs typeface="Open Sans"/>
              <a:sym typeface="Open Sans"/>
            </a:endParaRPr>
          </a:p>
          <a:p>
            <a:pPr indent="-342900" lvl="1" marL="914400" rtl="0" algn="l">
              <a:spcBef>
                <a:spcPts val="0"/>
              </a:spcBef>
              <a:spcAft>
                <a:spcPts val="0"/>
              </a:spcAft>
              <a:buClr>
                <a:srgbClr val="171717"/>
              </a:buClr>
              <a:buSzPts val="1800"/>
              <a:buFont typeface="Open Sans"/>
              <a:buAutoNum type="alphaLcPeriod"/>
            </a:pPr>
            <a:r>
              <a:rPr lang="en-GB" sz="1800">
                <a:solidFill>
                  <a:srgbClr val="171717"/>
                </a:solidFill>
                <a:latin typeface="Open Sans"/>
                <a:ea typeface="Open Sans"/>
                <a:cs typeface="Open Sans"/>
                <a:sym typeface="Open Sans"/>
              </a:rPr>
              <a:t>I want to remember common </a:t>
            </a:r>
            <a:r>
              <a:rPr lang="en-GB" sz="1800">
                <a:solidFill>
                  <a:srgbClr val="171717"/>
                </a:solidFill>
                <a:latin typeface="Open Sans"/>
                <a:ea typeface="Open Sans"/>
                <a:cs typeface="Open Sans"/>
                <a:sym typeface="Open Sans"/>
              </a:rPr>
              <a:t>misconceptions my students had about particle physics in general.</a:t>
            </a:r>
            <a:endParaRPr sz="1800">
              <a:solidFill>
                <a:srgbClr val="171717"/>
              </a:solidFill>
              <a:latin typeface="Open Sans"/>
              <a:ea typeface="Open Sans"/>
              <a:cs typeface="Open Sans"/>
              <a:sym typeface="Open Sans"/>
            </a:endParaRPr>
          </a:p>
          <a:p>
            <a:pPr indent="-342900" lvl="1" marL="914400" rtl="0" algn="l">
              <a:spcBef>
                <a:spcPts val="0"/>
              </a:spcBef>
              <a:spcAft>
                <a:spcPts val="0"/>
              </a:spcAft>
              <a:buClr>
                <a:srgbClr val="171717"/>
              </a:buClr>
              <a:buSzPts val="1800"/>
              <a:buFont typeface="Open Sans"/>
              <a:buAutoNum type="alphaLcPeriod"/>
            </a:pPr>
            <a:r>
              <a:rPr lang="en-GB" sz="1800">
                <a:solidFill>
                  <a:srgbClr val="171717"/>
                </a:solidFill>
                <a:latin typeface="Open Sans"/>
                <a:ea typeface="Open Sans"/>
                <a:cs typeface="Open Sans"/>
                <a:sym typeface="Open Sans"/>
              </a:rPr>
              <a:t>More to come…</a:t>
            </a:r>
            <a:endParaRPr sz="1800">
              <a:solidFill>
                <a:srgbClr val="171717"/>
              </a:solidFill>
              <a:latin typeface="Open Sans"/>
              <a:ea typeface="Open Sans"/>
              <a:cs typeface="Open Sans"/>
              <a:sym typeface="Open San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59" name="Shape 359"/>
        <p:cNvGrpSpPr/>
        <p:nvPr/>
      </p:nvGrpSpPr>
      <p:grpSpPr>
        <a:xfrm>
          <a:off x="0" y="0"/>
          <a:ext cx="0" cy="0"/>
          <a:chOff x="0" y="0"/>
          <a:chExt cx="0" cy="0"/>
        </a:xfrm>
      </p:grpSpPr>
      <p:sp>
        <p:nvSpPr>
          <p:cNvPr id="360" name="Google Shape;360;p49"/>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Study Group Discussion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lang="en-GB" sz="1200">
                <a:solidFill>
                  <a:schemeClr val="lt1"/>
                </a:solidFill>
              </a:rPr>
              <a:t>Share your individual insights with your colleagues and identify shared themes. </a:t>
            </a:r>
            <a:endParaRPr sz="1200">
              <a:solidFill>
                <a:schemeClr val="lt1"/>
              </a:solidFill>
            </a:endParaRPr>
          </a:p>
          <a:p>
            <a:pPr indent="0" lvl="0" marL="0" rtl="0" algn="l">
              <a:lnSpc>
                <a:spcPct val="115000"/>
              </a:lnSpc>
              <a:spcBef>
                <a:spcPts val="0"/>
              </a:spcBef>
              <a:spcAft>
                <a:spcPts val="0"/>
              </a:spcAft>
              <a:buNone/>
            </a:pPr>
            <a:r>
              <a:t/>
            </a:r>
            <a:endParaRPr sz="1200">
              <a:solidFill>
                <a:schemeClr val="lt1"/>
              </a:solidFill>
            </a:endParaRPr>
          </a:p>
          <a:p>
            <a:pPr indent="0" lvl="0" marL="0" rtl="0" algn="l">
              <a:lnSpc>
                <a:spcPct val="115000"/>
              </a:lnSpc>
              <a:spcBef>
                <a:spcPts val="0"/>
              </a:spcBef>
              <a:spcAft>
                <a:spcPts val="0"/>
              </a:spcAft>
              <a:buNone/>
            </a:pPr>
            <a:r>
              <a:rPr i="1" lang="en-GB" sz="1200">
                <a:solidFill>
                  <a:schemeClr val="lt1"/>
                </a:solidFill>
              </a:rPr>
              <a:t>Have some ice cream and don’t forget to </a:t>
            </a:r>
            <a:br>
              <a:rPr i="1" lang="en-GB" sz="1200">
                <a:solidFill>
                  <a:schemeClr val="lt1"/>
                </a:solidFill>
              </a:rPr>
            </a:br>
            <a:r>
              <a:rPr i="1" lang="en-GB" sz="1200">
                <a:solidFill>
                  <a:schemeClr val="lt1"/>
                </a:solidFill>
              </a:rPr>
              <a:t>take notes :)</a:t>
            </a:r>
            <a:endParaRPr i="1" sz="2400">
              <a:solidFill>
                <a:schemeClr val="lt1"/>
              </a:solidFill>
            </a:endParaRPr>
          </a:p>
        </p:txBody>
      </p:sp>
      <p:sp>
        <p:nvSpPr>
          <p:cNvPr id="361" name="Google Shape;361;p4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Particle accelerators are present in the daily life (e.g. microwave, TV tube, ..)</a:t>
            </a:r>
            <a:endParaRPr sz="1600">
              <a:solidFill>
                <a:srgbClr val="171717"/>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65" name="Shape 365"/>
        <p:cNvGrpSpPr/>
        <p:nvPr/>
      </p:nvGrpSpPr>
      <p:grpSpPr>
        <a:xfrm>
          <a:off x="0" y="0"/>
          <a:ext cx="0" cy="0"/>
          <a:chOff x="0" y="0"/>
          <a:chExt cx="0" cy="0"/>
        </a:xfrm>
      </p:grpSpPr>
      <p:sp>
        <p:nvSpPr>
          <p:cNvPr id="366" name="Google Shape;366;p50"/>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Our</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learnings and discussion outcomes. </a:t>
            </a:r>
            <a:br>
              <a:rPr lang="en-GB" sz="1200">
                <a:solidFill>
                  <a:schemeClr val="lt1"/>
                </a:solidFill>
              </a:rPr>
            </a:br>
            <a:br>
              <a:rPr lang="en-GB" sz="1200">
                <a:solidFill>
                  <a:schemeClr val="lt1"/>
                </a:solidFill>
              </a:rPr>
            </a:br>
            <a:r>
              <a:rPr i="1" lang="en-GB" sz="1200">
                <a:solidFill>
                  <a:schemeClr val="lt1"/>
                </a:solidFill>
              </a:rPr>
              <a:t>(Decide how you as a group will present them if you are selected to present during the SG Report-Out.)</a:t>
            </a:r>
            <a:endParaRPr i="1" sz="2400">
              <a:solidFill>
                <a:schemeClr val="lt1"/>
              </a:solidFill>
            </a:endParaRPr>
          </a:p>
        </p:txBody>
      </p:sp>
      <p:sp>
        <p:nvSpPr>
          <p:cNvPr id="367" name="Google Shape;367;p5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Particle accelerators are objects of our daily life. (Esteban)</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Connections to curriculum (Stacey)</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Particle accelerators (Wanyi)</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Particle detectors (Georg)</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Teaching particle physics</a:t>
            </a:r>
            <a:endParaRPr sz="1600">
              <a:solidFill>
                <a:srgbClr val="171717"/>
              </a:solidFill>
            </a:endParaRPr>
          </a:p>
          <a:p>
            <a:pPr indent="-330200" lvl="0" marL="457200" marR="360000" rtl="0" algn="l">
              <a:spcBef>
                <a:spcPts val="0"/>
              </a:spcBef>
              <a:spcAft>
                <a:spcPts val="0"/>
              </a:spcAft>
              <a:buClr>
                <a:srgbClr val="171717"/>
              </a:buClr>
              <a:buSzPts val="1600"/>
              <a:buAutoNum type="alphaLcParenR"/>
            </a:pPr>
            <a:r>
              <a:rPr lang="en-GB" sz="1600">
                <a:solidFill>
                  <a:srgbClr val="171717"/>
                </a:solidFill>
              </a:rPr>
              <a:t>Potential challenges for teachers and students (Sabina)</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p:txBody>
      </p:sp>
      <p:sp>
        <p:nvSpPr>
          <p:cNvPr id="368" name="Google Shape;368;p50"/>
          <p:cNvSpPr/>
          <p:nvPr/>
        </p:nvSpPr>
        <p:spPr>
          <a:xfrm rot="5400000">
            <a:off x="24" y="0"/>
            <a:ext cx="792300" cy="792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72" name="Shape 372"/>
        <p:cNvGrpSpPr/>
        <p:nvPr/>
      </p:nvGrpSpPr>
      <p:grpSpPr>
        <a:xfrm>
          <a:off x="0" y="0"/>
          <a:ext cx="0" cy="0"/>
          <a:chOff x="0" y="0"/>
          <a:chExt cx="0" cy="0"/>
        </a:xfrm>
      </p:grpSpPr>
      <p:sp>
        <p:nvSpPr>
          <p:cNvPr id="373" name="Google Shape;373;p51"/>
          <p:cNvSpPr txBox="1"/>
          <p:nvPr>
            <p:ph idx="1" type="body"/>
          </p:nvPr>
        </p:nvSpPr>
        <p:spPr>
          <a:xfrm>
            <a:off x="6056734" y="-5697"/>
            <a:ext cx="3087300" cy="4796100"/>
          </a:xfrm>
          <a:prstGeom prst="rect">
            <a:avLst/>
          </a:prstGeom>
        </p:spPr>
        <p:txBody>
          <a:bodyPr anchorCtr="0" anchor="ctr" bIns="135000" lIns="135000" spcFirstLastPara="1" rIns="135000" wrap="square" tIns="135000">
            <a:normAutofit/>
          </a:bodyPr>
          <a:lstStyle/>
          <a:p>
            <a:pPr indent="0" lvl="0" marL="0" marR="360000" rtl="0" algn="ctr">
              <a:lnSpc>
                <a:spcPct val="100000"/>
              </a:lnSpc>
              <a:spcBef>
                <a:spcPts val="0"/>
              </a:spcBef>
              <a:spcAft>
                <a:spcPts val="0"/>
              </a:spcAft>
              <a:buNone/>
            </a:pPr>
            <a:r>
              <a:rPr b="0" lang="en-GB" sz="3300"/>
              <a:t> </a:t>
            </a:r>
            <a:r>
              <a:rPr b="0" lang="en-GB" sz="3300"/>
              <a:t>Connections  to curriculum</a:t>
            </a:r>
            <a:endParaRPr sz="3800"/>
          </a:p>
        </p:txBody>
      </p:sp>
      <p:pic>
        <p:nvPicPr>
          <p:cNvPr id="374" name="Google Shape;374;p51"/>
          <p:cNvPicPr preferRelativeResize="0"/>
          <p:nvPr/>
        </p:nvPicPr>
        <p:blipFill>
          <a:blip r:embed="rId3">
            <a:alphaModFix/>
          </a:blip>
          <a:stretch>
            <a:fillRect/>
          </a:stretch>
        </p:blipFill>
        <p:spPr>
          <a:xfrm>
            <a:off x="591375" y="92038"/>
            <a:ext cx="2544274" cy="2204326"/>
          </a:xfrm>
          <a:prstGeom prst="rect">
            <a:avLst/>
          </a:prstGeom>
          <a:noFill/>
          <a:ln>
            <a:noFill/>
          </a:ln>
        </p:spPr>
      </p:pic>
      <p:pic>
        <p:nvPicPr>
          <p:cNvPr id="375" name="Google Shape;375;p51"/>
          <p:cNvPicPr preferRelativeResize="0"/>
          <p:nvPr/>
        </p:nvPicPr>
        <p:blipFill>
          <a:blip r:embed="rId4">
            <a:alphaModFix/>
          </a:blip>
          <a:stretch>
            <a:fillRect/>
          </a:stretch>
        </p:blipFill>
        <p:spPr>
          <a:xfrm rot="-1079446">
            <a:off x="3387267" y="508050"/>
            <a:ext cx="3568425" cy="1526651"/>
          </a:xfrm>
          <a:prstGeom prst="rect">
            <a:avLst/>
          </a:prstGeom>
          <a:noFill/>
          <a:ln>
            <a:noFill/>
          </a:ln>
        </p:spPr>
      </p:pic>
      <p:pic>
        <p:nvPicPr>
          <p:cNvPr id="376" name="Google Shape;376;p51"/>
          <p:cNvPicPr preferRelativeResize="0"/>
          <p:nvPr/>
        </p:nvPicPr>
        <p:blipFill>
          <a:blip r:embed="rId5">
            <a:alphaModFix/>
          </a:blip>
          <a:stretch>
            <a:fillRect/>
          </a:stretch>
        </p:blipFill>
        <p:spPr>
          <a:xfrm>
            <a:off x="3238761" y="2397649"/>
            <a:ext cx="2666485" cy="2349675"/>
          </a:xfrm>
          <a:prstGeom prst="rect">
            <a:avLst/>
          </a:prstGeom>
          <a:noFill/>
          <a:ln>
            <a:noFill/>
          </a:ln>
        </p:spPr>
      </p:pic>
      <p:pic>
        <p:nvPicPr>
          <p:cNvPr id="377" name="Google Shape;377;p51"/>
          <p:cNvPicPr preferRelativeResize="0"/>
          <p:nvPr/>
        </p:nvPicPr>
        <p:blipFill>
          <a:blip r:embed="rId5">
            <a:alphaModFix/>
          </a:blip>
          <a:stretch>
            <a:fillRect/>
          </a:stretch>
        </p:blipFill>
        <p:spPr>
          <a:xfrm flipH="1">
            <a:off x="420789" y="2397649"/>
            <a:ext cx="2666485" cy="2349675"/>
          </a:xfrm>
          <a:prstGeom prst="rect">
            <a:avLst/>
          </a:prstGeom>
          <a:noFill/>
          <a:ln>
            <a:noFill/>
          </a:ln>
        </p:spPr>
      </p:pic>
      <p:sp>
        <p:nvSpPr>
          <p:cNvPr id="378" name="Google Shape;378;p51"/>
          <p:cNvSpPr txBox="1"/>
          <p:nvPr/>
        </p:nvSpPr>
        <p:spPr>
          <a:xfrm>
            <a:off x="1984975" y="2408250"/>
            <a:ext cx="2544300" cy="459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600">
                <a:solidFill>
                  <a:srgbClr val="171717"/>
                </a:solidFill>
              </a:rPr>
              <a:t>Secret Handshake!</a:t>
            </a:r>
            <a:endParaRPr sz="1600">
              <a:solidFill>
                <a:srgbClr val="171717"/>
              </a:solidFill>
            </a:endParaRPr>
          </a:p>
        </p:txBody>
      </p:sp>
      <p:sp>
        <p:nvSpPr>
          <p:cNvPr id="379" name="Google Shape;379;p51"/>
          <p:cNvSpPr/>
          <p:nvPr/>
        </p:nvSpPr>
        <p:spPr>
          <a:xfrm rot="10800000">
            <a:off x="8351688" y="-13622"/>
            <a:ext cx="792300" cy="792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72" name="Shape 172"/>
        <p:cNvGrpSpPr/>
        <p:nvPr/>
      </p:nvGrpSpPr>
      <p:grpSpPr>
        <a:xfrm>
          <a:off x="0" y="0"/>
          <a:ext cx="0" cy="0"/>
          <a:chOff x="0" y="0"/>
          <a:chExt cx="0" cy="0"/>
        </a:xfrm>
      </p:grpSpPr>
      <p:pic>
        <p:nvPicPr>
          <p:cNvPr id="173" name="Google Shape;173;p25" title="WhatsApp Image 2025-07-09 at 16.47.21.jpeg"/>
          <p:cNvPicPr preferRelativeResize="0"/>
          <p:nvPr/>
        </p:nvPicPr>
        <p:blipFill rotWithShape="1">
          <a:blip r:embed="rId3">
            <a:alphaModFix/>
          </a:blip>
          <a:srcRect b="9586" l="0" r="7842" t="28405"/>
          <a:stretch/>
        </p:blipFill>
        <p:spPr>
          <a:xfrm>
            <a:off x="7521849" y="294375"/>
            <a:ext cx="1373700" cy="1227600"/>
          </a:xfrm>
          <a:prstGeom prst="ellipse">
            <a:avLst/>
          </a:prstGeom>
          <a:noFill/>
          <a:ln>
            <a:noFill/>
          </a:ln>
          <a:effectLst>
            <a:outerShdw blurRad="57150" rotWithShape="0" algn="bl" dir="5400000" dist="19050">
              <a:srgbClr val="000000">
                <a:alpha val="50000"/>
              </a:srgbClr>
            </a:outerShdw>
          </a:effectLst>
        </p:spPr>
      </p:pic>
      <p:sp>
        <p:nvSpPr>
          <p:cNvPr id="174" name="Google Shape;174;p25"/>
          <p:cNvSpPr txBox="1"/>
          <p:nvPr>
            <p:ph type="title"/>
          </p:nvPr>
        </p:nvSpPr>
        <p:spPr>
          <a:xfrm>
            <a:off x="305991" y="273844"/>
            <a:ext cx="8535600" cy="8133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Study Group 5</a:t>
            </a:r>
            <a:endParaRPr/>
          </a:p>
        </p:txBody>
      </p:sp>
      <p:sp>
        <p:nvSpPr>
          <p:cNvPr descr="Please add photo here&#10;" id="175" name="Google Shape;175;p25"/>
          <p:cNvSpPr/>
          <p:nvPr>
            <p:ph idx="3" type="pic"/>
          </p:nvPr>
        </p:nvSpPr>
        <p:spPr>
          <a:xfrm>
            <a:off x="2600863" y="1090800"/>
            <a:ext cx="1080000" cy="1440000"/>
          </a:xfrm>
          <a:prstGeom prst="rect">
            <a:avLst/>
          </a:prstGeom>
          <a:effectLst>
            <a:outerShdw blurRad="57150" rotWithShape="0" algn="bl" dir="5400000" dist="19050">
              <a:srgbClr val="000000">
                <a:alpha val="75000"/>
              </a:srgbClr>
            </a:outerShdw>
          </a:effectLst>
        </p:spPr>
      </p:sp>
      <p:sp>
        <p:nvSpPr>
          <p:cNvPr id="176" name="Google Shape;176;p25"/>
          <p:cNvSpPr/>
          <p:nvPr>
            <p:ph idx="3" type="pic"/>
          </p:nvPr>
        </p:nvSpPr>
        <p:spPr>
          <a:xfrm>
            <a:off x="4031988" y="1090800"/>
            <a:ext cx="1080000" cy="1440000"/>
          </a:xfrm>
          <a:prstGeom prst="rect">
            <a:avLst/>
          </a:prstGeom>
          <a:effectLst>
            <a:outerShdw blurRad="57150" rotWithShape="0" algn="bl" dir="5400000" dist="19050">
              <a:srgbClr val="000000">
                <a:alpha val="75000"/>
              </a:srgbClr>
            </a:outerShdw>
          </a:effectLst>
        </p:spPr>
      </p:sp>
      <p:pic>
        <p:nvPicPr>
          <p:cNvPr id="177" name="Google Shape;177;p25" title="IMG_20231013_121606577~5.jpg"/>
          <p:cNvPicPr preferRelativeResize="0"/>
          <p:nvPr>
            <p:ph idx="3" type="pic"/>
          </p:nvPr>
        </p:nvPicPr>
        <p:blipFill rotWithShape="1">
          <a:blip r:embed="rId4">
            <a:alphaModFix/>
          </a:blip>
          <a:srcRect b="1085" l="0" r="0" t="1076"/>
          <a:stretch/>
        </p:blipFill>
        <p:spPr>
          <a:xfrm>
            <a:off x="5463113" y="1090800"/>
            <a:ext cx="1080000" cy="1439999"/>
          </a:xfrm>
          <a:prstGeom prst="rect">
            <a:avLst/>
          </a:prstGeom>
          <a:effectLst>
            <a:outerShdw blurRad="57150" rotWithShape="0" algn="bl" dir="5400000" dist="19050">
              <a:srgbClr val="000000">
                <a:alpha val="75000"/>
              </a:srgbClr>
            </a:outerShdw>
          </a:effectLst>
        </p:spPr>
      </p:pic>
      <p:pic>
        <p:nvPicPr>
          <p:cNvPr id="178" name="Google Shape;178;p25" title="Esteban Ezequiel Riquelme-Prof. en Ciencias Físicas para el Nivel Medio.jpg"/>
          <p:cNvPicPr preferRelativeResize="0"/>
          <p:nvPr>
            <p:ph idx="3" type="pic"/>
          </p:nvPr>
        </p:nvPicPr>
        <p:blipFill rotWithShape="1">
          <a:blip r:embed="rId5">
            <a:alphaModFix/>
          </a:blip>
          <a:srcRect b="0" l="199" r="189" t="0"/>
          <a:stretch/>
        </p:blipFill>
        <p:spPr>
          <a:xfrm>
            <a:off x="6894238" y="1090800"/>
            <a:ext cx="1080001" cy="1440000"/>
          </a:xfrm>
          <a:prstGeom prst="rect">
            <a:avLst/>
          </a:prstGeom>
          <a:effectLst>
            <a:outerShdw blurRad="57150" rotWithShape="0" algn="bl" dir="5400000" dist="19050">
              <a:srgbClr val="000000">
                <a:alpha val="75000"/>
              </a:srgbClr>
            </a:outerShdw>
          </a:effectLst>
        </p:spPr>
      </p:pic>
      <p:pic>
        <p:nvPicPr>
          <p:cNvPr id="179" name="Google Shape;179;p25" title="cb9c14e4-9b08-4b4d-a5cd-7b08fa8dbcb5.jpg"/>
          <p:cNvPicPr preferRelativeResize="0"/>
          <p:nvPr>
            <p:ph idx="3" type="pic"/>
          </p:nvPr>
        </p:nvPicPr>
        <p:blipFill rotWithShape="1">
          <a:blip r:embed="rId6">
            <a:alphaModFix/>
          </a:blip>
          <a:srcRect b="39907" l="34307" r="35433" t="41454"/>
          <a:stretch/>
        </p:blipFill>
        <p:spPr>
          <a:xfrm>
            <a:off x="1169738" y="1026343"/>
            <a:ext cx="1079999" cy="1440000"/>
          </a:xfrm>
          <a:prstGeom prst="rect">
            <a:avLst/>
          </a:prstGeom>
          <a:effectLst>
            <a:outerShdw blurRad="57150" rotWithShape="0" algn="bl" dir="5400000" dist="19050">
              <a:srgbClr val="000000">
                <a:alpha val="75000"/>
              </a:srgbClr>
            </a:outerShdw>
          </a:effectLst>
        </p:spPr>
      </p:pic>
      <p:sp>
        <p:nvSpPr>
          <p:cNvPr id="180" name="Google Shape;180;p25"/>
          <p:cNvSpPr txBox="1"/>
          <p:nvPr/>
        </p:nvSpPr>
        <p:spPr>
          <a:xfrm>
            <a:off x="1169750" y="2822275"/>
            <a:ext cx="1080000" cy="122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800">
                <a:solidFill>
                  <a:srgbClr val="171717"/>
                </a:solidFill>
              </a:rPr>
              <a:t>Georg</a:t>
            </a:r>
            <a:endParaRPr b="1" sz="800">
              <a:solidFill>
                <a:srgbClr val="171717"/>
              </a:solidFill>
            </a:endParaRPr>
          </a:p>
          <a:p>
            <a:pPr indent="0" lvl="0" marL="0" rtl="0" algn="l">
              <a:spcBef>
                <a:spcPts val="0"/>
              </a:spcBef>
              <a:spcAft>
                <a:spcPts val="0"/>
              </a:spcAft>
              <a:buNone/>
            </a:pPr>
            <a:r>
              <a:rPr lang="en-GB" sz="800">
                <a:solidFill>
                  <a:srgbClr val="171717"/>
                </a:solidFill>
              </a:rPr>
              <a:t>Austria</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rPr lang="en-GB" sz="800">
                <a:solidFill>
                  <a:srgbClr val="171717"/>
                </a:solidFill>
              </a:rPr>
              <a:t>I like to troll my students.</a:t>
            </a:r>
            <a:endParaRPr sz="800">
              <a:solidFill>
                <a:srgbClr val="171717"/>
              </a:solidFill>
            </a:endParaRPr>
          </a:p>
        </p:txBody>
      </p:sp>
      <p:sp>
        <p:nvSpPr>
          <p:cNvPr id="181" name="Google Shape;181;p25"/>
          <p:cNvSpPr/>
          <p:nvPr/>
        </p:nvSpPr>
        <p:spPr>
          <a:xfrm>
            <a:off x="1511875" y="4246350"/>
            <a:ext cx="399300" cy="399300"/>
          </a:xfrm>
          <a:prstGeom prst="ellipse">
            <a:avLst/>
          </a:prstGeom>
          <a:solidFill>
            <a:srgbClr val="93C47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2" name="Google Shape;182;p25"/>
          <p:cNvSpPr txBox="1"/>
          <p:nvPr/>
        </p:nvSpPr>
        <p:spPr>
          <a:xfrm>
            <a:off x="2600875" y="2822275"/>
            <a:ext cx="1080000" cy="122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800">
                <a:solidFill>
                  <a:srgbClr val="171717"/>
                </a:solidFill>
              </a:rPr>
              <a:t>Wanyi Huang</a:t>
            </a:r>
            <a:endParaRPr b="1" sz="800">
              <a:solidFill>
                <a:srgbClr val="171717"/>
              </a:solidFill>
            </a:endParaRPr>
          </a:p>
          <a:p>
            <a:pPr indent="0" lvl="0" marL="0" rtl="0" algn="l">
              <a:spcBef>
                <a:spcPts val="0"/>
              </a:spcBef>
              <a:spcAft>
                <a:spcPts val="0"/>
              </a:spcAft>
              <a:buNone/>
            </a:pPr>
            <a:r>
              <a:rPr lang="en-GB" sz="800">
                <a:solidFill>
                  <a:srgbClr val="171717"/>
                </a:solidFill>
              </a:rPr>
              <a:t>China</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rPr lang="en-GB" sz="800">
                <a:solidFill>
                  <a:srgbClr val="171717"/>
                </a:solidFill>
              </a:rPr>
              <a:t>I am a rated saber fencer</a:t>
            </a:r>
            <a:endParaRPr sz="800">
              <a:solidFill>
                <a:srgbClr val="171717"/>
              </a:solidFill>
            </a:endParaRPr>
          </a:p>
          <a:p>
            <a:pPr indent="0" lvl="0" marL="0" rtl="0" algn="l">
              <a:spcBef>
                <a:spcPts val="0"/>
              </a:spcBef>
              <a:spcAft>
                <a:spcPts val="0"/>
              </a:spcAft>
              <a:buNone/>
            </a:pPr>
            <a:r>
              <a:t/>
            </a:r>
            <a:endParaRPr b="1" sz="800">
              <a:solidFill>
                <a:srgbClr val="171717"/>
              </a:solidFill>
            </a:endParaRPr>
          </a:p>
        </p:txBody>
      </p:sp>
      <p:sp>
        <p:nvSpPr>
          <p:cNvPr id="183" name="Google Shape;183;p25"/>
          <p:cNvSpPr txBox="1"/>
          <p:nvPr/>
        </p:nvSpPr>
        <p:spPr>
          <a:xfrm>
            <a:off x="4032000" y="2822275"/>
            <a:ext cx="1080000" cy="122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800">
                <a:solidFill>
                  <a:srgbClr val="171717"/>
                </a:solidFill>
              </a:rPr>
              <a:t>Sabina Lehocká</a:t>
            </a:r>
            <a:endParaRPr b="1" sz="800">
              <a:solidFill>
                <a:srgbClr val="171717"/>
              </a:solidFill>
            </a:endParaRPr>
          </a:p>
          <a:p>
            <a:pPr indent="0" lvl="0" marL="0" rtl="0" algn="l">
              <a:spcBef>
                <a:spcPts val="0"/>
              </a:spcBef>
              <a:spcAft>
                <a:spcPts val="0"/>
              </a:spcAft>
              <a:buNone/>
            </a:pPr>
            <a:r>
              <a:rPr lang="en-GB" sz="800">
                <a:solidFill>
                  <a:srgbClr val="171717"/>
                </a:solidFill>
              </a:rPr>
              <a:t>Slovakia</a:t>
            </a:r>
            <a:endParaRPr sz="800">
              <a:solidFill>
                <a:srgbClr val="171717"/>
              </a:solidFill>
            </a:endParaRPr>
          </a:p>
          <a:p>
            <a:pPr indent="0" lvl="0" marL="0" rtl="0" algn="l">
              <a:spcBef>
                <a:spcPts val="0"/>
              </a:spcBef>
              <a:spcAft>
                <a:spcPts val="0"/>
              </a:spcAft>
              <a:buNone/>
            </a:pPr>
            <a:r>
              <a:rPr lang="en-GB" sz="800">
                <a:solidFill>
                  <a:srgbClr val="171717"/>
                </a:solidFill>
              </a:rPr>
              <a:t> </a:t>
            </a:r>
            <a:endParaRPr sz="800">
              <a:solidFill>
                <a:srgbClr val="171717"/>
              </a:solidFill>
            </a:endParaRPr>
          </a:p>
          <a:p>
            <a:pPr indent="0" lvl="0" marL="0" rtl="0" algn="l">
              <a:spcBef>
                <a:spcPts val="0"/>
              </a:spcBef>
              <a:spcAft>
                <a:spcPts val="0"/>
              </a:spcAft>
              <a:buNone/>
            </a:pPr>
            <a:r>
              <a:rPr lang="en-GB" sz="800">
                <a:solidFill>
                  <a:srgbClr val="171717"/>
                </a:solidFill>
              </a:rPr>
              <a:t>I’m into sports. When I was a teen, I did karate, and at university Aikido.</a:t>
            </a:r>
            <a:endParaRPr b="1" sz="1100"/>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t/>
            </a:r>
            <a:endParaRPr b="1" sz="800">
              <a:solidFill>
                <a:srgbClr val="171717"/>
              </a:solidFill>
            </a:endParaRPr>
          </a:p>
        </p:txBody>
      </p:sp>
      <p:sp>
        <p:nvSpPr>
          <p:cNvPr id="184" name="Google Shape;184;p25"/>
          <p:cNvSpPr txBox="1"/>
          <p:nvPr/>
        </p:nvSpPr>
        <p:spPr>
          <a:xfrm>
            <a:off x="5463125" y="2822275"/>
            <a:ext cx="1080000" cy="122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800">
                <a:solidFill>
                  <a:srgbClr val="171717"/>
                </a:solidFill>
              </a:rPr>
              <a:t>Stacey Floyd</a:t>
            </a:r>
            <a:endParaRPr b="1" sz="800">
              <a:solidFill>
                <a:srgbClr val="171717"/>
              </a:solidFill>
            </a:endParaRPr>
          </a:p>
          <a:p>
            <a:pPr indent="0" lvl="0" marL="0" rtl="0" algn="l">
              <a:spcBef>
                <a:spcPts val="0"/>
              </a:spcBef>
              <a:spcAft>
                <a:spcPts val="0"/>
              </a:spcAft>
              <a:buNone/>
            </a:pPr>
            <a:r>
              <a:rPr lang="en-GB" sz="800">
                <a:solidFill>
                  <a:srgbClr val="171717"/>
                </a:solidFill>
              </a:rPr>
              <a:t>USA</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rPr lang="en-GB" sz="800">
                <a:solidFill>
                  <a:srgbClr val="171717"/>
                </a:solidFill>
              </a:rPr>
              <a:t>I love to use big power-tools!</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t/>
            </a:r>
            <a:endParaRPr b="1" sz="800">
              <a:solidFill>
                <a:srgbClr val="171717"/>
              </a:solidFill>
            </a:endParaRPr>
          </a:p>
        </p:txBody>
      </p:sp>
      <p:sp>
        <p:nvSpPr>
          <p:cNvPr id="185" name="Google Shape;185;p25"/>
          <p:cNvSpPr txBox="1"/>
          <p:nvPr/>
        </p:nvSpPr>
        <p:spPr>
          <a:xfrm>
            <a:off x="6894250" y="2822275"/>
            <a:ext cx="1080000" cy="122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800">
                <a:solidFill>
                  <a:srgbClr val="171717"/>
                </a:solidFill>
              </a:rPr>
              <a:t>Esteban Riquelme</a:t>
            </a:r>
            <a:endParaRPr b="1" sz="800">
              <a:solidFill>
                <a:srgbClr val="171717"/>
              </a:solidFill>
            </a:endParaRPr>
          </a:p>
          <a:p>
            <a:pPr indent="0" lvl="0" marL="0" rtl="0" algn="l">
              <a:spcBef>
                <a:spcPts val="0"/>
              </a:spcBef>
              <a:spcAft>
                <a:spcPts val="0"/>
              </a:spcAft>
              <a:buNone/>
            </a:pPr>
            <a:r>
              <a:rPr lang="en-GB" sz="800">
                <a:solidFill>
                  <a:srgbClr val="171717"/>
                </a:solidFill>
              </a:rPr>
              <a:t>Argentina</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rPr lang="en-GB" sz="800">
                <a:solidFill>
                  <a:srgbClr val="171717"/>
                </a:solidFill>
              </a:rPr>
              <a:t>I drink more mate than water, and I have 2 wiener dogs.</a:t>
            </a:r>
            <a:endParaRPr sz="800">
              <a:solidFill>
                <a:srgbClr val="171717"/>
              </a:solidFill>
            </a:endParaRPr>
          </a:p>
          <a:p>
            <a:pPr indent="0" lvl="0" marL="0" rtl="0" algn="l">
              <a:spcBef>
                <a:spcPts val="0"/>
              </a:spcBef>
              <a:spcAft>
                <a:spcPts val="0"/>
              </a:spcAft>
              <a:buNone/>
            </a:pPr>
            <a:r>
              <a:t/>
            </a:r>
            <a:endParaRPr b="1" sz="800">
              <a:solidFill>
                <a:srgbClr val="171717"/>
              </a:solidFill>
            </a:endParaRPr>
          </a:p>
        </p:txBody>
      </p:sp>
      <p:sp>
        <p:nvSpPr>
          <p:cNvPr id="186" name="Google Shape;186;p25"/>
          <p:cNvSpPr/>
          <p:nvPr/>
        </p:nvSpPr>
        <p:spPr>
          <a:xfrm>
            <a:off x="2943000" y="4246350"/>
            <a:ext cx="399300" cy="399300"/>
          </a:xfrm>
          <a:prstGeom prst="ellipse">
            <a:avLst/>
          </a:prstGeom>
          <a:solidFill>
            <a:srgbClr val="FFD9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7" name="Google Shape;187;p25"/>
          <p:cNvSpPr/>
          <p:nvPr/>
        </p:nvSpPr>
        <p:spPr>
          <a:xfrm>
            <a:off x="4374125" y="4246350"/>
            <a:ext cx="399300" cy="399300"/>
          </a:xfrm>
          <a:prstGeom prst="ellipse">
            <a:avLst/>
          </a:prstGeom>
          <a:solidFill>
            <a:srgbClr val="F6B26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8" name="Google Shape;188;p25"/>
          <p:cNvSpPr/>
          <p:nvPr/>
        </p:nvSpPr>
        <p:spPr>
          <a:xfrm>
            <a:off x="5805250" y="4246350"/>
            <a:ext cx="399300" cy="399300"/>
          </a:xfrm>
          <a:prstGeom prst="ellipse">
            <a:avLst/>
          </a:prstGeom>
          <a:solidFill>
            <a:srgbClr val="E066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9" name="Google Shape;189;p25"/>
          <p:cNvSpPr/>
          <p:nvPr/>
        </p:nvSpPr>
        <p:spPr>
          <a:xfrm>
            <a:off x="7236375" y="4246350"/>
            <a:ext cx="399300" cy="399300"/>
          </a:xfrm>
          <a:prstGeom prst="ellipse">
            <a:avLst/>
          </a:prstGeom>
          <a:solidFill>
            <a:srgbClr val="6D9EE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190" name="Google Shape;190;p25"/>
          <p:cNvPicPr preferRelativeResize="0"/>
          <p:nvPr/>
        </p:nvPicPr>
        <p:blipFill>
          <a:blip r:embed="rId7">
            <a:alphaModFix/>
          </a:blip>
          <a:stretch>
            <a:fillRect/>
          </a:stretch>
        </p:blipFill>
        <p:spPr>
          <a:xfrm rot="653959">
            <a:off x="5805237" y="2238225"/>
            <a:ext cx="885068" cy="497851"/>
          </a:xfrm>
          <a:prstGeom prst="rect">
            <a:avLst/>
          </a:prstGeom>
          <a:noFill/>
          <a:ln cap="flat" cmpd="sng" w="9525">
            <a:solidFill>
              <a:srgbClr val="FF0000"/>
            </a:solidFill>
            <a:prstDash val="solid"/>
            <a:round/>
            <a:headEnd len="sm" w="sm" type="none"/>
            <a:tailEnd len="sm" w="sm" type="none"/>
          </a:ln>
        </p:spPr>
      </p:pic>
      <p:pic>
        <p:nvPicPr>
          <p:cNvPr id="191" name="Google Shape;191;p25"/>
          <p:cNvPicPr preferRelativeResize="0"/>
          <p:nvPr/>
        </p:nvPicPr>
        <p:blipFill>
          <a:blip r:embed="rId8">
            <a:alphaModFix/>
          </a:blip>
          <a:stretch>
            <a:fillRect/>
          </a:stretch>
        </p:blipFill>
        <p:spPr>
          <a:xfrm>
            <a:off x="1460700" y="2405404"/>
            <a:ext cx="597810" cy="399300"/>
          </a:xfrm>
          <a:prstGeom prst="rect">
            <a:avLst/>
          </a:prstGeom>
          <a:noFill/>
          <a:ln>
            <a:noFill/>
          </a:ln>
          <a:effectLst>
            <a:outerShdw blurRad="57150" rotWithShape="0" algn="bl" dir="5400000" dist="19050">
              <a:srgbClr val="000000">
                <a:alpha val="75000"/>
              </a:srgbClr>
            </a:outerShdw>
          </a:effectLst>
        </p:spPr>
      </p:pic>
      <p:pic>
        <p:nvPicPr>
          <p:cNvPr id="192" name="Google Shape;192;p25"/>
          <p:cNvPicPr preferRelativeResize="0"/>
          <p:nvPr/>
        </p:nvPicPr>
        <p:blipFill>
          <a:blip r:embed="rId9">
            <a:alphaModFix/>
          </a:blip>
          <a:stretch>
            <a:fillRect/>
          </a:stretch>
        </p:blipFill>
        <p:spPr>
          <a:xfrm>
            <a:off x="3960937" y="1090800"/>
            <a:ext cx="1247262" cy="1440000"/>
          </a:xfrm>
          <a:prstGeom prst="rect">
            <a:avLst/>
          </a:prstGeom>
          <a:noFill/>
          <a:ln>
            <a:noFill/>
          </a:ln>
          <a:effectLst>
            <a:outerShdw blurRad="57150" rotWithShape="0" algn="bl" dir="5400000" dist="19050">
              <a:srgbClr val="000000">
                <a:alpha val="75000"/>
              </a:srgbClr>
            </a:outerShdw>
          </a:effectLst>
        </p:spPr>
      </p:pic>
      <p:pic>
        <p:nvPicPr>
          <p:cNvPr id="193" name="Google Shape;193;p25" title="Screenshot 2025-07-10 at 8.17.59 AM.png"/>
          <p:cNvPicPr preferRelativeResize="0"/>
          <p:nvPr/>
        </p:nvPicPr>
        <p:blipFill>
          <a:blip r:embed="rId10">
            <a:alphaModFix/>
          </a:blip>
          <a:stretch>
            <a:fillRect/>
          </a:stretch>
        </p:blipFill>
        <p:spPr>
          <a:xfrm>
            <a:off x="2517225" y="1136200"/>
            <a:ext cx="1163650" cy="1527269"/>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83" name="Shape 383"/>
        <p:cNvGrpSpPr/>
        <p:nvPr/>
      </p:nvGrpSpPr>
      <p:grpSpPr>
        <a:xfrm>
          <a:off x="0" y="0"/>
          <a:ext cx="0" cy="0"/>
          <a:chOff x="0" y="0"/>
          <a:chExt cx="0" cy="0"/>
        </a:xfrm>
      </p:grpSpPr>
      <p:sp>
        <p:nvSpPr>
          <p:cNvPr id="384" name="Google Shape;384;p52"/>
          <p:cNvSpPr txBox="1"/>
          <p:nvPr>
            <p:ph idx="1" type="body"/>
          </p:nvPr>
        </p:nvSpPr>
        <p:spPr>
          <a:xfrm>
            <a:off x="6056709" y="-13622"/>
            <a:ext cx="3087300" cy="4796100"/>
          </a:xfrm>
          <a:prstGeom prst="rect">
            <a:avLst/>
          </a:prstGeom>
        </p:spPr>
        <p:txBody>
          <a:bodyPr anchorCtr="0" anchor="ctr" bIns="135000" lIns="135000" spcFirstLastPara="1" rIns="135000" wrap="square" tIns="135000">
            <a:normAutofit/>
          </a:bodyPr>
          <a:lstStyle/>
          <a:p>
            <a:pPr indent="0" lvl="0" marL="0" rtl="0" algn="ctr">
              <a:spcBef>
                <a:spcPts val="800"/>
              </a:spcBef>
              <a:spcAft>
                <a:spcPts val="0"/>
              </a:spcAft>
              <a:buNone/>
            </a:pPr>
            <a:r>
              <a:rPr lang="en-GB" sz="3300"/>
              <a:t>Particle accelerators are objects of our daily life!</a:t>
            </a:r>
            <a:endParaRPr sz="3300"/>
          </a:p>
        </p:txBody>
      </p:sp>
      <p:pic>
        <p:nvPicPr>
          <p:cNvPr id="385" name="Google Shape;385;p52"/>
          <p:cNvPicPr preferRelativeResize="0"/>
          <p:nvPr/>
        </p:nvPicPr>
        <p:blipFill>
          <a:blip r:embed="rId3">
            <a:alphaModFix/>
          </a:blip>
          <a:stretch>
            <a:fillRect/>
          </a:stretch>
        </p:blipFill>
        <p:spPr>
          <a:xfrm>
            <a:off x="943475" y="120725"/>
            <a:ext cx="4287651" cy="2251025"/>
          </a:xfrm>
          <a:prstGeom prst="rect">
            <a:avLst/>
          </a:prstGeom>
          <a:noFill/>
          <a:ln cap="flat" cmpd="sng" w="9525">
            <a:solidFill>
              <a:schemeClr val="dk1"/>
            </a:solidFill>
            <a:prstDash val="solid"/>
            <a:round/>
            <a:headEnd len="sm" w="sm" type="none"/>
            <a:tailEnd len="sm" w="sm" type="none"/>
          </a:ln>
        </p:spPr>
      </p:pic>
      <p:pic>
        <p:nvPicPr>
          <p:cNvPr id="386" name="Google Shape;386;p52"/>
          <p:cNvPicPr preferRelativeResize="0"/>
          <p:nvPr/>
        </p:nvPicPr>
        <p:blipFill>
          <a:blip r:embed="rId4">
            <a:alphaModFix/>
          </a:blip>
          <a:stretch>
            <a:fillRect/>
          </a:stretch>
        </p:blipFill>
        <p:spPr>
          <a:xfrm>
            <a:off x="3605107" y="2571749"/>
            <a:ext cx="2040992" cy="2009075"/>
          </a:xfrm>
          <a:prstGeom prst="rect">
            <a:avLst/>
          </a:prstGeom>
          <a:noFill/>
          <a:ln cap="flat" cmpd="sng" w="9525">
            <a:solidFill>
              <a:schemeClr val="dk1"/>
            </a:solidFill>
            <a:prstDash val="solid"/>
            <a:round/>
            <a:headEnd len="sm" w="sm" type="none"/>
            <a:tailEnd len="sm" w="sm" type="none"/>
          </a:ln>
        </p:spPr>
      </p:pic>
      <p:pic>
        <p:nvPicPr>
          <p:cNvPr id="387" name="Google Shape;387;p52"/>
          <p:cNvPicPr preferRelativeResize="0"/>
          <p:nvPr/>
        </p:nvPicPr>
        <p:blipFill>
          <a:blip r:embed="rId5">
            <a:alphaModFix/>
          </a:blip>
          <a:stretch>
            <a:fillRect/>
          </a:stretch>
        </p:blipFill>
        <p:spPr>
          <a:xfrm>
            <a:off x="501700" y="2571750"/>
            <a:ext cx="2369686" cy="2009075"/>
          </a:xfrm>
          <a:prstGeom prst="rect">
            <a:avLst/>
          </a:prstGeom>
          <a:noFill/>
          <a:ln cap="flat" cmpd="sng" w="9525">
            <a:solidFill>
              <a:schemeClr val="dk1"/>
            </a:solidFill>
            <a:prstDash val="solid"/>
            <a:round/>
            <a:headEnd len="sm" w="sm" type="none"/>
            <a:tailEnd len="sm" w="sm" type="none"/>
          </a:ln>
        </p:spPr>
      </p:pic>
      <p:sp>
        <p:nvSpPr>
          <p:cNvPr id="388" name="Google Shape;388;p52"/>
          <p:cNvSpPr/>
          <p:nvPr/>
        </p:nvSpPr>
        <p:spPr>
          <a:xfrm rot="10800000">
            <a:off x="8351688" y="-13622"/>
            <a:ext cx="792300" cy="792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92" name="Shape 392"/>
        <p:cNvGrpSpPr/>
        <p:nvPr/>
      </p:nvGrpSpPr>
      <p:grpSpPr>
        <a:xfrm>
          <a:off x="0" y="0"/>
          <a:ext cx="0" cy="0"/>
          <a:chOff x="0" y="0"/>
          <a:chExt cx="0" cy="0"/>
        </a:xfrm>
      </p:grpSpPr>
      <p:sp>
        <p:nvSpPr>
          <p:cNvPr id="393" name="Google Shape;393;p53"/>
          <p:cNvSpPr/>
          <p:nvPr>
            <p:ph idx="2" type="pic"/>
          </p:nvPr>
        </p:nvSpPr>
        <p:spPr>
          <a:xfrm>
            <a:off x="53600" y="-5525"/>
            <a:ext cx="9144000" cy="4779900"/>
          </a:xfrm>
          <a:prstGeom prst="rect">
            <a:avLst/>
          </a:prstGeom>
        </p:spPr>
      </p:sp>
      <p:sp>
        <p:nvSpPr>
          <p:cNvPr id="394" name="Google Shape;394;p53"/>
          <p:cNvSpPr txBox="1"/>
          <p:nvPr>
            <p:ph idx="1" type="body"/>
          </p:nvPr>
        </p:nvSpPr>
        <p:spPr>
          <a:xfrm>
            <a:off x="6056709" y="-13622"/>
            <a:ext cx="3087300" cy="4796100"/>
          </a:xfrm>
          <a:prstGeom prst="rect">
            <a:avLst/>
          </a:prstGeom>
        </p:spPr>
        <p:txBody>
          <a:bodyPr anchorCtr="0" anchor="t" bIns="135000" lIns="135000" spcFirstLastPara="1" rIns="135000" wrap="square" tIns="135000">
            <a:normAutofit/>
          </a:bodyPr>
          <a:lstStyle/>
          <a:p>
            <a:pPr indent="0" lvl="0" marL="0" rtl="0" algn="ctr">
              <a:spcBef>
                <a:spcPts val="800"/>
              </a:spcBef>
              <a:spcAft>
                <a:spcPts val="0"/>
              </a:spcAft>
              <a:buNone/>
            </a:pPr>
            <a:r>
              <a:rPr lang="en-GB" sz="3300"/>
              <a:t>Particle Accelerator</a:t>
            </a:r>
            <a:endParaRPr sz="3300"/>
          </a:p>
          <a:p>
            <a:pPr indent="0" lvl="0" marL="0" rtl="0" algn="l">
              <a:spcBef>
                <a:spcPts val="800"/>
              </a:spcBef>
              <a:spcAft>
                <a:spcPts val="0"/>
              </a:spcAft>
              <a:buNone/>
            </a:pPr>
            <a:r>
              <a:t/>
            </a:r>
            <a:endParaRPr/>
          </a:p>
        </p:txBody>
      </p:sp>
      <p:pic>
        <p:nvPicPr>
          <p:cNvPr id="395" name="Google Shape;395;p53"/>
          <p:cNvPicPr preferRelativeResize="0"/>
          <p:nvPr/>
        </p:nvPicPr>
        <p:blipFill rotWithShape="1">
          <a:blip r:embed="rId3">
            <a:alphaModFix/>
          </a:blip>
          <a:srcRect b="-2145" l="0" r="-2249" t="0"/>
          <a:stretch/>
        </p:blipFill>
        <p:spPr>
          <a:xfrm>
            <a:off x="0" y="-5525"/>
            <a:ext cx="6012524" cy="3152849"/>
          </a:xfrm>
          <a:prstGeom prst="rect">
            <a:avLst/>
          </a:prstGeom>
          <a:noFill/>
          <a:ln>
            <a:noFill/>
          </a:ln>
        </p:spPr>
      </p:pic>
      <p:sp>
        <p:nvSpPr>
          <p:cNvPr id="396" name="Google Shape;396;p53"/>
          <p:cNvSpPr txBox="1"/>
          <p:nvPr/>
        </p:nvSpPr>
        <p:spPr>
          <a:xfrm>
            <a:off x="27650" y="2976575"/>
            <a:ext cx="6333600" cy="699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a:solidFill>
                  <a:srgbClr val="171717"/>
                </a:solidFill>
              </a:rPr>
              <a:t>LINAC ~50 MeV, PSB ~2GeV, PS ~25GeV, SPS ~450 GeV, LHC ~6.8 TeV </a:t>
            </a:r>
            <a:endParaRPr>
              <a:solidFill>
                <a:srgbClr val="171717"/>
              </a:solidFill>
            </a:endParaRPr>
          </a:p>
        </p:txBody>
      </p:sp>
      <p:sp>
        <p:nvSpPr>
          <p:cNvPr id="397" name="Google Shape;397;p53"/>
          <p:cNvSpPr txBox="1"/>
          <p:nvPr/>
        </p:nvSpPr>
        <p:spPr>
          <a:xfrm>
            <a:off x="103625" y="4170500"/>
            <a:ext cx="74604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600">
              <a:solidFill>
                <a:srgbClr val="171717"/>
              </a:solidFill>
            </a:endParaRPr>
          </a:p>
        </p:txBody>
      </p:sp>
      <p:sp>
        <p:nvSpPr>
          <p:cNvPr id="398" name="Google Shape;398;p53"/>
          <p:cNvSpPr txBox="1"/>
          <p:nvPr/>
        </p:nvSpPr>
        <p:spPr>
          <a:xfrm>
            <a:off x="7564025" y="1802000"/>
            <a:ext cx="648000" cy="264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600">
                <a:solidFill>
                  <a:srgbClr val="171717"/>
                </a:solidFill>
              </a:rPr>
              <a:t>1.2s</a:t>
            </a:r>
            <a:endParaRPr sz="1600">
              <a:solidFill>
                <a:srgbClr val="171717"/>
              </a:solidFill>
            </a:endParaRPr>
          </a:p>
        </p:txBody>
      </p:sp>
      <p:pic>
        <p:nvPicPr>
          <p:cNvPr id="399" name="Google Shape;399;p53"/>
          <p:cNvPicPr preferRelativeResize="0"/>
          <p:nvPr/>
        </p:nvPicPr>
        <p:blipFill>
          <a:blip r:embed="rId4">
            <a:alphaModFix/>
          </a:blip>
          <a:stretch>
            <a:fillRect/>
          </a:stretch>
        </p:blipFill>
        <p:spPr>
          <a:xfrm>
            <a:off x="6109413" y="1087038"/>
            <a:ext cx="2981874" cy="1987916"/>
          </a:xfrm>
          <a:prstGeom prst="rect">
            <a:avLst/>
          </a:prstGeom>
          <a:noFill/>
          <a:ln>
            <a:noFill/>
          </a:ln>
        </p:spPr>
      </p:pic>
      <p:pic>
        <p:nvPicPr>
          <p:cNvPr id="400" name="Google Shape;400;p53"/>
          <p:cNvPicPr preferRelativeResize="0"/>
          <p:nvPr/>
        </p:nvPicPr>
        <p:blipFill>
          <a:blip r:embed="rId5">
            <a:alphaModFix/>
          </a:blip>
          <a:stretch>
            <a:fillRect/>
          </a:stretch>
        </p:blipFill>
        <p:spPr>
          <a:xfrm>
            <a:off x="782625" y="3351275"/>
            <a:ext cx="4163464" cy="1792225"/>
          </a:xfrm>
          <a:prstGeom prst="rect">
            <a:avLst/>
          </a:prstGeom>
          <a:noFill/>
          <a:ln>
            <a:noFill/>
          </a:ln>
        </p:spPr>
      </p:pic>
      <p:sp>
        <p:nvSpPr>
          <p:cNvPr id="401" name="Google Shape;401;p53"/>
          <p:cNvSpPr txBox="1"/>
          <p:nvPr/>
        </p:nvSpPr>
        <p:spPr>
          <a:xfrm>
            <a:off x="6056700" y="3299300"/>
            <a:ext cx="3315600" cy="1302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100">
                <a:solidFill>
                  <a:schemeClr val="lt1"/>
                </a:solidFill>
              </a:rPr>
              <a:t>Box car - each injection - groups of proton bunches</a:t>
            </a:r>
            <a:endParaRPr sz="1100">
              <a:solidFill>
                <a:schemeClr val="lt1"/>
              </a:solidFill>
            </a:endParaRPr>
          </a:p>
          <a:p>
            <a:pPr indent="0" lvl="0" marL="0" rtl="0" algn="l">
              <a:spcBef>
                <a:spcPts val="0"/>
              </a:spcBef>
              <a:spcAft>
                <a:spcPts val="0"/>
              </a:spcAft>
              <a:buNone/>
            </a:pPr>
            <a:r>
              <a:t/>
            </a:r>
            <a:endParaRPr sz="1100">
              <a:solidFill>
                <a:schemeClr val="lt1"/>
              </a:solidFill>
            </a:endParaRPr>
          </a:p>
          <a:p>
            <a:pPr indent="0" lvl="0" marL="0" rtl="0" algn="l">
              <a:spcBef>
                <a:spcPts val="0"/>
              </a:spcBef>
              <a:spcAft>
                <a:spcPts val="0"/>
              </a:spcAft>
              <a:buNone/>
            </a:pPr>
            <a:r>
              <a:rPr lang="en-GB" sz="1100">
                <a:solidFill>
                  <a:schemeClr val="lt1"/>
                </a:solidFill>
              </a:rPr>
              <a:t>riders - proton bunches</a:t>
            </a:r>
            <a:endParaRPr sz="1100">
              <a:solidFill>
                <a:schemeClr val="lt1"/>
              </a:solidFill>
            </a:endParaRPr>
          </a:p>
          <a:p>
            <a:pPr indent="0" lvl="0" marL="0" rtl="0" algn="l">
              <a:spcBef>
                <a:spcPts val="0"/>
              </a:spcBef>
              <a:spcAft>
                <a:spcPts val="0"/>
              </a:spcAft>
              <a:buNone/>
            </a:pPr>
            <a:r>
              <a:t/>
            </a:r>
            <a:endParaRPr sz="1100">
              <a:solidFill>
                <a:schemeClr val="lt1"/>
              </a:solidFill>
            </a:endParaRPr>
          </a:p>
          <a:p>
            <a:pPr indent="0" lvl="0" marL="0" rtl="0" algn="l">
              <a:spcBef>
                <a:spcPts val="0"/>
              </a:spcBef>
              <a:spcAft>
                <a:spcPts val="0"/>
              </a:spcAft>
              <a:buNone/>
            </a:pPr>
            <a:r>
              <a:rPr lang="en-GB" sz="1100">
                <a:solidFill>
                  <a:schemeClr val="lt1"/>
                </a:solidFill>
              </a:rPr>
              <a:t>Each box car is made of bunches spaced 25 ns apart</a:t>
            </a:r>
            <a:endParaRPr sz="1100">
              <a:solidFill>
                <a:schemeClr val="lt1"/>
              </a:solidFill>
            </a:endParaRPr>
          </a:p>
        </p:txBody>
      </p:sp>
      <p:sp>
        <p:nvSpPr>
          <p:cNvPr id="402" name="Google Shape;402;p53"/>
          <p:cNvSpPr txBox="1"/>
          <p:nvPr/>
        </p:nvSpPr>
        <p:spPr>
          <a:xfrm>
            <a:off x="7284000" y="3684000"/>
            <a:ext cx="1884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600">
              <a:solidFill>
                <a:srgbClr val="171717"/>
              </a:solidFill>
            </a:endParaRPr>
          </a:p>
        </p:txBody>
      </p:sp>
      <p:sp>
        <p:nvSpPr>
          <p:cNvPr id="403" name="Google Shape;403;p53"/>
          <p:cNvSpPr/>
          <p:nvPr/>
        </p:nvSpPr>
        <p:spPr>
          <a:xfrm rot="10800000">
            <a:off x="8351688" y="-13622"/>
            <a:ext cx="792300" cy="792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9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0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0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07" name="Shape 407"/>
        <p:cNvGrpSpPr/>
        <p:nvPr/>
      </p:nvGrpSpPr>
      <p:grpSpPr>
        <a:xfrm>
          <a:off x="0" y="0"/>
          <a:ext cx="0" cy="0"/>
          <a:chOff x="0" y="0"/>
          <a:chExt cx="0" cy="0"/>
        </a:xfrm>
      </p:grpSpPr>
      <p:sp>
        <p:nvSpPr>
          <p:cNvPr id="408" name="Google Shape;408;p54"/>
          <p:cNvSpPr/>
          <p:nvPr>
            <p:ph idx="2" type="pic"/>
          </p:nvPr>
        </p:nvSpPr>
        <p:spPr>
          <a:xfrm>
            <a:off x="0" y="2400"/>
            <a:ext cx="9144000" cy="4779900"/>
          </a:xfrm>
          <a:prstGeom prst="rect">
            <a:avLst/>
          </a:prstGeom>
        </p:spPr>
      </p:sp>
      <p:sp>
        <p:nvSpPr>
          <p:cNvPr id="409" name="Google Shape;409;p54"/>
          <p:cNvSpPr txBox="1"/>
          <p:nvPr>
            <p:ph idx="1" type="body"/>
          </p:nvPr>
        </p:nvSpPr>
        <p:spPr>
          <a:xfrm>
            <a:off x="6056709" y="-13622"/>
            <a:ext cx="3087300" cy="4796100"/>
          </a:xfrm>
          <a:prstGeom prst="rect">
            <a:avLst/>
          </a:prstGeom>
        </p:spPr>
        <p:txBody>
          <a:bodyPr anchorCtr="0" anchor="t" bIns="135000" lIns="135000" spcFirstLastPara="1" rIns="135000" wrap="square" tIns="135000">
            <a:normAutofit/>
          </a:bodyPr>
          <a:lstStyle/>
          <a:p>
            <a:pPr indent="0" lvl="0" marL="0" rtl="0" algn="l">
              <a:spcBef>
                <a:spcPts val="800"/>
              </a:spcBef>
              <a:spcAft>
                <a:spcPts val="0"/>
              </a:spcAft>
              <a:buNone/>
            </a:pPr>
            <a:r>
              <a:rPr lang="en-GB" sz="1900"/>
              <a:t>Particle Detectors</a:t>
            </a:r>
            <a:endParaRPr sz="1900"/>
          </a:p>
          <a:p>
            <a:pPr indent="0" lvl="0" marL="0" rtl="0" algn="l">
              <a:spcBef>
                <a:spcPts val="800"/>
              </a:spcBef>
              <a:spcAft>
                <a:spcPts val="0"/>
              </a:spcAft>
              <a:buNone/>
            </a:pPr>
            <a:r>
              <a:t/>
            </a:r>
            <a:endParaRPr/>
          </a:p>
        </p:txBody>
      </p:sp>
      <p:pic>
        <p:nvPicPr>
          <p:cNvPr id="410" name="Google Shape;410;p54"/>
          <p:cNvPicPr preferRelativeResize="0"/>
          <p:nvPr/>
        </p:nvPicPr>
        <p:blipFill>
          <a:blip r:embed="rId3">
            <a:alphaModFix/>
          </a:blip>
          <a:stretch>
            <a:fillRect/>
          </a:stretch>
        </p:blipFill>
        <p:spPr>
          <a:xfrm>
            <a:off x="3143250" y="2400"/>
            <a:ext cx="2857501" cy="1403750"/>
          </a:xfrm>
          <a:prstGeom prst="rect">
            <a:avLst/>
          </a:prstGeom>
          <a:noFill/>
          <a:ln>
            <a:noFill/>
          </a:ln>
        </p:spPr>
      </p:pic>
      <p:pic>
        <p:nvPicPr>
          <p:cNvPr id="411" name="Google Shape;411;p54"/>
          <p:cNvPicPr preferRelativeResize="0"/>
          <p:nvPr/>
        </p:nvPicPr>
        <p:blipFill>
          <a:blip r:embed="rId4">
            <a:alphaModFix/>
          </a:blip>
          <a:stretch>
            <a:fillRect/>
          </a:stretch>
        </p:blipFill>
        <p:spPr>
          <a:xfrm>
            <a:off x="-46080" y="2732463"/>
            <a:ext cx="2737600" cy="2128575"/>
          </a:xfrm>
          <a:prstGeom prst="rect">
            <a:avLst/>
          </a:prstGeom>
          <a:noFill/>
          <a:ln>
            <a:noFill/>
          </a:ln>
        </p:spPr>
      </p:pic>
      <p:pic>
        <p:nvPicPr>
          <p:cNvPr id="412" name="Google Shape;412;p54"/>
          <p:cNvPicPr preferRelativeResize="0"/>
          <p:nvPr/>
        </p:nvPicPr>
        <p:blipFill>
          <a:blip r:embed="rId5">
            <a:alphaModFix/>
          </a:blip>
          <a:stretch>
            <a:fillRect/>
          </a:stretch>
        </p:blipFill>
        <p:spPr>
          <a:xfrm>
            <a:off x="4168726" y="3569150"/>
            <a:ext cx="1780849" cy="1618151"/>
          </a:xfrm>
          <a:prstGeom prst="rect">
            <a:avLst/>
          </a:prstGeom>
          <a:noFill/>
          <a:ln>
            <a:noFill/>
          </a:ln>
        </p:spPr>
      </p:pic>
      <p:pic>
        <p:nvPicPr>
          <p:cNvPr id="413" name="Google Shape;413;p54"/>
          <p:cNvPicPr preferRelativeResize="0"/>
          <p:nvPr/>
        </p:nvPicPr>
        <p:blipFill>
          <a:blip r:embed="rId6">
            <a:alphaModFix/>
          </a:blip>
          <a:stretch>
            <a:fillRect/>
          </a:stretch>
        </p:blipFill>
        <p:spPr>
          <a:xfrm>
            <a:off x="2691513" y="1455013"/>
            <a:ext cx="3258062" cy="2065275"/>
          </a:xfrm>
          <a:prstGeom prst="rect">
            <a:avLst/>
          </a:prstGeom>
          <a:noFill/>
          <a:ln>
            <a:noFill/>
          </a:ln>
        </p:spPr>
      </p:pic>
      <p:pic>
        <p:nvPicPr>
          <p:cNvPr id="414" name="Google Shape;414;p54"/>
          <p:cNvPicPr preferRelativeResize="0"/>
          <p:nvPr/>
        </p:nvPicPr>
        <p:blipFill rotWithShape="1">
          <a:blip r:embed="rId7">
            <a:alphaModFix/>
          </a:blip>
          <a:srcRect b="8892" l="0" r="0" t="0"/>
          <a:stretch/>
        </p:blipFill>
        <p:spPr>
          <a:xfrm>
            <a:off x="1225800" y="-13625"/>
            <a:ext cx="1465725" cy="2128550"/>
          </a:xfrm>
          <a:prstGeom prst="rect">
            <a:avLst/>
          </a:prstGeom>
          <a:noFill/>
          <a:ln>
            <a:noFill/>
          </a:ln>
        </p:spPr>
      </p:pic>
      <p:sp>
        <p:nvSpPr>
          <p:cNvPr id="415" name="Google Shape;415;p54"/>
          <p:cNvSpPr/>
          <p:nvPr/>
        </p:nvSpPr>
        <p:spPr>
          <a:xfrm rot="10800000">
            <a:off x="8351688" y="-13622"/>
            <a:ext cx="792300" cy="792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416" name="Google Shape;416;p54"/>
          <p:cNvPicPr preferRelativeResize="0"/>
          <p:nvPr/>
        </p:nvPicPr>
        <p:blipFill>
          <a:blip r:embed="rId8">
            <a:alphaModFix/>
          </a:blip>
          <a:stretch>
            <a:fillRect/>
          </a:stretch>
        </p:blipFill>
        <p:spPr>
          <a:xfrm>
            <a:off x="6056700" y="767875"/>
            <a:ext cx="3119050" cy="4372891"/>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1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1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1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1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1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20" name="Shape 420"/>
        <p:cNvGrpSpPr/>
        <p:nvPr/>
      </p:nvGrpSpPr>
      <p:grpSpPr>
        <a:xfrm>
          <a:off x="0" y="0"/>
          <a:ext cx="0" cy="0"/>
          <a:chOff x="0" y="0"/>
          <a:chExt cx="0" cy="0"/>
        </a:xfrm>
      </p:grpSpPr>
      <p:sp>
        <p:nvSpPr>
          <p:cNvPr id="421" name="Google Shape;421;p55"/>
          <p:cNvSpPr/>
          <p:nvPr>
            <p:ph idx="2" type="pic"/>
          </p:nvPr>
        </p:nvSpPr>
        <p:spPr>
          <a:xfrm>
            <a:off x="0" y="-5525"/>
            <a:ext cx="9144000" cy="4779900"/>
          </a:xfrm>
          <a:prstGeom prst="rect">
            <a:avLst/>
          </a:prstGeom>
        </p:spPr>
      </p:sp>
      <p:sp>
        <p:nvSpPr>
          <p:cNvPr id="422" name="Google Shape;422;p55"/>
          <p:cNvSpPr txBox="1"/>
          <p:nvPr>
            <p:ph idx="1" type="body"/>
          </p:nvPr>
        </p:nvSpPr>
        <p:spPr>
          <a:xfrm>
            <a:off x="6056709" y="-13622"/>
            <a:ext cx="3087300" cy="4796100"/>
          </a:xfrm>
          <a:prstGeom prst="rect">
            <a:avLst/>
          </a:prstGeom>
        </p:spPr>
        <p:txBody>
          <a:bodyPr anchorCtr="0" anchor="t" bIns="135000" lIns="135000" spcFirstLastPara="1" rIns="135000" wrap="square" tIns="135000">
            <a:normAutofit/>
          </a:bodyPr>
          <a:lstStyle/>
          <a:p>
            <a:pPr indent="0" lvl="0" marL="0" rtl="0" algn="l">
              <a:spcBef>
                <a:spcPts val="800"/>
              </a:spcBef>
              <a:spcAft>
                <a:spcPts val="0"/>
              </a:spcAft>
              <a:buNone/>
            </a:pPr>
            <a:r>
              <a:t/>
            </a:r>
            <a:endParaRPr sz="2900"/>
          </a:p>
          <a:p>
            <a:pPr indent="0" lvl="0" marL="0" rtl="0" algn="ctr">
              <a:spcBef>
                <a:spcPts val="800"/>
              </a:spcBef>
              <a:spcAft>
                <a:spcPts val="0"/>
              </a:spcAft>
              <a:buNone/>
            </a:pPr>
            <a:r>
              <a:rPr lang="en-GB" sz="2900"/>
              <a:t>Potential challenges</a:t>
            </a:r>
            <a:endParaRPr sz="2900"/>
          </a:p>
          <a:p>
            <a:pPr indent="0" lvl="0" marL="0" rtl="0" algn="l">
              <a:spcBef>
                <a:spcPts val="800"/>
              </a:spcBef>
              <a:spcAft>
                <a:spcPts val="0"/>
              </a:spcAft>
              <a:buNone/>
            </a:pPr>
            <a:r>
              <a:t/>
            </a:r>
            <a:endParaRPr/>
          </a:p>
          <a:p>
            <a:pPr indent="0" lvl="0" marL="0" rtl="0" algn="l">
              <a:spcBef>
                <a:spcPts val="800"/>
              </a:spcBef>
              <a:spcAft>
                <a:spcPts val="0"/>
              </a:spcAft>
              <a:buNone/>
            </a:pPr>
            <a:r>
              <a:rPr lang="en-GB"/>
              <a:t>f</a:t>
            </a:r>
            <a:r>
              <a:rPr lang="en-GB"/>
              <a:t>or teachers </a:t>
            </a:r>
            <a:endParaRPr/>
          </a:p>
          <a:p>
            <a:pPr indent="0" lvl="0" marL="914400" rtl="0" algn="l">
              <a:spcBef>
                <a:spcPts val="800"/>
              </a:spcBef>
              <a:spcAft>
                <a:spcPts val="0"/>
              </a:spcAft>
              <a:buNone/>
            </a:pPr>
            <a:r>
              <a:rPr lang="en-GB"/>
              <a:t>and students</a:t>
            </a:r>
            <a:endParaRPr/>
          </a:p>
          <a:p>
            <a:pPr indent="0" lvl="0" marL="0" rtl="0" algn="l">
              <a:spcBef>
                <a:spcPts val="800"/>
              </a:spcBef>
              <a:spcAft>
                <a:spcPts val="0"/>
              </a:spcAft>
              <a:buNone/>
            </a:pPr>
            <a:r>
              <a:rPr lang="en-GB"/>
              <a:t> </a:t>
            </a:r>
            <a:endParaRPr/>
          </a:p>
          <a:p>
            <a:pPr indent="0" lvl="0" marL="0" rtl="0" algn="l">
              <a:spcBef>
                <a:spcPts val="800"/>
              </a:spcBef>
              <a:spcAft>
                <a:spcPts val="0"/>
              </a:spcAft>
              <a:buNone/>
            </a:pPr>
            <a:r>
              <a:t/>
            </a:r>
            <a:endParaRPr/>
          </a:p>
        </p:txBody>
      </p:sp>
      <p:sp>
        <p:nvSpPr>
          <p:cNvPr id="423" name="Google Shape;423;p55"/>
          <p:cNvSpPr txBox="1"/>
          <p:nvPr/>
        </p:nvSpPr>
        <p:spPr>
          <a:xfrm>
            <a:off x="0" y="483250"/>
            <a:ext cx="6056700" cy="446400"/>
          </a:xfrm>
          <a:prstGeom prst="rect">
            <a:avLst/>
          </a:prstGeom>
          <a:noFill/>
          <a:ln>
            <a:noFill/>
          </a:ln>
        </p:spPr>
        <p:txBody>
          <a:bodyPr anchorCtr="0" anchor="t" bIns="91425" lIns="91425" spcFirstLastPara="1" rIns="91425" wrap="square" tIns="91425">
            <a:spAutoFit/>
          </a:bodyPr>
          <a:lstStyle/>
          <a:p>
            <a:pPr indent="457200" lvl="0" marL="0" marR="360000" rtl="0" algn="l">
              <a:spcBef>
                <a:spcPts val="0"/>
              </a:spcBef>
              <a:spcAft>
                <a:spcPts val="0"/>
              </a:spcAft>
              <a:buNone/>
            </a:pPr>
            <a:r>
              <a:t/>
            </a:r>
            <a:endParaRPr b="1" sz="1700">
              <a:solidFill>
                <a:srgbClr val="171717"/>
              </a:solidFill>
              <a:highlight>
                <a:srgbClr val="93C47D"/>
              </a:highlight>
            </a:endParaRPr>
          </a:p>
        </p:txBody>
      </p:sp>
      <p:sp>
        <p:nvSpPr>
          <p:cNvPr id="424" name="Google Shape;424;p55"/>
          <p:cNvSpPr txBox="1"/>
          <p:nvPr/>
        </p:nvSpPr>
        <p:spPr>
          <a:xfrm>
            <a:off x="69100" y="125350"/>
            <a:ext cx="5838600" cy="4617600"/>
          </a:xfrm>
          <a:prstGeom prst="rect">
            <a:avLst/>
          </a:prstGeom>
          <a:noFill/>
          <a:ln>
            <a:noFill/>
          </a:ln>
        </p:spPr>
        <p:txBody>
          <a:bodyPr anchorCtr="0" anchor="t" bIns="91425" lIns="91425" spcFirstLastPara="1" rIns="91425" wrap="square" tIns="91425">
            <a:spAutoFit/>
          </a:bodyPr>
          <a:lstStyle/>
          <a:p>
            <a:pPr indent="-330200" lvl="0" marL="457200" rtl="0" algn="l">
              <a:spcBef>
                <a:spcPts val="0"/>
              </a:spcBef>
              <a:spcAft>
                <a:spcPts val="0"/>
              </a:spcAft>
              <a:buClr>
                <a:srgbClr val="171717"/>
              </a:buClr>
              <a:buSzPts val="1600"/>
              <a:buChar char="❖"/>
            </a:pPr>
            <a:r>
              <a:rPr lang="en-GB" sz="1600">
                <a:solidFill>
                  <a:srgbClr val="171717"/>
                </a:solidFill>
              </a:rPr>
              <a:t>We need to prior knowledge of: </a:t>
            </a:r>
            <a:endParaRPr sz="1600">
              <a:solidFill>
                <a:srgbClr val="171717"/>
              </a:solidFill>
            </a:endParaRPr>
          </a:p>
          <a:p>
            <a:pPr indent="-330200" lvl="1" marL="914400" rtl="0" algn="l">
              <a:spcBef>
                <a:spcPts val="0"/>
              </a:spcBef>
              <a:spcAft>
                <a:spcPts val="0"/>
              </a:spcAft>
              <a:buClr>
                <a:srgbClr val="171717"/>
              </a:buClr>
              <a:buSzPts val="1600"/>
              <a:buChar char="➢"/>
            </a:pPr>
            <a:r>
              <a:rPr lang="en-GB" sz="1600">
                <a:solidFill>
                  <a:srgbClr val="171717"/>
                </a:solidFill>
              </a:rPr>
              <a:t>Electrostatic</a:t>
            </a:r>
            <a:endParaRPr sz="1600">
              <a:solidFill>
                <a:srgbClr val="171717"/>
              </a:solidFill>
            </a:endParaRPr>
          </a:p>
          <a:p>
            <a:pPr indent="-330200" lvl="1" marL="914400" rtl="0" algn="l">
              <a:spcBef>
                <a:spcPts val="0"/>
              </a:spcBef>
              <a:spcAft>
                <a:spcPts val="0"/>
              </a:spcAft>
              <a:buClr>
                <a:srgbClr val="171717"/>
              </a:buClr>
              <a:buSzPts val="1600"/>
              <a:buChar char="➢"/>
            </a:pPr>
            <a:r>
              <a:rPr lang="en-GB" sz="1600">
                <a:solidFill>
                  <a:srgbClr val="171717"/>
                </a:solidFill>
              </a:rPr>
              <a:t>Electromagnetism</a:t>
            </a:r>
            <a:endParaRPr sz="1600">
              <a:solidFill>
                <a:srgbClr val="171717"/>
              </a:solidFill>
            </a:endParaRPr>
          </a:p>
          <a:p>
            <a:pPr indent="-330200" lvl="1" marL="914400" rtl="0" algn="l">
              <a:spcBef>
                <a:spcPts val="0"/>
              </a:spcBef>
              <a:spcAft>
                <a:spcPts val="0"/>
              </a:spcAft>
              <a:buClr>
                <a:srgbClr val="171717"/>
              </a:buClr>
              <a:buSzPts val="1600"/>
              <a:buChar char="➢"/>
            </a:pPr>
            <a:r>
              <a:rPr lang="en-GB" sz="1600">
                <a:solidFill>
                  <a:srgbClr val="171717"/>
                </a:solidFill>
              </a:rPr>
              <a:t>Optics</a:t>
            </a:r>
            <a:endParaRPr sz="1600">
              <a:solidFill>
                <a:srgbClr val="171717"/>
              </a:solidFill>
            </a:endParaRPr>
          </a:p>
          <a:p>
            <a:pPr indent="-330200" lvl="1" marL="914400" rtl="0" algn="l">
              <a:spcBef>
                <a:spcPts val="0"/>
              </a:spcBef>
              <a:spcAft>
                <a:spcPts val="0"/>
              </a:spcAft>
              <a:buClr>
                <a:srgbClr val="171717"/>
              </a:buClr>
              <a:buSzPts val="1600"/>
              <a:buChar char="➢"/>
            </a:pPr>
            <a:r>
              <a:rPr lang="en-GB" sz="1600">
                <a:solidFill>
                  <a:srgbClr val="171717"/>
                </a:solidFill>
              </a:rPr>
              <a:t>RELATIVITY</a:t>
            </a:r>
            <a:endParaRPr sz="1600">
              <a:solidFill>
                <a:srgbClr val="171717"/>
              </a:solidFill>
            </a:endParaRPr>
          </a:p>
          <a:p>
            <a:pPr indent="0" lvl="0" marL="0" rtl="0" algn="l">
              <a:spcBef>
                <a:spcPts val="0"/>
              </a:spcBef>
              <a:spcAft>
                <a:spcPts val="0"/>
              </a:spcAft>
              <a:buNone/>
            </a:pPr>
            <a:r>
              <a:t/>
            </a:r>
            <a:endParaRPr sz="1600">
              <a:solidFill>
                <a:srgbClr val="171717"/>
              </a:solidFill>
            </a:endParaRPr>
          </a:p>
          <a:p>
            <a:pPr indent="-330200" lvl="0" marL="457200" rtl="0" algn="l">
              <a:spcBef>
                <a:spcPts val="0"/>
              </a:spcBef>
              <a:spcAft>
                <a:spcPts val="0"/>
              </a:spcAft>
              <a:buClr>
                <a:srgbClr val="171717"/>
              </a:buClr>
              <a:buSzPts val="1600"/>
              <a:buChar char="❖"/>
            </a:pPr>
            <a:r>
              <a:rPr lang="en-GB" sz="1600">
                <a:solidFill>
                  <a:srgbClr val="171717"/>
                </a:solidFill>
              </a:rPr>
              <a:t>It’s really difficult to make an experiment in classroom, so it would be convenient to think in analogies.</a:t>
            </a:r>
            <a:endParaRPr sz="1600">
              <a:solidFill>
                <a:srgbClr val="171717"/>
              </a:solidFill>
            </a:endParaRPr>
          </a:p>
          <a:p>
            <a:pPr indent="0" lvl="0" marL="0" rtl="0" algn="l">
              <a:spcBef>
                <a:spcPts val="0"/>
              </a:spcBef>
              <a:spcAft>
                <a:spcPts val="0"/>
              </a:spcAft>
              <a:buNone/>
            </a:pPr>
            <a:r>
              <a:t/>
            </a:r>
            <a:endParaRPr sz="1600">
              <a:solidFill>
                <a:srgbClr val="171717"/>
              </a:solidFill>
            </a:endParaRPr>
          </a:p>
          <a:p>
            <a:pPr indent="0" lvl="0" marL="0" rtl="0" algn="l">
              <a:spcBef>
                <a:spcPts val="0"/>
              </a:spcBef>
              <a:spcAft>
                <a:spcPts val="0"/>
              </a:spcAft>
              <a:buNone/>
            </a:pPr>
            <a:r>
              <a:t/>
            </a:r>
            <a:endParaRPr sz="1600">
              <a:solidFill>
                <a:srgbClr val="171717"/>
              </a:solidFill>
            </a:endParaRPr>
          </a:p>
          <a:p>
            <a:pPr indent="-330200" lvl="0" marL="457200" rtl="0" algn="l">
              <a:spcBef>
                <a:spcPts val="0"/>
              </a:spcBef>
              <a:spcAft>
                <a:spcPts val="0"/>
              </a:spcAft>
              <a:buClr>
                <a:srgbClr val="171717"/>
              </a:buClr>
              <a:buSzPts val="1600"/>
              <a:buChar char="❖"/>
            </a:pPr>
            <a:r>
              <a:rPr lang="en-GB" sz="1600">
                <a:solidFill>
                  <a:srgbClr val="171717"/>
                </a:solidFill>
              </a:rPr>
              <a:t>Students won’t have a lot of time to understand this topics deeply and they may feel slightly overwhelmed by these very new topics.</a:t>
            </a:r>
            <a:endParaRPr sz="1600">
              <a:solidFill>
                <a:srgbClr val="171717"/>
              </a:solidFill>
            </a:endParaRPr>
          </a:p>
          <a:p>
            <a:pPr indent="0" lvl="0" marL="0" rtl="0" algn="l">
              <a:spcBef>
                <a:spcPts val="0"/>
              </a:spcBef>
              <a:spcAft>
                <a:spcPts val="0"/>
              </a:spcAft>
              <a:buNone/>
            </a:pPr>
            <a:r>
              <a:t/>
            </a:r>
            <a:endParaRPr sz="1600">
              <a:solidFill>
                <a:srgbClr val="171717"/>
              </a:solidFill>
            </a:endParaRPr>
          </a:p>
          <a:p>
            <a:pPr indent="-330200" lvl="0" marL="457200" rtl="0" algn="l">
              <a:spcBef>
                <a:spcPts val="0"/>
              </a:spcBef>
              <a:spcAft>
                <a:spcPts val="0"/>
              </a:spcAft>
              <a:buClr>
                <a:srgbClr val="171717"/>
              </a:buClr>
              <a:buSzPts val="1600"/>
              <a:buChar char="❖"/>
            </a:pPr>
            <a:r>
              <a:rPr lang="en-GB" sz="1600">
                <a:solidFill>
                  <a:srgbClr val="171717"/>
                </a:solidFill>
              </a:rPr>
              <a:t>Students may have problems with understanding:</a:t>
            </a:r>
            <a:endParaRPr sz="1600">
              <a:solidFill>
                <a:srgbClr val="171717"/>
              </a:solidFill>
            </a:endParaRPr>
          </a:p>
          <a:p>
            <a:pPr indent="-330200" lvl="1" marL="914400" rtl="0" algn="l">
              <a:spcBef>
                <a:spcPts val="0"/>
              </a:spcBef>
              <a:spcAft>
                <a:spcPts val="0"/>
              </a:spcAft>
              <a:buClr>
                <a:srgbClr val="171717"/>
              </a:buClr>
              <a:buSzPts val="1600"/>
              <a:buChar char="➢"/>
            </a:pPr>
            <a:r>
              <a:rPr lang="en-GB" sz="1600">
                <a:solidFill>
                  <a:srgbClr val="171717"/>
                </a:solidFill>
              </a:rPr>
              <a:t>basic processes of interaction with matter</a:t>
            </a:r>
            <a:endParaRPr sz="1600">
              <a:solidFill>
                <a:srgbClr val="171717"/>
              </a:solidFill>
            </a:endParaRPr>
          </a:p>
          <a:p>
            <a:pPr indent="-330200" lvl="1" marL="914400" rtl="0" algn="l">
              <a:spcBef>
                <a:spcPts val="0"/>
              </a:spcBef>
              <a:spcAft>
                <a:spcPts val="0"/>
              </a:spcAft>
              <a:buClr>
                <a:srgbClr val="171717"/>
              </a:buClr>
              <a:buSzPts val="1600"/>
              <a:buChar char="➢"/>
            </a:pPr>
            <a:r>
              <a:rPr lang="en-GB" sz="1600">
                <a:solidFill>
                  <a:srgbClr val="171717"/>
                </a:solidFill>
              </a:rPr>
              <a:t>the way particles can deposit their energy</a:t>
            </a:r>
            <a:endParaRPr sz="1600">
              <a:solidFill>
                <a:srgbClr val="171717"/>
              </a:solidFill>
            </a:endParaRPr>
          </a:p>
          <a:p>
            <a:pPr indent="-330200" lvl="1" marL="914400" rtl="0" algn="l">
              <a:spcBef>
                <a:spcPts val="0"/>
              </a:spcBef>
              <a:spcAft>
                <a:spcPts val="0"/>
              </a:spcAft>
              <a:buClr>
                <a:srgbClr val="171717"/>
              </a:buClr>
              <a:buSzPts val="1600"/>
              <a:buChar char="➢"/>
            </a:pPr>
            <a:r>
              <a:rPr lang="en-GB" sz="1600">
                <a:solidFill>
                  <a:srgbClr val="171717"/>
                </a:solidFill>
              </a:rPr>
              <a:t>boosting particles in the radio-frequency cavity</a:t>
            </a:r>
            <a:endParaRPr sz="1600">
              <a:solidFill>
                <a:srgbClr val="171717"/>
              </a:solidFill>
            </a:endParaRPr>
          </a:p>
        </p:txBody>
      </p:sp>
      <p:pic>
        <p:nvPicPr>
          <p:cNvPr id="425" name="Google Shape;425;p55" title="Cassini-science-br.jpg"/>
          <p:cNvPicPr preferRelativeResize="0"/>
          <p:nvPr/>
        </p:nvPicPr>
        <p:blipFill>
          <a:blip r:embed="rId3">
            <a:alphaModFix/>
          </a:blip>
          <a:stretch>
            <a:fillRect/>
          </a:stretch>
        </p:blipFill>
        <p:spPr>
          <a:xfrm>
            <a:off x="4738825" y="82125"/>
            <a:ext cx="1092675" cy="1577575"/>
          </a:xfrm>
          <a:prstGeom prst="rect">
            <a:avLst/>
          </a:prstGeom>
          <a:noFill/>
          <a:ln>
            <a:noFill/>
          </a:ln>
        </p:spPr>
      </p:pic>
      <p:pic>
        <p:nvPicPr>
          <p:cNvPr id="426" name="Google Shape;426;p55" title="Quadrupole_CERN_VF65p3.jpg"/>
          <p:cNvPicPr preferRelativeResize="0"/>
          <p:nvPr/>
        </p:nvPicPr>
        <p:blipFill>
          <a:blip r:embed="rId4">
            <a:alphaModFix/>
          </a:blip>
          <a:stretch>
            <a:fillRect/>
          </a:stretch>
        </p:blipFill>
        <p:spPr>
          <a:xfrm>
            <a:off x="3437675" y="125350"/>
            <a:ext cx="1262051" cy="1577575"/>
          </a:xfrm>
          <a:prstGeom prst="rect">
            <a:avLst/>
          </a:prstGeom>
          <a:noFill/>
          <a:ln>
            <a:noFill/>
          </a:ln>
        </p:spPr>
      </p:pic>
      <p:pic>
        <p:nvPicPr>
          <p:cNvPr id="427" name="Google Shape;427;p55" title="challenge.jpg"/>
          <p:cNvPicPr preferRelativeResize="0"/>
          <p:nvPr/>
        </p:nvPicPr>
        <p:blipFill>
          <a:blip r:embed="rId5">
            <a:alphaModFix/>
          </a:blip>
          <a:stretch>
            <a:fillRect/>
          </a:stretch>
        </p:blipFill>
        <p:spPr>
          <a:xfrm>
            <a:off x="6511725" y="2748050"/>
            <a:ext cx="2177252" cy="1994900"/>
          </a:xfrm>
          <a:prstGeom prst="rect">
            <a:avLst/>
          </a:prstGeom>
          <a:noFill/>
          <a:ln>
            <a:noFill/>
          </a:ln>
        </p:spPr>
      </p:pic>
      <p:sp>
        <p:nvSpPr>
          <p:cNvPr id="428" name="Google Shape;428;p55"/>
          <p:cNvSpPr/>
          <p:nvPr/>
        </p:nvSpPr>
        <p:spPr>
          <a:xfrm rot="10800000">
            <a:off x="8351688" y="-13622"/>
            <a:ext cx="792300" cy="792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32" name="Shape 432"/>
        <p:cNvGrpSpPr/>
        <p:nvPr/>
      </p:nvGrpSpPr>
      <p:grpSpPr>
        <a:xfrm>
          <a:off x="0" y="0"/>
          <a:ext cx="0" cy="0"/>
          <a:chOff x="0" y="0"/>
          <a:chExt cx="0" cy="0"/>
        </a:xfrm>
      </p:grpSpPr>
      <p:sp>
        <p:nvSpPr>
          <p:cNvPr id="433" name="Google Shape;433;p56"/>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3300" u="sng">
                <a:solidFill>
                  <a:schemeClr val="lt1"/>
                </a:solidFill>
              </a:rPr>
              <a:t>Our</a:t>
            </a:r>
            <a:r>
              <a:rPr lang="en-GB" sz="3300">
                <a:solidFill>
                  <a:schemeClr val="lt1"/>
                </a:solidFill>
              </a:rPr>
              <a:t> Feedback </a:t>
            </a:r>
            <a:br>
              <a:rPr lang="en-GB" sz="3300">
                <a:solidFill>
                  <a:schemeClr val="lt1"/>
                </a:solidFill>
              </a:rPr>
            </a:br>
            <a:r>
              <a:rPr lang="en-GB" sz="3300">
                <a:solidFill>
                  <a:schemeClr val="lt1"/>
                </a:solidFill>
              </a:rPr>
              <a:t>so far</a:t>
            </a:r>
            <a:endParaRPr sz="33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rtl="0" algn="l">
              <a:lnSpc>
                <a:spcPct val="115000"/>
              </a:lnSpc>
              <a:spcBef>
                <a:spcPts val="0"/>
              </a:spcBef>
              <a:spcAft>
                <a:spcPts val="0"/>
              </a:spcAft>
              <a:buClr>
                <a:schemeClr val="lt1"/>
              </a:buClr>
              <a:buSzPts val="1200"/>
              <a:buChar char="●"/>
            </a:pPr>
            <a:r>
              <a:rPr lang="en-GB" sz="1200">
                <a:solidFill>
                  <a:schemeClr val="lt1"/>
                </a:solidFill>
              </a:rPr>
              <a:t>Highlights?</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GB" sz="1200">
                <a:solidFill>
                  <a:schemeClr val="lt1"/>
                </a:solidFill>
              </a:rPr>
              <a:t>What’s working?</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GB" sz="1200">
                <a:solidFill>
                  <a:schemeClr val="lt1"/>
                </a:solidFill>
              </a:rPr>
              <a:t>What needs improvement?</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GB" sz="1200">
                <a:solidFill>
                  <a:schemeClr val="lt1"/>
                </a:solidFill>
              </a:rPr>
              <a:t>Other comments?</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GB" sz="1200">
                <a:solidFill>
                  <a:schemeClr val="lt1"/>
                </a:solidFill>
              </a:rPr>
              <a:t>Funny picture or meme?</a:t>
            </a:r>
            <a:endParaRPr sz="1200">
              <a:solidFill>
                <a:schemeClr val="lt1"/>
              </a:solidFill>
            </a:endParaRPr>
          </a:p>
          <a:p>
            <a:pPr indent="0" lvl="0" marL="0" rtl="0" algn="l">
              <a:lnSpc>
                <a:spcPct val="115000"/>
              </a:lnSpc>
              <a:spcBef>
                <a:spcPts val="0"/>
              </a:spcBef>
              <a:spcAft>
                <a:spcPts val="0"/>
              </a:spcAft>
              <a:buNone/>
            </a:pPr>
            <a:r>
              <a:t/>
            </a:r>
            <a:endParaRPr i="1" sz="1200">
              <a:solidFill>
                <a:schemeClr val="lt1"/>
              </a:solidFill>
            </a:endParaRPr>
          </a:p>
          <a:p>
            <a:pPr indent="0" lvl="0" marL="0" rtl="0" algn="l">
              <a:lnSpc>
                <a:spcPct val="115000"/>
              </a:lnSpc>
              <a:spcBef>
                <a:spcPts val="0"/>
              </a:spcBef>
              <a:spcAft>
                <a:spcPts val="0"/>
              </a:spcAft>
              <a:buNone/>
            </a:pPr>
            <a:r>
              <a:t/>
            </a:r>
            <a:endParaRPr i="1" sz="2400">
              <a:solidFill>
                <a:schemeClr val="lt1"/>
              </a:solidFill>
            </a:endParaRPr>
          </a:p>
          <a:p>
            <a:pPr indent="0" lvl="0" marL="457200" rtl="0" algn="l">
              <a:lnSpc>
                <a:spcPct val="115000"/>
              </a:lnSpc>
              <a:spcBef>
                <a:spcPts val="0"/>
              </a:spcBef>
              <a:spcAft>
                <a:spcPts val="0"/>
              </a:spcAft>
              <a:buNone/>
            </a:pPr>
            <a:r>
              <a:t/>
            </a:r>
            <a:endParaRPr sz="1200">
              <a:solidFill>
                <a:schemeClr val="lt1"/>
              </a:solidFill>
            </a:endParaRPr>
          </a:p>
        </p:txBody>
      </p:sp>
      <p:sp>
        <p:nvSpPr>
          <p:cNvPr id="434" name="Google Shape;434;p5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
        <p:nvSpPr>
          <p:cNvPr id="435" name="Google Shape;435;p56"/>
          <p:cNvSpPr/>
          <p:nvPr/>
        </p:nvSpPr>
        <p:spPr>
          <a:xfrm rot="5400000">
            <a:off x="24" y="0"/>
            <a:ext cx="792300" cy="792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436" name="Google Shape;436;p56"/>
          <p:cNvPicPr preferRelativeResize="0"/>
          <p:nvPr/>
        </p:nvPicPr>
        <p:blipFill>
          <a:blip r:embed="rId3">
            <a:alphaModFix/>
          </a:blip>
          <a:stretch>
            <a:fillRect/>
          </a:stretch>
        </p:blipFill>
        <p:spPr>
          <a:xfrm>
            <a:off x="281798" y="3469975"/>
            <a:ext cx="2702225" cy="1572699"/>
          </a:xfrm>
          <a:prstGeom prst="rect">
            <a:avLst/>
          </a:prstGeom>
          <a:noFill/>
          <a:ln>
            <a:noFill/>
          </a:ln>
        </p:spPr>
      </p:pic>
      <p:pic>
        <p:nvPicPr>
          <p:cNvPr id="437" name="Google Shape;437;p56"/>
          <p:cNvPicPr preferRelativeResize="0"/>
          <p:nvPr/>
        </p:nvPicPr>
        <p:blipFill>
          <a:blip r:embed="rId4">
            <a:alphaModFix/>
          </a:blip>
          <a:stretch>
            <a:fillRect/>
          </a:stretch>
        </p:blipFill>
        <p:spPr>
          <a:xfrm>
            <a:off x="7054377" y="2187175"/>
            <a:ext cx="2084625" cy="2901800"/>
          </a:xfrm>
          <a:prstGeom prst="rect">
            <a:avLst/>
          </a:prstGeom>
          <a:noFill/>
          <a:ln>
            <a:noFill/>
          </a:ln>
        </p:spPr>
      </p:pic>
      <p:pic>
        <p:nvPicPr>
          <p:cNvPr id="438" name="Google Shape;438;p56"/>
          <p:cNvPicPr preferRelativeResize="0"/>
          <p:nvPr/>
        </p:nvPicPr>
        <p:blipFill>
          <a:blip r:embed="rId5">
            <a:alphaModFix/>
          </a:blip>
          <a:stretch>
            <a:fillRect/>
          </a:stretch>
        </p:blipFill>
        <p:spPr>
          <a:xfrm>
            <a:off x="7059375" y="0"/>
            <a:ext cx="2084624" cy="2175321"/>
          </a:xfrm>
          <a:prstGeom prst="rect">
            <a:avLst/>
          </a:prstGeom>
          <a:noFill/>
          <a:ln>
            <a:noFill/>
          </a:ln>
        </p:spPr>
      </p:pic>
      <p:sp>
        <p:nvSpPr>
          <p:cNvPr id="439" name="Google Shape;439;p56"/>
          <p:cNvSpPr txBox="1"/>
          <p:nvPr/>
        </p:nvSpPr>
        <p:spPr>
          <a:xfrm>
            <a:off x="3265800" y="960125"/>
            <a:ext cx="4812600" cy="1662300"/>
          </a:xfrm>
          <a:prstGeom prst="rect">
            <a:avLst/>
          </a:prstGeom>
          <a:noFill/>
          <a:ln>
            <a:noFill/>
          </a:ln>
        </p:spPr>
        <p:txBody>
          <a:bodyPr anchorCtr="0" anchor="t" bIns="91425" lIns="91425" spcFirstLastPara="1" rIns="91425" wrap="square" tIns="91425">
            <a:spAutoFit/>
          </a:bodyPr>
          <a:lstStyle/>
          <a:p>
            <a:pPr indent="0" lvl="0" marL="360000" marR="360000" rtl="0" algn="l">
              <a:spcBef>
                <a:spcPts val="0"/>
              </a:spcBef>
              <a:spcAft>
                <a:spcPts val="0"/>
              </a:spcAft>
              <a:buNone/>
            </a:pPr>
            <a:r>
              <a:rPr lang="en-GB" sz="1600">
                <a:solidFill>
                  <a:srgbClr val="171717"/>
                </a:solidFill>
              </a:rPr>
              <a:t>Highlights: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Interactive Contents,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visits,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passionate speakers,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questions,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socials…</a:t>
            </a:r>
            <a:endParaRPr sz="1600">
              <a:solidFill>
                <a:srgbClr val="171717"/>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43" name="Shape 443"/>
        <p:cNvGrpSpPr/>
        <p:nvPr/>
      </p:nvGrpSpPr>
      <p:grpSpPr>
        <a:xfrm>
          <a:off x="0" y="0"/>
          <a:ext cx="0" cy="0"/>
          <a:chOff x="0" y="0"/>
          <a:chExt cx="0" cy="0"/>
        </a:xfrm>
      </p:grpSpPr>
      <p:sp>
        <p:nvSpPr>
          <p:cNvPr id="444" name="Google Shape;444;p57"/>
          <p:cNvSpPr txBox="1"/>
          <p:nvPr>
            <p:ph type="title"/>
          </p:nvPr>
        </p:nvSpPr>
        <p:spPr>
          <a:xfrm>
            <a:off x="305990" y="1282303"/>
            <a:ext cx="8532000" cy="21396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GB"/>
              <a:t>Thursday</a:t>
            </a:r>
            <a:r>
              <a:rPr lang="en-GB"/>
              <a:t>, 10 July</a:t>
            </a:r>
            <a:endParaRPr/>
          </a:p>
        </p:txBody>
      </p:sp>
      <p:sp>
        <p:nvSpPr>
          <p:cNvPr id="445" name="Google Shape;445;p57"/>
          <p:cNvSpPr txBox="1"/>
          <p:nvPr>
            <p:ph idx="1" type="body"/>
          </p:nvPr>
        </p:nvSpPr>
        <p:spPr>
          <a:xfrm>
            <a:off x="305990" y="3442097"/>
            <a:ext cx="8532000" cy="1125000"/>
          </a:xfrm>
          <a:prstGeom prst="rect">
            <a:avLst/>
          </a:prstGeom>
        </p:spPr>
        <p:txBody>
          <a:bodyPr anchorCtr="0" anchor="t" bIns="0" lIns="0" spcFirstLastPara="1" rIns="0" wrap="square" tIns="0">
            <a:normAutofit/>
          </a:bodyPr>
          <a:lstStyle/>
          <a:p>
            <a:pPr indent="0" lvl="0" marL="0" rtl="0" algn="l">
              <a:lnSpc>
                <a:spcPct val="115000"/>
              </a:lnSpc>
              <a:spcBef>
                <a:spcPts val="0"/>
              </a:spcBef>
              <a:spcAft>
                <a:spcPts val="0"/>
              </a:spcAft>
              <a:buNone/>
            </a:pPr>
            <a:r>
              <a:rPr lang="en-GB"/>
              <a:t>SG Session 2</a:t>
            </a:r>
            <a:endParaRPr/>
          </a:p>
          <a:p>
            <a:pPr indent="0" lvl="0" marL="0" rtl="0" algn="l">
              <a:lnSpc>
                <a:spcPct val="115000"/>
              </a:lnSpc>
              <a:spcBef>
                <a:spcPts val="0"/>
              </a:spcBef>
              <a:spcAft>
                <a:spcPts val="0"/>
              </a:spcAft>
              <a:buNone/>
            </a:pPr>
            <a:r>
              <a:t/>
            </a:r>
            <a:endParaRPr/>
          </a:p>
          <a:p>
            <a:pPr indent="0" lvl="0" marL="0" rtl="0" algn="l">
              <a:spcBef>
                <a:spcPts val="800"/>
              </a:spcBef>
              <a:spcAft>
                <a:spcPts val="0"/>
              </a:spcAft>
              <a:buNone/>
            </a:pPr>
            <a:r>
              <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49" name="Shape 449"/>
        <p:cNvGrpSpPr/>
        <p:nvPr/>
      </p:nvGrpSpPr>
      <p:grpSpPr>
        <a:xfrm>
          <a:off x="0" y="0"/>
          <a:ext cx="0" cy="0"/>
          <a:chOff x="0" y="0"/>
          <a:chExt cx="0" cy="0"/>
        </a:xfrm>
      </p:grpSpPr>
      <p:sp>
        <p:nvSpPr>
          <p:cNvPr id="450" name="Google Shape;450;p58"/>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Checklist for SG Session 2</a:t>
            </a:r>
            <a:endParaRPr/>
          </a:p>
        </p:txBody>
      </p:sp>
      <p:graphicFrame>
        <p:nvGraphicFramePr>
          <p:cNvPr id="451" name="Google Shape;451;p58"/>
          <p:cNvGraphicFramePr/>
          <p:nvPr/>
        </p:nvGraphicFramePr>
        <p:xfrm>
          <a:off x="306000" y="1619250"/>
          <a:ext cx="3000000" cy="3000000"/>
        </p:xfrm>
        <a:graphic>
          <a:graphicData uri="http://schemas.openxmlformats.org/drawingml/2006/table">
            <a:tbl>
              <a:tblPr>
                <a:noFill/>
                <a:tableStyleId>{F58EEAE5-53E8-4903-A90D-0E30F9777E0A}</a:tableStyleId>
              </a:tblPr>
              <a:tblGrid>
                <a:gridCol w="382850"/>
                <a:gridCol w="1306850"/>
                <a:gridCol w="5126575"/>
                <a:gridCol w="1715725"/>
              </a:tblGrid>
              <a:tr h="381000">
                <a:tc>
                  <a:txBody>
                    <a:bodyPr/>
                    <a:lstStyle/>
                    <a:p>
                      <a:pPr indent="0" lvl="0" marL="0" rtl="0" algn="l">
                        <a:spcBef>
                          <a:spcPts val="0"/>
                        </a:spcBef>
                        <a:spcAft>
                          <a:spcPts val="0"/>
                        </a:spcAft>
                        <a:buNone/>
                      </a:pPr>
                      <a:r>
                        <a:rPr b="1" lang="en-GB"/>
                        <a:t>#</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Type of 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Deadline</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1</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Individual</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Fill in slides corresponding to your colour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Thursday</a:t>
                      </a:r>
                      <a:r>
                        <a:rPr lang="en-GB"/>
                        <a:t>, 18:00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2</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dk1"/>
                          </a:solidFill>
                        </a:rPr>
                        <a:t>Group</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Fill in </a:t>
                      </a:r>
                      <a:r>
                        <a:rPr b="1" lang="en-GB"/>
                        <a:t>“Our Key Takeaways”</a:t>
                      </a:r>
                      <a:r>
                        <a:rPr lang="en-GB"/>
                        <a:t> and </a:t>
                      </a:r>
                      <a:r>
                        <a:rPr b="1" lang="en-GB"/>
                        <a:t>“Our Feedback”</a:t>
                      </a:r>
                      <a:r>
                        <a:rPr lang="en-GB"/>
                        <a:t> slides as a group. Make sure you all contribute to the discussion.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Thursday, 18:00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3</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dk1"/>
                          </a:solidFill>
                        </a:rPr>
                        <a:t>Group</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Decide how you as a group will present </a:t>
                      </a:r>
                      <a:r>
                        <a:rPr b="1" lang="en-GB"/>
                        <a:t>your group slides</a:t>
                      </a:r>
                      <a:r>
                        <a:rPr lang="en-GB"/>
                        <a:t> </a:t>
                      </a:r>
                      <a:br>
                        <a:rPr lang="en-GB"/>
                      </a:br>
                      <a:r>
                        <a:rPr lang="en-GB"/>
                        <a:t>if you are selected to present during the SG Report-Out.</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Thursday, 18:00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
        <p:nvSpPr>
          <p:cNvPr id="452" name="Google Shape;452;p58"/>
          <p:cNvSpPr/>
          <p:nvPr/>
        </p:nvSpPr>
        <p:spPr>
          <a:xfrm>
            <a:off x="5476813" y="2149325"/>
            <a:ext cx="147300" cy="147600"/>
          </a:xfrm>
          <a:prstGeom prst="ellipse">
            <a:avLst/>
          </a:prstGeom>
          <a:solidFill>
            <a:srgbClr val="93C47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53" name="Google Shape;453;p58"/>
          <p:cNvSpPr/>
          <p:nvPr/>
        </p:nvSpPr>
        <p:spPr>
          <a:xfrm>
            <a:off x="5679324" y="2149325"/>
            <a:ext cx="147300" cy="147600"/>
          </a:xfrm>
          <a:prstGeom prst="ellipse">
            <a:avLst/>
          </a:prstGeom>
          <a:solidFill>
            <a:srgbClr val="FFD9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54" name="Google Shape;454;p58"/>
          <p:cNvSpPr/>
          <p:nvPr/>
        </p:nvSpPr>
        <p:spPr>
          <a:xfrm>
            <a:off x="5881836" y="2149325"/>
            <a:ext cx="147300" cy="147600"/>
          </a:xfrm>
          <a:prstGeom prst="ellipse">
            <a:avLst/>
          </a:prstGeom>
          <a:solidFill>
            <a:srgbClr val="F6B26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55" name="Google Shape;455;p58"/>
          <p:cNvSpPr/>
          <p:nvPr/>
        </p:nvSpPr>
        <p:spPr>
          <a:xfrm>
            <a:off x="6084323" y="2149325"/>
            <a:ext cx="147300" cy="147600"/>
          </a:xfrm>
          <a:prstGeom prst="ellipse">
            <a:avLst/>
          </a:prstGeom>
          <a:solidFill>
            <a:srgbClr val="E066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56" name="Google Shape;456;p58"/>
          <p:cNvSpPr/>
          <p:nvPr/>
        </p:nvSpPr>
        <p:spPr>
          <a:xfrm>
            <a:off x="6286835" y="2149325"/>
            <a:ext cx="147300" cy="147600"/>
          </a:xfrm>
          <a:prstGeom prst="ellipse">
            <a:avLst/>
          </a:prstGeom>
          <a:solidFill>
            <a:srgbClr val="6D9EE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60" name="Shape 460"/>
        <p:cNvGrpSpPr/>
        <p:nvPr/>
      </p:nvGrpSpPr>
      <p:grpSpPr>
        <a:xfrm>
          <a:off x="0" y="0"/>
          <a:ext cx="0" cy="0"/>
          <a:chOff x="0" y="0"/>
          <a:chExt cx="0" cy="0"/>
        </a:xfrm>
      </p:grpSpPr>
      <p:sp>
        <p:nvSpPr>
          <p:cNvPr id="461" name="Google Shape;461;p59"/>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Engineering</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topic from the physics curriculum could you see yourself teaching in the context of </a:t>
            </a:r>
            <a:r>
              <a:rPr b="1" lang="en-GB" sz="1200">
                <a:solidFill>
                  <a:schemeClr val="lt1"/>
                </a:solidFill>
              </a:rPr>
              <a:t>Engineering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Sketch out your idea and add links to suitable resources!</a:t>
            </a:r>
            <a:endParaRPr sz="1200">
              <a:solidFill>
                <a:schemeClr val="lt1"/>
              </a:solidFill>
            </a:endParaRPr>
          </a:p>
        </p:txBody>
      </p:sp>
      <p:sp>
        <p:nvSpPr>
          <p:cNvPr id="462" name="Google Shape;462;p5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rPr lang="en-GB" sz="1600">
                <a:solidFill>
                  <a:srgbClr val="171717"/>
                </a:solidFill>
              </a:rPr>
              <a:t>Electricity - resistance</a:t>
            </a:r>
            <a:endParaRPr sz="1600">
              <a:solidFill>
                <a:srgbClr val="171717"/>
              </a:solidFill>
            </a:endParaRPr>
          </a:p>
          <a:p>
            <a:pPr indent="0" lvl="0" marL="0" marR="360000" rtl="0" algn="l">
              <a:spcBef>
                <a:spcPts val="0"/>
              </a:spcBef>
              <a:spcAft>
                <a:spcPts val="0"/>
              </a:spcAft>
              <a:buNone/>
            </a:pPr>
            <a:r>
              <a:rPr lang="en-GB" sz="1600">
                <a:solidFill>
                  <a:srgbClr val="171717"/>
                </a:solidFill>
              </a:rPr>
              <a:t>Quantum physics - superconductivity</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2) superconductivity and its applications - hyperloop</a:t>
            </a:r>
            <a:endParaRPr sz="1600">
              <a:solidFill>
                <a:srgbClr val="171717"/>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66" name="Shape 466"/>
        <p:cNvGrpSpPr/>
        <p:nvPr/>
      </p:nvGrpSpPr>
      <p:grpSpPr>
        <a:xfrm>
          <a:off x="0" y="0"/>
          <a:ext cx="0" cy="0"/>
          <a:chOff x="0" y="0"/>
          <a:chExt cx="0" cy="0"/>
        </a:xfrm>
      </p:grpSpPr>
      <p:sp>
        <p:nvSpPr>
          <p:cNvPr id="467" name="Google Shape;467;p60"/>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LHC</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topic from the physics curriculum could you see yourself teaching in the context of the </a:t>
            </a:r>
            <a:br>
              <a:rPr lang="en-GB" sz="1200">
                <a:solidFill>
                  <a:schemeClr val="lt1"/>
                </a:solidFill>
              </a:rPr>
            </a:br>
            <a:r>
              <a:rPr b="1" lang="en-GB" sz="1200">
                <a:solidFill>
                  <a:schemeClr val="lt1"/>
                </a:solidFill>
              </a:rPr>
              <a:t>Large Hadron Collider</a:t>
            </a:r>
            <a:r>
              <a:rPr b="1" lang="en-GB" sz="1200">
                <a:solidFill>
                  <a:schemeClr val="lt1"/>
                </a:solidFill>
              </a:rPr>
              <a:t>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Sketch out your idea and add links to suitable resources!</a:t>
            </a:r>
            <a:endParaRPr sz="1200">
              <a:solidFill>
                <a:schemeClr val="lt1"/>
              </a:solidFill>
            </a:endParaRPr>
          </a:p>
        </p:txBody>
      </p:sp>
      <p:sp>
        <p:nvSpPr>
          <p:cNvPr id="468" name="Google Shape;468;p6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Char char="-"/>
            </a:pPr>
            <a:r>
              <a:rPr lang="en-GB" sz="1600">
                <a:solidFill>
                  <a:srgbClr val="171717"/>
                </a:solidFill>
              </a:rPr>
              <a:t>Conservation laws (energy, electric charge)</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Thermodynamics (how to maintain the cold)</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The LHC is run every day 24/7</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A lot of safety systems are in action to prevent the beam from damaging sensors and more</a:t>
            </a:r>
            <a:endParaRPr sz="1600">
              <a:solidFill>
                <a:srgbClr val="171717"/>
              </a:solidFill>
            </a:endParaRPr>
          </a:p>
          <a:p>
            <a:pPr indent="-330200" lvl="0" marL="457200" marR="360000" rtl="0" algn="l">
              <a:spcBef>
                <a:spcPts val="0"/>
              </a:spcBef>
              <a:spcAft>
                <a:spcPts val="0"/>
              </a:spcAft>
              <a:buClr>
                <a:srgbClr val="171717"/>
              </a:buClr>
              <a:buSzPts val="1600"/>
              <a:buChar char="-"/>
            </a:pPr>
            <a:r>
              <a:t/>
            </a:r>
            <a:endParaRPr sz="1600">
              <a:solidFill>
                <a:srgbClr val="171717"/>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72" name="Shape 472"/>
        <p:cNvGrpSpPr/>
        <p:nvPr/>
      </p:nvGrpSpPr>
      <p:grpSpPr>
        <a:xfrm>
          <a:off x="0" y="0"/>
          <a:ext cx="0" cy="0"/>
          <a:chOff x="0" y="0"/>
          <a:chExt cx="0" cy="0"/>
        </a:xfrm>
      </p:grpSpPr>
      <p:sp>
        <p:nvSpPr>
          <p:cNvPr id="473" name="Google Shape;473;p61"/>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AI</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AI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AI?</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benefits </a:t>
            </a:r>
            <a:r>
              <a:rPr lang="en-GB" sz="1200">
                <a:solidFill>
                  <a:schemeClr val="lt1"/>
                </a:solidFill>
              </a:rPr>
              <a:t>students might encounter when learning with the help of AI?</a:t>
            </a:r>
            <a:endParaRPr sz="1200">
              <a:solidFill>
                <a:schemeClr val="lt1"/>
              </a:solidFill>
            </a:endParaRPr>
          </a:p>
        </p:txBody>
      </p:sp>
      <p:sp>
        <p:nvSpPr>
          <p:cNvPr id="474" name="Google Shape;474;p6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 Deeplearning is needed to deal with big amounts of data</a:t>
            </a:r>
            <a:endParaRPr sz="1600">
              <a:solidFill>
                <a:srgbClr val="171717"/>
              </a:solidFill>
            </a:endParaRPr>
          </a:p>
          <a:p>
            <a:pPr indent="0" lvl="0" marL="457200" marR="360000" rtl="0" algn="l">
              <a:spcBef>
                <a:spcPts val="0"/>
              </a:spcBef>
              <a:spcAft>
                <a:spcPts val="0"/>
              </a:spcAft>
              <a:buNone/>
            </a:pPr>
            <a:r>
              <a:rPr lang="en-GB" sz="1600">
                <a:solidFill>
                  <a:srgbClr val="171717"/>
                </a:solidFill>
              </a:rPr>
              <a:t>- without AI, much more storage would be needed</a:t>
            </a:r>
            <a:endParaRPr sz="1600">
              <a:solidFill>
                <a:srgbClr val="171717"/>
              </a:solidFill>
            </a:endParaRPr>
          </a:p>
          <a:p>
            <a:pPr indent="0" lvl="0" marL="457200" marR="360000" rtl="0" algn="l">
              <a:spcBef>
                <a:spcPts val="0"/>
              </a:spcBef>
              <a:spcAft>
                <a:spcPts val="0"/>
              </a:spcAft>
              <a:buNone/>
            </a:pPr>
            <a:r>
              <a:rPr lang="en-GB" sz="1600">
                <a:solidFill>
                  <a:srgbClr val="171717"/>
                </a:solidFill>
              </a:rPr>
              <a:t>- every detector needs its own AI</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Very spezialized topic</a:t>
            </a:r>
            <a:endParaRPr sz="1600">
              <a:solidFill>
                <a:srgbClr val="171717"/>
              </a:solidFill>
            </a:endParaRPr>
          </a:p>
          <a:p>
            <a:pPr indent="0" lvl="0" marL="457200" marR="360000" rtl="0" algn="l">
              <a:spcBef>
                <a:spcPts val="0"/>
              </a:spcBef>
              <a:spcAft>
                <a:spcPts val="0"/>
              </a:spcAft>
              <a:buNone/>
            </a:pPr>
            <a:r>
              <a:rPr lang="en-GB" sz="1600">
                <a:solidFill>
                  <a:srgbClr val="171717"/>
                </a:solidFill>
              </a:rPr>
              <a:t>Computer background dependant on computer science class</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Realizing the all day applications of AI - netflix, youtube, …</a:t>
            </a:r>
            <a:endParaRPr sz="1600">
              <a:solidFill>
                <a:srgbClr val="171717"/>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97" name="Shape 197"/>
        <p:cNvGrpSpPr/>
        <p:nvPr/>
      </p:nvGrpSpPr>
      <p:grpSpPr>
        <a:xfrm>
          <a:off x="0" y="0"/>
          <a:ext cx="0" cy="0"/>
          <a:chOff x="0" y="0"/>
          <a:chExt cx="0" cy="0"/>
        </a:xfrm>
      </p:grpSpPr>
      <p:sp>
        <p:nvSpPr>
          <p:cNvPr id="198" name="Google Shape;198;p26"/>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Slide Conventions</a:t>
            </a:r>
            <a:endParaRPr/>
          </a:p>
        </p:txBody>
      </p:sp>
      <p:graphicFrame>
        <p:nvGraphicFramePr>
          <p:cNvPr id="199" name="Google Shape;199;p26"/>
          <p:cNvGraphicFramePr/>
          <p:nvPr/>
        </p:nvGraphicFramePr>
        <p:xfrm>
          <a:off x="952500" y="2000250"/>
          <a:ext cx="3000000" cy="3000000"/>
        </p:xfrm>
        <a:graphic>
          <a:graphicData uri="http://schemas.openxmlformats.org/drawingml/2006/table">
            <a:tbl>
              <a:tblPr>
                <a:noFill/>
                <a:tableStyleId>{F58EEAE5-53E8-4903-A90D-0E30F9777E0A}</a:tableStyleId>
              </a:tblPr>
              <a:tblGrid>
                <a:gridCol w="2241950"/>
                <a:gridCol w="4997050"/>
              </a:tblGrid>
              <a:tr h="381000">
                <a:tc>
                  <a:txBody>
                    <a:bodyPr/>
                    <a:lstStyle/>
                    <a:p>
                      <a:pPr indent="0" lvl="0" marL="0" rtl="0" algn="l">
                        <a:spcBef>
                          <a:spcPts val="0"/>
                        </a:spcBef>
                        <a:spcAft>
                          <a:spcPts val="0"/>
                        </a:spcAft>
                        <a:buNone/>
                      </a:pPr>
                      <a:r>
                        <a:rPr b="1" lang="en-GB"/>
                        <a:t>Colour of Slide</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Type of Work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Individual (your colour is indicated on the previous slide)</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Group work</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Report-out slides</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
        <p:nvSpPr>
          <p:cNvPr id="200" name="Google Shape;200;p26"/>
          <p:cNvSpPr/>
          <p:nvPr/>
        </p:nvSpPr>
        <p:spPr>
          <a:xfrm>
            <a:off x="1150113" y="2497950"/>
            <a:ext cx="147300" cy="147600"/>
          </a:xfrm>
          <a:prstGeom prst="ellipse">
            <a:avLst/>
          </a:prstGeom>
          <a:solidFill>
            <a:srgbClr val="93C47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1" name="Google Shape;201;p26"/>
          <p:cNvSpPr/>
          <p:nvPr/>
        </p:nvSpPr>
        <p:spPr>
          <a:xfrm>
            <a:off x="1352624" y="2497950"/>
            <a:ext cx="147300" cy="147600"/>
          </a:xfrm>
          <a:prstGeom prst="ellipse">
            <a:avLst/>
          </a:prstGeom>
          <a:solidFill>
            <a:srgbClr val="FFD9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2" name="Google Shape;202;p26"/>
          <p:cNvSpPr/>
          <p:nvPr/>
        </p:nvSpPr>
        <p:spPr>
          <a:xfrm>
            <a:off x="1555136" y="2497950"/>
            <a:ext cx="147300" cy="147600"/>
          </a:xfrm>
          <a:prstGeom prst="ellipse">
            <a:avLst/>
          </a:prstGeom>
          <a:solidFill>
            <a:srgbClr val="F6B26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3" name="Google Shape;203;p26"/>
          <p:cNvSpPr/>
          <p:nvPr/>
        </p:nvSpPr>
        <p:spPr>
          <a:xfrm>
            <a:off x="1757623" y="2497950"/>
            <a:ext cx="147300" cy="147600"/>
          </a:xfrm>
          <a:prstGeom prst="ellipse">
            <a:avLst/>
          </a:prstGeom>
          <a:solidFill>
            <a:srgbClr val="E066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4" name="Google Shape;204;p26"/>
          <p:cNvSpPr/>
          <p:nvPr/>
        </p:nvSpPr>
        <p:spPr>
          <a:xfrm>
            <a:off x="1960135" y="2497950"/>
            <a:ext cx="147300" cy="147600"/>
          </a:xfrm>
          <a:prstGeom prst="ellipse">
            <a:avLst/>
          </a:prstGeom>
          <a:solidFill>
            <a:srgbClr val="6D9EE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5" name="Google Shape;205;p26"/>
          <p:cNvSpPr/>
          <p:nvPr/>
        </p:nvSpPr>
        <p:spPr>
          <a:xfrm>
            <a:off x="1142025" y="2902775"/>
            <a:ext cx="973500" cy="147600"/>
          </a:xfrm>
          <a:prstGeom prst="rect">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6" name="Google Shape;206;p26"/>
          <p:cNvSpPr/>
          <p:nvPr/>
        </p:nvSpPr>
        <p:spPr>
          <a:xfrm>
            <a:off x="1142025" y="3307600"/>
            <a:ext cx="973500" cy="147600"/>
          </a:xfrm>
          <a:prstGeom prst="rect">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7" name="Google Shape;207;p26"/>
          <p:cNvSpPr/>
          <p:nvPr/>
        </p:nvSpPr>
        <p:spPr>
          <a:xfrm rot="5400000">
            <a:off x="1143375" y="3306250"/>
            <a:ext cx="147600" cy="150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78" name="Shape 478"/>
        <p:cNvGrpSpPr/>
        <p:nvPr/>
      </p:nvGrpSpPr>
      <p:grpSpPr>
        <a:xfrm>
          <a:off x="0" y="0"/>
          <a:ext cx="0" cy="0"/>
          <a:chOff x="0" y="0"/>
          <a:chExt cx="0" cy="0"/>
        </a:xfrm>
      </p:grpSpPr>
      <p:sp>
        <p:nvSpPr>
          <p:cNvPr id="479" name="Google Shape;479;p62"/>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480" name="Google Shape;480;p6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84" name="Shape 484"/>
        <p:cNvGrpSpPr/>
        <p:nvPr/>
      </p:nvGrpSpPr>
      <p:grpSpPr>
        <a:xfrm>
          <a:off x="0" y="0"/>
          <a:ext cx="0" cy="0"/>
          <a:chOff x="0" y="0"/>
          <a:chExt cx="0" cy="0"/>
        </a:xfrm>
      </p:grpSpPr>
      <p:sp>
        <p:nvSpPr>
          <p:cNvPr id="485" name="Google Shape;485;p63"/>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Engineering</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topic from the physics curriculum could you see yourself teaching in the context of </a:t>
            </a:r>
            <a:r>
              <a:rPr b="1" lang="en-GB" sz="1200">
                <a:solidFill>
                  <a:schemeClr val="lt1"/>
                </a:solidFill>
              </a:rPr>
              <a:t>Engineering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Sketch out your idea and add links to suitable resources!</a:t>
            </a:r>
            <a:endParaRPr sz="1200">
              <a:solidFill>
                <a:schemeClr val="lt1"/>
              </a:solidFill>
            </a:endParaRPr>
          </a:p>
        </p:txBody>
      </p:sp>
      <p:sp>
        <p:nvSpPr>
          <p:cNvPr id="486" name="Google Shape;486;p6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
        <p:nvSpPr>
          <p:cNvPr id="487" name="Google Shape;487;p63"/>
          <p:cNvSpPr txBox="1"/>
          <p:nvPr/>
        </p:nvSpPr>
        <p:spPr>
          <a:xfrm>
            <a:off x="3708000" y="300000"/>
            <a:ext cx="5460000" cy="2893800"/>
          </a:xfrm>
          <a:prstGeom prst="rect">
            <a:avLst/>
          </a:prstGeom>
          <a:noFill/>
          <a:ln>
            <a:noFill/>
          </a:ln>
        </p:spPr>
        <p:txBody>
          <a:bodyPr anchorCtr="0" anchor="t" bIns="91425" lIns="91425" spcFirstLastPara="1" rIns="91425" wrap="square" tIns="91425">
            <a:spAutoFit/>
          </a:bodyPr>
          <a:lstStyle/>
          <a:p>
            <a:pPr indent="-330200" lvl="0" marL="457200" rtl="0" algn="l">
              <a:spcBef>
                <a:spcPts val="0"/>
              </a:spcBef>
              <a:spcAft>
                <a:spcPts val="0"/>
              </a:spcAft>
              <a:buClr>
                <a:srgbClr val="171717"/>
              </a:buClr>
              <a:buSzPts val="1600"/>
              <a:buAutoNum type="arabicPeriod"/>
            </a:pPr>
            <a:r>
              <a:rPr lang="en-GB" sz="1600">
                <a:solidFill>
                  <a:srgbClr val="171717"/>
                </a:solidFill>
              </a:rPr>
              <a:t>Mechanical </a:t>
            </a:r>
            <a:endParaRPr sz="1600">
              <a:solidFill>
                <a:srgbClr val="171717"/>
              </a:solidFill>
            </a:endParaRPr>
          </a:p>
          <a:p>
            <a:pPr indent="-330200" lvl="1" marL="914400" rtl="0" algn="l">
              <a:spcBef>
                <a:spcPts val="0"/>
              </a:spcBef>
              <a:spcAft>
                <a:spcPts val="0"/>
              </a:spcAft>
              <a:buClr>
                <a:srgbClr val="171717"/>
              </a:buClr>
              <a:buSzPts val="1600"/>
              <a:buAutoNum type="alphaLcPeriod"/>
            </a:pPr>
            <a:r>
              <a:rPr lang="en-GB" sz="1600">
                <a:solidFill>
                  <a:srgbClr val="171717"/>
                </a:solidFill>
              </a:rPr>
              <a:t>Forces </a:t>
            </a:r>
            <a:endParaRPr sz="1600">
              <a:solidFill>
                <a:srgbClr val="171717"/>
              </a:solidFill>
            </a:endParaRPr>
          </a:p>
          <a:p>
            <a:pPr indent="-330200" lvl="1" marL="914400" rtl="0" algn="l">
              <a:spcBef>
                <a:spcPts val="0"/>
              </a:spcBef>
              <a:spcAft>
                <a:spcPts val="0"/>
              </a:spcAft>
              <a:buClr>
                <a:srgbClr val="171717"/>
              </a:buClr>
              <a:buSzPts val="1600"/>
              <a:buAutoNum type="alphaLcPeriod"/>
            </a:pPr>
            <a:r>
              <a:rPr lang="en-GB" sz="1600">
                <a:solidFill>
                  <a:srgbClr val="171717"/>
                </a:solidFill>
              </a:rPr>
              <a:t>Energy and power</a:t>
            </a:r>
            <a:endParaRPr sz="1600">
              <a:solidFill>
                <a:srgbClr val="171717"/>
              </a:solidFill>
            </a:endParaRPr>
          </a:p>
          <a:p>
            <a:pPr indent="-330200" lvl="1" marL="914400" rtl="0" algn="l">
              <a:spcBef>
                <a:spcPts val="0"/>
              </a:spcBef>
              <a:spcAft>
                <a:spcPts val="0"/>
              </a:spcAft>
              <a:buClr>
                <a:srgbClr val="171717"/>
              </a:buClr>
              <a:buSzPts val="1600"/>
              <a:buAutoNum type="alphaLcPeriod"/>
            </a:pPr>
            <a:r>
              <a:rPr lang="en-GB" sz="1600">
                <a:solidFill>
                  <a:srgbClr val="171717"/>
                </a:solidFill>
              </a:rPr>
              <a:t>Electricity</a:t>
            </a:r>
            <a:endParaRPr sz="1600">
              <a:solidFill>
                <a:srgbClr val="171717"/>
              </a:solidFill>
            </a:endParaRPr>
          </a:p>
          <a:p>
            <a:pPr indent="-330200" lvl="1" marL="914400" rtl="0" algn="l">
              <a:spcBef>
                <a:spcPts val="0"/>
              </a:spcBef>
              <a:spcAft>
                <a:spcPts val="0"/>
              </a:spcAft>
              <a:buClr>
                <a:srgbClr val="171717"/>
              </a:buClr>
              <a:buSzPts val="1600"/>
              <a:buAutoNum type="alphaLcPeriod"/>
            </a:pPr>
            <a:r>
              <a:rPr lang="en-GB" sz="1600">
                <a:solidFill>
                  <a:srgbClr val="171717"/>
                </a:solidFill>
              </a:rPr>
              <a:t>Thermodynamics</a:t>
            </a:r>
            <a:endParaRPr sz="1600">
              <a:solidFill>
                <a:srgbClr val="171717"/>
              </a:solidFill>
            </a:endParaRPr>
          </a:p>
          <a:p>
            <a:pPr indent="-330200" lvl="1" marL="914400" rtl="0" algn="l">
              <a:spcBef>
                <a:spcPts val="0"/>
              </a:spcBef>
              <a:spcAft>
                <a:spcPts val="0"/>
              </a:spcAft>
              <a:buClr>
                <a:srgbClr val="171717"/>
              </a:buClr>
              <a:buSzPts val="1600"/>
              <a:buAutoNum type="alphaLcPeriod"/>
            </a:pPr>
            <a:r>
              <a:rPr lang="en-GB" sz="1600">
                <a:solidFill>
                  <a:srgbClr val="171717"/>
                </a:solidFill>
              </a:rPr>
              <a:t>Kinematic</a:t>
            </a:r>
            <a:endParaRPr sz="1600">
              <a:solidFill>
                <a:srgbClr val="171717"/>
              </a:solidFill>
            </a:endParaRPr>
          </a:p>
          <a:p>
            <a:pPr indent="-330200" lvl="1" marL="914400" rtl="0" algn="l">
              <a:spcBef>
                <a:spcPts val="0"/>
              </a:spcBef>
              <a:spcAft>
                <a:spcPts val="0"/>
              </a:spcAft>
              <a:buClr>
                <a:srgbClr val="171717"/>
              </a:buClr>
              <a:buSzPts val="1600"/>
              <a:buAutoNum type="alphaLcPeriod"/>
            </a:pPr>
            <a:r>
              <a:rPr lang="en-GB" sz="1600">
                <a:solidFill>
                  <a:srgbClr val="171717"/>
                </a:solidFill>
              </a:rPr>
              <a:t>Optics</a:t>
            </a:r>
            <a:endParaRPr sz="1600">
              <a:solidFill>
                <a:srgbClr val="171717"/>
              </a:solidFill>
            </a:endParaRPr>
          </a:p>
          <a:p>
            <a:pPr indent="-330200" lvl="1" marL="914400" rtl="0" algn="l">
              <a:spcBef>
                <a:spcPts val="0"/>
              </a:spcBef>
              <a:spcAft>
                <a:spcPts val="0"/>
              </a:spcAft>
              <a:buClr>
                <a:srgbClr val="171717"/>
              </a:buClr>
              <a:buSzPts val="1600"/>
              <a:buAutoNum type="alphaLcPeriod"/>
            </a:pPr>
            <a:r>
              <a:rPr lang="en-GB" sz="1600">
                <a:solidFill>
                  <a:srgbClr val="171717"/>
                </a:solidFill>
              </a:rPr>
              <a:t>Electromagnetism</a:t>
            </a:r>
            <a:endParaRPr sz="1600">
              <a:solidFill>
                <a:srgbClr val="171717"/>
              </a:solidFill>
            </a:endParaRPr>
          </a:p>
          <a:p>
            <a:pPr indent="0" lvl="0" marL="0" rtl="0" algn="l">
              <a:spcBef>
                <a:spcPts val="0"/>
              </a:spcBef>
              <a:spcAft>
                <a:spcPts val="0"/>
              </a:spcAft>
              <a:buNone/>
            </a:pPr>
            <a:r>
              <a:t/>
            </a:r>
            <a:endParaRPr sz="1600">
              <a:solidFill>
                <a:srgbClr val="171717"/>
              </a:solidFill>
            </a:endParaRPr>
          </a:p>
          <a:p>
            <a:pPr indent="0" lvl="0" marL="0" rtl="0" algn="l">
              <a:spcBef>
                <a:spcPts val="0"/>
              </a:spcBef>
              <a:spcAft>
                <a:spcPts val="0"/>
              </a:spcAft>
              <a:buNone/>
            </a:pPr>
            <a:r>
              <a:t/>
            </a:r>
            <a:endParaRPr sz="1600">
              <a:solidFill>
                <a:srgbClr val="171717"/>
              </a:solidFill>
            </a:endParaRPr>
          </a:p>
          <a:p>
            <a:pPr indent="0" lvl="0" marL="0" rtl="0" algn="l">
              <a:spcBef>
                <a:spcPts val="0"/>
              </a:spcBef>
              <a:spcAft>
                <a:spcPts val="0"/>
              </a:spcAft>
              <a:buNone/>
            </a:pPr>
            <a:r>
              <a:t/>
            </a:r>
            <a:endParaRPr sz="1600">
              <a:solidFill>
                <a:srgbClr val="171717"/>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91" name="Shape 491"/>
        <p:cNvGrpSpPr/>
        <p:nvPr/>
      </p:nvGrpSpPr>
      <p:grpSpPr>
        <a:xfrm>
          <a:off x="0" y="0"/>
          <a:ext cx="0" cy="0"/>
          <a:chOff x="0" y="0"/>
          <a:chExt cx="0" cy="0"/>
        </a:xfrm>
      </p:grpSpPr>
      <p:sp>
        <p:nvSpPr>
          <p:cNvPr id="492" name="Google Shape;492;p64"/>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LHC</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topic from the physics curriculum could you see yourself teaching in the context of the </a:t>
            </a:r>
            <a:br>
              <a:rPr lang="en-GB" sz="1200">
                <a:solidFill>
                  <a:schemeClr val="lt1"/>
                </a:solidFill>
              </a:rPr>
            </a:br>
            <a:r>
              <a:rPr b="1" lang="en-GB" sz="1200">
                <a:solidFill>
                  <a:schemeClr val="lt1"/>
                </a:solidFill>
              </a:rPr>
              <a:t>Large Hadron Collider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Sketch out your idea and add links to suitable resources!</a:t>
            </a:r>
            <a:endParaRPr sz="1200">
              <a:solidFill>
                <a:schemeClr val="lt1"/>
              </a:solidFill>
            </a:endParaRPr>
          </a:p>
        </p:txBody>
      </p:sp>
      <p:sp>
        <p:nvSpPr>
          <p:cNvPr id="493" name="Google Shape;493;p64"/>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
        <p:nvSpPr>
          <p:cNvPr id="494" name="Google Shape;494;p64"/>
          <p:cNvSpPr txBox="1"/>
          <p:nvPr/>
        </p:nvSpPr>
        <p:spPr>
          <a:xfrm>
            <a:off x="3552000" y="456000"/>
            <a:ext cx="3963300" cy="1776000"/>
          </a:xfrm>
          <a:prstGeom prst="rect">
            <a:avLst/>
          </a:prstGeom>
          <a:solidFill>
            <a:srgbClr val="FFFFFF"/>
          </a:solidFill>
          <a:ln>
            <a:noFill/>
          </a:ln>
        </p:spPr>
        <p:txBody>
          <a:bodyPr anchorCtr="0" anchor="t" bIns="91425" lIns="91425" spcFirstLastPara="1" rIns="91425" wrap="square" tIns="91425">
            <a:noAutofit/>
          </a:bodyPr>
          <a:lstStyle/>
          <a:p>
            <a:pPr indent="-330200" lvl="0" marL="457200" rtl="0" algn="l">
              <a:spcBef>
                <a:spcPts val="0"/>
              </a:spcBef>
              <a:spcAft>
                <a:spcPts val="0"/>
              </a:spcAft>
              <a:buClr>
                <a:srgbClr val="171717"/>
              </a:buClr>
              <a:buSzPts val="1600"/>
              <a:buAutoNum type="arabicPeriod"/>
            </a:pPr>
            <a:r>
              <a:rPr lang="en-GB" sz="1600">
                <a:solidFill>
                  <a:srgbClr val="171717"/>
                </a:solidFill>
              </a:rPr>
              <a:t>Mechanical </a:t>
            </a:r>
            <a:endParaRPr sz="1600">
              <a:solidFill>
                <a:srgbClr val="171717"/>
              </a:solidFill>
            </a:endParaRPr>
          </a:p>
          <a:p>
            <a:pPr indent="-330200" lvl="1" marL="914400" rtl="0" algn="l">
              <a:spcBef>
                <a:spcPts val="0"/>
              </a:spcBef>
              <a:spcAft>
                <a:spcPts val="0"/>
              </a:spcAft>
              <a:buClr>
                <a:srgbClr val="171717"/>
              </a:buClr>
              <a:buSzPts val="1600"/>
              <a:buAutoNum type="alphaLcPeriod"/>
            </a:pPr>
            <a:r>
              <a:rPr lang="en-GB" sz="1600">
                <a:solidFill>
                  <a:srgbClr val="171717"/>
                </a:solidFill>
              </a:rPr>
              <a:t>Forces </a:t>
            </a:r>
            <a:endParaRPr sz="1600">
              <a:solidFill>
                <a:srgbClr val="171717"/>
              </a:solidFill>
            </a:endParaRPr>
          </a:p>
          <a:p>
            <a:pPr indent="-330200" lvl="1" marL="914400" rtl="0" algn="l">
              <a:spcBef>
                <a:spcPts val="0"/>
              </a:spcBef>
              <a:spcAft>
                <a:spcPts val="0"/>
              </a:spcAft>
              <a:buClr>
                <a:srgbClr val="171717"/>
              </a:buClr>
              <a:buSzPts val="1600"/>
              <a:buAutoNum type="alphaLcPeriod"/>
            </a:pPr>
            <a:r>
              <a:rPr lang="en-GB" sz="1600">
                <a:solidFill>
                  <a:srgbClr val="171717"/>
                </a:solidFill>
              </a:rPr>
              <a:t>Energy and power</a:t>
            </a:r>
            <a:endParaRPr sz="1600">
              <a:solidFill>
                <a:srgbClr val="171717"/>
              </a:solidFill>
            </a:endParaRPr>
          </a:p>
          <a:p>
            <a:pPr indent="-330200" lvl="1" marL="914400" rtl="0" algn="l">
              <a:spcBef>
                <a:spcPts val="0"/>
              </a:spcBef>
              <a:spcAft>
                <a:spcPts val="0"/>
              </a:spcAft>
              <a:buClr>
                <a:srgbClr val="171717"/>
              </a:buClr>
              <a:buSzPts val="1600"/>
              <a:buAutoNum type="alphaLcPeriod"/>
            </a:pPr>
            <a:r>
              <a:rPr lang="en-GB" sz="1600">
                <a:solidFill>
                  <a:srgbClr val="171717"/>
                </a:solidFill>
              </a:rPr>
              <a:t>Electricity</a:t>
            </a:r>
            <a:endParaRPr sz="1600">
              <a:solidFill>
                <a:srgbClr val="171717"/>
              </a:solidFill>
            </a:endParaRPr>
          </a:p>
          <a:p>
            <a:pPr indent="-330200" lvl="1" marL="914400" rtl="0" algn="l">
              <a:spcBef>
                <a:spcPts val="0"/>
              </a:spcBef>
              <a:spcAft>
                <a:spcPts val="0"/>
              </a:spcAft>
              <a:buClr>
                <a:srgbClr val="171717"/>
              </a:buClr>
              <a:buSzPts val="1600"/>
              <a:buAutoNum type="alphaLcPeriod"/>
            </a:pPr>
            <a:r>
              <a:rPr lang="en-GB" sz="1600">
                <a:solidFill>
                  <a:srgbClr val="171717"/>
                </a:solidFill>
              </a:rPr>
              <a:t>Thermodynamics</a:t>
            </a:r>
            <a:endParaRPr sz="1600">
              <a:solidFill>
                <a:srgbClr val="171717"/>
              </a:solidFill>
            </a:endParaRPr>
          </a:p>
          <a:p>
            <a:pPr indent="-330200" lvl="1" marL="914400" rtl="0" algn="l">
              <a:spcBef>
                <a:spcPts val="0"/>
              </a:spcBef>
              <a:spcAft>
                <a:spcPts val="0"/>
              </a:spcAft>
              <a:buClr>
                <a:srgbClr val="171717"/>
              </a:buClr>
              <a:buSzPts val="1600"/>
              <a:buAutoNum type="alphaLcPeriod"/>
            </a:pPr>
            <a:r>
              <a:rPr lang="en-GB" sz="1600">
                <a:solidFill>
                  <a:srgbClr val="171717"/>
                </a:solidFill>
              </a:rPr>
              <a:t>Kinematic</a:t>
            </a:r>
            <a:endParaRPr sz="1600">
              <a:solidFill>
                <a:srgbClr val="171717"/>
              </a:solidFill>
            </a:endParaRPr>
          </a:p>
          <a:p>
            <a:pPr indent="-330200" lvl="1" marL="914400" rtl="0" algn="l">
              <a:spcBef>
                <a:spcPts val="0"/>
              </a:spcBef>
              <a:spcAft>
                <a:spcPts val="0"/>
              </a:spcAft>
              <a:buClr>
                <a:srgbClr val="171717"/>
              </a:buClr>
              <a:buSzPts val="1600"/>
              <a:buAutoNum type="alphaLcPeriod"/>
            </a:pPr>
            <a:r>
              <a:rPr lang="en-GB" sz="1600">
                <a:solidFill>
                  <a:srgbClr val="171717"/>
                </a:solidFill>
              </a:rPr>
              <a:t>Optics</a:t>
            </a:r>
            <a:endParaRPr sz="1600">
              <a:solidFill>
                <a:srgbClr val="171717"/>
              </a:solidFill>
            </a:endParaRPr>
          </a:p>
          <a:p>
            <a:pPr indent="-330200" lvl="1" marL="914400" rtl="0" algn="l">
              <a:spcBef>
                <a:spcPts val="0"/>
              </a:spcBef>
              <a:spcAft>
                <a:spcPts val="0"/>
              </a:spcAft>
              <a:buClr>
                <a:srgbClr val="171717"/>
              </a:buClr>
              <a:buSzPts val="1600"/>
              <a:buAutoNum type="alphaLcPeriod"/>
            </a:pPr>
            <a:r>
              <a:rPr lang="en-GB" sz="1600">
                <a:solidFill>
                  <a:srgbClr val="171717"/>
                </a:solidFill>
              </a:rPr>
              <a:t>Electromagnetism</a:t>
            </a:r>
            <a:endParaRPr sz="1600">
              <a:solidFill>
                <a:srgbClr val="171717"/>
              </a:solidFill>
            </a:endParaRPr>
          </a:p>
          <a:p>
            <a:pPr indent="-330200" lvl="1" marL="914400" rtl="0" algn="l">
              <a:spcBef>
                <a:spcPts val="0"/>
              </a:spcBef>
              <a:spcAft>
                <a:spcPts val="0"/>
              </a:spcAft>
              <a:buClr>
                <a:srgbClr val="171717"/>
              </a:buClr>
              <a:buSzPts val="1600"/>
              <a:buAutoNum type="alphaLcPeriod"/>
            </a:pPr>
            <a:r>
              <a:rPr lang="en-GB" sz="1600">
                <a:solidFill>
                  <a:srgbClr val="171717"/>
                </a:solidFill>
              </a:rPr>
              <a:t>Modern physics</a:t>
            </a:r>
            <a:endParaRPr sz="1600">
              <a:solidFill>
                <a:srgbClr val="171717"/>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98" name="Shape 498"/>
        <p:cNvGrpSpPr/>
        <p:nvPr/>
      </p:nvGrpSpPr>
      <p:grpSpPr>
        <a:xfrm>
          <a:off x="0" y="0"/>
          <a:ext cx="0" cy="0"/>
          <a:chOff x="0" y="0"/>
          <a:chExt cx="0" cy="0"/>
        </a:xfrm>
      </p:grpSpPr>
      <p:sp>
        <p:nvSpPr>
          <p:cNvPr id="499" name="Google Shape;499;p65"/>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AI</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AI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AI?</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benefits </a:t>
            </a:r>
            <a:r>
              <a:rPr lang="en-GB" sz="1200">
                <a:solidFill>
                  <a:schemeClr val="lt1"/>
                </a:solidFill>
              </a:rPr>
              <a:t>students might encounter when learning with the help of AI?</a:t>
            </a:r>
            <a:endParaRPr sz="2400">
              <a:solidFill>
                <a:schemeClr val="lt1"/>
              </a:solidFill>
            </a:endParaRPr>
          </a:p>
        </p:txBody>
      </p:sp>
      <p:sp>
        <p:nvSpPr>
          <p:cNvPr id="500" name="Google Shape;500;p6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
        <p:nvSpPr>
          <p:cNvPr id="501" name="Google Shape;501;p65"/>
          <p:cNvSpPr txBox="1"/>
          <p:nvPr/>
        </p:nvSpPr>
        <p:spPr>
          <a:xfrm>
            <a:off x="3624000" y="564000"/>
            <a:ext cx="4188000" cy="3228000"/>
          </a:xfrm>
          <a:prstGeom prst="rect">
            <a:avLst/>
          </a:prstGeom>
          <a:noFill/>
          <a:ln>
            <a:noFill/>
          </a:ln>
        </p:spPr>
        <p:txBody>
          <a:bodyPr anchorCtr="0" anchor="t" bIns="91425" lIns="91425" spcFirstLastPara="1" rIns="91425" wrap="square" tIns="91425">
            <a:noAutofit/>
          </a:bodyPr>
          <a:lstStyle/>
          <a:p>
            <a:pPr indent="-330200" lvl="0" marL="457200" rtl="0" algn="l">
              <a:spcBef>
                <a:spcPts val="0"/>
              </a:spcBef>
              <a:spcAft>
                <a:spcPts val="0"/>
              </a:spcAft>
              <a:buClr>
                <a:srgbClr val="171717"/>
              </a:buClr>
              <a:buSzPts val="1600"/>
              <a:buAutoNum type="arabicPeriod"/>
            </a:pPr>
            <a:r>
              <a:rPr lang="en-GB" sz="1600">
                <a:solidFill>
                  <a:srgbClr val="171717"/>
                </a:solidFill>
              </a:rPr>
              <a:t>We can use AI to train model to make  </a:t>
            </a:r>
            <a:endParaRPr sz="1600">
              <a:solidFill>
                <a:srgbClr val="171717"/>
              </a:solidFill>
            </a:endParaRPr>
          </a:p>
          <a:p>
            <a:pPr indent="0" lvl="0" marL="457200" rtl="0" algn="l">
              <a:spcBef>
                <a:spcPts val="0"/>
              </a:spcBef>
              <a:spcAft>
                <a:spcPts val="0"/>
              </a:spcAft>
              <a:buNone/>
            </a:pPr>
            <a:r>
              <a:t/>
            </a:r>
            <a:endParaRPr sz="1600">
              <a:solidFill>
                <a:srgbClr val="171717"/>
              </a:solidFill>
            </a:endParaRPr>
          </a:p>
          <a:p>
            <a:pPr indent="0" lvl="0" marL="457200" rtl="0" algn="l">
              <a:spcBef>
                <a:spcPts val="0"/>
              </a:spcBef>
              <a:spcAft>
                <a:spcPts val="0"/>
              </a:spcAft>
              <a:buNone/>
            </a:pPr>
            <a:r>
              <a:t/>
            </a:r>
            <a:endParaRPr sz="1600">
              <a:solidFill>
                <a:srgbClr val="171717"/>
              </a:solidFill>
            </a:endParaRPr>
          </a:p>
          <a:p>
            <a:pPr indent="0" lvl="0" marL="457200" rtl="0" algn="l">
              <a:spcBef>
                <a:spcPts val="0"/>
              </a:spcBef>
              <a:spcAft>
                <a:spcPts val="0"/>
              </a:spcAft>
              <a:buNone/>
            </a:pPr>
            <a:r>
              <a:t/>
            </a:r>
            <a:endParaRPr sz="1600">
              <a:solidFill>
                <a:srgbClr val="171717"/>
              </a:solidFill>
            </a:endParaRPr>
          </a:p>
          <a:p>
            <a:pPr indent="-330200" lvl="0" marL="457200" rtl="0" algn="l">
              <a:spcBef>
                <a:spcPts val="0"/>
              </a:spcBef>
              <a:spcAft>
                <a:spcPts val="0"/>
              </a:spcAft>
              <a:buClr>
                <a:srgbClr val="171717"/>
              </a:buClr>
              <a:buSzPts val="1600"/>
              <a:buAutoNum type="arabicPeriod"/>
            </a:pPr>
            <a:r>
              <a:rPr lang="en-GB" sz="1600">
                <a:solidFill>
                  <a:srgbClr val="171717"/>
                </a:solidFill>
              </a:rPr>
              <a:t>Over reliance on AI tool</a:t>
            </a:r>
            <a:endParaRPr sz="1600">
              <a:solidFill>
                <a:srgbClr val="171717"/>
              </a:solidFill>
            </a:endParaRPr>
          </a:p>
          <a:p>
            <a:pPr indent="-330200" lvl="0" marL="457200" rtl="0" algn="l">
              <a:spcBef>
                <a:spcPts val="0"/>
              </a:spcBef>
              <a:spcAft>
                <a:spcPts val="0"/>
              </a:spcAft>
              <a:buClr>
                <a:srgbClr val="171717"/>
              </a:buClr>
              <a:buSzPts val="1600"/>
              <a:buAutoNum type="arabicPeriod"/>
            </a:pPr>
            <a:r>
              <a:rPr lang="en-GB" sz="1600">
                <a:solidFill>
                  <a:srgbClr val="171717"/>
                </a:solidFill>
              </a:rPr>
              <a:t>Pragerism </a:t>
            </a:r>
            <a:endParaRPr sz="1600">
              <a:solidFill>
                <a:srgbClr val="171717"/>
              </a:solidFill>
            </a:endParaRPr>
          </a:p>
          <a:p>
            <a:pPr indent="-330200" lvl="0" marL="457200" rtl="0" algn="l">
              <a:spcBef>
                <a:spcPts val="0"/>
              </a:spcBef>
              <a:spcAft>
                <a:spcPts val="0"/>
              </a:spcAft>
              <a:buClr>
                <a:srgbClr val="171717"/>
              </a:buClr>
              <a:buSzPts val="1600"/>
              <a:buAutoNum type="arabicPeriod"/>
            </a:pPr>
            <a:r>
              <a:rPr lang="en-GB" sz="1600">
                <a:solidFill>
                  <a:srgbClr val="171717"/>
                </a:solidFill>
              </a:rPr>
              <a:t>Lack of critical thinking</a:t>
            </a:r>
            <a:endParaRPr sz="1600">
              <a:solidFill>
                <a:srgbClr val="171717"/>
              </a:solidFill>
            </a:endParaRPr>
          </a:p>
          <a:p>
            <a:pPr indent="0" lvl="0" marL="457200" rtl="0" algn="l">
              <a:spcBef>
                <a:spcPts val="0"/>
              </a:spcBef>
              <a:spcAft>
                <a:spcPts val="0"/>
              </a:spcAft>
              <a:buNone/>
            </a:pPr>
            <a:r>
              <a:t/>
            </a:r>
            <a:endParaRPr sz="1600">
              <a:solidFill>
                <a:srgbClr val="171717"/>
              </a:solidFill>
            </a:endParaRPr>
          </a:p>
          <a:p>
            <a:pPr indent="0" lvl="0" marL="457200" rtl="0" algn="l">
              <a:spcBef>
                <a:spcPts val="0"/>
              </a:spcBef>
              <a:spcAft>
                <a:spcPts val="0"/>
              </a:spcAft>
              <a:buNone/>
            </a:pPr>
            <a:r>
              <a:t/>
            </a:r>
            <a:endParaRPr sz="1600">
              <a:solidFill>
                <a:srgbClr val="171717"/>
              </a:solidFill>
            </a:endParaRPr>
          </a:p>
          <a:p>
            <a:pPr indent="-330200" lvl="0" marL="457200" rtl="0" algn="l">
              <a:spcBef>
                <a:spcPts val="0"/>
              </a:spcBef>
              <a:spcAft>
                <a:spcPts val="0"/>
              </a:spcAft>
              <a:buClr>
                <a:srgbClr val="171717"/>
              </a:buClr>
              <a:buSzPts val="1600"/>
              <a:buAutoNum type="arabicPeriod"/>
            </a:pPr>
            <a:r>
              <a:rPr lang="en-GB" sz="1600">
                <a:solidFill>
                  <a:srgbClr val="171717"/>
                </a:solidFill>
              </a:rPr>
              <a:t>Simulation</a:t>
            </a:r>
            <a:endParaRPr sz="1600">
              <a:solidFill>
                <a:srgbClr val="171717"/>
              </a:solidFill>
            </a:endParaRPr>
          </a:p>
          <a:p>
            <a:pPr indent="-330200" lvl="0" marL="457200" rtl="0" algn="l">
              <a:spcBef>
                <a:spcPts val="0"/>
              </a:spcBef>
              <a:spcAft>
                <a:spcPts val="0"/>
              </a:spcAft>
              <a:buClr>
                <a:srgbClr val="171717"/>
              </a:buClr>
              <a:buSzPts val="1600"/>
              <a:buAutoNum type="arabicPeriod"/>
            </a:pPr>
            <a:r>
              <a:rPr lang="en-GB" sz="1600">
                <a:solidFill>
                  <a:srgbClr val="171717"/>
                </a:solidFill>
              </a:rPr>
              <a:t>Feedback</a:t>
            </a:r>
            <a:endParaRPr sz="1600">
              <a:solidFill>
                <a:srgbClr val="171717"/>
              </a:solidFill>
            </a:endParaRPr>
          </a:p>
          <a:p>
            <a:pPr indent="-330200" lvl="0" marL="457200" rtl="0" algn="l">
              <a:spcBef>
                <a:spcPts val="0"/>
              </a:spcBef>
              <a:spcAft>
                <a:spcPts val="0"/>
              </a:spcAft>
              <a:buClr>
                <a:srgbClr val="171717"/>
              </a:buClr>
              <a:buSzPts val="1600"/>
              <a:buAutoNum type="arabicPeriod"/>
            </a:pPr>
            <a:r>
              <a:rPr lang="en-GB" sz="1600">
                <a:solidFill>
                  <a:srgbClr val="171717"/>
                </a:solidFill>
              </a:rPr>
              <a:t>Clarification of understanding</a:t>
            </a:r>
            <a:endParaRPr sz="1600">
              <a:solidFill>
                <a:srgbClr val="171717"/>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05" name="Shape 505"/>
        <p:cNvGrpSpPr/>
        <p:nvPr/>
      </p:nvGrpSpPr>
      <p:grpSpPr>
        <a:xfrm>
          <a:off x="0" y="0"/>
          <a:ext cx="0" cy="0"/>
          <a:chOff x="0" y="0"/>
          <a:chExt cx="0" cy="0"/>
        </a:xfrm>
      </p:grpSpPr>
      <p:sp>
        <p:nvSpPr>
          <p:cNvPr id="506" name="Google Shape;506;p66"/>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507" name="Google Shape;507;p6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49250" lvl="0" marL="457200" rtl="0" algn="l">
              <a:spcBef>
                <a:spcPts val="0"/>
              </a:spcBef>
              <a:spcAft>
                <a:spcPts val="0"/>
              </a:spcAft>
              <a:buClr>
                <a:srgbClr val="171717"/>
              </a:buClr>
              <a:buSzPts val="1900"/>
              <a:buChar char="●"/>
            </a:pPr>
            <a:r>
              <a:rPr lang="en-GB" sz="1900">
                <a:solidFill>
                  <a:srgbClr val="171717"/>
                </a:solidFill>
              </a:rPr>
              <a:t>Material science</a:t>
            </a:r>
            <a:endParaRPr sz="1900">
              <a:solidFill>
                <a:srgbClr val="171717"/>
              </a:solidFill>
            </a:endParaRPr>
          </a:p>
          <a:p>
            <a:pPr indent="-349250" lvl="1" marL="914400" rtl="0" algn="l">
              <a:spcBef>
                <a:spcPts val="0"/>
              </a:spcBef>
              <a:spcAft>
                <a:spcPts val="0"/>
              </a:spcAft>
              <a:buClr>
                <a:srgbClr val="171717"/>
              </a:buClr>
              <a:buSzPts val="1900"/>
              <a:buChar char="○"/>
            </a:pPr>
            <a:r>
              <a:rPr lang="en-GB" sz="1900">
                <a:solidFill>
                  <a:srgbClr val="171717"/>
                </a:solidFill>
              </a:rPr>
              <a:t>→superconductors &amp; insulator &amp; conductors!</a:t>
            </a:r>
            <a:endParaRPr sz="1900">
              <a:solidFill>
                <a:srgbClr val="171717"/>
              </a:solidFill>
            </a:endParaRPr>
          </a:p>
          <a:p>
            <a:pPr indent="-349250" lvl="1" marL="914400" rtl="0" algn="l">
              <a:spcBef>
                <a:spcPts val="0"/>
              </a:spcBef>
              <a:spcAft>
                <a:spcPts val="0"/>
              </a:spcAft>
              <a:buClr>
                <a:srgbClr val="171717"/>
              </a:buClr>
              <a:buSzPts val="1900"/>
              <a:buChar char="○"/>
            </a:pPr>
            <a:r>
              <a:rPr lang="en-GB" sz="1900">
                <a:solidFill>
                  <a:srgbClr val="171717"/>
                </a:solidFill>
              </a:rPr>
              <a:t>→quenching (removing heat)</a:t>
            </a:r>
            <a:endParaRPr sz="1900">
              <a:solidFill>
                <a:srgbClr val="171717"/>
              </a:solidFill>
            </a:endParaRPr>
          </a:p>
          <a:p>
            <a:pPr indent="-349250" lvl="0" marL="457200" rtl="0" algn="l">
              <a:spcBef>
                <a:spcPts val="0"/>
              </a:spcBef>
              <a:spcAft>
                <a:spcPts val="0"/>
              </a:spcAft>
              <a:buClr>
                <a:srgbClr val="171717"/>
              </a:buClr>
              <a:buSzPts val="1900"/>
              <a:buChar char="●"/>
            </a:pPr>
            <a:r>
              <a:rPr lang="en-GB" sz="1900">
                <a:solidFill>
                  <a:srgbClr val="171717"/>
                </a:solidFill>
              </a:rPr>
              <a:t>Recycling</a:t>
            </a:r>
            <a:endParaRPr sz="1900">
              <a:solidFill>
                <a:srgbClr val="171717"/>
              </a:solidFill>
            </a:endParaRPr>
          </a:p>
          <a:p>
            <a:pPr indent="-349250" lvl="1" marL="914400" rtl="0" algn="l">
              <a:spcBef>
                <a:spcPts val="0"/>
              </a:spcBef>
              <a:spcAft>
                <a:spcPts val="0"/>
              </a:spcAft>
              <a:buClr>
                <a:srgbClr val="171717"/>
              </a:buClr>
              <a:buSzPts val="1900"/>
              <a:buChar char="○"/>
            </a:pPr>
            <a:r>
              <a:rPr lang="en-GB" sz="1900">
                <a:solidFill>
                  <a:srgbClr val="171717"/>
                </a:solidFill>
              </a:rPr>
              <a:t>PS→SPS→LHC? (CHECK)</a:t>
            </a:r>
            <a:endParaRPr sz="1900">
              <a:solidFill>
                <a:srgbClr val="171717"/>
              </a:solidFill>
            </a:endParaRPr>
          </a:p>
          <a:p>
            <a:pPr indent="-349250" lvl="0" marL="457200" rtl="0" algn="l">
              <a:spcBef>
                <a:spcPts val="0"/>
              </a:spcBef>
              <a:spcAft>
                <a:spcPts val="0"/>
              </a:spcAft>
              <a:buClr>
                <a:srgbClr val="171717"/>
              </a:buClr>
              <a:buSzPts val="1900"/>
              <a:buChar char="●"/>
            </a:pPr>
            <a:r>
              <a:rPr lang="en-GB" sz="1900">
                <a:solidFill>
                  <a:srgbClr val="171717"/>
                </a:solidFill>
              </a:rPr>
              <a:t>Advancing</a:t>
            </a:r>
            <a:endParaRPr sz="1900">
              <a:solidFill>
                <a:srgbClr val="171717"/>
              </a:solidFill>
            </a:endParaRPr>
          </a:p>
          <a:p>
            <a:pPr indent="-349250" lvl="1" marL="914400" rtl="0" algn="l">
              <a:spcBef>
                <a:spcPts val="0"/>
              </a:spcBef>
              <a:spcAft>
                <a:spcPts val="0"/>
              </a:spcAft>
              <a:buClr>
                <a:srgbClr val="171717"/>
              </a:buClr>
              <a:buSzPts val="1900"/>
              <a:buChar char="○"/>
            </a:pPr>
            <a:r>
              <a:rPr lang="en-GB" sz="1900">
                <a:solidFill>
                  <a:srgbClr val="171717"/>
                </a:solidFill>
              </a:rPr>
              <a:t>SC→PS→SPS→LHC→LH+LHC &amp; FCC</a:t>
            </a:r>
            <a:endParaRPr sz="1900">
              <a:solidFill>
                <a:srgbClr val="171717"/>
              </a:solidFill>
            </a:endParaRPr>
          </a:p>
          <a:p>
            <a:pPr indent="-349250" lvl="0" marL="457200" rtl="0" algn="l">
              <a:spcBef>
                <a:spcPts val="0"/>
              </a:spcBef>
              <a:spcAft>
                <a:spcPts val="0"/>
              </a:spcAft>
              <a:buClr>
                <a:srgbClr val="171717"/>
              </a:buClr>
              <a:buSzPts val="1900"/>
              <a:buChar char="●"/>
            </a:pPr>
            <a:r>
              <a:rPr lang="en-GB" sz="1900">
                <a:solidFill>
                  <a:srgbClr val="171717"/>
                </a:solidFill>
              </a:rPr>
              <a:t>Teaching</a:t>
            </a:r>
            <a:endParaRPr sz="1900">
              <a:solidFill>
                <a:srgbClr val="171717"/>
              </a:solidFill>
            </a:endParaRPr>
          </a:p>
          <a:p>
            <a:pPr indent="-349250" lvl="0" marL="457200" rtl="0" algn="l">
              <a:spcBef>
                <a:spcPts val="0"/>
              </a:spcBef>
              <a:spcAft>
                <a:spcPts val="0"/>
              </a:spcAft>
              <a:buClr>
                <a:srgbClr val="171717"/>
              </a:buClr>
              <a:buSzPts val="1900"/>
              <a:buChar char="●"/>
            </a:pPr>
            <a:r>
              <a:rPr lang="en-GB" sz="1900">
                <a:solidFill>
                  <a:srgbClr val="171717"/>
                </a:solidFill>
              </a:rPr>
              <a:t>AI</a:t>
            </a:r>
            <a:endParaRPr sz="1900">
              <a:solidFill>
                <a:srgbClr val="171717"/>
              </a:solidFill>
            </a:endParaRPr>
          </a:p>
          <a:p>
            <a:pPr indent="-349250" lvl="1" marL="914400" rtl="0" algn="l">
              <a:spcBef>
                <a:spcPts val="0"/>
              </a:spcBef>
              <a:spcAft>
                <a:spcPts val="0"/>
              </a:spcAft>
              <a:buClr>
                <a:srgbClr val="171717"/>
              </a:buClr>
              <a:buSzPts val="1900"/>
              <a:buChar char="○"/>
            </a:pPr>
            <a:r>
              <a:rPr lang="en-GB" sz="1900">
                <a:solidFill>
                  <a:srgbClr val="171717"/>
                </a:solidFill>
              </a:rPr>
              <a:t>MACHINE LEARNING</a:t>
            </a:r>
            <a:endParaRPr sz="1900">
              <a:solidFill>
                <a:srgbClr val="171717"/>
              </a:solidFill>
            </a:endParaRPr>
          </a:p>
          <a:p>
            <a:pPr indent="-349250" lvl="1" marL="914400" rtl="0" algn="l">
              <a:spcBef>
                <a:spcPts val="0"/>
              </a:spcBef>
              <a:spcAft>
                <a:spcPts val="0"/>
              </a:spcAft>
              <a:buClr>
                <a:srgbClr val="171717"/>
              </a:buClr>
              <a:buSzPts val="1900"/>
              <a:buChar char="○"/>
            </a:pPr>
            <a:r>
              <a:rPr lang="en-GB" sz="1900">
                <a:solidFill>
                  <a:srgbClr val="171717"/>
                </a:solidFill>
              </a:rPr>
              <a:t>Bias</a:t>
            </a:r>
            <a:endParaRPr sz="1600">
              <a:solidFill>
                <a:srgbClr val="171717"/>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11" name="Shape 511"/>
        <p:cNvGrpSpPr/>
        <p:nvPr/>
      </p:nvGrpSpPr>
      <p:grpSpPr>
        <a:xfrm>
          <a:off x="0" y="0"/>
          <a:ext cx="0" cy="0"/>
          <a:chOff x="0" y="0"/>
          <a:chExt cx="0" cy="0"/>
        </a:xfrm>
      </p:grpSpPr>
      <p:sp>
        <p:nvSpPr>
          <p:cNvPr id="512" name="Google Shape;512;p67"/>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Engineering</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topic from the physics curriculum could you see yourself teaching in the context of </a:t>
            </a:r>
            <a:r>
              <a:rPr b="1" lang="en-GB" sz="1200">
                <a:solidFill>
                  <a:schemeClr val="lt1"/>
                </a:solidFill>
              </a:rPr>
              <a:t>Engineering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Sketch out your idea and add links to suitable resources!</a:t>
            </a:r>
            <a:endParaRPr sz="1200">
              <a:solidFill>
                <a:schemeClr val="lt1"/>
              </a:solidFill>
            </a:endParaRPr>
          </a:p>
        </p:txBody>
      </p:sp>
      <p:sp>
        <p:nvSpPr>
          <p:cNvPr id="513" name="Google Shape;513;p6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Electricity</a:t>
            </a:r>
            <a:r>
              <a:rPr lang="en-GB" sz="1600">
                <a:solidFill>
                  <a:srgbClr val="171717"/>
                </a:solidFill>
              </a:rPr>
              <a:t> and magnetism</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t/>
            </a:r>
            <a:endParaRPr sz="1600">
              <a:solidFill>
                <a:srgbClr val="171717"/>
              </a:solidFill>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17" name="Shape 517"/>
        <p:cNvGrpSpPr/>
        <p:nvPr/>
      </p:nvGrpSpPr>
      <p:grpSpPr>
        <a:xfrm>
          <a:off x="0" y="0"/>
          <a:ext cx="0" cy="0"/>
          <a:chOff x="0" y="0"/>
          <a:chExt cx="0" cy="0"/>
        </a:xfrm>
      </p:grpSpPr>
      <p:sp>
        <p:nvSpPr>
          <p:cNvPr id="518" name="Google Shape;518;p68"/>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LHC</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topic from the physics curriculum could you see yourself teaching in the context of the </a:t>
            </a:r>
            <a:br>
              <a:rPr lang="en-GB" sz="1200">
                <a:solidFill>
                  <a:schemeClr val="lt1"/>
                </a:solidFill>
              </a:rPr>
            </a:br>
            <a:r>
              <a:rPr b="1" lang="en-GB" sz="1200">
                <a:solidFill>
                  <a:schemeClr val="lt1"/>
                </a:solidFill>
              </a:rPr>
              <a:t>Large Hadron Collider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Sketch out your idea and add links to suitable resources!</a:t>
            </a:r>
            <a:endParaRPr sz="1200">
              <a:solidFill>
                <a:schemeClr val="lt1"/>
              </a:solidFill>
            </a:endParaRPr>
          </a:p>
        </p:txBody>
      </p:sp>
      <p:sp>
        <p:nvSpPr>
          <p:cNvPr id="519" name="Google Shape;519;p6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Magnetism</a:t>
            </a:r>
            <a:endParaRPr sz="1600">
              <a:solidFill>
                <a:srgbClr val="171717"/>
              </a:solidFill>
            </a:endParaRPr>
          </a:p>
          <a:p>
            <a:pPr indent="0" lvl="0" marL="0" marR="360000" rtl="0" algn="l">
              <a:spcBef>
                <a:spcPts val="0"/>
              </a:spcBef>
              <a:spcAft>
                <a:spcPts val="0"/>
              </a:spcAft>
              <a:buNone/>
            </a:pPr>
            <a:r>
              <a:rPr lang="en-GB" sz="1600">
                <a:solidFill>
                  <a:srgbClr val="171717"/>
                </a:solidFill>
              </a:rPr>
              <a:t>2)</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23" name="Shape 523"/>
        <p:cNvGrpSpPr/>
        <p:nvPr/>
      </p:nvGrpSpPr>
      <p:grpSpPr>
        <a:xfrm>
          <a:off x="0" y="0"/>
          <a:ext cx="0" cy="0"/>
          <a:chOff x="0" y="0"/>
          <a:chExt cx="0" cy="0"/>
        </a:xfrm>
      </p:grpSpPr>
      <p:sp>
        <p:nvSpPr>
          <p:cNvPr id="524" name="Google Shape;524;p69"/>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AI</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AI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AI?</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benefits </a:t>
            </a:r>
            <a:r>
              <a:rPr lang="en-GB" sz="1200">
                <a:solidFill>
                  <a:schemeClr val="lt1"/>
                </a:solidFill>
              </a:rPr>
              <a:t>students might encounter when learning with the help of AI?</a:t>
            </a:r>
            <a:endParaRPr sz="2400">
              <a:solidFill>
                <a:schemeClr val="lt1"/>
              </a:solidFill>
            </a:endParaRPr>
          </a:p>
        </p:txBody>
      </p:sp>
      <p:sp>
        <p:nvSpPr>
          <p:cNvPr id="525" name="Google Shape;525;p6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29" name="Shape 529"/>
        <p:cNvGrpSpPr/>
        <p:nvPr/>
      </p:nvGrpSpPr>
      <p:grpSpPr>
        <a:xfrm>
          <a:off x="0" y="0"/>
          <a:ext cx="0" cy="0"/>
          <a:chOff x="0" y="0"/>
          <a:chExt cx="0" cy="0"/>
        </a:xfrm>
      </p:grpSpPr>
      <p:sp>
        <p:nvSpPr>
          <p:cNvPr id="530" name="Google Shape;530;p70"/>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531" name="Google Shape;531;p7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35" name="Shape 535"/>
        <p:cNvGrpSpPr/>
        <p:nvPr/>
      </p:nvGrpSpPr>
      <p:grpSpPr>
        <a:xfrm>
          <a:off x="0" y="0"/>
          <a:ext cx="0" cy="0"/>
          <a:chOff x="0" y="0"/>
          <a:chExt cx="0" cy="0"/>
        </a:xfrm>
      </p:grpSpPr>
      <p:sp>
        <p:nvSpPr>
          <p:cNvPr id="536" name="Google Shape;536;p71"/>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Engineering</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topic from the physics curriculum could you see yourself teaching in the context of </a:t>
            </a:r>
            <a:r>
              <a:rPr b="1" lang="en-GB" sz="1200">
                <a:solidFill>
                  <a:schemeClr val="lt1"/>
                </a:solidFill>
              </a:rPr>
              <a:t>Engineering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Sketch out your idea and add links to suitable resources!</a:t>
            </a:r>
            <a:endParaRPr sz="1200">
              <a:solidFill>
                <a:schemeClr val="lt1"/>
              </a:solidFill>
            </a:endParaRPr>
          </a:p>
        </p:txBody>
      </p:sp>
      <p:sp>
        <p:nvSpPr>
          <p:cNvPr id="537" name="Google Shape;537;p7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Principles of Engineering</a:t>
            </a:r>
            <a:endParaRPr sz="1600">
              <a:solidFill>
                <a:srgbClr val="171717"/>
              </a:solidFill>
            </a:endParaRPr>
          </a:p>
          <a:p>
            <a:pPr indent="0" lvl="0" marL="360000" marR="360000" rtl="0" algn="l">
              <a:spcBef>
                <a:spcPts val="0"/>
              </a:spcBef>
              <a:spcAft>
                <a:spcPts val="0"/>
              </a:spcAft>
              <a:buNone/>
            </a:pPr>
            <a:r>
              <a:rPr lang="en-GB" sz="1600">
                <a:solidFill>
                  <a:srgbClr val="171717"/>
                </a:solidFill>
              </a:rPr>
              <a:t>Digital Electronics</a:t>
            </a:r>
            <a:endParaRPr sz="1600">
              <a:solidFill>
                <a:srgbClr val="171717"/>
              </a:solidFill>
            </a:endParaRPr>
          </a:p>
          <a:p>
            <a:pPr indent="0" lvl="0" marL="360000" marR="360000" rtl="0" algn="l">
              <a:spcBef>
                <a:spcPts val="0"/>
              </a:spcBef>
              <a:spcAft>
                <a:spcPts val="0"/>
              </a:spcAft>
              <a:buNone/>
            </a:pPr>
            <a:r>
              <a:rPr lang="en-GB" sz="1600">
                <a:solidFill>
                  <a:srgbClr val="171717"/>
                </a:solidFill>
              </a:rPr>
              <a:t>Materials Science</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       I loved the discussion about the coils in the matrix.  I would use that as an example of composites in a materials sciences section of a physics and engineering course.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u="sng">
                <a:solidFill>
                  <a:schemeClr val="hlink"/>
                </a:solidFill>
                <a:hlinkClick r:id="rId3"/>
              </a:rPr>
              <a:t>https://docs.google.com/presentation/d/1RYJQ4-56G8apIcai-C94q_CO6tH9HecQ6DW94jFyzqU/edit?usp=sharing</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p:txBody>
      </p:sp>
      <p:pic>
        <p:nvPicPr>
          <p:cNvPr id="538" name="Google Shape;538;p71" title="IMG_20240111_134818955.jpg"/>
          <p:cNvPicPr preferRelativeResize="0"/>
          <p:nvPr/>
        </p:nvPicPr>
        <p:blipFill>
          <a:blip r:embed="rId4">
            <a:alphaModFix/>
          </a:blip>
          <a:stretch>
            <a:fillRect/>
          </a:stretch>
        </p:blipFill>
        <p:spPr>
          <a:xfrm>
            <a:off x="2643191" y="3518334"/>
            <a:ext cx="1218874" cy="1625165"/>
          </a:xfrm>
          <a:prstGeom prst="rect">
            <a:avLst/>
          </a:prstGeom>
          <a:noFill/>
          <a:ln>
            <a:noFill/>
          </a:ln>
        </p:spPr>
      </p:pic>
      <p:pic>
        <p:nvPicPr>
          <p:cNvPr id="539" name="Google Shape;539;p71" title="IMG_20240111_134754725.jpg"/>
          <p:cNvPicPr preferRelativeResize="0"/>
          <p:nvPr/>
        </p:nvPicPr>
        <p:blipFill>
          <a:blip r:embed="rId5">
            <a:alphaModFix/>
          </a:blip>
          <a:stretch>
            <a:fillRect/>
          </a:stretch>
        </p:blipFill>
        <p:spPr>
          <a:xfrm>
            <a:off x="7558916" y="3518334"/>
            <a:ext cx="1218874" cy="1625165"/>
          </a:xfrm>
          <a:prstGeom prst="rect">
            <a:avLst/>
          </a:prstGeom>
          <a:noFill/>
          <a:ln>
            <a:noFill/>
          </a:ln>
        </p:spPr>
      </p:pic>
      <p:pic>
        <p:nvPicPr>
          <p:cNvPr id="540" name="Google Shape;540;p71" title="IMG_20240111_134612736.jpg"/>
          <p:cNvPicPr preferRelativeResize="0"/>
          <p:nvPr/>
        </p:nvPicPr>
        <p:blipFill>
          <a:blip r:embed="rId6">
            <a:alphaModFix/>
          </a:blip>
          <a:stretch>
            <a:fillRect/>
          </a:stretch>
        </p:blipFill>
        <p:spPr>
          <a:xfrm>
            <a:off x="6340041" y="3518334"/>
            <a:ext cx="1218874" cy="1625165"/>
          </a:xfrm>
          <a:prstGeom prst="rect">
            <a:avLst/>
          </a:prstGeom>
          <a:noFill/>
          <a:ln>
            <a:noFill/>
          </a:ln>
        </p:spPr>
      </p:pic>
      <p:pic>
        <p:nvPicPr>
          <p:cNvPr id="541" name="Google Shape;541;p71" title="IMG_20240111_134737149.jpg"/>
          <p:cNvPicPr preferRelativeResize="0"/>
          <p:nvPr/>
        </p:nvPicPr>
        <p:blipFill>
          <a:blip r:embed="rId7">
            <a:alphaModFix/>
          </a:blip>
          <a:stretch>
            <a:fillRect/>
          </a:stretch>
        </p:blipFill>
        <p:spPr>
          <a:xfrm>
            <a:off x="5121166" y="3518334"/>
            <a:ext cx="1218874" cy="1625165"/>
          </a:xfrm>
          <a:prstGeom prst="rect">
            <a:avLst/>
          </a:prstGeom>
          <a:noFill/>
          <a:ln>
            <a:noFill/>
          </a:ln>
        </p:spPr>
      </p:pic>
      <p:pic>
        <p:nvPicPr>
          <p:cNvPr id="542" name="Google Shape;542;p71" title="IMG_20240111_134742515.jpg"/>
          <p:cNvPicPr preferRelativeResize="0"/>
          <p:nvPr/>
        </p:nvPicPr>
        <p:blipFill>
          <a:blip r:embed="rId8">
            <a:alphaModFix/>
          </a:blip>
          <a:stretch>
            <a:fillRect/>
          </a:stretch>
        </p:blipFill>
        <p:spPr>
          <a:xfrm>
            <a:off x="3862066" y="3518326"/>
            <a:ext cx="1218874" cy="16251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11" name="Shape 211"/>
        <p:cNvGrpSpPr/>
        <p:nvPr/>
      </p:nvGrpSpPr>
      <p:grpSpPr>
        <a:xfrm>
          <a:off x="0" y="0"/>
          <a:ext cx="0" cy="0"/>
          <a:chOff x="0" y="0"/>
          <a:chExt cx="0" cy="0"/>
        </a:xfrm>
      </p:grpSpPr>
      <p:sp>
        <p:nvSpPr>
          <p:cNvPr id="212" name="Google Shape;212;p27"/>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Checklist for SG Session 1</a:t>
            </a:r>
            <a:endParaRPr/>
          </a:p>
        </p:txBody>
      </p:sp>
      <p:graphicFrame>
        <p:nvGraphicFramePr>
          <p:cNvPr id="213" name="Google Shape;213;p27"/>
          <p:cNvGraphicFramePr/>
          <p:nvPr/>
        </p:nvGraphicFramePr>
        <p:xfrm>
          <a:off x="306000" y="1619250"/>
          <a:ext cx="3000000" cy="3000000"/>
        </p:xfrm>
        <a:graphic>
          <a:graphicData uri="http://schemas.openxmlformats.org/drawingml/2006/table">
            <a:tbl>
              <a:tblPr>
                <a:noFill/>
                <a:tableStyleId>{F58EEAE5-53E8-4903-A90D-0E30F9777E0A}</a:tableStyleId>
              </a:tblPr>
              <a:tblGrid>
                <a:gridCol w="382850"/>
                <a:gridCol w="1306850"/>
                <a:gridCol w="5126575"/>
                <a:gridCol w="1715725"/>
              </a:tblGrid>
              <a:tr h="381000">
                <a:tc>
                  <a:txBody>
                    <a:bodyPr/>
                    <a:lstStyle/>
                    <a:p>
                      <a:pPr indent="0" lvl="0" marL="0" rtl="0" algn="l">
                        <a:spcBef>
                          <a:spcPts val="0"/>
                        </a:spcBef>
                        <a:spcAft>
                          <a:spcPts val="0"/>
                        </a:spcAft>
                        <a:buNone/>
                      </a:pPr>
                      <a:r>
                        <a:rPr b="1" lang="en-GB"/>
                        <a:t>#</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Type of 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Deadline</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1</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Individual</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Fill in your section of the </a:t>
                      </a:r>
                      <a:r>
                        <a:rPr b="1" lang="en-GB"/>
                        <a:t>“Study Group 5”</a:t>
                      </a:r>
                      <a:r>
                        <a:rPr lang="en-GB"/>
                        <a:t> slide</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Wednesday, 17:30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2</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dk1"/>
                          </a:solidFill>
                        </a:rPr>
                        <a:t>Group</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Fill in </a:t>
                      </a:r>
                      <a:r>
                        <a:rPr b="1" lang="en-GB"/>
                        <a:t>“Group Norms”</a:t>
                      </a:r>
                      <a:r>
                        <a:rPr lang="en-GB"/>
                        <a:t> slide</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Wednesday, 17:30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3</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Individual</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Fill in slides corresponding to your colour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Wednesday, 17:30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4</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dk1"/>
                          </a:solidFill>
                        </a:rPr>
                        <a:t>Group</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Fill in </a:t>
                      </a:r>
                      <a:r>
                        <a:rPr b="1" lang="en-GB"/>
                        <a:t>“Our Key Takeaways”</a:t>
                      </a:r>
                      <a:r>
                        <a:rPr lang="en-GB"/>
                        <a:t> and </a:t>
                      </a:r>
                      <a:r>
                        <a:rPr b="1" lang="en-GB"/>
                        <a:t>“Our Feedback”</a:t>
                      </a:r>
                      <a:r>
                        <a:rPr lang="en-GB"/>
                        <a:t> slides as a group. Make sure you all contribute to the discussion.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Wednesday, 17:30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5</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dk1"/>
                          </a:solidFill>
                        </a:rPr>
                        <a:t>Group</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Decide how you as a group will present </a:t>
                      </a:r>
                      <a:r>
                        <a:rPr b="1" lang="en-GB"/>
                        <a:t>your group slides</a:t>
                      </a:r>
                      <a:r>
                        <a:rPr lang="en-GB"/>
                        <a:t> </a:t>
                      </a:r>
                      <a:br>
                        <a:rPr lang="en-GB"/>
                      </a:br>
                      <a:r>
                        <a:rPr lang="en-GB"/>
                        <a:t>if you are selected to present during the SG Report-Out.</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Wednesday, 17:30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
        <p:nvSpPr>
          <p:cNvPr id="214" name="Google Shape;214;p27"/>
          <p:cNvSpPr/>
          <p:nvPr/>
        </p:nvSpPr>
        <p:spPr>
          <a:xfrm>
            <a:off x="5531613" y="2939475"/>
            <a:ext cx="147300" cy="147600"/>
          </a:xfrm>
          <a:prstGeom prst="ellipse">
            <a:avLst/>
          </a:prstGeom>
          <a:solidFill>
            <a:srgbClr val="93C47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15" name="Google Shape;215;p27"/>
          <p:cNvSpPr/>
          <p:nvPr/>
        </p:nvSpPr>
        <p:spPr>
          <a:xfrm>
            <a:off x="5734124" y="2939475"/>
            <a:ext cx="147300" cy="147600"/>
          </a:xfrm>
          <a:prstGeom prst="ellipse">
            <a:avLst/>
          </a:prstGeom>
          <a:solidFill>
            <a:srgbClr val="FFD9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16" name="Google Shape;216;p27"/>
          <p:cNvSpPr/>
          <p:nvPr/>
        </p:nvSpPr>
        <p:spPr>
          <a:xfrm>
            <a:off x="5936636" y="2939475"/>
            <a:ext cx="147300" cy="147600"/>
          </a:xfrm>
          <a:prstGeom prst="ellipse">
            <a:avLst/>
          </a:prstGeom>
          <a:solidFill>
            <a:srgbClr val="F6B26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17" name="Google Shape;217;p27"/>
          <p:cNvSpPr/>
          <p:nvPr/>
        </p:nvSpPr>
        <p:spPr>
          <a:xfrm>
            <a:off x="6139123" y="2939475"/>
            <a:ext cx="147300" cy="147600"/>
          </a:xfrm>
          <a:prstGeom prst="ellipse">
            <a:avLst/>
          </a:prstGeom>
          <a:solidFill>
            <a:srgbClr val="E066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18" name="Google Shape;218;p27"/>
          <p:cNvSpPr/>
          <p:nvPr/>
        </p:nvSpPr>
        <p:spPr>
          <a:xfrm>
            <a:off x="6341635" y="2939475"/>
            <a:ext cx="147300" cy="147600"/>
          </a:xfrm>
          <a:prstGeom prst="ellipse">
            <a:avLst/>
          </a:prstGeom>
          <a:solidFill>
            <a:srgbClr val="6D9EE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46" name="Shape 546"/>
        <p:cNvGrpSpPr/>
        <p:nvPr/>
      </p:nvGrpSpPr>
      <p:grpSpPr>
        <a:xfrm>
          <a:off x="0" y="0"/>
          <a:ext cx="0" cy="0"/>
          <a:chOff x="0" y="0"/>
          <a:chExt cx="0" cy="0"/>
        </a:xfrm>
      </p:grpSpPr>
      <p:sp>
        <p:nvSpPr>
          <p:cNvPr id="547" name="Google Shape;547;p72"/>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LHC</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topic from the physics curriculum could you see yourself teaching in the context of the </a:t>
            </a:r>
            <a:br>
              <a:rPr lang="en-GB" sz="1200">
                <a:solidFill>
                  <a:schemeClr val="lt1"/>
                </a:solidFill>
              </a:rPr>
            </a:br>
            <a:r>
              <a:rPr b="1" lang="en-GB" sz="1200">
                <a:solidFill>
                  <a:schemeClr val="lt1"/>
                </a:solidFill>
              </a:rPr>
              <a:t>Large Hadron Collider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Sketch out your idea and add links to suitable resources!</a:t>
            </a:r>
            <a:endParaRPr sz="1200">
              <a:solidFill>
                <a:schemeClr val="lt1"/>
              </a:solidFill>
            </a:endParaRPr>
          </a:p>
        </p:txBody>
      </p:sp>
      <p:sp>
        <p:nvSpPr>
          <p:cNvPr id="548" name="Google Shape;548;p7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rPr lang="en-GB" sz="1600">
                <a:solidFill>
                  <a:srgbClr val="171717"/>
                </a:solidFill>
              </a:rPr>
              <a:t>   Centripetal Forces</a:t>
            </a:r>
            <a:endParaRPr sz="1600">
              <a:solidFill>
                <a:srgbClr val="171717"/>
              </a:solidFill>
            </a:endParaRPr>
          </a:p>
          <a:p>
            <a:pPr indent="0" lvl="0" marL="0" marR="360000" rtl="0" algn="l">
              <a:spcBef>
                <a:spcPts val="0"/>
              </a:spcBef>
              <a:spcAft>
                <a:spcPts val="0"/>
              </a:spcAft>
              <a:buNone/>
            </a:pPr>
            <a:r>
              <a:rPr lang="en-GB" sz="1600">
                <a:solidFill>
                  <a:srgbClr val="171717"/>
                </a:solidFill>
              </a:rPr>
              <a:t>   EM Spectrum</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   </a:t>
            </a:r>
            <a:endParaRPr sz="1600">
              <a:solidFill>
                <a:srgbClr val="171717"/>
              </a:solidFill>
            </a:endParaRPr>
          </a:p>
        </p:txBody>
      </p:sp>
      <p:pic>
        <p:nvPicPr>
          <p:cNvPr id="549" name="Google Shape;549;p72"/>
          <p:cNvPicPr preferRelativeResize="0"/>
          <p:nvPr/>
        </p:nvPicPr>
        <p:blipFill>
          <a:blip r:embed="rId3">
            <a:alphaModFix/>
          </a:blip>
          <a:stretch>
            <a:fillRect/>
          </a:stretch>
        </p:blipFill>
        <p:spPr>
          <a:xfrm>
            <a:off x="3472325" y="871963"/>
            <a:ext cx="2544274" cy="2204326"/>
          </a:xfrm>
          <a:prstGeom prst="rect">
            <a:avLst/>
          </a:prstGeom>
          <a:noFill/>
          <a:ln>
            <a:noFill/>
          </a:ln>
        </p:spPr>
      </p:pic>
      <p:pic>
        <p:nvPicPr>
          <p:cNvPr id="550" name="Google Shape;550;p72"/>
          <p:cNvPicPr preferRelativeResize="0"/>
          <p:nvPr/>
        </p:nvPicPr>
        <p:blipFill>
          <a:blip r:embed="rId4">
            <a:alphaModFix/>
          </a:blip>
          <a:stretch>
            <a:fillRect/>
          </a:stretch>
        </p:blipFill>
        <p:spPr>
          <a:xfrm rot="-1079446">
            <a:off x="5192117" y="3035375"/>
            <a:ext cx="3568425" cy="1526651"/>
          </a:xfrm>
          <a:prstGeom prst="rect">
            <a:avLst/>
          </a:prstGeom>
          <a:noFill/>
          <a:ln>
            <a:noFill/>
          </a:ln>
        </p:spPr>
      </p:pic>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54" name="Shape 554"/>
        <p:cNvGrpSpPr/>
        <p:nvPr/>
      </p:nvGrpSpPr>
      <p:grpSpPr>
        <a:xfrm>
          <a:off x="0" y="0"/>
          <a:ext cx="0" cy="0"/>
          <a:chOff x="0" y="0"/>
          <a:chExt cx="0" cy="0"/>
        </a:xfrm>
      </p:grpSpPr>
      <p:sp>
        <p:nvSpPr>
          <p:cNvPr id="555" name="Google Shape;555;p73"/>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AI</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AI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AI?</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benefits </a:t>
            </a:r>
            <a:r>
              <a:rPr lang="en-GB" sz="1200">
                <a:solidFill>
                  <a:schemeClr val="lt1"/>
                </a:solidFill>
              </a:rPr>
              <a:t>students might encounter when learning with the help of AI?</a:t>
            </a:r>
            <a:endParaRPr sz="2400">
              <a:solidFill>
                <a:schemeClr val="lt1"/>
              </a:solidFill>
            </a:endParaRPr>
          </a:p>
        </p:txBody>
      </p:sp>
      <p:sp>
        <p:nvSpPr>
          <p:cNvPr id="556" name="Google Shape;556;p7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That it is a tool</a:t>
            </a:r>
            <a:endParaRPr sz="1600">
              <a:solidFill>
                <a:srgbClr val="171717"/>
              </a:solidFill>
            </a:endParaRPr>
          </a:p>
          <a:p>
            <a:pPr indent="0" lvl="0" marL="360000" marR="360000" rtl="0" algn="l">
              <a:spcBef>
                <a:spcPts val="0"/>
              </a:spcBef>
              <a:spcAft>
                <a:spcPts val="0"/>
              </a:spcAft>
              <a:buNone/>
            </a:pPr>
            <a:r>
              <a:rPr lang="en-GB" sz="1600">
                <a:solidFill>
                  <a:srgbClr val="171717"/>
                </a:solidFill>
              </a:rPr>
              <a:t>That it takes a ton of math skills to create and configure.</a:t>
            </a:r>
            <a:endParaRPr sz="1600">
              <a:solidFill>
                <a:srgbClr val="171717"/>
              </a:solidFill>
            </a:endParaRPr>
          </a:p>
          <a:p>
            <a:pPr indent="0" lvl="0" marL="360000" marR="360000" rtl="0" algn="l">
              <a:spcBef>
                <a:spcPts val="0"/>
              </a:spcBef>
              <a:spcAft>
                <a:spcPts val="0"/>
              </a:spcAft>
              <a:buNone/>
            </a:pPr>
            <a:r>
              <a:rPr lang="en-GB" sz="1600">
                <a:solidFill>
                  <a:srgbClr val="171717"/>
                </a:solidFill>
              </a:rPr>
              <a:t>That there are possible dangers and errors.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They may think that it substitutes thinking for </a:t>
            </a:r>
            <a:r>
              <a:rPr lang="en-GB" sz="1600">
                <a:solidFill>
                  <a:srgbClr val="171717"/>
                </a:solidFill>
              </a:rPr>
              <a:t>oneself</a:t>
            </a:r>
            <a:r>
              <a:rPr lang="en-GB" sz="1600">
                <a:solidFill>
                  <a:srgbClr val="171717"/>
                </a:solidFill>
              </a:rPr>
              <a:t>.</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They may be able to find help with processes, or ideas of how to create something.</a:t>
            </a:r>
            <a:endParaRPr sz="1600">
              <a:solidFill>
                <a:srgbClr val="171717"/>
              </a:solidFill>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60" name="Shape 560"/>
        <p:cNvGrpSpPr/>
        <p:nvPr/>
      </p:nvGrpSpPr>
      <p:grpSpPr>
        <a:xfrm>
          <a:off x="0" y="0"/>
          <a:ext cx="0" cy="0"/>
          <a:chOff x="0" y="0"/>
          <a:chExt cx="0" cy="0"/>
        </a:xfrm>
      </p:grpSpPr>
      <p:sp>
        <p:nvSpPr>
          <p:cNvPr id="561" name="Google Shape;561;p74"/>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562" name="Google Shape;562;p74"/>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I want to </a:t>
            </a:r>
            <a:r>
              <a:rPr lang="en-GB" sz="1600">
                <a:solidFill>
                  <a:srgbClr val="171717"/>
                </a:solidFill>
              </a:rPr>
              <a:t>remember</a:t>
            </a:r>
            <a:r>
              <a:rPr lang="en-GB" sz="1600">
                <a:solidFill>
                  <a:srgbClr val="171717"/>
                </a:solidFill>
              </a:rPr>
              <a:t> all of it!  Maybe especially the idea of </a:t>
            </a:r>
            <a:r>
              <a:rPr lang="en-GB" sz="1600">
                <a:solidFill>
                  <a:srgbClr val="171717"/>
                </a:solidFill>
              </a:rPr>
              <a:t>collaboration</a:t>
            </a:r>
            <a:r>
              <a:rPr lang="en-GB" sz="1600">
                <a:solidFill>
                  <a:srgbClr val="171717"/>
                </a:solidFill>
              </a:rPr>
              <a:t> and the concept of working with and really appreciating people from all over the world.</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66" name="Shape 566"/>
        <p:cNvGrpSpPr/>
        <p:nvPr/>
      </p:nvGrpSpPr>
      <p:grpSpPr>
        <a:xfrm>
          <a:off x="0" y="0"/>
          <a:ext cx="0" cy="0"/>
          <a:chOff x="0" y="0"/>
          <a:chExt cx="0" cy="0"/>
        </a:xfrm>
      </p:grpSpPr>
      <p:sp>
        <p:nvSpPr>
          <p:cNvPr id="567" name="Google Shape;567;p75"/>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Engineering</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topic from the physics curriculum could you see yourself teaching in the context of </a:t>
            </a:r>
            <a:r>
              <a:rPr b="1" lang="en-GB" sz="1200">
                <a:solidFill>
                  <a:schemeClr val="lt1"/>
                </a:solidFill>
              </a:rPr>
              <a:t>Engineering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Sketch out your idea and add links to suitable resources!</a:t>
            </a:r>
            <a:endParaRPr sz="1200">
              <a:solidFill>
                <a:schemeClr val="lt1"/>
              </a:solidFill>
            </a:endParaRPr>
          </a:p>
        </p:txBody>
      </p:sp>
      <p:sp>
        <p:nvSpPr>
          <p:cNvPr id="568" name="Google Shape;568;p7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
        <p:nvSpPr>
          <p:cNvPr id="569" name="Google Shape;569;p75"/>
          <p:cNvSpPr txBox="1"/>
          <p:nvPr/>
        </p:nvSpPr>
        <p:spPr>
          <a:xfrm>
            <a:off x="3612675" y="567950"/>
            <a:ext cx="5416200" cy="431100"/>
          </a:xfrm>
          <a:prstGeom prst="rect">
            <a:avLst/>
          </a:prstGeom>
          <a:solidFill>
            <a:srgbClr val="FFFFFF"/>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600">
              <a:solidFill>
                <a:srgbClr val="171717"/>
              </a:solidFill>
            </a:endParaRPr>
          </a:p>
        </p:txBody>
      </p:sp>
      <p:sp>
        <p:nvSpPr>
          <p:cNvPr id="570" name="Google Shape;570;p75"/>
          <p:cNvSpPr txBox="1"/>
          <p:nvPr/>
        </p:nvSpPr>
        <p:spPr>
          <a:xfrm>
            <a:off x="3374800" y="361075"/>
            <a:ext cx="5569500" cy="15699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rgbClr val="171717"/>
              </a:buClr>
              <a:buSzPts val="1800"/>
              <a:buFont typeface="Open Sans"/>
              <a:buAutoNum type="arabicPeriod"/>
            </a:pPr>
            <a:r>
              <a:rPr b="1" lang="en-GB" sz="1800">
                <a:solidFill>
                  <a:srgbClr val="171717"/>
                </a:solidFill>
                <a:latin typeface="Open Sans"/>
                <a:ea typeface="Open Sans"/>
                <a:cs typeface="Open Sans"/>
                <a:sym typeface="Open Sans"/>
              </a:rPr>
              <a:t>CERN </a:t>
            </a:r>
            <a:r>
              <a:rPr b="1" lang="en-GB" sz="1800">
                <a:solidFill>
                  <a:srgbClr val="171717"/>
                </a:solidFill>
                <a:latin typeface="Open Sans"/>
                <a:ea typeface="Open Sans"/>
                <a:cs typeface="Open Sans"/>
                <a:sym typeface="Open Sans"/>
              </a:rPr>
              <a:t>ENGINEERING</a:t>
            </a:r>
            <a:r>
              <a:rPr b="1" lang="en-GB" sz="1800">
                <a:solidFill>
                  <a:srgbClr val="171717"/>
                </a:solidFill>
                <a:latin typeface="Open Sans"/>
                <a:ea typeface="Open Sans"/>
                <a:cs typeface="Open Sans"/>
                <a:sym typeface="Open Sans"/>
              </a:rPr>
              <a:t> TOPICS</a:t>
            </a:r>
            <a:endParaRPr b="1" sz="1800">
              <a:solidFill>
                <a:srgbClr val="171717"/>
              </a:solidFill>
              <a:latin typeface="Open Sans"/>
              <a:ea typeface="Open Sans"/>
              <a:cs typeface="Open Sans"/>
              <a:sym typeface="Open Sans"/>
            </a:endParaRPr>
          </a:p>
          <a:p>
            <a:pPr indent="-342900" lvl="1" marL="914400" rtl="0" algn="l">
              <a:spcBef>
                <a:spcPts val="0"/>
              </a:spcBef>
              <a:spcAft>
                <a:spcPts val="0"/>
              </a:spcAft>
              <a:buClr>
                <a:srgbClr val="171717"/>
              </a:buClr>
              <a:buSzPts val="1800"/>
              <a:buFont typeface="Open Sans"/>
              <a:buChar char="●"/>
            </a:pPr>
            <a:r>
              <a:rPr lang="en-GB" sz="1800">
                <a:solidFill>
                  <a:srgbClr val="171717"/>
                </a:solidFill>
                <a:latin typeface="Open Sans"/>
                <a:ea typeface="Open Sans"/>
                <a:cs typeface="Open Sans"/>
                <a:sym typeface="Open Sans"/>
              </a:rPr>
              <a:t>Superconductors (</a:t>
            </a:r>
            <a:r>
              <a:rPr lang="en-GB" sz="1800">
                <a:solidFill>
                  <a:srgbClr val="171717"/>
                </a:solidFill>
                <a:latin typeface="Open Sans"/>
                <a:ea typeface="Open Sans"/>
                <a:cs typeface="Open Sans"/>
                <a:sym typeface="Open Sans"/>
              </a:rPr>
              <a:t>conceptually</a:t>
            </a:r>
            <a:r>
              <a:rPr lang="en-GB" sz="1800">
                <a:solidFill>
                  <a:srgbClr val="171717"/>
                </a:solidFill>
                <a:latin typeface="Open Sans"/>
                <a:ea typeface="Open Sans"/>
                <a:cs typeface="Open Sans"/>
                <a:sym typeface="Open Sans"/>
              </a:rPr>
              <a:t>)</a:t>
            </a:r>
            <a:endParaRPr sz="1800">
              <a:solidFill>
                <a:srgbClr val="171717"/>
              </a:solidFill>
              <a:latin typeface="Open Sans"/>
              <a:ea typeface="Open Sans"/>
              <a:cs typeface="Open Sans"/>
              <a:sym typeface="Open Sans"/>
            </a:endParaRPr>
          </a:p>
          <a:p>
            <a:pPr indent="-342900" lvl="1" marL="914400" rtl="0" algn="l">
              <a:spcBef>
                <a:spcPts val="0"/>
              </a:spcBef>
              <a:spcAft>
                <a:spcPts val="0"/>
              </a:spcAft>
              <a:buClr>
                <a:srgbClr val="171717"/>
              </a:buClr>
              <a:buSzPts val="1800"/>
              <a:buFont typeface="Open Sans"/>
              <a:buChar char="●"/>
            </a:pPr>
            <a:r>
              <a:rPr lang="en-GB" sz="1800">
                <a:solidFill>
                  <a:srgbClr val="171717"/>
                </a:solidFill>
                <a:latin typeface="Open Sans"/>
                <a:ea typeface="Open Sans"/>
                <a:cs typeface="Open Sans"/>
                <a:sym typeface="Open Sans"/>
              </a:rPr>
              <a:t>Magnets as a electromagnet</a:t>
            </a:r>
            <a:endParaRPr sz="1800">
              <a:solidFill>
                <a:srgbClr val="171717"/>
              </a:solidFill>
              <a:latin typeface="Open Sans"/>
              <a:ea typeface="Open Sans"/>
              <a:cs typeface="Open Sans"/>
              <a:sym typeface="Open Sans"/>
            </a:endParaRPr>
          </a:p>
          <a:p>
            <a:pPr indent="-342900" lvl="1" marL="914400" rtl="0" algn="l">
              <a:spcBef>
                <a:spcPts val="0"/>
              </a:spcBef>
              <a:spcAft>
                <a:spcPts val="0"/>
              </a:spcAft>
              <a:buClr>
                <a:srgbClr val="171717"/>
              </a:buClr>
              <a:buSzPts val="1800"/>
              <a:buFont typeface="Open Sans"/>
              <a:buChar char="●"/>
            </a:pPr>
            <a:r>
              <a:rPr lang="en-GB" sz="1800">
                <a:solidFill>
                  <a:srgbClr val="171717"/>
                </a:solidFill>
                <a:latin typeface="Open Sans"/>
                <a:ea typeface="Open Sans"/>
                <a:cs typeface="Open Sans"/>
                <a:sym typeface="Open Sans"/>
              </a:rPr>
              <a:t>Optics (lenses, colors)</a:t>
            </a:r>
            <a:endParaRPr sz="1800">
              <a:solidFill>
                <a:srgbClr val="171717"/>
              </a:solidFill>
              <a:latin typeface="Open Sans"/>
              <a:ea typeface="Open Sans"/>
              <a:cs typeface="Open Sans"/>
              <a:sym typeface="Open Sans"/>
            </a:endParaRPr>
          </a:p>
          <a:p>
            <a:pPr indent="-342900" lvl="1" marL="914400" rtl="0" algn="l">
              <a:spcBef>
                <a:spcPts val="0"/>
              </a:spcBef>
              <a:spcAft>
                <a:spcPts val="0"/>
              </a:spcAft>
              <a:buClr>
                <a:srgbClr val="171717"/>
              </a:buClr>
              <a:buSzPts val="1800"/>
              <a:buFont typeface="Open Sans"/>
              <a:buChar char="●"/>
            </a:pPr>
            <a:r>
              <a:rPr lang="en-GB" sz="1800">
                <a:solidFill>
                  <a:srgbClr val="171717"/>
                </a:solidFill>
                <a:latin typeface="Open Sans"/>
                <a:ea typeface="Open Sans"/>
                <a:cs typeface="Open Sans"/>
                <a:sym typeface="Open Sans"/>
              </a:rPr>
              <a:t>Collisions and momentum conservation</a:t>
            </a:r>
            <a:endParaRPr sz="1800">
              <a:solidFill>
                <a:srgbClr val="171717"/>
              </a:solidFill>
              <a:latin typeface="Open Sans"/>
              <a:ea typeface="Open Sans"/>
              <a:cs typeface="Open Sans"/>
              <a:sym typeface="Open Sans"/>
            </a:endParaRPr>
          </a:p>
        </p:txBody>
      </p:sp>
      <p:sp>
        <p:nvSpPr>
          <p:cNvPr id="571" name="Google Shape;571;p75"/>
          <p:cNvSpPr txBox="1"/>
          <p:nvPr/>
        </p:nvSpPr>
        <p:spPr>
          <a:xfrm>
            <a:off x="3459375" y="2671775"/>
            <a:ext cx="5569500" cy="20163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rgbClr val="171717"/>
              </a:buClr>
              <a:buSzPts val="1800"/>
              <a:buFont typeface="Open Sans"/>
              <a:buAutoNum type="arabicPeriod" startAt="2"/>
            </a:pPr>
            <a:r>
              <a:rPr b="1" lang="en-GB" sz="1800">
                <a:solidFill>
                  <a:srgbClr val="171717"/>
                </a:solidFill>
                <a:latin typeface="Open Sans"/>
                <a:ea typeface="Open Sans"/>
                <a:cs typeface="Open Sans"/>
                <a:sym typeface="Open Sans"/>
              </a:rPr>
              <a:t>SKETCHING &amp; RESOURCES</a:t>
            </a:r>
            <a:endParaRPr b="1" sz="1800">
              <a:solidFill>
                <a:srgbClr val="171717"/>
              </a:solidFill>
              <a:latin typeface="Open Sans"/>
              <a:ea typeface="Open Sans"/>
              <a:cs typeface="Open Sans"/>
              <a:sym typeface="Open Sans"/>
            </a:endParaRPr>
          </a:p>
          <a:p>
            <a:pPr indent="-342900" lvl="1" marL="914400" rtl="0" algn="l">
              <a:spcBef>
                <a:spcPts val="0"/>
              </a:spcBef>
              <a:spcAft>
                <a:spcPts val="0"/>
              </a:spcAft>
              <a:buClr>
                <a:srgbClr val="171717"/>
              </a:buClr>
              <a:buSzPts val="1800"/>
              <a:buFont typeface="Open Sans"/>
              <a:buChar char="●"/>
            </a:pPr>
            <a:r>
              <a:rPr lang="en-GB" sz="1800">
                <a:solidFill>
                  <a:srgbClr val="171717"/>
                </a:solidFill>
                <a:latin typeface="Open Sans"/>
                <a:ea typeface="Open Sans"/>
                <a:cs typeface="Open Sans"/>
                <a:sym typeface="Open Sans"/>
              </a:rPr>
              <a:t>Superconductors (conceptualy)</a:t>
            </a:r>
            <a:endParaRPr sz="1800">
              <a:solidFill>
                <a:srgbClr val="171717"/>
              </a:solidFill>
              <a:latin typeface="Open Sans"/>
              <a:ea typeface="Open Sans"/>
              <a:cs typeface="Open Sans"/>
              <a:sym typeface="Open Sans"/>
            </a:endParaRPr>
          </a:p>
          <a:p>
            <a:pPr indent="-342900" lvl="1" marL="914400" rtl="0" algn="l">
              <a:spcBef>
                <a:spcPts val="0"/>
              </a:spcBef>
              <a:spcAft>
                <a:spcPts val="0"/>
              </a:spcAft>
              <a:buClr>
                <a:srgbClr val="171717"/>
              </a:buClr>
              <a:buSzPts val="1800"/>
              <a:buFont typeface="Open Sans"/>
              <a:buChar char="●"/>
            </a:pPr>
            <a:r>
              <a:rPr lang="en-GB" sz="1800">
                <a:solidFill>
                  <a:srgbClr val="171717"/>
                </a:solidFill>
                <a:latin typeface="Open Sans"/>
                <a:ea typeface="Open Sans"/>
                <a:cs typeface="Open Sans"/>
                <a:sym typeface="Open Sans"/>
              </a:rPr>
              <a:t>Magnets as a electromagnets </a:t>
            </a:r>
            <a:r>
              <a:rPr lang="en-GB" sz="1100" u="sng">
                <a:solidFill>
                  <a:schemeClr val="hlink"/>
                </a:solidFill>
                <a:hlinkClick r:id="rId3"/>
              </a:rPr>
              <a:t>Imanes y Electroimanes - Campo Magnético | Imanes | Electroimanes - Simulaciones Interactivas PhET</a:t>
            </a:r>
            <a:r>
              <a:rPr lang="en-GB" sz="1800">
                <a:solidFill>
                  <a:srgbClr val="171717"/>
                </a:solidFill>
                <a:latin typeface="Open Sans"/>
                <a:ea typeface="Open Sans"/>
                <a:cs typeface="Open Sans"/>
                <a:sym typeface="Open Sans"/>
              </a:rPr>
              <a:t> </a:t>
            </a:r>
            <a:endParaRPr sz="1800">
              <a:solidFill>
                <a:srgbClr val="171717"/>
              </a:solidFill>
              <a:latin typeface="Open Sans"/>
              <a:ea typeface="Open Sans"/>
              <a:cs typeface="Open Sans"/>
              <a:sym typeface="Open Sans"/>
            </a:endParaRPr>
          </a:p>
          <a:p>
            <a:pPr indent="-342900" lvl="1" marL="914400" rtl="0" algn="l">
              <a:spcBef>
                <a:spcPts val="0"/>
              </a:spcBef>
              <a:spcAft>
                <a:spcPts val="0"/>
              </a:spcAft>
              <a:buClr>
                <a:srgbClr val="171717"/>
              </a:buClr>
              <a:buSzPts val="1800"/>
              <a:buFont typeface="Open Sans"/>
              <a:buChar char="●"/>
            </a:pPr>
            <a:r>
              <a:rPr lang="en-GB" sz="1800">
                <a:solidFill>
                  <a:srgbClr val="171717"/>
                </a:solidFill>
                <a:latin typeface="Open Sans"/>
                <a:ea typeface="Open Sans"/>
                <a:cs typeface="Open Sans"/>
                <a:sym typeface="Open Sans"/>
              </a:rPr>
              <a:t>Color charge </a:t>
            </a:r>
            <a:r>
              <a:rPr lang="en-GB" sz="1100" u="sng">
                <a:solidFill>
                  <a:schemeClr val="hlink"/>
                </a:solidFill>
                <a:hlinkClick r:id="rId4"/>
              </a:rPr>
              <a:t>Visión del color - Fotones | Luz Monocromática | Luz Blanca - Simulaciones Interactivas PhET</a:t>
            </a:r>
            <a:r>
              <a:rPr lang="en-GB" sz="1800">
                <a:solidFill>
                  <a:srgbClr val="171717"/>
                </a:solidFill>
                <a:latin typeface="Open Sans"/>
                <a:ea typeface="Open Sans"/>
                <a:cs typeface="Open Sans"/>
                <a:sym typeface="Open Sans"/>
              </a:rPr>
              <a:t> </a:t>
            </a:r>
            <a:endParaRPr sz="1800">
              <a:solidFill>
                <a:srgbClr val="171717"/>
              </a:solidFill>
              <a:latin typeface="Open Sans"/>
              <a:ea typeface="Open Sans"/>
              <a:cs typeface="Open Sans"/>
              <a:sym typeface="Open Sans"/>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75" name="Shape 575"/>
        <p:cNvGrpSpPr/>
        <p:nvPr/>
      </p:nvGrpSpPr>
      <p:grpSpPr>
        <a:xfrm>
          <a:off x="0" y="0"/>
          <a:ext cx="0" cy="0"/>
          <a:chOff x="0" y="0"/>
          <a:chExt cx="0" cy="0"/>
        </a:xfrm>
      </p:grpSpPr>
      <p:sp>
        <p:nvSpPr>
          <p:cNvPr id="576" name="Google Shape;576;p76"/>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LHC</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topic from the physics curriculum could you see yourself teaching in the context of the </a:t>
            </a:r>
            <a:br>
              <a:rPr lang="en-GB" sz="1200">
                <a:solidFill>
                  <a:schemeClr val="lt1"/>
                </a:solidFill>
              </a:rPr>
            </a:br>
            <a:r>
              <a:rPr b="1" lang="en-GB" sz="1200">
                <a:solidFill>
                  <a:schemeClr val="lt1"/>
                </a:solidFill>
              </a:rPr>
              <a:t>Large Hadron Collider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Sketch out your idea and add links to suitable resources!</a:t>
            </a:r>
            <a:endParaRPr sz="1200">
              <a:solidFill>
                <a:schemeClr val="lt1"/>
              </a:solidFill>
            </a:endParaRPr>
          </a:p>
        </p:txBody>
      </p:sp>
      <p:sp>
        <p:nvSpPr>
          <p:cNvPr id="577" name="Google Shape;577;p7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
        <p:nvSpPr>
          <p:cNvPr id="578" name="Google Shape;578;p76"/>
          <p:cNvSpPr txBox="1"/>
          <p:nvPr/>
        </p:nvSpPr>
        <p:spPr>
          <a:xfrm>
            <a:off x="3374800" y="361075"/>
            <a:ext cx="5569500" cy="15699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rgbClr val="171717"/>
              </a:buClr>
              <a:buSzPts val="1800"/>
              <a:buFont typeface="Open Sans"/>
              <a:buAutoNum type="arabicPeriod"/>
            </a:pPr>
            <a:r>
              <a:rPr b="1" lang="en-GB" sz="1800">
                <a:solidFill>
                  <a:srgbClr val="171717"/>
                </a:solidFill>
                <a:latin typeface="Open Sans"/>
                <a:ea typeface="Open Sans"/>
                <a:cs typeface="Open Sans"/>
                <a:sym typeface="Open Sans"/>
              </a:rPr>
              <a:t>I COULD SEE ME TEACHING</a:t>
            </a:r>
            <a:endParaRPr b="1" sz="1800">
              <a:solidFill>
                <a:srgbClr val="171717"/>
              </a:solidFill>
              <a:latin typeface="Open Sans"/>
              <a:ea typeface="Open Sans"/>
              <a:cs typeface="Open Sans"/>
              <a:sym typeface="Open Sans"/>
            </a:endParaRPr>
          </a:p>
          <a:p>
            <a:pPr indent="-342900" lvl="1" marL="914400" rtl="0" algn="l">
              <a:spcBef>
                <a:spcPts val="0"/>
              </a:spcBef>
              <a:spcAft>
                <a:spcPts val="0"/>
              </a:spcAft>
              <a:buClr>
                <a:srgbClr val="171717"/>
              </a:buClr>
              <a:buSzPts val="1800"/>
              <a:buFont typeface="Open Sans"/>
              <a:buChar char="●"/>
            </a:pPr>
            <a:r>
              <a:rPr lang="en-GB" sz="1800">
                <a:solidFill>
                  <a:srgbClr val="171717"/>
                </a:solidFill>
                <a:latin typeface="Open Sans"/>
                <a:ea typeface="Open Sans"/>
                <a:cs typeface="Open Sans"/>
                <a:sym typeface="Open Sans"/>
              </a:rPr>
              <a:t>Superconductors (conceptually)</a:t>
            </a:r>
            <a:endParaRPr sz="1800">
              <a:solidFill>
                <a:srgbClr val="171717"/>
              </a:solidFill>
              <a:latin typeface="Open Sans"/>
              <a:ea typeface="Open Sans"/>
              <a:cs typeface="Open Sans"/>
              <a:sym typeface="Open Sans"/>
            </a:endParaRPr>
          </a:p>
          <a:p>
            <a:pPr indent="-342900" lvl="1" marL="914400" rtl="0" algn="l">
              <a:spcBef>
                <a:spcPts val="0"/>
              </a:spcBef>
              <a:spcAft>
                <a:spcPts val="0"/>
              </a:spcAft>
              <a:buClr>
                <a:srgbClr val="171717"/>
              </a:buClr>
              <a:buSzPts val="1800"/>
              <a:buFont typeface="Open Sans"/>
              <a:buChar char="●"/>
            </a:pPr>
            <a:r>
              <a:rPr lang="en-GB" sz="1800">
                <a:solidFill>
                  <a:srgbClr val="171717"/>
                </a:solidFill>
                <a:latin typeface="Open Sans"/>
                <a:ea typeface="Open Sans"/>
                <a:cs typeface="Open Sans"/>
                <a:sym typeface="Open Sans"/>
              </a:rPr>
              <a:t>Magnets as a electromagnet</a:t>
            </a:r>
            <a:endParaRPr sz="1800">
              <a:solidFill>
                <a:srgbClr val="171717"/>
              </a:solidFill>
              <a:latin typeface="Open Sans"/>
              <a:ea typeface="Open Sans"/>
              <a:cs typeface="Open Sans"/>
              <a:sym typeface="Open Sans"/>
            </a:endParaRPr>
          </a:p>
          <a:p>
            <a:pPr indent="-342900" lvl="1" marL="914400" rtl="0" algn="l">
              <a:spcBef>
                <a:spcPts val="0"/>
              </a:spcBef>
              <a:spcAft>
                <a:spcPts val="0"/>
              </a:spcAft>
              <a:buClr>
                <a:srgbClr val="171717"/>
              </a:buClr>
              <a:buSzPts val="1800"/>
              <a:buFont typeface="Open Sans"/>
              <a:buChar char="●"/>
            </a:pPr>
            <a:r>
              <a:rPr lang="en-GB" sz="1800">
                <a:solidFill>
                  <a:srgbClr val="171717"/>
                </a:solidFill>
                <a:latin typeface="Open Sans"/>
                <a:ea typeface="Open Sans"/>
                <a:cs typeface="Open Sans"/>
                <a:sym typeface="Open Sans"/>
              </a:rPr>
              <a:t>Optics (lenses, colors)</a:t>
            </a:r>
            <a:endParaRPr sz="1800">
              <a:solidFill>
                <a:srgbClr val="171717"/>
              </a:solidFill>
              <a:latin typeface="Open Sans"/>
              <a:ea typeface="Open Sans"/>
              <a:cs typeface="Open Sans"/>
              <a:sym typeface="Open Sans"/>
            </a:endParaRPr>
          </a:p>
          <a:p>
            <a:pPr indent="-342900" lvl="1" marL="914400" rtl="0" algn="l">
              <a:spcBef>
                <a:spcPts val="0"/>
              </a:spcBef>
              <a:spcAft>
                <a:spcPts val="0"/>
              </a:spcAft>
              <a:buClr>
                <a:srgbClr val="171717"/>
              </a:buClr>
              <a:buSzPts val="1800"/>
              <a:buFont typeface="Open Sans"/>
              <a:buChar char="●"/>
            </a:pPr>
            <a:r>
              <a:rPr lang="en-GB" sz="1800">
                <a:solidFill>
                  <a:srgbClr val="171717"/>
                </a:solidFill>
                <a:latin typeface="Open Sans"/>
                <a:ea typeface="Open Sans"/>
                <a:cs typeface="Open Sans"/>
                <a:sym typeface="Open Sans"/>
              </a:rPr>
              <a:t>Collisions and momentum conservation</a:t>
            </a:r>
            <a:endParaRPr sz="1800">
              <a:solidFill>
                <a:srgbClr val="171717"/>
              </a:solidFill>
              <a:latin typeface="Open Sans"/>
              <a:ea typeface="Open Sans"/>
              <a:cs typeface="Open Sans"/>
              <a:sym typeface="Open Sans"/>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82" name="Shape 582"/>
        <p:cNvGrpSpPr/>
        <p:nvPr/>
      </p:nvGrpSpPr>
      <p:grpSpPr>
        <a:xfrm>
          <a:off x="0" y="0"/>
          <a:ext cx="0" cy="0"/>
          <a:chOff x="0" y="0"/>
          <a:chExt cx="0" cy="0"/>
        </a:xfrm>
      </p:grpSpPr>
      <p:sp>
        <p:nvSpPr>
          <p:cNvPr id="583" name="Google Shape;583;p77"/>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AI</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AI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AI?</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benefits </a:t>
            </a:r>
            <a:r>
              <a:rPr lang="en-GB" sz="1200">
                <a:solidFill>
                  <a:schemeClr val="lt1"/>
                </a:solidFill>
              </a:rPr>
              <a:t>students might encounter when learning with the help of AI?</a:t>
            </a:r>
            <a:endParaRPr sz="2400">
              <a:solidFill>
                <a:schemeClr val="lt1"/>
              </a:solidFill>
            </a:endParaRPr>
          </a:p>
        </p:txBody>
      </p:sp>
      <p:sp>
        <p:nvSpPr>
          <p:cNvPr id="584" name="Google Shape;584;p7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
        <p:nvSpPr>
          <p:cNvPr id="585" name="Google Shape;585;p77"/>
          <p:cNvSpPr txBox="1"/>
          <p:nvPr/>
        </p:nvSpPr>
        <p:spPr>
          <a:xfrm>
            <a:off x="3397475" y="126000"/>
            <a:ext cx="5569500" cy="15699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rgbClr val="171717"/>
              </a:buClr>
              <a:buSzPts val="1800"/>
              <a:buFont typeface="Open Sans"/>
              <a:buAutoNum type="arabicPeriod"/>
            </a:pPr>
            <a:r>
              <a:rPr b="1" lang="en-GB" sz="1800">
                <a:solidFill>
                  <a:srgbClr val="171717"/>
                </a:solidFill>
                <a:latin typeface="Open Sans"/>
                <a:ea typeface="Open Sans"/>
                <a:cs typeface="Open Sans"/>
                <a:sym typeface="Open Sans"/>
              </a:rPr>
              <a:t>3 IA KEI IDEAS</a:t>
            </a:r>
            <a:endParaRPr b="1" sz="1800">
              <a:solidFill>
                <a:srgbClr val="171717"/>
              </a:solidFill>
              <a:latin typeface="Open Sans"/>
              <a:ea typeface="Open Sans"/>
              <a:cs typeface="Open Sans"/>
              <a:sym typeface="Open Sans"/>
            </a:endParaRPr>
          </a:p>
          <a:p>
            <a:pPr indent="-342900" lvl="1" marL="914400" rtl="0" algn="l">
              <a:spcBef>
                <a:spcPts val="0"/>
              </a:spcBef>
              <a:spcAft>
                <a:spcPts val="0"/>
              </a:spcAft>
              <a:buClr>
                <a:srgbClr val="171717"/>
              </a:buClr>
              <a:buSzPts val="1800"/>
              <a:buFont typeface="Open Sans"/>
              <a:buChar char="●"/>
            </a:pPr>
            <a:r>
              <a:rPr lang="en-GB" sz="1800">
                <a:solidFill>
                  <a:srgbClr val="171717"/>
                </a:solidFill>
                <a:latin typeface="Open Sans"/>
                <a:ea typeface="Open Sans"/>
                <a:cs typeface="Open Sans"/>
                <a:sym typeface="Open Sans"/>
              </a:rPr>
              <a:t>They are</a:t>
            </a:r>
            <a:r>
              <a:rPr lang="en-GB" sz="1800">
                <a:solidFill>
                  <a:srgbClr val="171717"/>
                </a:solidFill>
                <a:latin typeface="Open Sans"/>
                <a:ea typeface="Open Sans"/>
                <a:cs typeface="Open Sans"/>
                <a:sym typeface="Open Sans"/>
              </a:rPr>
              <a:t> present in all major apps.</a:t>
            </a:r>
            <a:endParaRPr sz="1800">
              <a:solidFill>
                <a:srgbClr val="171717"/>
              </a:solidFill>
              <a:latin typeface="Open Sans"/>
              <a:ea typeface="Open Sans"/>
              <a:cs typeface="Open Sans"/>
              <a:sym typeface="Open Sans"/>
            </a:endParaRPr>
          </a:p>
          <a:p>
            <a:pPr indent="-342900" lvl="1" marL="914400" rtl="0" algn="l">
              <a:spcBef>
                <a:spcPts val="0"/>
              </a:spcBef>
              <a:spcAft>
                <a:spcPts val="0"/>
              </a:spcAft>
              <a:buClr>
                <a:srgbClr val="171717"/>
              </a:buClr>
              <a:buSzPts val="1800"/>
              <a:buFont typeface="Open Sans"/>
              <a:buChar char="●"/>
            </a:pPr>
            <a:r>
              <a:rPr lang="en-GB" sz="1800">
                <a:solidFill>
                  <a:srgbClr val="171717"/>
                </a:solidFill>
                <a:latin typeface="Open Sans"/>
                <a:ea typeface="Open Sans"/>
                <a:cs typeface="Open Sans"/>
                <a:sym typeface="Open Sans"/>
              </a:rPr>
              <a:t>They use it at CERN to </a:t>
            </a:r>
            <a:r>
              <a:rPr lang="en-GB" sz="1800">
                <a:solidFill>
                  <a:srgbClr val="171717"/>
                </a:solidFill>
                <a:latin typeface="Open Sans"/>
                <a:ea typeface="Open Sans"/>
                <a:cs typeface="Open Sans"/>
                <a:sym typeface="Open Sans"/>
              </a:rPr>
              <a:t>analyze</a:t>
            </a:r>
            <a:r>
              <a:rPr lang="en-GB" sz="1800">
                <a:solidFill>
                  <a:srgbClr val="171717"/>
                </a:solidFill>
                <a:latin typeface="Open Sans"/>
                <a:ea typeface="Open Sans"/>
                <a:cs typeface="Open Sans"/>
                <a:sym typeface="Open Sans"/>
              </a:rPr>
              <a:t> big data trough machine learning.</a:t>
            </a:r>
            <a:endParaRPr sz="1800">
              <a:solidFill>
                <a:srgbClr val="171717"/>
              </a:solidFill>
              <a:latin typeface="Open Sans"/>
              <a:ea typeface="Open Sans"/>
              <a:cs typeface="Open Sans"/>
              <a:sym typeface="Open Sans"/>
            </a:endParaRPr>
          </a:p>
          <a:p>
            <a:pPr indent="-342900" lvl="1" marL="914400" rtl="0" algn="l">
              <a:spcBef>
                <a:spcPts val="0"/>
              </a:spcBef>
              <a:spcAft>
                <a:spcPts val="0"/>
              </a:spcAft>
              <a:buClr>
                <a:srgbClr val="171717"/>
              </a:buClr>
              <a:buSzPts val="1800"/>
              <a:buFont typeface="Open Sans"/>
              <a:buChar char="●"/>
            </a:pPr>
            <a:r>
              <a:rPr lang="en-GB" sz="1800">
                <a:solidFill>
                  <a:srgbClr val="171717"/>
                </a:solidFill>
                <a:latin typeface="Open Sans"/>
                <a:ea typeface="Open Sans"/>
                <a:cs typeface="Open Sans"/>
                <a:sym typeface="Open Sans"/>
              </a:rPr>
              <a:t>Machine learning can be…</a:t>
            </a:r>
            <a:endParaRPr sz="1800">
              <a:solidFill>
                <a:srgbClr val="171717"/>
              </a:solidFill>
              <a:latin typeface="Open Sans"/>
              <a:ea typeface="Open Sans"/>
              <a:cs typeface="Open Sans"/>
              <a:sym typeface="Open Sans"/>
            </a:endParaRPr>
          </a:p>
        </p:txBody>
      </p:sp>
      <p:sp>
        <p:nvSpPr>
          <p:cNvPr id="586" name="Google Shape;586;p77"/>
          <p:cNvSpPr txBox="1"/>
          <p:nvPr/>
        </p:nvSpPr>
        <p:spPr>
          <a:xfrm>
            <a:off x="3442825" y="1817950"/>
            <a:ext cx="5569500" cy="18471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rgbClr val="171717"/>
              </a:buClr>
              <a:buSzPts val="1800"/>
              <a:buFont typeface="Open Sans"/>
              <a:buAutoNum type="arabicPeriod" startAt="2"/>
            </a:pPr>
            <a:r>
              <a:rPr b="1" lang="en-GB" sz="1800">
                <a:solidFill>
                  <a:srgbClr val="171717"/>
                </a:solidFill>
                <a:latin typeface="Open Sans"/>
                <a:ea typeface="Open Sans"/>
                <a:cs typeface="Open Sans"/>
                <a:sym typeface="Open Sans"/>
              </a:rPr>
              <a:t>POTENTIAL CHALLENGES</a:t>
            </a:r>
            <a:endParaRPr b="1" sz="1800">
              <a:solidFill>
                <a:srgbClr val="171717"/>
              </a:solidFill>
              <a:latin typeface="Open Sans"/>
              <a:ea typeface="Open Sans"/>
              <a:cs typeface="Open Sans"/>
              <a:sym typeface="Open Sans"/>
            </a:endParaRPr>
          </a:p>
          <a:p>
            <a:pPr indent="-342900" lvl="0" marL="914400" rtl="0" algn="l">
              <a:spcBef>
                <a:spcPts val="0"/>
              </a:spcBef>
              <a:spcAft>
                <a:spcPts val="0"/>
              </a:spcAft>
              <a:buClr>
                <a:srgbClr val="171717"/>
              </a:buClr>
              <a:buSzPts val="1800"/>
              <a:buFont typeface="Open Sans"/>
              <a:buChar char="●"/>
            </a:pPr>
            <a:r>
              <a:rPr lang="en-GB" sz="1800">
                <a:solidFill>
                  <a:srgbClr val="171717"/>
                </a:solidFill>
                <a:latin typeface="Open Sans"/>
                <a:ea typeface="Open Sans"/>
                <a:cs typeface="Open Sans"/>
                <a:sym typeface="Open Sans"/>
              </a:rPr>
              <a:t>Outdated/incorrect sources of information.</a:t>
            </a:r>
            <a:endParaRPr sz="1800">
              <a:solidFill>
                <a:srgbClr val="171717"/>
              </a:solidFill>
              <a:latin typeface="Open Sans"/>
              <a:ea typeface="Open Sans"/>
              <a:cs typeface="Open Sans"/>
              <a:sym typeface="Open Sans"/>
            </a:endParaRPr>
          </a:p>
          <a:p>
            <a:pPr indent="-342900" lvl="0" marL="914400" rtl="0" algn="l">
              <a:spcBef>
                <a:spcPts val="0"/>
              </a:spcBef>
              <a:spcAft>
                <a:spcPts val="0"/>
              </a:spcAft>
              <a:buClr>
                <a:srgbClr val="171717"/>
              </a:buClr>
              <a:buSzPts val="1800"/>
              <a:buFont typeface="Open Sans"/>
              <a:buChar char="●"/>
            </a:pPr>
            <a:r>
              <a:rPr lang="en-GB" sz="1800">
                <a:solidFill>
                  <a:srgbClr val="171717"/>
                </a:solidFill>
                <a:latin typeface="Open Sans"/>
                <a:ea typeface="Open Sans"/>
                <a:cs typeface="Open Sans"/>
                <a:sym typeface="Open Sans"/>
              </a:rPr>
              <a:t>(mis)conceptions</a:t>
            </a:r>
            <a:endParaRPr sz="1800">
              <a:solidFill>
                <a:srgbClr val="171717"/>
              </a:solidFill>
              <a:latin typeface="Open Sans"/>
              <a:ea typeface="Open Sans"/>
              <a:cs typeface="Open Sans"/>
              <a:sym typeface="Open Sans"/>
            </a:endParaRPr>
          </a:p>
          <a:p>
            <a:pPr indent="-342900" lvl="0" marL="914400" rtl="0" algn="l">
              <a:spcBef>
                <a:spcPts val="0"/>
              </a:spcBef>
              <a:spcAft>
                <a:spcPts val="0"/>
              </a:spcAft>
              <a:buClr>
                <a:srgbClr val="171717"/>
              </a:buClr>
              <a:buSzPts val="1800"/>
              <a:buFont typeface="Open Sans"/>
              <a:buChar char="●"/>
            </a:pPr>
            <a:r>
              <a:rPr lang="en-GB" sz="1800">
                <a:solidFill>
                  <a:srgbClr val="171717"/>
                </a:solidFill>
                <a:latin typeface="Open Sans"/>
                <a:ea typeface="Open Sans"/>
                <a:cs typeface="Open Sans"/>
                <a:sym typeface="Open Sans"/>
              </a:rPr>
              <a:t>Using this as them only source of information.</a:t>
            </a:r>
            <a:endParaRPr sz="1800">
              <a:solidFill>
                <a:srgbClr val="171717"/>
              </a:solidFill>
              <a:latin typeface="Open Sans"/>
              <a:ea typeface="Open Sans"/>
              <a:cs typeface="Open Sans"/>
              <a:sym typeface="Open Sans"/>
            </a:endParaRPr>
          </a:p>
        </p:txBody>
      </p:sp>
      <p:sp>
        <p:nvSpPr>
          <p:cNvPr id="587" name="Google Shape;587;p77"/>
          <p:cNvSpPr txBox="1"/>
          <p:nvPr/>
        </p:nvSpPr>
        <p:spPr>
          <a:xfrm>
            <a:off x="3442825" y="3665050"/>
            <a:ext cx="5569500" cy="12930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rgbClr val="171717"/>
              </a:buClr>
              <a:buSzPts val="1800"/>
              <a:buFont typeface="Open Sans"/>
              <a:buAutoNum type="arabicPeriod" startAt="2"/>
            </a:pPr>
            <a:r>
              <a:rPr b="1" lang="en-GB" sz="1800">
                <a:solidFill>
                  <a:srgbClr val="171717"/>
                </a:solidFill>
                <a:latin typeface="Open Sans"/>
                <a:ea typeface="Open Sans"/>
                <a:cs typeface="Open Sans"/>
                <a:sym typeface="Open Sans"/>
              </a:rPr>
              <a:t>POTENTIAL BENEFITS</a:t>
            </a:r>
            <a:endParaRPr b="1" sz="1800">
              <a:solidFill>
                <a:srgbClr val="171717"/>
              </a:solidFill>
              <a:latin typeface="Open Sans"/>
              <a:ea typeface="Open Sans"/>
              <a:cs typeface="Open Sans"/>
              <a:sym typeface="Open Sans"/>
            </a:endParaRPr>
          </a:p>
          <a:p>
            <a:pPr indent="-342900" lvl="0" marL="914400" rtl="0" algn="l">
              <a:spcBef>
                <a:spcPts val="0"/>
              </a:spcBef>
              <a:spcAft>
                <a:spcPts val="0"/>
              </a:spcAft>
              <a:buClr>
                <a:srgbClr val="171717"/>
              </a:buClr>
              <a:buSzPts val="1800"/>
              <a:buFont typeface="Open Sans"/>
              <a:buChar char="●"/>
            </a:pPr>
            <a:r>
              <a:rPr lang="en-GB" sz="1800">
                <a:solidFill>
                  <a:srgbClr val="171717"/>
                </a:solidFill>
                <a:latin typeface="Open Sans"/>
                <a:ea typeface="Open Sans"/>
                <a:cs typeface="Open Sans"/>
                <a:sym typeface="Open Sans"/>
              </a:rPr>
              <a:t>Fast answers</a:t>
            </a:r>
            <a:endParaRPr sz="1800">
              <a:solidFill>
                <a:srgbClr val="171717"/>
              </a:solidFill>
              <a:latin typeface="Open Sans"/>
              <a:ea typeface="Open Sans"/>
              <a:cs typeface="Open Sans"/>
              <a:sym typeface="Open Sans"/>
            </a:endParaRPr>
          </a:p>
          <a:p>
            <a:pPr indent="-342900" lvl="0" marL="914400" rtl="0" algn="l">
              <a:spcBef>
                <a:spcPts val="0"/>
              </a:spcBef>
              <a:spcAft>
                <a:spcPts val="0"/>
              </a:spcAft>
              <a:buClr>
                <a:srgbClr val="171717"/>
              </a:buClr>
              <a:buSzPts val="1800"/>
              <a:buFont typeface="Open Sans"/>
              <a:buChar char="●"/>
            </a:pPr>
            <a:r>
              <a:rPr lang="en-GB" sz="1800">
                <a:solidFill>
                  <a:srgbClr val="171717"/>
                </a:solidFill>
                <a:latin typeface="Open Sans"/>
                <a:ea typeface="Open Sans"/>
                <a:cs typeface="Open Sans"/>
                <a:sym typeface="Open Sans"/>
              </a:rPr>
              <a:t>Different sources </a:t>
            </a:r>
            <a:r>
              <a:rPr lang="en-GB" sz="1800">
                <a:solidFill>
                  <a:srgbClr val="171717"/>
                </a:solidFill>
                <a:latin typeface="Open Sans"/>
                <a:ea typeface="Open Sans"/>
                <a:cs typeface="Open Sans"/>
                <a:sym typeface="Open Sans"/>
              </a:rPr>
              <a:t>comparison</a:t>
            </a:r>
            <a:endParaRPr sz="1800">
              <a:solidFill>
                <a:srgbClr val="171717"/>
              </a:solidFill>
              <a:latin typeface="Open Sans"/>
              <a:ea typeface="Open Sans"/>
              <a:cs typeface="Open Sans"/>
              <a:sym typeface="Open Sans"/>
            </a:endParaRPr>
          </a:p>
          <a:p>
            <a:pPr indent="-342900" lvl="0" marL="914400" rtl="0" algn="l">
              <a:spcBef>
                <a:spcPts val="0"/>
              </a:spcBef>
              <a:spcAft>
                <a:spcPts val="0"/>
              </a:spcAft>
              <a:buClr>
                <a:srgbClr val="171717"/>
              </a:buClr>
              <a:buSzPts val="1800"/>
              <a:buFont typeface="Open Sans"/>
              <a:buChar char="●"/>
            </a:pPr>
            <a:r>
              <a:t/>
            </a:r>
            <a:endParaRPr sz="1800">
              <a:solidFill>
                <a:srgbClr val="171717"/>
              </a:solidFill>
              <a:latin typeface="Open Sans"/>
              <a:ea typeface="Open Sans"/>
              <a:cs typeface="Open Sans"/>
              <a:sym typeface="Open Sans"/>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91" name="Shape 591"/>
        <p:cNvGrpSpPr/>
        <p:nvPr/>
      </p:nvGrpSpPr>
      <p:grpSpPr>
        <a:xfrm>
          <a:off x="0" y="0"/>
          <a:ext cx="0" cy="0"/>
          <a:chOff x="0" y="0"/>
          <a:chExt cx="0" cy="0"/>
        </a:xfrm>
      </p:grpSpPr>
      <p:sp>
        <p:nvSpPr>
          <p:cNvPr id="592" name="Google Shape;592;p78"/>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593" name="Google Shape;593;p7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97" name="Shape 597"/>
        <p:cNvGrpSpPr/>
        <p:nvPr/>
      </p:nvGrpSpPr>
      <p:grpSpPr>
        <a:xfrm>
          <a:off x="0" y="0"/>
          <a:ext cx="0" cy="0"/>
          <a:chOff x="0" y="0"/>
          <a:chExt cx="0" cy="0"/>
        </a:xfrm>
      </p:grpSpPr>
      <p:sp>
        <p:nvSpPr>
          <p:cNvPr id="598" name="Google Shape;598;p79"/>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Study Group Discussion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lang="en-GB" sz="1200">
                <a:solidFill>
                  <a:schemeClr val="lt1"/>
                </a:solidFill>
              </a:rPr>
              <a:t>Share your individual insights with your colleagues and identify shared themes. </a:t>
            </a:r>
            <a:endParaRPr sz="1200">
              <a:solidFill>
                <a:schemeClr val="lt1"/>
              </a:solidFill>
            </a:endParaRPr>
          </a:p>
          <a:p>
            <a:pPr indent="0" lvl="0" marL="0" rtl="0" algn="l">
              <a:lnSpc>
                <a:spcPct val="115000"/>
              </a:lnSpc>
              <a:spcBef>
                <a:spcPts val="0"/>
              </a:spcBef>
              <a:spcAft>
                <a:spcPts val="0"/>
              </a:spcAft>
              <a:buNone/>
            </a:pPr>
            <a:r>
              <a:t/>
            </a:r>
            <a:endParaRPr sz="1200">
              <a:solidFill>
                <a:schemeClr val="lt1"/>
              </a:solidFill>
            </a:endParaRPr>
          </a:p>
          <a:p>
            <a:pPr indent="0" lvl="0" marL="0" rtl="0" algn="l">
              <a:lnSpc>
                <a:spcPct val="115000"/>
              </a:lnSpc>
              <a:spcBef>
                <a:spcPts val="0"/>
              </a:spcBef>
              <a:spcAft>
                <a:spcPts val="0"/>
              </a:spcAft>
              <a:buNone/>
            </a:pPr>
            <a:r>
              <a:rPr i="1" lang="en-GB" sz="1200">
                <a:solidFill>
                  <a:schemeClr val="lt1"/>
                </a:solidFill>
              </a:rPr>
              <a:t>Have some ice cream and don’t forget to </a:t>
            </a:r>
            <a:br>
              <a:rPr i="1" lang="en-GB" sz="1200">
                <a:solidFill>
                  <a:schemeClr val="lt1"/>
                </a:solidFill>
              </a:rPr>
            </a:br>
            <a:r>
              <a:rPr i="1" lang="en-GB" sz="1200">
                <a:solidFill>
                  <a:schemeClr val="lt1"/>
                </a:solidFill>
              </a:rPr>
              <a:t>take notes :)</a:t>
            </a:r>
            <a:endParaRPr i="1" sz="2400">
              <a:solidFill>
                <a:schemeClr val="lt1"/>
              </a:solidFill>
            </a:endParaRPr>
          </a:p>
        </p:txBody>
      </p:sp>
      <p:sp>
        <p:nvSpPr>
          <p:cNvPr id="599" name="Google Shape;599;p7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03" name="Shape 603"/>
        <p:cNvGrpSpPr/>
        <p:nvPr/>
      </p:nvGrpSpPr>
      <p:grpSpPr>
        <a:xfrm>
          <a:off x="0" y="0"/>
          <a:ext cx="0" cy="0"/>
          <a:chOff x="0" y="0"/>
          <a:chExt cx="0" cy="0"/>
        </a:xfrm>
      </p:grpSpPr>
      <p:pic>
        <p:nvPicPr>
          <p:cNvPr id="604" name="Google Shape;604;p80" title="WhatsApp Image 2025-07-09 at 16.47.21.jpeg"/>
          <p:cNvPicPr preferRelativeResize="0"/>
          <p:nvPr/>
        </p:nvPicPr>
        <p:blipFill rotWithShape="1">
          <a:blip r:embed="rId3">
            <a:alphaModFix/>
          </a:blip>
          <a:srcRect b="9586" l="0" r="7842" t="28405"/>
          <a:stretch/>
        </p:blipFill>
        <p:spPr>
          <a:xfrm>
            <a:off x="7521849" y="294375"/>
            <a:ext cx="1373700" cy="1227600"/>
          </a:xfrm>
          <a:prstGeom prst="ellipse">
            <a:avLst/>
          </a:prstGeom>
          <a:noFill/>
          <a:ln>
            <a:noFill/>
          </a:ln>
          <a:effectLst>
            <a:outerShdw blurRad="57150" rotWithShape="0" algn="bl" dir="5400000" dist="19050">
              <a:srgbClr val="000000">
                <a:alpha val="50000"/>
              </a:srgbClr>
            </a:outerShdw>
          </a:effectLst>
        </p:spPr>
      </p:pic>
      <p:sp>
        <p:nvSpPr>
          <p:cNvPr id="605" name="Google Shape;605;p80"/>
          <p:cNvSpPr txBox="1"/>
          <p:nvPr>
            <p:ph type="title"/>
          </p:nvPr>
        </p:nvSpPr>
        <p:spPr>
          <a:xfrm>
            <a:off x="305991" y="273844"/>
            <a:ext cx="8535600" cy="8133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Study Group 5</a:t>
            </a:r>
            <a:endParaRPr/>
          </a:p>
        </p:txBody>
      </p:sp>
      <p:sp>
        <p:nvSpPr>
          <p:cNvPr descr="Please add photo here&#10;" id="606" name="Google Shape;606;p80"/>
          <p:cNvSpPr/>
          <p:nvPr>
            <p:ph idx="3" type="pic"/>
          </p:nvPr>
        </p:nvSpPr>
        <p:spPr>
          <a:xfrm>
            <a:off x="2600863" y="1090800"/>
            <a:ext cx="1080000" cy="1440000"/>
          </a:xfrm>
          <a:prstGeom prst="rect">
            <a:avLst/>
          </a:prstGeom>
          <a:effectLst>
            <a:outerShdw blurRad="57150" rotWithShape="0" algn="bl" dir="5400000" dist="19050">
              <a:srgbClr val="000000">
                <a:alpha val="75000"/>
              </a:srgbClr>
            </a:outerShdw>
          </a:effectLst>
        </p:spPr>
      </p:sp>
      <p:sp>
        <p:nvSpPr>
          <p:cNvPr id="607" name="Google Shape;607;p80"/>
          <p:cNvSpPr/>
          <p:nvPr>
            <p:ph idx="3" type="pic"/>
          </p:nvPr>
        </p:nvSpPr>
        <p:spPr>
          <a:xfrm>
            <a:off x="4031988" y="1090800"/>
            <a:ext cx="1080000" cy="1440000"/>
          </a:xfrm>
          <a:prstGeom prst="rect">
            <a:avLst/>
          </a:prstGeom>
          <a:effectLst>
            <a:outerShdw blurRad="57150" rotWithShape="0" algn="bl" dir="5400000" dist="19050">
              <a:srgbClr val="000000">
                <a:alpha val="75000"/>
              </a:srgbClr>
            </a:outerShdw>
          </a:effectLst>
        </p:spPr>
      </p:sp>
      <p:pic>
        <p:nvPicPr>
          <p:cNvPr id="608" name="Google Shape;608;p80" title="IMG_20231013_121606577~5.jpg"/>
          <p:cNvPicPr preferRelativeResize="0"/>
          <p:nvPr>
            <p:ph idx="3" type="pic"/>
          </p:nvPr>
        </p:nvPicPr>
        <p:blipFill rotWithShape="1">
          <a:blip r:embed="rId4">
            <a:alphaModFix/>
          </a:blip>
          <a:srcRect b="1085" l="0" r="0" t="1076"/>
          <a:stretch/>
        </p:blipFill>
        <p:spPr>
          <a:xfrm>
            <a:off x="5463113" y="1090800"/>
            <a:ext cx="1080000" cy="1439999"/>
          </a:xfrm>
          <a:prstGeom prst="rect">
            <a:avLst/>
          </a:prstGeom>
          <a:effectLst>
            <a:outerShdw blurRad="57150" rotWithShape="0" algn="bl" dir="5400000" dist="19050">
              <a:srgbClr val="000000">
                <a:alpha val="75000"/>
              </a:srgbClr>
            </a:outerShdw>
          </a:effectLst>
        </p:spPr>
      </p:pic>
      <p:pic>
        <p:nvPicPr>
          <p:cNvPr id="609" name="Google Shape;609;p80" title="Esteban Ezequiel Riquelme-Prof. en Ciencias Físicas para el Nivel Medio.jpg"/>
          <p:cNvPicPr preferRelativeResize="0"/>
          <p:nvPr>
            <p:ph idx="3" type="pic"/>
          </p:nvPr>
        </p:nvPicPr>
        <p:blipFill rotWithShape="1">
          <a:blip r:embed="rId5">
            <a:alphaModFix/>
          </a:blip>
          <a:srcRect b="0" l="199" r="189" t="0"/>
          <a:stretch/>
        </p:blipFill>
        <p:spPr>
          <a:xfrm>
            <a:off x="6894238" y="1090800"/>
            <a:ext cx="1080001" cy="1440000"/>
          </a:xfrm>
          <a:prstGeom prst="rect">
            <a:avLst/>
          </a:prstGeom>
          <a:effectLst>
            <a:outerShdw blurRad="57150" rotWithShape="0" algn="bl" dir="5400000" dist="19050">
              <a:srgbClr val="000000">
                <a:alpha val="75000"/>
              </a:srgbClr>
            </a:outerShdw>
          </a:effectLst>
        </p:spPr>
      </p:pic>
      <p:pic>
        <p:nvPicPr>
          <p:cNvPr id="610" name="Google Shape;610;p80" title="cb9c14e4-9b08-4b4d-a5cd-7b08fa8dbcb5.jpg"/>
          <p:cNvPicPr preferRelativeResize="0"/>
          <p:nvPr>
            <p:ph idx="3" type="pic"/>
          </p:nvPr>
        </p:nvPicPr>
        <p:blipFill rotWithShape="1">
          <a:blip r:embed="rId6">
            <a:alphaModFix/>
          </a:blip>
          <a:srcRect b="39907" l="34307" r="35433" t="41454"/>
          <a:stretch/>
        </p:blipFill>
        <p:spPr>
          <a:xfrm>
            <a:off x="1169738" y="1090800"/>
            <a:ext cx="1079999" cy="1440000"/>
          </a:xfrm>
          <a:prstGeom prst="rect">
            <a:avLst/>
          </a:prstGeom>
          <a:effectLst>
            <a:outerShdw blurRad="57150" rotWithShape="0" algn="bl" dir="5400000" dist="19050">
              <a:srgbClr val="000000">
                <a:alpha val="75000"/>
              </a:srgbClr>
            </a:outerShdw>
          </a:effectLst>
        </p:spPr>
      </p:pic>
      <p:sp>
        <p:nvSpPr>
          <p:cNvPr id="611" name="Google Shape;611;p80"/>
          <p:cNvSpPr txBox="1"/>
          <p:nvPr/>
        </p:nvSpPr>
        <p:spPr>
          <a:xfrm>
            <a:off x="1169750" y="2822275"/>
            <a:ext cx="1080000" cy="122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800">
                <a:solidFill>
                  <a:srgbClr val="171717"/>
                </a:solidFill>
              </a:rPr>
              <a:t>Georg</a:t>
            </a:r>
            <a:endParaRPr b="1" sz="800">
              <a:solidFill>
                <a:srgbClr val="171717"/>
              </a:solidFill>
            </a:endParaRPr>
          </a:p>
          <a:p>
            <a:pPr indent="0" lvl="0" marL="0" rtl="0" algn="l">
              <a:spcBef>
                <a:spcPts val="0"/>
              </a:spcBef>
              <a:spcAft>
                <a:spcPts val="0"/>
              </a:spcAft>
              <a:buNone/>
            </a:pPr>
            <a:r>
              <a:rPr lang="en-GB" sz="800">
                <a:solidFill>
                  <a:srgbClr val="171717"/>
                </a:solidFill>
              </a:rPr>
              <a:t>Austria</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rPr lang="en-GB" sz="800">
                <a:solidFill>
                  <a:srgbClr val="171717"/>
                </a:solidFill>
              </a:rPr>
              <a:t>I like ice swimming.</a:t>
            </a:r>
            <a:endParaRPr sz="800">
              <a:solidFill>
                <a:srgbClr val="171717"/>
              </a:solidFill>
            </a:endParaRPr>
          </a:p>
        </p:txBody>
      </p:sp>
      <p:sp>
        <p:nvSpPr>
          <p:cNvPr id="612" name="Google Shape;612;p80"/>
          <p:cNvSpPr/>
          <p:nvPr/>
        </p:nvSpPr>
        <p:spPr>
          <a:xfrm>
            <a:off x="1511875" y="4246350"/>
            <a:ext cx="399300" cy="399300"/>
          </a:xfrm>
          <a:prstGeom prst="ellipse">
            <a:avLst/>
          </a:prstGeom>
          <a:solidFill>
            <a:srgbClr val="93C47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13" name="Google Shape;613;p80"/>
          <p:cNvSpPr txBox="1"/>
          <p:nvPr/>
        </p:nvSpPr>
        <p:spPr>
          <a:xfrm>
            <a:off x="2600875" y="2822275"/>
            <a:ext cx="1080000" cy="122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800">
                <a:solidFill>
                  <a:srgbClr val="171717"/>
                </a:solidFill>
              </a:rPr>
              <a:t>Wanyi Huang</a:t>
            </a:r>
            <a:endParaRPr b="1" sz="800">
              <a:solidFill>
                <a:srgbClr val="171717"/>
              </a:solidFill>
            </a:endParaRPr>
          </a:p>
          <a:p>
            <a:pPr indent="0" lvl="0" marL="0" rtl="0" algn="l">
              <a:spcBef>
                <a:spcPts val="0"/>
              </a:spcBef>
              <a:spcAft>
                <a:spcPts val="0"/>
              </a:spcAft>
              <a:buNone/>
            </a:pPr>
            <a:r>
              <a:rPr lang="en-GB" sz="800">
                <a:solidFill>
                  <a:srgbClr val="171717"/>
                </a:solidFill>
              </a:rPr>
              <a:t>China</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rPr lang="en-GB" sz="800">
                <a:solidFill>
                  <a:srgbClr val="171717"/>
                </a:solidFill>
              </a:rPr>
              <a:t>I am a rated saber fencer</a:t>
            </a:r>
            <a:endParaRPr sz="800">
              <a:solidFill>
                <a:srgbClr val="171717"/>
              </a:solidFill>
            </a:endParaRPr>
          </a:p>
          <a:p>
            <a:pPr indent="0" lvl="0" marL="0" rtl="0" algn="l">
              <a:spcBef>
                <a:spcPts val="0"/>
              </a:spcBef>
              <a:spcAft>
                <a:spcPts val="0"/>
              </a:spcAft>
              <a:buNone/>
            </a:pPr>
            <a:r>
              <a:t/>
            </a:r>
            <a:endParaRPr b="1" sz="800">
              <a:solidFill>
                <a:srgbClr val="171717"/>
              </a:solidFill>
            </a:endParaRPr>
          </a:p>
        </p:txBody>
      </p:sp>
      <p:sp>
        <p:nvSpPr>
          <p:cNvPr id="614" name="Google Shape;614;p80"/>
          <p:cNvSpPr txBox="1"/>
          <p:nvPr/>
        </p:nvSpPr>
        <p:spPr>
          <a:xfrm>
            <a:off x="4032000" y="2822275"/>
            <a:ext cx="1080000" cy="122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800">
                <a:solidFill>
                  <a:srgbClr val="171717"/>
                </a:solidFill>
              </a:rPr>
              <a:t>Sabina</a:t>
            </a:r>
            <a:endParaRPr b="1" sz="800">
              <a:solidFill>
                <a:srgbClr val="171717"/>
              </a:solidFill>
            </a:endParaRPr>
          </a:p>
          <a:p>
            <a:pPr indent="0" lvl="0" marL="0" rtl="0" algn="l">
              <a:spcBef>
                <a:spcPts val="0"/>
              </a:spcBef>
              <a:spcAft>
                <a:spcPts val="0"/>
              </a:spcAft>
              <a:buNone/>
            </a:pPr>
            <a:r>
              <a:rPr lang="en-GB" sz="800">
                <a:solidFill>
                  <a:srgbClr val="171717"/>
                </a:solidFill>
              </a:rPr>
              <a:t>Slovakia</a:t>
            </a:r>
            <a:endParaRPr sz="800">
              <a:solidFill>
                <a:srgbClr val="171717"/>
              </a:solidFill>
            </a:endParaRPr>
          </a:p>
          <a:p>
            <a:pPr indent="0" lvl="0" marL="0" rtl="0" algn="l">
              <a:spcBef>
                <a:spcPts val="0"/>
              </a:spcBef>
              <a:spcAft>
                <a:spcPts val="0"/>
              </a:spcAft>
              <a:buNone/>
            </a:pPr>
            <a:r>
              <a:rPr lang="en-GB" sz="800">
                <a:solidFill>
                  <a:srgbClr val="171717"/>
                </a:solidFill>
              </a:rPr>
              <a:t> </a:t>
            </a:r>
            <a:endParaRPr sz="800">
              <a:solidFill>
                <a:srgbClr val="171717"/>
              </a:solidFill>
            </a:endParaRPr>
          </a:p>
          <a:p>
            <a:pPr indent="0" lvl="0" marL="0" rtl="0" algn="l">
              <a:spcBef>
                <a:spcPts val="0"/>
              </a:spcBef>
              <a:spcAft>
                <a:spcPts val="0"/>
              </a:spcAft>
              <a:buNone/>
            </a:pPr>
            <a:r>
              <a:rPr lang="en-GB" sz="800">
                <a:solidFill>
                  <a:srgbClr val="171717"/>
                </a:solidFill>
              </a:rPr>
              <a:t>I’m into sports. When I was a teen, I did karate, and at university Aikido.</a:t>
            </a:r>
            <a:endParaRPr b="1" sz="1100"/>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t/>
            </a:r>
            <a:endParaRPr b="1" sz="800">
              <a:solidFill>
                <a:srgbClr val="171717"/>
              </a:solidFill>
            </a:endParaRPr>
          </a:p>
        </p:txBody>
      </p:sp>
      <p:sp>
        <p:nvSpPr>
          <p:cNvPr id="615" name="Google Shape;615;p80"/>
          <p:cNvSpPr txBox="1"/>
          <p:nvPr/>
        </p:nvSpPr>
        <p:spPr>
          <a:xfrm>
            <a:off x="5463125" y="2822275"/>
            <a:ext cx="1080000" cy="122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800">
                <a:solidFill>
                  <a:srgbClr val="171717"/>
                </a:solidFill>
              </a:rPr>
              <a:t>Stacey Floyd</a:t>
            </a:r>
            <a:endParaRPr b="1" sz="800">
              <a:solidFill>
                <a:srgbClr val="171717"/>
              </a:solidFill>
            </a:endParaRPr>
          </a:p>
          <a:p>
            <a:pPr indent="0" lvl="0" marL="0" rtl="0" algn="l">
              <a:spcBef>
                <a:spcPts val="0"/>
              </a:spcBef>
              <a:spcAft>
                <a:spcPts val="0"/>
              </a:spcAft>
              <a:buNone/>
            </a:pPr>
            <a:r>
              <a:rPr lang="en-GB" sz="800">
                <a:solidFill>
                  <a:srgbClr val="171717"/>
                </a:solidFill>
              </a:rPr>
              <a:t>USA</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rPr lang="en-GB" sz="800">
                <a:solidFill>
                  <a:srgbClr val="171717"/>
                </a:solidFill>
              </a:rPr>
              <a:t>I love to use big power-tools!</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t/>
            </a:r>
            <a:endParaRPr b="1" sz="800">
              <a:solidFill>
                <a:srgbClr val="171717"/>
              </a:solidFill>
            </a:endParaRPr>
          </a:p>
        </p:txBody>
      </p:sp>
      <p:sp>
        <p:nvSpPr>
          <p:cNvPr id="616" name="Google Shape;616;p80"/>
          <p:cNvSpPr txBox="1"/>
          <p:nvPr/>
        </p:nvSpPr>
        <p:spPr>
          <a:xfrm>
            <a:off x="6894250" y="2822275"/>
            <a:ext cx="1080000" cy="122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800">
                <a:solidFill>
                  <a:srgbClr val="171717"/>
                </a:solidFill>
              </a:rPr>
              <a:t>Esteban</a:t>
            </a:r>
            <a:endParaRPr b="1" sz="800">
              <a:solidFill>
                <a:srgbClr val="171717"/>
              </a:solidFill>
            </a:endParaRPr>
          </a:p>
          <a:p>
            <a:pPr indent="0" lvl="0" marL="0" rtl="0" algn="l">
              <a:spcBef>
                <a:spcPts val="0"/>
              </a:spcBef>
              <a:spcAft>
                <a:spcPts val="0"/>
              </a:spcAft>
              <a:buNone/>
            </a:pPr>
            <a:r>
              <a:rPr lang="en-GB" sz="800">
                <a:solidFill>
                  <a:srgbClr val="171717"/>
                </a:solidFill>
              </a:rPr>
              <a:t>Argentina</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rPr lang="en-GB" sz="800">
                <a:solidFill>
                  <a:srgbClr val="171717"/>
                </a:solidFill>
              </a:rPr>
              <a:t>I drink more mate than water, and I have 2 sausage dogs.</a:t>
            </a:r>
            <a:endParaRPr sz="800">
              <a:solidFill>
                <a:srgbClr val="171717"/>
              </a:solidFill>
            </a:endParaRPr>
          </a:p>
          <a:p>
            <a:pPr indent="0" lvl="0" marL="0" rtl="0" algn="l">
              <a:spcBef>
                <a:spcPts val="0"/>
              </a:spcBef>
              <a:spcAft>
                <a:spcPts val="0"/>
              </a:spcAft>
              <a:buNone/>
            </a:pPr>
            <a:r>
              <a:t/>
            </a:r>
            <a:endParaRPr b="1" sz="800">
              <a:solidFill>
                <a:srgbClr val="171717"/>
              </a:solidFill>
            </a:endParaRPr>
          </a:p>
        </p:txBody>
      </p:sp>
      <p:sp>
        <p:nvSpPr>
          <p:cNvPr id="617" name="Google Shape;617;p80"/>
          <p:cNvSpPr/>
          <p:nvPr/>
        </p:nvSpPr>
        <p:spPr>
          <a:xfrm>
            <a:off x="2943000" y="4246350"/>
            <a:ext cx="399300" cy="399300"/>
          </a:xfrm>
          <a:prstGeom prst="ellipse">
            <a:avLst/>
          </a:prstGeom>
          <a:solidFill>
            <a:srgbClr val="FFD9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18" name="Google Shape;618;p80"/>
          <p:cNvSpPr/>
          <p:nvPr/>
        </p:nvSpPr>
        <p:spPr>
          <a:xfrm>
            <a:off x="4374125" y="4246350"/>
            <a:ext cx="399300" cy="399300"/>
          </a:xfrm>
          <a:prstGeom prst="ellipse">
            <a:avLst/>
          </a:prstGeom>
          <a:solidFill>
            <a:srgbClr val="F6B26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19" name="Google Shape;619;p80"/>
          <p:cNvSpPr/>
          <p:nvPr/>
        </p:nvSpPr>
        <p:spPr>
          <a:xfrm>
            <a:off x="5805250" y="4246350"/>
            <a:ext cx="399300" cy="399300"/>
          </a:xfrm>
          <a:prstGeom prst="ellipse">
            <a:avLst/>
          </a:prstGeom>
          <a:solidFill>
            <a:srgbClr val="E066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20" name="Google Shape;620;p80"/>
          <p:cNvSpPr/>
          <p:nvPr/>
        </p:nvSpPr>
        <p:spPr>
          <a:xfrm>
            <a:off x="7236375" y="4246350"/>
            <a:ext cx="399300" cy="399300"/>
          </a:xfrm>
          <a:prstGeom prst="ellipse">
            <a:avLst/>
          </a:prstGeom>
          <a:solidFill>
            <a:srgbClr val="6D9EE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621" name="Google Shape;621;p80"/>
          <p:cNvPicPr preferRelativeResize="0"/>
          <p:nvPr/>
        </p:nvPicPr>
        <p:blipFill>
          <a:blip r:embed="rId7">
            <a:alphaModFix/>
          </a:blip>
          <a:stretch>
            <a:fillRect/>
          </a:stretch>
        </p:blipFill>
        <p:spPr>
          <a:xfrm rot="653959">
            <a:off x="5805237" y="2238225"/>
            <a:ext cx="885068" cy="497851"/>
          </a:xfrm>
          <a:prstGeom prst="rect">
            <a:avLst/>
          </a:prstGeom>
          <a:noFill/>
          <a:ln cap="flat" cmpd="sng" w="9525">
            <a:solidFill>
              <a:srgbClr val="FF0000"/>
            </a:solidFill>
            <a:prstDash val="solid"/>
            <a:round/>
            <a:headEnd len="sm" w="sm" type="none"/>
            <a:tailEnd len="sm" w="sm" type="none"/>
          </a:ln>
        </p:spPr>
      </p:pic>
      <p:pic>
        <p:nvPicPr>
          <p:cNvPr id="622" name="Google Shape;622;p80"/>
          <p:cNvPicPr preferRelativeResize="0"/>
          <p:nvPr/>
        </p:nvPicPr>
        <p:blipFill>
          <a:blip r:embed="rId8">
            <a:alphaModFix/>
          </a:blip>
          <a:stretch>
            <a:fillRect/>
          </a:stretch>
        </p:blipFill>
        <p:spPr>
          <a:xfrm>
            <a:off x="1460700" y="2405404"/>
            <a:ext cx="597810" cy="399300"/>
          </a:xfrm>
          <a:prstGeom prst="rect">
            <a:avLst/>
          </a:prstGeom>
          <a:noFill/>
          <a:ln>
            <a:noFill/>
          </a:ln>
          <a:effectLst>
            <a:outerShdw blurRad="57150" rotWithShape="0" algn="bl" dir="5400000" dist="19050">
              <a:srgbClr val="000000">
                <a:alpha val="75000"/>
              </a:srgbClr>
            </a:outerShdw>
          </a:effectLst>
        </p:spPr>
      </p:pic>
      <p:pic>
        <p:nvPicPr>
          <p:cNvPr id="623" name="Google Shape;623;p80"/>
          <p:cNvPicPr preferRelativeResize="0"/>
          <p:nvPr/>
        </p:nvPicPr>
        <p:blipFill>
          <a:blip r:embed="rId9">
            <a:alphaModFix/>
          </a:blip>
          <a:stretch>
            <a:fillRect/>
          </a:stretch>
        </p:blipFill>
        <p:spPr>
          <a:xfrm>
            <a:off x="3960937" y="1090800"/>
            <a:ext cx="1247262" cy="1440000"/>
          </a:xfrm>
          <a:prstGeom prst="rect">
            <a:avLst/>
          </a:prstGeom>
          <a:noFill/>
          <a:ln>
            <a:noFill/>
          </a:ln>
          <a:effectLst>
            <a:outerShdw blurRad="57150" rotWithShape="0" algn="bl" dir="5400000" dist="19050">
              <a:srgbClr val="000000">
                <a:alpha val="75000"/>
              </a:srgbClr>
            </a:outerShdw>
          </a:effectLst>
        </p:spPr>
      </p:pic>
      <p:pic>
        <p:nvPicPr>
          <p:cNvPr id="624" name="Google Shape;624;p80" title="Screenshot 2025-07-10 at 8.17.59 AM.png"/>
          <p:cNvPicPr preferRelativeResize="0"/>
          <p:nvPr/>
        </p:nvPicPr>
        <p:blipFill>
          <a:blip r:embed="rId10">
            <a:alphaModFix/>
          </a:blip>
          <a:stretch>
            <a:fillRect/>
          </a:stretch>
        </p:blipFill>
        <p:spPr>
          <a:xfrm>
            <a:off x="2517225" y="1136200"/>
            <a:ext cx="1163650" cy="1527269"/>
          </a:xfrm>
          <a:prstGeom prst="rect">
            <a:avLst/>
          </a:prstGeom>
          <a:noFill/>
          <a:ln>
            <a:noFill/>
          </a:ln>
        </p:spPr>
      </p:pic>
      <p:pic>
        <p:nvPicPr>
          <p:cNvPr id="625" name="Google Shape;625;p80"/>
          <p:cNvPicPr preferRelativeResize="0"/>
          <p:nvPr/>
        </p:nvPicPr>
        <p:blipFill>
          <a:blip r:embed="rId11">
            <a:alphaModFix/>
          </a:blip>
          <a:stretch>
            <a:fillRect/>
          </a:stretch>
        </p:blipFill>
        <p:spPr>
          <a:xfrm>
            <a:off x="2517225" y="2159050"/>
            <a:ext cx="492150" cy="656200"/>
          </a:xfrm>
          <a:prstGeom prst="rect">
            <a:avLst/>
          </a:prstGeom>
          <a:noFill/>
          <a:ln>
            <a:noFill/>
          </a:ln>
        </p:spPr>
      </p:pic>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29" name="Shape 629"/>
        <p:cNvGrpSpPr/>
        <p:nvPr/>
      </p:nvGrpSpPr>
      <p:grpSpPr>
        <a:xfrm>
          <a:off x="0" y="0"/>
          <a:ext cx="0" cy="0"/>
          <a:chOff x="0" y="0"/>
          <a:chExt cx="0" cy="0"/>
        </a:xfrm>
      </p:grpSpPr>
      <p:sp>
        <p:nvSpPr>
          <p:cNvPr id="630" name="Google Shape;630;p81"/>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Our</a:t>
            </a:r>
            <a:r>
              <a:rPr lang="en-GB" sz="2400">
                <a:solidFill>
                  <a:schemeClr val="lt1"/>
                </a:solidFill>
              </a:rPr>
              <a:t> Feedback </a:t>
            </a:r>
            <a:br>
              <a:rPr lang="en-GB" sz="2400">
                <a:solidFill>
                  <a:schemeClr val="lt1"/>
                </a:solidFill>
              </a:rPr>
            </a:br>
            <a:r>
              <a:rPr lang="en-GB" sz="2400">
                <a:solidFill>
                  <a:schemeClr val="lt1"/>
                </a:solidFill>
              </a:rPr>
              <a:t>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t/>
            </a:r>
            <a:endParaRPr sz="1200">
              <a:solidFill>
                <a:schemeClr val="lt1"/>
              </a:solidFill>
            </a:endParaRPr>
          </a:p>
          <a:p>
            <a:pPr indent="0" lvl="0" marL="0" rtl="0" algn="l">
              <a:lnSpc>
                <a:spcPct val="115000"/>
              </a:lnSpc>
              <a:spcBef>
                <a:spcPts val="0"/>
              </a:spcBef>
              <a:spcAft>
                <a:spcPts val="0"/>
              </a:spcAft>
              <a:buNone/>
            </a:pPr>
            <a:r>
              <a:t/>
            </a:r>
            <a:endParaRPr i="1" sz="2400">
              <a:solidFill>
                <a:schemeClr val="lt1"/>
              </a:solidFill>
            </a:endParaRPr>
          </a:p>
          <a:p>
            <a:pPr indent="0" lvl="0" marL="457200" rtl="0" algn="l">
              <a:lnSpc>
                <a:spcPct val="115000"/>
              </a:lnSpc>
              <a:spcBef>
                <a:spcPts val="0"/>
              </a:spcBef>
              <a:spcAft>
                <a:spcPts val="0"/>
              </a:spcAft>
              <a:buNone/>
            </a:pPr>
            <a:r>
              <a:t/>
            </a:r>
            <a:endParaRPr sz="1200">
              <a:solidFill>
                <a:schemeClr val="lt1"/>
              </a:solidFill>
            </a:endParaRPr>
          </a:p>
        </p:txBody>
      </p:sp>
      <p:sp>
        <p:nvSpPr>
          <p:cNvPr id="631" name="Google Shape;631;p8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
        <p:nvSpPr>
          <p:cNvPr id="632" name="Google Shape;632;p81"/>
          <p:cNvSpPr/>
          <p:nvPr/>
        </p:nvSpPr>
        <p:spPr>
          <a:xfrm rot="5400000">
            <a:off x="24" y="0"/>
            <a:ext cx="792300" cy="792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33" name="Google Shape;633;p81"/>
          <p:cNvSpPr txBox="1"/>
          <p:nvPr/>
        </p:nvSpPr>
        <p:spPr>
          <a:xfrm>
            <a:off x="3328675" y="111150"/>
            <a:ext cx="4853100" cy="1354500"/>
          </a:xfrm>
          <a:prstGeom prst="rect">
            <a:avLst/>
          </a:prstGeom>
          <a:solidFill>
            <a:srgbClr val="FFFFFF"/>
          </a:solidFill>
          <a:ln>
            <a:noFill/>
          </a:ln>
        </p:spPr>
        <p:txBody>
          <a:bodyPr anchorCtr="0" anchor="t" bIns="91425" lIns="91425" spcFirstLastPara="1" rIns="91425" wrap="square" tIns="91425">
            <a:spAutoFit/>
          </a:bodyPr>
          <a:lstStyle/>
          <a:p>
            <a:pPr indent="-349250" lvl="0" marL="457200" rtl="0" algn="l">
              <a:lnSpc>
                <a:spcPct val="150000"/>
              </a:lnSpc>
              <a:spcBef>
                <a:spcPts val="0"/>
              </a:spcBef>
              <a:spcAft>
                <a:spcPts val="0"/>
              </a:spcAft>
              <a:buClr>
                <a:srgbClr val="171717"/>
              </a:buClr>
              <a:buSzPts val="1900"/>
              <a:buChar char="●"/>
            </a:pPr>
            <a:r>
              <a:rPr lang="en-GB" sz="1900">
                <a:solidFill>
                  <a:srgbClr val="171717"/>
                </a:solidFill>
              </a:rPr>
              <a:t>HIGHLIGHTS</a:t>
            </a:r>
            <a:endParaRPr sz="1900">
              <a:solidFill>
                <a:srgbClr val="171717"/>
              </a:solidFill>
            </a:endParaRPr>
          </a:p>
          <a:p>
            <a:pPr indent="-349250" lvl="1" marL="914400" rtl="0" algn="l">
              <a:lnSpc>
                <a:spcPct val="150000"/>
              </a:lnSpc>
              <a:spcBef>
                <a:spcPts val="0"/>
              </a:spcBef>
              <a:spcAft>
                <a:spcPts val="0"/>
              </a:spcAft>
              <a:buClr>
                <a:srgbClr val="171717"/>
              </a:buClr>
              <a:buSzPts val="1900"/>
              <a:buChar char="○"/>
            </a:pPr>
            <a:r>
              <a:rPr lang="en-GB" sz="1900">
                <a:solidFill>
                  <a:srgbClr val="171717"/>
                </a:solidFill>
              </a:rPr>
              <a:t>Cloud chambers</a:t>
            </a:r>
            <a:endParaRPr sz="1900">
              <a:solidFill>
                <a:srgbClr val="171717"/>
              </a:solidFill>
            </a:endParaRPr>
          </a:p>
          <a:p>
            <a:pPr indent="-349250" lvl="1" marL="914400" rtl="0" algn="l">
              <a:lnSpc>
                <a:spcPct val="150000"/>
              </a:lnSpc>
              <a:spcBef>
                <a:spcPts val="0"/>
              </a:spcBef>
              <a:spcAft>
                <a:spcPts val="0"/>
              </a:spcAft>
              <a:buClr>
                <a:srgbClr val="171717"/>
              </a:buClr>
              <a:buSzPts val="1900"/>
              <a:buChar char="○"/>
            </a:pPr>
            <a:r>
              <a:rPr lang="en-GB" sz="1900">
                <a:solidFill>
                  <a:srgbClr val="171717"/>
                </a:solidFill>
              </a:rPr>
              <a:t>Links to educational </a:t>
            </a:r>
            <a:r>
              <a:rPr lang="en-GB" sz="1900">
                <a:solidFill>
                  <a:srgbClr val="171717"/>
                </a:solidFill>
              </a:rPr>
              <a:t>resources</a:t>
            </a:r>
            <a:endParaRPr sz="1900">
              <a:solidFill>
                <a:srgbClr val="171717"/>
              </a:solidFill>
            </a:endParaRPr>
          </a:p>
        </p:txBody>
      </p:sp>
      <p:pic>
        <p:nvPicPr>
          <p:cNvPr id="634" name="Google Shape;634;p81" title="mentimeter_qr_code.png"/>
          <p:cNvPicPr preferRelativeResize="0"/>
          <p:nvPr/>
        </p:nvPicPr>
        <p:blipFill>
          <a:blip r:embed="rId3">
            <a:alphaModFix/>
          </a:blip>
          <a:stretch>
            <a:fillRect/>
          </a:stretch>
        </p:blipFill>
        <p:spPr>
          <a:xfrm>
            <a:off x="3358400" y="3278363"/>
            <a:ext cx="1765275" cy="1765275"/>
          </a:xfrm>
          <a:prstGeom prst="rect">
            <a:avLst/>
          </a:prstGeom>
          <a:noFill/>
          <a:ln>
            <a:noFill/>
          </a:ln>
        </p:spPr>
      </p:pic>
      <p:sp>
        <p:nvSpPr>
          <p:cNvPr id="635" name="Google Shape;635;p81"/>
          <p:cNvSpPr txBox="1"/>
          <p:nvPr/>
        </p:nvSpPr>
        <p:spPr>
          <a:xfrm>
            <a:off x="5455725" y="4193500"/>
            <a:ext cx="2059500" cy="575100"/>
          </a:xfrm>
          <a:prstGeom prst="rect">
            <a:avLst/>
          </a:prstGeom>
          <a:solidFill>
            <a:schemeClr val="lt1"/>
          </a:solidFill>
          <a:ln>
            <a:noFill/>
          </a:ln>
        </p:spPr>
        <p:txBody>
          <a:bodyPr anchorCtr="0" anchor="t" bIns="91425" lIns="91425" spcFirstLastPara="1" rIns="91425" wrap="square" tIns="91425">
            <a:noAutofit/>
          </a:bodyPr>
          <a:lstStyle/>
          <a:p>
            <a:pPr indent="0" lvl="0" marL="0" marR="360000" rtl="0" algn="ctr">
              <a:spcBef>
                <a:spcPts val="0"/>
              </a:spcBef>
              <a:spcAft>
                <a:spcPts val="0"/>
              </a:spcAft>
              <a:buNone/>
            </a:pPr>
            <a:r>
              <a:rPr b="1" lang="en-GB" sz="1600" u="sng">
                <a:solidFill>
                  <a:schemeClr val="hlink"/>
                </a:solidFill>
                <a:hlinkClick r:id="rId4"/>
              </a:rPr>
              <a:t>RESPONSES LINK</a:t>
            </a:r>
            <a:endParaRPr b="1" sz="1600">
              <a:solidFill>
                <a:srgbClr val="171717"/>
              </a:solidFill>
            </a:endParaRPr>
          </a:p>
          <a:p>
            <a:pPr indent="0" lvl="0" marL="0" rtl="0" algn="ctr">
              <a:spcBef>
                <a:spcPts val="0"/>
              </a:spcBef>
              <a:spcAft>
                <a:spcPts val="0"/>
              </a:spcAft>
              <a:buNone/>
            </a:pPr>
            <a:r>
              <a:t/>
            </a:r>
            <a:endParaRPr sz="1600">
              <a:solidFill>
                <a:srgbClr val="171717"/>
              </a:solidFill>
            </a:endParaRPr>
          </a:p>
        </p:txBody>
      </p:sp>
      <p:sp>
        <p:nvSpPr>
          <p:cNvPr id="636" name="Google Shape;636;p81"/>
          <p:cNvSpPr txBox="1"/>
          <p:nvPr/>
        </p:nvSpPr>
        <p:spPr>
          <a:xfrm>
            <a:off x="4667000" y="1392925"/>
            <a:ext cx="3763800" cy="1308300"/>
          </a:xfrm>
          <a:prstGeom prst="rect">
            <a:avLst/>
          </a:prstGeom>
          <a:solidFill>
            <a:srgbClr val="FFFFFF"/>
          </a:solidFill>
          <a:ln>
            <a:noFill/>
          </a:ln>
        </p:spPr>
        <p:txBody>
          <a:bodyPr anchorCtr="0" anchor="t" bIns="91425" lIns="91425" spcFirstLastPara="1" rIns="91425" wrap="square" tIns="91425">
            <a:spAutoFit/>
          </a:bodyPr>
          <a:lstStyle/>
          <a:p>
            <a:pPr indent="-349250" lvl="0" marL="457200" rtl="0" algn="l">
              <a:lnSpc>
                <a:spcPct val="150000"/>
              </a:lnSpc>
              <a:spcBef>
                <a:spcPts val="0"/>
              </a:spcBef>
              <a:spcAft>
                <a:spcPts val="0"/>
              </a:spcAft>
              <a:buClr>
                <a:srgbClr val="171717"/>
              </a:buClr>
              <a:buSzPts val="1900"/>
              <a:buChar char="●"/>
            </a:pPr>
            <a:r>
              <a:rPr lang="en-GB" sz="1900">
                <a:solidFill>
                  <a:srgbClr val="171717"/>
                </a:solidFill>
              </a:rPr>
              <a:t>IMPROVEMENT</a:t>
            </a:r>
            <a:endParaRPr sz="1900">
              <a:solidFill>
                <a:srgbClr val="171717"/>
              </a:solidFill>
            </a:endParaRPr>
          </a:p>
          <a:p>
            <a:pPr indent="-349250" lvl="1" marL="914400" rtl="0" algn="l">
              <a:lnSpc>
                <a:spcPct val="150000"/>
              </a:lnSpc>
              <a:spcBef>
                <a:spcPts val="0"/>
              </a:spcBef>
              <a:spcAft>
                <a:spcPts val="0"/>
              </a:spcAft>
              <a:buClr>
                <a:srgbClr val="171717"/>
              </a:buClr>
              <a:buSzPts val="1900"/>
              <a:buChar char="○"/>
            </a:pPr>
            <a:r>
              <a:rPr lang="en-GB" sz="1900">
                <a:solidFill>
                  <a:srgbClr val="171717"/>
                </a:solidFill>
              </a:rPr>
              <a:t>Hands-on</a:t>
            </a:r>
            <a:endParaRPr sz="1900">
              <a:solidFill>
                <a:srgbClr val="171717"/>
              </a:solidFill>
            </a:endParaRPr>
          </a:p>
          <a:p>
            <a:pPr indent="0" lvl="0" marL="0" rtl="0" algn="l">
              <a:spcBef>
                <a:spcPts val="0"/>
              </a:spcBef>
              <a:spcAft>
                <a:spcPts val="0"/>
              </a:spcAft>
              <a:buNone/>
            </a:pPr>
            <a:r>
              <a:t/>
            </a:r>
            <a:endParaRPr sz="1600">
              <a:solidFill>
                <a:srgbClr val="171717"/>
              </a:solidFill>
            </a:endParaRPr>
          </a:p>
        </p:txBody>
      </p:sp>
      <p:pic>
        <p:nvPicPr>
          <p:cNvPr id="637" name="Google Shape;637;p81"/>
          <p:cNvPicPr preferRelativeResize="0"/>
          <p:nvPr/>
        </p:nvPicPr>
        <p:blipFill>
          <a:blip r:embed="rId5">
            <a:alphaModFix/>
          </a:blip>
          <a:stretch>
            <a:fillRect/>
          </a:stretch>
        </p:blipFill>
        <p:spPr>
          <a:xfrm>
            <a:off x="3358388" y="2137438"/>
            <a:ext cx="1765275" cy="1101532"/>
          </a:xfrm>
          <a:prstGeom prst="rect">
            <a:avLst/>
          </a:prstGeom>
          <a:noFill/>
          <a:ln>
            <a:noFill/>
          </a:ln>
        </p:spPr>
      </p:pic>
      <p:pic>
        <p:nvPicPr>
          <p:cNvPr id="638" name="Google Shape;638;p81"/>
          <p:cNvPicPr preferRelativeResize="0"/>
          <p:nvPr/>
        </p:nvPicPr>
        <p:blipFill>
          <a:blip r:embed="rId6">
            <a:alphaModFix/>
          </a:blip>
          <a:stretch>
            <a:fillRect/>
          </a:stretch>
        </p:blipFill>
        <p:spPr>
          <a:xfrm>
            <a:off x="7102425" y="3930298"/>
            <a:ext cx="1342813" cy="1101525"/>
          </a:xfrm>
          <a:prstGeom prst="rect">
            <a:avLst/>
          </a:prstGeom>
          <a:noFill/>
          <a:ln>
            <a:noFill/>
          </a:ln>
        </p:spPr>
      </p:pic>
      <p:pic>
        <p:nvPicPr>
          <p:cNvPr id="639" name="Google Shape;639;p81"/>
          <p:cNvPicPr preferRelativeResize="0"/>
          <p:nvPr/>
        </p:nvPicPr>
        <p:blipFill rotWithShape="1">
          <a:blip r:embed="rId7">
            <a:alphaModFix/>
          </a:blip>
          <a:srcRect b="17160" l="0" r="0" t="8128"/>
          <a:stretch/>
        </p:blipFill>
        <p:spPr>
          <a:xfrm>
            <a:off x="6595164" y="2213638"/>
            <a:ext cx="2471011" cy="1765274"/>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3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63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3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63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3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3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63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22" name="Shape 222"/>
        <p:cNvGrpSpPr/>
        <p:nvPr/>
      </p:nvGrpSpPr>
      <p:grpSpPr>
        <a:xfrm>
          <a:off x="0" y="0"/>
          <a:ext cx="0" cy="0"/>
          <a:chOff x="0" y="0"/>
          <a:chExt cx="0" cy="0"/>
        </a:xfrm>
      </p:grpSpPr>
      <p:sp>
        <p:nvSpPr>
          <p:cNvPr id="223" name="Google Shape;223;p28"/>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Group Norms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179999" marR="179999"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on the right box your group norms and how you will work together. For example:</a:t>
            </a:r>
            <a:br>
              <a:rPr lang="en-GB" sz="1200">
                <a:solidFill>
                  <a:schemeClr val="lt1"/>
                </a:solidFill>
              </a:rPr>
            </a:br>
            <a:endParaRPr sz="1200">
              <a:solidFill>
                <a:schemeClr val="lt1"/>
              </a:solidFill>
            </a:endParaRPr>
          </a:p>
          <a:p>
            <a:pPr indent="-304800" lvl="0" marL="457200" marR="179999" rtl="0" algn="l">
              <a:lnSpc>
                <a:spcPct val="115000"/>
              </a:lnSpc>
              <a:spcBef>
                <a:spcPts val="0"/>
              </a:spcBef>
              <a:spcAft>
                <a:spcPts val="0"/>
              </a:spcAft>
              <a:buClr>
                <a:schemeClr val="lt1"/>
              </a:buClr>
              <a:buSzPts val="1200"/>
              <a:buChar char="●"/>
            </a:pPr>
            <a:r>
              <a:rPr lang="en-GB" sz="1200">
                <a:solidFill>
                  <a:schemeClr val="lt1"/>
                </a:solidFill>
              </a:rPr>
              <a:t>Who will manage the meetings? </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Char char="●"/>
            </a:pPr>
            <a:r>
              <a:rPr lang="en-GB" sz="1200">
                <a:solidFill>
                  <a:schemeClr val="lt1"/>
                </a:solidFill>
              </a:rPr>
              <a:t>Who will be the time-keeper?</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Char char="●"/>
            </a:pPr>
            <a:r>
              <a:rPr lang="en-GB" sz="1200">
                <a:solidFill>
                  <a:schemeClr val="lt1"/>
                </a:solidFill>
              </a:rPr>
              <a:t>Who will fill in group slides?</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Char char="●"/>
            </a:pPr>
            <a:r>
              <a:rPr lang="en-GB" sz="1200">
                <a:solidFill>
                  <a:schemeClr val="lt1"/>
                </a:solidFill>
              </a:rPr>
              <a:t>Anything else you think is important to coordinate for productive group work.</a:t>
            </a:r>
            <a:endParaRPr sz="1200">
              <a:solidFill>
                <a:schemeClr val="lt1"/>
              </a:solidFill>
            </a:endParaRPr>
          </a:p>
        </p:txBody>
      </p:sp>
      <p:sp>
        <p:nvSpPr>
          <p:cNvPr id="224" name="Google Shape;224;p2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rPr lang="en-GB" sz="1600">
                <a:solidFill>
                  <a:srgbClr val="171717"/>
                </a:solidFill>
              </a:rPr>
              <a:t>  Wanyi will be our time-keeper.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  Everyone will be ontime.</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  Everyone contributes equally.</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  We will support each other.</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  We will be respectful.</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  No FIGHTING!!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  Everyone comes with a Dad joke or Meme/day!</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  We try to be aware of deadlines.</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  We shouldn’t leave the meeting with unresolved   questions.</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  Stay on task - with priorities.</a:t>
            </a:r>
            <a:endParaRPr sz="1600">
              <a:solidFill>
                <a:srgbClr val="171717"/>
              </a:solidFill>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43" name="Shape 643"/>
        <p:cNvGrpSpPr/>
        <p:nvPr/>
      </p:nvGrpSpPr>
      <p:grpSpPr>
        <a:xfrm>
          <a:off x="0" y="0"/>
          <a:ext cx="0" cy="0"/>
          <a:chOff x="0" y="0"/>
          <a:chExt cx="0" cy="0"/>
        </a:xfrm>
      </p:grpSpPr>
      <p:sp>
        <p:nvSpPr>
          <p:cNvPr id="644" name="Google Shape;644;p82"/>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Our</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learnings and discussion outcomes. </a:t>
            </a:r>
            <a:br>
              <a:rPr lang="en-GB" sz="1200">
                <a:solidFill>
                  <a:schemeClr val="lt1"/>
                </a:solidFill>
              </a:rPr>
            </a:br>
            <a:endParaRPr i="1" sz="2400">
              <a:solidFill>
                <a:schemeClr val="lt1"/>
              </a:solidFill>
            </a:endParaRPr>
          </a:p>
        </p:txBody>
      </p:sp>
      <p:sp>
        <p:nvSpPr>
          <p:cNvPr id="645" name="Google Shape;645;p8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
        <p:nvSpPr>
          <p:cNvPr id="646" name="Google Shape;646;p82"/>
          <p:cNvSpPr/>
          <p:nvPr/>
        </p:nvSpPr>
        <p:spPr>
          <a:xfrm rot="5400000">
            <a:off x="24" y="0"/>
            <a:ext cx="792300" cy="792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47" name="Google Shape;647;p82"/>
          <p:cNvSpPr txBox="1"/>
          <p:nvPr/>
        </p:nvSpPr>
        <p:spPr>
          <a:xfrm>
            <a:off x="3348625" y="588450"/>
            <a:ext cx="5416200" cy="3986700"/>
          </a:xfrm>
          <a:prstGeom prst="rect">
            <a:avLst/>
          </a:prstGeom>
          <a:solidFill>
            <a:srgbClr val="FFFFFF"/>
          </a:solidFill>
          <a:ln>
            <a:noFill/>
          </a:ln>
        </p:spPr>
        <p:txBody>
          <a:bodyPr anchorCtr="0" anchor="t" bIns="91425" lIns="91425" spcFirstLastPara="1" rIns="91425" wrap="square" tIns="91425">
            <a:spAutoFit/>
          </a:bodyPr>
          <a:lstStyle/>
          <a:p>
            <a:pPr indent="-349250" lvl="0" marL="457200" rtl="0" algn="l">
              <a:spcBef>
                <a:spcPts val="0"/>
              </a:spcBef>
              <a:spcAft>
                <a:spcPts val="0"/>
              </a:spcAft>
              <a:buClr>
                <a:srgbClr val="171717"/>
              </a:buClr>
              <a:buSzPts val="1900"/>
              <a:buChar char="●"/>
            </a:pPr>
            <a:r>
              <a:rPr lang="en-GB" sz="1900">
                <a:solidFill>
                  <a:srgbClr val="171717"/>
                </a:solidFill>
              </a:rPr>
              <a:t>Material science</a:t>
            </a:r>
            <a:endParaRPr sz="1900">
              <a:solidFill>
                <a:srgbClr val="171717"/>
              </a:solidFill>
            </a:endParaRPr>
          </a:p>
          <a:p>
            <a:pPr indent="-349250" lvl="1" marL="914400" rtl="0" algn="l">
              <a:spcBef>
                <a:spcPts val="0"/>
              </a:spcBef>
              <a:spcAft>
                <a:spcPts val="0"/>
              </a:spcAft>
              <a:buClr>
                <a:srgbClr val="171717"/>
              </a:buClr>
              <a:buSzPts val="1900"/>
              <a:buChar char="○"/>
            </a:pPr>
            <a:r>
              <a:rPr lang="en-GB" sz="1900">
                <a:solidFill>
                  <a:srgbClr val="171717"/>
                </a:solidFill>
              </a:rPr>
              <a:t>→superconductors &amp; insulator &amp; conductors!</a:t>
            </a:r>
            <a:endParaRPr sz="1900">
              <a:solidFill>
                <a:srgbClr val="171717"/>
              </a:solidFill>
            </a:endParaRPr>
          </a:p>
          <a:p>
            <a:pPr indent="-349250" lvl="1" marL="914400" rtl="0" algn="l">
              <a:spcBef>
                <a:spcPts val="0"/>
              </a:spcBef>
              <a:spcAft>
                <a:spcPts val="0"/>
              </a:spcAft>
              <a:buClr>
                <a:srgbClr val="171717"/>
              </a:buClr>
              <a:buSzPts val="1900"/>
              <a:buChar char="○"/>
            </a:pPr>
            <a:r>
              <a:rPr lang="en-GB" sz="1900">
                <a:solidFill>
                  <a:srgbClr val="171717"/>
                </a:solidFill>
              </a:rPr>
              <a:t>→quenching (removing heat)</a:t>
            </a:r>
            <a:endParaRPr sz="1900">
              <a:solidFill>
                <a:srgbClr val="171717"/>
              </a:solidFill>
            </a:endParaRPr>
          </a:p>
          <a:p>
            <a:pPr indent="-349250" lvl="0" marL="457200" rtl="0" algn="l">
              <a:spcBef>
                <a:spcPts val="0"/>
              </a:spcBef>
              <a:spcAft>
                <a:spcPts val="0"/>
              </a:spcAft>
              <a:buClr>
                <a:srgbClr val="171717"/>
              </a:buClr>
              <a:buSzPts val="1900"/>
              <a:buChar char="●"/>
            </a:pPr>
            <a:r>
              <a:rPr lang="en-GB" sz="1900">
                <a:solidFill>
                  <a:srgbClr val="171717"/>
                </a:solidFill>
              </a:rPr>
              <a:t>Recycling</a:t>
            </a:r>
            <a:endParaRPr sz="1900">
              <a:solidFill>
                <a:srgbClr val="171717"/>
              </a:solidFill>
            </a:endParaRPr>
          </a:p>
          <a:p>
            <a:pPr indent="-349250" lvl="1" marL="914400" rtl="0" algn="l">
              <a:spcBef>
                <a:spcPts val="0"/>
              </a:spcBef>
              <a:spcAft>
                <a:spcPts val="0"/>
              </a:spcAft>
              <a:buClr>
                <a:srgbClr val="171717"/>
              </a:buClr>
              <a:buSzPts val="1900"/>
              <a:buChar char="○"/>
            </a:pPr>
            <a:r>
              <a:rPr lang="en-GB" sz="1900">
                <a:solidFill>
                  <a:srgbClr val="171717"/>
                </a:solidFill>
              </a:rPr>
              <a:t>PS→SPS→LHC</a:t>
            </a:r>
            <a:endParaRPr sz="1900">
              <a:solidFill>
                <a:srgbClr val="171717"/>
              </a:solidFill>
            </a:endParaRPr>
          </a:p>
          <a:p>
            <a:pPr indent="-349250" lvl="0" marL="457200" rtl="0" algn="l">
              <a:spcBef>
                <a:spcPts val="0"/>
              </a:spcBef>
              <a:spcAft>
                <a:spcPts val="0"/>
              </a:spcAft>
              <a:buClr>
                <a:srgbClr val="171717"/>
              </a:buClr>
              <a:buSzPts val="1900"/>
              <a:buChar char="●"/>
            </a:pPr>
            <a:r>
              <a:rPr lang="en-GB" sz="1900">
                <a:solidFill>
                  <a:srgbClr val="171717"/>
                </a:solidFill>
              </a:rPr>
              <a:t>Advancing</a:t>
            </a:r>
            <a:endParaRPr sz="1900">
              <a:solidFill>
                <a:srgbClr val="171717"/>
              </a:solidFill>
            </a:endParaRPr>
          </a:p>
          <a:p>
            <a:pPr indent="-349250" lvl="1" marL="914400" rtl="0" algn="l">
              <a:spcBef>
                <a:spcPts val="0"/>
              </a:spcBef>
              <a:spcAft>
                <a:spcPts val="0"/>
              </a:spcAft>
              <a:buClr>
                <a:srgbClr val="171717"/>
              </a:buClr>
              <a:buSzPts val="1900"/>
              <a:buChar char="○"/>
            </a:pPr>
            <a:r>
              <a:rPr lang="en-GB" sz="1900">
                <a:solidFill>
                  <a:srgbClr val="171717"/>
                </a:solidFill>
              </a:rPr>
              <a:t>SC→</a:t>
            </a:r>
            <a:r>
              <a:rPr lang="en-GB" sz="1900">
                <a:solidFill>
                  <a:srgbClr val="171717"/>
                </a:solidFill>
              </a:rPr>
              <a:t>PS→SPS→LHC→LH+LHC &amp; FCC</a:t>
            </a:r>
            <a:endParaRPr sz="1900">
              <a:solidFill>
                <a:srgbClr val="171717"/>
              </a:solidFill>
            </a:endParaRPr>
          </a:p>
          <a:p>
            <a:pPr indent="-349250" lvl="0" marL="457200" rtl="0" algn="l">
              <a:spcBef>
                <a:spcPts val="0"/>
              </a:spcBef>
              <a:spcAft>
                <a:spcPts val="0"/>
              </a:spcAft>
              <a:buClr>
                <a:srgbClr val="171717"/>
              </a:buClr>
              <a:buSzPts val="1900"/>
              <a:buChar char="●"/>
            </a:pPr>
            <a:r>
              <a:rPr lang="en-GB" sz="1900">
                <a:solidFill>
                  <a:srgbClr val="171717"/>
                </a:solidFill>
              </a:rPr>
              <a:t>Teaching</a:t>
            </a:r>
            <a:endParaRPr sz="1900">
              <a:solidFill>
                <a:srgbClr val="171717"/>
              </a:solidFill>
            </a:endParaRPr>
          </a:p>
          <a:p>
            <a:pPr indent="-349250" lvl="0" marL="457200" rtl="0" algn="l">
              <a:spcBef>
                <a:spcPts val="0"/>
              </a:spcBef>
              <a:spcAft>
                <a:spcPts val="0"/>
              </a:spcAft>
              <a:buClr>
                <a:srgbClr val="171717"/>
              </a:buClr>
              <a:buSzPts val="1900"/>
              <a:buChar char="●"/>
            </a:pPr>
            <a:r>
              <a:rPr lang="en-GB" sz="1900">
                <a:solidFill>
                  <a:srgbClr val="171717"/>
                </a:solidFill>
              </a:rPr>
              <a:t>AI</a:t>
            </a:r>
            <a:endParaRPr sz="1900">
              <a:solidFill>
                <a:srgbClr val="171717"/>
              </a:solidFill>
            </a:endParaRPr>
          </a:p>
          <a:p>
            <a:pPr indent="-349250" lvl="1" marL="914400" rtl="0" algn="l">
              <a:spcBef>
                <a:spcPts val="0"/>
              </a:spcBef>
              <a:spcAft>
                <a:spcPts val="0"/>
              </a:spcAft>
              <a:buClr>
                <a:srgbClr val="171717"/>
              </a:buClr>
              <a:buSzPts val="1900"/>
              <a:buChar char="○"/>
            </a:pPr>
            <a:r>
              <a:rPr lang="en-GB" sz="1900">
                <a:solidFill>
                  <a:srgbClr val="171717"/>
                </a:solidFill>
              </a:rPr>
              <a:t>MACHINE LEARNING</a:t>
            </a:r>
            <a:endParaRPr sz="1900">
              <a:solidFill>
                <a:srgbClr val="171717"/>
              </a:solidFill>
            </a:endParaRPr>
          </a:p>
          <a:p>
            <a:pPr indent="-349250" lvl="1" marL="914400" rtl="0" algn="l">
              <a:spcBef>
                <a:spcPts val="0"/>
              </a:spcBef>
              <a:spcAft>
                <a:spcPts val="0"/>
              </a:spcAft>
              <a:buClr>
                <a:srgbClr val="171717"/>
              </a:buClr>
              <a:buSzPts val="1900"/>
              <a:buChar char="○"/>
            </a:pPr>
            <a:r>
              <a:rPr lang="en-GB" sz="1900">
                <a:solidFill>
                  <a:srgbClr val="171717"/>
                </a:solidFill>
              </a:rPr>
              <a:t>Bias</a:t>
            </a:r>
            <a:endParaRPr sz="1900">
              <a:solidFill>
                <a:srgbClr val="171717"/>
              </a:solidFill>
            </a:endParaRPr>
          </a:p>
          <a:p>
            <a:pPr indent="0" lvl="0" marL="0" rtl="0" algn="l">
              <a:spcBef>
                <a:spcPts val="0"/>
              </a:spcBef>
              <a:spcAft>
                <a:spcPts val="0"/>
              </a:spcAft>
              <a:buNone/>
            </a:pPr>
            <a:r>
              <a:t/>
            </a:r>
            <a:endParaRPr sz="1900">
              <a:solidFill>
                <a:srgbClr val="171717"/>
              </a:solidFill>
            </a:endParaRPr>
          </a:p>
        </p:txBody>
      </p:sp>
      <p:pic>
        <p:nvPicPr>
          <p:cNvPr id="648" name="Google Shape;648;p82"/>
          <p:cNvPicPr preferRelativeResize="0"/>
          <p:nvPr/>
        </p:nvPicPr>
        <p:blipFill>
          <a:blip r:embed="rId3">
            <a:alphaModFix/>
          </a:blip>
          <a:stretch>
            <a:fillRect/>
          </a:stretch>
        </p:blipFill>
        <p:spPr>
          <a:xfrm>
            <a:off x="119750" y="3116869"/>
            <a:ext cx="2967550" cy="2026631"/>
          </a:xfrm>
          <a:prstGeom prst="rect">
            <a:avLst/>
          </a:prstGeom>
          <a:solidFill>
            <a:schemeClr val="dk1"/>
          </a:solidFill>
          <a:ln>
            <a:noFill/>
          </a:ln>
        </p:spPr>
      </p:pic>
      <p:pic>
        <p:nvPicPr>
          <p:cNvPr id="649" name="Google Shape;649;p82"/>
          <p:cNvPicPr preferRelativeResize="0"/>
          <p:nvPr/>
        </p:nvPicPr>
        <p:blipFill>
          <a:blip r:embed="rId4">
            <a:alphaModFix/>
          </a:blip>
          <a:stretch>
            <a:fillRect/>
          </a:stretch>
        </p:blipFill>
        <p:spPr>
          <a:xfrm>
            <a:off x="7117375" y="3116875"/>
            <a:ext cx="2026624" cy="2026625"/>
          </a:xfrm>
          <a:prstGeom prst="rect">
            <a:avLst/>
          </a:prstGeom>
          <a:noFill/>
          <a:ln>
            <a:noFill/>
          </a:ln>
        </p:spPr>
      </p:pic>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53" name="Shape 653"/>
        <p:cNvGrpSpPr/>
        <p:nvPr/>
      </p:nvGrpSpPr>
      <p:grpSpPr>
        <a:xfrm>
          <a:off x="0" y="0"/>
          <a:ext cx="0" cy="0"/>
          <a:chOff x="0" y="0"/>
          <a:chExt cx="0" cy="0"/>
        </a:xfrm>
      </p:grpSpPr>
      <p:sp>
        <p:nvSpPr>
          <p:cNvPr id="654" name="Google Shape;654;p83"/>
          <p:cNvSpPr txBox="1"/>
          <p:nvPr>
            <p:ph type="title"/>
          </p:nvPr>
        </p:nvSpPr>
        <p:spPr>
          <a:xfrm>
            <a:off x="305990" y="1282303"/>
            <a:ext cx="8532000" cy="21396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GB"/>
              <a:t>Tuesday</a:t>
            </a:r>
            <a:r>
              <a:rPr lang="en-GB"/>
              <a:t>, 15 July</a:t>
            </a:r>
            <a:endParaRPr/>
          </a:p>
        </p:txBody>
      </p:sp>
      <p:sp>
        <p:nvSpPr>
          <p:cNvPr id="655" name="Google Shape;655;p83"/>
          <p:cNvSpPr txBox="1"/>
          <p:nvPr>
            <p:ph idx="1" type="body"/>
          </p:nvPr>
        </p:nvSpPr>
        <p:spPr>
          <a:xfrm>
            <a:off x="305990" y="3442097"/>
            <a:ext cx="8532000" cy="1125000"/>
          </a:xfrm>
          <a:prstGeom prst="rect">
            <a:avLst/>
          </a:prstGeom>
        </p:spPr>
        <p:txBody>
          <a:bodyPr anchorCtr="0" anchor="t" bIns="0" lIns="0" spcFirstLastPara="1" rIns="0" wrap="square" tIns="0">
            <a:normAutofit/>
          </a:bodyPr>
          <a:lstStyle/>
          <a:p>
            <a:pPr indent="0" lvl="0" marL="0" rtl="0" algn="l">
              <a:lnSpc>
                <a:spcPct val="115000"/>
              </a:lnSpc>
              <a:spcBef>
                <a:spcPts val="0"/>
              </a:spcBef>
              <a:spcAft>
                <a:spcPts val="0"/>
              </a:spcAft>
              <a:buNone/>
            </a:pPr>
            <a:r>
              <a:rPr lang="en-GB"/>
              <a:t>SG Session 3</a:t>
            </a:r>
            <a:endParaRPr/>
          </a:p>
          <a:p>
            <a:pPr indent="0" lvl="0" marL="0" rtl="0" algn="l">
              <a:lnSpc>
                <a:spcPct val="115000"/>
              </a:lnSpc>
              <a:spcBef>
                <a:spcPts val="0"/>
              </a:spcBef>
              <a:spcAft>
                <a:spcPts val="0"/>
              </a:spcAft>
              <a:buNone/>
            </a:pPr>
            <a:r>
              <a:t/>
            </a:r>
            <a:endParaRPr/>
          </a:p>
          <a:p>
            <a:pPr indent="0" lvl="0" marL="0" rtl="0" algn="l">
              <a:spcBef>
                <a:spcPts val="800"/>
              </a:spcBef>
              <a:spcAft>
                <a:spcPts val="0"/>
              </a:spcAft>
              <a:buNone/>
            </a:pPr>
            <a:r>
              <a:t/>
            </a:r>
            <a:endParaRP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59" name="Shape 659"/>
        <p:cNvGrpSpPr/>
        <p:nvPr/>
      </p:nvGrpSpPr>
      <p:grpSpPr>
        <a:xfrm>
          <a:off x="0" y="0"/>
          <a:ext cx="0" cy="0"/>
          <a:chOff x="0" y="0"/>
          <a:chExt cx="0" cy="0"/>
        </a:xfrm>
      </p:grpSpPr>
      <p:sp>
        <p:nvSpPr>
          <p:cNvPr id="660" name="Google Shape;660;p84"/>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Checklist for SG Session 3</a:t>
            </a:r>
            <a:endParaRPr/>
          </a:p>
        </p:txBody>
      </p:sp>
      <p:graphicFrame>
        <p:nvGraphicFramePr>
          <p:cNvPr id="661" name="Google Shape;661;p84"/>
          <p:cNvGraphicFramePr/>
          <p:nvPr/>
        </p:nvGraphicFramePr>
        <p:xfrm>
          <a:off x="306000" y="1619250"/>
          <a:ext cx="3000000" cy="3000000"/>
        </p:xfrm>
        <a:graphic>
          <a:graphicData uri="http://schemas.openxmlformats.org/drawingml/2006/table">
            <a:tbl>
              <a:tblPr>
                <a:noFill/>
                <a:tableStyleId>{F58EEAE5-53E8-4903-A90D-0E30F9777E0A}</a:tableStyleId>
              </a:tblPr>
              <a:tblGrid>
                <a:gridCol w="382850"/>
                <a:gridCol w="1306850"/>
                <a:gridCol w="5126575"/>
                <a:gridCol w="1715725"/>
              </a:tblGrid>
              <a:tr h="381000">
                <a:tc>
                  <a:txBody>
                    <a:bodyPr/>
                    <a:lstStyle/>
                    <a:p>
                      <a:pPr indent="0" lvl="0" marL="0" rtl="0" algn="l">
                        <a:spcBef>
                          <a:spcPts val="0"/>
                        </a:spcBef>
                        <a:spcAft>
                          <a:spcPts val="0"/>
                        </a:spcAft>
                        <a:buNone/>
                      </a:pPr>
                      <a:r>
                        <a:rPr b="1" lang="en-GB"/>
                        <a:t>#</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Type of 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Deadline</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1</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Individual</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Fill in slides corresponding to your colour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Tuesday</a:t>
                      </a:r>
                      <a:r>
                        <a:rPr lang="en-GB"/>
                        <a:t>, 17:30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2</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dk1"/>
                          </a:solidFill>
                        </a:rPr>
                        <a:t>Group</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Fill in </a:t>
                      </a:r>
                      <a:r>
                        <a:rPr b="1" lang="en-GB"/>
                        <a:t>“Our Key Takeaways”</a:t>
                      </a:r>
                      <a:r>
                        <a:rPr lang="en-GB"/>
                        <a:t> and </a:t>
                      </a:r>
                      <a:r>
                        <a:rPr b="1" lang="en-GB"/>
                        <a:t>“Our Feedback”</a:t>
                      </a:r>
                      <a:r>
                        <a:rPr lang="en-GB"/>
                        <a:t> slides as a group. Make sure you all contribute to the discussion.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Tuesday, 17:30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3</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dk1"/>
                          </a:solidFill>
                        </a:rPr>
                        <a:t>Group</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Decide how you as a group will present </a:t>
                      </a:r>
                      <a:r>
                        <a:rPr b="1" lang="en-GB"/>
                        <a:t>your group slides</a:t>
                      </a:r>
                      <a:r>
                        <a:rPr lang="en-GB"/>
                        <a:t> </a:t>
                      </a:r>
                      <a:br>
                        <a:rPr lang="en-GB"/>
                      </a:br>
                      <a:r>
                        <a:rPr lang="en-GB"/>
                        <a:t>if you are selected to present during the SG Report-Out.</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Tuesday, 17:30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
        <p:nvSpPr>
          <p:cNvPr id="662" name="Google Shape;662;p84"/>
          <p:cNvSpPr/>
          <p:nvPr/>
        </p:nvSpPr>
        <p:spPr>
          <a:xfrm>
            <a:off x="5476813" y="2149325"/>
            <a:ext cx="147300" cy="147600"/>
          </a:xfrm>
          <a:prstGeom prst="ellipse">
            <a:avLst/>
          </a:prstGeom>
          <a:solidFill>
            <a:srgbClr val="93C47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63" name="Google Shape;663;p84"/>
          <p:cNvSpPr/>
          <p:nvPr/>
        </p:nvSpPr>
        <p:spPr>
          <a:xfrm>
            <a:off x="5679324" y="2149325"/>
            <a:ext cx="147300" cy="147600"/>
          </a:xfrm>
          <a:prstGeom prst="ellipse">
            <a:avLst/>
          </a:prstGeom>
          <a:solidFill>
            <a:srgbClr val="FFD9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64" name="Google Shape;664;p84"/>
          <p:cNvSpPr/>
          <p:nvPr/>
        </p:nvSpPr>
        <p:spPr>
          <a:xfrm>
            <a:off x="5881836" y="2149325"/>
            <a:ext cx="147300" cy="147600"/>
          </a:xfrm>
          <a:prstGeom prst="ellipse">
            <a:avLst/>
          </a:prstGeom>
          <a:solidFill>
            <a:srgbClr val="F6B26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65" name="Google Shape;665;p84"/>
          <p:cNvSpPr/>
          <p:nvPr/>
        </p:nvSpPr>
        <p:spPr>
          <a:xfrm>
            <a:off x="6084323" y="2149325"/>
            <a:ext cx="147300" cy="147600"/>
          </a:xfrm>
          <a:prstGeom prst="ellipse">
            <a:avLst/>
          </a:prstGeom>
          <a:solidFill>
            <a:srgbClr val="E066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66" name="Google Shape;666;p84"/>
          <p:cNvSpPr/>
          <p:nvPr/>
        </p:nvSpPr>
        <p:spPr>
          <a:xfrm>
            <a:off x="6286835" y="2149325"/>
            <a:ext cx="147300" cy="147600"/>
          </a:xfrm>
          <a:prstGeom prst="ellipse">
            <a:avLst/>
          </a:prstGeom>
          <a:solidFill>
            <a:srgbClr val="6D9EE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70" name="Shape 670"/>
        <p:cNvGrpSpPr/>
        <p:nvPr/>
      </p:nvGrpSpPr>
      <p:grpSpPr>
        <a:xfrm>
          <a:off x="0" y="0"/>
          <a:ext cx="0" cy="0"/>
          <a:chOff x="0" y="0"/>
          <a:chExt cx="0" cy="0"/>
        </a:xfrm>
      </p:grpSpPr>
      <p:sp>
        <p:nvSpPr>
          <p:cNvPr id="671" name="Google Shape;671;p85"/>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Feynman </a:t>
            </a:r>
            <a:br>
              <a:rPr lang="en-GB" sz="2400">
                <a:solidFill>
                  <a:schemeClr val="lt1"/>
                </a:solidFill>
              </a:rPr>
            </a:br>
            <a:r>
              <a:rPr lang="en-GB" sz="2400">
                <a:solidFill>
                  <a:schemeClr val="lt1"/>
                </a:solidFill>
              </a:rPr>
              <a:t>Diagrams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would be a fun and creative way of introducing </a:t>
            </a:r>
            <a:r>
              <a:rPr b="1" lang="en-GB" sz="1200">
                <a:solidFill>
                  <a:schemeClr val="lt1"/>
                </a:solidFill>
              </a:rPr>
              <a:t>Feynman Diagrams</a:t>
            </a:r>
            <a:r>
              <a:rPr lang="en-GB" sz="1200">
                <a:solidFill>
                  <a:schemeClr val="lt1"/>
                </a:solidFill>
              </a:rPr>
              <a:t> in the classroom?</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a:t>
            </a:r>
            <a:r>
              <a:rPr b="1" lang="en-GB" sz="1200">
                <a:solidFill>
                  <a:schemeClr val="lt1"/>
                </a:solidFill>
              </a:rPr>
              <a:t>students’ conceptions</a:t>
            </a:r>
            <a:r>
              <a:rPr lang="en-GB" sz="1200">
                <a:solidFill>
                  <a:schemeClr val="lt1"/>
                </a:solidFill>
              </a:rPr>
              <a:t> would you expect to encounter and how would you address them?</a:t>
            </a:r>
            <a:endParaRPr sz="1200">
              <a:solidFill>
                <a:schemeClr val="lt1"/>
              </a:solidFill>
            </a:endParaRPr>
          </a:p>
        </p:txBody>
      </p:sp>
      <p:sp>
        <p:nvSpPr>
          <p:cNvPr id="672" name="Google Shape;672;p8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“An image says more than a thousand words.”</a:t>
            </a:r>
            <a:endParaRPr sz="1600">
              <a:solidFill>
                <a:srgbClr val="171717"/>
              </a:solidFill>
            </a:endParaRPr>
          </a:p>
          <a:p>
            <a:pPr indent="0" lvl="0" marL="360000" marR="360000" rtl="0" algn="l">
              <a:spcBef>
                <a:spcPts val="0"/>
              </a:spcBef>
              <a:spcAft>
                <a:spcPts val="0"/>
              </a:spcAft>
              <a:buNone/>
            </a:pPr>
            <a:r>
              <a:rPr lang="en-GB" sz="1600">
                <a:solidFill>
                  <a:srgbClr val="171717"/>
                </a:solidFill>
              </a:rPr>
              <a:t>Draw a x axis representing time.</a:t>
            </a:r>
            <a:endParaRPr sz="1600">
              <a:solidFill>
                <a:srgbClr val="171717"/>
              </a:solidFill>
            </a:endParaRPr>
          </a:p>
          <a:p>
            <a:pPr indent="0" lvl="0" marL="360000" marR="360000" rtl="0" algn="l">
              <a:spcBef>
                <a:spcPts val="0"/>
              </a:spcBef>
              <a:spcAft>
                <a:spcPts val="0"/>
              </a:spcAft>
              <a:buNone/>
            </a:pPr>
            <a:r>
              <a:rPr lang="en-GB" sz="1600">
                <a:solidFill>
                  <a:srgbClr val="171717"/>
                </a:solidFill>
              </a:rPr>
              <a:t>Create a puzzle or feynman diagram bingo - pupils have to look at the events, while getting a legend for the symbols.</a:t>
            </a:r>
            <a:endParaRPr sz="1600">
              <a:solidFill>
                <a:srgbClr val="171717"/>
              </a:solidFill>
            </a:endParaRPr>
          </a:p>
          <a:p>
            <a:pPr indent="0" lvl="0" marL="360000" marR="360000" rtl="0" algn="l">
              <a:spcBef>
                <a:spcPts val="0"/>
              </a:spcBef>
              <a:spcAft>
                <a:spcPts val="0"/>
              </a:spcAft>
              <a:buNone/>
            </a:pPr>
            <a:r>
              <a:rPr lang="en-GB" sz="1600">
                <a:solidFill>
                  <a:srgbClr val="171717"/>
                </a:solidFill>
              </a:rPr>
              <a:t>Rotation symmetry</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They may take it too literally.</a:t>
            </a:r>
            <a:endParaRPr sz="1600">
              <a:solidFill>
                <a:srgbClr val="171717"/>
              </a:solidFill>
            </a:endParaRPr>
          </a:p>
          <a:p>
            <a:pPr indent="0" lvl="0" marL="360000" marR="360000" rtl="0" algn="l">
              <a:spcBef>
                <a:spcPts val="0"/>
              </a:spcBef>
              <a:spcAft>
                <a:spcPts val="0"/>
              </a:spcAft>
              <a:buNone/>
            </a:pPr>
            <a:r>
              <a:rPr lang="en-GB" sz="1600">
                <a:solidFill>
                  <a:srgbClr val="171717"/>
                </a:solidFill>
              </a:rPr>
              <a:t>Particles move along the lines.</a:t>
            </a:r>
            <a:endParaRPr sz="1600">
              <a:solidFill>
                <a:srgbClr val="171717"/>
              </a:solidFill>
            </a:endParaRPr>
          </a:p>
          <a:p>
            <a:pPr indent="0" lvl="0" marL="360000" marR="360000" rtl="0" algn="l">
              <a:spcBef>
                <a:spcPts val="0"/>
              </a:spcBef>
              <a:spcAft>
                <a:spcPts val="0"/>
              </a:spcAft>
              <a:buNone/>
            </a:pPr>
            <a:r>
              <a:rPr lang="en-GB" sz="1600">
                <a:solidFill>
                  <a:srgbClr val="171717"/>
                </a:solidFill>
              </a:rPr>
              <a:t>Collision - interaction</a:t>
            </a:r>
            <a:endParaRPr sz="1600">
              <a:solidFill>
                <a:srgbClr val="171717"/>
              </a:solidFill>
            </a:endParaRPr>
          </a:p>
          <a:p>
            <a:pPr indent="0" lvl="0" marL="360000" marR="360000" rtl="0" algn="l">
              <a:spcBef>
                <a:spcPts val="0"/>
              </a:spcBef>
              <a:spcAft>
                <a:spcPts val="0"/>
              </a:spcAft>
              <a:buNone/>
            </a:pPr>
            <a:r>
              <a:rPr lang="en-GB" sz="1600">
                <a:solidFill>
                  <a:srgbClr val="171717"/>
                </a:solidFill>
              </a:rPr>
              <a:t>Trajectory</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76" name="Shape 676"/>
        <p:cNvGrpSpPr/>
        <p:nvPr/>
      </p:nvGrpSpPr>
      <p:grpSpPr>
        <a:xfrm>
          <a:off x="0" y="0"/>
          <a:ext cx="0" cy="0"/>
          <a:chOff x="0" y="0"/>
          <a:chExt cx="0" cy="0"/>
        </a:xfrm>
      </p:grpSpPr>
      <p:sp>
        <p:nvSpPr>
          <p:cNvPr id="677" name="Google Shape;677;p86"/>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Computing </a:t>
            </a:r>
            <a:br>
              <a:rPr lang="en-GB" sz="2400">
                <a:solidFill>
                  <a:schemeClr val="lt1"/>
                </a:solidFill>
              </a:rPr>
            </a:br>
            <a:r>
              <a:rPr lang="en-GB" sz="2400">
                <a:solidFill>
                  <a:schemeClr val="lt1"/>
                </a:solidFill>
              </a:rPr>
              <a:t>at CERN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computing and data analysis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computing and data analysis at CERN?</a:t>
            </a:r>
            <a:endParaRPr sz="1200">
              <a:solidFill>
                <a:schemeClr val="lt1"/>
              </a:solidFill>
            </a:endParaRPr>
          </a:p>
        </p:txBody>
      </p:sp>
      <p:sp>
        <p:nvSpPr>
          <p:cNvPr id="678" name="Google Shape;678;p8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Computers may be human or a machine</a:t>
            </a:r>
            <a:endParaRPr sz="1600">
              <a:solidFill>
                <a:srgbClr val="171717"/>
              </a:solidFill>
            </a:endParaRPr>
          </a:p>
          <a:p>
            <a:pPr indent="0" lvl="0" marL="360000" marR="360000" rtl="0" algn="l">
              <a:spcBef>
                <a:spcPts val="0"/>
              </a:spcBef>
              <a:spcAft>
                <a:spcPts val="0"/>
              </a:spcAft>
              <a:buNone/>
            </a:pPr>
            <a:r>
              <a:rPr lang="en-GB" sz="1600">
                <a:solidFill>
                  <a:srgbClr val="171717"/>
                </a:solidFill>
              </a:rPr>
              <a:t>Computing = action or an instance of calculating</a:t>
            </a:r>
            <a:endParaRPr sz="1600">
              <a:solidFill>
                <a:srgbClr val="171717"/>
              </a:solidFill>
            </a:endParaRPr>
          </a:p>
          <a:p>
            <a:pPr indent="0" lvl="0" marL="360000" marR="360000" rtl="0" algn="l">
              <a:spcBef>
                <a:spcPts val="0"/>
              </a:spcBef>
              <a:spcAft>
                <a:spcPts val="0"/>
              </a:spcAft>
              <a:buNone/>
            </a:pPr>
            <a:r>
              <a:rPr lang="en-GB" sz="1600">
                <a:solidFill>
                  <a:srgbClr val="171717"/>
                </a:solidFill>
              </a:rPr>
              <a:t>An enormous amount of dara are being produced.</a:t>
            </a:r>
            <a:endParaRPr sz="1600">
              <a:solidFill>
                <a:srgbClr val="171717"/>
              </a:solidFill>
            </a:endParaRPr>
          </a:p>
          <a:p>
            <a:pPr indent="0" lvl="0" marL="360000" marR="360000" rtl="0" algn="l">
              <a:spcBef>
                <a:spcPts val="0"/>
              </a:spcBef>
              <a:spcAft>
                <a:spcPts val="0"/>
              </a:spcAft>
              <a:buNone/>
            </a:pPr>
            <a:r>
              <a:rPr lang="en-GB" sz="1600">
                <a:solidFill>
                  <a:srgbClr val="171717"/>
                </a:solidFill>
              </a:rPr>
              <a:t>The data at CERN need a big storage </a:t>
            </a:r>
            <a:r>
              <a:rPr lang="en-GB" sz="1600">
                <a:solidFill>
                  <a:srgbClr val="171717"/>
                </a:solidFill>
              </a:rPr>
              <a:t>place.</a:t>
            </a:r>
            <a:endParaRPr sz="1600">
              <a:solidFill>
                <a:srgbClr val="171717"/>
              </a:solidFill>
            </a:endParaRPr>
          </a:p>
          <a:p>
            <a:pPr indent="0" lvl="0" marL="360000" marR="360000" rtl="0" algn="l">
              <a:spcBef>
                <a:spcPts val="0"/>
              </a:spcBef>
              <a:spcAft>
                <a:spcPts val="0"/>
              </a:spcAft>
              <a:buNone/>
            </a:pPr>
            <a:r>
              <a:rPr lang="en-GB" sz="1600">
                <a:solidFill>
                  <a:srgbClr val="171717"/>
                </a:solidFill>
              </a:rPr>
              <a:t>CERN creates software for the greater good</a:t>
            </a:r>
            <a:endParaRPr sz="1600">
              <a:solidFill>
                <a:srgbClr val="171717"/>
              </a:solidFill>
            </a:endParaRPr>
          </a:p>
          <a:p>
            <a:pPr indent="0" lvl="0" marL="360000" marR="360000" rtl="0" algn="l">
              <a:spcBef>
                <a:spcPts val="0"/>
              </a:spcBef>
              <a:spcAft>
                <a:spcPts val="0"/>
              </a:spcAft>
              <a:buNone/>
            </a:pPr>
            <a:r>
              <a:rPr lang="en-GB" sz="1600">
                <a:solidFill>
                  <a:srgbClr val="171717"/>
                </a:solidFill>
              </a:rPr>
              <a:t>It is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Event selection and filtering at CERN is difficult</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All data is stored and analyzed later</a:t>
            </a:r>
            <a:endParaRPr sz="1600">
              <a:solidFill>
                <a:srgbClr val="171717"/>
              </a:solidFill>
            </a:endParaRPr>
          </a:p>
          <a:p>
            <a:pPr indent="0" lvl="0" marL="360000" marR="360000" rtl="0" algn="l">
              <a:spcBef>
                <a:spcPts val="0"/>
              </a:spcBef>
              <a:spcAft>
                <a:spcPts val="0"/>
              </a:spcAft>
              <a:buNone/>
            </a:pPr>
            <a:r>
              <a:rPr lang="en-GB" sz="1600">
                <a:solidFill>
                  <a:srgbClr val="171717"/>
                </a:solidFill>
              </a:rPr>
              <a:t>Computer finds the higgs particle directly</a:t>
            </a:r>
            <a:endParaRPr sz="1600">
              <a:solidFill>
                <a:srgbClr val="171717"/>
              </a:solidFill>
            </a:endParaRPr>
          </a:p>
          <a:p>
            <a:pPr indent="0" lvl="0" marL="360000" marR="360000" rtl="0" algn="l">
              <a:spcBef>
                <a:spcPts val="0"/>
              </a:spcBef>
              <a:spcAft>
                <a:spcPts val="0"/>
              </a:spcAft>
              <a:buNone/>
            </a:pPr>
            <a:r>
              <a:rPr lang="en-GB" sz="1600">
                <a:solidFill>
                  <a:srgbClr val="171717"/>
                </a:solidFill>
              </a:rPr>
              <a:t>Computer does all the work</a:t>
            </a:r>
            <a:endParaRPr sz="1600">
              <a:solidFill>
                <a:srgbClr val="171717"/>
              </a:solidFill>
            </a:endParaRPr>
          </a:p>
          <a:p>
            <a:pPr indent="0" lvl="0" marL="360000" marR="360000" rtl="0" algn="l">
              <a:spcBef>
                <a:spcPts val="0"/>
              </a:spcBef>
              <a:spcAft>
                <a:spcPts val="0"/>
              </a:spcAft>
              <a:buNone/>
            </a:pPr>
            <a:r>
              <a:rPr lang="en-GB" sz="1600">
                <a:solidFill>
                  <a:srgbClr val="171717"/>
                </a:solidFill>
              </a:rPr>
              <a:t>Scientits lool at the data one by one.</a:t>
            </a:r>
            <a:endParaRPr sz="1600">
              <a:solidFill>
                <a:srgbClr val="171717"/>
              </a:solidFill>
            </a:endParaRPr>
          </a:p>
          <a:p>
            <a:pPr indent="0" lvl="0" marL="360000" marR="360000" rtl="0" algn="l">
              <a:spcBef>
                <a:spcPts val="0"/>
              </a:spcBef>
              <a:spcAft>
                <a:spcPts val="0"/>
              </a:spcAft>
              <a:buNone/>
            </a:pPr>
            <a:r>
              <a:rPr lang="en-GB" sz="1600">
                <a:solidFill>
                  <a:srgbClr val="171717"/>
                </a:solidFill>
              </a:rPr>
              <a:t>Internet = web</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82" name="Shape 682"/>
        <p:cNvGrpSpPr/>
        <p:nvPr/>
      </p:nvGrpSpPr>
      <p:grpSpPr>
        <a:xfrm>
          <a:off x="0" y="0"/>
          <a:ext cx="0" cy="0"/>
          <a:chOff x="0" y="0"/>
          <a:chExt cx="0" cy="0"/>
        </a:xfrm>
      </p:grpSpPr>
      <p:sp>
        <p:nvSpPr>
          <p:cNvPr id="683" name="Google Shape;683;p87"/>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Medical Applications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a:t>
            </a:r>
            <a:r>
              <a:rPr lang="en-GB" sz="1200">
                <a:solidFill>
                  <a:schemeClr val="lt1"/>
                </a:solidFill>
              </a:rPr>
              <a:t>medical</a:t>
            </a:r>
            <a:r>
              <a:rPr lang="en-GB" sz="1200">
                <a:solidFill>
                  <a:schemeClr val="lt1"/>
                </a:solidFill>
              </a:rPr>
              <a:t> applications of particle physics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medical applications of particle physics?</a:t>
            </a:r>
            <a:endParaRPr sz="1200">
              <a:solidFill>
                <a:schemeClr val="lt1"/>
              </a:solidFill>
            </a:endParaRPr>
          </a:p>
        </p:txBody>
      </p:sp>
      <p:sp>
        <p:nvSpPr>
          <p:cNvPr id="684" name="Google Shape;684;p8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 You need a source (possibly an accelerator), an object you want to study (diagonisis/therapy) and a detector and a computer.</a:t>
            </a:r>
            <a:endParaRPr sz="1600">
              <a:solidFill>
                <a:srgbClr val="171717"/>
              </a:solidFill>
            </a:endParaRPr>
          </a:p>
          <a:p>
            <a:pPr indent="0" lvl="0" marL="457200" marR="360000" rtl="0" algn="l">
              <a:spcBef>
                <a:spcPts val="0"/>
              </a:spcBef>
              <a:spcAft>
                <a:spcPts val="0"/>
              </a:spcAft>
              <a:buNone/>
            </a:pPr>
            <a:r>
              <a:rPr lang="en-GB" sz="1600">
                <a:solidFill>
                  <a:srgbClr val="171717"/>
                </a:solidFill>
              </a:rPr>
              <a:t>- it would be easy to treat all cancer patients in the world if more money way put into radiotherapy field</a:t>
            </a:r>
            <a:endParaRPr sz="1600">
              <a:solidFill>
                <a:srgbClr val="171717"/>
              </a:solidFill>
            </a:endParaRPr>
          </a:p>
          <a:p>
            <a:pPr indent="0" lvl="0" marL="457200" marR="360000" rtl="0" algn="l">
              <a:spcBef>
                <a:spcPts val="0"/>
              </a:spcBef>
              <a:spcAft>
                <a:spcPts val="0"/>
              </a:spcAft>
              <a:buNone/>
            </a:pPr>
            <a:r>
              <a:rPr lang="en-GB" sz="1600">
                <a:solidFill>
                  <a:srgbClr val="171717"/>
                </a:solidFill>
              </a:rPr>
              <a:t>- New technologies for medicine arose out of CERN research - PT, CT and newer versions of </a:t>
            </a:r>
            <a:r>
              <a:rPr lang="en-GB" sz="1600">
                <a:solidFill>
                  <a:srgbClr val="171717"/>
                </a:solidFill>
              </a:rPr>
              <a:t>diagnosis</a:t>
            </a:r>
            <a:r>
              <a:rPr lang="en-GB" sz="1600">
                <a:solidFill>
                  <a:srgbClr val="171717"/>
                </a:solidFill>
              </a:rPr>
              <a:t> and radiotherapy</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They might get confused between the difference of diagnosis and therapy (I do myself)</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X-ray are no particles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Knowledge of cells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Radioactivity = harmful (positive side neglected)</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Why would radium be helpful if it burns skin</a:t>
            </a:r>
            <a:endParaRPr sz="1600">
              <a:solidFill>
                <a:srgbClr val="171717"/>
              </a:solidFill>
            </a:endParaRPr>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88" name="Shape 688"/>
        <p:cNvGrpSpPr/>
        <p:nvPr/>
      </p:nvGrpSpPr>
      <p:grpSpPr>
        <a:xfrm>
          <a:off x="0" y="0"/>
          <a:ext cx="0" cy="0"/>
          <a:chOff x="0" y="0"/>
          <a:chExt cx="0" cy="0"/>
        </a:xfrm>
      </p:grpSpPr>
      <p:sp>
        <p:nvSpPr>
          <p:cNvPr id="689" name="Google Shape;689;p88"/>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690" name="Google Shape;690;p8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rPr lang="en-GB" sz="1600">
                <a:solidFill>
                  <a:srgbClr val="171717"/>
                </a:solidFill>
              </a:rPr>
              <a:t>Feynman Diagrams</a:t>
            </a:r>
            <a:endParaRPr sz="1600">
              <a:solidFill>
                <a:srgbClr val="171717"/>
              </a:solidFill>
            </a:endParaRPr>
          </a:p>
          <a:p>
            <a:pPr indent="-330200" lvl="0" marL="457200" marR="360000" rtl="0" algn="l">
              <a:spcBef>
                <a:spcPts val="0"/>
              </a:spcBef>
              <a:spcAft>
                <a:spcPts val="0"/>
              </a:spcAft>
              <a:buClr>
                <a:srgbClr val="171717"/>
              </a:buClr>
              <a:buSzPts val="1600"/>
              <a:buChar char="●"/>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Computing at CERN</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Char char="●"/>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Medical Applications</a:t>
            </a:r>
            <a:endParaRPr sz="1600">
              <a:solidFill>
                <a:srgbClr val="171717"/>
              </a:solidFill>
            </a:endParaRPr>
          </a:p>
          <a:p>
            <a:pPr indent="-330200" lvl="0" marL="457200" marR="360000" rtl="0" algn="l">
              <a:spcBef>
                <a:spcPts val="0"/>
              </a:spcBef>
              <a:spcAft>
                <a:spcPts val="0"/>
              </a:spcAft>
              <a:buClr>
                <a:srgbClr val="171717"/>
              </a:buClr>
              <a:buSzPts val="1600"/>
              <a:buChar char="●"/>
            </a:pPr>
            <a:r>
              <a:t/>
            </a:r>
            <a:endParaRPr sz="1600">
              <a:solidFill>
                <a:srgbClr val="171717"/>
              </a:solidFill>
            </a:endParaRP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94" name="Shape 694"/>
        <p:cNvGrpSpPr/>
        <p:nvPr/>
      </p:nvGrpSpPr>
      <p:grpSpPr>
        <a:xfrm>
          <a:off x="0" y="0"/>
          <a:ext cx="0" cy="0"/>
          <a:chOff x="0" y="0"/>
          <a:chExt cx="0" cy="0"/>
        </a:xfrm>
      </p:grpSpPr>
      <p:sp>
        <p:nvSpPr>
          <p:cNvPr id="695" name="Google Shape;695;p89"/>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Feynman </a:t>
            </a:r>
            <a:br>
              <a:rPr lang="en-GB" sz="2400">
                <a:solidFill>
                  <a:schemeClr val="lt1"/>
                </a:solidFill>
              </a:rPr>
            </a:br>
            <a:r>
              <a:rPr lang="en-GB" sz="2400">
                <a:solidFill>
                  <a:schemeClr val="lt1"/>
                </a:solidFill>
              </a:rPr>
              <a:t>Diagrams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would be a fun and creative way of introducing </a:t>
            </a:r>
            <a:r>
              <a:rPr b="1" lang="en-GB" sz="1200">
                <a:solidFill>
                  <a:schemeClr val="lt1"/>
                </a:solidFill>
              </a:rPr>
              <a:t>Feynman Diagrams</a:t>
            </a:r>
            <a:r>
              <a:rPr lang="en-GB" sz="1200">
                <a:solidFill>
                  <a:schemeClr val="lt1"/>
                </a:solidFill>
              </a:rPr>
              <a:t> in the classroom?</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a:t>
            </a:r>
            <a:r>
              <a:rPr b="1" lang="en-GB" sz="1200">
                <a:solidFill>
                  <a:schemeClr val="lt1"/>
                </a:solidFill>
              </a:rPr>
              <a:t>students’ conceptions</a:t>
            </a:r>
            <a:r>
              <a:rPr lang="en-GB" sz="1200">
                <a:solidFill>
                  <a:schemeClr val="lt1"/>
                </a:solidFill>
              </a:rPr>
              <a:t> would you expect to encounter and how would you address them?</a:t>
            </a:r>
            <a:endParaRPr sz="1200">
              <a:solidFill>
                <a:schemeClr val="lt1"/>
              </a:solidFill>
            </a:endParaRPr>
          </a:p>
        </p:txBody>
      </p:sp>
      <p:sp>
        <p:nvSpPr>
          <p:cNvPr id="696" name="Google Shape;696;p8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
        <p:nvSpPr>
          <p:cNvPr id="697" name="Google Shape;697;p89"/>
          <p:cNvSpPr txBox="1"/>
          <p:nvPr/>
        </p:nvSpPr>
        <p:spPr>
          <a:xfrm>
            <a:off x="3540000" y="312000"/>
            <a:ext cx="4596000" cy="3648000"/>
          </a:xfrm>
          <a:prstGeom prst="rect">
            <a:avLst/>
          </a:prstGeom>
          <a:solidFill>
            <a:srgbClr val="FFFFFF"/>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600">
                <a:solidFill>
                  <a:srgbClr val="171717"/>
                </a:solidFill>
              </a:rPr>
              <a:t>I like the way Luise introduced Feynman diagram. A story, a video, and a proof.</a:t>
            </a:r>
            <a:endParaRPr sz="1600">
              <a:solidFill>
                <a:srgbClr val="171717"/>
              </a:solidFill>
            </a:endParaRPr>
          </a:p>
          <a:p>
            <a:pPr indent="0" lvl="0" marL="0" rtl="0" algn="l">
              <a:spcBef>
                <a:spcPts val="0"/>
              </a:spcBef>
              <a:spcAft>
                <a:spcPts val="0"/>
              </a:spcAft>
              <a:buNone/>
            </a:pPr>
            <a:r>
              <a:t/>
            </a:r>
            <a:endParaRPr sz="1600">
              <a:solidFill>
                <a:srgbClr val="171717"/>
              </a:solidFill>
            </a:endParaRPr>
          </a:p>
          <a:p>
            <a:pPr indent="0" lvl="0" marL="0" rtl="0" algn="l">
              <a:spcBef>
                <a:spcPts val="0"/>
              </a:spcBef>
              <a:spcAft>
                <a:spcPts val="0"/>
              </a:spcAft>
              <a:buNone/>
            </a:pPr>
            <a:r>
              <a:rPr lang="en-GB" sz="1600">
                <a:solidFill>
                  <a:srgbClr val="171717"/>
                </a:solidFill>
              </a:rPr>
              <a:t>Feynman </a:t>
            </a:r>
            <a:r>
              <a:rPr lang="en-GB" sz="1600">
                <a:solidFill>
                  <a:srgbClr val="171717"/>
                </a:solidFill>
              </a:rPr>
              <a:t>diagram is used to predict unknown particles and their interactions.</a:t>
            </a:r>
            <a:r>
              <a:rPr lang="en-GB" sz="1600">
                <a:solidFill>
                  <a:srgbClr val="171717"/>
                </a:solidFill>
              </a:rPr>
              <a:t> </a:t>
            </a:r>
            <a:endParaRPr sz="1600">
              <a:solidFill>
                <a:srgbClr val="171717"/>
              </a:solidFill>
            </a:endParaRPr>
          </a:p>
          <a:p>
            <a:pPr indent="0" lvl="0" marL="0" rtl="0" algn="l">
              <a:spcBef>
                <a:spcPts val="0"/>
              </a:spcBef>
              <a:spcAft>
                <a:spcPts val="0"/>
              </a:spcAft>
              <a:buNone/>
            </a:pPr>
            <a:r>
              <a:t/>
            </a:r>
            <a:endParaRPr sz="1600">
              <a:solidFill>
                <a:srgbClr val="171717"/>
              </a:solidFill>
            </a:endParaRPr>
          </a:p>
          <a:p>
            <a:pPr indent="0" lvl="0" marL="0" rtl="0" algn="l">
              <a:spcBef>
                <a:spcPts val="0"/>
              </a:spcBef>
              <a:spcAft>
                <a:spcPts val="0"/>
              </a:spcAft>
              <a:buNone/>
            </a:pPr>
            <a:r>
              <a:rPr lang="en-GB" sz="1600">
                <a:solidFill>
                  <a:srgbClr val="171717"/>
                </a:solidFill>
              </a:rPr>
              <a:t>Some students might have </a:t>
            </a:r>
            <a:r>
              <a:rPr lang="en-GB" sz="1600">
                <a:solidFill>
                  <a:srgbClr val="171717"/>
                </a:solidFill>
              </a:rPr>
              <a:t>heard</a:t>
            </a:r>
            <a:r>
              <a:rPr lang="en-GB" sz="1600">
                <a:solidFill>
                  <a:srgbClr val="171717"/>
                </a:solidFill>
              </a:rPr>
              <a:t> of it and thought they are diagrams that represent the </a:t>
            </a:r>
            <a:r>
              <a:rPr lang="en-GB" sz="1600">
                <a:solidFill>
                  <a:srgbClr val="171717"/>
                </a:solidFill>
              </a:rPr>
              <a:t>physical properties of the particles.</a:t>
            </a:r>
            <a:endParaRPr sz="1600">
              <a:solidFill>
                <a:srgbClr val="171717"/>
              </a:solidFill>
            </a:endParaRPr>
          </a:p>
          <a:p>
            <a:pPr indent="0" lvl="0" marL="0" rtl="0" algn="l">
              <a:spcBef>
                <a:spcPts val="0"/>
              </a:spcBef>
              <a:spcAft>
                <a:spcPts val="0"/>
              </a:spcAft>
              <a:buNone/>
            </a:pPr>
            <a:r>
              <a:t/>
            </a:r>
            <a:endParaRPr sz="1600">
              <a:solidFill>
                <a:srgbClr val="171717"/>
              </a:solidFill>
            </a:endParaRPr>
          </a:p>
          <a:p>
            <a:pPr indent="0" lvl="0" marL="0" rtl="0" algn="l">
              <a:spcBef>
                <a:spcPts val="0"/>
              </a:spcBef>
              <a:spcAft>
                <a:spcPts val="0"/>
              </a:spcAft>
              <a:buNone/>
            </a:pPr>
            <a:r>
              <a:rPr lang="en-GB" sz="1600">
                <a:solidFill>
                  <a:srgbClr val="171717"/>
                </a:solidFill>
              </a:rPr>
              <a:t>I would use a story, a video, and a proof to show how Feynman diagrams are used to represent the iteration and mathematical relationships of the particles.</a:t>
            </a:r>
            <a:endParaRPr sz="1600">
              <a:solidFill>
                <a:srgbClr val="171717"/>
              </a:solidFill>
            </a:endParaRPr>
          </a:p>
          <a:p>
            <a:pPr indent="0" lvl="0" marL="0" rtl="0" algn="l">
              <a:spcBef>
                <a:spcPts val="0"/>
              </a:spcBef>
              <a:spcAft>
                <a:spcPts val="0"/>
              </a:spcAft>
              <a:buNone/>
            </a:pPr>
            <a:r>
              <a:t/>
            </a:r>
            <a:endParaRPr sz="1600">
              <a:solidFill>
                <a:srgbClr val="171717"/>
              </a:solidFill>
            </a:endParaRPr>
          </a:p>
          <a:p>
            <a:pPr indent="0" lvl="0" marL="0" rtl="0" algn="l">
              <a:spcBef>
                <a:spcPts val="0"/>
              </a:spcBef>
              <a:spcAft>
                <a:spcPts val="0"/>
              </a:spcAft>
              <a:buNone/>
            </a:pPr>
            <a:r>
              <a:rPr lang="en-GB" sz="1600">
                <a:solidFill>
                  <a:srgbClr val="171717"/>
                </a:solidFill>
              </a:rPr>
              <a:t>Students might think the arrows show the direction of the movement</a:t>
            </a:r>
            <a:endParaRPr sz="1600">
              <a:solidFill>
                <a:srgbClr val="171717"/>
              </a:solidFill>
            </a:endParaRPr>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01" name="Shape 701"/>
        <p:cNvGrpSpPr/>
        <p:nvPr/>
      </p:nvGrpSpPr>
      <p:grpSpPr>
        <a:xfrm>
          <a:off x="0" y="0"/>
          <a:ext cx="0" cy="0"/>
          <a:chOff x="0" y="0"/>
          <a:chExt cx="0" cy="0"/>
        </a:xfrm>
      </p:grpSpPr>
      <p:sp>
        <p:nvSpPr>
          <p:cNvPr id="702" name="Google Shape;702;p90"/>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Computing </a:t>
            </a:r>
            <a:br>
              <a:rPr lang="en-GB" sz="2400">
                <a:solidFill>
                  <a:schemeClr val="lt1"/>
                </a:solidFill>
              </a:rPr>
            </a:br>
            <a:r>
              <a:rPr lang="en-GB" sz="2400">
                <a:solidFill>
                  <a:schemeClr val="lt1"/>
                </a:solidFill>
              </a:rPr>
              <a:t>at CERN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computing and data analysis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computing and data analysis at CERN?</a:t>
            </a:r>
            <a:endParaRPr sz="1200">
              <a:solidFill>
                <a:schemeClr val="lt1"/>
              </a:solidFill>
            </a:endParaRPr>
          </a:p>
        </p:txBody>
      </p:sp>
      <p:sp>
        <p:nvSpPr>
          <p:cNvPr id="703" name="Google Shape;703;p9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
        <p:nvSpPr>
          <p:cNvPr id="704" name="Google Shape;704;p90"/>
          <p:cNvSpPr txBox="1"/>
          <p:nvPr/>
        </p:nvSpPr>
        <p:spPr>
          <a:xfrm>
            <a:off x="3720000" y="480000"/>
            <a:ext cx="5448000" cy="3386400"/>
          </a:xfrm>
          <a:prstGeom prst="rect">
            <a:avLst/>
          </a:prstGeom>
          <a:noFill/>
          <a:ln>
            <a:noFill/>
          </a:ln>
        </p:spPr>
        <p:txBody>
          <a:bodyPr anchorCtr="0" anchor="t" bIns="91425" lIns="91425" spcFirstLastPara="1" rIns="91425" wrap="square" tIns="91425">
            <a:spAutoFit/>
          </a:bodyPr>
          <a:lstStyle/>
          <a:p>
            <a:pPr indent="-330200" lvl="0" marL="457200" rtl="0" algn="l">
              <a:spcBef>
                <a:spcPts val="0"/>
              </a:spcBef>
              <a:spcAft>
                <a:spcPts val="0"/>
              </a:spcAft>
              <a:buClr>
                <a:srgbClr val="171717"/>
              </a:buClr>
              <a:buSzPts val="1600"/>
              <a:buAutoNum type="arabicPeriod"/>
            </a:pPr>
            <a:r>
              <a:rPr lang="en-GB" sz="1600">
                <a:solidFill>
                  <a:srgbClr val="171717"/>
                </a:solidFill>
              </a:rPr>
              <a:t>A huge data network is used to process the data produced by LHC. 1 </a:t>
            </a:r>
            <a:r>
              <a:rPr lang="en-GB" sz="1600">
                <a:solidFill>
                  <a:srgbClr val="171717"/>
                </a:solidFill>
              </a:rPr>
              <a:t>Gb</a:t>
            </a:r>
            <a:r>
              <a:rPr lang="en-GB" sz="1600">
                <a:solidFill>
                  <a:srgbClr val="171717"/>
                </a:solidFill>
              </a:rPr>
              <a:t> per collision. </a:t>
            </a:r>
            <a:endParaRPr sz="1600">
              <a:solidFill>
                <a:srgbClr val="171717"/>
              </a:solidFill>
            </a:endParaRPr>
          </a:p>
          <a:p>
            <a:pPr indent="-330200" lvl="0" marL="457200" rtl="0" algn="l">
              <a:spcBef>
                <a:spcPts val="0"/>
              </a:spcBef>
              <a:spcAft>
                <a:spcPts val="0"/>
              </a:spcAft>
              <a:buClr>
                <a:srgbClr val="171717"/>
              </a:buClr>
              <a:buSzPts val="1600"/>
              <a:buAutoNum type="arabicPeriod"/>
            </a:pPr>
            <a:r>
              <a:rPr lang="en-GB" sz="1600">
                <a:solidFill>
                  <a:srgbClr val="171717"/>
                </a:solidFill>
              </a:rPr>
              <a:t>There are 3 tiers for data storage</a:t>
            </a:r>
            <a:endParaRPr sz="1600">
              <a:solidFill>
                <a:srgbClr val="171717"/>
              </a:solidFill>
            </a:endParaRPr>
          </a:p>
          <a:p>
            <a:pPr indent="0" lvl="0" marL="0" rtl="0" algn="l">
              <a:spcBef>
                <a:spcPts val="0"/>
              </a:spcBef>
              <a:spcAft>
                <a:spcPts val="0"/>
              </a:spcAft>
              <a:buNone/>
            </a:pPr>
            <a:r>
              <a:t/>
            </a:r>
            <a:endParaRPr sz="1600">
              <a:solidFill>
                <a:srgbClr val="171717"/>
              </a:solidFill>
            </a:endParaRPr>
          </a:p>
          <a:p>
            <a:pPr indent="0" lvl="0" marL="0" rtl="0" algn="l">
              <a:spcBef>
                <a:spcPts val="0"/>
              </a:spcBef>
              <a:spcAft>
                <a:spcPts val="0"/>
              </a:spcAft>
              <a:buNone/>
            </a:pPr>
            <a:r>
              <a:t/>
            </a:r>
            <a:endParaRPr sz="1600">
              <a:solidFill>
                <a:srgbClr val="171717"/>
              </a:solidFill>
            </a:endParaRPr>
          </a:p>
          <a:p>
            <a:pPr indent="0" lvl="0" marL="0" rtl="0" algn="l">
              <a:spcBef>
                <a:spcPts val="0"/>
              </a:spcBef>
              <a:spcAft>
                <a:spcPts val="0"/>
              </a:spcAft>
              <a:buNone/>
            </a:pPr>
            <a:r>
              <a:t/>
            </a:r>
            <a:endParaRPr sz="1600">
              <a:solidFill>
                <a:srgbClr val="171717"/>
              </a:solidFill>
            </a:endParaRPr>
          </a:p>
          <a:p>
            <a:pPr indent="0" lvl="0" marL="0" rtl="0" algn="l">
              <a:spcBef>
                <a:spcPts val="0"/>
              </a:spcBef>
              <a:spcAft>
                <a:spcPts val="0"/>
              </a:spcAft>
              <a:buNone/>
            </a:pPr>
            <a:r>
              <a:t/>
            </a:r>
            <a:endParaRPr sz="1600">
              <a:solidFill>
                <a:srgbClr val="171717"/>
              </a:solidFill>
            </a:endParaRPr>
          </a:p>
          <a:p>
            <a:pPr indent="0" lvl="0" marL="0" rtl="0" algn="l">
              <a:spcBef>
                <a:spcPts val="0"/>
              </a:spcBef>
              <a:spcAft>
                <a:spcPts val="0"/>
              </a:spcAft>
              <a:buNone/>
            </a:pPr>
            <a:r>
              <a:rPr lang="en-GB" sz="1600">
                <a:solidFill>
                  <a:srgbClr val="171717"/>
                </a:solidFill>
              </a:rPr>
              <a:t>Students might think computer does everything and discover Higg boson.</a:t>
            </a:r>
            <a:endParaRPr sz="1600">
              <a:solidFill>
                <a:srgbClr val="171717"/>
              </a:solidFill>
            </a:endParaRPr>
          </a:p>
          <a:p>
            <a:pPr indent="0" lvl="0" marL="0" rtl="0" algn="l">
              <a:spcBef>
                <a:spcPts val="0"/>
              </a:spcBef>
              <a:spcAft>
                <a:spcPts val="0"/>
              </a:spcAft>
              <a:buNone/>
            </a:pPr>
            <a:r>
              <a:t/>
            </a:r>
            <a:endParaRPr sz="1600">
              <a:solidFill>
                <a:srgbClr val="171717"/>
              </a:solidFill>
            </a:endParaRPr>
          </a:p>
          <a:p>
            <a:pPr indent="0" lvl="0" marL="0" rtl="0" algn="l">
              <a:spcBef>
                <a:spcPts val="0"/>
              </a:spcBef>
              <a:spcAft>
                <a:spcPts val="0"/>
              </a:spcAft>
              <a:buNone/>
            </a:pPr>
            <a:r>
              <a:t/>
            </a:r>
            <a:endParaRPr sz="1600">
              <a:solidFill>
                <a:srgbClr val="171717"/>
              </a:solidFill>
            </a:endParaRPr>
          </a:p>
          <a:p>
            <a:pPr indent="0" lvl="0" marL="0" rtl="0" algn="l">
              <a:spcBef>
                <a:spcPts val="0"/>
              </a:spcBef>
              <a:spcAft>
                <a:spcPts val="0"/>
              </a:spcAft>
              <a:buNone/>
            </a:pPr>
            <a:r>
              <a:t/>
            </a:r>
            <a:endParaRPr sz="1600">
              <a:solidFill>
                <a:srgbClr val="171717"/>
              </a:solidFill>
            </a:endParaRPr>
          </a:p>
          <a:p>
            <a:pPr indent="0" lvl="0" marL="0" rtl="0" algn="l">
              <a:spcBef>
                <a:spcPts val="0"/>
              </a:spcBef>
              <a:spcAft>
                <a:spcPts val="0"/>
              </a:spcAft>
              <a:buNone/>
            </a:pPr>
            <a:r>
              <a:t/>
            </a:r>
            <a:endParaRPr sz="1600">
              <a:solidFill>
                <a:srgbClr val="171717"/>
              </a:solidFill>
            </a:endParaRPr>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08" name="Shape 708"/>
        <p:cNvGrpSpPr/>
        <p:nvPr/>
      </p:nvGrpSpPr>
      <p:grpSpPr>
        <a:xfrm>
          <a:off x="0" y="0"/>
          <a:ext cx="0" cy="0"/>
          <a:chOff x="0" y="0"/>
          <a:chExt cx="0" cy="0"/>
        </a:xfrm>
      </p:grpSpPr>
      <p:sp>
        <p:nvSpPr>
          <p:cNvPr id="709" name="Google Shape;709;p91"/>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Medical Applications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medical applications of particle physics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medical applications of particle physics?</a:t>
            </a:r>
            <a:endParaRPr sz="1200">
              <a:solidFill>
                <a:schemeClr val="lt1"/>
              </a:solidFill>
            </a:endParaRPr>
          </a:p>
        </p:txBody>
      </p:sp>
      <p:sp>
        <p:nvSpPr>
          <p:cNvPr id="710" name="Google Shape;710;p9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
        <p:nvSpPr>
          <p:cNvPr id="711" name="Google Shape;711;p91"/>
          <p:cNvSpPr txBox="1"/>
          <p:nvPr/>
        </p:nvSpPr>
        <p:spPr>
          <a:xfrm>
            <a:off x="3516000" y="600000"/>
            <a:ext cx="4104000" cy="2628000"/>
          </a:xfrm>
          <a:prstGeom prst="rect">
            <a:avLst/>
          </a:prstGeom>
          <a:noFill/>
          <a:ln>
            <a:noFill/>
          </a:ln>
        </p:spPr>
        <p:txBody>
          <a:bodyPr anchorCtr="0" anchor="t" bIns="91425" lIns="91425" spcFirstLastPara="1" rIns="91425" wrap="square" tIns="91425">
            <a:noAutofit/>
          </a:bodyPr>
          <a:lstStyle/>
          <a:p>
            <a:pPr indent="-330200" lvl="0" marL="457200" rtl="0" algn="l">
              <a:spcBef>
                <a:spcPts val="0"/>
              </a:spcBef>
              <a:spcAft>
                <a:spcPts val="0"/>
              </a:spcAft>
              <a:buClr>
                <a:srgbClr val="171717"/>
              </a:buClr>
              <a:buSzPts val="1600"/>
              <a:buAutoNum type="arabicPeriod"/>
            </a:pPr>
            <a:r>
              <a:rPr lang="en-GB" sz="1600">
                <a:solidFill>
                  <a:srgbClr val="171717"/>
                </a:solidFill>
              </a:rPr>
              <a:t>CT, PET, x ray, Carbon, Gamma ray knife, FLASH</a:t>
            </a:r>
            <a:endParaRPr sz="1600">
              <a:solidFill>
                <a:srgbClr val="171717"/>
              </a:solidFill>
            </a:endParaRPr>
          </a:p>
          <a:p>
            <a:pPr indent="-330200" lvl="0" marL="457200" rtl="0" algn="l">
              <a:spcBef>
                <a:spcPts val="0"/>
              </a:spcBef>
              <a:spcAft>
                <a:spcPts val="0"/>
              </a:spcAft>
              <a:buClr>
                <a:srgbClr val="171717"/>
              </a:buClr>
              <a:buSzPts val="1600"/>
              <a:buAutoNum type="arabicPeriod"/>
            </a:pPr>
            <a:r>
              <a:rPr lang="en-GB" sz="1600">
                <a:solidFill>
                  <a:srgbClr val="171717"/>
                </a:solidFill>
              </a:rPr>
              <a:t>A lot of research is going into how to target tumor precisely minimizing the normal cell damage.</a:t>
            </a:r>
            <a:endParaRPr sz="1600">
              <a:solidFill>
                <a:srgbClr val="171717"/>
              </a:solidFill>
            </a:endParaRPr>
          </a:p>
          <a:p>
            <a:pPr indent="-330200" lvl="0" marL="457200" rtl="0" algn="l">
              <a:spcBef>
                <a:spcPts val="0"/>
              </a:spcBef>
              <a:spcAft>
                <a:spcPts val="0"/>
              </a:spcAft>
              <a:buClr>
                <a:srgbClr val="171717"/>
              </a:buClr>
              <a:buSzPts val="1600"/>
              <a:buAutoNum type="arabicPeriod"/>
            </a:pPr>
            <a:r>
              <a:rPr lang="en-GB" sz="1600">
                <a:solidFill>
                  <a:srgbClr val="171717"/>
                </a:solidFill>
              </a:rPr>
              <a:t>Particle </a:t>
            </a:r>
            <a:r>
              <a:rPr lang="en-GB" sz="1600">
                <a:solidFill>
                  <a:srgbClr val="171717"/>
                </a:solidFill>
              </a:rPr>
              <a:t>therapy</a:t>
            </a:r>
            <a:r>
              <a:rPr lang="en-GB" sz="1600">
                <a:solidFill>
                  <a:srgbClr val="171717"/>
                </a:solidFill>
              </a:rPr>
              <a:t> is more precise and less damaging than chemo. </a:t>
            </a:r>
            <a:endParaRPr sz="1600">
              <a:solidFill>
                <a:srgbClr val="171717"/>
              </a:solidFill>
            </a:endParaRPr>
          </a:p>
          <a:p>
            <a:pPr indent="0" lvl="0" marL="0" rtl="0" algn="l">
              <a:spcBef>
                <a:spcPts val="0"/>
              </a:spcBef>
              <a:spcAft>
                <a:spcPts val="0"/>
              </a:spcAft>
              <a:buNone/>
            </a:pPr>
            <a:r>
              <a:t/>
            </a:r>
            <a:endParaRPr sz="1600">
              <a:solidFill>
                <a:srgbClr val="171717"/>
              </a:solidFill>
            </a:endParaRPr>
          </a:p>
          <a:p>
            <a:pPr indent="0" lvl="0" marL="0" rtl="0" algn="l">
              <a:spcBef>
                <a:spcPts val="0"/>
              </a:spcBef>
              <a:spcAft>
                <a:spcPts val="0"/>
              </a:spcAft>
              <a:buNone/>
            </a:pPr>
            <a:r>
              <a:t/>
            </a:r>
            <a:endParaRPr sz="1600">
              <a:solidFill>
                <a:srgbClr val="171717"/>
              </a:solidFill>
            </a:endParaRPr>
          </a:p>
          <a:p>
            <a:pPr indent="0" lvl="0" marL="0" rtl="0" algn="l">
              <a:spcBef>
                <a:spcPts val="0"/>
              </a:spcBef>
              <a:spcAft>
                <a:spcPts val="0"/>
              </a:spcAft>
              <a:buNone/>
            </a:pPr>
            <a:r>
              <a:rPr lang="en-GB" sz="1600">
                <a:solidFill>
                  <a:srgbClr val="171717"/>
                </a:solidFill>
              </a:rPr>
              <a:t>Emotional distress</a:t>
            </a:r>
            <a:endParaRPr sz="1600">
              <a:solidFill>
                <a:srgbClr val="171717"/>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28" name="Shape 228"/>
        <p:cNvGrpSpPr/>
        <p:nvPr/>
      </p:nvGrpSpPr>
      <p:grpSpPr>
        <a:xfrm>
          <a:off x="0" y="0"/>
          <a:ext cx="0" cy="0"/>
          <a:chOff x="0" y="0"/>
          <a:chExt cx="0" cy="0"/>
        </a:xfrm>
      </p:grpSpPr>
      <p:sp>
        <p:nvSpPr>
          <p:cNvPr id="229" name="Google Shape;229;p29"/>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t>
            </a:r>
            <a:br>
              <a:rPr lang="en-GB" sz="2400">
                <a:solidFill>
                  <a:schemeClr val="lt1"/>
                </a:solidFill>
              </a:rPr>
            </a:br>
            <a:r>
              <a:rPr lang="en-GB" sz="2400">
                <a:solidFill>
                  <a:schemeClr val="lt1"/>
                </a:solidFill>
              </a:rPr>
              <a:t>Physics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adjectives </a:t>
            </a:r>
            <a:r>
              <a:rPr lang="en-GB" sz="1200">
                <a:solidFill>
                  <a:schemeClr val="lt1"/>
                </a:solidFill>
              </a:rPr>
              <a:t>that come to your mind when you think about particle physics?</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To what extent is the topic of particle physics covered in your </a:t>
            </a:r>
            <a:r>
              <a:rPr b="1" lang="en-GB" sz="1200">
                <a:solidFill>
                  <a:schemeClr val="lt1"/>
                </a:solidFill>
              </a:rPr>
              <a:t>national curriculum</a:t>
            </a:r>
            <a:r>
              <a:rPr lang="en-GB" sz="1200">
                <a:solidFill>
                  <a:schemeClr val="lt1"/>
                </a:solidFill>
              </a:rPr>
              <a:t>?</a:t>
            </a:r>
            <a:endParaRPr sz="1200">
              <a:solidFill>
                <a:schemeClr val="lt1"/>
              </a:solidFill>
            </a:endParaRPr>
          </a:p>
        </p:txBody>
      </p:sp>
      <p:sp>
        <p:nvSpPr>
          <p:cNvPr id="230" name="Google Shape;230;p2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b="1" lang="en-GB" sz="2300">
                <a:solidFill>
                  <a:srgbClr val="171717"/>
                </a:solidFill>
              </a:rPr>
              <a:t>Elementary - Pointlike - Entertaining</a:t>
            </a:r>
            <a:endParaRPr b="1" sz="2300">
              <a:solidFill>
                <a:srgbClr val="171717"/>
              </a:solidFill>
            </a:endParaRPr>
          </a:p>
          <a:p>
            <a:pPr indent="0" lvl="0" marL="360000" marR="360000" rtl="0" algn="l">
              <a:spcBef>
                <a:spcPts val="0"/>
              </a:spcBef>
              <a:spcAft>
                <a:spcPts val="0"/>
              </a:spcAft>
              <a:buNone/>
            </a:pPr>
            <a:r>
              <a:t/>
            </a:r>
            <a:endParaRPr b="1" sz="2300">
              <a:solidFill>
                <a:srgbClr val="171717"/>
              </a:solidFill>
            </a:endParaRPr>
          </a:p>
          <a:p>
            <a:pPr indent="0" lvl="0" marL="360000" marR="360000" rtl="0" algn="l">
              <a:spcBef>
                <a:spcPts val="0"/>
              </a:spcBef>
              <a:spcAft>
                <a:spcPts val="0"/>
              </a:spcAft>
              <a:buNone/>
            </a:pPr>
            <a:r>
              <a:rPr b="1" lang="en-GB" sz="2300">
                <a:solidFill>
                  <a:srgbClr val="171717"/>
                </a:solidFill>
              </a:rPr>
              <a:t>Austrian Curriculum:</a:t>
            </a:r>
            <a:endParaRPr b="1" sz="2300">
              <a:solidFill>
                <a:srgbClr val="171717"/>
              </a:solidFill>
            </a:endParaRPr>
          </a:p>
          <a:p>
            <a:pPr indent="-374650" lvl="0" marL="457200" marR="360000" rtl="0" algn="l">
              <a:spcBef>
                <a:spcPts val="0"/>
              </a:spcBef>
              <a:spcAft>
                <a:spcPts val="0"/>
              </a:spcAft>
              <a:buClr>
                <a:srgbClr val="171717"/>
              </a:buClr>
              <a:buSzPts val="2300"/>
              <a:buChar char="●"/>
            </a:pPr>
            <a:r>
              <a:rPr b="1" lang="en-GB" sz="2300">
                <a:solidFill>
                  <a:srgbClr val="171717"/>
                </a:solidFill>
              </a:rPr>
              <a:t>Unterstufe: barely at all</a:t>
            </a:r>
            <a:endParaRPr b="1" sz="2300">
              <a:solidFill>
                <a:srgbClr val="171717"/>
              </a:solidFill>
            </a:endParaRPr>
          </a:p>
          <a:p>
            <a:pPr indent="-374650" lvl="0" marL="457200" marR="360000" rtl="0" algn="l">
              <a:spcBef>
                <a:spcPts val="0"/>
              </a:spcBef>
              <a:spcAft>
                <a:spcPts val="0"/>
              </a:spcAft>
              <a:buClr>
                <a:srgbClr val="171717"/>
              </a:buClr>
              <a:buSzPts val="2300"/>
              <a:buChar char="●"/>
            </a:pPr>
            <a:r>
              <a:rPr b="1" lang="en-GB" sz="2300">
                <a:solidFill>
                  <a:srgbClr val="171717"/>
                </a:solidFill>
              </a:rPr>
              <a:t>Oberstufe: Moderne Physik, Kernphysik - embedded vaguely as “modern physics”</a:t>
            </a:r>
            <a:endParaRPr b="1" sz="2300">
              <a:solidFill>
                <a:srgbClr val="171717"/>
              </a:solidFill>
            </a:endParaRPr>
          </a:p>
          <a:p>
            <a:pPr indent="0" lvl="0" marL="360000" marR="360000" rtl="0" algn="l">
              <a:spcBef>
                <a:spcPts val="0"/>
              </a:spcBef>
              <a:spcAft>
                <a:spcPts val="0"/>
              </a:spcAft>
              <a:buNone/>
            </a:pPr>
            <a:r>
              <a:t/>
            </a:r>
            <a:endParaRPr sz="1700">
              <a:solidFill>
                <a:srgbClr val="171717"/>
              </a:solidFill>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15" name="Shape 715"/>
        <p:cNvGrpSpPr/>
        <p:nvPr/>
      </p:nvGrpSpPr>
      <p:grpSpPr>
        <a:xfrm>
          <a:off x="0" y="0"/>
          <a:ext cx="0" cy="0"/>
          <a:chOff x="0" y="0"/>
          <a:chExt cx="0" cy="0"/>
        </a:xfrm>
      </p:grpSpPr>
      <p:sp>
        <p:nvSpPr>
          <p:cNvPr id="716" name="Google Shape;716;p92"/>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717" name="Google Shape;717;p9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
        <p:nvSpPr>
          <p:cNvPr id="718" name="Google Shape;718;p92"/>
          <p:cNvSpPr txBox="1"/>
          <p:nvPr/>
        </p:nvSpPr>
        <p:spPr>
          <a:xfrm>
            <a:off x="3696000" y="600000"/>
            <a:ext cx="4140000" cy="3084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600">
                <a:solidFill>
                  <a:srgbClr val="171717"/>
                </a:solidFill>
              </a:rPr>
              <a:t>One of the takeaway came from particle fever. In it, David Kaplan said he had no idea what </a:t>
            </a:r>
            <a:r>
              <a:rPr lang="en-GB" sz="1600">
                <a:solidFill>
                  <a:srgbClr val="171717"/>
                </a:solidFill>
              </a:rPr>
              <a:t>the</a:t>
            </a:r>
            <a:r>
              <a:rPr lang="en-GB" sz="1600">
                <a:solidFill>
                  <a:srgbClr val="171717"/>
                </a:solidFill>
              </a:rPr>
              <a:t> </a:t>
            </a:r>
            <a:r>
              <a:rPr lang="en-GB" sz="1600">
                <a:solidFill>
                  <a:srgbClr val="171717"/>
                </a:solidFill>
              </a:rPr>
              <a:t>financial</a:t>
            </a:r>
            <a:r>
              <a:rPr lang="en-GB" sz="1600">
                <a:solidFill>
                  <a:srgbClr val="171717"/>
                </a:solidFill>
              </a:rPr>
              <a:t> benefit of </a:t>
            </a:r>
            <a:r>
              <a:rPr lang="en-GB" sz="1600">
                <a:solidFill>
                  <a:srgbClr val="171717"/>
                </a:solidFill>
              </a:rPr>
              <a:t>running</a:t>
            </a:r>
            <a:r>
              <a:rPr lang="en-GB" sz="1600">
                <a:solidFill>
                  <a:srgbClr val="171717"/>
                </a:solidFill>
              </a:rPr>
              <a:t> LHC was and that basic science with big breakthroughs needs to occur at a lever </a:t>
            </a:r>
            <a:r>
              <a:rPr lang="en-GB" sz="1600">
                <a:solidFill>
                  <a:srgbClr val="171717"/>
                </a:solidFill>
              </a:rPr>
              <a:t>where</a:t>
            </a:r>
            <a:r>
              <a:rPr lang="en-GB" sz="1600">
                <a:solidFill>
                  <a:srgbClr val="171717"/>
                </a:solidFill>
              </a:rPr>
              <a:t> we don’t ask what the economic return is, but ask </a:t>
            </a:r>
            <a:r>
              <a:rPr lang="en-GB" sz="1600">
                <a:solidFill>
                  <a:srgbClr val="171717"/>
                </a:solidFill>
              </a:rPr>
              <a:t>what</a:t>
            </a:r>
            <a:r>
              <a:rPr lang="en-GB" sz="1600">
                <a:solidFill>
                  <a:srgbClr val="171717"/>
                </a:solidFill>
              </a:rPr>
              <a:t> we do not </a:t>
            </a:r>
            <a:r>
              <a:rPr lang="en-GB" sz="1600">
                <a:solidFill>
                  <a:srgbClr val="171717"/>
                </a:solidFill>
              </a:rPr>
              <a:t>know, and where we can make progress. </a:t>
            </a:r>
            <a:endParaRPr sz="1600">
              <a:solidFill>
                <a:srgbClr val="171717"/>
              </a:solidFill>
            </a:endParaRPr>
          </a:p>
        </p:txBody>
      </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22" name="Shape 722"/>
        <p:cNvGrpSpPr/>
        <p:nvPr/>
      </p:nvGrpSpPr>
      <p:grpSpPr>
        <a:xfrm>
          <a:off x="0" y="0"/>
          <a:ext cx="0" cy="0"/>
          <a:chOff x="0" y="0"/>
          <a:chExt cx="0" cy="0"/>
        </a:xfrm>
      </p:grpSpPr>
      <p:sp>
        <p:nvSpPr>
          <p:cNvPr id="723" name="Google Shape;723;p93"/>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Feynman </a:t>
            </a:r>
            <a:br>
              <a:rPr lang="en-GB" sz="2400">
                <a:solidFill>
                  <a:schemeClr val="lt1"/>
                </a:solidFill>
              </a:rPr>
            </a:br>
            <a:r>
              <a:rPr lang="en-GB" sz="2400">
                <a:solidFill>
                  <a:schemeClr val="lt1"/>
                </a:solidFill>
              </a:rPr>
              <a:t>Diagrams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would be a fun and creative way of introducing </a:t>
            </a:r>
            <a:r>
              <a:rPr b="1" lang="en-GB" sz="1200">
                <a:solidFill>
                  <a:schemeClr val="lt1"/>
                </a:solidFill>
              </a:rPr>
              <a:t>Feynman Diagrams</a:t>
            </a:r>
            <a:r>
              <a:rPr lang="en-GB" sz="1200">
                <a:solidFill>
                  <a:schemeClr val="lt1"/>
                </a:solidFill>
              </a:rPr>
              <a:t> in the classroom?</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a:t>
            </a:r>
            <a:r>
              <a:rPr b="1" lang="en-GB" sz="1200">
                <a:solidFill>
                  <a:schemeClr val="lt1"/>
                </a:solidFill>
              </a:rPr>
              <a:t>students’ conceptions</a:t>
            </a:r>
            <a:r>
              <a:rPr lang="en-GB" sz="1200">
                <a:solidFill>
                  <a:schemeClr val="lt1"/>
                </a:solidFill>
              </a:rPr>
              <a:t> would you expect to encounter and how would you address them?</a:t>
            </a:r>
            <a:endParaRPr sz="1200">
              <a:solidFill>
                <a:schemeClr val="lt1"/>
              </a:solidFill>
            </a:endParaRPr>
          </a:p>
        </p:txBody>
      </p:sp>
      <p:sp>
        <p:nvSpPr>
          <p:cNvPr id="724" name="Google Shape;724;p9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3D model of the vertex with strings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Using a mathematic approach - how count </a:t>
            </a:r>
            <a:r>
              <a:rPr lang="en-GB" sz="1600">
                <a:solidFill>
                  <a:srgbClr val="171717"/>
                </a:solidFill>
              </a:rPr>
              <a:t>approximately</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Fly backwards = antiparticle</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p:txBody>
      </p:sp>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28" name="Shape 728"/>
        <p:cNvGrpSpPr/>
        <p:nvPr/>
      </p:nvGrpSpPr>
      <p:grpSpPr>
        <a:xfrm>
          <a:off x="0" y="0"/>
          <a:ext cx="0" cy="0"/>
          <a:chOff x="0" y="0"/>
          <a:chExt cx="0" cy="0"/>
        </a:xfrm>
      </p:grpSpPr>
      <p:sp>
        <p:nvSpPr>
          <p:cNvPr id="729" name="Google Shape;729;p94"/>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Computing </a:t>
            </a:r>
            <a:br>
              <a:rPr lang="en-GB" sz="2400">
                <a:solidFill>
                  <a:schemeClr val="lt1"/>
                </a:solidFill>
              </a:rPr>
            </a:br>
            <a:r>
              <a:rPr lang="en-GB" sz="2400">
                <a:solidFill>
                  <a:schemeClr val="lt1"/>
                </a:solidFill>
              </a:rPr>
              <a:t>at CERN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computing and data analysis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computing and data analysis at CERN?</a:t>
            </a:r>
            <a:endParaRPr sz="1200">
              <a:solidFill>
                <a:schemeClr val="lt1"/>
              </a:solidFill>
            </a:endParaRPr>
          </a:p>
        </p:txBody>
      </p:sp>
      <p:sp>
        <p:nvSpPr>
          <p:cNvPr id="730" name="Google Shape;730;p94"/>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rPr lang="en-GB" sz="1600">
                <a:solidFill>
                  <a:srgbClr val="171717"/>
                </a:solidFill>
              </a:rPr>
              <a:t>Huge amount of data at the </a:t>
            </a:r>
            <a:r>
              <a:rPr lang="en-GB" sz="1600">
                <a:solidFill>
                  <a:srgbClr val="171717"/>
                </a:solidFill>
              </a:rPr>
              <a:t>beginning</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We need use trigger</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Grid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None, it can be incorporate into the computer programing lessons, I think</a:t>
            </a:r>
            <a:endParaRPr sz="1600">
              <a:solidFill>
                <a:srgbClr val="171717"/>
              </a:solidFill>
            </a:endParaRPr>
          </a:p>
        </p:txBody>
      </p:sp>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34" name="Shape 734"/>
        <p:cNvGrpSpPr/>
        <p:nvPr/>
      </p:nvGrpSpPr>
      <p:grpSpPr>
        <a:xfrm>
          <a:off x="0" y="0"/>
          <a:ext cx="0" cy="0"/>
          <a:chOff x="0" y="0"/>
          <a:chExt cx="0" cy="0"/>
        </a:xfrm>
      </p:grpSpPr>
      <p:sp>
        <p:nvSpPr>
          <p:cNvPr id="735" name="Google Shape;735;p95"/>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Medical Applications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medical applications of particle physics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medical applications of particle physics?</a:t>
            </a:r>
            <a:endParaRPr sz="1200">
              <a:solidFill>
                <a:schemeClr val="lt1"/>
              </a:solidFill>
            </a:endParaRPr>
          </a:p>
        </p:txBody>
      </p:sp>
      <p:sp>
        <p:nvSpPr>
          <p:cNvPr id="736" name="Google Shape;736;p9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rPr lang="en-GB" sz="1600">
                <a:solidFill>
                  <a:srgbClr val="171717"/>
                </a:solidFill>
              </a:rPr>
              <a:t>Collaboration</a:t>
            </a:r>
            <a:r>
              <a:rPr lang="en-GB" sz="1600">
                <a:solidFill>
                  <a:srgbClr val="171717"/>
                </a:solidFill>
              </a:rPr>
              <a:t> between physics, biology, chemistry and engineering</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Historical evolution</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New machines, new therapy</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rPr lang="en-GB" sz="1600">
                <a:solidFill>
                  <a:srgbClr val="171717"/>
                </a:solidFill>
              </a:rPr>
              <a:t>II. knowledge of particle physics</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p:txBody>
      </p:sp>
    </p:spTree>
  </p:cSld>
  <p:clrMapOvr>
    <a:masterClrMapping/>
  </p:clrMapOvr>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40" name="Shape 740"/>
        <p:cNvGrpSpPr/>
        <p:nvPr/>
      </p:nvGrpSpPr>
      <p:grpSpPr>
        <a:xfrm>
          <a:off x="0" y="0"/>
          <a:ext cx="0" cy="0"/>
          <a:chOff x="0" y="0"/>
          <a:chExt cx="0" cy="0"/>
        </a:xfrm>
      </p:grpSpPr>
      <p:sp>
        <p:nvSpPr>
          <p:cNvPr id="741" name="Google Shape;741;p96"/>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742" name="Google Shape;742;p9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Hands out activities with Perimeter people, which I can incorporate into my lessons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Nice 3D model of vertex during lesson about Feynman diagrams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46" name="Shape 746"/>
        <p:cNvGrpSpPr/>
        <p:nvPr/>
      </p:nvGrpSpPr>
      <p:grpSpPr>
        <a:xfrm>
          <a:off x="0" y="0"/>
          <a:ext cx="0" cy="0"/>
          <a:chOff x="0" y="0"/>
          <a:chExt cx="0" cy="0"/>
        </a:xfrm>
      </p:grpSpPr>
      <p:sp>
        <p:nvSpPr>
          <p:cNvPr id="747" name="Google Shape;747;p97"/>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Feynman </a:t>
            </a:r>
            <a:br>
              <a:rPr lang="en-GB" sz="2400">
                <a:solidFill>
                  <a:schemeClr val="lt1"/>
                </a:solidFill>
              </a:rPr>
            </a:br>
            <a:r>
              <a:rPr lang="en-GB" sz="2400">
                <a:solidFill>
                  <a:schemeClr val="lt1"/>
                </a:solidFill>
              </a:rPr>
              <a:t>Diagrams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would be a fun and creative way of introducing </a:t>
            </a:r>
            <a:r>
              <a:rPr b="1" lang="en-GB" sz="1200">
                <a:solidFill>
                  <a:schemeClr val="lt1"/>
                </a:solidFill>
              </a:rPr>
              <a:t>Feynman Diagrams</a:t>
            </a:r>
            <a:r>
              <a:rPr lang="en-GB" sz="1200">
                <a:solidFill>
                  <a:schemeClr val="lt1"/>
                </a:solidFill>
              </a:rPr>
              <a:t> in the classroom?</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a:t>
            </a:r>
            <a:r>
              <a:rPr b="1" lang="en-GB" sz="1200">
                <a:solidFill>
                  <a:schemeClr val="lt1"/>
                </a:solidFill>
              </a:rPr>
              <a:t>students’ conceptions</a:t>
            </a:r>
            <a:r>
              <a:rPr lang="en-GB" sz="1200">
                <a:solidFill>
                  <a:schemeClr val="lt1"/>
                </a:solidFill>
              </a:rPr>
              <a:t> would you expect to encounter and how would you address them?</a:t>
            </a:r>
            <a:endParaRPr sz="1200">
              <a:solidFill>
                <a:schemeClr val="lt1"/>
              </a:solidFill>
            </a:endParaRPr>
          </a:p>
        </p:txBody>
      </p:sp>
      <p:sp>
        <p:nvSpPr>
          <p:cNvPr id="748" name="Google Shape;748;p9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It would be fun to work with the students with the most basic structures of the diagrams, but also in conjunction with the puzzles on CERN’s website.  They are helpful to me to understand the very most basic constructions.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The different charges, spins, colors, etc. can be very challenging, so I think, at this level, I would </a:t>
            </a:r>
            <a:r>
              <a:rPr lang="en-GB" sz="1600">
                <a:solidFill>
                  <a:srgbClr val="171717"/>
                </a:solidFill>
              </a:rPr>
              <a:t>briefly</a:t>
            </a:r>
            <a:r>
              <a:rPr lang="en-GB" sz="1600">
                <a:solidFill>
                  <a:srgbClr val="171717"/>
                </a:solidFill>
              </a:rPr>
              <a:t> explain what they are, and how they </a:t>
            </a:r>
            <a:r>
              <a:rPr lang="en-GB" sz="1600">
                <a:solidFill>
                  <a:srgbClr val="171717"/>
                </a:solidFill>
              </a:rPr>
              <a:t>work</a:t>
            </a:r>
            <a:r>
              <a:rPr lang="en-GB" sz="1600">
                <a:solidFill>
                  <a:srgbClr val="171717"/>
                </a:solidFill>
              </a:rPr>
              <a:t>, but not expect perfect understanding at this level.</a:t>
            </a:r>
            <a:endParaRPr sz="1600">
              <a:solidFill>
                <a:srgbClr val="171717"/>
              </a:solidFill>
            </a:endParaRPr>
          </a:p>
        </p:txBody>
      </p:sp>
    </p:spTree>
  </p:cSld>
  <p:clrMapOvr>
    <a:masterClrMapping/>
  </p:clrMapOvr>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52" name="Shape 752"/>
        <p:cNvGrpSpPr/>
        <p:nvPr/>
      </p:nvGrpSpPr>
      <p:grpSpPr>
        <a:xfrm>
          <a:off x="0" y="0"/>
          <a:ext cx="0" cy="0"/>
          <a:chOff x="0" y="0"/>
          <a:chExt cx="0" cy="0"/>
        </a:xfrm>
      </p:grpSpPr>
      <p:sp>
        <p:nvSpPr>
          <p:cNvPr id="753" name="Google Shape;753;p98"/>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Computing </a:t>
            </a:r>
            <a:br>
              <a:rPr lang="en-GB" sz="2400">
                <a:solidFill>
                  <a:schemeClr val="lt1"/>
                </a:solidFill>
              </a:rPr>
            </a:br>
            <a:r>
              <a:rPr lang="en-GB" sz="2400">
                <a:solidFill>
                  <a:schemeClr val="lt1"/>
                </a:solidFill>
              </a:rPr>
              <a:t>at CERN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computing and data analysis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computing and data analysis at CERN?</a:t>
            </a:r>
            <a:endParaRPr sz="1200">
              <a:solidFill>
                <a:schemeClr val="lt1"/>
              </a:solidFill>
            </a:endParaRPr>
          </a:p>
        </p:txBody>
      </p:sp>
      <p:sp>
        <p:nvSpPr>
          <p:cNvPr id="754" name="Google Shape;754;p9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I think the quantity of data is important to understand.</a:t>
            </a:r>
            <a:endParaRPr sz="1600">
              <a:solidFill>
                <a:srgbClr val="171717"/>
              </a:solidFill>
            </a:endParaRPr>
          </a:p>
          <a:p>
            <a:pPr indent="0" lvl="0" marL="360000" marR="360000" rtl="0" algn="l">
              <a:spcBef>
                <a:spcPts val="0"/>
              </a:spcBef>
              <a:spcAft>
                <a:spcPts val="0"/>
              </a:spcAft>
              <a:buNone/>
            </a:pPr>
            <a:r>
              <a:rPr lang="en-GB" sz="1600">
                <a:solidFill>
                  <a:srgbClr val="171717"/>
                </a:solidFill>
              </a:rPr>
              <a:t>It is also important to help the students to understand the delay time on technology upgrades, when there are 40 something sites used to store the data.</a:t>
            </a:r>
            <a:endParaRPr sz="1600">
              <a:solidFill>
                <a:srgbClr val="171717"/>
              </a:solidFill>
            </a:endParaRPr>
          </a:p>
          <a:p>
            <a:pPr indent="0" lvl="0" marL="360000" marR="360000" rtl="0" algn="l">
              <a:spcBef>
                <a:spcPts val="0"/>
              </a:spcBef>
              <a:spcAft>
                <a:spcPts val="0"/>
              </a:spcAft>
              <a:buNone/>
            </a:pPr>
            <a:r>
              <a:rPr lang="en-GB" sz="1600">
                <a:solidFill>
                  <a:srgbClr val="171717"/>
                </a:solidFill>
              </a:rPr>
              <a:t>It would also be good to understand a little about the internet and how the connectivity works.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Often, the students have never seen any wired ethernet.  Wifi and 5G data plans are kings in their worlds, so comprehension of a connected, wired internet can sometimes be </a:t>
            </a:r>
            <a:r>
              <a:rPr lang="en-GB" sz="1600">
                <a:solidFill>
                  <a:srgbClr val="171717"/>
                </a:solidFill>
              </a:rPr>
              <a:t>difficult</a:t>
            </a:r>
            <a:r>
              <a:rPr lang="en-GB" sz="1600">
                <a:solidFill>
                  <a:srgbClr val="171717"/>
                </a:solidFill>
              </a:rPr>
              <a:t> to understand.</a:t>
            </a:r>
            <a:endParaRPr sz="1600">
              <a:solidFill>
                <a:srgbClr val="171717"/>
              </a:solidFill>
            </a:endParaRPr>
          </a:p>
        </p:txBody>
      </p:sp>
    </p:spTree>
  </p:cSld>
  <p:clrMapOvr>
    <a:masterClrMapping/>
  </p:clrMapOvr>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58" name="Shape 758"/>
        <p:cNvGrpSpPr/>
        <p:nvPr/>
      </p:nvGrpSpPr>
      <p:grpSpPr>
        <a:xfrm>
          <a:off x="0" y="0"/>
          <a:ext cx="0" cy="0"/>
          <a:chOff x="0" y="0"/>
          <a:chExt cx="0" cy="0"/>
        </a:xfrm>
      </p:grpSpPr>
      <p:sp>
        <p:nvSpPr>
          <p:cNvPr id="759" name="Google Shape;759;p99"/>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Medical Applications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medical applications of particle physics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medical applications of particle physics?</a:t>
            </a:r>
            <a:endParaRPr sz="1200">
              <a:solidFill>
                <a:schemeClr val="lt1"/>
              </a:solidFill>
            </a:endParaRPr>
          </a:p>
        </p:txBody>
      </p:sp>
      <p:sp>
        <p:nvSpPr>
          <p:cNvPr id="760" name="Google Shape;760;p9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64" name="Shape 764"/>
        <p:cNvGrpSpPr/>
        <p:nvPr/>
      </p:nvGrpSpPr>
      <p:grpSpPr>
        <a:xfrm>
          <a:off x="0" y="0"/>
          <a:ext cx="0" cy="0"/>
          <a:chOff x="0" y="0"/>
          <a:chExt cx="0" cy="0"/>
        </a:xfrm>
      </p:grpSpPr>
      <p:sp>
        <p:nvSpPr>
          <p:cNvPr id="765" name="Google Shape;765;p100"/>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766" name="Google Shape;766;p10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70" name="Shape 770"/>
        <p:cNvGrpSpPr/>
        <p:nvPr/>
      </p:nvGrpSpPr>
      <p:grpSpPr>
        <a:xfrm>
          <a:off x="0" y="0"/>
          <a:ext cx="0" cy="0"/>
          <a:chOff x="0" y="0"/>
          <a:chExt cx="0" cy="0"/>
        </a:xfrm>
      </p:grpSpPr>
      <p:sp>
        <p:nvSpPr>
          <p:cNvPr id="771" name="Google Shape;771;p101"/>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Feynman </a:t>
            </a:r>
            <a:br>
              <a:rPr lang="en-GB" sz="2400">
                <a:solidFill>
                  <a:schemeClr val="lt1"/>
                </a:solidFill>
              </a:rPr>
            </a:br>
            <a:r>
              <a:rPr lang="en-GB" sz="2400">
                <a:solidFill>
                  <a:schemeClr val="lt1"/>
                </a:solidFill>
              </a:rPr>
              <a:t>Diagrams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would be a fun and creative way of introducing </a:t>
            </a:r>
            <a:r>
              <a:rPr b="1" lang="en-GB" sz="1200">
                <a:solidFill>
                  <a:schemeClr val="lt1"/>
                </a:solidFill>
              </a:rPr>
              <a:t>Feynman Diagrams</a:t>
            </a:r>
            <a:r>
              <a:rPr lang="en-GB" sz="1200">
                <a:solidFill>
                  <a:schemeClr val="lt1"/>
                </a:solidFill>
              </a:rPr>
              <a:t> in the classroom?</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a:t>
            </a:r>
            <a:r>
              <a:rPr b="1" lang="en-GB" sz="1200">
                <a:solidFill>
                  <a:schemeClr val="lt1"/>
                </a:solidFill>
              </a:rPr>
              <a:t>students’ conceptions</a:t>
            </a:r>
            <a:r>
              <a:rPr lang="en-GB" sz="1200">
                <a:solidFill>
                  <a:schemeClr val="lt1"/>
                </a:solidFill>
              </a:rPr>
              <a:t> would you expect to encounter and how would you address them?</a:t>
            </a:r>
            <a:endParaRPr sz="1200">
              <a:solidFill>
                <a:schemeClr val="lt1"/>
              </a:solidFill>
            </a:endParaRPr>
          </a:p>
        </p:txBody>
      </p:sp>
      <p:sp>
        <p:nvSpPr>
          <p:cNvPr id="772" name="Google Shape;772;p10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
        <p:nvSpPr>
          <p:cNvPr id="773" name="Google Shape;773;p101"/>
          <p:cNvSpPr txBox="1"/>
          <p:nvPr/>
        </p:nvSpPr>
        <p:spPr>
          <a:xfrm>
            <a:off x="3584400" y="1494300"/>
            <a:ext cx="5241000" cy="2154900"/>
          </a:xfrm>
          <a:prstGeom prst="rect">
            <a:avLst/>
          </a:prstGeom>
          <a:noFill/>
          <a:ln>
            <a:noFill/>
          </a:ln>
        </p:spPr>
        <p:txBody>
          <a:bodyPr anchorCtr="0" anchor="t" bIns="91425" lIns="91425" spcFirstLastPara="1" rIns="91425" wrap="square" tIns="91425">
            <a:spAutoFit/>
          </a:bodyPr>
          <a:lstStyle/>
          <a:p>
            <a:pPr indent="-330200" lvl="0" marL="457200" rtl="0" algn="l">
              <a:spcBef>
                <a:spcPts val="0"/>
              </a:spcBef>
              <a:spcAft>
                <a:spcPts val="0"/>
              </a:spcAft>
              <a:buClr>
                <a:srgbClr val="171717"/>
              </a:buClr>
              <a:buSzPts val="1600"/>
              <a:buAutoNum type="arabicParenR"/>
            </a:pPr>
            <a:r>
              <a:rPr lang="en-GB" sz="1600">
                <a:solidFill>
                  <a:srgbClr val="171717"/>
                </a:solidFill>
              </a:rPr>
              <a:t>With something sustancial, as an experiment with springs and arrows, similar to Luis presentation</a:t>
            </a:r>
            <a:endParaRPr sz="1600">
              <a:solidFill>
                <a:srgbClr val="171717"/>
              </a:solidFill>
            </a:endParaRPr>
          </a:p>
          <a:p>
            <a:pPr indent="-330200" lvl="0" marL="457200" rtl="0" algn="l">
              <a:spcBef>
                <a:spcPts val="0"/>
              </a:spcBef>
              <a:spcAft>
                <a:spcPts val="0"/>
              </a:spcAft>
              <a:buClr>
                <a:srgbClr val="171717"/>
              </a:buClr>
              <a:buSzPts val="1600"/>
              <a:buAutoNum type="arabicParenR"/>
            </a:pPr>
            <a:r>
              <a:rPr lang="en-GB" sz="1600">
                <a:solidFill>
                  <a:srgbClr val="171717"/>
                </a:solidFill>
              </a:rPr>
              <a:t>(Mis)/conceptions</a:t>
            </a:r>
            <a:endParaRPr sz="1600">
              <a:solidFill>
                <a:srgbClr val="171717"/>
              </a:solidFill>
            </a:endParaRPr>
          </a:p>
          <a:p>
            <a:pPr indent="-330200" lvl="1" marL="914400" rtl="0" algn="l">
              <a:spcBef>
                <a:spcPts val="0"/>
              </a:spcBef>
              <a:spcAft>
                <a:spcPts val="0"/>
              </a:spcAft>
              <a:buClr>
                <a:srgbClr val="171717"/>
              </a:buClr>
              <a:buSzPts val="1600"/>
              <a:buAutoNum type="alphaLcParenR"/>
            </a:pPr>
            <a:r>
              <a:rPr lang="en-GB" sz="1600">
                <a:solidFill>
                  <a:srgbClr val="171717"/>
                </a:solidFill>
              </a:rPr>
              <a:t>Time direction</a:t>
            </a:r>
            <a:endParaRPr sz="1600">
              <a:solidFill>
                <a:srgbClr val="171717"/>
              </a:solidFill>
            </a:endParaRPr>
          </a:p>
          <a:p>
            <a:pPr indent="-330200" lvl="1" marL="914400" rtl="0" algn="l">
              <a:spcBef>
                <a:spcPts val="0"/>
              </a:spcBef>
              <a:spcAft>
                <a:spcPts val="0"/>
              </a:spcAft>
              <a:buClr>
                <a:srgbClr val="171717"/>
              </a:buClr>
              <a:buSzPts val="1600"/>
              <a:buAutoNum type="alphaLcParenR"/>
            </a:pPr>
            <a:r>
              <a:rPr lang="en-GB" sz="1600">
                <a:solidFill>
                  <a:srgbClr val="171717"/>
                </a:solidFill>
              </a:rPr>
              <a:t>Collisions vs interaction</a:t>
            </a:r>
            <a:endParaRPr sz="1600">
              <a:solidFill>
                <a:srgbClr val="171717"/>
              </a:solidFill>
            </a:endParaRPr>
          </a:p>
          <a:p>
            <a:pPr indent="-330200" lvl="1" marL="914400" rtl="0" algn="l">
              <a:spcBef>
                <a:spcPts val="0"/>
              </a:spcBef>
              <a:spcAft>
                <a:spcPts val="0"/>
              </a:spcAft>
              <a:buClr>
                <a:srgbClr val="171717"/>
              </a:buClr>
              <a:buSzPts val="1600"/>
              <a:buAutoNum type="alphaLcParenR"/>
            </a:pPr>
            <a:r>
              <a:rPr lang="en-GB" sz="1600">
                <a:solidFill>
                  <a:srgbClr val="171717"/>
                </a:solidFill>
              </a:rPr>
              <a:t>Trajectories</a:t>
            </a:r>
            <a:endParaRPr sz="1600">
              <a:solidFill>
                <a:srgbClr val="171717"/>
              </a:solidFill>
            </a:endParaRPr>
          </a:p>
          <a:p>
            <a:pPr indent="-330200" lvl="1" marL="914400" rtl="0" algn="l">
              <a:spcBef>
                <a:spcPts val="0"/>
              </a:spcBef>
              <a:spcAft>
                <a:spcPts val="0"/>
              </a:spcAft>
              <a:buClr>
                <a:srgbClr val="171717"/>
              </a:buClr>
              <a:buSzPts val="1600"/>
              <a:buAutoNum type="alphaLcParenR"/>
            </a:pPr>
            <a:r>
              <a:rPr lang="en-GB" sz="1600">
                <a:solidFill>
                  <a:srgbClr val="171717"/>
                </a:solidFill>
              </a:rPr>
              <a:t>Anti-particles</a:t>
            </a:r>
            <a:endParaRPr sz="1600">
              <a:solidFill>
                <a:srgbClr val="171717"/>
              </a:solidFill>
            </a:endParaRPr>
          </a:p>
          <a:p>
            <a:pPr indent="-330200" lvl="1" marL="914400" rtl="0" algn="l">
              <a:spcBef>
                <a:spcPts val="0"/>
              </a:spcBef>
              <a:spcAft>
                <a:spcPts val="0"/>
              </a:spcAft>
              <a:buClr>
                <a:srgbClr val="171717"/>
              </a:buClr>
              <a:buSzPts val="1600"/>
              <a:buAutoNum type="alphaLcParenR"/>
            </a:pPr>
            <a:r>
              <a:rPr lang="en-GB" sz="1600">
                <a:solidFill>
                  <a:srgbClr val="171717"/>
                </a:solidFill>
              </a:rPr>
              <a:t>Model</a:t>
            </a:r>
            <a:endParaRPr sz="1600">
              <a:solidFill>
                <a:srgbClr val="171717"/>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34" name="Shape 234"/>
        <p:cNvGrpSpPr/>
        <p:nvPr/>
      </p:nvGrpSpPr>
      <p:grpSpPr>
        <a:xfrm>
          <a:off x="0" y="0"/>
          <a:ext cx="0" cy="0"/>
          <a:chOff x="0" y="0"/>
          <a:chExt cx="0" cy="0"/>
        </a:xfrm>
      </p:grpSpPr>
      <p:sp>
        <p:nvSpPr>
          <p:cNvPr id="235" name="Google Shape;235;p30"/>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particle accelerators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particle accelerators?</a:t>
            </a:r>
            <a:endParaRPr sz="1200">
              <a:solidFill>
                <a:schemeClr val="lt1"/>
              </a:solidFill>
            </a:endParaRPr>
          </a:p>
        </p:txBody>
      </p:sp>
      <p:sp>
        <p:nvSpPr>
          <p:cNvPr id="236" name="Google Shape;236;p3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42900" lvl="0" marL="457200" marR="360000" rtl="0" algn="l">
              <a:spcBef>
                <a:spcPts val="0"/>
              </a:spcBef>
              <a:spcAft>
                <a:spcPts val="0"/>
              </a:spcAft>
              <a:buClr>
                <a:srgbClr val="171717"/>
              </a:buClr>
              <a:buSzPts val="1800"/>
              <a:buAutoNum type="arabicParenR"/>
            </a:pPr>
            <a:r>
              <a:rPr lang="en-GB" sz="1800">
                <a:solidFill>
                  <a:srgbClr val="171717"/>
                </a:solidFill>
              </a:rPr>
              <a:t>a) (Only charged) Particles can be accelerated with DC or with particles can be accelerated with AC - in a straight line if the length of the dipoles get larger.</a:t>
            </a:r>
            <a:endParaRPr sz="1800">
              <a:solidFill>
                <a:srgbClr val="171717"/>
              </a:solidFill>
            </a:endParaRPr>
          </a:p>
          <a:p>
            <a:pPr indent="0" lvl="0" marL="457200" marR="360000" rtl="0" algn="l">
              <a:spcBef>
                <a:spcPts val="0"/>
              </a:spcBef>
              <a:spcAft>
                <a:spcPts val="0"/>
              </a:spcAft>
              <a:buNone/>
            </a:pPr>
            <a:r>
              <a:rPr lang="en-GB" sz="1800">
                <a:solidFill>
                  <a:srgbClr val="171717"/>
                </a:solidFill>
              </a:rPr>
              <a:t>b) </a:t>
            </a:r>
            <a:r>
              <a:rPr lang="en-GB" sz="1800">
                <a:solidFill>
                  <a:srgbClr val="171717"/>
                </a:solidFill>
              </a:rPr>
              <a:t>Particle accelerators are present in our daily lifes</a:t>
            </a:r>
            <a:r>
              <a:rPr lang="en-GB" sz="1800">
                <a:solidFill>
                  <a:srgbClr val="171717"/>
                </a:solidFill>
              </a:rPr>
              <a:t>.</a:t>
            </a:r>
            <a:endParaRPr sz="1800">
              <a:solidFill>
                <a:srgbClr val="171717"/>
              </a:solidFill>
            </a:endParaRPr>
          </a:p>
          <a:p>
            <a:pPr indent="0" lvl="0" marL="457200" marR="360000" rtl="0" algn="l">
              <a:spcBef>
                <a:spcPts val="0"/>
              </a:spcBef>
              <a:spcAft>
                <a:spcPts val="0"/>
              </a:spcAft>
              <a:buNone/>
            </a:pPr>
            <a:r>
              <a:rPr lang="en-GB" sz="1800">
                <a:solidFill>
                  <a:srgbClr val="171717"/>
                </a:solidFill>
              </a:rPr>
              <a:t>c) </a:t>
            </a:r>
            <a:r>
              <a:rPr lang="en-GB" sz="1800">
                <a:solidFill>
                  <a:srgbClr val="171717"/>
                </a:solidFill>
              </a:rPr>
              <a:t>Acceleration means more speed, that means more mass which sets a limit to the reachable speed.</a:t>
            </a:r>
            <a:endParaRPr sz="1800">
              <a:solidFill>
                <a:srgbClr val="171717"/>
              </a:solidFill>
            </a:endParaRPr>
          </a:p>
          <a:p>
            <a:pPr indent="0" lvl="0" marL="457200" marR="360000" rtl="0" algn="l">
              <a:spcBef>
                <a:spcPts val="0"/>
              </a:spcBef>
              <a:spcAft>
                <a:spcPts val="0"/>
              </a:spcAft>
              <a:buNone/>
            </a:pPr>
            <a:r>
              <a:t/>
            </a:r>
            <a:endParaRPr sz="1800">
              <a:solidFill>
                <a:srgbClr val="171717"/>
              </a:solidFill>
            </a:endParaRPr>
          </a:p>
          <a:p>
            <a:pPr indent="-342900" lvl="0" marL="457200" marR="360000" rtl="0" algn="l">
              <a:spcBef>
                <a:spcPts val="0"/>
              </a:spcBef>
              <a:spcAft>
                <a:spcPts val="0"/>
              </a:spcAft>
              <a:buClr>
                <a:srgbClr val="171717"/>
              </a:buClr>
              <a:buSzPts val="1800"/>
              <a:buAutoNum type="arabicParenR"/>
            </a:pPr>
            <a:r>
              <a:rPr lang="en-GB" sz="1800">
                <a:solidFill>
                  <a:srgbClr val="171717"/>
                </a:solidFill>
              </a:rPr>
              <a:t>Missing knowledge of electrostatics</a:t>
            </a:r>
            <a:endParaRPr sz="1800">
              <a:solidFill>
                <a:srgbClr val="171717"/>
              </a:solidFill>
            </a:endParaRPr>
          </a:p>
          <a:p>
            <a:pPr indent="0" lvl="0" marL="457200" marR="360000" rtl="0" algn="l">
              <a:spcBef>
                <a:spcPts val="0"/>
              </a:spcBef>
              <a:spcAft>
                <a:spcPts val="0"/>
              </a:spcAft>
              <a:buNone/>
            </a:pPr>
            <a:r>
              <a:rPr lang="en-GB" sz="1800">
                <a:solidFill>
                  <a:srgbClr val="171717"/>
                </a:solidFill>
              </a:rPr>
              <a:t>They might think that the length of the dipoles has to get larger</a:t>
            </a:r>
            <a:endParaRPr sz="1800">
              <a:solidFill>
                <a:srgbClr val="171717"/>
              </a:solidFill>
            </a:endParaRPr>
          </a:p>
          <a:p>
            <a:pPr indent="0" lvl="0" marL="360000" marR="360000" rtl="0" algn="l">
              <a:spcBef>
                <a:spcPts val="0"/>
              </a:spcBef>
              <a:spcAft>
                <a:spcPts val="0"/>
              </a:spcAft>
              <a:buNone/>
            </a:pPr>
            <a:r>
              <a:rPr lang="en-GB" sz="1800">
                <a:solidFill>
                  <a:srgbClr val="171717"/>
                </a:solidFill>
              </a:rPr>
              <a:t> Mistaking accelerators and electromagnets</a:t>
            </a:r>
            <a:endParaRPr sz="1800">
              <a:solidFill>
                <a:srgbClr val="171717"/>
              </a:solidFill>
            </a:endParaRPr>
          </a:p>
        </p:txBody>
      </p:sp>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77" name="Shape 777"/>
        <p:cNvGrpSpPr/>
        <p:nvPr/>
      </p:nvGrpSpPr>
      <p:grpSpPr>
        <a:xfrm>
          <a:off x="0" y="0"/>
          <a:ext cx="0" cy="0"/>
          <a:chOff x="0" y="0"/>
          <a:chExt cx="0" cy="0"/>
        </a:xfrm>
      </p:grpSpPr>
      <p:sp>
        <p:nvSpPr>
          <p:cNvPr id="778" name="Google Shape;778;p102"/>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Computing </a:t>
            </a:r>
            <a:br>
              <a:rPr lang="en-GB" sz="2400">
                <a:solidFill>
                  <a:schemeClr val="lt1"/>
                </a:solidFill>
              </a:rPr>
            </a:br>
            <a:r>
              <a:rPr lang="en-GB" sz="2400">
                <a:solidFill>
                  <a:schemeClr val="lt1"/>
                </a:solidFill>
              </a:rPr>
              <a:t>at CERN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computing and data analysis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computing and data analysis at CERN?</a:t>
            </a:r>
            <a:endParaRPr sz="1200">
              <a:solidFill>
                <a:schemeClr val="lt1"/>
              </a:solidFill>
            </a:endParaRPr>
          </a:p>
        </p:txBody>
      </p:sp>
      <p:sp>
        <p:nvSpPr>
          <p:cNvPr id="779" name="Google Shape;779;p10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
        <p:nvSpPr>
          <p:cNvPr id="780" name="Google Shape;780;p102"/>
          <p:cNvSpPr txBox="1"/>
          <p:nvPr/>
        </p:nvSpPr>
        <p:spPr>
          <a:xfrm>
            <a:off x="3636900" y="878550"/>
            <a:ext cx="5507100" cy="3386400"/>
          </a:xfrm>
          <a:prstGeom prst="rect">
            <a:avLst/>
          </a:prstGeom>
          <a:noFill/>
          <a:ln>
            <a:noFill/>
          </a:ln>
        </p:spPr>
        <p:txBody>
          <a:bodyPr anchorCtr="0" anchor="t" bIns="91425" lIns="91425" spcFirstLastPara="1" rIns="91425" wrap="square" tIns="91425">
            <a:spAutoFit/>
          </a:bodyPr>
          <a:lstStyle/>
          <a:p>
            <a:pPr indent="-330200" lvl="0" marL="457200" rtl="0" algn="l">
              <a:spcBef>
                <a:spcPts val="0"/>
              </a:spcBef>
              <a:spcAft>
                <a:spcPts val="0"/>
              </a:spcAft>
              <a:buClr>
                <a:srgbClr val="171717"/>
              </a:buClr>
              <a:buSzPts val="1600"/>
              <a:buAutoNum type="arabicParenR"/>
            </a:pPr>
            <a:r>
              <a:rPr lang="en-GB" sz="1600">
                <a:solidFill>
                  <a:srgbClr val="171717"/>
                </a:solidFill>
              </a:rPr>
              <a:t>IDEAS</a:t>
            </a:r>
            <a:endParaRPr sz="1600">
              <a:solidFill>
                <a:srgbClr val="171717"/>
              </a:solidFill>
            </a:endParaRPr>
          </a:p>
          <a:p>
            <a:pPr indent="-330200" lvl="1" marL="914400" rtl="0" algn="l">
              <a:spcBef>
                <a:spcPts val="0"/>
              </a:spcBef>
              <a:spcAft>
                <a:spcPts val="0"/>
              </a:spcAft>
              <a:buClr>
                <a:srgbClr val="171717"/>
              </a:buClr>
              <a:buSzPts val="1600"/>
              <a:buAutoNum type="alphaLcParenR"/>
            </a:pPr>
            <a:r>
              <a:rPr lang="en-GB" sz="1600">
                <a:solidFill>
                  <a:srgbClr val="171717"/>
                </a:solidFill>
              </a:rPr>
              <a:t>Not everything is saved, they use filters</a:t>
            </a:r>
            <a:endParaRPr sz="1600">
              <a:solidFill>
                <a:srgbClr val="171717"/>
              </a:solidFill>
            </a:endParaRPr>
          </a:p>
          <a:p>
            <a:pPr indent="-330200" lvl="1" marL="914400" rtl="0" algn="l">
              <a:spcBef>
                <a:spcPts val="0"/>
              </a:spcBef>
              <a:spcAft>
                <a:spcPts val="0"/>
              </a:spcAft>
              <a:buClr>
                <a:srgbClr val="171717"/>
              </a:buClr>
              <a:buSzPts val="1600"/>
              <a:buAutoNum type="alphaLcParenR"/>
            </a:pPr>
            <a:r>
              <a:rPr lang="en-GB" sz="1600">
                <a:solidFill>
                  <a:srgbClr val="171717"/>
                </a:solidFill>
              </a:rPr>
              <a:t>Big Data, 2 ExaBytes</a:t>
            </a:r>
            <a:endParaRPr sz="1600">
              <a:solidFill>
                <a:srgbClr val="171717"/>
              </a:solidFill>
            </a:endParaRPr>
          </a:p>
          <a:p>
            <a:pPr indent="-330200" lvl="1" marL="914400" rtl="0" algn="l">
              <a:spcBef>
                <a:spcPts val="0"/>
              </a:spcBef>
              <a:spcAft>
                <a:spcPts val="0"/>
              </a:spcAft>
              <a:buClr>
                <a:srgbClr val="171717"/>
              </a:buClr>
              <a:buSzPts val="1600"/>
              <a:buAutoNum type="alphaLcParenR"/>
            </a:pPr>
            <a:r>
              <a:rPr lang="en-GB" sz="1600">
                <a:solidFill>
                  <a:srgbClr val="171717"/>
                </a:solidFill>
              </a:rPr>
              <a:t>Machine Learning, New technologies</a:t>
            </a:r>
            <a:endParaRPr sz="1600">
              <a:solidFill>
                <a:srgbClr val="171717"/>
              </a:solidFill>
            </a:endParaRPr>
          </a:p>
          <a:p>
            <a:pPr indent="-330200" lvl="1" marL="914400" rtl="0" algn="l">
              <a:spcBef>
                <a:spcPts val="0"/>
              </a:spcBef>
              <a:spcAft>
                <a:spcPts val="0"/>
              </a:spcAft>
              <a:buClr>
                <a:srgbClr val="171717"/>
              </a:buClr>
              <a:buSzPts val="1600"/>
              <a:buAutoNum type="alphaLcParenR"/>
            </a:pPr>
            <a:r>
              <a:rPr lang="en-GB" sz="1600">
                <a:solidFill>
                  <a:srgbClr val="171717"/>
                </a:solidFill>
              </a:rPr>
              <a:t>1 Higgs per 1 billion collision</a:t>
            </a:r>
            <a:endParaRPr sz="1600">
              <a:solidFill>
                <a:srgbClr val="171717"/>
              </a:solidFill>
            </a:endParaRPr>
          </a:p>
          <a:p>
            <a:pPr indent="-330200" lvl="0" marL="457200" rtl="0" algn="l">
              <a:spcBef>
                <a:spcPts val="0"/>
              </a:spcBef>
              <a:spcAft>
                <a:spcPts val="0"/>
              </a:spcAft>
              <a:buClr>
                <a:srgbClr val="171717"/>
              </a:buClr>
              <a:buSzPts val="1600"/>
              <a:buAutoNum type="arabicParenR"/>
            </a:pPr>
            <a:r>
              <a:rPr lang="en-GB" sz="1600">
                <a:solidFill>
                  <a:srgbClr val="171717"/>
                </a:solidFill>
              </a:rPr>
              <a:t>CHALLENGES</a:t>
            </a:r>
            <a:endParaRPr sz="1600">
              <a:solidFill>
                <a:srgbClr val="171717"/>
              </a:solidFill>
            </a:endParaRPr>
          </a:p>
          <a:p>
            <a:pPr indent="-330200" lvl="1" marL="914400" rtl="0" algn="l">
              <a:spcBef>
                <a:spcPts val="0"/>
              </a:spcBef>
              <a:spcAft>
                <a:spcPts val="0"/>
              </a:spcAft>
              <a:buClr>
                <a:srgbClr val="171717"/>
              </a:buClr>
              <a:buSzPts val="1600"/>
              <a:buAutoNum type="alphaLcParenR"/>
            </a:pPr>
            <a:r>
              <a:rPr lang="en-GB" sz="1600">
                <a:solidFill>
                  <a:srgbClr val="171717"/>
                </a:solidFill>
              </a:rPr>
              <a:t>Technical terms (</a:t>
            </a:r>
            <a:r>
              <a:rPr lang="en-GB" sz="1600">
                <a:solidFill>
                  <a:srgbClr val="171717"/>
                </a:solidFill>
              </a:rPr>
              <a:t>it's</a:t>
            </a:r>
            <a:r>
              <a:rPr lang="en-GB" sz="1600">
                <a:solidFill>
                  <a:srgbClr val="171717"/>
                </a:solidFill>
              </a:rPr>
              <a:t> also a challenge for me)</a:t>
            </a:r>
            <a:endParaRPr sz="1600">
              <a:solidFill>
                <a:srgbClr val="171717"/>
              </a:solidFill>
            </a:endParaRPr>
          </a:p>
          <a:p>
            <a:pPr indent="-330200" lvl="1" marL="914400" rtl="0" algn="l">
              <a:spcBef>
                <a:spcPts val="0"/>
              </a:spcBef>
              <a:spcAft>
                <a:spcPts val="0"/>
              </a:spcAft>
              <a:buClr>
                <a:srgbClr val="171717"/>
              </a:buClr>
              <a:buSzPts val="1600"/>
              <a:buAutoNum type="alphaLcParenR"/>
            </a:pPr>
            <a:r>
              <a:rPr lang="en-GB" sz="1600">
                <a:solidFill>
                  <a:srgbClr val="171717"/>
                </a:solidFill>
              </a:rPr>
              <a:t>Scales of data M,G,T,E bytes</a:t>
            </a:r>
            <a:endParaRPr sz="1600">
              <a:solidFill>
                <a:srgbClr val="171717"/>
              </a:solidFill>
            </a:endParaRPr>
          </a:p>
          <a:p>
            <a:pPr indent="-330200" lvl="1" marL="914400" rtl="0" algn="l">
              <a:spcBef>
                <a:spcPts val="0"/>
              </a:spcBef>
              <a:spcAft>
                <a:spcPts val="0"/>
              </a:spcAft>
              <a:buClr>
                <a:srgbClr val="171717"/>
              </a:buClr>
              <a:buSzPts val="1600"/>
              <a:buAutoNum type="alphaLcParenR"/>
            </a:pPr>
            <a:r>
              <a:rPr lang="en-GB" sz="1600">
                <a:solidFill>
                  <a:srgbClr val="171717"/>
                </a:solidFill>
              </a:rPr>
              <a:t>Data analysis takes </a:t>
            </a:r>
            <a:r>
              <a:rPr lang="en-GB" sz="1600">
                <a:solidFill>
                  <a:srgbClr val="171717"/>
                </a:solidFill>
              </a:rPr>
              <a:t>timeeeeee </a:t>
            </a:r>
            <a:endParaRPr sz="1600">
              <a:solidFill>
                <a:srgbClr val="171717"/>
              </a:solidFill>
            </a:endParaRPr>
          </a:p>
          <a:p>
            <a:pPr indent="-330200" lvl="1" marL="914400" rtl="0" algn="l">
              <a:spcBef>
                <a:spcPts val="0"/>
              </a:spcBef>
              <a:spcAft>
                <a:spcPts val="0"/>
              </a:spcAft>
              <a:buClr>
                <a:srgbClr val="171717"/>
              </a:buClr>
              <a:buSzPts val="1600"/>
              <a:buAutoNum type="alphaLcParenR"/>
            </a:pPr>
            <a:r>
              <a:rPr lang="en-GB" sz="1600">
                <a:solidFill>
                  <a:srgbClr val="171717"/>
                </a:solidFill>
              </a:rPr>
              <a:t>New Technologies improves time and data analysis, so to be better we need to improve data storage and sensing	 </a:t>
            </a:r>
            <a:endParaRPr sz="1600">
              <a:solidFill>
                <a:srgbClr val="171717"/>
              </a:solidFill>
            </a:endParaRPr>
          </a:p>
          <a:p>
            <a:pPr indent="-330200" lvl="1" marL="914400" rtl="0" algn="l">
              <a:spcBef>
                <a:spcPts val="0"/>
              </a:spcBef>
              <a:spcAft>
                <a:spcPts val="0"/>
              </a:spcAft>
              <a:buClr>
                <a:srgbClr val="171717"/>
              </a:buClr>
              <a:buSzPts val="1600"/>
              <a:buAutoNum type="alphaLcParenR"/>
            </a:pPr>
            <a:r>
              <a:rPr lang="en-GB" sz="1600">
                <a:solidFill>
                  <a:srgbClr val="171717"/>
                </a:solidFill>
              </a:rPr>
              <a:t>Synchronous upgrades</a:t>
            </a:r>
            <a:endParaRPr sz="1600">
              <a:solidFill>
                <a:srgbClr val="171717"/>
              </a:solidFill>
            </a:endParaRPr>
          </a:p>
        </p:txBody>
      </p:sp>
    </p:spTree>
  </p:cSld>
  <p:clrMapOvr>
    <a:masterClrMapping/>
  </p:clrMapOvr>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84" name="Shape 784"/>
        <p:cNvGrpSpPr/>
        <p:nvPr/>
      </p:nvGrpSpPr>
      <p:grpSpPr>
        <a:xfrm>
          <a:off x="0" y="0"/>
          <a:ext cx="0" cy="0"/>
          <a:chOff x="0" y="0"/>
          <a:chExt cx="0" cy="0"/>
        </a:xfrm>
      </p:grpSpPr>
      <p:sp>
        <p:nvSpPr>
          <p:cNvPr id="785" name="Google Shape;785;p103"/>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Medical Applications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medical applications of particle physics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medical applications of particle physics?</a:t>
            </a:r>
            <a:endParaRPr sz="1200">
              <a:solidFill>
                <a:schemeClr val="lt1"/>
              </a:solidFill>
            </a:endParaRPr>
          </a:p>
        </p:txBody>
      </p:sp>
      <p:sp>
        <p:nvSpPr>
          <p:cNvPr id="786" name="Google Shape;786;p10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
        <p:nvSpPr>
          <p:cNvPr id="787" name="Google Shape;787;p103"/>
          <p:cNvSpPr txBox="1"/>
          <p:nvPr/>
        </p:nvSpPr>
        <p:spPr>
          <a:xfrm>
            <a:off x="3501300" y="1494300"/>
            <a:ext cx="5407200" cy="2154900"/>
          </a:xfrm>
          <a:prstGeom prst="rect">
            <a:avLst/>
          </a:prstGeom>
          <a:noFill/>
          <a:ln>
            <a:noFill/>
          </a:ln>
        </p:spPr>
        <p:txBody>
          <a:bodyPr anchorCtr="0" anchor="t" bIns="91425" lIns="91425" spcFirstLastPara="1" rIns="91425" wrap="square" tIns="91425">
            <a:spAutoFit/>
          </a:bodyPr>
          <a:lstStyle/>
          <a:p>
            <a:pPr indent="-330200" lvl="0" marL="457200" rtl="0" algn="l">
              <a:spcBef>
                <a:spcPts val="0"/>
              </a:spcBef>
              <a:spcAft>
                <a:spcPts val="0"/>
              </a:spcAft>
              <a:buClr>
                <a:srgbClr val="171717"/>
              </a:buClr>
              <a:buSzPts val="1600"/>
              <a:buAutoNum type="arabicParenR"/>
            </a:pPr>
            <a:r>
              <a:rPr lang="en-GB" sz="1600">
                <a:solidFill>
                  <a:srgbClr val="171717"/>
                </a:solidFill>
              </a:rPr>
              <a:t>IDEAS</a:t>
            </a:r>
            <a:endParaRPr sz="1600">
              <a:solidFill>
                <a:srgbClr val="171717"/>
              </a:solidFill>
            </a:endParaRPr>
          </a:p>
          <a:p>
            <a:pPr indent="-330200" lvl="1" marL="914400" rtl="0" algn="l">
              <a:spcBef>
                <a:spcPts val="0"/>
              </a:spcBef>
              <a:spcAft>
                <a:spcPts val="0"/>
              </a:spcAft>
              <a:buClr>
                <a:srgbClr val="171717"/>
              </a:buClr>
              <a:buSzPts val="1600"/>
              <a:buAutoNum type="alphaLcParenR"/>
            </a:pPr>
            <a:r>
              <a:rPr lang="en-GB" sz="1600">
                <a:solidFill>
                  <a:srgbClr val="171717"/>
                </a:solidFill>
              </a:rPr>
              <a:t>FLASH!</a:t>
            </a:r>
            <a:endParaRPr sz="1600">
              <a:solidFill>
                <a:srgbClr val="171717"/>
              </a:solidFill>
            </a:endParaRPr>
          </a:p>
          <a:p>
            <a:pPr indent="-330200" lvl="1" marL="914400" rtl="0" algn="l">
              <a:spcBef>
                <a:spcPts val="0"/>
              </a:spcBef>
              <a:spcAft>
                <a:spcPts val="0"/>
              </a:spcAft>
              <a:buClr>
                <a:srgbClr val="171717"/>
              </a:buClr>
              <a:buSzPts val="1600"/>
              <a:buAutoNum type="alphaLcParenR"/>
            </a:pPr>
            <a:r>
              <a:rPr lang="en-GB" sz="1600">
                <a:solidFill>
                  <a:srgbClr val="171717"/>
                </a:solidFill>
              </a:rPr>
              <a:t>There are other medical technologies besides PET, like Carbon, but </a:t>
            </a:r>
            <a:r>
              <a:rPr lang="en-GB" sz="1600">
                <a:solidFill>
                  <a:srgbClr val="171717"/>
                </a:solidFill>
              </a:rPr>
              <a:t>they are</a:t>
            </a:r>
            <a:r>
              <a:rPr lang="en-GB" sz="1600">
                <a:solidFill>
                  <a:srgbClr val="171717"/>
                </a:solidFill>
              </a:rPr>
              <a:t> more expensive</a:t>
            </a:r>
            <a:endParaRPr sz="1600">
              <a:solidFill>
                <a:srgbClr val="171717"/>
              </a:solidFill>
            </a:endParaRPr>
          </a:p>
          <a:p>
            <a:pPr indent="-330200" lvl="1" marL="914400" rtl="0" algn="l">
              <a:spcBef>
                <a:spcPts val="0"/>
              </a:spcBef>
              <a:spcAft>
                <a:spcPts val="0"/>
              </a:spcAft>
              <a:buClr>
                <a:srgbClr val="171717"/>
              </a:buClr>
              <a:buSzPts val="1600"/>
              <a:buAutoNum type="alphaLcParenR"/>
            </a:pPr>
            <a:r>
              <a:rPr lang="en-GB" sz="1600">
                <a:solidFill>
                  <a:srgbClr val="171717"/>
                </a:solidFill>
              </a:rPr>
              <a:t>Everything is about money</a:t>
            </a:r>
            <a:endParaRPr sz="1600">
              <a:solidFill>
                <a:srgbClr val="171717"/>
              </a:solidFill>
            </a:endParaRPr>
          </a:p>
          <a:p>
            <a:pPr indent="-330200" lvl="0" marL="457200" rtl="0" algn="l">
              <a:spcBef>
                <a:spcPts val="0"/>
              </a:spcBef>
              <a:spcAft>
                <a:spcPts val="0"/>
              </a:spcAft>
              <a:buClr>
                <a:srgbClr val="171717"/>
              </a:buClr>
              <a:buSzPts val="1600"/>
              <a:buAutoNum type="arabicParenR"/>
            </a:pPr>
            <a:r>
              <a:rPr lang="en-GB" sz="1600">
                <a:solidFill>
                  <a:srgbClr val="171717"/>
                </a:solidFill>
              </a:rPr>
              <a:t>CHALLENGES</a:t>
            </a:r>
            <a:endParaRPr sz="1600">
              <a:solidFill>
                <a:srgbClr val="171717"/>
              </a:solidFill>
            </a:endParaRPr>
          </a:p>
          <a:p>
            <a:pPr indent="-330200" lvl="1" marL="914400" rtl="0" algn="l">
              <a:spcBef>
                <a:spcPts val="0"/>
              </a:spcBef>
              <a:spcAft>
                <a:spcPts val="0"/>
              </a:spcAft>
              <a:buClr>
                <a:srgbClr val="171717"/>
              </a:buClr>
              <a:buSzPts val="1600"/>
              <a:buAutoNum type="alphaLcParenR"/>
            </a:pPr>
            <a:r>
              <a:rPr lang="en-GB" sz="1600">
                <a:solidFill>
                  <a:srgbClr val="171717"/>
                </a:solidFill>
              </a:rPr>
              <a:t>Emotional management / sensitive topic</a:t>
            </a:r>
            <a:endParaRPr sz="1600">
              <a:solidFill>
                <a:srgbClr val="171717"/>
              </a:solidFill>
            </a:endParaRPr>
          </a:p>
          <a:p>
            <a:pPr indent="-330200" lvl="1" marL="914400" rtl="0" algn="l">
              <a:spcBef>
                <a:spcPts val="0"/>
              </a:spcBef>
              <a:spcAft>
                <a:spcPts val="0"/>
              </a:spcAft>
              <a:buClr>
                <a:srgbClr val="171717"/>
              </a:buClr>
              <a:buSzPts val="1600"/>
              <a:buAutoNum type="alphaLcParenR"/>
            </a:pPr>
            <a:r>
              <a:rPr lang="en-GB" sz="1600">
                <a:solidFill>
                  <a:srgbClr val="171717"/>
                </a:solidFill>
              </a:rPr>
              <a:t>Physics/Biology/Chem specifics</a:t>
            </a:r>
            <a:endParaRPr sz="1600">
              <a:solidFill>
                <a:srgbClr val="171717"/>
              </a:solidFill>
            </a:endParaRPr>
          </a:p>
        </p:txBody>
      </p:sp>
    </p:spTree>
  </p:cSld>
  <p:clrMapOvr>
    <a:masterClrMapping/>
  </p:clrMapOvr>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91" name="Shape 791"/>
        <p:cNvGrpSpPr/>
        <p:nvPr/>
      </p:nvGrpSpPr>
      <p:grpSpPr>
        <a:xfrm>
          <a:off x="0" y="0"/>
          <a:ext cx="0" cy="0"/>
          <a:chOff x="0" y="0"/>
          <a:chExt cx="0" cy="0"/>
        </a:xfrm>
      </p:grpSpPr>
      <p:sp>
        <p:nvSpPr>
          <p:cNvPr id="792" name="Google Shape;792;p104"/>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793" name="Google Shape;793;p104"/>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97" name="Shape 797"/>
        <p:cNvGrpSpPr/>
        <p:nvPr/>
      </p:nvGrpSpPr>
      <p:grpSpPr>
        <a:xfrm>
          <a:off x="0" y="0"/>
          <a:ext cx="0" cy="0"/>
          <a:chOff x="0" y="0"/>
          <a:chExt cx="0" cy="0"/>
        </a:xfrm>
      </p:grpSpPr>
      <p:sp>
        <p:nvSpPr>
          <p:cNvPr id="798" name="Google Shape;798;p105"/>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Study Group Discussion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lang="en-GB" sz="1200">
                <a:solidFill>
                  <a:schemeClr val="lt1"/>
                </a:solidFill>
              </a:rPr>
              <a:t>Share your individual insights with your colleagues and identify shared themes. </a:t>
            </a:r>
            <a:endParaRPr sz="1200">
              <a:solidFill>
                <a:schemeClr val="lt1"/>
              </a:solidFill>
            </a:endParaRPr>
          </a:p>
          <a:p>
            <a:pPr indent="0" lvl="0" marL="0" rtl="0" algn="l">
              <a:lnSpc>
                <a:spcPct val="115000"/>
              </a:lnSpc>
              <a:spcBef>
                <a:spcPts val="0"/>
              </a:spcBef>
              <a:spcAft>
                <a:spcPts val="0"/>
              </a:spcAft>
              <a:buNone/>
            </a:pPr>
            <a:r>
              <a:t/>
            </a:r>
            <a:endParaRPr sz="1200">
              <a:solidFill>
                <a:schemeClr val="lt1"/>
              </a:solidFill>
            </a:endParaRPr>
          </a:p>
          <a:p>
            <a:pPr indent="0" lvl="0" marL="0" rtl="0" algn="l">
              <a:lnSpc>
                <a:spcPct val="115000"/>
              </a:lnSpc>
              <a:spcBef>
                <a:spcPts val="0"/>
              </a:spcBef>
              <a:spcAft>
                <a:spcPts val="0"/>
              </a:spcAft>
              <a:buNone/>
            </a:pPr>
            <a:r>
              <a:rPr i="1" lang="en-GB" sz="1200">
                <a:solidFill>
                  <a:schemeClr val="lt1"/>
                </a:solidFill>
              </a:rPr>
              <a:t>Have some ice cream and don’t forget to </a:t>
            </a:r>
            <a:br>
              <a:rPr i="1" lang="en-GB" sz="1200">
                <a:solidFill>
                  <a:schemeClr val="lt1"/>
                </a:solidFill>
              </a:rPr>
            </a:br>
            <a:r>
              <a:rPr i="1" lang="en-GB" sz="1200">
                <a:solidFill>
                  <a:schemeClr val="lt1"/>
                </a:solidFill>
              </a:rPr>
              <a:t>take notes :)</a:t>
            </a:r>
            <a:endParaRPr i="1" sz="2400">
              <a:solidFill>
                <a:schemeClr val="lt1"/>
              </a:solidFill>
            </a:endParaRPr>
          </a:p>
        </p:txBody>
      </p:sp>
      <p:sp>
        <p:nvSpPr>
          <p:cNvPr id="799" name="Google Shape;799;p10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rPr lang="en-GB" sz="1100">
                <a:solidFill>
                  <a:srgbClr val="171717"/>
                </a:solidFill>
              </a:rPr>
              <a:t>Feynman Diagrams - The wired (coat hanger wire and springs) diagrams could be awesome to build.</a:t>
            </a:r>
            <a:endParaRPr sz="1100">
              <a:solidFill>
                <a:srgbClr val="171717"/>
              </a:solidFill>
            </a:endParaRPr>
          </a:p>
          <a:p>
            <a:pPr indent="0" lvl="0" marL="0" marR="360000" rtl="0" algn="l">
              <a:spcBef>
                <a:spcPts val="0"/>
              </a:spcBef>
              <a:spcAft>
                <a:spcPts val="0"/>
              </a:spcAft>
              <a:buNone/>
            </a:pPr>
            <a:r>
              <a:rPr lang="en-GB" sz="1100">
                <a:solidFill>
                  <a:srgbClr val="171717"/>
                </a:solidFill>
              </a:rPr>
              <a:t>       </a:t>
            </a:r>
            <a:endParaRPr sz="1100">
              <a:solidFill>
                <a:srgbClr val="171717"/>
              </a:solidFill>
            </a:endParaRPr>
          </a:p>
          <a:p>
            <a:pPr indent="0" lvl="0" marL="0" marR="360000" rtl="0" algn="l">
              <a:spcBef>
                <a:spcPts val="0"/>
              </a:spcBef>
              <a:spcAft>
                <a:spcPts val="0"/>
              </a:spcAft>
              <a:buNone/>
            </a:pPr>
            <a:r>
              <a:rPr lang="en-GB" sz="1100">
                <a:solidFill>
                  <a:srgbClr val="171717"/>
                </a:solidFill>
              </a:rPr>
              <a:t>Misconceptions - the students may think that the arrows are the directions.</a:t>
            </a:r>
            <a:endParaRPr sz="1100">
              <a:solidFill>
                <a:srgbClr val="171717"/>
              </a:solidFill>
            </a:endParaRPr>
          </a:p>
          <a:p>
            <a:pPr indent="0" lvl="0" marL="0" marR="360000" rtl="0" algn="l">
              <a:spcBef>
                <a:spcPts val="0"/>
              </a:spcBef>
              <a:spcAft>
                <a:spcPts val="0"/>
              </a:spcAft>
              <a:buNone/>
            </a:pPr>
            <a:r>
              <a:t/>
            </a:r>
            <a:endParaRPr sz="1100">
              <a:solidFill>
                <a:srgbClr val="171717"/>
              </a:solidFill>
            </a:endParaRPr>
          </a:p>
          <a:p>
            <a:pPr indent="0" lvl="0" marL="0" marR="360000" rtl="0" algn="l">
              <a:spcBef>
                <a:spcPts val="0"/>
              </a:spcBef>
              <a:spcAft>
                <a:spcPts val="0"/>
              </a:spcAft>
              <a:buNone/>
            </a:pPr>
            <a:r>
              <a:rPr lang="en-GB" sz="1100">
                <a:solidFill>
                  <a:srgbClr val="171717"/>
                </a:solidFill>
              </a:rPr>
              <a:t>Puzzles of some kind.  Models are limited. There is math behind it, which they don’t need to understand all of at this level.</a:t>
            </a:r>
            <a:endParaRPr sz="1100">
              <a:solidFill>
                <a:srgbClr val="171717"/>
              </a:solidFill>
            </a:endParaRPr>
          </a:p>
          <a:p>
            <a:pPr indent="0" lvl="0" marL="0" marR="360000" rtl="0" algn="l">
              <a:spcBef>
                <a:spcPts val="0"/>
              </a:spcBef>
              <a:spcAft>
                <a:spcPts val="0"/>
              </a:spcAft>
              <a:buNone/>
            </a:pPr>
            <a:r>
              <a:t/>
            </a:r>
            <a:endParaRPr sz="1100">
              <a:solidFill>
                <a:srgbClr val="E15E32"/>
              </a:solidFill>
            </a:endParaRPr>
          </a:p>
          <a:p>
            <a:pPr indent="0" lvl="0" marL="0" marR="360000" rtl="0" algn="l">
              <a:spcBef>
                <a:spcPts val="0"/>
              </a:spcBef>
              <a:spcAft>
                <a:spcPts val="0"/>
              </a:spcAft>
              <a:buNone/>
            </a:pPr>
            <a:r>
              <a:rPr lang="en-GB" sz="1100">
                <a:solidFill>
                  <a:srgbClr val="E15E32"/>
                </a:solidFill>
              </a:rPr>
              <a:t>Not everything is saved, filters are used. 90% of data is discarded. </a:t>
            </a:r>
            <a:endParaRPr sz="1100">
              <a:solidFill>
                <a:srgbClr val="E15E32"/>
              </a:solidFill>
            </a:endParaRPr>
          </a:p>
          <a:p>
            <a:pPr indent="0" lvl="0" marL="0" marR="360000" rtl="0" algn="l">
              <a:spcBef>
                <a:spcPts val="0"/>
              </a:spcBef>
              <a:spcAft>
                <a:spcPts val="0"/>
              </a:spcAft>
              <a:buNone/>
            </a:pPr>
            <a:r>
              <a:t/>
            </a:r>
            <a:endParaRPr sz="1100">
              <a:solidFill>
                <a:srgbClr val="E15E32"/>
              </a:solidFill>
            </a:endParaRPr>
          </a:p>
          <a:p>
            <a:pPr indent="0" lvl="0" marL="0" marR="360000" rtl="0" algn="l">
              <a:spcBef>
                <a:spcPts val="0"/>
              </a:spcBef>
              <a:spcAft>
                <a:spcPts val="0"/>
              </a:spcAft>
              <a:buNone/>
            </a:pPr>
            <a:r>
              <a:rPr lang="en-GB" sz="1100">
                <a:solidFill>
                  <a:srgbClr val="E15E32"/>
                </a:solidFill>
              </a:rPr>
              <a:t>Technologies developed for this work, has been offered to the world.</a:t>
            </a:r>
            <a:endParaRPr sz="1100">
              <a:solidFill>
                <a:srgbClr val="E15E32"/>
              </a:solidFill>
            </a:endParaRPr>
          </a:p>
          <a:p>
            <a:pPr indent="0" lvl="0" marL="0" marR="360000" rtl="0" algn="l">
              <a:spcBef>
                <a:spcPts val="0"/>
              </a:spcBef>
              <a:spcAft>
                <a:spcPts val="0"/>
              </a:spcAft>
              <a:buNone/>
            </a:pPr>
            <a:r>
              <a:t/>
            </a:r>
            <a:endParaRPr sz="1100">
              <a:solidFill>
                <a:srgbClr val="E15E32"/>
              </a:solidFill>
            </a:endParaRPr>
          </a:p>
          <a:p>
            <a:pPr indent="0" lvl="0" marL="0" marR="360000" rtl="0" algn="l">
              <a:spcBef>
                <a:spcPts val="0"/>
              </a:spcBef>
              <a:spcAft>
                <a:spcPts val="0"/>
              </a:spcAft>
              <a:buNone/>
            </a:pPr>
            <a:r>
              <a:rPr lang="en-GB" sz="1100">
                <a:solidFill>
                  <a:srgbClr val="E15E32"/>
                </a:solidFill>
              </a:rPr>
              <a:t>Collecting</a:t>
            </a:r>
            <a:r>
              <a:rPr lang="en-GB" sz="1100">
                <a:solidFill>
                  <a:srgbClr val="E15E32"/>
                </a:solidFill>
              </a:rPr>
              <a:t> the data, </a:t>
            </a:r>
            <a:r>
              <a:rPr lang="en-GB" sz="1100">
                <a:solidFill>
                  <a:srgbClr val="E15E32"/>
                </a:solidFill>
              </a:rPr>
              <a:t>sorting</a:t>
            </a:r>
            <a:r>
              <a:rPr lang="en-GB" sz="1100">
                <a:solidFill>
                  <a:srgbClr val="E15E32"/>
                </a:solidFill>
              </a:rPr>
              <a:t> and filtering the data, and storing the data is just the </a:t>
            </a:r>
            <a:r>
              <a:rPr lang="en-GB" sz="1100">
                <a:solidFill>
                  <a:srgbClr val="E15E32"/>
                </a:solidFill>
              </a:rPr>
              <a:t>beginning</a:t>
            </a:r>
            <a:r>
              <a:rPr lang="en-GB" sz="1100">
                <a:solidFill>
                  <a:srgbClr val="E15E32"/>
                </a:solidFill>
              </a:rPr>
              <a:t>.  Then people must analyse the data. </a:t>
            </a:r>
            <a:endParaRPr sz="1100">
              <a:solidFill>
                <a:srgbClr val="E15E32"/>
              </a:solidFill>
            </a:endParaRPr>
          </a:p>
          <a:p>
            <a:pPr indent="0" lvl="0" marL="0" marR="360000" rtl="0" algn="l">
              <a:spcBef>
                <a:spcPts val="0"/>
              </a:spcBef>
              <a:spcAft>
                <a:spcPts val="0"/>
              </a:spcAft>
              <a:buNone/>
            </a:pPr>
            <a:r>
              <a:t/>
            </a:r>
            <a:endParaRPr sz="1100">
              <a:solidFill>
                <a:srgbClr val="171717"/>
              </a:solidFill>
            </a:endParaRPr>
          </a:p>
          <a:p>
            <a:pPr indent="0" lvl="0" marL="0" marR="360000" rtl="0" algn="l">
              <a:spcBef>
                <a:spcPts val="0"/>
              </a:spcBef>
              <a:spcAft>
                <a:spcPts val="0"/>
              </a:spcAft>
              <a:buNone/>
            </a:pPr>
            <a:r>
              <a:rPr lang="en-GB" sz="1100">
                <a:solidFill>
                  <a:srgbClr val="9900FF"/>
                </a:solidFill>
              </a:rPr>
              <a:t>Discussion of cancer treatment requires emotional management (</a:t>
            </a:r>
            <a:r>
              <a:rPr lang="en-GB" sz="1100">
                <a:solidFill>
                  <a:srgbClr val="9900FF"/>
                </a:solidFill>
              </a:rPr>
              <a:t>because</a:t>
            </a:r>
            <a:r>
              <a:rPr lang="en-GB" sz="1100">
                <a:solidFill>
                  <a:srgbClr val="9900FF"/>
                </a:solidFill>
              </a:rPr>
              <a:t> it is sensitive), but also biology, chemistry and physics.  </a:t>
            </a:r>
            <a:r>
              <a:rPr lang="en-GB" sz="1100">
                <a:solidFill>
                  <a:srgbClr val="9900FF"/>
                </a:solidFill>
              </a:rPr>
              <a:t>Accessibility</a:t>
            </a:r>
            <a:r>
              <a:rPr lang="en-GB" sz="1100">
                <a:solidFill>
                  <a:srgbClr val="9900FF"/>
                </a:solidFill>
              </a:rPr>
              <a:t> is a huge issue in development countries.</a:t>
            </a:r>
            <a:endParaRPr sz="1100">
              <a:solidFill>
                <a:srgbClr val="9900FF"/>
              </a:solidFill>
            </a:endParaRPr>
          </a:p>
          <a:p>
            <a:pPr indent="0" lvl="0" marL="0" marR="360000" rtl="0" algn="l">
              <a:spcBef>
                <a:spcPts val="0"/>
              </a:spcBef>
              <a:spcAft>
                <a:spcPts val="0"/>
              </a:spcAft>
              <a:buNone/>
            </a:pPr>
            <a:r>
              <a:t/>
            </a:r>
            <a:endParaRPr sz="1100">
              <a:solidFill>
                <a:srgbClr val="9900FF"/>
              </a:solidFill>
            </a:endParaRPr>
          </a:p>
          <a:p>
            <a:pPr indent="0" lvl="0" marL="0" marR="360000" rtl="0" algn="l">
              <a:spcBef>
                <a:spcPts val="0"/>
              </a:spcBef>
              <a:spcAft>
                <a:spcPts val="0"/>
              </a:spcAft>
              <a:buNone/>
            </a:pPr>
            <a:r>
              <a:rPr lang="en-GB" sz="1100">
                <a:solidFill>
                  <a:srgbClr val="9900FF"/>
                </a:solidFill>
              </a:rPr>
              <a:t>David Kaplan said that he didn’t know what the financial benefit of running the LHC.  </a:t>
            </a:r>
            <a:endParaRPr sz="1100">
              <a:solidFill>
                <a:srgbClr val="9900FF"/>
              </a:solidFill>
            </a:endParaRPr>
          </a:p>
          <a:p>
            <a:pPr indent="0" lvl="0" marL="0" marR="360000" rtl="0" algn="l">
              <a:spcBef>
                <a:spcPts val="0"/>
              </a:spcBef>
              <a:spcAft>
                <a:spcPts val="0"/>
              </a:spcAft>
              <a:buNone/>
            </a:pPr>
            <a:r>
              <a:t/>
            </a:r>
            <a:endParaRPr sz="1100">
              <a:solidFill>
                <a:srgbClr val="9900FF"/>
              </a:solidFill>
            </a:endParaRPr>
          </a:p>
          <a:p>
            <a:pPr indent="0" lvl="0" marL="0" marR="360000" rtl="0" algn="l">
              <a:spcBef>
                <a:spcPts val="0"/>
              </a:spcBef>
              <a:spcAft>
                <a:spcPts val="0"/>
              </a:spcAft>
              <a:buNone/>
            </a:pPr>
            <a:r>
              <a:rPr lang="en-GB" sz="1100">
                <a:solidFill>
                  <a:srgbClr val="9900FF"/>
                </a:solidFill>
              </a:rPr>
              <a:t>Difference between tools for diagnosis and for treatment.</a:t>
            </a:r>
            <a:endParaRPr sz="1100">
              <a:solidFill>
                <a:srgbClr val="9900FF"/>
              </a:solidFill>
            </a:endParaRPr>
          </a:p>
          <a:p>
            <a:pPr indent="0" lvl="0" marL="0" marR="360000" rtl="0" algn="l">
              <a:spcBef>
                <a:spcPts val="0"/>
              </a:spcBef>
              <a:spcAft>
                <a:spcPts val="0"/>
              </a:spcAft>
              <a:buNone/>
            </a:pPr>
            <a:r>
              <a:t/>
            </a:r>
            <a:endParaRPr sz="1100">
              <a:solidFill>
                <a:srgbClr val="9900FF"/>
              </a:solidFill>
            </a:endParaRPr>
          </a:p>
          <a:p>
            <a:pPr indent="0" lvl="0" marL="0" marR="360000" rtl="0" algn="l">
              <a:spcBef>
                <a:spcPts val="0"/>
              </a:spcBef>
              <a:spcAft>
                <a:spcPts val="0"/>
              </a:spcAft>
              <a:buNone/>
            </a:pPr>
            <a:r>
              <a:rPr lang="en-GB" sz="1100">
                <a:solidFill>
                  <a:srgbClr val="9900FF"/>
                </a:solidFill>
              </a:rPr>
              <a:t>Comparison between LHC and </a:t>
            </a:r>
            <a:r>
              <a:rPr lang="en-GB" sz="1100">
                <a:solidFill>
                  <a:srgbClr val="9900FF"/>
                </a:solidFill>
              </a:rPr>
              <a:t>high</a:t>
            </a:r>
            <a:r>
              <a:rPr lang="en-GB" sz="1100">
                <a:solidFill>
                  <a:srgbClr val="9900FF"/>
                </a:solidFill>
              </a:rPr>
              <a:t> energy particle therapy.</a:t>
            </a:r>
            <a:endParaRPr sz="1100">
              <a:solidFill>
                <a:srgbClr val="9900FF"/>
              </a:solidFill>
            </a:endParaRPr>
          </a:p>
          <a:p>
            <a:pPr indent="0" lvl="0" marL="0" marR="360000" rtl="0" algn="l">
              <a:spcBef>
                <a:spcPts val="0"/>
              </a:spcBef>
              <a:spcAft>
                <a:spcPts val="0"/>
              </a:spcAft>
              <a:buNone/>
            </a:pPr>
            <a:r>
              <a:t/>
            </a:r>
            <a:endParaRPr sz="1100">
              <a:solidFill>
                <a:srgbClr val="9900FF"/>
              </a:solidFill>
            </a:endParaRPr>
          </a:p>
          <a:p>
            <a:pPr indent="0" lvl="0" marL="0" marR="360000" rtl="0" algn="l">
              <a:spcBef>
                <a:spcPts val="0"/>
              </a:spcBef>
              <a:spcAft>
                <a:spcPts val="0"/>
              </a:spcAft>
              <a:buNone/>
            </a:pPr>
            <a:r>
              <a:rPr lang="en-GB" sz="1100">
                <a:solidFill>
                  <a:srgbClr val="9900FF"/>
                </a:solidFill>
              </a:rPr>
              <a:t>Damaging and healing of radioactivity </a:t>
            </a:r>
            <a:endParaRPr sz="1100">
              <a:solidFill>
                <a:srgbClr val="9900FF"/>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p:txBody>
      </p:sp>
      <p:sp>
        <p:nvSpPr>
          <p:cNvPr id="800" name="Google Shape;800;p105"/>
          <p:cNvSpPr txBox="1"/>
          <p:nvPr/>
        </p:nvSpPr>
        <p:spPr>
          <a:xfrm>
            <a:off x="7176000" y="2676000"/>
            <a:ext cx="1992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600">
              <a:solidFill>
                <a:srgbClr val="171717"/>
              </a:solidFill>
            </a:endParaRPr>
          </a:p>
        </p:txBody>
      </p:sp>
    </p:spTree>
  </p:cSld>
  <p:clrMapOvr>
    <a:masterClrMapping/>
  </p:clrMapOvr>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04" name="Shape 804"/>
        <p:cNvGrpSpPr/>
        <p:nvPr/>
      </p:nvGrpSpPr>
      <p:grpSpPr>
        <a:xfrm>
          <a:off x="0" y="0"/>
          <a:ext cx="0" cy="0"/>
          <a:chOff x="0" y="0"/>
          <a:chExt cx="0" cy="0"/>
        </a:xfrm>
      </p:grpSpPr>
      <p:sp>
        <p:nvSpPr>
          <p:cNvPr id="805" name="Google Shape;805;p106"/>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Our</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t/>
            </a:r>
            <a:endParaRPr i="1" sz="2400">
              <a:solidFill>
                <a:schemeClr val="lt1"/>
              </a:solidFill>
            </a:endParaRPr>
          </a:p>
        </p:txBody>
      </p:sp>
      <p:sp>
        <p:nvSpPr>
          <p:cNvPr id="806" name="Google Shape;806;p10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Feynman Diagrams → Hands on manipulatives can help the students to understand.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Particle Fever → David Kaplan said that he didn’t know what the financial benefit of running the LHC was.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Perimeter Institute → amazing applications; </a:t>
            </a:r>
            <a:r>
              <a:rPr lang="en-GB" sz="1600">
                <a:solidFill>
                  <a:srgbClr val="171717"/>
                </a:solidFill>
              </a:rPr>
              <a:t>Building a model</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Computing → Collection, filtering, storage and analysis of HUGE data sets.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Medical Application →  Diagnosis (PET), Treatment (Radio Therapy)</a:t>
            </a:r>
            <a:endParaRPr sz="1600">
              <a:solidFill>
                <a:srgbClr val="171717"/>
              </a:solidFill>
            </a:endParaRPr>
          </a:p>
        </p:txBody>
      </p:sp>
      <p:sp>
        <p:nvSpPr>
          <p:cNvPr id="807" name="Google Shape;807;p106"/>
          <p:cNvSpPr/>
          <p:nvPr/>
        </p:nvSpPr>
        <p:spPr>
          <a:xfrm rot="5400000">
            <a:off x="24" y="0"/>
            <a:ext cx="792300" cy="792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808" name="Google Shape;808;p106"/>
          <p:cNvPicPr preferRelativeResize="0"/>
          <p:nvPr/>
        </p:nvPicPr>
        <p:blipFill>
          <a:blip r:embed="rId3">
            <a:alphaModFix/>
          </a:blip>
          <a:stretch>
            <a:fillRect/>
          </a:stretch>
        </p:blipFill>
        <p:spPr>
          <a:xfrm>
            <a:off x="89982" y="2868225"/>
            <a:ext cx="3085842" cy="2133125"/>
          </a:xfrm>
          <a:prstGeom prst="rect">
            <a:avLst/>
          </a:prstGeom>
          <a:noFill/>
          <a:ln>
            <a:noFill/>
          </a:ln>
        </p:spPr>
      </p:pic>
      <p:pic>
        <p:nvPicPr>
          <p:cNvPr id="809" name="Google Shape;809;p106"/>
          <p:cNvPicPr preferRelativeResize="0"/>
          <p:nvPr/>
        </p:nvPicPr>
        <p:blipFill>
          <a:blip r:embed="rId4">
            <a:alphaModFix/>
          </a:blip>
          <a:stretch>
            <a:fillRect/>
          </a:stretch>
        </p:blipFill>
        <p:spPr>
          <a:xfrm>
            <a:off x="956369" y="187917"/>
            <a:ext cx="1795450" cy="1547802"/>
          </a:xfrm>
          <a:prstGeom prst="rect">
            <a:avLst/>
          </a:prstGeom>
          <a:solidFill>
            <a:schemeClr val="dk1"/>
          </a:solidFill>
          <a:ln>
            <a:noFill/>
          </a:ln>
        </p:spPr>
      </p:pic>
    </p:spTree>
  </p:cSld>
  <p:clrMapOvr>
    <a:masterClrMapping/>
  </p:clrMapOvr>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13" name="Shape 813"/>
        <p:cNvGrpSpPr/>
        <p:nvPr/>
      </p:nvGrpSpPr>
      <p:grpSpPr>
        <a:xfrm>
          <a:off x="0" y="0"/>
          <a:ext cx="0" cy="0"/>
          <a:chOff x="0" y="0"/>
          <a:chExt cx="0" cy="0"/>
        </a:xfrm>
      </p:grpSpPr>
      <p:sp>
        <p:nvSpPr>
          <p:cNvPr id="814" name="Google Shape;814;p107"/>
          <p:cNvSpPr/>
          <p:nvPr/>
        </p:nvSpPr>
        <p:spPr>
          <a:xfrm>
            <a:off x="0" y="0"/>
            <a:ext cx="3265800" cy="5143500"/>
          </a:xfrm>
          <a:prstGeom prst="rect">
            <a:avLst/>
          </a:prstGeom>
          <a:solidFill>
            <a:schemeClr val="dk1"/>
          </a:solidFill>
          <a:ln>
            <a:noFill/>
          </a:ln>
        </p:spPr>
        <p:txBody>
          <a:bodyPr anchorCtr="0" anchor="t" bIns="91425" lIns="91425" spcFirstLastPara="1" rIns="91425" wrap="square" tIns="91425">
            <a:noAutofit/>
          </a:bodyPr>
          <a:lstStyle/>
          <a:p>
            <a:pPr indent="0" lvl="0" marL="179999" marR="179999" rtl="0" algn="ctr">
              <a:spcBef>
                <a:spcPts val="0"/>
              </a:spcBef>
              <a:spcAft>
                <a:spcPts val="0"/>
              </a:spcAft>
              <a:buNone/>
            </a:pPr>
            <a:r>
              <a:t/>
            </a:r>
            <a:endParaRPr sz="2400" u="sng">
              <a:solidFill>
                <a:schemeClr val="lt1"/>
              </a:solidFill>
            </a:endParaRPr>
          </a:p>
          <a:p>
            <a:pPr indent="0" lvl="0" marL="179999" marR="179999" rtl="0" algn="ctr">
              <a:spcBef>
                <a:spcPts val="0"/>
              </a:spcBef>
              <a:spcAft>
                <a:spcPts val="0"/>
              </a:spcAft>
              <a:buNone/>
            </a:pPr>
            <a:r>
              <a:rPr lang="en-GB" sz="2400" u="sng">
                <a:solidFill>
                  <a:schemeClr val="lt1"/>
                </a:solidFill>
              </a:rPr>
              <a:t>Our</a:t>
            </a:r>
            <a:r>
              <a:rPr lang="en-GB" sz="2400">
                <a:solidFill>
                  <a:schemeClr val="lt1"/>
                </a:solidFill>
              </a:rPr>
              <a:t> Feedback </a:t>
            </a:r>
            <a:br>
              <a:rPr lang="en-GB" sz="2400">
                <a:solidFill>
                  <a:schemeClr val="lt1"/>
                </a:solidFill>
              </a:rPr>
            </a:br>
            <a:r>
              <a:rPr lang="en-GB" sz="2400">
                <a:solidFill>
                  <a:schemeClr val="lt1"/>
                </a:solidFill>
              </a:rPr>
              <a:t>so far</a:t>
            </a:r>
            <a:endParaRPr sz="2400">
              <a:solidFill>
                <a:schemeClr val="lt1"/>
              </a:solidFill>
            </a:endParaRPr>
          </a:p>
          <a:p>
            <a:pPr indent="-304800" lvl="0" marL="457200" rtl="0" algn="l">
              <a:lnSpc>
                <a:spcPct val="115000"/>
              </a:lnSpc>
              <a:spcBef>
                <a:spcPts val="0"/>
              </a:spcBef>
              <a:spcAft>
                <a:spcPts val="0"/>
              </a:spcAft>
              <a:buClr>
                <a:schemeClr val="lt1"/>
              </a:buClr>
              <a:buSzPts val="1200"/>
              <a:buChar char="●"/>
            </a:pPr>
            <a:r>
              <a:rPr lang="en-GB" sz="1200">
                <a:solidFill>
                  <a:schemeClr val="lt1"/>
                </a:solidFill>
              </a:rPr>
              <a:t>Highlights?</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GB" sz="1200">
                <a:solidFill>
                  <a:schemeClr val="lt1"/>
                </a:solidFill>
              </a:rPr>
              <a:t>What’s working?</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GB" sz="1200">
                <a:solidFill>
                  <a:schemeClr val="lt1"/>
                </a:solidFill>
              </a:rPr>
              <a:t>What needs improvement?</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GB" sz="1200">
                <a:solidFill>
                  <a:schemeClr val="lt1"/>
                </a:solidFill>
              </a:rPr>
              <a:t>Other comments?</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GB" sz="1200">
                <a:solidFill>
                  <a:schemeClr val="lt1"/>
                </a:solidFill>
              </a:rPr>
              <a:t>Funny picture or meme?</a:t>
            </a:r>
            <a:endParaRPr sz="1200">
              <a:solidFill>
                <a:schemeClr val="lt1"/>
              </a:solidFill>
            </a:endParaRPr>
          </a:p>
          <a:p>
            <a:pPr indent="0" lvl="0" marL="0" rtl="0" algn="l">
              <a:lnSpc>
                <a:spcPct val="115000"/>
              </a:lnSpc>
              <a:spcBef>
                <a:spcPts val="0"/>
              </a:spcBef>
              <a:spcAft>
                <a:spcPts val="0"/>
              </a:spcAft>
              <a:buNone/>
            </a:pPr>
            <a:r>
              <a:t/>
            </a:r>
            <a:endParaRPr i="1" sz="1200">
              <a:solidFill>
                <a:schemeClr val="lt1"/>
              </a:solidFill>
            </a:endParaRPr>
          </a:p>
          <a:p>
            <a:pPr indent="0" lvl="0" marL="457200" rtl="0" algn="l">
              <a:lnSpc>
                <a:spcPct val="115000"/>
              </a:lnSpc>
              <a:spcBef>
                <a:spcPts val="0"/>
              </a:spcBef>
              <a:spcAft>
                <a:spcPts val="0"/>
              </a:spcAft>
              <a:buNone/>
            </a:pPr>
            <a:r>
              <a:t/>
            </a:r>
            <a:endParaRPr sz="1200">
              <a:solidFill>
                <a:schemeClr val="lt1"/>
              </a:solidFill>
            </a:endParaRPr>
          </a:p>
        </p:txBody>
      </p:sp>
      <p:sp>
        <p:nvSpPr>
          <p:cNvPr id="815" name="Google Shape;815;p10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Fantastic lectures, visits (CMS), movie night, t</a:t>
            </a:r>
            <a:r>
              <a:rPr lang="en-GB" sz="1600">
                <a:solidFill>
                  <a:srgbClr val="171717"/>
                </a:solidFill>
              </a:rPr>
              <a:t>reasure</a:t>
            </a:r>
            <a:r>
              <a:rPr lang="en-GB" sz="1600">
                <a:solidFill>
                  <a:srgbClr val="171717"/>
                </a:solidFill>
              </a:rPr>
              <a:t> hunt, official dinner (fondue!), </a:t>
            </a:r>
            <a:r>
              <a:rPr lang="en-GB" sz="1600">
                <a:solidFill>
                  <a:srgbClr val="171717"/>
                </a:solidFill>
              </a:rPr>
              <a:t>perimeter workshop</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Jeff - working with the material online</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Teacher collaboration.</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Age groups instead of grades level (students)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
        <p:nvSpPr>
          <p:cNvPr id="816" name="Google Shape;816;p107"/>
          <p:cNvSpPr/>
          <p:nvPr/>
        </p:nvSpPr>
        <p:spPr>
          <a:xfrm rot="5400000">
            <a:off x="24" y="0"/>
            <a:ext cx="792300" cy="792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817" name="Google Shape;817;p107"/>
          <p:cNvPicPr preferRelativeResize="0"/>
          <p:nvPr/>
        </p:nvPicPr>
        <p:blipFill>
          <a:blip r:embed="rId3">
            <a:alphaModFix/>
          </a:blip>
          <a:stretch>
            <a:fillRect/>
          </a:stretch>
        </p:blipFill>
        <p:spPr>
          <a:xfrm>
            <a:off x="3745664" y="180750"/>
            <a:ext cx="1545511" cy="1013450"/>
          </a:xfrm>
          <a:prstGeom prst="rect">
            <a:avLst/>
          </a:prstGeom>
          <a:noFill/>
          <a:ln>
            <a:noFill/>
          </a:ln>
        </p:spPr>
      </p:pic>
      <p:pic>
        <p:nvPicPr>
          <p:cNvPr id="818" name="Google Shape;818;p107"/>
          <p:cNvPicPr preferRelativeResize="0"/>
          <p:nvPr/>
        </p:nvPicPr>
        <p:blipFill>
          <a:blip r:embed="rId4">
            <a:alphaModFix/>
          </a:blip>
          <a:stretch>
            <a:fillRect/>
          </a:stretch>
        </p:blipFill>
        <p:spPr>
          <a:xfrm>
            <a:off x="7406904" y="1779450"/>
            <a:ext cx="1414822" cy="792300"/>
          </a:xfrm>
          <a:prstGeom prst="rect">
            <a:avLst/>
          </a:prstGeom>
          <a:noFill/>
          <a:ln>
            <a:noFill/>
          </a:ln>
        </p:spPr>
      </p:pic>
      <p:pic>
        <p:nvPicPr>
          <p:cNvPr id="819" name="Google Shape;819;p107"/>
          <p:cNvPicPr preferRelativeResize="0"/>
          <p:nvPr/>
        </p:nvPicPr>
        <p:blipFill>
          <a:blip r:embed="rId5">
            <a:alphaModFix/>
          </a:blip>
          <a:stretch>
            <a:fillRect/>
          </a:stretch>
        </p:blipFill>
        <p:spPr>
          <a:xfrm>
            <a:off x="7218875" y="3708125"/>
            <a:ext cx="1674025" cy="1253501"/>
          </a:xfrm>
          <a:prstGeom prst="rect">
            <a:avLst/>
          </a:prstGeom>
          <a:noFill/>
          <a:ln>
            <a:noFill/>
          </a:ln>
        </p:spPr>
      </p:pic>
      <p:pic>
        <p:nvPicPr>
          <p:cNvPr id="820" name="Google Shape;820;p107" title="Firefly_a group of cartoon scientists in lab coats eating cheese fondue 634913.jpg"/>
          <p:cNvPicPr preferRelativeResize="0"/>
          <p:nvPr/>
        </p:nvPicPr>
        <p:blipFill>
          <a:blip r:embed="rId6">
            <a:alphaModFix/>
          </a:blip>
          <a:stretch>
            <a:fillRect/>
          </a:stretch>
        </p:blipFill>
        <p:spPr>
          <a:xfrm>
            <a:off x="166025" y="2753175"/>
            <a:ext cx="2933750" cy="2281976"/>
          </a:xfrm>
          <a:prstGeom prst="rect">
            <a:avLst/>
          </a:prstGeom>
          <a:noFill/>
          <a:ln>
            <a:noFill/>
          </a:ln>
        </p:spPr>
      </p:pic>
    </p:spTree>
  </p:cSld>
  <p:clrMapOvr>
    <a:masterClrMapping/>
  </p:clrMapOvr>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24" name="Shape 824"/>
        <p:cNvGrpSpPr/>
        <p:nvPr/>
      </p:nvGrpSpPr>
      <p:grpSpPr>
        <a:xfrm>
          <a:off x="0" y="0"/>
          <a:ext cx="0" cy="0"/>
          <a:chOff x="0" y="0"/>
          <a:chExt cx="0" cy="0"/>
        </a:xfrm>
      </p:grpSpPr>
      <p:sp>
        <p:nvSpPr>
          <p:cNvPr id="825" name="Google Shape;825;p108"/>
          <p:cNvSpPr txBox="1"/>
          <p:nvPr>
            <p:ph type="title"/>
          </p:nvPr>
        </p:nvSpPr>
        <p:spPr>
          <a:xfrm>
            <a:off x="305990" y="1282303"/>
            <a:ext cx="8532000" cy="21396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GB"/>
              <a:t>Thursday</a:t>
            </a:r>
            <a:r>
              <a:rPr lang="en-GB"/>
              <a:t>, 17 July</a:t>
            </a:r>
            <a:endParaRPr/>
          </a:p>
        </p:txBody>
      </p:sp>
      <p:sp>
        <p:nvSpPr>
          <p:cNvPr id="826" name="Google Shape;826;p108"/>
          <p:cNvSpPr txBox="1"/>
          <p:nvPr>
            <p:ph idx="1" type="body"/>
          </p:nvPr>
        </p:nvSpPr>
        <p:spPr>
          <a:xfrm>
            <a:off x="305990" y="3442097"/>
            <a:ext cx="8532000" cy="1125000"/>
          </a:xfrm>
          <a:prstGeom prst="rect">
            <a:avLst/>
          </a:prstGeom>
        </p:spPr>
        <p:txBody>
          <a:bodyPr anchorCtr="0" anchor="t" bIns="0" lIns="0" spcFirstLastPara="1" rIns="0" wrap="square" tIns="0">
            <a:normAutofit/>
          </a:bodyPr>
          <a:lstStyle/>
          <a:p>
            <a:pPr indent="0" lvl="0" marL="0" rtl="0" algn="l">
              <a:lnSpc>
                <a:spcPct val="115000"/>
              </a:lnSpc>
              <a:spcBef>
                <a:spcPts val="0"/>
              </a:spcBef>
              <a:spcAft>
                <a:spcPts val="0"/>
              </a:spcAft>
              <a:buNone/>
            </a:pPr>
            <a:r>
              <a:rPr lang="en-GB"/>
              <a:t>SG Session 4</a:t>
            </a:r>
            <a:endParaRPr/>
          </a:p>
          <a:p>
            <a:pPr indent="0" lvl="0" marL="0" rtl="0" algn="l">
              <a:lnSpc>
                <a:spcPct val="115000"/>
              </a:lnSpc>
              <a:spcBef>
                <a:spcPts val="0"/>
              </a:spcBef>
              <a:spcAft>
                <a:spcPts val="0"/>
              </a:spcAft>
              <a:buNone/>
            </a:pPr>
            <a:r>
              <a:t/>
            </a:r>
            <a:endParaRPr/>
          </a:p>
          <a:p>
            <a:pPr indent="0" lvl="0" marL="0" rtl="0" algn="l">
              <a:spcBef>
                <a:spcPts val="800"/>
              </a:spcBef>
              <a:spcAft>
                <a:spcPts val="0"/>
              </a:spcAft>
              <a:buNone/>
            </a:pPr>
            <a:r>
              <a:t/>
            </a:r>
            <a:endParaRPr/>
          </a:p>
        </p:txBody>
      </p:sp>
    </p:spTree>
  </p:cSld>
  <p:clrMapOvr>
    <a:masterClrMapping/>
  </p:clrMapOvr>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30" name="Shape 830"/>
        <p:cNvGrpSpPr/>
        <p:nvPr/>
      </p:nvGrpSpPr>
      <p:grpSpPr>
        <a:xfrm>
          <a:off x="0" y="0"/>
          <a:ext cx="0" cy="0"/>
          <a:chOff x="0" y="0"/>
          <a:chExt cx="0" cy="0"/>
        </a:xfrm>
      </p:grpSpPr>
      <p:sp>
        <p:nvSpPr>
          <p:cNvPr id="831" name="Google Shape;831;p109"/>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Checklist for SG Session 4</a:t>
            </a:r>
            <a:endParaRPr/>
          </a:p>
        </p:txBody>
      </p:sp>
      <p:graphicFrame>
        <p:nvGraphicFramePr>
          <p:cNvPr id="832" name="Google Shape;832;p109"/>
          <p:cNvGraphicFramePr/>
          <p:nvPr/>
        </p:nvGraphicFramePr>
        <p:xfrm>
          <a:off x="306000" y="1264325"/>
          <a:ext cx="3000000" cy="3000000"/>
        </p:xfrm>
        <a:graphic>
          <a:graphicData uri="http://schemas.openxmlformats.org/drawingml/2006/table">
            <a:tbl>
              <a:tblPr>
                <a:noFill/>
                <a:tableStyleId>{F58EEAE5-53E8-4903-A90D-0E30F9777E0A}</a:tableStyleId>
              </a:tblPr>
              <a:tblGrid>
                <a:gridCol w="382850"/>
                <a:gridCol w="1306850"/>
                <a:gridCol w="5126575"/>
                <a:gridCol w="1715725"/>
              </a:tblGrid>
              <a:tr h="381000">
                <a:tc>
                  <a:txBody>
                    <a:bodyPr/>
                    <a:lstStyle/>
                    <a:p>
                      <a:pPr indent="0" lvl="0" marL="0" rtl="0" algn="l">
                        <a:spcBef>
                          <a:spcPts val="0"/>
                        </a:spcBef>
                        <a:spcAft>
                          <a:spcPts val="0"/>
                        </a:spcAft>
                        <a:buNone/>
                      </a:pPr>
                      <a:r>
                        <a:rPr b="1" lang="en-GB"/>
                        <a:t>#</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Type of 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Deadline</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1</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Individual</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Fill in slides corresponding to your colour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Thursday</a:t>
                      </a:r>
                      <a:r>
                        <a:rPr lang="en-GB"/>
                        <a:t>, 14:30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2</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dk1"/>
                          </a:solidFill>
                        </a:rPr>
                        <a:t>Group</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Fill in the </a:t>
                      </a:r>
                      <a:r>
                        <a:rPr b="1" lang="en-GB"/>
                        <a:t>“Our Key Takeaways from HST</a:t>
                      </a:r>
                      <a:r>
                        <a:rPr b="1" lang="en-GB"/>
                        <a:t>2025</a:t>
                      </a:r>
                      <a:r>
                        <a:rPr b="1" lang="en-GB"/>
                        <a:t>”</a:t>
                      </a:r>
                      <a:r>
                        <a:rPr lang="en-GB"/>
                        <a:t> slide as a group. Make sure you all contribute to the discussion.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Thursday</a:t>
                      </a:r>
                      <a:r>
                        <a:rPr lang="en-GB"/>
                        <a:t>, 15:00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3</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dk1"/>
                          </a:solidFill>
                        </a:rPr>
                        <a:t>Group</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Discuss the topic that was assigned to your study group for the </a:t>
                      </a:r>
                      <a:r>
                        <a:rPr b="1" lang="en-GB"/>
                        <a:t>Final Presentation on Friday morning</a:t>
                      </a:r>
                      <a:r>
                        <a:rPr lang="en-GB"/>
                        <a:t>. S</a:t>
                      </a:r>
                      <a:r>
                        <a:rPr lang="en-GB"/>
                        <a:t>hare and collect your individual experiences with this topic.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Thursday</a:t>
                      </a:r>
                      <a:r>
                        <a:rPr lang="en-GB"/>
                        <a:t>, 16:00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4</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dk1"/>
                          </a:solidFill>
                        </a:rPr>
                        <a:t>Group</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Prepare a </a:t>
                      </a:r>
                      <a:r>
                        <a:rPr lang="en-GB">
                          <a:solidFill>
                            <a:schemeClr val="dk1"/>
                          </a:solidFill>
                        </a:rPr>
                        <a:t>detailed</a:t>
                      </a:r>
                      <a:r>
                        <a:rPr lang="en-GB"/>
                        <a:t> and </a:t>
                      </a:r>
                      <a:r>
                        <a:rPr lang="en-GB">
                          <a:solidFill>
                            <a:schemeClr val="dk1"/>
                          </a:solidFill>
                        </a:rPr>
                        <a:t>entertaining</a:t>
                      </a:r>
                      <a:r>
                        <a:rPr lang="en-GB"/>
                        <a:t> presentation to share your results with your colleagues. </a:t>
                      </a:r>
                      <a:r>
                        <a:rPr b="1" lang="en-GB"/>
                        <a:t>Make sure that everyone plays an active role during the Final Presentation!</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Thursday, 17:00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
        <p:nvSpPr>
          <p:cNvPr id="833" name="Google Shape;833;p109"/>
          <p:cNvSpPr/>
          <p:nvPr/>
        </p:nvSpPr>
        <p:spPr>
          <a:xfrm>
            <a:off x="5476813" y="1799425"/>
            <a:ext cx="147300" cy="147600"/>
          </a:xfrm>
          <a:prstGeom prst="ellipse">
            <a:avLst/>
          </a:prstGeom>
          <a:solidFill>
            <a:srgbClr val="93C47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34" name="Google Shape;834;p109"/>
          <p:cNvSpPr/>
          <p:nvPr/>
        </p:nvSpPr>
        <p:spPr>
          <a:xfrm>
            <a:off x="5679324" y="1799425"/>
            <a:ext cx="147300" cy="147600"/>
          </a:xfrm>
          <a:prstGeom prst="ellipse">
            <a:avLst/>
          </a:prstGeom>
          <a:solidFill>
            <a:srgbClr val="FFD9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35" name="Google Shape;835;p109"/>
          <p:cNvSpPr/>
          <p:nvPr/>
        </p:nvSpPr>
        <p:spPr>
          <a:xfrm>
            <a:off x="5881836" y="1799425"/>
            <a:ext cx="147300" cy="147600"/>
          </a:xfrm>
          <a:prstGeom prst="ellipse">
            <a:avLst/>
          </a:prstGeom>
          <a:solidFill>
            <a:srgbClr val="F6B26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36" name="Google Shape;836;p109"/>
          <p:cNvSpPr/>
          <p:nvPr/>
        </p:nvSpPr>
        <p:spPr>
          <a:xfrm>
            <a:off x="6084323" y="1799425"/>
            <a:ext cx="147300" cy="147600"/>
          </a:xfrm>
          <a:prstGeom prst="ellipse">
            <a:avLst/>
          </a:prstGeom>
          <a:solidFill>
            <a:srgbClr val="E066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37" name="Google Shape;837;p109"/>
          <p:cNvSpPr/>
          <p:nvPr/>
        </p:nvSpPr>
        <p:spPr>
          <a:xfrm>
            <a:off x="6286835" y="1799425"/>
            <a:ext cx="147300" cy="147600"/>
          </a:xfrm>
          <a:prstGeom prst="ellipse">
            <a:avLst/>
          </a:prstGeom>
          <a:solidFill>
            <a:srgbClr val="6D9EE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41" name="Shape 841"/>
        <p:cNvGrpSpPr/>
        <p:nvPr/>
      </p:nvGrpSpPr>
      <p:grpSpPr>
        <a:xfrm>
          <a:off x="0" y="0"/>
          <a:ext cx="0" cy="0"/>
          <a:chOff x="0" y="0"/>
          <a:chExt cx="0" cy="0"/>
        </a:xfrm>
      </p:grpSpPr>
      <p:sp>
        <p:nvSpPr>
          <p:cNvPr id="842" name="Google Shape;842;p110"/>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Antimatter </a:t>
            </a:r>
            <a:br>
              <a:rPr lang="en-GB" sz="2400">
                <a:solidFill>
                  <a:schemeClr val="lt1"/>
                </a:solidFill>
              </a:rPr>
            </a:br>
            <a:r>
              <a:rPr lang="en-GB" sz="2400">
                <a:solidFill>
                  <a:schemeClr val="lt1"/>
                </a:solidFill>
              </a:rPr>
              <a:t>vs </a:t>
            </a:r>
            <a:br>
              <a:rPr lang="en-GB" sz="2400">
                <a:solidFill>
                  <a:schemeClr val="lt1"/>
                </a:solidFill>
              </a:rPr>
            </a:br>
            <a:r>
              <a:rPr lang="en-GB" sz="2400">
                <a:solidFill>
                  <a:schemeClr val="lt1"/>
                </a:solidFill>
              </a:rPr>
              <a:t>Dark Matter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antimatter research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would be a good approach to explain the difference between </a:t>
            </a:r>
            <a:r>
              <a:rPr b="1" lang="en-GB" sz="1200">
                <a:solidFill>
                  <a:schemeClr val="lt1"/>
                </a:solidFill>
              </a:rPr>
              <a:t>antimatter </a:t>
            </a:r>
            <a:r>
              <a:rPr lang="en-GB" sz="1200">
                <a:solidFill>
                  <a:schemeClr val="lt1"/>
                </a:solidFill>
              </a:rPr>
              <a:t>and </a:t>
            </a:r>
            <a:r>
              <a:rPr b="1" lang="en-GB" sz="1200">
                <a:solidFill>
                  <a:schemeClr val="lt1"/>
                </a:solidFill>
              </a:rPr>
              <a:t>dark matter </a:t>
            </a:r>
            <a:r>
              <a:rPr lang="en-GB" sz="1200">
                <a:solidFill>
                  <a:schemeClr val="lt1"/>
                </a:solidFill>
              </a:rPr>
              <a:t>to your students?</a:t>
            </a:r>
            <a:endParaRPr sz="1200">
              <a:solidFill>
                <a:schemeClr val="lt1"/>
              </a:solidFill>
            </a:endParaRPr>
          </a:p>
        </p:txBody>
      </p:sp>
      <p:sp>
        <p:nvSpPr>
          <p:cNvPr id="843" name="Google Shape;843;p11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100"/>
              <a:t>Antimatter exists in everyday life: </a:t>
            </a:r>
            <a:r>
              <a:rPr b="1" lang="en-GB" sz="1100"/>
              <a:t>lightning, PET scans, even bananas</a:t>
            </a:r>
            <a:r>
              <a:rPr lang="en-GB" sz="1100"/>
              <a:t>.</a:t>
            </a:r>
            <a:br>
              <a:rPr lang="en-GB" sz="1100"/>
            </a:br>
            <a:endParaRPr sz="1100"/>
          </a:p>
          <a:p>
            <a:pPr indent="0" lvl="0" marL="360000" marR="360000" rtl="0" algn="l">
              <a:spcBef>
                <a:spcPts val="0"/>
              </a:spcBef>
              <a:spcAft>
                <a:spcPts val="0"/>
              </a:spcAft>
              <a:buNone/>
            </a:pPr>
            <a:r>
              <a:rPr lang="en-GB" sz="1100"/>
              <a:t>So far, the </a:t>
            </a:r>
            <a:r>
              <a:rPr b="1" lang="en-GB" sz="1100"/>
              <a:t>only difference</a:t>
            </a:r>
            <a:r>
              <a:rPr lang="en-GB" sz="1100"/>
              <a:t> between particles and antiparticles is their </a:t>
            </a:r>
            <a:r>
              <a:rPr b="1" lang="en-GB" sz="1100"/>
              <a:t>electric charge</a:t>
            </a:r>
            <a:r>
              <a:rPr lang="en-GB" sz="1100"/>
              <a:t>.</a:t>
            </a:r>
            <a:br>
              <a:rPr lang="en-GB" sz="1100"/>
            </a:br>
            <a:endParaRPr sz="1100"/>
          </a:p>
          <a:p>
            <a:pPr indent="0" lvl="0" marL="360000" marR="360000" rtl="0" algn="l">
              <a:spcBef>
                <a:spcPts val="0"/>
              </a:spcBef>
              <a:spcAft>
                <a:spcPts val="0"/>
              </a:spcAft>
              <a:buNone/>
            </a:pPr>
            <a:r>
              <a:rPr lang="en-GB" sz="1100"/>
              <a:t>It can be </a:t>
            </a:r>
            <a:r>
              <a:rPr b="1" lang="en-GB" sz="1100"/>
              <a:t>created</a:t>
            </a:r>
            <a:r>
              <a:rPr lang="en-GB" sz="1100"/>
              <a:t> through radioactive decay (positrons) or by firing protons at heavy atoms (e.g. iridium).</a:t>
            </a:r>
            <a:br>
              <a:rPr lang="en-GB" sz="1100"/>
            </a:br>
            <a:endParaRPr sz="1100"/>
          </a:p>
          <a:p>
            <a:pPr indent="0" lvl="0" marL="360000" marR="360000" rtl="0" algn="l">
              <a:spcBef>
                <a:spcPts val="0"/>
              </a:spcBef>
              <a:spcAft>
                <a:spcPts val="0"/>
              </a:spcAft>
              <a:buNone/>
            </a:pPr>
            <a:r>
              <a:rPr lang="en-GB" sz="1100"/>
              <a:t>Antimatter must be </a:t>
            </a:r>
            <a:r>
              <a:rPr b="1" lang="en-GB" sz="1100"/>
              <a:t>trapped</a:t>
            </a:r>
            <a:r>
              <a:rPr lang="en-GB" sz="1100"/>
              <a:t>, since it </a:t>
            </a:r>
            <a:r>
              <a:rPr b="1" lang="en-GB" sz="1100"/>
              <a:t>annihilates</a:t>
            </a:r>
            <a:r>
              <a:rPr lang="en-GB" sz="1100"/>
              <a:t> on contact with normal matter.</a:t>
            </a:r>
            <a:endParaRPr sz="1100"/>
          </a:p>
          <a:p>
            <a:pPr indent="0" lvl="0" marL="0" rtl="0" algn="l">
              <a:lnSpc>
                <a:spcPct val="115000"/>
              </a:lnSpc>
              <a:spcBef>
                <a:spcPts val="1200"/>
              </a:spcBef>
              <a:spcAft>
                <a:spcPts val="0"/>
              </a:spcAft>
              <a:buNone/>
            </a:pPr>
            <a:r>
              <a:rPr b="1" lang="en-GB" sz="1100"/>
              <a:t>Explaining Antimatter vs. Dark Matter to Students</a:t>
            </a:r>
            <a:endParaRPr b="1" sz="1100"/>
          </a:p>
          <a:p>
            <a:pPr indent="-298450" lvl="0" marL="457200" rtl="0" algn="l">
              <a:lnSpc>
                <a:spcPct val="115000"/>
              </a:lnSpc>
              <a:spcBef>
                <a:spcPts val="1200"/>
              </a:spcBef>
              <a:spcAft>
                <a:spcPts val="0"/>
              </a:spcAft>
              <a:buSzPts val="1100"/>
              <a:buChar char="●"/>
            </a:pPr>
            <a:r>
              <a:rPr lang="en-GB" sz="1100"/>
              <a:t>Both are real and made of “something,” but </a:t>
            </a:r>
            <a:r>
              <a:rPr b="1" lang="en-GB" sz="1100"/>
              <a:t>not the same</a:t>
            </a:r>
            <a:r>
              <a:rPr lang="en-GB" sz="1100"/>
              <a:t>!</a:t>
            </a:r>
            <a:br>
              <a:rPr lang="en-GB" sz="1100"/>
            </a:br>
            <a:endParaRPr sz="1100"/>
          </a:p>
          <a:p>
            <a:pPr indent="-298450" lvl="0" marL="457200" rtl="0" algn="l">
              <a:lnSpc>
                <a:spcPct val="115000"/>
              </a:lnSpc>
              <a:spcBef>
                <a:spcPts val="0"/>
              </a:spcBef>
              <a:spcAft>
                <a:spcPts val="0"/>
              </a:spcAft>
              <a:buSzPts val="1100"/>
              <a:buChar char="●"/>
            </a:pPr>
            <a:r>
              <a:rPr b="1" lang="en-GB" sz="1100"/>
              <a:t>Antimatter</a:t>
            </a:r>
            <a:r>
              <a:rPr lang="en-GB" sz="1100"/>
              <a:t>: Part of the Standard Model, interacts with matter, visible through annihilation.</a:t>
            </a:r>
            <a:br>
              <a:rPr lang="en-GB" sz="1100"/>
            </a:br>
            <a:endParaRPr sz="1100"/>
          </a:p>
          <a:p>
            <a:pPr indent="-298450" lvl="0" marL="457200" rtl="0" algn="l">
              <a:lnSpc>
                <a:spcPct val="115000"/>
              </a:lnSpc>
              <a:spcBef>
                <a:spcPts val="0"/>
              </a:spcBef>
              <a:spcAft>
                <a:spcPts val="0"/>
              </a:spcAft>
              <a:buSzPts val="1100"/>
              <a:buChar char="●"/>
            </a:pPr>
            <a:r>
              <a:rPr b="1" lang="en-GB" sz="1100"/>
              <a:t>Dark matter</a:t>
            </a:r>
            <a:r>
              <a:rPr lang="en-GB" sz="1100"/>
              <a:t>: Not in the Standard Model, invisible, doesn’t interact with light, only seen through gravity.</a:t>
            </a:r>
            <a:br>
              <a:rPr lang="en-GB" sz="1100"/>
            </a:br>
            <a:endParaRPr sz="1100"/>
          </a:p>
          <a:p>
            <a:pPr indent="-298450" lvl="0" marL="457200" rtl="0" algn="l">
              <a:lnSpc>
                <a:spcPct val="115000"/>
              </a:lnSpc>
              <a:spcBef>
                <a:spcPts val="0"/>
              </a:spcBef>
              <a:spcAft>
                <a:spcPts val="0"/>
              </a:spcAft>
              <a:buSzPts val="1100"/>
              <a:buChar char="●"/>
            </a:pPr>
            <a:r>
              <a:rPr b="1" lang="en-GB" sz="1100"/>
              <a:t>Antimatter</a:t>
            </a:r>
            <a:r>
              <a:rPr lang="en-GB" sz="1100"/>
              <a:t> is studied in labs (like at CERN), </a:t>
            </a:r>
            <a:r>
              <a:rPr b="1" lang="en-GB" sz="1100"/>
              <a:t>dark matter</a:t>
            </a:r>
            <a:r>
              <a:rPr lang="en-GB" sz="1100"/>
              <a:t> hasn’t been directly detected yet.</a:t>
            </a:r>
            <a:br>
              <a:rPr lang="en-GB" sz="1100"/>
            </a:br>
            <a:endParaRPr sz="1100"/>
          </a:p>
          <a:p>
            <a:pPr indent="-298450" lvl="0" marL="457200" rtl="0" algn="l">
              <a:lnSpc>
                <a:spcPct val="115000"/>
              </a:lnSpc>
              <a:spcBef>
                <a:spcPts val="0"/>
              </a:spcBef>
              <a:spcAft>
                <a:spcPts val="0"/>
              </a:spcAft>
              <a:buSzPts val="1100"/>
              <a:buChar char="●"/>
            </a:pPr>
            <a:r>
              <a:rPr b="1" lang="en-GB" sz="1100"/>
              <a:t>Dark matter</a:t>
            </a:r>
            <a:r>
              <a:rPr lang="en-GB" sz="1100"/>
              <a:t> surrounds galaxies in halos; no large sources of antimatter found in space.</a:t>
            </a:r>
            <a:endParaRPr sz="1100"/>
          </a:p>
          <a:p>
            <a:pPr indent="0" lvl="0" marL="360000" marR="360000" rtl="0" algn="l">
              <a:spcBef>
                <a:spcPts val="1200"/>
              </a:spcBef>
              <a:spcAft>
                <a:spcPts val="0"/>
              </a:spcAft>
              <a:buNone/>
            </a:pPr>
            <a:r>
              <a:t/>
            </a:r>
            <a:endParaRPr sz="1600">
              <a:solidFill>
                <a:srgbClr val="171717"/>
              </a:solidFill>
            </a:endParaRPr>
          </a:p>
        </p:txBody>
      </p:sp>
    </p:spTree>
  </p:cSld>
  <p:clrMapOvr>
    <a:masterClrMapping/>
  </p:clrMapOvr>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47" name="Shape 847"/>
        <p:cNvGrpSpPr/>
        <p:nvPr/>
      </p:nvGrpSpPr>
      <p:grpSpPr>
        <a:xfrm>
          <a:off x="0" y="0"/>
          <a:ext cx="0" cy="0"/>
          <a:chOff x="0" y="0"/>
          <a:chExt cx="0" cy="0"/>
        </a:xfrm>
      </p:grpSpPr>
      <p:sp>
        <p:nvSpPr>
          <p:cNvPr id="848" name="Google Shape;848;p111"/>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Future 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five</a:t>
            </a:r>
            <a:r>
              <a:rPr b="1" lang="en-GB" sz="1200">
                <a:solidFill>
                  <a:schemeClr val="lt1"/>
                </a:solidFill>
              </a:rPr>
              <a:t> key ideas</a:t>
            </a:r>
            <a:r>
              <a:rPr lang="en-GB" sz="1200">
                <a:solidFill>
                  <a:schemeClr val="lt1"/>
                </a:solidFill>
              </a:rPr>
              <a:t> about future particle accelerators and acceleration technologies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kind of career opportunities in particle physics are you definitely going to showcase to your students?</a:t>
            </a:r>
            <a:endParaRPr sz="1200">
              <a:solidFill>
                <a:schemeClr val="lt1"/>
              </a:solidFill>
            </a:endParaRPr>
          </a:p>
        </p:txBody>
      </p:sp>
      <p:sp>
        <p:nvSpPr>
          <p:cNvPr id="849" name="Google Shape;849;p11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highlight>
                  <a:schemeClr val="dk1"/>
                </a:highlight>
              </a:rPr>
              <a:t> AWAKE:</a:t>
            </a:r>
            <a:endParaRPr sz="1600">
              <a:solidFill>
                <a:srgbClr val="171717"/>
              </a:solidFill>
              <a:highlight>
                <a:schemeClr val="dk1"/>
              </a:highlight>
            </a:endParaRPr>
          </a:p>
          <a:p>
            <a:pPr indent="0" lvl="0" marL="360000" marR="360000" rtl="0" algn="l">
              <a:spcBef>
                <a:spcPts val="0"/>
              </a:spcBef>
              <a:spcAft>
                <a:spcPts val="0"/>
              </a:spcAft>
              <a:buNone/>
            </a:pPr>
            <a:r>
              <a:rPr b="1" lang="en-GB" sz="1100"/>
              <a:t>Plasma wakefield acceleration</a:t>
            </a:r>
            <a:r>
              <a:rPr lang="en-GB" sz="1100"/>
              <a:t> is a new method to accelerate charged particles.</a:t>
            </a:r>
            <a:br>
              <a:rPr lang="en-GB" sz="1100"/>
            </a:br>
            <a:endParaRPr sz="1100"/>
          </a:p>
          <a:p>
            <a:pPr indent="0" lvl="0" marL="360000" marR="360000" rtl="0" algn="l">
              <a:spcBef>
                <a:spcPts val="0"/>
              </a:spcBef>
              <a:spcAft>
                <a:spcPts val="0"/>
              </a:spcAft>
              <a:buNone/>
            </a:pPr>
            <a:r>
              <a:rPr lang="en-GB" sz="1100"/>
              <a:t>It offers a </a:t>
            </a:r>
            <a:r>
              <a:rPr b="1" lang="en-GB" sz="1100"/>
              <a:t>very high accelerating gradient</a:t>
            </a:r>
            <a:r>
              <a:rPr lang="en-GB" sz="1100"/>
              <a:t>, allowing for </a:t>
            </a:r>
            <a:r>
              <a:rPr b="1" lang="en-GB" sz="1100"/>
              <a:t>more compact accelerators</a:t>
            </a:r>
            <a:r>
              <a:rPr lang="en-GB" sz="1100"/>
              <a:t>.</a:t>
            </a:r>
            <a:br>
              <a:rPr lang="en-GB" sz="1100"/>
            </a:br>
            <a:endParaRPr sz="1100"/>
          </a:p>
          <a:p>
            <a:pPr indent="0" lvl="0" marL="360000" marR="360000" rtl="0" algn="l">
              <a:spcBef>
                <a:spcPts val="0"/>
              </a:spcBef>
              <a:spcAft>
                <a:spcPts val="0"/>
              </a:spcAft>
              <a:buNone/>
            </a:pPr>
            <a:r>
              <a:rPr b="1" lang="en-GB" sz="1100"/>
              <a:t>AWAKE at CERN</a:t>
            </a:r>
            <a:r>
              <a:rPr lang="en-GB" sz="1100"/>
              <a:t> is the world’s </a:t>
            </a:r>
            <a:r>
              <a:rPr b="1" lang="en-GB" sz="1100"/>
              <a:t>only proton-driven wakefield acceleration experiment</a:t>
            </a:r>
            <a:r>
              <a:rPr lang="en-GB" sz="1100"/>
              <a:t>.</a:t>
            </a:r>
            <a:br>
              <a:rPr lang="en-GB" sz="1100"/>
            </a:br>
            <a:endParaRPr sz="1100"/>
          </a:p>
          <a:p>
            <a:pPr indent="0" lvl="0" marL="360000" marR="360000" rtl="0" algn="l">
              <a:spcBef>
                <a:spcPts val="0"/>
              </a:spcBef>
              <a:spcAft>
                <a:spcPts val="0"/>
              </a:spcAft>
              <a:buNone/>
            </a:pPr>
            <a:r>
              <a:rPr lang="en-GB" sz="1100"/>
              <a:t>The experiment could </a:t>
            </a:r>
            <a:r>
              <a:rPr b="1" lang="en-GB" sz="1100"/>
              <a:t>enable future particle physics applications</a:t>
            </a:r>
            <a:r>
              <a:rPr lang="en-GB" sz="1100"/>
              <a:t>.</a:t>
            </a:r>
            <a:br>
              <a:rPr lang="en-GB" sz="1100"/>
            </a:br>
            <a:endParaRPr sz="1100"/>
          </a:p>
          <a:p>
            <a:pPr indent="0" lvl="0" marL="360000" marR="360000" rtl="0" algn="l">
              <a:spcBef>
                <a:spcPts val="0"/>
              </a:spcBef>
              <a:spcAft>
                <a:spcPts val="0"/>
              </a:spcAft>
              <a:buNone/>
            </a:pPr>
            <a:r>
              <a:rPr lang="en-GB" sz="1100"/>
              <a:t>The </a:t>
            </a:r>
            <a:r>
              <a:rPr b="1" lang="en-GB" sz="1100"/>
              <a:t>next objective</a:t>
            </a:r>
            <a:r>
              <a:rPr lang="en-GB" sz="1100"/>
              <a:t> is to achieve </a:t>
            </a:r>
            <a:r>
              <a:rPr b="1" lang="en-GB" sz="1100"/>
              <a:t>high beam quality over long plasma distances</a:t>
            </a:r>
            <a:r>
              <a:rPr lang="en-GB" sz="1100"/>
              <a:t>.</a:t>
            </a:r>
            <a:br>
              <a:rPr lang="en-GB" sz="1100"/>
            </a:br>
            <a:endParaRPr sz="1100"/>
          </a:p>
          <a:p>
            <a:pPr indent="0" lvl="0" marL="360000" marR="360000" rtl="0" algn="l">
              <a:spcBef>
                <a:spcPts val="0"/>
              </a:spcBef>
              <a:spcAft>
                <a:spcPts val="0"/>
              </a:spcAft>
              <a:buNone/>
            </a:pPr>
            <a:r>
              <a:rPr lang="en-GB" sz="1100"/>
              <a:t>The </a:t>
            </a:r>
            <a:r>
              <a:rPr b="1" lang="en-GB" sz="1100"/>
              <a:t>ultimate goal</a:t>
            </a:r>
            <a:r>
              <a:rPr lang="en-GB" sz="1100"/>
              <a:t> is to design a </a:t>
            </a:r>
            <a:r>
              <a:rPr b="1" lang="en-GB" sz="1100"/>
              <a:t>high-quality, high-energy electron accelerator</a:t>
            </a:r>
            <a:r>
              <a:rPr lang="en-GB" sz="1100"/>
              <a:t> based on this research.</a:t>
            </a:r>
            <a:endParaRPr sz="1100"/>
          </a:p>
          <a:p>
            <a:pPr indent="0" lvl="0" marL="360000" marR="360000" rtl="0" algn="l">
              <a:spcBef>
                <a:spcPts val="0"/>
              </a:spcBef>
              <a:spcAft>
                <a:spcPts val="0"/>
              </a:spcAft>
              <a:buNone/>
            </a:pPr>
            <a:r>
              <a:t/>
            </a:r>
            <a:endParaRPr sz="1600">
              <a:solidFill>
                <a:srgbClr val="171717"/>
              </a:solidFill>
              <a:highlight>
                <a:schemeClr val="dk1"/>
              </a:highlight>
            </a:endParaRPr>
          </a:p>
          <a:p>
            <a:pPr indent="0" lvl="0" marL="360000" marR="360000" rtl="0" algn="l">
              <a:spcBef>
                <a:spcPts val="0"/>
              </a:spcBef>
              <a:spcAft>
                <a:spcPts val="0"/>
              </a:spcAft>
              <a:buNone/>
            </a:pPr>
            <a:r>
              <a:t/>
            </a:r>
            <a:endParaRPr sz="1600">
              <a:solidFill>
                <a:srgbClr val="171717"/>
              </a:solidFill>
              <a:highlight>
                <a:schemeClr val="dk1"/>
              </a:highlight>
            </a:endParaRPr>
          </a:p>
          <a:p>
            <a:pPr indent="0" lvl="0" marL="360000" marR="360000" rtl="0" algn="l">
              <a:spcBef>
                <a:spcPts val="0"/>
              </a:spcBef>
              <a:spcAft>
                <a:spcPts val="0"/>
              </a:spcAft>
              <a:buNone/>
            </a:pPr>
            <a:r>
              <a:rPr b="1" lang="en-GB" sz="1100"/>
              <a:t>Physicists</a:t>
            </a:r>
            <a:r>
              <a:rPr lang="en-GB" sz="1100"/>
              <a:t> explore the fundamental laws of nature.</a:t>
            </a:r>
            <a:br>
              <a:rPr lang="en-GB" sz="1100"/>
            </a:br>
            <a:endParaRPr sz="1100"/>
          </a:p>
          <a:p>
            <a:pPr indent="0" lvl="0" marL="360000" marR="360000" rtl="0" algn="l">
              <a:spcBef>
                <a:spcPts val="0"/>
              </a:spcBef>
              <a:spcAft>
                <a:spcPts val="0"/>
              </a:spcAft>
              <a:buNone/>
            </a:pPr>
            <a:r>
              <a:rPr b="1" lang="en-GB" sz="1100"/>
              <a:t>Engineers</a:t>
            </a:r>
            <a:r>
              <a:rPr lang="en-GB" sz="1100"/>
              <a:t> design and build complex detectors and accelerators.</a:t>
            </a:r>
            <a:br>
              <a:rPr lang="en-GB" sz="1100"/>
            </a:br>
            <a:endParaRPr sz="1100"/>
          </a:p>
          <a:p>
            <a:pPr indent="0" lvl="0" marL="360000" marR="360000" rtl="0" algn="l">
              <a:spcBef>
                <a:spcPts val="0"/>
              </a:spcBef>
              <a:spcAft>
                <a:spcPts val="0"/>
              </a:spcAft>
              <a:buNone/>
            </a:pPr>
            <a:r>
              <a:rPr b="1" lang="en-GB" sz="1100"/>
              <a:t>Computer scientists</a:t>
            </a:r>
            <a:r>
              <a:rPr lang="en-GB" sz="1100"/>
              <a:t> handle massive data and develop advanced algorithms.</a:t>
            </a:r>
            <a:endParaRPr sz="1100"/>
          </a:p>
          <a:p>
            <a:pPr indent="0" lvl="0" marL="360000" marR="360000" rtl="0" algn="l">
              <a:spcBef>
                <a:spcPts val="0"/>
              </a:spcBef>
              <a:spcAft>
                <a:spcPts val="0"/>
              </a:spcAft>
              <a:buNone/>
            </a:pPr>
            <a:r>
              <a:t/>
            </a:r>
            <a:endParaRPr sz="1600">
              <a:solidFill>
                <a:srgbClr val="171717"/>
              </a:solidFill>
              <a:highlight>
                <a:schemeClr val="dk1"/>
              </a:highlight>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40" name="Shape 240"/>
        <p:cNvGrpSpPr/>
        <p:nvPr/>
      </p:nvGrpSpPr>
      <p:grpSpPr>
        <a:xfrm>
          <a:off x="0" y="0"/>
          <a:ext cx="0" cy="0"/>
          <a:chOff x="0" y="0"/>
          <a:chExt cx="0" cy="0"/>
        </a:xfrm>
      </p:grpSpPr>
      <p:sp>
        <p:nvSpPr>
          <p:cNvPr id="241" name="Google Shape;241;p31"/>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t>
            </a:r>
            <a:br>
              <a:rPr lang="en-GB" sz="2400">
                <a:solidFill>
                  <a:schemeClr val="lt1"/>
                </a:solidFill>
              </a:rPr>
            </a:br>
            <a:r>
              <a:rPr lang="en-GB" sz="2400">
                <a:solidFill>
                  <a:schemeClr val="lt1"/>
                </a:solidFill>
              </a:rPr>
              <a:t>Detectors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particle detectors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particle detectors?</a:t>
            </a:r>
            <a:endParaRPr sz="1200">
              <a:solidFill>
                <a:schemeClr val="lt1"/>
              </a:solidFill>
            </a:endParaRPr>
          </a:p>
        </p:txBody>
      </p:sp>
      <p:sp>
        <p:nvSpPr>
          <p:cNvPr id="242" name="Google Shape;242;p3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a) They don’t detect particles, but indirectly via their traces.</a:t>
            </a:r>
            <a:endParaRPr sz="1600">
              <a:solidFill>
                <a:srgbClr val="171717"/>
              </a:solidFill>
            </a:endParaRPr>
          </a:p>
          <a:p>
            <a:pPr indent="0" lvl="0" marL="457200" marR="360000" rtl="0" algn="l">
              <a:spcBef>
                <a:spcPts val="0"/>
              </a:spcBef>
              <a:spcAft>
                <a:spcPts val="0"/>
              </a:spcAft>
              <a:buNone/>
            </a:pPr>
            <a:r>
              <a:rPr lang="en-GB" sz="1600">
                <a:solidFill>
                  <a:srgbClr val="171717"/>
                </a:solidFill>
              </a:rPr>
              <a:t>b) they can measure different quantities - like the path or the energy.</a:t>
            </a:r>
            <a:endParaRPr sz="1600">
              <a:solidFill>
                <a:srgbClr val="171717"/>
              </a:solidFill>
            </a:endParaRPr>
          </a:p>
          <a:p>
            <a:pPr indent="0" lvl="0" marL="457200" marR="360000" rtl="0" algn="l">
              <a:spcBef>
                <a:spcPts val="0"/>
              </a:spcBef>
              <a:spcAft>
                <a:spcPts val="0"/>
              </a:spcAft>
              <a:buNone/>
            </a:pPr>
            <a:r>
              <a:rPr lang="en-GB" sz="1600">
                <a:solidFill>
                  <a:srgbClr val="171717"/>
                </a:solidFill>
              </a:rPr>
              <a:t>c) It helps to know what is NOT detected.</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a) Particles are not detected directly. </a:t>
            </a:r>
            <a:endParaRPr sz="1600">
              <a:solidFill>
                <a:srgbClr val="171717"/>
              </a:solidFill>
            </a:endParaRPr>
          </a:p>
          <a:p>
            <a:pPr indent="0" lvl="0" marL="457200" marR="360000" rtl="0" algn="l">
              <a:spcBef>
                <a:spcPts val="0"/>
              </a:spcBef>
              <a:spcAft>
                <a:spcPts val="0"/>
              </a:spcAft>
              <a:buNone/>
            </a:pPr>
            <a:r>
              <a:rPr lang="en-GB" sz="1600">
                <a:solidFill>
                  <a:srgbClr val="171717"/>
                </a:solidFill>
              </a:rPr>
              <a:t>b) Difficulties in understanding the way particles can deposit their energy</a:t>
            </a:r>
            <a:endParaRPr sz="1600">
              <a:solidFill>
                <a:srgbClr val="171717"/>
              </a:solidFill>
            </a:endParaRPr>
          </a:p>
        </p:txBody>
      </p:sp>
    </p:spTree>
  </p:cSld>
  <p:clrMapOvr>
    <a:masterClrMapping/>
  </p:clrMapOvr>
</p:sld>
</file>

<file path=ppt/slides/slide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53" name="Shape 853"/>
        <p:cNvGrpSpPr/>
        <p:nvPr/>
      </p:nvGrpSpPr>
      <p:grpSpPr>
        <a:xfrm>
          <a:off x="0" y="0"/>
          <a:ext cx="0" cy="0"/>
          <a:chOff x="0" y="0"/>
          <a:chExt cx="0" cy="0"/>
        </a:xfrm>
      </p:grpSpPr>
      <p:sp>
        <p:nvSpPr>
          <p:cNvPr id="854" name="Google Shape;854;p112"/>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from HST</a:t>
            </a:r>
            <a:r>
              <a:rPr lang="en-GB" sz="2400">
                <a:solidFill>
                  <a:schemeClr val="lt1"/>
                </a:solidFill>
              </a:rPr>
              <a:t>2025</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855" name="Google Shape;855;p11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100"/>
              <a:t>It's worth exploring physics even without full understanding — nobody knows everything (not even what the Higgs </a:t>
            </a:r>
            <a:r>
              <a:rPr i="1" lang="en-GB" sz="1100"/>
              <a:t>really</a:t>
            </a:r>
            <a:r>
              <a:rPr lang="en-GB" sz="1100"/>
              <a:t> is).</a:t>
            </a:r>
            <a:br>
              <a:rPr lang="en-GB" sz="1100"/>
            </a:br>
            <a:endParaRPr sz="1100"/>
          </a:p>
          <a:p>
            <a:pPr indent="0" lvl="0" marL="360000" marR="360000" rtl="0" algn="l">
              <a:spcBef>
                <a:spcPts val="0"/>
              </a:spcBef>
              <a:spcAft>
                <a:spcPts val="0"/>
              </a:spcAft>
              <a:buNone/>
            </a:pPr>
            <a:r>
              <a:rPr lang="en-GB" sz="1100"/>
              <a:t>Science builds models to describe the world — not absolute truth, but useful and powerful.</a:t>
            </a:r>
            <a:br>
              <a:rPr lang="en-GB" sz="1100"/>
            </a:br>
            <a:endParaRPr sz="1100"/>
          </a:p>
          <a:p>
            <a:pPr indent="0" lvl="0" marL="360000" marR="360000" rtl="0" algn="l">
              <a:spcBef>
                <a:spcPts val="0"/>
              </a:spcBef>
              <a:spcAft>
                <a:spcPts val="0"/>
              </a:spcAft>
              <a:buNone/>
            </a:pPr>
            <a:r>
              <a:rPr lang="en-GB" sz="1100"/>
              <a:t>CERN is about the future of understanding the universe.</a:t>
            </a:r>
            <a:br>
              <a:rPr lang="en-GB" sz="1100"/>
            </a:br>
            <a:endParaRPr sz="1100"/>
          </a:p>
          <a:p>
            <a:pPr indent="0" lvl="0" marL="360000" marR="360000" rtl="0" algn="l">
              <a:spcBef>
                <a:spcPts val="0"/>
              </a:spcBef>
              <a:spcAft>
                <a:spcPts val="0"/>
              </a:spcAft>
              <a:buNone/>
            </a:pPr>
            <a:r>
              <a:rPr lang="en-GB" sz="1100"/>
              <a:t>Big questions are fun to think about!</a:t>
            </a:r>
            <a:br>
              <a:rPr lang="en-GB" sz="1100"/>
            </a:br>
            <a:endParaRPr sz="1100"/>
          </a:p>
          <a:p>
            <a:pPr indent="0" lvl="0" marL="360000" marR="360000" rtl="0" algn="l">
              <a:spcBef>
                <a:spcPts val="0"/>
              </a:spcBef>
              <a:spcAft>
                <a:spcPts val="0"/>
              </a:spcAft>
              <a:buNone/>
            </a:pPr>
            <a:r>
              <a:rPr lang="en-GB" sz="1100"/>
              <a:t>Teaching: always watch out for misconceptions.</a:t>
            </a:r>
            <a:br>
              <a:rPr lang="en-GB" sz="1100"/>
            </a:br>
            <a:endParaRPr sz="1100"/>
          </a:p>
          <a:p>
            <a:pPr indent="0" lvl="0" marL="360000" marR="360000" rtl="0" algn="l">
              <a:spcBef>
                <a:spcPts val="0"/>
              </a:spcBef>
              <a:spcAft>
                <a:spcPts val="0"/>
              </a:spcAft>
              <a:buNone/>
            </a:pPr>
            <a:r>
              <a:rPr lang="en-GB" sz="1100"/>
              <a:t>Learned a lot about magnets, superconductivity, detectors, and accelerators.</a:t>
            </a:r>
            <a:endParaRPr sz="1100"/>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59" name="Shape 859"/>
        <p:cNvGrpSpPr/>
        <p:nvPr/>
      </p:nvGrpSpPr>
      <p:grpSpPr>
        <a:xfrm>
          <a:off x="0" y="0"/>
          <a:ext cx="0" cy="0"/>
          <a:chOff x="0" y="0"/>
          <a:chExt cx="0" cy="0"/>
        </a:xfrm>
      </p:grpSpPr>
      <p:sp>
        <p:nvSpPr>
          <p:cNvPr id="860" name="Google Shape;860;p113"/>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Antimatter </a:t>
            </a:r>
            <a:br>
              <a:rPr lang="en-GB" sz="2400">
                <a:solidFill>
                  <a:schemeClr val="lt1"/>
                </a:solidFill>
              </a:rPr>
            </a:br>
            <a:r>
              <a:rPr lang="en-GB" sz="2400">
                <a:solidFill>
                  <a:schemeClr val="lt1"/>
                </a:solidFill>
              </a:rPr>
              <a:t>vs </a:t>
            </a:r>
            <a:br>
              <a:rPr lang="en-GB" sz="2400">
                <a:solidFill>
                  <a:schemeClr val="lt1"/>
                </a:solidFill>
              </a:rPr>
            </a:br>
            <a:r>
              <a:rPr lang="en-GB" sz="2400">
                <a:solidFill>
                  <a:schemeClr val="lt1"/>
                </a:solidFill>
              </a:rPr>
              <a:t>Dark Matter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antimatter research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would be a good approach to explain the difference between </a:t>
            </a:r>
            <a:r>
              <a:rPr b="1" lang="en-GB" sz="1200">
                <a:solidFill>
                  <a:schemeClr val="lt1"/>
                </a:solidFill>
              </a:rPr>
              <a:t>antimatter </a:t>
            </a:r>
            <a:r>
              <a:rPr lang="en-GB" sz="1200">
                <a:solidFill>
                  <a:schemeClr val="lt1"/>
                </a:solidFill>
              </a:rPr>
              <a:t>and </a:t>
            </a:r>
            <a:r>
              <a:rPr b="1" lang="en-GB" sz="1200">
                <a:solidFill>
                  <a:schemeClr val="lt1"/>
                </a:solidFill>
              </a:rPr>
              <a:t>dark matter </a:t>
            </a:r>
            <a:r>
              <a:rPr lang="en-GB" sz="1200">
                <a:solidFill>
                  <a:schemeClr val="lt1"/>
                </a:solidFill>
              </a:rPr>
              <a:t>to your students?</a:t>
            </a:r>
            <a:endParaRPr sz="1200">
              <a:solidFill>
                <a:schemeClr val="lt1"/>
              </a:solidFill>
            </a:endParaRPr>
          </a:p>
        </p:txBody>
      </p:sp>
      <p:sp>
        <p:nvSpPr>
          <p:cNvPr id="861" name="Google Shape;861;p11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
        <p:nvSpPr>
          <p:cNvPr id="862" name="Google Shape;862;p113"/>
          <p:cNvSpPr txBox="1"/>
          <p:nvPr/>
        </p:nvSpPr>
        <p:spPr>
          <a:xfrm>
            <a:off x="3504000" y="432000"/>
            <a:ext cx="4596000" cy="1662300"/>
          </a:xfrm>
          <a:prstGeom prst="rect">
            <a:avLst/>
          </a:prstGeom>
          <a:noFill/>
          <a:ln>
            <a:noFill/>
          </a:ln>
        </p:spPr>
        <p:txBody>
          <a:bodyPr anchorCtr="0" anchor="t" bIns="91425" lIns="91425" spcFirstLastPara="1" rIns="91425" wrap="square" tIns="91425">
            <a:spAutoFit/>
          </a:bodyPr>
          <a:lstStyle/>
          <a:p>
            <a:pPr indent="-330200" lvl="0" marL="457200" rtl="0" algn="l">
              <a:spcBef>
                <a:spcPts val="0"/>
              </a:spcBef>
              <a:spcAft>
                <a:spcPts val="0"/>
              </a:spcAft>
              <a:buClr>
                <a:srgbClr val="171717"/>
              </a:buClr>
              <a:buSzPts val="1600"/>
              <a:buAutoNum type="arabicPeriod"/>
            </a:pPr>
            <a:r>
              <a:rPr lang="en-GB" sz="1600">
                <a:solidFill>
                  <a:srgbClr val="171717"/>
                </a:solidFill>
              </a:rPr>
              <a:t>Every fundamental particle has its </a:t>
            </a:r>
            <a:r>
              <a:rPr lang="en-GB" sz="1600">
                <a:solidFill>
                  <a:srgbClr val="171717"/>
                </a:solidFill>
              </a:rPr>
              <a:t>antiparticle</a:t>
            </a:r>
            <a:r>
              <a:rPr lang="en-GB" sz="1600">
                <a:solidFill>
                  <a:srgbClr val="171717"/>
                </a:solidFill>
              </a:rPr>
              <a:t> counterpart</a:t>
            </a:r>
            <a:endParaRPr sz="1600">
              <a:solidFill>
                <a:srgbClr val="171717"/>
              </a:solidFill>
            </a:endParaRPr>
          </a:p>
          <a:p>
            <a:pPr indent="-330200" lvl="0" marL="457200" rtl="0" algn="l">
              <a:spcBef>
                <a:spcPts val="0"/>
              </a:spcBef>
              <a:spcAft>
                <a:spcPts val="0"/>
              </a:spcAft>
              <a:buClr>
                <a:srgbClr val="171717"/>
              </a:buClr>
              <a:buSzPts val="1600"/>
              <a:buAutoNum type="arabicPeriod"/>
            </a:pPr>
            <a:r>
              <a:rPr lang="en-GB" sz="1600">
                <a:solidFill>
                  <a:srgbClr val="171717"/>
                </a:solidFill>
              </a:rPr>
              <a:t>CERN is the only place where antimatter is produced</a:t>
            </a:r>
            <a:endParaRPr sz="1600">
              <a:solidFill>
                <a:srgbClr val="171717"/>
              </a:solidFill>
            </a:endParaRPr>
          </a:p>
          <a:p>
            <a:pPr indent="-330200" lvl="0" marL="457200" rtl="0" algn="l">
              <a:spcBef>
                <a:spcPts val="0"/>
              </a:spcBef>
              <a:spcAft>
                <a:spcPts val="0"/>
              </a:spcAft>
              <a:buClr>
                <a:srgbClr val="171717"/>
              </a:buClr>
              <a:buSzPts val="1600"/>
              <a:buAutoNum type="arabicPeriod"/>
            </a:pPr>
            <a:r>
              <a:rPr lang="en-GB" sz="1600">
                <a:solidFill>
                  <a:srgbClr val="171717"/>
                </a:solidFill>
              </a:rPr>
              <a:t>Matter and antimatter </a:t>
            </a:r>
            <a:r>
              <a:rPr lang="en-GB" sz="1600">
                <a:solidFill>
                  <a:srgbClr val="171717"/>
                </a:solidFill>
              </a:rPr>
              <a:t>annihilate</a:t>
            </a:r>
            <a:r>
              <a:rPr lang="en-GB" sz="1600">
                <a:solidFill>
                  <a:srgbClr val="171717"/>
                </a:solidFill>
              </a:rPr>
              <a:t> when they come in contact. </a:t>
            </a:r>
            <a:endParaRPr sz="1600">
              <a:solidFill>
                <a:srgbClr val="171717"/>
              </a:solidFill>
            </a:endParaRPr>
          </a:p>
        </p:txBody>
      </p:sp>
    </p:spTree>
  </p:cSld>
  <p:clrMapOvr>
    <a:masterClrMapping/>
  </p:clrMapOvr>
</p:sld>
</file>

<file path=ppt/slides/slide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66" name="Shape 866"/>
        <p:cNvGrpSpPr/>
        <p:nvPr/>
      </p:nvGrpSpPr>
      <p:grpSpPr>
        <a:xfrm>
          <a:off x="0" y="0"/>
          <a:ext cx="0" cy="0"/>
          <a:chOff x="0" y="0"/>
          <a:chExt cx="0" cy="0"/>
        </a:xfrm>
      </p:grpSpPr>
      <p:sp>
        <p:nvSpPr>
          <p:cNvPr id="867" name="Google Shape;867;p114"/>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Future 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five key ideas</a:t>
            </a:r>
            <a:r>
              <a:rPr lang="en-GB" sz="1200">
                <a:solidFill>
                  <a:schemeClr val="lt1"/>
                </a:solidFill>
              </a:rPr>
              <a:t> about future particle accelerators and acceleration technologies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kind of career opportunities in particle physics are you definitely going to showcase to your students?</a:t>
            </a:r>
            <a:endParaRPr sz="1200">
              <a:solidFill>
                <a:schemeClr val="lt1"/>
              </a:solidFill>
            </a:endParaRPr>
          </a:p>
        </p:txBody>
      </p:sp>
      <p:sp>
        <p:nvSpPr>
          <p:cNvPr id="868" name="Google Shape;868;p114"/>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rPr lang="en-GB" sz="1600">
                <a:solidFill>
                  <a:srgbClr val="171717"/>
                </a:solidFill>
              </a:rPr>
              <a:t>Collider is advancing with difficulty</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AWAKE can be the future of the next generation collider</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Funding is limited</a:t>
            </a:r>
            <a:endParaRPr sz="1600">
              <a:solidFill>
                <a:srgbClr val="171717"/>
              </a:solidFill>
            </a:endParaRPr>
          </a:p>
        </p:txBody>
      </p:sp>
    </p:spTree>
  </p:cSld>
  <p:clrMapOvr>
    <a:masterClrMapping/>
  </p:clrMapOvr>
</p:sld>
</file>

<file path=ppt/slides/slide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72" name="Shape 872"/>
        <p:cNvGrpSpPr/>
        <p:nvPr/>
      </p:nvGrpSpPr>
      <p:grpSpPr>
        <a:xfrm>
          <a:off x="0" y="0"/>
          <a:ext cx="0" cy="0"/>
          <a:chOff x="0" y="0"/>
          <a:chExt cx="0" cy="0"/>
        </a:xfrm>
      </p:grpSpPr>
      <p:sp>
        <p:nvSpPr>
          <p:cNvPr id="873" name="Google Shape;873;p115"/>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from HST</a:t>
            </a:r>
            <a:r>
              <a:rPr lang="en-GB" sz="2400">
                <a:solidFill>
                  <a:schemeClr val="lt1"/>
                </a:solidFill>
              </a:rPr>
              <a:t>2025</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874" name="Google Shape;874;p11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rPr lang="en-GB" sz="1200">
                <a:solidFill>
                  <a:srgbClr val="171717"/>
                </a:solidFill>
              </a:rPr>
              <a:t> </a:t>
            </a:r>
            <a:r>
              <a:rPr lang="en-GB" sz="1200">
                <a:solidFill>
                  <a:schemeClr val="dk2"/>
                </a:solidFill>
              </a:rPr>
              <a:t>Electric fields: explain electric charge, including opposite charges of particles and antiparticles; relate to Millikan experiment and charge conservation</a:t>
            </a:r>
            <a:br>
              <a:rPr lang="en-GB" sz="1200">
                <a:solidFill>
                  <a:schemeClr val="dk2"/>
                </a:solidFill>
              </a:rPr>
            </a:br>
            <a:endParaRPr sz="1200">
              <a:solidFill>
                <a:schemeClr val="dk2"/>
              </a:solidFill>
            </a:endParaRPr>
          </a:p>
          <a:p>
            <a:pPr indent="0" lvl="0" marL="0" rtl="0" algn="l">
              <a:lnSpc>
                <a:spcPct val="90000"/>
              </a:lnSpc>
              <a:spcBef>
                <a:spcPts val="800"/>
              </a:spcBef>
              <a:spcAft>
                <a:spcPts val="0"/>
              </a:spcAft>
              <a:buNone/>
            </a:pPr>
            <a:r>
              <a:rPr lang="en-GB" sz="1200">
                <a:solidFill>
                  <a:schemeClr val="dk2"/>
                </a:solidFill>
              </a:rPr>
              <a:t>Radioactivity: introduce beta-plus decay producing positrons (antimatter); show natural and medical examples like PET scans</a:t>
            </a:r>
            <a:br>
              <a:rPr lang="en-GB" sz="1200">
                <a:solidFill>
                  <a:schemeClr val="dk2"/>
                </a:solidFill>
              </a:rPr>
            </a:br>
            <a:endParaRPr sz="1200">
              <a:solidFill>
                <a:schemeClr val="dk2"/>
              </a:solidFill>
            </a:endParaRPr>
          </a:p>
          <a:p>
            <a:pPr indent="0" lvl="0" marL="0" rtl="0" algn="l">
              <a:lnSpc>
                <a:spcPct val="90000"/>
              </a:lnSpc>
              <a:spcBef>
                <a:spcPts val="800"/>
              </a:spcBef>
              <a:spcAft>
                <a:spcPts val="0"/>
              </a:spcAft>
              <a:buNone/>
            </a:pPr>
            <a:r>
              <a:rPr lang="en-GB" sz="1200">
                <a:solidFill>
                  <a:schemeClr val="dk2"/>
                </a:solidFill>
              </a:rPr>
              <a:t>Modern physics: present antimatter as part of the Standard Model; </a:t>
            </a:r>
            <a:endParaRPr sz="1200">
              <a:solidFill>
                <a:schemeClr val="dk2"/>
              </a:solidFill>
            </a:endParaRPr>
          </a:p>
          <a:p>
            <a:pPr indent="0" lvl="0" marL="0" rtl="0" algn="l">
              <a:lnSpc>
                <a:spcPct val="90000"/>
              </a:lnSpc>
              <a:spcBef>
                <a:spcPts val="800"/>
              </a:spcBef>
              <a:spcAft>
                <a:spcPts val="0"/>
              </a:spcAft>
              <a:buNone/>
            </a:pPr>
            <a:r>
              <a:rPr lang="en-GB" sz="1200">
                <a:solidFill>
                  <a:schemeClr val="dk2"/>
                </a:solidFill>
              </a:rPr>
              <a:t>Special Relativity: E=mc</a:t>
            </a:r>
            <a:r>
              <a:rPr baseline="30000" lang="en-GB" sz="1200">
                <a:solidFill>
                  <a:schemeClr val="dk2"/>
                </a:solidFill>
              </a:rPr>
              <a:t>2, </a:t>
            </a:r>
            <a:r>
              <a:rPr lang="en-GB" sz="1200">
                <a:solidFill>
                  <a:schemeClr val="dk2"/>
                </a:solidFill>
              </a:rPr>
              <a:t>antimatter bomb</a:t>
            </a:r>
            <a:endParaRPr sz="1200">
              <a:solidFill>
                <a:schemeClr val="dk2"/>
              </a:solidFill>
            </a:endParaRPr>
          </a:p>
          <a:p>
            <a:pPr indent="0" lvl="0" marL="0" rtl="0" algn="l">
              <a:lnSpc>
                <a:spcPct val="90000"/>
              </a:lnSpc>
              <a:spcBef>
                <a:spcPts val="800"/>
              </a:spcBef>
              <a:spcAft>
                <a:spcPts val="0"/>
              </a:spcAft>
              <a:buNone/>
            </a:pPr>
            <a:r>
              <a:rPr i="1" lang="en-GB" sz="1200">
                <a:solidFill>
                  <a:schemeClr val="dk2"/>
                </a:solidFill>
              </a:rPr>
              <a:t>Electromagnetic field to control antimatter - Dynamics</a:t>
            </a:r>
            <a:endParaRPr i="1" sz="1200">
              <a:solidFill>
                <a:schemeClr val="dk2"/>
              </a:solidFill>
            </a:endParaRPr>
          </a:p>
          <a:p>
            <a:pPr indent="0" lvl="0" marL="0" rtl="0" algn="l">
              <a:lnSpc>
                <a:spcPct val="90000"/>
              </a:lnSpc>
              <a:spcBef>
                <a:spcPts val="800"/>
              </a:spcBef>
              <a:spcAft>
                <a:spcPts val="0"/>
              </a:spcAft>
              <a:buNone/>
            </a:pPr>
            <a:r>
              <a:rPr i="1" lang="en-GB" sz="1200">
                <a:solidFill>
                  <a:schemeClr val="dk2"/>
                </a:solidFill>
              </a:rPr>
              <a:t>Elena laser cooling - conservation of momentum</a:t>
            </a:r>
            <a:endParaRPr i="1" sz="1200">
              <a:solidFill>
                <a:schemeClr val="dk2"/>
              </a:solidFill>
            </a:endParaRPr>
          </a:p>
          <a:p>
            <a:pPr indent="0" lvl="0" marL="0" rtl="0" algn="l">
              <a:lnSpc>
                <a:spcPct val="90000"/>
              </a:lnSpc>
              <a:spcBef>
                <a:spcPts val="800"/>
              </a:spcBef>
              <a:spcAft>
                <a:spcPts val="0"/>
              </a:spcAft>
              <a:buNone/>
            </a:pPr>
            <a:r>
              <a:rPr i="1" lang="en-GB" sz="1200">
                <a:solidFill>
                  <a:schemeClr val="dk2"/>
                </a:solidFill>
              </a:rPr>
              <a:t>Particles - Atomic structure</a:t>
            </a:r>
            <a:endParaRPr i="1" sz="1200">
              <a:solidFill>
                <a:schemeClr val="dk2"/>
              </a:solidFill>
            </a:endParaRPr>
          </a:p>
          <a:p>
            <a:pPr indent="0" lvl="0" marL="0" rtl="0" algn="l">
              <a:lnSpc>
                <a:spcPct val="90000"/>
              </a:lnSpc>
              <a:spcBef>
                <a:spcPts val="800"/>
              </a:spcBef>
              <a:spcAft>
                <a:spcPts val="0"/>
              </a:spcAft>
              <a:buNone/>
            </a:pPr>
            <a:r>
              <a:rPr i="1" lang="en-GB" sz="1200">
                <a:solidFill>
                  <a:schemeClr val="dk2"/>
                </a:solidFill>
              </a:rPr>
              <a:t>G-Bar - Projectile motion</a:t>
            </a:r>
            <a:endParaRPr sz="1200">
              <a:solidFill>
                <a:srgbClr val="171717"/>
              </a:solidFill>
            </a:endParaRPr>
          </a:p>
        </p:txBody>
      </p:sp>
    </p:spTree>
  </p:cSld>
  <p:clrMapOvr>
    <a:masterClrMapping/>
  </p:clrMapOvr>
</p:sld>
</file>

<file path=ppt/slides/slide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78" name="Shape 878"/>
        <p:cNvGrpSpPr/>
        <p:nvPr/>
      </p:nvGrpSpPr>
      <p:grpSpPr>
        <a:xfrm>
          <a:off x="0" y="0"/>
          <a:ext cx="0" cy="0"/>
          <a:chOff x="0" y="0"/>
          <a:chExt cx="0" cy="0"/>
        </a:xfrm>
      </p:grpSpPr>
      <p:sp>
        <p:nvSpPr>
          <p:cNvPr id="879" name="Google Shape;879;p116"/>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Antimatter </a:t>
            </a:r>
            <a:br>
              <a:rPr lang="en-GB" sz="2400">
                <a:solidFill>
                  <a:schemeClr val="lt1"/>
                </a:solidFill>
              </a:rPr>
            </a:br>
            <a:r>
              <a:rPr lang="en-GB" sz="2400">
                <a:solidFill>
                  <a:schemeClr val="lt1"/>
                </a:solidFill>
              </a:rPr>
              <a:t>vs </a:t>
            </a:r>
            <a:br>
              <a:rPr lang="en-GB" sz="2400">
                <a:solidFill>
                  <a:schemeClr val="lt1"/>
                </a:solidFill>
              </a:rPr>
            </a:br>
            <a:r>
              <a:rPr lang="en-GB" sz="2400">
                <a:solidFill>
                  <a:schemeClr val="lt1"/>
                </a:solidFill>
              </a:rPr>
              <a:t>Dark Matter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antimatter research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would be a good approach to explain the difference between </a:t>
            </a:r>
            <a:r>
              <a:rPr b="1" lang="en-GB" sz="1200">
                <a:solidFill>
                  <a:schemeClr val="lt1"/>
                </a:solidFill>
              </a:rPr>
              <a:t>antimatter </a:t>
            </a:r>
            <a:r>
              <a:rPr lang="en-GB" sz="1200">
                <a:solidFill>
                  <a:schemeClr val="lt1"/>
                </a:solidFill>
              </a:rPr>
              <a:t>and </a:t>
            </a:r>
            <a:r>
              <a:rPr b="1" lang="en-GB" sz="1200">
                <a:solidFill>
                  <a:schemeClr val="lt1"/>
                </a:solidFill>
              </a:rPr>
              <a:t>dark matter </a:t>
            </a:r>
            <a:r>
              <a:rPr lang="en-GB" sz="1200">
                <a:solidFill>
                  <a:schemeClr val="lt1"/>
                </a:solidFill>
              </a:rPr>
              <a:t>to your students?</a:t>
            </a:r>
            <a:endParaRPr sz="1200">
              <a:solidFill>
                <a:schemeClr val="lt1"/>
              </a:solidFill>
            </a:endParaRPr>
          </a:p>
        </p:txBody>
      </p:sp>
      <p:sp>
        <p:nvSpPr>
          <p:cNvPr id="880" name="Google Shape;880;p116"/>
          <p:cNvSpPr txBox="1"/>
          <p:nvPr/>
        </p:nvSpPr>
        <p:spPr>
          <a:xfrm>
            <a:off x="3087300" y="0"/>
            <a:ext cx="60567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rPr lang="en-GB" sz="1600">
                <a:solidFill>
                  <a:srgbClr val="171717"/>
                </a:solidFill>
              </a:rPr>
              <a:t>Antimatter can be created only in CERN</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But it is difficult to catch it because it is neutral</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We use decelerator: AD, ELENA</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II) </a:t>
            </a:r>
            <a:endParaRPr sz="1600">
              <a:solidFill>
                <a:srgbClr val="171717"/>
              </a:solidFill>
            </a:endParaRPr>
          </a:p>
          <a:p>
            <a:pPr indent="0" lvl="0" marL="0" marR="360000" rtl="0" algn="l">
              <a:spcBef>
                <a:spcPts val="0"/>
              </a:spcBef>
              <a:spcAft>
                <a:spcPts val="0"/>
              </a:spcAft>
              <a:buNone/>
            </a:pPr>
            <a:r>
              <a:rPr lang="en-GB" sz="1600">
                <a:solidFill>
                  <a:srgbClr val="171717"/>
                </a:solidFill>
              </a:rPr>
              <a:t>to discuss the spectra of hydrogen and anti-hydrogen </a:t>
            </a:r>
            <a:endParaRPr sz="1600">
              <a:solidFill>
                <a:srgbClr val="171717"/>
              </a:solidFill>
            </a:endParaRPr>
          </a:p>
          <a:p>
            <a:pPr indent="0" lvl="0" marL="0" marR="360000" rtl="0" algn="l">
              <a:spcBef>
                <a:spcPts val="0"/>
              </a:spcBef>
              <a:spcAft>
                <a:spcPts val="0"/>
              </a:spcAft>
              <a:buNone/>
            </a:pPr>
            <a:r>
              <a:rPr lang="en-GB" sz="1600">
                <a:solidFill>
                  <a:srgbClr val="171717"/>
                </a:solidFill>
              </a:rPr>
              <a:t>(no difference in behaviour between antimatter and matter?)</a:t>
            </a:r>
            <a:endParaRPr sz="1600">
              <a:solidFill>
                <a:srgbClr val="171717"/>
              </a:solidFill>
            </a:endParaRPr>
          </a:p>
          <a:p>
            <a:pPr indent="45720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The presence of antimatter can be detecting by interaction with matter by measuring photons - PET</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Antimatter disappeared early after Big Bang. No any anti-worlds in Universe.</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But Dark Matter makes up about 27% of the Universe</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45720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84" name="Shape 884"/>
        <p:cNvGrpSpPr/>
        <p:nvPr/>
      </p:nvGrpSpPr>
      <p:grpSpPr>
        <a:xfrm>
          <a:off x="0" y="0"/>
          <a:ext cx="0" cy="0"/>
          <a:chOff x="0" y="0"/>
          <a:chExt cx="0" cy="0"/>
        </a:xfrm>
      </p:grpSpPr>
      <p:sp>
        <p:nvSpPr>
          <p:cNvPr id="885" name="Google Shape;885;p117"/>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Future 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five key ideas</a:t>
            </a:r>
            <a:r>
              <a:rPr lang="en-GB" sz="1200">
                <a:solidFill>
                  <a:schemeClr val="lt1"/>
                </a:solidFill>
              </a:rPr>
              <a:t> about future particle accelerators and acceleration technologies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kind of career opportunities in particle physics are you definitely going to showcase to your students?</a:t>
            </a:r>
            <a:endParaRPr sz="1200">
              <a:solidFill>
                <a:schemeClr val="lt1"/>
              </a:solidFill>
            </a:endParaRPr>
          </a:p>
        </p:txBody>
      </p:sp>
      <p:sp>
        <p:nvSpPr>
          <p:cNvPr id="886" name="Google Shape;886;p117"/>
          <p:cNvSpPr txBox="1"/>
          <p:nvPr/>
        </p:nvSpPr>
        <p:spPr>
          <a:xfrm>
            <a:off x="2961625" y="0"/>
            <a:ext cx="61824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rPr lang="en-GB" sz="1600">
                <a:solidFill>
                  <a:srgbClr val="171717"/>
                </a:solidFill>
              </a:rPr>
              <a:t>Trapping the antiparticles and neutral anti-matter: nice idea of anti-hygrogen with two positrons (GBAR exp.)</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Composed state of anti-matter, where anti-nuclei is surrounded by anti-proton - is stable?</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Plasma Wakefield Acceleration - great idea how to use waves in plasma to accelerate particles without magnetic field</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HL-LHC - reality in few years (update of LHC to HiLumi)</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FCC/CLIC - who knows - everything is about preferences and of course about money, it </a:t>
            </a:r>
            <a:r>
              <a:rPr lang="en-GB" sz="1600">
                <a:solidFill>
                  <a:srgbClr val="171717"/>
                </a:solidFill>
              </a:rPr>
              <a:t>depends</a:t>
            </a:r>
            <a:r>
              <a:rPr lang="en-GB" sz="1600">
                <a:solidFill>
                  <a:srgbClr val="171717"/>
                </a:solidFill>
              </a:rPr>
              <a:t> on so many variables</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500">
                <a:solidFill>
                  <a:srgbClr val="171717"/>
                </a:solidFill>
              </a:rPr>
              <a:t>II.)</a:t>
            </a:r>
            <a:endParaRPr sz="1500">
              <a:solidFill>
                <a:srgbClr val="171717"/>
              </a:solidFill>
            </a:endParaRPr>
          </a:p>
          <a:p>
            <a:pPr indent="0" lvl="0" marL="0" marR="360000" rtl="0" algn="l">
              <a:spcBef>
                <a:spcPts val="0"/>
              </a:spcBef>
              <a:spcAft>
                <a:spcPts val="0"/>
              </a:spcAft>
              <a:buNone/>
            </a:pPr>
            <a:r>
              <a:rPr lang="en-GB" sz="1500">
                <a:solidFill>
                  <a:srgbClr val="171717"/>
                </a:solidFill>
              </a:rPr>
              <a:t>Experimental Physicist</a:t>
            </a:r>
            <a:endParaRPr sz="1500">
              <a:solidFill>
                <a:srgbClr val="171717"/>
              </a:solidFill>
            </a:endParaRPr>
          </a:p>
          <a:p>
            <a:pPr indent="0" lvl="0" marL="0" marR="360000" rtl="0" algn="l">
              <a:spcBef>
                <a:spcPts val="0"/>
              </a:spcBef>
              <a:spcAft>
                <a:spcPts val="0"/>
              </a:spcAft>
              <a:buNone/>
            </a:pPr>
            <a:r>
              <a:rPr lang="en-GB" sz="1500">
                <a:solidFill>
                  <a:srgbClr val="171717"/>
                </a:solidFill>
              </a:rPr>
              <a:t>Theoretical Physicist</a:t>
            </a:r>
            <a:endParaRPr sz="1500">
              <a:solidFill>
                <a:srgbClr val="171717"/>
              </a:solidFill>
            </a:endParaRPr>
          </a:p>
          <a:p>
            <a:pPr indent="0" lvl="0" marL="0" marR="360000" rtl="0" algn="l">
              <a:spcBef>
                <a:spcPts val="0"/>
              </a:spcBef>
              <a:spcAft>
                <a:spcPts val="0"/>
              </a:spcAft>
              <a:buNone/>
            </a:pPr>
            <a:r>
              <a:rPr lang="en-GB" sz="1500">
                <a:solidFill>
                  <a:srgbClr val="171717"/>
                </a:solidFill>
              </a:rPr>
              <a:t>Engineer, Researcher in Chemistry and Medicine</a:t>
            </a:r>
            <a:endParaRPr sz="1500">
              <a:solidFill>
                <a:srgbClr val="171717"/>
              </a:solidFill>
            </a:endParaRPr>
          </a:p>
          <a:p>
            <a:pPr indent="0" lvl="0" marL="0" marR="360000" rtl="0" algn="l">
              <a:spcBef>
                <a:spcPts val="0"/>
              </a:spcBef>
              <a:spcAft>
                <a:spcPts val="0"/>
              </a:spcAft>
              <a:buNone/>
            </a:pPr>
            <a:r>
              <a:rPr lang="en-GB" sz="1500">
                <a:solidFill>
                  <a:srgbClr val="171717"/>
                </a:solidFill>
              </a:rPr>
              <a:t>Computer Scientist</a:t>
            </a:r>
            <a:endParaRPr sz="1500">
              <a:solidFill>
                <a:srgbClr val="171717"/>
              </a:solidFill>
            </a:endParaRPr>
          </a:p>
          <a:p>
            <a:pPr indent="0" lvl="0" marL="0" marR="360000" rtl="0" algn="l">
              <a:spcBef>
                <a:spcPts val="0"/>
              </a:spcBef>
              <a:spcAft>
                <a:spcPts val="0"/>
              </a:spcAft>
              <a:buNone/>
            </a:pPr>
            <a:r>
              <a:rPr lang="en-GB" sz="1500">
                <a:solidFill>
                  <a:srgbClr val="171717"/>
                </a:solidFill>
              </a:rPr>
              <a:t>Mathematician</a:t>
            </a:r>
            <a:endParaRPr sz="1500">
              <a:solidFill>
                <a:srgbClr val="171717"/>
              </a:solidFill>
            </a:endParaRPr>
          </a:p>
          <a:p>
            <a:pPr indent="0" lvl="0" marL="0" marR="360000" rtl="0" algn="l">
              <a:spcBef>
                <a:spcPts val="0"/>
              </a:spcBef>
              <a:spcAft>
                <a:spcPts val="0"/>
              </a:spcAft>
              <a:buNone/>
            </a:pPr>
            <a:r>
              <a:rPr lang="en-GB" sz="1500">
                <a:solidFill>
                  <a:srgbClr val="171717"/>
                </a:solidFill>
              </a:rPr>
              <a:t>University Professor in Collaboration with some CERN experiment</a:t>
            </a:r>
            <a:endParaRPr sz="1500">
              <a:solidFill>
                <a:srgbClr val="171717"/>
              </a:solidFill>
            </a:endParaRPr>
          </a:p>
        </p:txBody>
      </p:sp>
    </p:spTree>
  </p:cSld>
  <p:clrMapOvr>
    <a:masterClrMapping/>
  </p:clrMapOvr>
</p:sld>
</file>

<file path=ppt/slides/slide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90" name="Shape 890"/>
        <p:cNvGrpSpPr/>
        <p:nvPr/>
      </p:nvGrpSpPr>
      <p:grpSpPr>
        <a:xfrm>
          <a:off x="0" y="0"/>
          <a:ext cx="0" cy="0"/>
          <a:chOff x="0" y="0"/>
          <a:chExt cx="0" cy="0"/>
        </a:xfrm>
      </p:grpSpPr>
      <p:sp>
        <p:nvSpPr>
          <p:cNvPr id="891" name="Google Shape;891;p118"/>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from HST</a:t>
            </a:r>
            <a:r>
              <a:rPr lang="en-GB" sz="2400">
                <a:solidFill>
                  <a:schemeClr val="lt1"/>
                </a:solidFill>
              </a:rPr>
              <a:t>2025</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892" name="Google Shape;892;p11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AWAKE</a:t>
            </a:r>
            <a:endParaRPr sz="1600">
              <a:solidFill>
                <a:srgbClr val="171717"/>
              </a:solidFill>
            </a:endParaRPr>
          </a:p>
          <a:p>
            <a:pPr indent="-330200" lvl="0" marL="1828800" marR="360000" rtl="0" algn="l">
              <a:spcBef>
                <a:spcPts val="0"/>
              </a:spcBef>
              <a:spcAft>
                <a:spcPts val="0"/>
              </a:spcAft>
              <a:buClr>
                <a:srgbClr val="171717"/>
              </a:buClr>
              <a:buSzPts val="1600"/>
              <a:buChar char="-"/>
            </a:pPr>
            <a:r>
              <a:rPr lang="en-GB" sz="1600">
                <a:solidFill>
                  <a:srgbClr val="171717"/>
                </a:solidFill>
              </a:rPr>
              <a:t>realistic future of particle physics</a:t>
            </a:r>
            <a:endParaRPr sz="1600">
              <a:solidFill>
                <a:srgbClr val="171717"/>
              </a:solidFill>
            </a:endParaRPr>
          </a:p>
          <a:p>
            <a:pPr indent="-330200" lvl="0" marL="1828800" marR="360000" rtl="0" algn="l">
              <a:spcBef>
                <a:spcPts val="0"/>
              </a:spcBef>
              <a:spcAft>
                <a:spcPts val="0"/>
              </a:spcAft>
              <a:buClr>
                <a:srgbClr val="171717"/>
              </a:buClr>
              <a:buSzPts val="1600"/>
              <a:buChar char="-"/>
            </a:pPr>
            <a:r>
              <a:rPr lang="en-GB" sz="1600">
                <a:solidFill>
                  <a:srgbClr val="171717"/>
                </a:solidFill>
              </a:rPr>
              <a:t>interesting idea of accelerating particles </a:t>
            </a:r>
            <a:endParaRPr sz="1600">
              <a:solidFill>
                <a:srgbClr val="171717"/>
              </a:solidFill>
            </a:endParaRPr>
          </a:p>
          <a:p>
            <a:pPr indent="-330200" lvl="0" marL="1828800" marR="360000" rtl="0" algn="l">
              <a:spcBef>
                <a:spcPts val="0"/>
              </a:spcBef>
              <a:spcAft>
                <a:spcPts val="0"/>
              </a:spcAft>
              <a:buClr>
                <a:srgbClr val="171717"/>
              </a:buClr>
              <a:buSzPts val="1600"/>
              <a:buChar char="-"/>
            </a:pPr>
            <a:r>
              <a:rPr lang="en-GB" sz="1600">
                <a:solidFill>
                  <a:srgbClr val="171717"/>
                </a:solidFill>
              </a:rPr>
              <a:t>the plasma is still very rare vaccum</a:t>
            </a:r>
            <a:endParaRPr sz="1600">
              <a:solidFill>
                <a:srgbClr val="171717"/>
              </a:solidFill>
            </a:endParaRPr>
          </a:p>
          <a:p>
            <a:pPr indent="-330200" lvl="0" marL="1828800" marR="360000" rtl="0" algn="l">
              <a:spcBef>
                <a:spcPts val="0"/>
              </a:spcBef>
              <a:spcAft>
                <a:spcPts val="0"/>
              </a:spcAft>
              <a:buClr>
                <a:srgbClr val="171717"/>
              </a:buClr>
              <a:buSzPts val="1600"/>
              <a:buChar char="-"/>
            </a:pPr>
            <a:r>
              <a:rPr lang="en-GB" sz="1600">
                <a:solidFill>
                  <a:srgbClr val="171717"/>
                </a:solidFill>
              </a:rPr>
              <a:t>No need of magnets (cheap?)</a:t>
            </a:r>
            <a:endParaRPr sz="1600">
              <a:solidFill>
                <a:srgbClr val="171717"/>
              </a:solidFill>
            </a:endParaRPr>
          </a:p>
        </p:txBody>
      </p:sp>
    </p:spTree>
  </p:cSld>
  <p:clrMapOvr>
    <a:masterClrMapping/>
  </p:clrMapOvr>
</p:sld>
</file>

<file path=ppt/slides/slide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96" name="Shape 896"/>
        <p:cNvGrpSpPr/>
        <p:nvPr/>
      </p:nvGrpSpPr>
      <p:grpSpPr>
        <a:xfrm>
          <a:off x="0" y="0"/>
          <a:ext cx="0" cy="0"/>
          <a:chOff x="0" y="0"/>
          <a:chExt cx="0" cy="0"/>
        </a:xfrm>
      </p:grpSpPr>
      <p:sp>
        <p:nvSpPr>
          <p:cNvPr id="897" name="Google Shape;897;p119"/>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Antimatter </a:t>
            </a:r>
            <a:br>
              <a:rPr lang="en-GB" sz="2400">
                <a:solidFill>
                  <a:schemeClr val="lt1"/>
                </a:solidFill>
              </a:rPr>
            </a:br>
            <a:r>
              <a:rPr lang="en-GB" sz="2400">
                <a:solidFill>
                  <a:schemeClr val="lt1"/>
                </a:solidFill>
              </a:rPr>
              <a:t>vs </a:t>
            </a:r>
            <a:br>
              <a:rPr lang="en-GB" sz="2400">
                <a:solidFill>
                  <a:schemeClr val="lt1"/>
                </a:solidFill>
              </a:rPr>
            </a:br>
            <a:r>
              <a:rPr lang="en-GB" sz="2400">
                <a:solidFill>
                  <a:schemeClr val="lt1"/>
                </a:solidFill>
              </a:rPr>
              <a:t>Dark Matter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antimatter research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would be a good approach to explain the difference between </a:t>
            </a:r>
            <a:r>
              <a:rPr b="1" lang="en-GB" sz="1200">
                <a:solidFill>
                  <a:schemeClr val="lt1"/>
                </a:solidFill>
              </a:rPr>
              <a:t>antimatter </a:t>
            </a:r>
            <a:r>
              <a:rPr lang="en-GB" sz="1200">
                <a:solidFill>
                  <a:schemeClr val="lt1"/>
                </a:solidFill>
              </a:rPr>
              <a:t>and </a:t>
            </a:r>
            <a:r>
              <a:rPr b="1" lang="en-GB" sz="1200">
                <a:solidFill>
                  <a:schemeClr val="lt1"/>
                </a:solidFill>
              </a:rPr>
              <a:t>dark matter </a:t>
            </a:r>
            <a:r>
              <a:rPr lang="en-GB" sz="1200">
                <a:solidFill>
                  <a:schemeClr val="lt1"/>
                </a:solidFill>
              </a:rPr>
              <a:t>to your students?</a:t>
            </a:r>
            <a:endParaRPr sz="1200">
              <a:solidFill>
                <a:schemeClr val="lt1"/>
              </a:solidFill>
            </a:endParaRPr>
          </a:p>
        </p:txBody>
      </p:sp>
      <p:sp>
        <p:nvSpPr>
          <p:cNvPr id="898" name="Google Shape;898;p11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Antimatter interacts with regular matter and dark matter does not interact in a way that is currently detectable.</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Antimatter particles are discoverable in simple ways, such as a cloud chamber and a magnetic field.</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Anti-matter is only stable at CERN.  It has never been discovered anywhere else.</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Maybe discussing the fact that students can see, with their eyes, some types of particles, even interactions of sub-atomic particles with matter can be seen with the naked eye.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Dark matter, and dark energy is not visible because it doesn’t interact with what we think of as matter, nor with any of the current types of detectors.  I would probably show the students the remote control for the television and ask them if they can see the IR light.  Then talk to them </a:t>
            </a:r>
            <a:r>
              <a:rPr lang="en-GB" sz="1600">
                <a:solidFill>
                  <a:srgbClr val="171717"/>
                </a:solidFill>
              </a:rPr>
              <a:t>about sensors.  We simply do not currently have sensors that can detect dark matter.</a:t>
            </a:r>
            <a:endParaRPr sz="1600">
              <a:solidFill>
                <a:srgbClr val="171717"/>
              </a:solidFill>
            </a:endParaRPr>
          </a:p>
        </p:txBody>
      </p:sp>
    </p:spTree>
  </p:cSld>
  <p:clrMapOvr>
    <a:masterClrMapping/>
  </p:clrMapOvr>
</p:sld>
</file>

<file path=ppt/slides/slide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902" name="Shape 902"/>
        <p:cNvGrpSpPr/>
        <p:nvPr/>
      </p:nvGrpSpPr>
      <p:grpSpPr>
        <a:xfrm>
          <a:off x="0" y="0"/>
          <a:ext cx="0" cy="0"/>
          <a:chOff x="0" y="0"/>
          <a:chExt cx="0" cy="0"/>
        </a:xfrm>
      </p:grpSpPr>
      <p:sp>
        <p:nvSpPr>
          <p:cNvPr id="903" name="Google Shape;903;p120"/>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Future 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five key ideas</a:t>
            </a:r>
            <a:r>
              <a:rPr lang="en-GB" sz="1200">
                <a:solidFill>
                  <a:schemeClr val="lt1"/>
                </a:solidFill>
              </a:rPr>
              <a:t> about future particle accelerators and acceleration technologies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kind of career opportunities in particle physics are you definitely going to showcase to your students?</a:t>
            </a:r>
            <a:endParaRPr sz="1200">
              <a:solidFill>
                <a:schemeClr val="lt1"/>
              </a:solidFill>
            </a:endParaRPr>
          </a:p>
        </p:txBody>
      </p:sp>
      <p:sp>
        <p:nvSpPr>
          <p:cNvPr id="904" name="Google Shape;904;p12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rPr lang="en-GB" sz="1600">
                <a:solidFill>
                  <a:srgbClr val="171717"/>
                </a:solidFill>
              </a:rPr>
              <a:t>They should know about </a:t>
            </a:r>
            <a:endParaRPr sz="1600">
              <a:solidFill>
                <a:srgbClr val="171717"/>
              </a:solidFill>
            </a:endParaRPr>
          </a:p>
          <a:p>
            <a:pPr indent="0" lvl="0" marL="0" marR="360000" rtl="0" algn="l">
              <a:spcBef>
                <a:spcPts val="0"/>
              </a:spcBef>
              <a:spcAft>
                <a:spcPts val="0"/>
              </a:spcAft>
              <a:buNone/>
            </a:pPr>
            <a:r>
              <a:rPr lang="en-GB" sz="1600">
                <a:solidFill>
                  <a:srgbClr val="171717"/>
                </a:solidFill>
              </a:rPr>
              <a:t>Plasma waves</a:t>
            </a:r>
            <a:endParaRPr sz="1600">
              <a:solidFill>
                <a:srgbClr val="171717"/>
              </a:solidFill>
            </a:endParaRPr>
          </a:p>
          <a:p>
            <a:pPr indent="0" lvl="0" marL="0" marR="360000" rtl="0" algn="l">
              <a:spcBef>
                <a:spcPts val="0"/>
              </a:spcBef>
              <a:spcAft>
                <a:spcPts val="0"/>
              </a:spcAft>
              <a:buNone/>
            </a:pPr>
            <a:r>
              <a:rPr lang="en-GB" sz="1600">
                <a:solidFill>
                  <a:srgbClr val="171717"/>
                </a:solidFill>
              </a:rPr>
              <a:t>Surfing particles</a:t>
            </a:r>
            <a:endParaRPr sz="1600">
              <a:solidFill>
                <a:srgbClr val="171717"/>
              </a:solidFill>
            </a:endParaRPr>
          </a:p>
          <a:p>
            <a:pPr indent="0" lvl="0" marL="0" marR="360000" rtl="0" algn="l">
              <a:spcBef>
                <a:spcPts val="0"/>
              </a:spcBef>
              <a:spcAft>
                <a:spcPts val="0"/>
              </a:spcAft>
              <a:buNone/>
            </a:pPr>
            <a:r>
              <a:rPr lang="en-GB" sz="1600">
                <a:solidFill>
                  <a:srgbClr val="171717"/>
                </a:solidFill>
              </a:rPr>
              <a:t>The decrease in required distances for acceleration.</a:t>
            </a:r>
            <a:endParaRPr sz="1600">
              <a:solidFill>
                <a:srgbClr val="171717"/>
              </a:solidFill>
            </a:endParaRPr>
          </a:p>
          <a:p>
            <a:pPr indent="0" lvl="0" marL="0" marR="360000" rtl="0" algn="l">
              <a:spcBef>
                <a:spcPts val="0"/>
              </a:spcBef>
              <a:spcAft>
                <a:spcPts val="0"/>
              </a:spcAft>
              <a:buNone/>
            </a:pPr>
            <a:r>
              <a:rPr lang="en-GB" sz="1600">
                <a:solidFill>
                  <a:srgbClr val="171717"/>
                </a:solidFill>
              </a:rPr>
              <a:t>World-wide efforts at newer technologies</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Physicists</a:t>
            </a:r>
            <a:endParaRPr sz="1600">
              <a:solidFill>
                <a:srgbClr val="171717"/>
              </a:solidFill>
            </a:endParaRPr>
          </a:p>
          <a:p>
            <a:pPr indent="0" lvl="0" marL="0" marR="360000" rtl="0" algn="l">
              <a:spcBef>
                <a:spcPts val="0"/>
              </a:spcBef>
              <a:spcAft>
                <a:spcPts val="0"/>
              </a:spcAft>
              <a:buNone/>
            </a:pPr>
            <a:r>
              <a:rPr lang="en-GB" sz="1600">
                <a:solidFill>
                  <a:srgbClr val="171717"/>
                </a:solidFill>
              </a:rPr>
              <a:t>Mathematicians</a:t>
            </a:r>
            <a:endParaRPr sz="1600">
              <a:solidFill>
                <a:srgbClr val="171717"/>
              </a:solidFill>
            </a:endParaRPr>
          </a:p>
          <a:p>
            <a:pPr indent="0" lvl="0" marL="0" marR="360000" rtl="0" algn="l">
              <a:spcBef>
                <a:spcPts val="0"/>
              </a:spcBef>
              <a:spcAft>
                <a:spcPts val="0"/>
              </a:spcAft>
              <a:buNone/>
            </a:pPr>
            <a:r>
              <a:rPr lang="en-GB" sz="1600">
                <a:solidFill>
                  <a:srgbClr val="171717"/>
                </a:solidFill>
              </a:rPr>
              <a:t>Computer Scientists</a:t>
            </a:r>
            <a:endParaRPr sz="1600">
              <a:solidFill>
                <a:srgbClr val="171717"/>
              </a:solidFill>
            </a:endParaRPr>
          </a:p>
          <a:p>
            <a:pPr indent="0" lvl="0" marL="0" marR="360000" rtl="0" algn="l">
              <a:spcBef>
                <a:spcPts val="0"/>
              </a:spcBef>
              <a:spcAft>
                <a:spcPts val="0"/>
              </a:spcAft>
              <a:buNone/>
            </a:pPr>
            <a:r>
              <a:rPr lang="en-GB" sz="1600">
                <a:solidFill>
                  <a:srgbClr val="171717"/>
                </a:solidFill>
              </a:rPr>
              <a:t>Chefs!                                </a:t>
            </a:r>
            <a:endParaRPr sz="1600">
              <a:solidFill>
                <a:srgbClr val="171717"/>
              </a:solidFill>
            </a:endParaRPr>
          </a:p>
        </p:txBody>
      </p:sp>
    </p:spTree>
  </p:cSld>
  <p:clrMapOvr>
    <a:masterClrMapping/>
  </p:clrMapOvr>
</p:sld>
</file>

<file path=ppt/slides/slide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908" name="Shape 908"/>
        <p:cNvGrpSpPr/>
        <p:nvPr/>
      </p:nvGrpSpPr>
      <p:grpSpPr>
        <a:xfrm>
          <a:off x="0" y="0"/>
          <a:ext cx="0" cy="0"/>
          <a:chOff x="0" y="0"/>
          <a:chExt cx="0" cy="0"/>
        </a:xfrm>
      </p:grpSpPr>
      <p:sp>
        <p:nvSpPr>
          <p:cNvPr id="909" name="Google Shape;909;p121"/>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from HST</a:t>
            </a:r>
            <a:r>
              <a:rPr lang="en-GB" sz="2400">
                <a:solidFill>
                  <a:schemeClr val="lt1"/>
                </a:solidFill>
              </a:rPr>
              <a:t>2025</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910" name="Google Shape;910;p12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My key take-aways include the fact that I am still lacking a lot of knowledge, as far as </a:t>
            </a:r>
            <a:r>
              <a:rPr lang="en-GB" sz="1600">
                <a:solidFill>
                  <a:srgbClr val="171717"/>
                </a:solidFill>
              </a:rPr>
              <a:t>particle physics goes.  I have learned a lot during HST 2025, and it will help me to maybe summit Mt. Stupid in order to see the peak behind it (It looks like Monte Blanc!)  </a:t>
            </a:r>
            <a:endParaRPr sz="1600">
              <a:solidFill>
                <a:srgbClr val="171717"/>
              </a:solidFill>
            </a:endParaRPr>
          </a:p>
        </p:txBody>
      </p:sp>
      <p:pic>
        <p:nvPicPr>
          <p:cNvPr id="911" name="Google Shape;911;p121"/>
          <p:cNvPicPr preferRelativeResize="0"/>
          <p:nvPr/>
        </p:nvPicPr>
        <p:blipFill>
          <a:blip r:embed="rId3">
            <a:alphaModFix/>
          </a:blip>
          <a:stretch>
            <a:fillRect/>
          </a:stretch>
        </p:blipFill>
        <p:spPr>
          <a:xfrm>
            <a:off x="3477475" y="2478719"/>
            <a:ext cx="3050124" cy="2494125"/>
          </a:xfrm>
          <a:prstGeom prst="rect">
            <a:avLst/>
          </a:prstGeom>
          <a:noFill/>
          <a:ln>
            <a:noFill/>
          </a:ln>
        </p:spPr>
      </p:pic>
      <p:pic>
        <p:nvPicPr>
          <p:cNvPr id="912" name="Google Shape;912;p121"/>
          <p:cNvPicPr preferRelativeResize="0"/>
          <p:nvPr/>
        </p:nvPicPr>
        <p:blipFill>
          <a:blip r:embed="rId4">
            <a:alphaModFix/>
          </a:blip>
          <a:stretch>
            <a:fillRect/>
          </a:stretch>
        </p:blipFill>
        <p:spPr>
          <a:xfrm>
            <a:off x="5949578" y="1524301"/>
            <a:ext cx="1853450" cy="12353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