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450" r:id="rId2"/>
    <p:sldId id="425" r:id="rId3"/>
    <p:sldId id="451" r:id="rId4"/>
    <p:sldId id="453" r:id="rId5"/>
    <p:sldId id="454" r:id="rId6"/>
    <p:sldId id="428" r:id="rId7"/>
    <p:sldId id="435" r:id="rId8"/>
    <p:sldId id="432" r:id="rId9"/>
    <p:sldId id="433" r:id="rId10"/>
    <p:sldId id="439" r:id="rId11"/>
    <p:sldId id="401" r:id="rId12"/>
    <p:sldId id="440" r:id="rId13"/>
    <p:sldId id="449" r:id="rId14"/>
    <p:sldId id="437" r:id="rId15"/>
    <p:sldId id="402" r:id="rId16"/>
    <p:sldId id="441" r:id="rId17"/>
    <p:sldId id="442" r:id="rId18"/>
    <p:sldId id="452" r:id="rId19"/>
    <p:sldId id="405" r:id="rId20"/>
    <p:sldId id="443" r:id="rId21"/>
    <p:sldId id="444" r:id="rId22"/>
    <p:sldId id="445" r:id="rId23"/>
    <p:sldId id="446" r:id="rId24"/>
    <p:sldId id="412" r:id="rId25"/>
    <p:sldId id="415" r:id="rId26"/>
    <p:sldId id="447" r:id="rId27"/>
    <p:sldId id="44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A2"/>
    <a:srgbClr val="99B0E7"/>
    <a:srgbClr val="B483F5"/>
    <a:srgbClr val="E15E31"/>
    <a:srgbClr val="93ECF3"/>
    <a:srgbClr val="FCB591"/>
    <a:srgbClr val="FD8946"/>
    <a:srgbClr val="F76345"/>
    <a:srgbClr val="E15E32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5918"/>
  </p:normalViewPr>
  <p:slideViewPr>
    <p:cSldViewPr snapToObjects="1">
      <p:cViewPr varScale="1">
        <p:scale>
          <a:sx n="93" d="100"/>
          <a:sy n="93" d="100"/>
        </p:scale>
        <p:origin x="248" y="7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6" d="100"/>
          <a:sy n="86" d="100"/>
        </p:scale>
        <p:origin x="211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85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03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11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76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180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21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71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557DF-7A33-491D-A3E4-885C5649E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D69524-D5CA-4CF3-243E-14B37A50ED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6545DA-3419-711F-104C-9F56D2CFEF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CB4F5-2BB7-7CC6-9487-7359762F0A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56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41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464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776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511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543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65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5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11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60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12ADF-930D-45ED-DE04-90BF45270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A8D51D-13EB-170D-C6F7-547EBCC353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F7320B-2468-EDB1-1769-1E4F80747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E2AAC-83DD-2CE8-27C1-48D3807A5C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64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08E09-276A-E0B7-0004-75A8E3FE7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F4536E-0E16-3801-0EF5-2827CC8680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B56711-E806-A408-C30B-2CA526E8F0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70F5F-8A22-CCF2-3FDB-66B8B3FC7E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5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28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31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08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69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51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64A8A-8F7D-774B-8AED-2AA837FD5BB6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D3F802-220E-F94A-9135-D610A38E8731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63BB05-221F-9045-92F9-B917B3CE2D9B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BB75F-DB3B-5546-86EF-3F608D5369BF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453E90-C99B-7D4C-A7BB-C6A15B5BC62D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ACD8E0F-2E1B-794A-A751-5B918CC33EDC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93B65F2-9E22-3F43-A2AA-18720FE14C42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D1F42C-63EB-6444-8AF0-DC1750B69136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11A62E-888D-8D47-8AE7-CABD58DC6AD4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DF2A-DD86-B841-ABA3-08DDA866F684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2DBE-8CFC-DB40-BE98-351C49945197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A9FA-04D2-CD44-82AA-BFC725DC7CFB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1E5D-78C8-4D44-B4BC-6E517E1E37EE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EC33-1800-884C-9D1F-08A143ECA3DD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E4B9-8F15-5544-9BDD-03A2D33BAB60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414A-99A0-B540-BA6F-94BF86A571BE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F92CD-0B16-8E4E-B8C6-74715F1EF54F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6072-4036-0D48-80DE-93F78AA763A6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6F15-E658-044D-8BDA-17163ECE0543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DB683B75-A3E6-174E-BFFA-C63686A18741}" type="datetime1">
              <a:rPr lang="de-CH" smtClean="0"/>
              <a:t>18.07.25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ern.ch/conceptmap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emf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emf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emf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7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1DC712-630E-1CD5-52DA-423DE2A663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05B692-6D09-4C32-FE46-86A249191D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309023">
            <a:off x="8037718" y="2723546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505632"/>
            <a:ext cx="11376026" cy="803787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Milena </a:t>
            </a:r>
            <a:r>
              <a:rPr lang="en-US" sz="2400" dirty="0" err="1">
                <a:solidFill>
                  <a:schemeClr val="tx1"/>
                </a:solidFill>
              </a:rPr>
              <a:t>Vujanović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000" b="0" dirty="0"/>
              <a:t>University of Leeds (UK) &amp; CERN (Switzerland)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International High School Teacher Programme 2025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18</a:t>
            </a:r>
            <a:r>
              <a:rPr lang="en-US" sz="2000" baseline="30000" dirty="0">
                <a:solidFill>
                  <a:schemeClr val="accent3"/>
                </a:solidFill>
              </a:rPr>
              <a:t>th</a:t>
            </a:r>
            <a:r>
              <a:rPr lang="en-US" sz="2000" dirty="0">
                <a:solidFill>
                  <a:schemeClr val="accent3"/>
                </a:solidFill>
              </a:rPr>
              <a:t> July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1537A0-8F60-93ED-617B-09D8E1FF034A}"/>
              </a:ext>
            </a:extLst>
          </p:cNvPr>
          <p:cNvSpPr/>
          <p:nvPr/>
        </p:nvSpPr>
        <p:spPr>
          <a:xfrm>
            <a:off x="4583832" y="368300"/>
            <a:ext cx="3024336" cy="255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616" y="2668055"/>
            <a:ext cx="12108358" cy="2094467"/>
          </a:xfrm>
        </p:spPr>
        <p:txBody>
          <a:bodyPr/>
          <a:lstStyle/>
          <a:p>
            <a:pPr algn="ctr"/>
            <a:r>
              <a:rPr lang="en-US" dirty="0"/>
              <a:t>Concept Maps</a:t>
            </a:r>
            <a:br>
              <a:rPr lang="en-US" dirty="0"/>
            </a:br>
            <a:r>
              <a:rPr lang="en-US" sz="4000" dirty="0"/>
              <a:t>Session 3</a:t>
            </a:r>
          </a:p>
        </p:txBody>
      </p:sp>
      <p:pic>
        <p:nvPicPr>
          <p:cNvPr id="6" name="Picture 5" descr="A blue logo with text&#10;&#10;Description automatically generated">
            <a:extLst>
              <a:ext uri="{FF2B5EF4-FFF2-40B4-BE49-F238E27FC236}">
                <a16:creationId xmlns:a16="http://schemas.microsoft.com/office/drawing/2014/main" id="{11619541-A0F6-8335-4121-02443F2CA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364" y="206303"/>
            <a:ext cx="2204864" cy="2204864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B7EB5E3-98DA-A131-64F6-9C01B75D8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370598"/>
            <a:ext cx="1182968" cy="166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51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4439816" y="271701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Questions?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51928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EB991F8F-25F1-81D1-DB19-1B6AF900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11" y="2197556"/>
            <a:ext cx="8587258" cy="396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18.07.25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692696"/>
            <a:ext cx="127911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2800" dirty="0"/>
              <a:t> Stop and think about the focus question</a:t>
            </a:r>
          </a:p>
          <a:p>
            <a:pPr algn="l"/>
            <a:r>
              <a:rPr lang="en-CH" sz="2800" dirty="0"/>
              <a:t>2. Chose your starting concept</a:t>
            </a:r>
          </a:p>
          <a:p>
            <a:pPr algn="l"/>
            <a:r>
              <a:rPr lang="en-CH" sz="2800" dirty="0"/>
              <a:t>3. Then chose 2 – 5 key concepts to start your map</a:t>
            </a:r>
          </a:p>
          <a:p>
            <a:pPr algn="l"/>
            <a:r>
              <a:rPr lang="en-CH" sz="2800" dirty="0"/>
              <a:t>4. Connect concepts with </a:t>
            </a:r>
            <a:r>
              <a:rPr lang="en-CH" sz="2800" u="sng" dirty="0"/>
              <a:t>arrowed lines </a:t>
            </a:r>
            <a:r>
              <a:rPr lang="en-CH" sz="2800" dirty="0"/>
              <a:t>and </a:t>
            </a:r>
            <a:r>
              <a:rPr lang="en-CH" sz="2800" u="sng" dirty="0"/>
              <a:t>linking words</a:t>
            </a:r>
          </a:p>
          <a:p>
            <a:pPr algn="l"/>
            <a:r>
              <a:rPr lang="en-CH" sz="2800" dirty="0"/>
              <a:t>5. Expand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1"/>
            <a:ext cx="12192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C7BEE58-2910-D6AE-A65F-CF90E7EA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640"/>
            <a:ext cx="11376025" cy="1065742"/>
          </a:xfrm>
        </p:spPr>
        <p:txBody>
          <a:bodyPr/>
          <a:lstStyle/>
          <a:p>
            <a:pPr algn="ctr"/>
            <a:r>
              <a:rPr lang="en-CH" sz="22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70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1920040" y="2167088"/>
            <a:ext cx="820904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4800" b="1" dirty="0"/>
              <a:t>Your time is up!</a:t>
            </a:r>
          </a:p>
          <a:p>
            <a:pPr algn="ctr"/>
            <a:r>
              <a:rPr lang="en-CH" sz="4800" b="1" dirty="0"/>
              <a:t>Please </a:t>
            </a:r>
            <a:r>
              <a:rPr lang="en-CH" sz="4800" b="1" u="sng" dirty="0">
                <a:solidFill>
                  <a:schemeClr val="accent3"/>
                </a:solidFill>
              </a:rPr>
              <a:t>do not delete</a:t>
            </a:r>
            <a:r>
              <a:rPr lang="en-CH" sz="4800" b="1" dirty="0">
                <a:solidFill>
                  <a:schemeClr val="accent3"/>
                </a:solidFill>
              </a:rPr>
              <a:t> </a:t>
            </a:r>
            <a:r>
              <a:rPr lang="en-CH" sz="4800" b="1" dirty="0"/>
              <a:t>your concept map!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79762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357DB5E-6810-C60A-7FB3-7EEBD5F2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25A496-6553-F879-DB06-DD6D0B1291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DD7ABC-1B1B-AFF7-FE1F-B04676ED76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4767641-1EB9-2B96-0244-1AA792D75656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765E715-DD12-6B54-6934-1ECE95F11880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It is time to save your work!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A77FF2E-C443-DC98-19C3-74AA6CE46A97}"/>
              </a:ext>
            </a:extLst>
          </p:cNvPr>
          <p:cNvSpPr txBox="1">
            <a:spLocks/>
          </p:cNvSpPr>
          <p:nvPr/>
        </p:nvSpPr>
        <p:spPr>
          <a:xfrm>
            <a:off x="1613297" y="1120806"/>
            <a:ext cx="8803185" cy="29019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1. Go to </a:t>
            </a:r>
            <a:r>
              <a:rPr lang="en-GB" sz="2000" dirty="0">
                <a:solidFill>
                  <a:schemeClr val="accent3"/>
                </a:solidFill>
              </a:rPr>
              <a:t>File</a:t>
            </a:r>
            <a:r>
              <a:rPr lang="en-GB" sz="2000" b="0" dirty="0">
                <a:solidFill>
                  <a:schemeClr val="accent1"/>
                </a:solidFill>
              </a:rPr>
              <a:t> and click </a:t>
            </a:r>
            <a:r>
              <a:rPr lang="en-GB" sz="2000" dirty="0">
                <a:solidFill>
                  <a:schemeClr val="accent3"/>
                </a:solidFill>
              </a:rPr>
              <a:t>Export as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2. Chose </a:t>
            </a:r>
            <a:r>
              <a:rPr lang="en-GB" sz="2000" dirty="0">
                <a:solidFill>
                  <a:schemeClr val="accent3"/>
                </a:solidFill>
              </a:rPr>
              <a:t>PNG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3. Tick ‘Include a copy of my diagram’ and then </a:t>
            </a:r>
            <a:r>
              <a:rPr lang="en-GB" sz="2000" dirty="0">
                <a:solidFill>
                  <a:schemeClr val="accent3"/>
                </a:solidFill>
              </a:rPr>
              <a:t>Export</a:t>
            </a:r>
          </a:p>
          <a:p>
            <a:pPr marL="457200" indent="-457200">
              <a:buAutoNum type="arabicPeriod"/>
            </a:pPr>
            <a:endParaRPr lang="en-GB" sz="2000" u="sng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D72DD9C1-7E9E-1904-F8B2-1F6F7704C7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97" t="5087" r="14248" b="14486"/>
          <a:stretch/>
        </p:blipFill>
        <p:spPr>
          <a:xfrm>
            <a:off x="9101356" y="951298"/>
            <a:ext cx="2665912" cy="273163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CC64F7D2-33EE-4AFB-D097-E0CB8AADD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12" y="4091820"/>
            <a:ext cx="5596244" cy="1947027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C8A0AC87-166C-9BF5-75DE-D2C7751DAFEF}"/>
              </a:ext>
            </a:extLst>
          </p:cNvPr>
          <p:cNvSpPr txBox="1">
            <a:spLocks/>
          </p:cNvSpPr>
          <p:nvPr/>
        </p:nvSpPr>
        <p:spPr>
          <a:xfrm>
            <a:off x="1613297" y="2781705"/>
            <a:ext cx="9286764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4. Instead of ‘Untitled Diagram’, write your </a:t>
            </a:r>
            <a:r>
              <a:rPr lang="en-GB" sz="2000" dirty="0">
                <a:solidFill>
                  <a:schemeClr val="accent3"/>
                </a:solidFill>
              </a:rPr>
              <a:t>Personal Code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5. Chose ‘</a:t>
            </a:r>
            <a:r>
              <a:rPr lang="en-GB" sz="2000" dirty="0">
                <a:solidFill>
                  <a:schemeClr val="accent3"/>
                </a:solidFill>
              </a:rPr>
              <a:t>Device</a:t>
            </a:r>
            <a:r>
              <a:rPr lang="en-GB" sz="2000" b="0" dirty="0">
                <a:solidFill>
                  <a:schemeClr val="accent1"/>
                </a:solidFill>
              </a:rPr>
              <a:t>’ or ‘</a:t>
            </a:r>
            <a:r>
              <a:rPr lang="en-GB" sz="2000" dirty="0">
                <a:solidFill>
                  <a:schemeClr val="accent3"/>
                </a:solidFill>
              </a:rPr>
              <a:t>Downloads</a:t>
            </a:r>
            <a:r>
              <a:rPr lang="en-GB" sz="2000" b="0" dirty="0">
                <a:solidFill>
                  <a:schemeClr val="accent1"/>
                </a:solidFill>
              </a:rPr>
              <a:t>’ in dropdown menu for ‘Where’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6. Click </a:t>
            </a:r>
            <a:r>
              <a:rPr lang="en-GB" sz="2000" dirty="0">
                <a:solidFill>
                  <a:schemeClr val="accent3"/>
                </a:solidFill>
              </a:rPr>
              <a:t>Save</a:t>
            </a:r>
          </a:p>
          <a:p>
            <a:endParaRPr lang="en-GB" sz="2000" b="0" dirty="0">
              <a:solidFill>
                <a:schemeClr val="accent1"/>
              </a:solidFill>
            </a:endParaRPr>
          </a:p>
          <a:p>
            <a:endParaRPr lang="en-GB" sz="2000" b="0" dirty="0">
              <a:solidFill>
                <a:schemeClr val="accent1"/>
              </a:solidFill>
            </a:endParaRPr>
          </a:p>
        </p:txBody>
      </p:sp>
      <p:pic>
        <p:nvPicPr>
          <p:cNvPr id="2" name="Picture 1" descr="A diagram of a cat&#10;&#10;Description automatically generated">
            <a:extLst>
              <a:ext uri="{FF2B5EF4-FFF2-40B4-BE49-F238E27FC236}">
                <a16:creationId xmlns:a16="http://schemas.microsoft.com/office/drawing/2014/main" id="{AAFCF23C-C1B5-8D69-A981-062E2C1CB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9058" y="4016098"/>
            <a:ext cx="5714054" cy="2022749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FC8BBDA-70BC-EE81-EEDC-706EB3031824}"/>
              </a:ext>
            </a:extLst>
          </p:cNvPr>
          <p:cNvSpPr/>
          <p:nvPr/>
        </p:nvSpPr>
        <p:spPr>
          <a:xfrm>
            <a:off x="3479820" y="4151716"/>
            <a:ext cx="676422" cy="76859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186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computer&#10;&#10;Description automatically generated">
            <a:extLst>
              <a:ext uri="{FF2B5EF4-FFF2-40B4-BE49-F238E27FC236}">
                <a16:creationId xmlns:a16="http://schemas.microsoft.com/office/drawing/2014/main" id="{8BC3E74D-3DE7-C733-5BF3-31C05F327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6" b="4784"/>
          <a:stretch/>
        </p:blipFill>
        <p:spPr>
          <a:xfrm>
            <a:off x="2717949" y="4219325"/>
            <a:ext cx="5610828" cy="17413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C28157-93A6-2035-4FB5-47ADB24E7B58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26DABE5-9CC3-2C6D-5AA2-D6D92B84067B}"/>
              </a:ext>
            </a:extLst>
          </p:cNvPr>
          <p:cNvSpPr txBox="1">
            <a:spLocks/>
          </p:cNvSpPr>
          <p:nvPr/>
        </p:nvSpPr>
        <p:spPr>
          <a:xfrm>
            <a:off x="3004438" y="1157749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Go to: </a:t>
            </a:r>
            <a:r>
              <a:rPr lang="en-GB" sz="2400" i="0" u="none" strike="noStrike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cern.ch/conceptmap</a:t>
            </a:r>
            <a:endParaRPr lang="en-GB" sz="2400" dirty="0">
              <a:solidFill>
                <a:schemeClr val="accent3"/>
              </a:solidFill>
            </a:endParaRPr>
          </a:p>
          <a:p>
            <a:r>
              <a:rPr lang="en-GB" sz="2400" b="0" dirty="0">
                <a:solidFill>
                  <a:schemeClr val="accent1"/>
                </a:solidFill>
              </a:rPr>
              <a:t>2. Upload your saved concept map by clicking this</a:t>
            </a: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3" name="Picture 2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2CD9C2BF-C416-3A5C-B446-9FD6DAB1D9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24" y="2503281"/>
            <a:ext cx="7642789" cy="1197929"/>
          </a:xfrm>
          <a:prstGeom prst="rect">
            <a:avLst/>
          </a:prstGeom>
          <a:ln>
            <a:solidFill>
              <a:srgbClr val="0033A0">
                <a:alpha val="84000"/>
              </a:srgbClr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79BEDA-DE72-157A-506D-FEDFAA2B15FC}"/>
              </a:ext>
            </a:extLst>
          </p:cNvPr>
          <p:cNvCxnSpPr>
            <a:cxnSpLocks/>
          </p:cNvCxnSpPr>
          <p:nvPr/>
        </p:nvCxnSpPr>
        <p:spPr>
          <a:xfrm flipH="1">
            <a:off x="6612480" y="1969653"/>
            <a:ext cx="2935237" cy="1210765"/>
          </a:xfrm>
          <a:prstGeom prst="straightConnector1">
            <a:avLst/>
          </a:prstGeom>
          <a:ln w="57150">
            <a:solidFill>
              <a:schemeClr val="accent3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87D08F0-D28F-4A0F-B4AA-04567E7E310E}"/>
              </a:ext>
            </a:extLst>
          </p:cNvPr>
          <p:cNvSpPr/>
          <p:nvPr/>
        </p:nvSpPr>
        <p:spPr>
          <a:xfrm>
            <a:off x="1990915" y="2908006"/>
            <a:ext cx="4586368" cy="685383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D7A127-475E-3731-2B4F-A915C6264ACD}"/>
              </a:ext>
            </a:extLst>
          </p:cNvPr>
          <p:cNvSpPr txBox="1"/>
          <p:nvPr/>
        </p:nvSpPr>
        <p:spPr>
          <a:xfrm>
            <a:off x="8328777" y="3363619"/>
            <a:ext cx="37446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Make sure to ADD your NEW Map!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2DAA13-39B7-9409-A16D-9971EA21F1A3}"/>
              </a:ext>
            </a:extLst>
          </p:cNvPr>
          <p:cNvSpPr/>
          <p:nvPr/>
        </p:nvSpPr>
        <p:spPr>
          <a:xfrm>
            <a:off x="7464152" y="4149080"/>
            <a:ext cx="1080120" cy="47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D46FF02-9CF6-D6A7-5BF5-A4B5EC24EF24}"/>
              </a:ext>
            </a:extLst>
          </p:cNvPr>
          <p:cNvSpPr txBox="1">
            <a:spLocks/>
          </p:cNvSpPr>
          <p:nvPr/>
        </p:nvSpPr>
        <p:spPr>
          <a:xfrm>
            <a:off x="3046006" y="3891936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3. Chose your file from the computer</a:t>
            </a:r>
            <a:endParaRPr lang="en-GB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8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74703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747655"/>
            <a:ext cx="11376025" cy="2153265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Let’s talk!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808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How can concept maps be used in a classroom?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AC67C-C71D-DCCA-2147-E41EC3EE47F9}"/>
              </a:ext>
            </a:extLst>
          </p:cNvPr>
          <p:cNvSpPr txBox="1"/>
          <p:nvPr/>
        </p:nvSpPr>
        <p:spPr>
          <a:xfrm>
            <a:off x="3968459" y="2176267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Teaching</a:t>
            </a:r>
            <a:r>
              <a:rPr lang="fr-CH" sz="2800" dirty="0"/>
              <a:t> new concepts/topics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3AB1A-A89B-9102-54E6-67841DC494AE}"/>
              </a:ext>
            </a:extLst>
          </p:cNvPr>
          <p:cNvSpPr txBox="1"/>
          <p:nvPr/>
        </p:nvSpPr>
        <p:spPr>
          <a:xfrm>
            <a:off x="2564039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Assessment</a:t>
            </a:r>
            <a:r>
              <a:rPr lang="fr-CH" sz="2800" dirty="0"/>
              <a:t> of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</a:t>
            </a:r>
            <a:r>
              <a:rPr lang="fr-CH" sz="2800" dirty="0" err="1"/>
              <a:t>understanding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2E9B7-5472-D412-F37B-475A96696CE2}"/>
              </a:ext>
            </a:extLst>
          </p:cNvPr>
          <p:cNvSpPr txBox="1"/>
          <p:nvPr/>
        </p:nvSpPr>
        <p:spPr>
          <a:xfrm>
            <a:off x="3968459" y="2176266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>
                <a:solidFill>
                  <a:schemeClr val="accent3"/>
                </a:solidFill>
              </a:rPr>
              <a:t>Teaching</a:t>
            </a:r>
            <a:r>
              <a:rPr lang="fr-CH" sz="2800" dirty="0">
                <a:solidFill>
                  <a:schemeClr val="accent3"/>
                </a:solidFill>
              </a:rPr>
              <a:t> new concepts/topics</a:t>
            </a:r>
            <a:endParaRPr lang="en-CH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6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AB8A8E-8BCC-09F9-3ACD-53275F9876DC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Teaching new concepts/topics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36B8DF-7518-BD50-5A68-764BBCD50C35}"/>
              </a:ext>
            </a:extLst>
          </p:cNvPr>
          <p:cNvSpPr txBox="1"/>
          <p:nvPr/>
        </p:nvSpPr>
        <p:spPr>
          <a:xfrm>
            <a:off x="1411571" y="2146770"/>
            <a:ext cx="415197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1. Teacher </a:t>
            </a:r>
            <a:r>
              <a:rPr lang="fr-CH" sz="2800" dirty="0" err="1"/>
              <a:t>creates</a:t>
            </a:r>
            <a:r>
              <a:rPr lang="fr-CH" sz="2800" dirty="0"/>
              <a:t> a </a:t>
            </a:r>
            <a:r>
              <a:rPr lang="fr-CH" sz="2800" dirty="0" err="1"/>
              <a:t>map</a:t>
            </a:r>
            <a:r>
              <a:rPr lang="fr-CH" sz="2800" dirty="0"/>
              <a:t> 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C94533-9FC8-6F30-6EED-C4643AEA068E}"/>
              </a:ext>
            </a:extLst>
          </p:cNvPr>
          <p:cNvSpPr txBox="1"/>
          <p:nvPr/>
        </p:nvSpPr>
        <p:spPr>
          <a:xfrm>
            <a:off x="6562988" y="1834268"/>
            <a:ext cx="343844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and </a:t>
            </a:r>
            <a:r>
              <a:rPr lang="fr-CH" sz="2800" dirty="0" err="1"/>
              <a:t>shares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class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835A7B-D5BD-652F-9907-9458A8FCAC86}"/>
              </a:ext>
            </a:extLst>
          </p:cNvPr>
          <p:cNvSpPr txBox="1"/>
          <p:nvPr/>
        </p:nvSpPr>
        <p:spPr>
          <a:xfrm>
            <a:off x="6571615" y="2532661"/>
            <a:ext cx="294580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help</a:t>
            </a:r>
            <a:endParaRPr lang="en-CH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2BD765-CD40-7761-0F18-3879BA2A6332}"/>
              </a:ext>
            </a:extLst>
          </p:cNvPr>
          <p:cNvCxnSpPr>
            <a:cxnSpLocks/>
          </p:cNvCxnSpPr>
          <p:nvPr/>
        </p:nvCxnSpPr>
        <p:spPr>
          <a:xfrm flipV="1">
            <a:off x="5620387" y="2146770"/>
            <a:ext cx="773924" cy="30495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89617-32CD-A441-4ACD-FC21DABDFED5}"/>
              </a:ext>
            </a:extLst>
          </p:cNvPr>
          <p:cNvCxnSpPr>
            <a:cxnSpLocks/>
          </p:cNvCxnSpPr>
          <p:nvPr/>
        </p:nvCxnSpPr>
        <p:spPr>
          <a:xfrm>
            <a:off x="5655081" y="2451728"/>
            <a:ext cx="739230" cy="2963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73697EBA-2106-FE60-87AC-15B88F39B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0102" y="3231054"/>
            <a:ext cx="2200327" cy="20422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476689-0BBE-F2CF-421A-9B88928678B0}"/>
              </a:ext>
            </a:extLst>
          </p:cNvPr>
          <p:cNvSpPr txBox="1"/>
          <p:nvPr/>
        </p:nvSpPr>
        <p:spPr>
          <a:xfrm>
            <a:off x="1411571" y="3314513"/>
            <a:ext cx="477759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2.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 </a:t>
            </a:r>
            <a:r>
              <a:rPr lang="fr-CH" sz="2800" dirty="0" err="1"/>
              <a:t>create</a:t>
            </a:r>
            <a:r>
              <a:rPr lang="fr-CH" sz="2800" dirty="0"/>
              <a:t> a </a:t>
            </a:r>
            <a:r>
              <a:rPr lang="fr-CH" sz="2800" dirty="0" err="1"/>
              <a:t>map</a:t>
            </a:r>
            <a:endParaRPr lang="en-CH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30DA51-1E5D-7D1D-15D1-2A48F8016197}"/>
              </a:ext>
            </a:extLst>
          </p:cNvPr>
          <p:cNvSpPr txBox="1"/>
          <p:nvPr/>
        </p:nvSpPr>
        <p:spPr>
          <a:xfrm>
            <a:off x="1810555" y="4316194"/>
            <a:ext cx="176170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individually</a:t>
            </a:r>
            <a:endParaRPr lang="en-CH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0A9DE2-3BE3-66DB-CCFD-E7EC5999BA8A}"/>
              </a:ext>
            </a:extLst>
          </p:cNvPr>
          <p:cNvSpPr txBox="1"/>
          <p:nvPr/>
        </p:nvSpPr>
        <p:spPr>
          <a:xfrm>
            <a:off x="4739536" y="4363589"/>
            <a:ext cx="254076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in a </a:t>
            </a:r>
            <a:r>
              <a:rPr lang="fr-CH" sz="2800" dirty="0" err="1"/>
              <a:t>small</a:t>
            </a:r>
            <a:r>
              <a:rPr lang="fr-CH" sz="2800" dirty="0"/>
              <a:t> group</a:t>
            </a:r>
            <a:endParaRPr lang="en-CH" sz="28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0FF6924-65DB-6745-95E0-AD8B210386D8}"/>
              </a:ext>
            </a:extLst>
          </p:cNvPr>
          <p:cNvCxnSpPr>
            <a:cxnSpLocks/>
          </p:cNvCxnSpPr>
          <p:nvPr/>
        </p:nvCxnSpPr>
        <p:spPr>
          <a:xfrm>
            <a:off x="4794987" y="3766686"/>
            <a:ext cx="471356" cy="61710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430D26-6B54-66AD-9A26-99B4A4151CE5}"/>
              </a:ext>
            </a:extLst>
          </p:cNvPr>
          <p:cNvCxnSpPr>
            <a:cxnSpLocks/>
          </p:cNvCxnSpPr>
          <p:nvPr/>
        </p:nvCxnSpPr>
        <p:spPr>
          <a:xfrm flipH="1">
            <a:off x="3062869" y="3740378"/>
            <a:ext cx="349345" cy="6113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51E7A3-DD5C-7733-FEB4-747F8492D449}"/>
              </a:ext>
            </a:extLst>
          </p:cNvPr>
          <p:cNvSpPr txBox="1"/>
          <p:nvPr/>
        </p:nvSpPr>
        <p:spPr>
          <a:xfrm>
            <a:off x="1455090" y="5357372"/>
            <a:ext cx="102330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Maps</a:t>
            </a:r>
            <a:r>
              <a:rPr lang="fr-CH" sz="2800" dirty="0"/>
              <a:t> can </a:t>
            </a:r>
            <a:r>
              <a:rPr lang="fr-CH" sz="2800" dirty="0" err="1"/>
              <a:t>be</a:t>
            </a:r>
            <a:r>
              <a:rPr lang="fr-CH" sz="2800" dirty="0"/>
              <a:t> made </a:t>
            </a:r>
            <a:r>
              <a:rPr lang="fr-CH" sz="2800" dirty="0" err="1"/>
              <a:t>using</a:t>
            </a:r>
            <a:r>
              <a:rPr lang="fr-CH" sz="2800" dirty="0"/>
              <a:t> a software or a </a:t>
            </a:r>
            <a:r>
              <a:rPr lang="fr-CH" sz="2800" dirty="0" err="1"/>
              <a:t>paper</a:t>
            </a:r>
            <a:r>
              <a:rPr lang="fr-CH" sz="2800" dirty="0"/>
              <a:t> and </a:t>
            </a:r>
            <a:r>
              <a:rPr lang="fr-CH" sz="2800" dirty="0" err="1"/>
              <a:t>pen</a:t>
            </a:r>
            <a:r>
              <a:rPr lang="fr-CH" sz="2800" dirty="0"/>
              <a:t>.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56131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9" grpId="0"/>
      <p:bldP spid="21" grpId="0"/>
      <p:bldP spid="22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8C671-864F-6C2D-EBA1-8E57DC486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A3C5DD6-7EF5-4EF9-7582-A6B2EEF668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1158176" y="-2381252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43E938-CCA3-6257-452B-DFF37B5B94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2390582">
            <a:off x="8195394" y="3413587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CC222E8-8787-4D18-4ECA-285D49600F11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FFC6F4-16FD-1D45-B4F2-3018C0CC45D3}"/>
              </a:ext>
            </a:extLst>
          </p:cNvPr>
          <p:cNvSpPr txBox="1"/>
          <p:nvPr/>
        </p:nvSpPr>
        <p:spPr>
          <a:xfrm>
            <a:off x="1415480" y="1916831"/>
            <a:ext cx="329898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2800" dirty="0"/>
              <a:t>Speed and simplicity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787BF8-C66B-567D-DD16-CEB70466D5D0}"/>
              </a:ext>
            </a:extLst>
          </p:cNvPr>
          <p:cNvCxnSpPr>
            <a:cxnSpLocks/>
          </p:cNvCxnSpPr>
          <p:nvPr/>
        </p:nvCxnSpPr>
        <p:spPr>
          <a:xfrm>
            <a:off x="6167438" y="-315416"/>
            <a:ext cx="0" cy="7218040"/>
          </a:xfrm>
          <a:prstGeom prst="line">
            <a:avLst/>
          </a:prstGeom>
          <a:ln w="73025">
            <a:solidFill>
              <a:schemeClr val="accent1">
                <a:alpha val="2781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F3E0CB1-0086-FEBE-4F60-950447F2BD61}"/>
              </a:ext>
            </a:extLst>
          </p:cNvPr>
          <p:cNvSpPr txBox="1"/>
          <p:nvPr/>
        </p:nvSpPr>
        <p:spPr>
          <a:xfrm>
            <a:off x="67189" y="2852936"/>
            <a:ext cx="597920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2800" dirty="0"/>
              <a:t>Aid memory and cognitive processing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86C613-1C04-1FDC-9012-87CF3E334DDC}"/>
              </a:ext>
            </a:extLst>
          </p:cNvPr>
          <p:cNvSpPr txBox="1"/>
          <p:nvPr/>
        </p:nvSpPr>
        <p:spPr>
          <a:xfrm>
            <a:off x="110898" y="3853276"/>
            <a:ext cx="597759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2800" dirty="0"/>
              <a:t>Actual knowledge without distractions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3F5F6F-0134-88DA-FE3B-6C40B62BE699}"/>
              </a:ext>
            </a:extLst>
          </p:cNvPr>
          <p:cNvSpPr txBox="1"/>
          <p:nvPr/>
        </p:nvSpPr>
        <p:spPr>
          <a:xfrm>
            <a:off x="1143424" y="4764229"/>
            <a:ext cx="433772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2800" dirty="0"/>
              <a:t>Low tech, high accessibility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AE7BEC-AAEF-7ED1-A098-54AEAEB77A25}"/>
              </a:ext>
            </a:extLst>
          </p:cNvPr>
          <p:cNvSpPr txBox="1"/>
          <p:nvPr/>
        </p:nvSpPr>
        <p:spPr>
          <a:xfrm>
            <a:off x="7404704" y="1916830"/>
            <a:ext cx="395781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/>
              <a:t>Editability and Scalability</a:t>
            </a:r>
            <a:endParaRPr lang="en-CH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3F2C11-FFEB-5E23-7A67-AF57B1FF70DB}"/>
              </a:ext>
            </a:extLst>
          </p:cNvPr>
          <p:cNvSpPr txBox="1"/>
          <p:nvPr/>
        </p:nvSpPr>
        <p:spPr>
          <a:xfrm>
            <a:off x="6301243" y="2852936"/>
            <a:ext cx="587821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dirty="0"/>
              <a:t>Polish and Professional Presentation</a:t>
            </a:r>
            <a:endParaRPr lang="en-CH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7DD754-CB24-0E50-BACA-20A917C385AA}"/>
              </a:ext>
            </a:extLst>
          </p:cNvPr>
          <p:cNvSpPr txBox="1"/>
          <p:nvPr/>
        </p:nvSpPr>
        <p:spPr>
          <a:xfrm>
            <a:off x="7590859" y="3824288"/>
            <a:ext cx="347691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dirty="0"/>
              <a:t>Accessibility Features</a:t>
            </a:r>
            <a:endParaRPr lang="en-CH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CDB701-AB43-0E97-58C6-4D4652CB8F0A}"/>
              </a:ext>
            </a:extLst>
          </p:cNvPr>
          <p:cNvSpPr txBox="1"/>
          <p:nvPr/>
        </p:nvSpPr>
        <p:spPr>
          <a:xfrm>
            <a:off x="-1438215" y="747557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Paper &amp; Pen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FACB30-6B4D-E39E-B8B7-2F8164B878CB}"/>
              </a:ext>
            </a:extLst>
          </p:cNvPr>
          <p:cNvSpPr txBox="1"/>
          <p:nvPr/>
        </p:nvSpPr>
        <p:spPr>
          <a:xfrm>
            <a:off x="4522817" y="745540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Software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B6AD95-70C1-0EF4-7988-A004BD6B086F}"/>
              </a:ext>
            </a:extLst>
          </p:cNvPr>
          <p:cNvSpPr txBox="1"/>
          <p:nvPr/>
        </p:nvSpPr>
        <p:spPr>
          <a:xfrm>
            <a:off x="7464152" y="4769422"/>
            <a:ext cx="376064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dirty="0"/>
              <a:t>Integration and Storage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376409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3" grpId="0"/>
      <p:bldP spid="14" grpId="0"/>
      <p:bldP spid="15" grpId="0"/>
      <p:bldP spid="16" grpId="0"/>
      <p:bldP spid="17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7777927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white board with green writing on it&#10;&#10;Description automatically generated">
            <a:extLst>
              <a:ext uri="{FF2B5EF4-FFF2-40B4-BE49-F238E27FC236}">
                <a16:creationId xmlns:a16="http://schemas.microsoft.com/office/drawing/2014/main" id="{527A8BE7-4FAF-C0C1-481A-EDFD3E43F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035" y="451309"/>
            <a:ext cx="4309033" cy="5745377"/>
          </a:xfrm>
          <a:prstGeom prst="rect">
            <a:avLst/>
          </a:prstGeom>
        </p:spPr>
      </p:pic>
      <p:pic>
        <p:nvPicPr>
          <p:cNvPr id="4" name="Picture 3" descr="A white board with writing on it&#10;&#10;Description automatically generated">
            <a:extLst>
              <a:ext uri="{FF2B5EF4-FFF2-40B4-BE49-F238E27FC236}">
                <a16:creationId xmlns:a16="http://schemas.microsoft.com/office/drawing/2014/main" id="{8A2609A5-3E3D-5F2C-820C-CA6E264A3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6245" y="1256049"/>
            <a:ext cx="8922673" cy="4661978"/>
          </a:xfrm>
          <a:prstGeom prst="rect">
            <a:avLst/>
          </a:prstGeom>
        </p:spPr>
      </p:pic>
      <p:pic>
        <p:nvPicPr>
          <p:cNvPr id="10" name="Picture 9" descr="A stack of papers on a table&#10;&#10;Description automatically generated">
            <a:extLst>
              <a:ext uri="{FF2B5EF4-FFF2-40B4-BE49-F238E27FC236}">
                <a16:creationId xmlns:a16="http://schemas.microsoft.com/office/drawing/2014/main" id="{8456BD06-28C5-C1AA-028C-16068AB4E4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801" t="1000" r="17051"/>
          <a:stretch/>
        </p:blipFill>
        <p:spPr>
          <a:xfrm rot="5400000">
            <a:off x="3012258" y="753195"/>
            <a:ext cx="5949280" cy="50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3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882273" y="-1562594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How to Construct a Concept Maps</a:t>
            </a:r>
          </a:p>
          <a:p>
            <a:pPr algn="ctr"/>
            <a:endParaRPr lang="en-GB" sz="2800" dirty="0">
              <a:solidFill>
                <a:schemeClr val="accent1"/>
              </a:solidFill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407988" y="2351573"/>
            <a:ext cx="4607892" cy="3959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Use linking words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73ED8445-01F4-92DD-3E0D-DC782DC0A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169" y="1566124"/>
            <a:ext cx="6884152" cy="3180827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9C20764-179B-8E15-0FA3-E353C7DE3879}"/>
              </a:ext>
            </a:extLst>
          </p:cNvPr>
          <p:cNvSpPr txBox="1">
            <a:spLocks/>
          </p:cNvSpPr>
          <p:nvPr/>
        </p:nvSpPr>
        <p:spPr>
          <a:xfrm>
            <a:off x="407988" y="3007004"/>
            <a:ext cx="4607892" cy="3959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2.  Connect all the concepts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A107205-2847-77FE-9DB4-9019A38242DB}"/>
              </a:ext>
            </a:extLst>
          </p:cNvPr>
          <p:cNvSpPr txBox="1">
            <a:spLocks/>
          </p:cNvSpPr>
          <p:nvPr/>
        </p:nvSpPr>
        <p:spPr>
          <a:xfrm>
            <a:off x="3228201" y="5609625"/>
            <a:ext cx="6228084" cy="7002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Start your map from beginning please </a:t>
            </a:r>
            <a:r>
              <a:rPr lang="en-GB" sz="2400" dirty="0">
                <a:solidFill>
                  <a:schemeClr val="accent1"/>
                </a:solidFill>
                <a:sym typeface="Wingdings" pitchFamily="2" charset="2"/>
              </a:rPr>
              <a:t>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3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FC9401-A4C8-D141-959D-2B15494A1A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722" t="10471" r="17573" b="5530"/>
          <a:stretch/>
        </p:blipFill>
        <p:spPr>
          <a:xfrm>
            <a:off x="2066701" y="0"/>
            <a:ext cx="8847623" cy="6267067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B92413AF-A503-51D8-DE24-B49549ABAD39}"/>
              </a:ext>
            </a:extLst>
          </p:cNvPr>
          <p:cNvSpPr txBox="1">
            <a:spLocks/>
          </p:cNvSpPr>
          <p:nvPr/>
        </p:nvSpPr>
        <p:spPr>
          <a:xfrm>
            <a:off x="731062" y="1765382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>
                <a:solidFill>
                  <a:srgbClr val="E15E31"/>
                </a:solidFill>
              </a:rPr>
              <a:t>Parking Lot Method</a:t>
            </a:r>
            <a:br>
              <a:rPr lang="en-US" sz="370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30F149B0-5B41-008C-AFD3-D60C822260CF}"/>
              </a:ext>
            </a:extLst>
          </p:cNvPr>
          <p:cNvSpPr txBox="1">
            <a:spLocks/>
          </p:cNvSpPr>
          <p:nvPr/>
        </p:nvSpPr>
        <p:spPr>
          <a:xfrm>
            <a:off x="771745" y="2517929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 dirty="0">
                <a:solidFill>
                  <a:srgbClr val="E15E31"/>
                </a:solidFill>
              </a:rPr>
              <a:t>Blank Paper Method</a:t>
            </a:r>
            <a:br>
              <a:rPr lang="en-US" sz="3700" dirty="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8BDF1AA9-D4C1-5976-B951-2F5FB3B24F66}"/>
              </a:ext>
            </a:extLst>
          </p:cNvPr>
          <p:cNvSpPr txBox="1">
            <a:spLocks/>
          </p:cNvSpPr>
          <p:nvPr/>
        </p:nvSpPr>
        <p:spPr>
          <a:xfrm>
            <a:off x="794260" y="3233766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 dirty="0">
                <a:solidFill>
                  <a:srgbClr val="E15E31"/>
                </a:solidFill>
              </a:rPr>
              <a:t>Fill-In Method</a:t>
            </a:r>
            <a:br>
              <a:rPr lang="en-US" sz="3700" dirty="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6" name="Multiply 15">
            <a:extLst>
              <a:ext uri="{FF2B5EF4-FFF2-40B4-BE49-F238E27FC236}">
                <a16:creationId xmlns:a16="http://schemas.microsoft.com/office/drawing/2014/main" id="{1CF1AC9A-921E-659D-7CEF-5CCDE7666F0B}"/>
              </a:ext>
            </a:extLst>
          </p:cNvPr>
          <p:cNvSpPr/>
          <p:nvPr/>
        </p:nvSpPr>
        <p:spPr>
          <a:xfrm>
            <a:off x="5194939" y="2948868"/>
            <a:ext cx="2272793" cy="1054016"/>
          </a:xfrm>
          <a:prstGeom prst="mathMultiply">
            <a:avLst/>
          </a:prstGeom>
          <a:solidFill>
            <a:srgbClr val="0033A0">
              <a:alpha val="6247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150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How can concept map be used in a classroom?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AC67C-C71D-DCCA-2147-E41EC3EE47F9}"/>
              </a:ext>
            </a:extLst>
          </p:cNvPr>
          <p:cNvSpPr txBox="1"/>
          <p:nvPr/>
        </p:nvSpPr>
        <p:spPr>
          <a:xfrm>
            <a:off x="3968459" y="2176267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Teaching</a:t>
            </a:r>
            <a:r>
              <a:rPr lang="fr-CH" sz="2800" dirty="0"/>
              <a:t> new concepts/topics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3AB1A-A89B-9102-54E6-67841DC494AE}"/>
              </a:ext>
            </a:extLst>
          </p:cNvPr>
          <p:cNvSpPr txBox="1"/>
          <p:nvPr/>
        </p:nvSpPr>
        <p:spPr>
          <a:xfrm>
            <a:off x="2564039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Assessment</a:t>
            </a:r>
            <a:r>
              <a:rPr lang="fr-CH" sz="2800" dirty="0"/>
              <a:t> of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</a:t>
            </a:r>
            <a:r>
              <a:rPr lang="fr-CH" sz="2800" dirty="0" err="1"/>
              <a:t>understanding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2E9B7-5472-D412-F37B-475A96696CE2}"/>
              </a:ext>
            </a:extLst>
          </p:cNvPr>
          <p:cNvSpPr txBox="1"/>
          <p:nvPr/>
        </p:nvSpPr>
        <p:spPr>
          <a:xfrm>
            <a:off x="2570486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>
                <a:solidFill>
                  <a:schemeClr val="accent3"/>
                </a:solidFill>
              </a:rPr>
              <a:t>Assessment</a:t>
            </a:r>
            <a:r>
              <a:rPr lang="fr-CH" sz="2800" dirty="0">
                <a:solidFill>
                  <a:schemeClr val="accent3"/>
                </a:solidFill>
              </a:rPr>
              <a:t> of </a:t>
            </a:r>
            <a:r>
              <a:rPr lang="fr-CH" sz="2800" dirty="0" err="1">
                <a:solidFill>
                  <a:schemeClr val="accent3"/>
                </a:solidFill>
              </a:rPr>
              <a:t>your</a:t>
            </a:r>
            <a:r>
              <a:rPr lang="fr-CH" sz="2800" dirty="0">
                <a:solidFill>
                  <a:schemeClr val="accent3"/>
                </a:solidFill>
              </a:rPr>
              <a:t> </a:t>
            </a:r>
            <a:r>
              <a:rPr lang="fr-CH" sz="2800" dirty="0" err="1">
                <a:solidFill>
                  <a:schemeClr val="accent3"/>
                </a:solidFill>
              </a:rPr>
              <a:t>students</a:t>
            </a:r>
            <a:r>
              <a:rPr lang="fr-CH" sz="2800" dirty="0">
                <a:solidFill>
                  <a:schemeClr val="accent3"/>
                </a:solidFill>
              </a:rPr>
              <a:t>’ </a:t>
            </a:r>
            <a:r>
              <a:rPr lang="fr-CH" sz="2800" dirty="0" err="1">
                <a:solidFill>
                  <a:schemeClr val="accent3"/>
                </a:solidFill>
              </a:rPr>
              <a:t>understanding</a:t>
            </a:r>
            <a:endParaRPr lang="en-CH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689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Assessment of your students’ understanding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F6AB3B-127A-4A14-1655-DB0A836F2FE4}"/>
              </a:ext>
            </a:extLst>
          </p:cNvPr>
          <p:cNvSpPr txBox="1"/>
          <p:nvPr/>
        </p:nvSpPr>
        <p:spPr>
          <a:xfrm>
            <a:off x="3550239" y="1868961"/>
            <a:ext cx="1132298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Validity</a:t>
            </a:r>
            <a:endParaRPr lang="fr-CH" sz="2800" dirty="0"/>
          </a:p>
          <a:p>
            <a:pPr algn="l"/>
            <a:endParaRPr lang="en-C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7839D4-44AA-E69C-9937-81E2C9F8FE87}"/>
              </a:ext>
            </a:extLst>
          </p:cNvPr>
          <p:cNvSpPr txBox="1"/>
          <p:nvPr/>
        </p:nvSpPr>
        <p:spPr>
          <a:xfrm>
            <a:off x="6835690" y="1895559"/>
            <a:ext cx="2479846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Misconceptions</a:t>
            </a:r>
            <a:endParaRPr lang="fr-CH" sz="2800" dirty="0"/>
          </a:p>
          <a:p>
            <a:pPr algn="l"/>
            <a:endParaRPr lang="en-CH" sz="2800" dirty="0"/>
          </a:p>
        </p:txBody>
      </p:sp>
      <p:pic>
        <p:nvPicPr>
          <p:cNvPr id="14" name="Picture 13" descr="A close-up of a document&#10;&#10;Description automatically generated">
            <a:extLst>
              <a:ext uri="{FF2B5EF4-FFF2-40B4-BE49-F238E27FC236}">
                <a16:creationId xmlns:a16="http://schemas.microsoft.com/office/drawing/2014/main" id="{DCDE3FE3-6C62-6AA8-6836-F38F5069C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1856" y="1792440"/>
            <a:ext cx="5207000" cy="2438400"/>
          </a:xfrm>
          <a:prstGeom prst="rect">
            <a:avLst/>
          </a:prstGeom>
          <a:ln w="47625">
            <a:solidFill>
              <a:srgbClr val="0033A0"/>
            </a:solidFill>
          </a:ln>
        </p:spPr>
      </p:pic>
    </p:spTree>
    <p:extLst>
      <p:ext uri="{BB962C8B-B14F-4D97-AF65-F5344CB8AC3E}">
        <p14:creationId xmlns:p14="http://schemas.microsoft.com/office/powerpoint/2010/main" val="19515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589C37FB-BBA6-D843-E40C-60FDDE2043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029"/>
          <a:stretch/>
        </p:blipFill>
        <p:spPr>
          <a:xfrm>
            <a:off x="3499854" y="556529"/>
            <a:ext cx="5616574" cy="554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531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44EAA-3DD3-ECAB-B2EE-3CFE78B248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8700B6-7387-F9F7-AFCE-C4E1F235A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536" y="2083630"/>
            <a:ext cx="8782174" cy="37702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B9BD66-DCF3-F745-F19F-AAE6D761C5BC}"/>
              </a:ext>
            </a:extLst>
          </p:cNvPr>
          <p:cNvSpPr txBox="1"/>
          <p:nvPr/>
        </p:nvSpPr>
        <p:spPr>
          <a:xfrm>
            <a:off x="1992100" y="688352"/>
            <a:ext cx="8012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</a:rPr>
              <a:t>How Milena evaluates your concept maps</a:t>
            </a:r>
          </a:p>
        </p:txBody>
      </p:sp>
    </p:spTree>
    <p:extLst>
      <p:ext uri="{BB962C8B-B14F-4D97-AF65-F5344CB8AC3E}">
        <p14:creationId xmlns:p14="http://schemas.microsoft.com/office/powerpoint/2010/main" val="261183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44EAA-3DD3-ECAB-B2EE-3CFE78B248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552770" y="-205028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3DFE329B-965D-E9B3-93D1-7C109713EE09}"/>
              </a:ext>
            </a:extLst>
          </p:cNvPr>
          <p:cNvSpPr txBox="1">
            <a:spLocks/>
          </p:cNvSpPr>
          <p:nvPr/>
        </p:nvSpPr>
        <p:spPr>
          <a:xfrm>
            <a:off x="12259054" y="6275343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86DBE2C-3529-750B-EF30-92B956F63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4783" y="1048208"/>
            <a:ext cx="7772400" cy="333673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4533345-D32C-6FB6-EBB4-8ADBBC99DA40}"/>
              </a:ext>
            </a:extLst>
          </p:cNvPr>
          <p:cNvSpPr txBox="1"/>
          <p:nvPr/>
        </p:nvSpPr>
        <p:spPr>
          <a:xfrm>
            <a:off x="1486868" y="2106265"/>
            <a:ext cx="325089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C</a:t>
            </a:r>
            <a:r>
              <a:rPr lang="en-CH" sz="2400" b="1" dirty="0"/>
              <a:t>oncept knowledge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712B1F-034B-BB41-2653-10895EAB2C35}"/>
              </a:ext>
            </a:extLst>
          </p:cNvPr>
          <p:cNvSpPr txBox="1"/>
          <p:nvPr/>
        </p:nvSpPr>
        <p:spPr>
          <a:xfrm>
            <a:off x="1543403" y="2639441"/>
            <a:ext cx="10275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Density</a:t>
            </a:r>
            <a:endParaRPr lang="en-CH" sz="2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B0B597-3157-6B49-18DD-1795694ED0B7}"/>
              </a:ext>
            </a:extLst>
          </p:cNvPr>
          <p:cNvSpPr txBox="1"/>
          <p:nvPr/>
        </p:nvSpPr>
        <p:spPr>
          <a:xfrm>
            <a:off x="1379307" y="1559132"/>
            <a:ext cx="332142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 Concepts (and </a:t>
            </a:r>
            <a:r>
              <a:rPr lang="fr-CH" sz="2400" dirty="0" err="1"/>
              <a:t>Chunks</a:t>
            </a:r>
            <a:r>
              <a:rPr lang="fr-CH" sz="2400" dirty="0"/>
              <a:t>)</a:t>
            </a:r>
            <a:endParaRPr lang="en-CH" sz="2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6704A7A-EEC8-58A6-30BE-4BCDF0330638}"/>
              </a:ext>
            </a:extLst>
          </p:cNvPr>
          <p:cNvSpPr txBox="1"/>
          <p:nvPr/>
        </p:nvSpPr>
        <p:spPr>
          <a:xfrm>
            <a:off x="2570928" y="2595377"/>
            <a:ext cx="187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400" dirty="0"/>
              <a:t>= L / T</a:t>
            </a:r>
            <a:endParaRPr lang="en-CH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5113FD-598E-5453-2A56-A0580F6ED19C}"/>
              </a:ext>
            </a:extLst>
          </p:cNvPr>
          <p:cNvSpPr txBox="1"/>
          <p:nvPr/>
        </p:nvSpPr>
        <p:spPr>
          <a:xfrm>
            <a:off x="1498014" y="3115507"/>
            <a:ext cx="705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L = links; T = total </a:t>
            </a:r>
            <a:r>
              <a:rPr lang="de-CH" dirty="0" err="1"/>
              <a:t>number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concepts</a:t>
            </a:r>
            <a:endParaRPr lang="en-CH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BD7226-52EE-F0A0-1BCF-58FEB62232B8}"/>
              </a:ext>
            </a:extLst>
          </p:cNvPr>
          <p:cNvSpPr txBox="1"/>
          <p:nvPr/>
        </p:nvSpPr>
        <p:spPr>
          <a:xfrm>
            <a:off x="1543403" y="3626311"/>
            <a:ext cx="398346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Integration of</a:t>
            </a:r>
            <a:r>
              <a:rPr lang="en-CH" sz="2400" b="1" dirty="0"/>
              <a:t> knowledge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FA38AD4-348C-C6BD-A8E8-35E40DBD5398}"/>
              </a:ext>
            </a:extLst>
          </p:cNvPr>
          <p:cNvSpPr txBox="1"/>
          <p:nvPr/>
        </p:nvSpPr>
        <p:spPr>
          <a:xfrm>
            <a:off x="1552056" y="4306708"/>
            <a:ext cx="16959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Propositions</a:t>
            </a:r>
            <a:endParaRPr lang="en-CH" sz="24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E71C837-9DF7-B7BC-1663-F498064D7E48}"/>
              </a:ext>
            </a:extLst>
          </p:cNvPr>
          <p:cNvSpPr/>
          <p:nvPr/>
        </p:nvSpPr>
        <p:spPr>
          <a:xfrm>
            <a:off x="1379307" y="4200586"/>
            <a:ext cx="2193915" cy="596371"/>
          </a:xfrm>
          <a:prstGeom prst="ellipse">
            <a:avLst/>
          </a:prstGeom>
          <a:noFill/>
          <a:ln w="57150">
            <a:solidFill>
              <a:srgbClr val="B483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DB7AE4-D842-11F1-0FD5-5A62C1B77B15}"/>
              </a:ext>
            </a:extLst>
          </p:cNvPr>
          <p:cNvSpPr txBox="1"/>
          <p:nvPr/>
        </p:nvSpPr>
        <p:spPr>
          <a:xfrm>
            <a:off x="1589652" y="5068889"/>
            <a:ext cx="378308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de-CH" sz="2400" b="1" dirty="0" err="1"/>
              <a:t>Accuracy</a:t>
            </a:r>
            <a:r>
              <a:rPr lang="de-CH" sz="2400" b="1" dirty="0"/>
              <a:t>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  <a:r>
              <a:rPr lang="en-CH" sz="2400" b="1" dirty="0"/>
              <a:t>knowledge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E25B52-EC44-D002-83CB-C01474BFFCD6}"/>
              </a:ext>
            </a:extLst>
          </p:cNvPr>
          <p:cNvSpPr txBox="1"/>
          <p:nvPr/>
        </p:nvSpPr>
        <p:spPr>
          <a:xfrm>
            <a:off x="5224207" y="4288040"/>
            <a:ext cx="48987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CH" sz="2400" b="1" dirty="0"/>
              <a:t>Higher </a:t>
            </a:r>
            <a:r>
              <a:rPr lang="de-CH" sz="2400" b="1" dirty="0" err="1"/>
              <a:t>number</a:t>
            </a:r>
            <a:r>
              <a:rPr lang="de-CH" sz="2400" b="1" dirty="0"/>
              <a:t> = </a:t>
            </a:r>
            <a:r>
              <a:rPr lang="de-CH" sz="2400" b="1" dirty="0" err="1"/>
              <a:t>higher</a:t>
            </a:r>
            <a:r>
              <a:rPr lang="de-CH" sz="2400" b="1" dirty="0"/>
              <a:t> </a:t>
            </a:r>
            <a:r>
              <a:rPr lang="de-CH" sz="2400" b="1" dirty="0" err="1"/>
              <a:t>accuracy</a:t>
            </a:r>
            <a:endParaRPr lang="en-CH" sz="2400" b="1" dirty="0"/>
          </a:p>
        </p:txBody>
      </p:sp>
      <p:sp>
        <p:nvSpPr>
          <p:cNvPr id="53" name="Striped Right Arrow 52">
            <a:extLst>
              <a:ext uri="{FF2B5EF4-FFF2-40B4-BE49-F238E27FC236}">
                <a16:creationId xmlns:a16="http://schemas.microsoft.com/office/drawing/2014/main" id="{099371A6-125C-5F1F-4443-2E54F4235CC9}"/>
              </a:ext>
            </a:extLst>
          </p:cNvPr>
          <p:cNvSpPr/>
          <p:nvPr/>
        </p:nvSpPr>
        <p:spPr>
          <a:xfrm>
            <a:off x="3789020" y="4338222"/>
            <a:ext cx="1254560" cy="287614"/>
          </a:xfrm>
          <a:prstGeom prst="stripedRightArrow">
            <a:avLst/>
          </a:prstGeom>
          <a:solidFill>
            <a:srgbClr val="B483F5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948171-3FC6-7FF0-6B22-C06DAD0E2928}"/>
              </a:ext>
            </a:extLst>
          </p:cNvPr>
          <p:cNvSpPr txBox="1"/>
          <p:nvPr/>
        </p:nvSpPr>
        <p:spPr>
          <a:xfrm>
            <a:off x="1992100" y="688352"/>
            <a:ext cx="8012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</a:rPr>
              <a:t>How Milena evaluates your concept maps</a:t>
            </a:r>
          </a:p>
        </p:txBody>
      </p:sp>
    </p:spTree>
    <p:extLst>
      <p:ext uri="{BB962C8B-B14F-4D97-AF65-F5344CB8AC3E}">
        <p14:creationId xmlns:p14="http://schemas.microsoft.com/office/powerpoint/2010/main" val="383822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9" grpId="0"/>
      <p:bldP spid="50" grpId="0" animBg="1"/>
      <p:bldP spid="51" grpId="0"/>
      <p:bldP spid="52" grpId="0"/>
      <p:bldP spid="5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74703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747655"/>
            <a:ext cx="11376025" cy="2153265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Expert Concept Map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44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B3BA100-922F-243D-973C-B1D19DC6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868" y="1587425"/>
            <a:ext cx="8022696" cy="1249711"/>
          </a:xfrm>
        </p:spPr>
        <p:txBody>
          <a:bodyPr/>
          <a:lstStyle/>
          <a:p>
            <a:pPr algn="ctr"/>
            <a:r>
              <a:rPr lang="en-US" dirty="0"/>
              <a:t>Thank you for your participation!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B366CE-E465-BA34-DF7D-C2F886CEFE74}"/>
              </a:ext>
            </a:extLst>
          </p:cNvPr>
          <p:cNvSpPr txBox="1"/>
          <p:nvPr/>
        </p:nvSpPr>
        <p:spPr>
          <a:xfrm>
            <a:off x="3983281" y="5872665"/>
            <a:ext cx="26962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 err="1"/>
              <a:t>milena.vujanovic@cern.ch</a:t>
            </a:r>
            <a:endParaRPr lang="en-CH" dirty="0"/>
          </a:p>
        </p:txBody>
      </p:sp>
      <p:pic>
        <p:nvPicPr>
          <p:cNvPr id="23" name="Graphic 22" descr="Email with solid fill">
            <a:extLst>
              <a:ext uri="{FF2B5EF4-FFF2-40B4-BE49-F238E27FC236}">
                <a16:creationId xmlns:a16="http://schemas.microsoft.com/office/drawing/2014/main" id="{0C01B799-037E-5298-BD37-DCF5A2A28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47099" y="5805264"/>
            <a:ext cx="388661" cy="3886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E78212-9E83-9687-CE8D-59A2941FA31B}"/>
              </a:ext>
            </a:extLst>
          </p:cNvPr>
          <p:cNvSpPr txBox="1"/>
          <p:nvPr/>
        </p:nvSpPr>
        <p:spPr>
          <a:xfrm>
            <a:off x="7531098" y="5888305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/>
              <a:t>Nariel_137</a:t>
            </a:r>
            <a:endParaRPr lang="en-CH" dirty="0"/>
          </a:p>
        </p:txBody>
      </p:sp>
      <p:pic>
        <p:nvPicPr>
          <p:cNvPr id="3" name="Graphic 2" descr="Camera with solid fill">
            <a:extLst>
              <a:ext uri="{FF2B5EF4-FFF2-40B4-BE49-F238E27FC236}">
                <a16:creationId xmlns:a16="http://schemas.microsoft.com/office/drawing/2014/main" id="{9AE1619C-81E9-D08D-E00D-E4511C6A0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04112" y="5848651"/>
            <a:ext cx="388661" cy="388661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190CE94-8D72-D0BB-13A0-E6B3157D95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0230" y="2589951"/>
            <a:ext cx="1619058" cy="2280174"/>
          </a:xfrm>
          <a:prstGeom prst="rect">
            <a:avLst/>
          </a:prstGeom>
        </p:spPr>
      </p:pic>
      <p:pic>
        <p:nvPicPr>
          <p:cNvPr id="5" name="Picture 4" descr="A blue logo with text&#10;&#10;Description automatically generated">
            <a:extLst>
              <a:ext uri="{FF2B5EF4-FFF2-40B4-BE49-F238E27FC236}">
                <a16:creationId xmlns:a16="http://schemas.microsoft.com/office/drawing/2014/main" id="{FC0FA971-4BC5-2E7A-E35B-DFFE64FD30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6362" y="2676379"/>
            <a:ext cx="2755679" cy="23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84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EE2A6B-856E-403A-811E-0004F96C35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882273" y="-1562594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D4D21E-18FB-DC8E-ED9A-AE8C86DB72E5}"/>
              </a:ext>
            </a:extLst>
          </p:cNvPr>
          <p:cNvSpPr txBox="1"/>
          <p:nvPr/>
        </p:nvSpPr>
        <p:spPr>
          <a:xfrm>
            <a:off x="1464964" y="3080084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EE6B09-139B-8C44-3848-9817A970DB72}"/>
              </a:ext>
            </a:extLst>
          </p:cNvPr>
          <p:cNvSpPr txBox="1"/>
          <p:nvPr/>
        </p:nvSpPr>
        <p:spPr>
          <a:xfrm>
            <a:off x="-2832992" y="2188214"/>
            <a:ext cx="85959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First letter of your first name (e.g. Colin = 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706934-A0E2-5A20-04A2-16A46D005D77}"/>
              </a:ext>
            </a:extLst>
          </p:cNvPr>
          <p:cNvSpPr txBox="1"/>
          <p:nvPr/>
        </p:nvSpPr>
        <p:spPr>
          <a:xfrm>
            <a:off x="2826790" y="2196225"/>
            <a:ext cx="94434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Second letter of your mother’s name (e.g. Kathy = 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C0E155-E32F-8AAD-32D5-CA2BC6E9D887}"/>
              </a:ext>
            </a:extLst>
          </p:cNvPr>
          <p:cNvSpPr txBox="1"/>
          <p:nvPr/>
        </p:nvSpPr>
        <p:spPr>
          <a:xfrm>
            <a:off x="-2832992" y="4621132"/>
            <a:ext cx="94434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Third letter of your mother’s name (e.g. Kathy = 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4B41A7-7A20-A625-B965-6096169208D5}"/>
              </a:ext>
            </a:extLst>
          </p:cNvPr>
          <p:cNvSpPr txBox="1"/>
          <p:nvPr/>
        </p:nvSpPr>
        <p:spPr>
          <a:xfrm>
            <a:off x="2016181" y="5510450"/>
            <a:ext cx="84853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Last digit of your year of birth (e.g. 1961 = 1)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7B7D16E-A910-8801-3F4B-81696D015869}"/>
              </a:ext>
            </a:extLst>
          </p:cNvPr>
          <p:cNvCxnSpPr>
            <a:cxnSpLocks/>
          </p:cNvCxnSpPr>
          <p:nvPr/>
        </p:nvCxnSpPr>
        <p:spPr>
          <a:xfrm flipV="1">
            <a:off x="5519936" y="3623824"/>
            <a:ext cx="647502" cy="9271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283170-3322-6140-DDEE-A19BA1A12813}"/>
              </a:ext>
            </a:extLst>
          </p:cNvPr>
          <p:cNvCxnSpPr>
            <a:cxnSpLocks/>
          </p:cNvCxnSpPr>
          <p:nvPr/>
        </p:nvCxnSpPr>
        <p:spPr>
          <a:xfrm>
            <a:off x="3935760" y="2552731"/>
            <a:ext cx="1152128" cy="6563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9CB3D9-DA7F-1D11-2279-50CC64FECA49}"/>
              </a:ext>
            </a:extLst>
          </p:cNvPr>
          <p:cNvCxnSpPr>
            <a:cxnSpLocks/>
          </p:cNvCxnSpPr>
          <p:nvPr/>
        </p:nvCxnSpPr>
        <p:spPr>
          <a:xfrm flipH="1">
            <a:off x="5846883" y="2552731"/>
            <a:ext cx="763543" cy="5180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F74BEE8-D2AE-53D9-36EC-5C3EC4E3BD6B}"/>
              </a:ext>
            </a:extLst>
          </p:cNvPr>
          <p:cNvCxnSpPr>
            <a:cxnSpLocks/>
          </p:cNvCxnSpPr>
          <p:nvPr/>
        </p:nvCxnSpPr>
        <p:spPr>
          <a:xfrm flipH="1" flipV="1">
            <a:off x="6653278" y="3673874"/>
            <a:ext cx="102318" cy="18365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D5424BC-3BF1-E104-46D4-1F8A11C368C0}"/>
              </a:ext>
            </a:extLst>
          </p:cNvPr>
          <p:cNvSpPr txBox="1"/>
          <p:nvPr/>
        </p:nvSpPr>
        <p:spPr>
          <a:xfrm>
            <a:off x="2002278" y="3076222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6CFFB7-9F7D-209F-E137-FFE337146564}"/>
              </a:ext>
            </a:extLst>
          </p:cNvPr>
          <p:cNvSpPr txBox="1"/>
          <p:nvPr/>
        </p:nvSpPr>
        <p:spPr>
          <a:xfrm>
            <a:off x="2431705" y="3101479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ACF948-A5D5-36F6-B4F0-DCE7C1A197A5}"/>
              </a:ext>
            </a:extLst>
          </p:cNvPr>
          <p:cNvSpPr txBox="1"/>
          <p:nvPr/>
        </p:nvSpPr>
        <p:spPr>
          <a:xfrm>
            <a:off x="2813208" y="3090499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0EB0C0-1C93-3E9E-3828-25D01FD2778C}"/>
              </a:ext>
            </a:extLst>
          </p:cNvPr>
          <p:cNvSpPr txBox="1"/>
          <p:nvPr/>
        </p:nvSpPr>
        <p:spPr>
          <a:xfrm>
            <a:off x="3126297" y="3085596"/>
            <a:ext cx="7838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44E50-5085-3AD0-FD19-946E507D3884}"/>
              </a:ext>
            </a:extLst>
          </p:cNvPr>
          <p:cNvSpPr txBox="1"/>
          <p:nvPr/>
        </p:nvSpPr>
        <p:spPr>
          <a:xfrm>
            <a:off x="3461247" y="3092433"/>
            <a:ext cx="7838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7</a:t>
            </a:r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FB5C021C-691C-46DD-5973-9EDE2BD100DA}"/>
              </a:ext>
            </a:extLst>
          </p:cNvPr>
          <p:cNvSpPr/>
          <p:nvPr/>
        </p:nvSpPr>
        <p:spPr>
          <a:xfrm rot="16200000">
            <a:off x="6975632" y="3257496"/>
            <a:ext cx="184818" cy="647937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38231A-4405-D0C9-BEC7-4BF3CE2AB9B4}"/>
              </a:ext>
            </a:extLst>
          </p:cNvPr>
          <p:cNvCxnSpPr>
            <a:cxnSpLocks/>
          </p:cNvCxnSpPr>
          <p:nvPr/>
        </p:nvCxnSpPr>
        <p:spPr>
          <a:xfrm flipH="1" flipV="1">
            <a:off x="7316830" y="3706052"/>
            <a:ext cx="1029498" cy="6456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7B15FF6-089A-3DDB-51DA-C704BFA69ED3}"/>
              </a:ext>
            </a:extLst>
          </p:cNvPr>
          <p:cNvSpPr txBox="1"/>
          <p:nvPr/>
        </p:nvSpPr>
        <p:spPr>
          <a:xfrm>
            <a:off x="2983352" y="4395862"/>
            <a:ext cx="101845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 algn="ctr"/>
            <a:r>
              <a:rPr lang="en-CH" dirty="0">
                <a:solidFill>
                  <a:srgbClr val="E15E31"/>
                </a:solidFill>
              </a:rPr>
              <a:t>Last two digits of your phone number</a:t>
            </a:r>
          </a:p>
          <a:p>
            <a:pPr lvl="8" algn="ctr"/>
            <a:r>
              <a:rPr lang="en-CH" dirty="0">
                <a:solidFill>
                  <a:srgbClr val="E15E31"/>
                </a:solidFill>
              </a:rPr>
              <a:t>(e.g. 012 268 537 = 37)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BDA5D1C-06CC-E478-F513-E3BC3EF49297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How to Construct Your Code</a:t>
            </a:r>
          </a:p>
          <a:p>
            <a:pPr algn="ctr"/>
            <a:endParaRPr lang="en-GB" sz="2800" dirty="0">
              <a:solidFill>
                <a:schemeClr val="accent1"/>
              </a:solidFill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1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13" grpId="0"/>
      <p:bldP spid="14" grpId="0"/>
      <p:bldP spid="8" grpId="0"/>
      <p:bldP spid="9" grpId="0"/>
      <p:bldP spid="10" grpId="0"/>
      <p:bldP spid="5" grpId="0"/>
      <p:bldP spid="7" grpId="0"/>
      <p:bldP spid="21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71DBC-81B2-9509-074F-EAC14390A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194B6037-21E7-1369-C9C6-FA14D71188CF}"/>
              </a:ext>
            </a:extLst>
          </p:cNvPr>
          <p:cNvSpPr txBox="1">
            <a:spLocks/>
          </p:cNvSpPr>
          <p:nvPr/>
        </p:nvSpPr>
        <p:spPr>
          <a:xfrm>
            <a:off x="978071" y="3675803"/>
            <a:ext cx="8208912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2CDB4-FB70-4620-E2A6-B24EEDBA44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F0CF2F2B-E432-B9D5-1799-45BFF8463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pic>
        <p:nvPicPr>
          <p:cNvPr id="2" name="draw tutorial.mov">
            <a:hlinkClick r:id="" action="ppaction://media"/>
            <a:extLst>
              <a:ext uri="{FF2B5EF4-FFF2-40B4-BE49-F238E27FC236}">
                <a16:creationId xmlns:a16="http://schemas.microsoft.com/office/drawing/2014/main" id="{530A0A34-20B9-BFB1-A755-F5FF5965CE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03512" y="317443"/>
            <a:ext cx="9143339" cy="572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0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92699-9A59-2A15-16A4-1543DA371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FD46E8-C2CF-56BB-1DEF-3813D50AB1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882273" y="-1562594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2B527EDD-17D0-72DC-47BD-5044D3C23DF3}"/>
              </a:ext>
            </a:extLst>
          </p:cNvPr>
          <p:cNvSpPr txBox="1">
            <a:spLocks/>
          </p:cNvSpPr>
          <p:nvPr/>
        </p:nvSpPr>
        <p:spPr>
          <a:xfrm>
            <a:off x="978071" y="3675803"/>
            <a:ext cx="8208912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C54ED-6C99-57D4-ADF7-3318041DB9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6A7B831-AC47-1BD5-BE9D-639A69FC3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DBFEBE37-EAEC-827D-5E73-4C751138F0DB}"/>
              </a:ext>
            </a:extLst>
          </p:cNvPr>
          <p:cNvSpPr txBox="1">
            <a:spLocks/>
          </p:cNvSpPr>
          <p:nvPr/>
        </p:nvSpPr>
        <p:spPr>
          <a:xfrm>
            <a:off x="1127187" y="2007025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dirty="0">
                <a:solidFill>
                  <a:schemeClr val="accent1"/>
                </a:solidFill>
              </a:rPr>
              <a:t>A choice to make!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7176AF-0001-0D6C-B2DC-0E9A05214EE8}"/>
              </a:ext>
            </a:extLst>
          </p:cNvPr>
          <p:cNvSpPr txBox="1"/>
          <p:nvPr/>
        </p:nvSpPr>
        <p:spPr>
          <a:xfrm>
            <a:off x="-1138614" y="2966803"/>
            <a:ext cx="8990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F76345"/>
                </a:solidFill>
              </a:rPr>
              <a:t>Paper &amp; Pen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D69A13-6D72-3F74-E10C-ED339342458E}"/>
              </a:ext>
            </a:extLst>
          </p:cNvPr>
          <p:cNvSpPr txBox="1"/>
          <p:nvPr/>
        </p:nvSpPr>
        <p:spPr>
          <a:xfrm>
            <a:off x="4691979" y="2966803"/>
            <a:ext cx="8990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F76345"/>
                </a:solidFill>
              </a:rPr>
              <a:t>Software (Laptop)</a:t>
            </a:r>
          </a:p>
        </p:txBody>
      </p:sp>
    </p:spTree>
    <p:extLst>
      <p:ext uri="{BB962C8B-B14F-4D97-AF65-F5344CB8AC3E}">
        <p14:creationId xmlns:p14="http://schemas.microsoft.com/office/powerpoint/2010/main" val="35001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32037A6-B4A2-4D7C-B61C-88190839B8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9146572" y="-3745507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1158542" y="-195800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143058" y="314296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Now, it is your turn!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11514" y="4846030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544305" y="3393604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your laptop</a:t>
            </a:r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screenshot of a computer diagram&#10;&#10;Description automatically generated">
            <a:extLst>
              <a:ext uri="{FF2B5EF4-FFF2-40B4-BE49-F238E27FC236}">
                <a16:creationId xmlns:a16="http://schemas.microsoft.com/office/drawing/2014/main" id="{4245AF0B-3FF2-BC07-C36F-79B916ADC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8745" y="2803899"/>
            <a:ext cx="2462384" cy="262102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1127477-F3E7-166F-E924-8C9957AACF3E}"/>
              </a:ext>
            </a:extLst>
          </p:cNvPr>
          <p:cNvSpPr/>
          <p:nvPr/>
        </p:nvSpPr>
        <p:spPr>
          <a:xfrm>
            <a:off x="9796349" y="4964571"/>
            <a:ext cx="1754333" cy="540935"/>
          </a:xfrm>
          <a:prstGeom prst="ellipse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78C4B6-F1F3-8190-84D9-8E2D0413923C}"/>
              </a:ext>
            </a:extLst>
          </p:cNvPr>
          <p:cNvSpPr/>
          <p:nvPr/>
        </p:nvSpPr>
        <p:spPr>
          <a:xfrm>
            <a:off x="4367808" y="6021288"/>
            <a:ext cx="360040" cy="1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C5ED69A-7B44-6AB7-1D31-4B9E1BC06AFA}"/>
              </a:ext>
            </a:extLst>
          </p:cNvPr>
          <p:cNvSpPr txBox="1">
            <a:spLocks/>
          </p:cNvSpPr>
          <p:nvPr/>
        </p:nvSpPr>
        <p:spPr>
          <a:xfrm>
            <a:off x="4813995" y="3434187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the laptop in front of you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Enter the password: </a:t>
            </a:r>
            <a:r>
              <a:rPr lang="en-GB" dirty="0">
                <a:solidFill>
                  <a:schemeClr val="accent1"/>
                </a:solidFill>
              </a:rPr>
              <a:t>Tsp@2023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BEB46C-C8C8-B129-4795-DB3872D7125B}"/>
              </a:ext>
            </a:extLst>
          </p:cNvPr>
          <p:cNvSpPr txBox="1">
            <a:spLocks/>
          </p:cNvSpPr>
          <p:nvPr/>
        </p:nvSpPr>
        <p:spPr>
          <a:xfrm>
            <a:off x="5043869" y="2666999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CERN Laptop: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28AD0AD-35C9-E11F-5480-A5034DB14136}"/>
              </a:ext>
            </a:extLst>
          </p:cNvPr>
          <p:cNvSpPr txBox="1">
            <a:spLocks/>
          </p:cNvSpPr>
          <p:nvPr/>
        </p:nvSpPr>
        <p:spPr>
          <a:xfrm>
            <a:off x="732109" y="2684355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Personal Laptop: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59B12B-E2A5-DDAE-7481-B6822549FE4C}"/>
              </a:ext>
            </a:extLst>
          </p:cNvPr>
          <p:cNvCxnSpPr/>
          <p:nvPr/>
        </p:nvCxnSpPr>
        <p:spPr>
          <a:xfrm>
            <a:off x="-43823" y="2481320"/>
            <a:ext cx="12192000" cy="0"/>
          </a:xfrm>
          <a:prstGeom prst="line">
            <a:avLst/>
          </a:prstGeom>
          <a:ln w="730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E6695FD-267C-CBEE-6D63-381D4771076D}"/>
              </a:ext>
            </a:extLst>
          </p:cNvPr>
          <p:cNvCxnSpPr/>
          <p:nvPr/>
        </p:nvCxnSpPr>
        <p:spPr>
          <a:xfrm>
            <a:off x="-71437" y="885017"/>
            <a:ext cx="12192000" cy="0"/>
          </a:xfrm>
          <a:prstGeom prst="line">
            <a:avLst/>
          </a:prstGeom>
          <a:ln w="730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1DA7668-E86F-ED8B-F510-122D159F25DD}"/>
              </a:ext>
            </a:extLst>
          </p:cNvPr>
          <p:cNvSpPr txBox="1">
            <a:spLocks/>
          </p:cNvSpPr>
          <p:nvPr/>
        </p:nvSpPr>
        <p:spPr>
          <a:xfrm>
            <a:off x="2522608" y="1481981"/>
            <a:ext cx="9699480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You will get A3 paper. Please do not flip the paper! </a:t>
            </a:r>
          </a:p>
        </p:txBody>
      </p:sp>
    </p:spTree>
    <p:extLst>
      <p:ext uri="{BB962C8B-B14F-4D97-AF65-F5344CB8AC3E}">
        <p14:creationId xmlns:p14="http://schemas.microsoft.com/office/powerpoint/2010/main" val="57502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/>
      <p:bldP spid="10" grpId="0"/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A374D-16F5-5881-6001-4840791DB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F81FAA-FA86-FD9D-AF0A-C500A0D27C79}"/>
              </a:ext>
            </a:extLst>
          </p:cNvPr>
          <p:cNvSpPr txBox="1">
            <a:spLocks/>
          </p:cNvSpPr>
          <p:nvPr/>
        </p:nvSpPr>
        <p:spPr>
          <a:xfrm>
            <a:off x="2657804" y="1010460"/>
            <a:ext cx="8043455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Drag and drop the text icon anywhere</a:t>
            </a:r>
          </a:p>
          <a:p>
            <a:r>
              <a:rPr lang="en-GB" sz="2400" b="0" dirty="0">
                <a:solidFill>
                  <a:schemeClr val="accent1"/>
                </a:solidFill>
              </a:rPr>
              <a:t>2. Double click on the text icon to write your personal code: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55593654-844C-9F2E-8E2A-080D67F88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274" y="2035662"/>
            <a:ext cx="5844258" cy="3990487"/>
          </a:xfrm>
          <a:prstGeom prst="rect">
            <a:avLst/>
          </a:prstGeom>
        </p:spPr>
      </p:pic>
      <p:pic>
        <p:nvPicPr>
          <p:cNvPr id="7" name="Picture 6" descr="A diagram of a cat&#10;&#10;Description automatically generated">
            <a:extLst>
              <a:ext uri="{FF2B5EF4-FFF2-40B4-BE49-F238E27FC236}">
                <a16:creationId xmlns:a16="http://schemas.microsoft.com/office/drawing/2014/main" id="{7D213123-A2D9-22AB-B506-93B9ABEB67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002" y="3429000"/>
            <a:ext cx="7772400" cy="2751394"/>
          </a:xfrm>
          <a:prstGeom prst="rect">
            <a:avLst/>
          </a:prstGeom>
        </p:spPr>
      </p:pic>
      <p:pic>
        <p:nvPicPr>
          <p:cNvPr id="5" name="Picture 4" descr="A box with text and numbers&#10;&#10;AI-generated content may be incorrect.">
            <a:extLst>
              <a:ext uri="{FF2B5EF4-FFF2-40B4-BE49-F238E27FC236}">
                <a16:creationId xmlns:a16="http://schemas.microsoft.com/office/drawing/2014/main" id="{F73C3BA8-C2C6-5022-7FDF-4817DE80D5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1410" y="2102882"/>
            <a:ext cx="6572055" cy="2530326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ABA1666-4B82-A5D6-3B07-A8D06FC7F58F}"/>
              </a:ext>
            </a:extLst>
          </p:cNvPr>
          <p:cNvSpPr txBox="1">
            <a:spLocks/>
          </p:cNvSpPr>
          <p:nvPr/>
        </p:nvSpPr>
        <p:spPr>
          <a:xfrm>
            <a:off x="3310457" y="1136967"/>
            <a:ext cx="8618191" cy="17599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If you have the paper, just enter your code!</a:t>
            </a:r>
          </a:p>
        </p:txBody>
      </p:sp>
    </p:spTree>
    <p:extLst>
      <p:ext uri="{BB962C8B-B14F-4D97-AF65-F5344CB8AC3E}">
        <p14:creationId xmlns:p14="http://schemas.microsoft.com/office/powerpoint/2010/main" val="374700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C52786-DE58-8514-1F02-4EBD0EC342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62D4B0-0159-C610-9358-ACE73CDB3CDE}"/>
              </a:ext>
            </a:extLst>
          </p:cNvPr>
          <p:cNvSpPr/>
          <p:nvPr/>
        </p:nvSpPr>
        <p:spPr>
          <a:xfrm>
            <a:off x="431737" y="3464357"/>
            <a:ext cx="11357063" cy="1376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800" dirty="0">
                <a:solidFill>
                  <a:schemeClr val="bg1"/>
                </a:solidFill>
              </a:rPr>
              <a:t>What would you like your students to know about </a:t>
            </a:r>
          </a:p>
          <a:p>
            <a:pPr algn="ctr"/>
            <a:r>
              <a:rPr lang="en-CH" sz="2800" dirty="0">
                <a:solidFill>
                  <a:schemeClr val="bg1"/>
                </a:solidFill>
              </a:rPr>
              <a:t>PARTICLE PHYSICS and CERN?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FACCC5-6538-5A60-3E3F-2395E5EF782A}"/>
              </a:ext>
            </a:extLst>
          </p:cNvPr>
          <p:cNvSpPr txBox="1"/>
          <p:nvPr/>
        </p:nvSpPr>
        <p:spPr>
          <a:xfrm>
            <a:off x="869602" y="1960297"/>
            <a:ext cx="1160758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3200" dirty="0"/>
              <a:t> Stop and think about the focus question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494BA9-A08F-CC72-F4BA-30F23F3CA1E3}"/>
              </a:ext>
            </a:extLst>
          </p:cNvPr>
          <p:cNvSpPr txBox="1"/>
          <p:nvPr/>
        </p:nvSpPr>
        <p:spPr>
          <a:xfrm>
            <a:off x="900710" y="2569886"/>
            <a:ext cx="567711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2. Chose your starting concept</a:t>
            </a:r>
          </a:p>
          <a:p>
            <a:pPr algn="l"/>
            <a:endParaRPr lang="en-CH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7BB5EF-9D67-20C8-A523-13823C85C186}"/>
              </a:ext>
            </a:extLst>
          </p:cNvPr>
          <p:cNvSpPr txBox="1"/>
          <p:nvPr/>
        </p:nvSpPr>
        <p:spPr>
          <a:xfrm>
            <a:off x="900710" y="3217958"/>
            <a:ext cx="931637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3. Then chose 2 – 5 key concepts to start your map</a:t>
            </a:r>
          </a:p>
          <a:p>
            <a:pPr algn="l"/>
            <a:endParaRPr lang="en-CH" sz="3200" dirty="0"/>
          </a:p>
        </p:txBody>
      </p:sp>
      <p:sp>
        <p:nvSpPr>
          <p:cNvPr id="22" name="Curved Up Arrow 21">
            <a:extLst>
              <a:ext uri="{FF2B5EF4-FFF2-40B4-BE49-F238E27FC236}">
                <a16:creationId xmlns:a16="http://schemas.microsoft.com/office/drawing/2014/main" id="{F6CC9610-2BCC-FD3A-CBE0-16ADE808C873}"/>
              </a:ext>
            </a:extLst>
          </p:cNvPr>
          <p:cNvSpPr/>
          <p:nvPr/>
        </p:nvSpPr>
        <p:spPr>
          <a:xfrm rot="19798971">
            <a:off x="8405921" y="2028366"/>
            <a:ext cx="2012180" cy="1810461"/>
          </a:xfrm>
          <a:prstGeom prst="curvedUpArrow">
            <a:avLst/>
          </a:prstGeom>
          <a:solidFill>
            <a:srgbClr val="FFB9A2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DD6C809-3A88-3FBE-75FA-27F1ECFBA536}"/>
              </a:ext>
            </a:extLst>
          </p:cNvPr>
          <p:cNvSpPr/>
          <p:nvPr/>
        </p:nvSpPr>
        <p:spPr>
          <a:xfrm>
            <a:off x="5753615" y="1693801"/>
            <a:ext cx="2787366" cy="1059258"/>
          </a:xfrm>
          <a:prstGeom prst="ellipse">
            <a:avLst/>
          </a:prstGeom>
          <a:noFill/>
          <a:ln w="57150">
            <a:solidFill>
              <a:srgbClr val="FFB9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36B75-7F02-B68A-2C2D-B2808B24CB92}"/>
              </a:ext>
            </a:extLst>
          </p:cNvPr>
          <p:cNvSpPr txBox="1"/>
          <p:nvPr/>
        </p:nvSpPr>
        <p:spPr>
          <a:xfrm>
            <a:off x="909013" y="3740259"/>
            <a:ext cx="104216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4. Connect concepts with </a:t>
            </a:r>
            <a:r>
              <a:rPr lang="en-CH" sz="3200" u="sng" dirty="0"/>
              <a:t>arrowed lines </a:t>
            </a:r>
            <a:r>
              <a:rPr lang="en-CH" sz="3200" dirty="0"/>
              <a:t>and </a:t>
            </a:r>
            <a:r>
              <a:rPr lang="en-CH" sz="3200" u="sng" dirty="0"/>
              <a:t>linking words</a:t>
            </a:r>
          </a:p>
          <a:p>
            <a:pPr algn="l"/>
            <a:endParaRPr lang="en-CH" sz="3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AB6E74-FF8C-81CD-C771-242B794483EE}"/>
              </a:ext>
            </a:extLst>
          </p:cNvPr>
          <p:cNvSpPr txBox="1"/>
          <p:nvPr/>
        </p:nvSpPr>
        <p:spPr>
          <a:xfrm>
            <a:off x="938575" y="4327936"/>
            <a:ext cx="184505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5. Expand</a:t>
            </a:r>
          </a:p>
          <a:p>
            <a:pPr algn="l"/>
            <a:endParaRPr lang="en-CH" sz="3200" dirty="0"/>
          </a:p>
          <a:p>
            <a:pPr algn="l"/>
            <a:endParaRPr lang="en-CH" sz="3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8255F6-9323-D301-D194-10F1CDC17DCC}"/>
              </a:ext>
            </a:extLst>
          </p:cNvPr>
          <p:cNvSpPr txBox="1"/>
          <p:nvPr/>
        </p:nvSpPr>
        <p:spPr>
          <a:xfrm>
            <a:off x="1469524" y="5312821"/>
            <a:ext cx="2329164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sz="3200" dirty="0"/>
              <a:t>20 minutes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58AC1E-217F-D4AA-F98E-270F4F37BD89}"/>
              </a:ext>
            </a:extLst>
          </p:cNvPr>
          <p:cNvSpPr txBox="1"/>
          <p:nvPr/>
        </p:nvSpPr>
        <p:spPr>
          <a:xfrm>
            <a:off x="5485571" y="5342107"/>
            <a:ext cx="603210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Please </a:t>
            </a:r>
            <a:r>
              <a:rPr lang="en-CH" sz="3200" b="1" dirty="0">
                <a:solidFill>
                  <a:srgbClr val="FFB9A2"/>
                </a:solidFill>
              </a:rPr>
              <a:t>do not delete</a:t>
            </a:r>
            <a:r>
              <a:rPr lang="en-CH" sz="3200" dirty="0">
                <a:solidFill>
                  <a:srgbClr val="FFB9A2"/>
                </a:solidFill>
              </a:rPr>
              <a:t> </a:t>
            </a:r>
            <a:r>
              <a:rPr lang="en-CH" sz="3200" dirty="0"/>
              <a:t>your maps!</a:t>
            </a:r>
          </a:p>
        </p:txBody>
      </p:sp>
    </p:spTree>
    <p:extLst>
      <p:ext uri="{BB962C8B-B14F-4D97-AF65-F5344CB8AC3E}">
        <p14:creationId xmlns:p14="http://schemas.microsoft.com/office/powerpoint/2010/main" val="20733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586 -0.47268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  <p:bldP spid="22" grpId="0" animBg="1"/>
      <p:bldP spid="22" grpId="1" animBg="1"/>
      <p:bldP spid="23" grpId="0" animBg="1"/>
      <p:bldP spid="23" grpId="1" animBg="1"/>
      <p:bldP spid="24" grpId="0"/>
      <p:bldP spid="25" grpId="0"/>
      <p:bldP spid="26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373358" y="-2420123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919917" y="-1824028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0AD763-3A0F-C6C5-0B7C-2D48EEED9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2284" y="165026"/>
            <a:ext cx="4215216" cy="59492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9F29AE-52AA-A001-1948-2D70DC84DA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722" t="10471" r="17573" b="5530"/>
          <a:stretch/>
        </p:blipFill>
        <p:spPr>
          <a:xfrm>
            <a:off x="638033" y="940353"/>
            <a:ext cx="6475506" cy="458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05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2877</TotalTime>
  <Words>885</Words>
  <Application>Microsoft Macintosh PowerPoint</Application>
  <PresentationFormat>Widescreen</PresentationFormat>
  <Paragraphs>193</Paragraphs>
  <Slides>27</Slides>
  <Notes>25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Lato</vt:lpstr>
      <vt:lpstr>Wingdings</vt:lpstr>
      <vt:lpstr>Office Theme</vt:lpstr>
      <vt:lpstr>Concept Maps Session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would you like your students to know about Particle Physics and CERN?</vt:lpstr>
      <vt:lpstr>PowerPoint Presentation</vt:lpstr>
      <vt:lpstr>PowerPoint Presentation</vt:lpstr>
      <vt:lpstr>PowerPoint Presentation</vt:lpstr>
      <vt:lpstr>Let’s talk!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Expert Concept Map</vt:lpstr>
      <vt:lpstr>Thank you for your participation!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Maps as Assessment Tools in STEM Education</dc:title>
  <dc:creator>Milena Vujanovic</dc:creator>
  <cp:lastModifiedBy>Milena Vujanovic</cp:lastModifiedBy>
  <cp:revision>24</cp:revision>
  <cp:lastPrinted>2020-01-30T13:49:18Z</cp:lastPrinted>
  <dcterms:created xsi:type="dcterms:W3CDTF">2024-06-10T14:51:29Z</dcterms:created>
  <dcterms:modified xsi:type="dcterms:W3CDTF">2025-07-18T12:18:05Z</dcterms:modified>
</cp:coreProperties>
</file>