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3"/>
  </p:notesMasterIdLst>
  <p:sldIdLst>
    <p:sldId id="256" r:id="rId2"/>
    <p:sldId id="257" r:id="rId3"/>
    <p:sldId id="285" r:id="rId4"/>
    <p:sldId id="286" r:id="rId5"/>
    <p:sldId id="287" r:id="rId6"/>
    <p:sldId id="288" r:id="rId7"/>
    <p:sldId id="289" r:id="rId8"/>
    <p:sldId id="290" r:id="rId9"/>
    <p:sldId id="292" r:id="rId10"/>
    <p:sldId id="293" r:id="rId11"/>
    <p:sldId id="284" r:id="rId12"/>
  </p:sldIdLst>
  <p:sldSz cx="9144000" cy="6858000" type="screen4x3"/>
  <p:notesSz cx="7099300" cy="102346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mek" initials="T" lastIdx="1" clrIdx="0">
    <p:extLst>
      <p:ext uri="{19B8F6BF-5375-455C-9EA6-DF929625EA0E}">
        <p15:presenceInfo xmlns:p15="http://schemas.microsoft.com/office/powerpoint/2012/main" userId="Tome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AB72"/>
    <a:srgbClr val="3F7141"/>
    <a:srgbClr val="008080"/>
    <a:srgbClr val="00FFCC"/>
    <a:srgbClr val="FA60E4"/>
    <a:srgbClr val="0606F0"/>
    <a:srgbClr val="996633"/>
    <a:srgbClr val="00CC99"/>
    <a:srgbClr val="F94D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4" autoAdjust="0"/>
    <p:restoredTop sz="85359" autoAdjust="0"/>
  </p:normalViewPr>
  <p:slideViewPr>
    <p:cSldViewPr>
      <p:cViewPr varScale="1">
        <p:scale>
          <a:sx n="82" d="100"/>
          <a:sy n="82" d="100"/>
        </p:scale>
        <p:origin x="1517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100" d="100"/>
        <a:sy n="100" d="100"/>
      </p:scale>
      <p:origin x="0" y="16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78FC2CF-4361-4670-9AA5-95D214745973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674797D-5E36-40DE-83C9-166B0021A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985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oliniow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3397ED-60C6-4F7C-B616-30520096F2EE}" type="datetime1">
              <a:rPr lang="pl-PL" smtClean="0"/>
              <a:t>25.03.2025</a:t>
            </a:fld>
            <a:endParaRPr lang="pl-PL" dirty="0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 dirty="0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51E22B0-AF81-4D8B-A8D4-42D48DDF33C3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DDB7-FFD5-411F-A549-8AC940E7017A}" type="datetime1">
              <a:rPr lang="pl-PL" smtClean="0"/>
              <a:t>25.03.2025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63708-AD10-452D-B89A-676E0F5BCCF4}" type="datetime1">
              <a:rPr lang="pl-PL" smtClean="0"/>
              <a:t>25.03.2025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DF0E-E8DB-4BB5-8705-1404946DC828}" type="datetime1">
              <a:rPr lang="pl-PL" smtClean="0"/>
              <a:t>25.03.2025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47EC-80A4-4D59-BDD2-2989BC4DD76F}" type="datetime1">
              <a:rPr lang="pl-PL" smtClean="0"/>
              <a:t>25.03.2025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31119-E015-4F47-8ADE-063D82A9D7B1}" type="datetime1">
              <a:rPr lang="pl-PL" smtClean="0"/>
              <a:t>25.03.2025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19B9-1062-4051-BD84-B953796EA7DC}" type="datetime1">
              <a:rPr lang="pl-PL" smtClean="0"/>
              <a:t>25.03.2025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pl-PL" smtClean="0"/>
              <a:t>‹#›</a:t>
            </a:fld>
            <a:endParaRPr lang="pl-P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43567-DF55-41A3-AF9C-7E9BE9666865}" type="datetime1">
              <a:rPr lang="pl-PL" smtClean="0"/>
              <a:t>25.03.2025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B209-7747-426F-9A83-FEFDA286376D}" type="datetime1">
              <a:rPr lang="pl-PL" smtClean="0"/>
              <a:t>25.03.2025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8BCBB500-7B57-4752-82B3-57E92F6FF1B9}" type="datetime1">
              <a:rPr lang="pl-PL" smtClean="0"/>
              <a:t>25.03.2025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pl-PL" smtClean="0"/>
              <a:t>‹#›</a:t>
            </a:fld>
            <a:endParaRPr lang="pl-P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9A5FECD-03BF-4E12-B47F-FE30538128A7}" type="datetime1">
              <a:rPr lang="pl-PL" smtClean="0"/>
              <a:t>25.03.2025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51E22B0-AF81-4D8B-A8D4-42D48DDF33C3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oliniow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oliniow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/>
              <a:t>Kliknij, aby edytować style wzorca tekstu</a:t>
            </a:r>
          </a:p>
          <a:p>
            <a:pPr lvl="1" eaLnBrk="1" latinLnBrk="0" hangingPunct="1"/>
            <a:r>
              <a:rPr kumimoji="0" lang="pl-PL"/>
              <a:t>Drugi poziom</a:t>
            </a:r>
          </a:p>
          <a:p>
            <a:pPr lvl="2" eaLnBrk="1" latinLnBrk="0" hangingPunct="1"/>
            <a:r>
              <a:rPr kumimoji="0" lang="pl-PL"/>
              <a:t>Trzeci poziom</a:t>
            </a:r>
          </a:p>
          <a:p>
            <a:pPr lvl="3" eaLnBrk="1" latinLnBrk="0" hangingPunct="1"/>
            <a:r>
              <a:rPr kumimoji="0" lang="pl-PL"/>
              <a:t>Czwarty poziom</a:t>
            </a:r>
          </a:p>
          <a:p>
            <a:pPr lvl="4" eaLnBrk="1" latinLnBrk="0" hangingPunct="1"/>
            <a:r>
              <a:rPr kumimoji="0" lang="pl-PL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068391E-EE35-47C3-BEEA-5A193A20B3C5}" type="datetime1">
              <a:rPr lang="pl-PL" smtClean="0"/>
              <a:t>25.03.2025</a:t>
            </a:fld>
            <a:endParaRPr lang="pl-PL" dirty="0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 dirty="0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51E22B0-AF81-4D8B-A8D4-42D48DDF33C3}" type="slidenum">
              <a:rPr lang="pl-PL" smtClean="0"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idx="1"/>
          </p:nvPr>
        </p:nvSpPr>
        <p:spPr>
          <a:xfrm>
            <a:off x="3054660" y="1901134"/>
            <a:ext cx="3034680" cy="473860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pl-PL" dirty="0"/>
              <a:t>Tomasz </a:t>
            </a:r>
            <a:r>
              <a:rPr lang="pl-PL" dirty="0" err="1"/>
              <a:t>Stebel</a:t>
            </a:r>
            <a:r>
              <a:rPr lang="pl-PL" dirty="0"/>
              <a:t> 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53899" y="35995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800" dirty="0"/>
              <a:t>Automatic differentiation for </a:t>
            </a:r>
            <a:r>
              <a:rPr lang="en-US" sz="3800" dirty="0" err="1"/>
              <a:t>Balitsky-Kovchegov</a:t>
            </a:r>
            <a:r>
              <a:rPr lang="en-US" sz="3800" dirty="0"/>
              <a:t> equation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19962" y="2620997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sz="1600" dirty="0"/>
          </a:p>
        </p:txBody>
      </p:sp>
      <p:sp>
        <p:nvSpPr>
          <p:cNvPr id="12" name="Prostokąt 11"/>
          <p:cNvSpPr/>
          <p:nvPr/>
        </p:nvSpPr>
        <p:spPr>
          <a:xfrm>
            <a:off x="692843" y="3456586"/>
            <a:ext cx="755171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900" dirty="0">
                <a:latin typeface="+mj-lt"/>
              </a:rPr>
              <a:t>In </a:t>
            </a:r>
            <a:r>
              <a:rPr lang="pl-PL" sz="1900" dirty="0" err="1">
                <a:latin typeface="+mj-lt"/>
              </a:rPr>
              <a:t>collaboration</a:t>
            </a:r>
            <a:r>
              <a:rPr lang="pl-PL" sz="1900" dirty="0">
                <a:latin typeface="+mj-lt"/>
              </a:rPr>
              <a:t> with:</a:t>
            </a:r>
            <a:endParaRPr lang="pl-PL" sz="1900" b="0" i="0" u="none" strike="noStrike" baseline="0" dirty="0">
              <a:solidFill>
                <a:srgbClr val="000000"/>
              </a:solidFill>
              <a:latin typeface="+mj-lt"/>
            </a:endParaRPr>
          </a:p>
          <a:p>
            <a:pPr algn="ctr"/>
            <a:r>
              <a:rPr lang="pl-PL" sz="1900" b="0" i="0" u="none" strike="noStrike" baseline="0" dirty="0">
                <a:solidFill>
                  <a:srgbClr val="000000"/>
                </a:solidFill>
                <a:latin typeface="+mj-lt"/>
              </a:rPr>
              <a:t>Florian </a:t>
            </a:r>
            <a:r>
              <a:rPr lang="pl-PL" sz="1900" b="0" i="0" u="none" strike="noStrike" baseline="0" dirty="0" err="1">
                <a:solidFill>
                  <a:srgbClr val="000000"/>
                </a:solidFill>
                <a:latin typeface="+mj-lt"/>
              </a:rPr>
              <a:t>Cougoulic</a:t>
            </a:r>
            <a:r>
              <a:rPr lang="pl-PL" sz="19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pl-PL" sz="1900" b="0" i="0" u="none" strike="noStrike" baseline="0" dirty="0">
                <a:solidFill>
                  <a:srgbClr val="000000"/>
                </a:solidFill>
                <a:latin typeface="+mj-lt"/>
              </a:rPr>
              <a:t>Piotr </a:t>
            </a:r>
            <a:r>
              <a:rPr lang="pl-PL" sz="1900" b="0" i="0" u="none" strike="noStrike" baseline="0" dirty="0" err="1">
                <a:solidFill>
                  <a:srgbClr val="000000"/>
                </a:solidFill>
                <a:latin typeface="+mj-lt"/>
              </a:rPr>
              <a:t>Korcyl</a:t>
            </a:r>
            <a:r>
              <a:rPr lang="pl-PL" sz="1900" b="0" i="0" u="none" strike="noStrike" baseline="0" dirty="0">
                <a:solidFill>
                  <a:srgbClr val="000000"/>
                </a:solidFill>
                <a:latin typeface="+mj-lt"/>
              </a:rPr>
              <a:t> and </a:t>
            </a:r>
            <a:r>
              <a:rPr lang="pl-PL" sz="1900" b="0" i="0" u="none" strike="noStrike" baseline="0" dirty="0" err="1">
                <a:solidFill>
                  <a:srgbClr val="000000"/>
                </a:solidFill>
                <a:latin typeface="+mj-lt"/>
              </a:rPr>
              <a:t>Truong</a:t>
            </a:r>
            <a:r>
              <a:rPr lang="pl-PL" sz="1900" b="0" i="0" u="none" strike="noStrike" baseline="0" dirty="0">
                <a:solidFill>
                  <a:srgbClr val="000000"/>
                </a:solidFill>
                <a:latin typeface="+mj-lt"/>
              </a:rPr>
              <a:t> My Hau LE</a:t>
            </a:r>
            <a:endParaRPr lang="en-US" sz="1900" dirty="0">
              <a:latin typeface="+mj-lt"/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2931335" y="2390852"/>
            <a:ext cx="5607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Institute of Theoretical Physics,</a:t>
            </a:r>
          </a:p>
          <a:p>
            <a:r>
              <a:rPr lang="en-US" sz="1600" dirty="0"/>
              <a:t>Jagiellonian</a:t>
            </a:r>
            <a:r>
              <a:rPr lang="pl-PL" sz="1600" dirty="0"/>
              <a:t> University</a:t>
            </a:r>
            <a:r>
              <a:rPr lang="en-US" sz="1600" dirty="0"/>
              <a:t>, Kraków</a:t>
            </a:r>
          </a:p>
        </p:txBody>
      </p:sp>
      <p:sp>
        <p:nvSpPr>
          <p:cNvPr id="6" name="Prostokąt 5"/>
          <p:cNvSpPr/>
          <p:nvPr/>
        </p:nvSpPr>
        <p:spPr>
          <a:xfrm>
            <a:off x="1031787" y="4800403"/>
            <a:ext cx="7551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 XXXII International Workshop on Deep Inelastic Scattering and Related Subjects (DIS2025)</a:t>
            </a:r>
            <a:endParaRPr lang="pl-PL" sz="1600" dirty="0"/>
          </a:p>
        </p:txBody>
      </p:sp>
      <p:pic>
        <p:nvPicPr>
          <p:cNvPr id="13" name="Obraz 12">
            <a:extLst>
              <a:ext uri="{FF2B5EF4-FFF2-40B4-BE49-F238E27FC236}">
                <a16:creationId xmlns:a16="http://schemas.microsoft.com/office/drawing/2014/main" id="{70F65EDC-569A-45A2-91C5-599AD4163A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357" y="1797823"/>
            <a:ext cx="836695" cy="1392278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E1067FCE-06BA-4D77-94D2-3D35276EF5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889" y="5940152"/>
            <a:ext cx="3151451" cy="274039"/>
          </a:xfrm>
          <a:prstGeom prst="rect">
            <a:avLst/>
          </a:prstGeom>
        </p:spPr>
      </p:pic>
      <p:sp>
        <p:nvSpPr>
          <p:cNvPr id="15" name="pole tekstowe 5">
            <a:extLst>
              <a:ext uri="{FF2B5EF4-FFF2-40B4-BE49-F238E27FC236}">
                <a16:creationId xmlns:a16="http://schemas.microsoft.com/office/drawing/2014/main" id="{AA9129FE-118B-425C-AF6C-CC89B84EB99B}"/>
              </a:ext>
            </a:extLst>
          </p:cNvPr>
          <p:cNvSpPr txBox="1"/>
          <p:nvPr/>
        </p:nvSpPr>
        <p:spPr>
          <a:xfrm>
            <a:off x="5813475" y="6245952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1000" dirty="0"/>
              <a:t>Project </a:t>
            </a:r>
            <a:r>
              <a:rPr lang="pl-PL" sz="1000" dirty="0" err="1"/>
              <a:t>is</a:t>
            </a:r>
            <a:r>
              <a:rPr lang="pl-PL" sz="1000" dirty="0"/>
              <a:t> </a:t>
            </a:r>
            <a:r>
              <a:rPr lang="pl-PL" sz="1000" dirty="0" err="1"/>
              <a:t>supported</a:t>
            </a:r>
            <a:r>
              <a:rPr lang="pl-PL" sz="1000" dirty="0"/>
              <a:t> by </a:t>
            </a:r>
            <a:r>
              <a:rPr lang="pl-PL" sz="1000" dirty="0" err="1"/>
              <a:t>National</a:t>
            </a:r>
            <a:r>
              <a:rPr lang="pl-PL" sz="1000" dirty="0"/>
              <a:t> Science Centre, </a:t>
            </a:r>
            <a:r>
              <a:rPr lang="pl-PL" sz="1000" dirty="0" err="1"/>
              <a:t>grants</a:t>
            </a:r>
            <a:r>
              <a:rPr lang="pl-PL" sz="1000" dirty="0"/>
              <a:t> no. </a:t>
            </a:r>
            <a:r>
              <a:rPr lang="en-US" sz="1000" dirty="0"/>
              <a:t>2021/43/D/ST2/03375</a:t>
            </a:r>
            <a:r>
              <a:rPr lang="pl-PL" sz="1000" b="0" i="0" u="none" strike="noStrike" baseline="0" dirty="0">
                <a:solidFill>
                  <a:srgbClr val="231F20"/>
                </a:solidFill>
              </a:rPr>
              <a:t>.</a:t>
            </a:r>
            <a:endParaRPr lang="pl-PL" sz="1000" dirty="0"/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17D9FDE3-4636-4058-AFEC-B85169718B65}"/>
              </a:ext>
            </a:extLst>
          </p:cNvPr>
          <p:cNvSpPr txBox="1"/>
          <p:nvPr/>
        </p:nvSpPr>
        <p:spPr>
          <a:xfrm>
            <a:off x="2015716" y="4319336"/>
            <a:ext cx="511256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dirty="0"/>
              <a:t>based e-Print: 2411.12739 </a:t>
            </a:r>
            <a:r>
              <a:rPr lang="pl-PL" sz="1500" dirty="0"/>
              <a:t>and </a:t>
            </a:r>
            <a:r>
              <a:rPr lang="pl-PL" sz="1500" dirty="0" err="1"/>
              <a:t>work</a:t>
            </a:r>
            <a:r>
              <a:rPr lang="pl-PL" sz="1500" dirty="0"/>
              <a:t> in </a:t>
            </a:r>
            <a:r>
              <a:rPr lang="pl-PL" sz="1500" dirty="0" err="1"/>
              <a:t>progress</a:t>
            </a:r>
            <a:endParaRPr lang="en-US" sz="1500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89A968B-3717-4398-9894-95DC3A7480C7}"/>
              </a:ext>
            </a:extLst>
          </p:cNvPr>
          <p:cNvSpPr txBox="1"/>
          <p:nvPr/>
        </p:nvSpPr>
        <p:spPr>
          <a:xfrm>
            <a:off x="4283968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C78B570-F264-FFF1-B818-4ED4F87E4838}"/>
              </a:ext>
            </a:extLst>
          </p:cNvPr>
          <p:cNvSpPr txBox="1"/>
          <p:nvPr/>
        </p:nvSpPr>
        <p:spPr>
          <a:xfrm>
            <a:off x="4006835" y="5570820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25</a:t>
            </a:r>
            <a:r>
              <a:rPr lang="pl-PL" sz="1800" dirty="0">
                <a:solidFill>
                  <a:srgbClr val="000000"/>
                </a:solidFill>
              </a:rPr>
              <a:t>.03.2025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017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09CF5B5E-3CC2-1993-C5A2-BD39A70E7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0C3C9BEC-53AD-582E-A4DF-361947FA7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Fits to data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FA821888-936F-2EF0-B956-5BB43EA1D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3589" y="441985"/>
            <a:ext cx="3688516" cy="800910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98C7FFE5-F69B-511D-A503-5BD47E091594}"/>
              </a:ext>
            </a:extLst>
          </p:cNvPr>
          <p:cNvSpPr txBox="1"/>
          <p:nvPr/>
        </p:nvSpPr>
        <p:spPr>
          <a:xfrm>
            <a:off x="527786" y="1439581"/>
            <a:ext cx="84852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/>
              <a:t>We use H1 and ZEUS combined data fo</a:t>
            </a:r>
            <a:r>
              <a:rPr lang="en-US" dirty="0"/>
              <a:t>r inclusive DIS, 271 data points.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58364766-A787-1CC6-BD23-64A9422EE5AC}"/>
              </a:ext>
            </a:extLst>
          </p:cNvPr>
          <p:cNvSpPr txBox="1"/>
          <p:nvPr/>
        </p:nvSpPr>
        <p:spPr>
          <a:xfrm>
            <a:off x="457200" y="57895"/>
            <a:ext cx="165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PRELIMINARY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pole tekstowe 8">
                <a:extLst>
                  <a:ext uri="{FF2B5EF4-FFF2-40B4-BE49-F238E27FC236}">
                    <a16:creationId xmlns:a16="http://schemas.microsoft.com/office/drawing/2014/main" id="{85D33689-07A2-F63F-9313-168899E8A074}"/>
                  </a:ext>
                </a:extLst>
              </p:cNvPr>
              <p:cNvSpPr txBox="1"/>
              <p:nvPr/>
            </p:nvSpPr>
            <p:spPr>
              <a:xfrm>
                <a:off x="430172" y="2648640"/>
                <a:ext cx="79928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arenR"/>
                </a:pPr>
                <a:r>
                  <a:rPr lang="en-US" dirty="0"/>
                  <a:t>Input is just a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functio</a:t>
                </a:r>
                <a:r>
                  <a:rPr lang="pl-PL" dirty="0"/>
                  <a:t>n.</a:t>
                </a:r>
                <a:endParaRPr lang="en-US" dirty="0"/>
              </a:p>
              <a:p>
                <a:pPr marL="342900" indent="-342900">
                  <a:buAutoNum type="arabicParenR"/>
                </a:pPr>
                <a:r>
                  <a:rPr lang="en-US" dirty="0"/>
                  <a:t>Input is a function + derivatives (provided by AD).</a:t>
                </a:r>
              </a:p>
            </p:txBody>
          </p:sp>
        </mc:Choice>
        <mc:Fallback xmlns="">
          <p:sp>
            <p:nvSpPr>
              <p:cNvPr id="9" name="pole tekstowe 8">
                <a:extLst>
                  <a:ext uri="{FF2B5EF4-FFF2-40B4-BE49-F238E27FC236}">
                    <a16:creationId xmlns:a16="http://schemas.microsoft.com/office/drawing/2014/main" id="{85D33689-07A2-F63F-9313-168899E8A0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172" y="2648640"/>
                <a:ext cx="7992888" cy="646331"/>
              </a:xfrm>
              <a:prstGeom prst="rect">
                <a:avLst/>
              </a:prstGeom>
              <a:blipFill>
                <a:blip r:embed="rId3"/>
                <a:stretch>
                  <a:fillRect l="-1144" t="-14953" b="-23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pole tekstowe 10">
            <a:extLst>
              <a:ext uri="{FF2B5EF4-FFF2-40B4-BE49-F238E27FC236}">
                <a16:creationId xmlns:a16="http://schemas.microsoft.com/office/drawing/2014/main" id="{8624D05E-3416-4724-2EEB-276DC12E8C7E}"/>
              </a:ext>
            </a:extLst>
          </p:cNvPr>
          <p:cNvSpPr txBox="1"/>
          <p:nvPr/>
        </p:nvSpPr>
        <p:spPr>
          <a:xfrm>
            <a:off x="2339752" y="1869689"/>
            <a:ext cx="71287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(Levenberg-Marquardt nonlinear least squares algorithms in C/C++)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34E664AA-B7A8-3DB9-8B35-F1D8DE384174}"/>
              </a:ext>
            </a:extLst>
          </p:cNvPr>
          <p:cNvSpPr txBox="1"/>
          <p:nvPr/>
        </p:nvSpPr>
        <p:spPr>
          <a:xfrm>
            <a:off x="473630" y="1860006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We use </a:t>
            </a:r>
            <a:r>
              <a:rPr lang="en-US" dirty="0" err="1"/>
              <a:t>Levmar</a:t>
            </a:r>
            <a:endParaRPr lang="en-US" dirty="0"/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B5DAD0CA-B426-0533-85EA-8AA185076D95}"/>
              </a:ext>
            </a:extLst>
          </p:cNvPr>
          <p:cNvSpPr txBox="1"/>
          <p:nvPr/>
        </p:nvSpPr>
        <p:spPr>
          <a:xfrm>
            <a:off x="6792483" y="2454774"/>
            <a:ext cx="2462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Both give the same: </a:t>
            </a:r>
          </a:p>
        </p:txBody>
      </p:sp>
      <p:pic>
        <p:nvPicPr>
          <p:cNvPr id="20" name="Obraz 19">
            <a:extLst>
              <a:ext uri="{FF2B5EF4-FFF2-40B4-BE49-F238E27FC236}">
                <a16:creationId xmlns:a16="http://schemas.microsoft.com/office/drawing/2014/main" id="{47001933-8585-A225-9ED2-7A0E949BD5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483" y="2729637"/>
            <a:ext cx="1862534" cy="483466"/>
          </a:xfrm>
          <a:prstGeom prst="rect">
            <a:avLst/>
          </a:prstGeom>
        </p:spPr>
      </p:pic>
      <p:pic>
        <p:nvPicPr>
          <p:cNvPr id="22" name="Obraz 21">
            <a:extLst>
              <a:ext uri="{FF2B5EF4-FFF2-40B4-BE49-F238E27FC236}">
                <a16:creationId xmlns:a16="http://schemas.microsoft.com/office/drawing/2014/main" id="{B8632E10-7062-AEC1-C323-1A6E5971B9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3423" y="3306153"/>
            <a:ext cx="4883829" cy="3466916"/>
          </a:xfrm>
          <a:prstGeom prst="rect">
            <a:avLst/>
          </a:prstGeom>
        </p:spPr>
      </p:pic>
      <p:sp>
        <p:nvSpPr>
          <p:cNvPr id="24" name="pole tekstowe 23">
            <a:extLst>
              <a:ext uri="{FF2B5EF4-FFF2-40B4-BE49-F238E27FC236}">
                <a16:creationId xmlns:a16="http://schemas.microsoft.com/office/drawing/2014/main" id="{1798C3CE-ADB5-587F-FDD3-0500A38D8453}"/>
              </a:ext>
            </a:extLst>
          </p:cNvPr>
          <p:cNvSpPr txBox="1"/>
          <p:nvPr/>
        </p:nvSpPr>
        <p:spPr>
          <a:xfrm>
            <a:off x="430172" y="2268480"/>
            <a:ext cx="49172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in two setups:</a:t>
            </a:r>
          </a:p>
        </p:txBody>
      </p:sp>
    </p:spTree>
    <p:extLst>
      <p:ext uri="{BB962C8B-B14F-4D97-AF65-F5344CB8AC3E}">
        <p14:creationId xmlns:p14="http://schemas.microsoft.com/office/powerpoint/2010/main" val="1981830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7" grpId="0"/>
      <p:bldP spid="18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457200" y="245141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Summary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3419872" y="6265238"/>
            <a:ext cx="19447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/>
              <a:t>Thank you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2D163EE7-C89B-93FD-44E2-66F48093B7C9}"/>
              </a:ext>
            </a:extLst>
          </p:cNvPr>
          <p:cNvSpPr txBox="1"/>
          <p:nvPr/>
        </p:nvSpPr>
        <p:spPr>
          <a:xfrm>
            <a:off x="457200" y="1340768"/>
            <a:ext cx="8229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 err="1"/>
              <a:t>Balitsky-Kovchegov</a:t>
            </a:r>
            <a:r>
              <a:rPr lang="en-US" sz="1800" dirty="0"/>
              <a:t> (BK) is</a:t>
            </a:r>
            <a:r>
              <a:rPr lang="en-US" dirty="0"/>
              <a:t> </a:t>
            </a:r>
            <a:r>
              <a:rPr lang="en-US" sz="1800" dirty="0"/>
              <a:t>the very often used evolution equation in  small-x community. 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9BACE997-B07F-39DF-8EC9-C4FF11D410F0}"/>
              </a:ext>
            </a:extLst>
          </p:cNvPr>
          <p:cNvSpPr txBox="1"/>
          <p:nvPr/>
        </p:nvSpPr>
        <p:spPr>
          <a:xfrm>
            <a:off x="457200" y="1988840"/>
            <a:ext cx="72831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/>
              <a:t>Automatic differentiation (AD) allows to calculated semi-analytical derivatives</a:t>
            </a:r>
            <a:r>
              <a:rPr lang="pl-PL" sz="1800" dirty="0"/>
              <a:t> and:</a:t>
            </a:r>
            <a:endParaRPr lang="en-US" sz="1800" dirty="0"/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97BAC8CD-25F7-7E50-6ED4-A5C53F077E09}"/>
              </a:ext>
            </a:extLst>
          </p:cNvPr>
          <p:cNvSpPr txBox="1"/>
          <p:nvPr/>
        </p:nvSpPr>
        <p:spPr>
          <a:xfrm>
            <a:off x="930424" y="2741874"/>
            <a:ext cx="72831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allows to calculate</a:t>
            </a:r>
            <a:r>
              <a:rPr lang="en-US" dirty="0"/>
              <a:t> </a:t>
            </a:r>
            <a:r>
              <a:rPr lang="en-US" sz="1800" dirty="0"/>
              <a:t>derivatives with better precision (useful for TMD extraction)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6BDC1F89-C371-78F6-DC5E-FD40476D88A8}"/>
              </a:ext>
            </a:extLst>
          </p:cNvPr>
          <p:cNvSpPr txBox="1"/>
          <p:nvPr/>
        </p:nvSpPr>
        <p:spPr>
          <a:xfrm>
            <a:off x="930424" y="3530880"/>
            <a:ext cx="72831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speeds up</a:t>
            </a:r>
            <a:r>
              <a:rPr lang="pl-PL" dirty="0"/>
              <a:t> the</a:t>
            </a:r>
            <a:r>
              <a:rPr lang="en-US" sz="1800" dirty="0"/>
              <a:t> fitting.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59573C00-CF76-9E98-A171-23CD43776F14}"/>
              </a:ext>
            </a:extLst>
          </p:cNvPr>
          <p:cNvSpPr txBox="1"/>
          <p:nvPr/>
        </p:nvSpPr>
        <p:spPr>
          <a:xfrm>
            <a:off x="457200" y="4917523"/>
            <a:ext cx="7283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Fitts using more data - going beyond inclusive DIS.</a:t>
            </a:r>
            <a:endParaRPr lang="en-US" sz="1800" dirty="0"/>
          </a:p>
        </p:txBody>
      </p:sp>
      <p:sp>
        <p:nvSpPr>
          <p:cNvPr id="23" name="Tytuł 3">
            <a:extLst>
              <a:ext uri="{FF2B5EF4-FFF2-40B4-BE49-F238E27FC236}">
                <a16:creationId xmlns:a16="http://schemas.microsoft.com/office/drawing/2014/main" id="{EC898910-072A-7C13-5ECA-9288DD410BBA}"/>
              </a:ext>
            </a:extLst>
          </p:cNvPr>
          <p:cNvSpPr txBox="1">
            <a:spLocks/>
          </p:cNvSpPr>
          <p:nvPr/>
        </p:nvSpPr>
        <p:spPr>
          <a:xfrm>
            <a:off x="457200" y="395246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2800" dirty="0"/>
              <a:t>and Outlook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63955310-739D-8389-5F13-178B5EFC14CC}"/>
              </a:ext>
            </a:extLst>
          </p:cNvPr>
          <p:cNvSpPr txBox="1"/>
          <p:nvPr/>
        </p:nvSpPr>
        <p:spPr>
          <a:xfrm>
            <a:off x="471602" y="5382370"/>
            <a:ext cx="72831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/>
              <a:t>AD version of JIMWLK evolution equation (implemented, need to be tested).</a:t>
            </a:r>
          </a:p>
        </p:txBody>
      </p:sp>
    </p:spTree>
    <p:extLst>
      <p:ext uri="{BB962C8B-B14F-4D97-AF65-F5344CB8AC3E}">
        <p14:creationId xmlns:p14="http://schemas.microsoft.com/office/powerpoint/2010/main" val="330174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3" grpId="0"/>
      <p:bldP spid="14" grpId="0"/>
      <p:bldP spid="15" grpId="0"/>
      <p:bldP spid="19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84785" y="2824279"/>
            <a:ext cx="8229600" cy="579520"/>
          </a:xfrm>
        </p:spPr>
        <p:txBody>
          <a:bodyPr/>
          <a:lstStyle/>
          <a:p>
            <a:r>
              <a:rPr lang="en-US" sz="1800" dirty="0"/>
              <a:t>Automatic Differentiation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14" name="Symbol zastępczy zawartości 1">
            <a:extLst>
              <a:ext uri="{FF2B5EF4-FFF2-40B4-BE49-F238E27FC236}">
                <a16:creationId xmlns:a16="http://schemas.microsoft.com/office/drawing/2014/main" id="{04020FD3-030F-90BA-FEDF-C4C2946EA341}"/>
              </a:ext>
            </a:extLst>
          </p:cNvPr>
          <p:cNvSpPr txBox="1">
            <a:spLocks/>
          </p:cNvSpPr>
          <p:nvPr/>
        </p:nvSpPr>
        <p:spPr>
          <a:xfrm>
            <a:off x="497564" y="3336595"/>
            <a:ext cx="8229600" cy="5795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800" dirty="0"/>
              <a:t>Benchmarks</a:t>
            </a:r>
            <a:r>
              <a:rPr lang="pl-PL" sz="1800" dirty="0"/>
              <a:t>/</a:t>
            </a:r>
            <a:r>
              <a:rPr lang="pl-PL" sz="1800" dirty="0" err="1"/>
              <a:t>numerical</a:t>
            </a:r>
            <a:r>
              <a:rPr lang="pl-PL" sz="1800" dirty="0"/>
              <a:t> </a:t>
            </a:r>
            <a:r>
              <a:rPr lang="pl-PL" sz="1800" dirty="0" err="1"/>
              <a:t>results</a:t>
            </a:r>
            <a:endParaRPr lang="en-US" sz="1800" dirty="0"/>
          </a:p>
        </p:txBody>
      </p:sp>
      <p:sp>
        <p:nvSpPr>
          <p:cNvPr id="5" name="Symbol zastępczy zawartości 1">
            <a:extLst>
              <a:ext uri="{FF2B5EF4-FFF2-40B4-BE49-F238E27FC236}">
                <a16:creationId xmlns:a16="http://schemas.microsoft.com/office/drawing/2014/main" id="{E7C69CE1-A61A-F184-A927-A1E9E40E0000}"/>
              </a:ext>
            </a:extLst>
          </p:cNvPr>
          <p:cNvSpPr txBox="1">
            <a:spLocks/>
          </p:cNvSpPr>
          <p:nvPr/>
        </p:nvSpPr>
        <p:spPr>
          <a:xfrm>
            <a:off x="497564" y="2276872"/>
            <a:ext cx="8229600" cy="5795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800" dirty="0"/>
              <a:t>Motivation</a:t>
            </a:r>
          </a:p>
          <a:p>
            <a:pPr marL="109728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48736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>
            <a:extLst>
              <a:ext uri="{FF2B5EF4-FFF2-40B4-BE49-F238E27FC236}">
                <a16:creationId xmlns:a16="http://schemas.microsoft.com/office/drawing/2014/main" id="{0E939DAE-34D5-1DEC-9969-3F1B0CAF62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268" y="1887828"/>
            <a:ext cx="5113463" cy="1295512"/>
          </a:xfrm>
          <a:prstGeom prst="rect">
            <a:avLst/>
          </a:prstGeom>
        </p:spPr>
      </p:pic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99F3366C-6EED-27E2-2057-EA2AB6FF6A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Inclusive DIS cross-section at small-x (dipole picture):</a:t>
            </a:r>
          </a:p>
          <a:p>
            <a:endParaRPr lang="en-US" sz="1800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417DE629-AB2F-D5F4-5C3C-392669EF9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E9022071-3315-E4FB-319A-CBF0CF51D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Motivation 1: fitting initial condition for BK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E9AC5878-43F3-7E9D-8F05-90B40E0B7F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589840"/>
            <a:ext cx="7092280" cy="960515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73FA58E0-555E-9545-C3BF-AB4AEB2687B0}"/>
              </a:ext>
            </a:extLst>
          </p:cNvPr>
          <p:cNvSpPr txBox="1"/>
          <p:nvPr/>
        </p:nvSpPr>
        <p:spPr>
          <a:xfrm>
            <a:off x="6181036" y="3076576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Photon wavefunction (calculate perturbatively)</a:t>
            </a:r>
          </a:p>
        </p:txBody>
      </p:sp>
      <p:cxnSp>
        <p:nvCxnSpPr>
          <p:cNvPr id="11" name="Łącznik prosty ze strzałką 10">
            <a:extLst>
              <a:ext uri="{FF2B5EF4-FFF2-40B4-BE49-F238E27FC236}">
                <a16:creationId xmlns:a16="http://schemas.microsoft.com/office/drawing/2014/main" id="{5E7904AA-44D0-850A-FDF4-C6A72CCAD20F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4492382" y="3399742"/>
            <a:ext cx="1688654" cy="568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>
            <a:extLst>
              <a:ext uri="{FF2B5EF4-FFF2-40B4-BE49-F238E27FC236}">
                <a16:creationId xmlns:a16="http://schemas.microsoft.com/office/drawing/2014/main" id="{6177B417-26EF-9B14-2A0D-93D2963D8B38}"/>
              </a:ext>
            </a:extLst>
          </p:cNvPr>
          <p:cNvCxnSpPr>
            <a:cxnSpLocks/>
          </p:cNvCxnSpPr>
          <p:nvPr/>
        </p:nvCxnSpPr>
        <p:spPr>
          <a:xfrm flipV="1">
            <a:off x="827584" y="4372088"/>
            <a:ext cx="5564295" cy="368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B37054B6-4EA5-E9EB-7791-CCD5E8167539}"/>
              </a:ext>
            </a:extLst>
          </p:cNvPr>
          <p:cNvSpPr txBox="1"/>
          <p:nvPr/>
        </p:nvSpPr>
        <p:spPr>
          <a:xfrm>
            <a:off x="258437" y="4767571"/>
            <a:ext cx="759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E.g. solution of small-x evolution equation</a:t>
            </a:r>
            <a:r>
              <a:rPr lang="pl-PL" dirty="0"/>
              <a:t> by</a:t>
            </a:r>
            <a:r>
              <a:rPr lang="en-US" dirty="0"/>
              <a:t> </a:t>
            </a:r>
            <a:r>
              <a:rPr lang="en-US" dirty="0" err="1"/>
              <a:t>Balitsky-Kovchegov</a:t>
            </a:r>
            <a:endParaRPr lang="en-US" dirty="0"/>
          </a:p>
        </p:txBody>
      </p:sp>
      <p:pic>
        <p:nvPicPr>
          <p:cNvPr id="26" name="Obraz 25">
            <a:extLst>
              <a:ext uri="{FF2B5EF4-FFF2-40B4-BE49-F238E27FC236}">
                <a16:creationId xmlns:a16="http://schemas.microsoft.com/office/drawing/2014/main" id="{B09F1C4E-01DE-B360-4C2F-D4EF0D608D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69" y="5272291"/>
            <a:ext cx="8929563" cy="1130235"/>
          </a:xfrm>
          <a:prstGeom prst="rect">
            <a:avLst/>
          </a:prstGeom>
        </p:spPr>
      </p:pic>
      <p:sp>
        <p:nvSpPr>
          <p:cNvPr id="27" name="pole tekstowe 26">
            <a:extLst>
              <a:ext uri="{FF2B5EF4-FFF2-40B4-BE49-F238E27FC236}">
                <a16:creationId xmlns:a16="http://schemas.microsoft.com/office/drawing/2014/main" id="{7CAF230A-C7AF-1542-6697-BFADE4638D7A}"/>
              </a:ext>
            </a:extLst>
          </p:cNvPr>
          <p:cNvSpPr txBox="1"/>
          <p:nvPr/>
        </p:nvSpPr>
        <p:spPr>
          <a:xfrm>
            <a:off x="755576" y="6391702"/>
            <a:ext cx="6963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(running coupling &amp; kinematically constrained version of BK)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pole tekstowe 28">
                <a:extLst>
                  <a:ext uri="{FF2B5EF4-FFF2-40B4-BE49-F238E27FC236}">
                    <a16:creationId xmlns:a16="http://schemas.microsoft.com/office/drawing/2014/main" id="{C218FA19-EA79-B3F4-CB60-EFD1D751DD7F}"/>
                  </a:ext>
                </a:extLst>
              </p:cNvPr>
              <p:cNvSpPr txBox="1"/>
              <p:nvPr/>
            </p:nvSpPr>
            <p:spPr>
              <a:xfrm>
                <a:off x="4852846" y="2490028"/>
                <a:ext cx="485658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9" name="pole tekstowe 28">
                <a:extLst>
                  <a:ext uri="{FF2B5EF4-FFF2-40B4-BE49-F238E27FC236}">
                    <a16:creationId xmlns:a16="http://schemas.microsoft.com/office/drawing/2014/main" id="{C218FA19-EA79-B3F4-CB60-EFD1D751D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2846" y="2490028"/>
                <a:ext cx="485658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Łącznik prosty ze strzałką 30">
            <a:extLst>
              <a:ext uri="{FF2B5EF4-FFF2-40B4-BE49-F238E27FC236}">
                <a16:creationId xmlns:a16="http://schemas.microsoft.com/office/drawing/2014/main" id="{CAA75C92-C179-502D-EB22-2C22BED2C65C}"/>
              </a:ext>
            </a:extLst>
          </p:cNvPr>
          <p:cNvCxnSpPr/>
          <p:nvPr/>
        </p:nvCxnSpPr>
        <p:spPr>
          <a:xfrm>
            <a:off x="4852846" y="2448900"/>
            <a:ext cx="0" cy="45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096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EDCA19-11F4-3418-4F8E-225C466C2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813048"/>
          </a:xfrm>
        </p:spPr>
        <p:txBody>
          <a:bodyPr>
            <a:normAutofit/>
          </a:bodyPr>
          <a:lstStyle/>
          <a:p>
            <a:r>
              <a:rPr lang="en-US" sz="1800" dirty="0"/>
              <a:t>Initial condition for BK evolution equation need to be assumed, for example by McLerran-</a:t>
            </a:r>
            <a:r>
              <a:rPr lang="en-US" sz="1800" dirty="0" err="1"/>
              <a:t>Venugopalan</a:t>
            </a:r>
            <a:r>
              <a:rPr lang="en-US" sz="1800" dirty="0"/>
              <a:t> (MV) model: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B2537FE0-E066-E96E-7B1A-6311F88E2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EAD93F7E-96E0-547C-D911-E3D15213B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800" b="1" i="0" u="none" strike="noStrike" kern="1200" cap="none" spc="0" normalizeH="0" baseline="0" dirty="0">
                <a:ln>
                  <a:noFill/>
                </a:ln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Lucida Sans Unicode"/>
                <a:ea typeface="+mj-ea"/>
                <a:cs typeface="+mj-cs"/>
              </a:rPr>
              <a:t>Motivation 1: fitting initial condition for BK</a:t>
            </a:r>
            <a:endParaRPr lang="en-US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7C8C2F2F-B532-4637-89CC-9A6AB39CF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2132856"/>
            <a:ext cx="3744416" cy="8130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pole tekstowe 6">
                <a:extLst>
                  <a:ext uri="{FF2B5EF4-FFF2-40B4-BE49-F238E27FC236}">
                    <a16:creationId xmlns:a16="http://schemas.microsoft.com/office/drawing/2014/main" id="{BBE8681A-8A93-5BA8-1AEF-457186A13907}"/>
                  </a:ext>
                </a:extLst>
              </p:cNvPr>
              <p:cNvSpPr txBox="1"/>
              <p:nvPr/>
            </p:nvSpPr>
            <p:spPr>
              <a:xfrm>
                <a:off x="755576" y="3140968"/>
                <a:ext cx="49029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With free parameters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dirty="0"/>
                  <a:t> fitted to data. </a:t>
                </a:r>
              </a:p>
            </p:txBody>
          </p:sp>
        </mc:Choice>
        <mc:Fallback xmlns="">
          <p:sp>
            <p:nvSpPr>
              <p:cNvPr id="7" name="pole tekstowe 6">
                <a:extLst>
                  <a:ext uri="{FF2B5EF4-FFF2-40B4-BE49-F238E27FC236}">
                    <a16:creationId xmlns:a16="http://schemas.microsoft.com/office/drawing/2014/main" id="{BBE8681A-8A93-5BA8-1AEF-457186A139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140968"/>
                <a:ext cx="4902945" cy="369332"/>
              </a:xfrm>
              <a:prstGeom prst="rect">
                <a:avLst/>
              </a:prstGeom>
              <a:blipFill>
                <a:blip r:embed="rId3"/>
                <a:stretch>
                  <a:fillRect l="-1119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pole tekstowe 7">
                <a:extLst>
                  <a:ext uri="{FF2B5EF4-FFF2-40B4-BE49-F238E27FC236}">
                    <a16:creationId xmlns:a16="http://schemas.microsoft.com/office/drawing/2014/main" id="{0DD663E3-C833-CB73-0BE4-66333C0EBD0E}"/>
                  </a:ext>
                </a:extLst>
              </p:cNvPr>
              <p:cNvSpPr txBox="1"/>
              <p:nvPr/>
            </p:nvSpPr>
            <p:spPr>
              <a:xfrm>
                <a:off x="755575" y="3669001"/>
                <a:ext cx="40060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One construct some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measure:  </a:t>
                </a:r>
              </a:p>
            </p:txBody>
          </p:sp>
        </mc:Choice>
        <mc:Fallback xmlns="">
          <p:sp>
            <p:nvSpPr>
              <p:cNvPr id="8" name="pole tekstowe 7">
                <a:extLst>
                  <a:ext uri="{FF2B5EF4-FFF2-40B4-BE49-F238E27FC236}">
                    <a16:creationId xmlns:a16="http://schemas.microsoft.com/office/drawing/2014/main" id="{0DD663E3-C833-CB73-0BE4-66333C0EBD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5" y="3669001"/>
                <a:ext cx="4006097" cy="369332"/>
              </a:xfrm>
              <a:prstGeom prst="rect">
                <a:avLst/>
              </a:prstGeom>
              <a:blipFill>
                <a:blip r:embed="rId4"/>
                <a:stretch>
                  <a:fillRect l="-1370" t="-8333" r="-304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Obraz 9">
            <a:extLst>
              <a:ext uri="{FF2B5EF4-FFF2-40B4-BE49-F238E27FC236}">
                <a16:creationId xmlns:a16="http://schemas.microsoft.com/office/drawing/2014/main" id="{240D83E6-4544-A68E-A924-9F16B1803B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256" y="4138299"/>
            <a:ext cx="8064896" cy="765482"/>
          </a:xfrm>
          <a:prstGeom prst="rect">
            <a:avLst/>
          </a:prstGeom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35A9B894-01A9-9D9E-6F89-8641089C2BF5}"/>
              </a:ext>
            </a:extLst>
          </p:cNvPr>
          <p:cNvSpPr txBox="1"/>
          <p:nvPr/>
        </p:nvSpPr>
        <p:spPr>
          <a:xfrm>
            <a:off x="726772" y="5054902"/>
            <a:ext cx="81033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which is minimized. For each set of initial condition parameters</a:t>
            </a:r>
            <a:r>
              <a:rPr lang="pl-PL" dirty="0"/>
              <a:t>,</a:t>
            </a:r>
            <a:r>
              <a:rPr lang="en-US" dirty="0"/>
              <a:t> one needs solve BK equation.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pole tekstowe 13">
                <a:extLst>
                  <a:ext uri="{FF2B5EF4-FFF2-40B4-BE49-F238E27FC236}">
                    <a16:creationId xmlns:a16="http://schemas.microsoft.com/office/drawing/2014/main" id="{4D3BD6DA-F25B-58D0-33B0-62B3D8FFE0D1}"/>
                  </a:ext>
                </a:extLst>
              </p:cNvPr>
              <p:cNvSpPr txBox="1"/>
              <p:nvPr/>
            </p:nvSpPr>
            <p:spPr>
              <a:xfrm>
                <a:off x="565183" y="6046295"/>
                <a:ext cx="846504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One needs derivatives</a:t>
                </a:r>
                <a:r>
                  <a:rPr lang="en-US" dirty="0"/>
                  <a:t> </a:t>
                </a:r>
                <a:r>
                  <a:rPr lang="en-US" dirty="0" err="1"/>
                  <a:t>w.r.t.</a:t>
                </a:r>
                <a:r>
                  <a:rPr lang="en-US" dirty="0"/>
                  <a:t> initial condition parameters to minimize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4" name="pole tekstowe 13">
                <a:extLst>
                  <a:ext uri="{FF2B5EF4-FFF2-40B4-BE49-F238E27FC236}">
                    <a16:creationId xmlns:a16="http://schemas.microsoft.com/office/drawing/2014/main" id="{4D3BD6DA-F25B-58D0-33B0-62B3D8FFE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183" y="6046295"/>
                <a:ext cx="8465041" cy="369332"/>
              </a:xfrm>
              <a:prstGeom prst="rect">
                <a:avLst/>
              </a:prstGeom>
              <a:blipFill>
                <a:blip r:embed="rId6"/>
                <a:stretch>
                  <a:fillRect t="-8333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pole tekstowe 14">
            <a:extLst>
              <a:ext uri="{FF2B5EF4-FFF2-40B4-BE49-F238E27FC236}">
                <a16:creationId xmlns:a16="http://schemas.microsoft.com/office/drawing/2014/main" id="{0F03D2A9-5D39-6D23-2F0A-08475D24099A}"/>
              </a:ext>
            </a:extLst>
          </p:cNvPr>
          <p:cNvSpPr txBox="1"/>
          <p:nvPr/>
        </p:nvSpPr>
        <p:spPr>
          <a:xfrm>
            <a:off x="4499992" y="5456232"/>
            <a:ext cx="211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Time consuming.</a:t>
            </a:r>
          </a:p>
        </p:txBody>
      </p:sp>
    </p:spTree>
    <p:extLst>
      <p:ext uri="{BB962C8B-B14F-4D97-AF65-F5344CB8AC3E}">
        <p14:creationId xmlns:p14="http://schemas.microsoft.com/office/powerpoint/2010/main" val="395751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  <p:bldP spid="8" grpId="0"/>
      <p:bldP spid="12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Obraz 15">
            <a:extLst>
              <a:ext uri="{FF2B5EF4-FFF2-40B4-BE49-F238E27FC236}">
                <a16:creationId xmlns:a16="http://schemas.microsoft.com/office/drawing/2014/main" id="{50F6C63F-C55C-236F-6515-54D97A4120A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321" t="24461" b="21716"/>
          <a:stretch/>
        </p:blipFill>
        <p:spPr>
          <a:xfrm>
            <a:off x="686442" y="4869160"/>
            <a:ext cx="4230489" cy="749524"/>
          </a:xfrm>
          <a:prstGeom prst="rect">
            <a:avLst/>
          </a:prstGeom>
        </p:spPr>
      </p:pic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9C6D343C-7205-BF19-FF32-288D94E2B8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2132856"/>
            <a:ext cx="8468062" cy="802060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14E91B00-85A3-3E06-7544-18ACD7818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pl-PL" smtClean="0"/>
              <a:t>5</a:t>
            </a:fld>
            <a:endParaRPr lang="pl-PL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E101369C-5B5D-2387-7EA3-89F9977CD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Lucida Sans Unicode"/>
                <a:ea typeface="+mj-ea"/>
                <a:cs typeface="+mj-cs"/>
              </a:rPr>
              <a:t>Motivation </a:t>
            </a: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Lucida Sans Unicode"/>
                <a:ea typeface="+mj-ea"/>
                <a:cs typeface="+mj-cs"/>
              </a:rPr>
              <a:t>2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Lucida Sans Unicode"/>
                <a:ea typeface="+mj-ea"/>
                <a:cs typeface="+mj-cs"/>
              </a:rPr>
              <a:t>: </a:t>
            </a:r>
            <a:r>
              <a:rPr kumimoji="0" lang="pl-PL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Lucida Sans Unicode"/>
                <a:ea typeface="+mj-ea"/>
                <a:cs typeface="+mj-cs"/>
              </a:rPr>
              <a:t>transverse</a:t>
            </a: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Lucida Sans Unicode"/>
                <a:ea typeface="+mj-ea"/>
                <a:cs typeface="+mj-cs"/>
              </a:rPr>
              <a:t> </a:t>
            </a:r>
            <a:r>
              <a:rPr kumimoji="0" lang="pl-PL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Lucida Sans Unicode"/>
                <a:ea typeface="+mj-ea"/>
                <a:cs typeface="+mj-cs"/>
              </a:rPr>
              <a:t>momentum</a:t>
            </a: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Lucida Sans Unicode"/>
                <a:ea typeface="+mj-ea"/>
                <a:cs typeface="+mj-cs"/>
              </a:rPr>
              <a:t> </a:t>
            </a:r>
            <a:r>
              <a:rPr kumimoji="0" lang="pl-PL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Lucida Sans Unicode"/>
                <a:ea typeface="+mj-ea"/>
                <a:cs typeface="+mj-cs"/>
              </a:rPr>
              <a:t>distribution</a:t>
            </a: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Lucida Sans Unicode"/>
                <a:ea typeface="+mj-ea"/>
                <a:cs typeface="+mj-cs"/>
              </a:rPr>
              <a:t> (TMD) from BK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pole tekstowe 7">
                <a:extLst>
                  <a:ext uri="{FF2B5EF4-FFF2-40B4-BE49-F238E27FC236}">
                    <a16:creationId xmlns:a16="http://schemas.microsoft.com/office/drawing/2014/main" id="{42D86F3B-943F-6B95-6B28-F922962468E7}"/>
                  </a:ext>
                </a:extLst>
              </p:cNvPr>
              <p:cNvSpPr txBox="1"/>
              <p:nvPr/>
            </p:nvSpPr>
            <p:spPr>
              <a:xfrm>
                <a:off x="683568" y="3212976"/>
                <a:ext cx="63122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dirty="0"/>
                  <a:t>Where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pl-PL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pl-PL" dirty="0" err="1"/>
                  <a:t>are</a:t>
                </a:r>
                <a:r>
                  <a:rPr lang="pl-PL" dirty="0"/>
                  <a:t> </a:t>
                </a:r>
                <a:r>
                  <a:rPr lang="pl-PL" dirty="0" err="1"/>
                  <a:t>Willson</a:t>
                </a:r>
                <a:r>
                  <a:rPr lang="pl-PL" dirty="0"/>
                  <a:t> lines. </a:t>
                </a:r>
                <a:r>
                  <a:rPr lang="pl-PL" dirty="0" err="1"/>
                  <a:t>After</a:t>
                </a:r>
                <a:r>
                  <a:rPr lang="pl-PL" dirty="0"/>
                  <a:t> </a:t>
                </a:r>
                <a:r>
                  <a:rPr lang="pl-PL" dirty="0" err="1"/>
                  <a:t>several</a:t>
                </a:r>
                <a:r>
                  <a:rPr lang="pl-PL" dirty="0"/>
                  <a:t> </a:t>
                </a:r>
                <a:r>
                  <a:rPr lang="pl-PL" dirty="0" err="1"/>
                  <a:t>simplifications</a:t>
                </a:r>
                <a:r>
                  <a:rPr lang="pl-PL" dirty="0"/>
                  <a:t>:</a:t>
                </a:r>
                <a:endParaRPr lang="en-US" dirty="0"/>
              </a:p>
            </p:txBody>
          </p:sp>
        </mc:Choice>
        <mc:Fallback xmlns="">
          <p:sp>
            <p:nvSpPr>
              <p:cNvPr id="8" name="pole tekstowe 7">
                <a:extLst>
                  <a:ext uri="{FF2B5EF4-FFF2-40B4-BE49-F238E27FC236}">
                    <a16:creationId xmlns:a16="http://schemas.microsoft.com/office/drawing/2014/main" id="{42D86F3B-943F-6B95-6B28-F922962468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3212976"/>
                <a:ext cx="6312241" cy="369332"/>
              </a:xfrm>
              <a:prstGeom prst="rect">
                <a:avLst/>
              </a:prstGeom>
              <a:blipFill>
                <a:blip r:embed="rId4"/>
                <a:stretch>
                  <a:fillRect l="-772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ole tekstowe 8">
            <a:extLst>
              <a:ext uri="{FF2B5EF4-FFF2-40B4-BE49-F238E27FC236}">
                <a16:creationId xmlns:a16="http://schemas.microsoft.com/office/drawing/2014/main" id="{A098BF81-BA53-E104-9BDE-5C2E12023E41}"/>
              </a:ext>
            </a:extLst>
          </p:cNvPr>
          <p:cNvSpPr txBox="1"/>
          <p:nvPr/>
        </p:nvSpPr>
        <p:spPr>
          <a:xfrm>
            <a:off x="457200" y="1695698"/>
            <a:ext cx="4387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Weizsäcker-Williams TMD </a:t>
            </a:r>
            <a:r>
              <a:rPr lang="pl-PL" dirty="0" err="1"/>
              <a:t>at</a:t>
            </a:r>
            <a:r>
              <a:rPr lang="pl-PL" dirty="0"/>
              <a:t> small-x:</a:t>
            </a: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5F86491B-1910-9D5A-5EC1-BE5124F54A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789040"/>
            <a:ext cx="8016252" cy="749524"/>
          </a:xfrm>
          <a:prstGeom prst="rect">
            <a:avLst/>
          </a:prstGeom>
        </p:spPr>
      </p:pic>
      <p:sp>
        <p:nvSpPr>
          <p:cNvPr id="21" name="pole tekstowe 20">
            <a:extLst>
              <a:ext uri="{FF2B5EF4-FFF2-40B4-BE49-F238E27FC236}">
                <a16:creationId xmlns:a16="http://schemas.microsoft.com/office/drawing/2014/main" id="{D49ADB11-5997-6C51-2448-2D06D50C88DE}"/>
              </a:ext>
            </a:extLst>
          </p:cNvPr>
          <p:cNvSpPr txBox="1"/>
          <p:nvPr/>
        </p:nvSpPr>
        <p:spPr>
          <a:xfrm>
            <a:off x="5413658" y="4966546"/>
            <a:ext cx="3273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One </a:t>
            </a:r>
            <a:r>
              <a:rPr lang="pl-PL" dirty="0" err="1"/>
              <a:t>can</a:t>
            </a:r>
            <a:r>
              <a:rPr lang="pl-PL" dirty="0"/>
              <a:t> </a:t>
            </a:r>
            <a:r>
              <a:rPr lang="pl-PL" dirty="0" err="1"/>
              <a:t>calculate</a:t>
            </a:r>
            <a:r>
              <a:rPr lang="pl-PL" dirty="0"/>
              <a:t> WW TMD </a:t>
            </a:r>
            <a:r>
              <a:rPr lang="pl-PL" dirty="0" err="1"/>
              <a:t>using</a:t>
            </a:r>
            <a:r>
              <a:rPr lang="pl-PL" dirty="0"/>
              <a:t> BK </a:t>
            </a:r>
            <a:r>
              <a:rPr lang="pl-PL" dirty="0" err="1"/>
              <a:t>equation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pole tekstowe 21">
                <a:extLst>
                  <a:ext uri="{FF2B5EF4-FFF2-40B4-BE49-F238E27FC236}">
                    <a16:creationId xmlns:a16="http://schemas.microsoft.com/office/drawing/2014/main" id="{735A2ED5-8FA8-5FE8-19C9-76434D7F1D30}"/>
                  </a:ext>
                </a:extLst>
              </p:cNvPr>
              <p:cNvSpPr txBox="1"/>
              <p:nvPr/>
            </p:nvSpPr>
            <p:spPr>
              <a:xfrm>
                <a:off x="3957660" y="5949280"/>
                <a:ext cx="49153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dirty="0">
                    <a:solidFill>
                      <a:srgbClr val="FF0000"/>
                    </a:solidFill>
                  </a:rPr>
                  <a:t>Derivatives w.r.t. dipole </a:t>
                </a:r>
                <a:r>
                  <a:rPr lang="pl-PL" dirty="0" err="1">
                    <a:solidFill>
                      <a:srgbClr val="FF0000"/>
                    </a:solidFill>
                  </a:rPr>
                  <a:t>size</a:t>
                </a:r>
                <a:r>
                  <a:rPr lang="pl-PL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pl-P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pl-P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pl-PL" dirty="0" err="1">
                    <a:solidFill>
                      <a:srgbClr val="FF0000"/>
                    </a:solidFill>
                  </a:rPr>
                  <a:t>are</a:t>
                </a:r>
                <a:r>
                  <a:rPr lang="pl-PL" dirty="0">
                    <a:solidFill>
                      <a:srgbClr val="FF0000"/>
                    </a:solidFill>
                  </a:rPr>
                  <a:t> </a:t>
                </a:r>
                <a:r>
                  <a:rPr lang="pl-PL" dirty="0" err="1">
                    <a:solidFill>
                      <a:srgbClr val="FF0000"/>
                    </a:solidFill>
                  </a:rPr>
                  <a:t>needed</a:t>
                </a:r>
                <a:r>
                  <a:rPr lang="pl-PL" dirty="0">
                    <a:solidFill>
                      <a:srgbClr val="FF0000"/>
                    </a:solidFill>
                  </a:rPr>
                  <a:t>.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pole tekstowe 21">
                <a:extLst>
                  <a:ext uri="{FF2B5EF4-FFF2-40B4-BE49-F238E27FC236}">
                    <a16:creationId xmlns:a16="http://schemas.microsoft.com/office/drawing/2014/main" id="{735A2ED5-8FA8-5FE8-19C9-76434D7F1D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7660" y="5949280"/>
                <a:ext cx="4915385" cy="369332"/>
              </a:xfrm>
              <a:prstGeom prst="rect">
                <a:avLst/>
              </a:prstGeom>
              <a:blipFill>
                <a:blip r:embed="rId6"/>
                <a:stretch>
                  <a:fillRect l="-991" t="-8197" r="-372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046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40FF9ED6-5D2E-7DDC-F600-5ADBBA082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65152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1800" dirty="0"/>
              <a:t>In our code we use implementation of AD based on </a:t>
            </a:r>
            <a:r>
              <a:rPr lang="en-US" sz="1800" dirty="0">
                <a:solidFill>
                  <a:srgbClr val="FF0000"/>
                </a:solidFill>
              </a:rPr>
              <a:t>dual numbers</a:t>
            </a:r>
            <a:r>
              <a:rPr lang="pl-PL" sz="1800" dirty="0">
                <a:solidFill>
                  <a:srgbClr val="FF0000"/>
                </a:solidFill>
              </a:rPr>
              <a:t>.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43032938-1462-B082-55FE-94B892AA1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Automatic Differentiation (AD)</a:t>
            </a:r>
            <a:endParaRPr lang="en-US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6086ABF2-2166-EF6D-35BB-F44CDC3687C6}"/>
              </a:ext>
            </a:extLst>
          </p:cNvPr>
          <p:cNvSpPr txBox="1"/>
          <p:nvPr/>
        </p:nvSpPr>
        <p:spPr>
          <a:xfrm>
            <a:off x="611560" y="2115501"/>
            <a:ext cx="6444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One promotes real numbers into pairs of real numbers: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pole tekstowe 6">
                <a:extLst>
                  <a:ext uri="{FF2B5EF4-FFF2-40B4-BE49-F238E27FC236}">
                    <a16:creationId xmlns:a16="http://schemas.microsoft.com/office/drawing/2014/main" id="{C7C156D2-9CD6-C3AE-25AE-308CE7F9F497}"/>
                  </a:ext>
                </a:extLst>
              </p:cNvPr>
              <p:cNvSpPr txBox="1"/>
              <p:nvPr/>
            </p:nvSpPr>
            <p:spPr>
              <a:xfrm>
                <a:off x="2339751" y="2795392"/>
                <a:ext cx="8328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ℝ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pole tekstowe 6">
                <a:extLst>
                  <a:ext uri="{FF2B5EF4-FFF2-40B4-BE49-F238E27FC236}">
                    <a16:creationId xmlns:a16="http://schemas.microsoft.com/office/drawing/2014/main" id="{C7C156D2-9CD6-C3AE-25AE-308CE7F9F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1" y="2795392"/>
                <a:ext cx="832857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ole tekstowe 9">
                <a:extLst>
                  <a:ext uri="{FF2B5EF4-FFF2-40B4-BE49-F238E27FC236}">
                    <a16:creationId xmlns:a16="http://schemas.microsoft.com/office/drawing/2014/main" id="{41973044-88D9-B877-2B67-1A427E1BBA81}"/>
                  </a:ext>
                </a:extLst>
              </p:cNvPr>
              <p:cNvSpPr txBox="1"/>
              <p:nvPr/>
            </p:nvSpPr>
            <p:spPr>
              <a:xfrm>
                <a:off x="4932040" y="2749673"/>
                <a:ext cx="13473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,1)∈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ℝ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pole tekstowe 9">
                <a:extLst>
                  <a:ext uri="{FF2B5EF4-FFF2-40B4-BE49-F238E27FC236}">
                    <a16:creationId xmlns:a16="http://schemas.microsoft.com/office/drawing/2014/main" id="{41973044-88D9-B877-2B67-1A427E1BBA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2749673"/>
                <a:ext cx="1347357" cy="369332"/>
              </a:xfrm>
              <a:prstGeom prst="rect">
                <a:avLst/>
              </a:prstGeom>
              <a:blipFill>
                <a:blip r:embed="rId3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20178DF2-78E7-2C66-D45A-A362BB6D7088}"/>
              </a:ext>
            </a:extLst>
          </p:cNvPr>
          <p:cNvCxnSpPr>
            <a:cxnSpLocks/>
          </p:cNvCxnSpPr>
          <p:nvPr/>
        </p:nvCxnSpPr>
        <p:spPr>
          <a:xfrm flipV="1">
            <a:off x="5148064" y="3038831"/>
            <a:ext cx="288032" cy="345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trzałka: w prawo 15">
            <a:extLst>
              <a:ext uri="{FF2B5EF4-FFF2-40B4-BE49-F238E27FC236}">
                <a16:creationId xmlns:a16="http://schemas.microsoft.com/office/drawing/2014/main" id="{55BA6D2E-9FFA-496A-DAD9-FC1A1B0D4655}"/>
              </a:ext>
            </a:extLst>
          </p:cNvPr>
          <p:cNvSpPr/>
          <p:nvPr/>
        </p:nvSpPr>
        <p:spPr>
          <a:xfrm>
            <a:off x="3617731" y="2934339"/>
            <a:ext cx="936104" cy="457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CE2A5BFC-025A-6225-69DC-5206E9DD6986}"/>
              </a:ext>
            </a:extLst>
          </p:cNvPr>
          <p:cNvSpPr txBox="1"/>
          <p:nvPr/>
        </p:nvSpPr>
        <p:spPr>
          <a:xfrm>
            <a:off x="2627784" y="3364678"/>
            <a:ext cx="4089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Second component is a derivative. 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F8750BF5-4A0F-2207-73BB-530A8BE73D9A}"/>
              </a:ext>
            </a:extLst>
          </p:cNvPr>
          <p:cNvSpPr txBox="1"/>
          <p:nvPr/>
        </p:nvSpPr>
        <p:spPr>
          <a:xfrm>
            <a:off x="456388" y="3933964"/>
            <a:ext cx="2943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example</a:t>
            </a:r>
            <a:r>
              <a:rPr lang="pl-PL" dirty="0"/>
              <a:t>,</a:t>
            </a:r>
            <a:r>
              <a:rPr lang="en-US" dirty="0"/>
              <a:t> we define: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F7B1A7D1-9EBE-CD16-82BE-C211DB504C4F}"/>
              </a:ext>
            </a:extLst>
          </p:cNvPr>
          <p:cNvSpPr txBox="1"/>
          <p:nvPr/>
        </p:nvSpPr>
        <p:spPr>
          <a:xfrm>
            <a:off x="456388" y="4869160"/>
            <a:ext cx="8042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One defines algebra for each elementary transformation and function: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pole tekstowe 25">
                <a:extLst>
                  <a:ext uri="{FF2B5EF4-FFF2-40B4-BE49-F238E27FC236}">
                    <a16:creationId xmlns:a16="http://schemas.microsoft.com/office/drawing/2014/main" id="{CCFFCDF2-5FFC-C387-C738-9C83AB5E7EDE}"/>
                  </a:ext>
                </a:extLst>
              </p:cNvPr>
              <p:cNvSpPr txBox="1"/>
              <p:nvPr/>
            </p:nvSpPr>
            <p:spPr>
              <a:xfrm>
                <a:off x="1930945" y="4380202"/>
                <a:ext cx="457666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≔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func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pole tekstowe 25">
                <a:extLst>
                  <a:ext uri="{FF2B5EF4-FFF2-40B4-BE49-F238E27FC236}">
                    <a16:creationId xmlns:a16="http://schemas.microsoft.com/office/drawing/2014/main" id="{CCFFCDF2-5FFC-C387-C738-9C83AB5E7E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0945" y="4380202"/>
                <a:ext cx="4576664" cy="369332"/>
              </a:xfrm>
              <a:prstGeom prst="rect">
                <a:avLst/>
              </a:prstGeom>
              <a:blipFill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pole tekstowe 27">
                <a:extLst>
                  <a:ext uri="{FF2B5EF4-FFF2-40B4-BE49-F238E27FC236}">
                    <a16:creationId xmlns:a16="http://schemas.microsoft.com/office/drawing/2014/main" id="{C1BC3FBB-83E6-F7B0-7D35-127F1027B54A}"/>
                  </a:ext>
                </a:extLst>
              </p:cNvPr>
              <p:cNvSpPr txBox="1"/>
              <p:nvPr/>
            </p:nvSpPr>
            <p:spPr>
              <a:xfrm>
                <a:off x="2227584" y="5301208"/>
                <a:ext cx="457666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≔(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pole tekstowe 27">
                <a:extLst>
                  <a:ext uri="{FF2B5EF4-FFF2-40B4-BE49-F238E27FC236}">
                    <a16:creationId xmlns:a16="http://schemas.microsoft.com/office/drawing/2014/main" id="{C1BC3FBB-83E6-F7B0-7D35-127F1027B5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7584" y="5301208"/>
                <a:ext cx="4576664" cy="369332"/>
              </a:xfrm>
              <a:prstGeom prst="rect">
                <a:avLst/>
              </a:prstGeom>
              <a:blipFill>
                <a:blip r:embed="rId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pole tekstowe 28">
            <a:extLst>
              <a:ext uri="{FF2B5EF4-FFF2-40B4-BE49-F238E27FC236}">
                <a16:creationId xmlns:a16="http://schemas.microsoft.com/office/drawing/2014/main" id="{E0850FA3-8707-AD22-8A08-F3CE966A9DDA}"/>
              </a:ext>
            </a:extLst>
          </p:cNvPr>
          <p:cNvSpPr txBox="1"/>
          <p:nvPr/>
        </p:nvSpPr>
        <p:spPr>
          <a:xfrm flipH="1">
            <a:off x="1693003" y="5304959"/>
            <a:ext cx="942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e.g.</a:t>
            </a: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67B28D1F-5AA9-2380-CA96-175ADDB3B089}"/>
              </a:ext>
            </a:extLst>
          </p:cNvPr>
          <p:cNvSpPr txBox="1"/>
          <p:nvPr/>
        </p:nvSpPr>
        <p:spPr>
          <a:xfrm>
            <a:off x="323528" y="6050476"/>
            <a:ext cx="8035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provide our own implementation of AD since standard packages are not suitable (</a:t>
            </a:r>
            <a:r>
              <a:rPr lang="en-US" i="1" dirty="0"/>
              <a:t>e.g. </a:t>
            </a:r>
            <a:r>
              <a:rPr lang="en-US" dirty="0"/>
              <a:t>due to integration on the grid).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A1616570-09D0-9180-EA71-FD2FA7FFE93D}"/>
              </a:ext>
            </a:extLst>
          </p:cNvPr>
          <p:cNvSpPr txBox="1"/>
          <p:nvPr/>
        </p:nvSpPr>
        <p:spPr>
          <a:xfrm>
            <a:off x="4572000" y="6623604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https://bitbucket.org/piotrekkorcyl/bk_with_ad/src/main/</a:t>
            </a:r>
          </a:p>
        </p:txBody>
      </p:sp>
    </p:spTree>
    <p:extLst>
      <p:ext uri="{BB962C8B-B14F-4D97-AF65-F5344CB8AC3E}">
        <p14:creationId xmlns:p14="http://schemas.microsoft.com/office/powerpoint/2010/main" val="160869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/>
      <p:bldP spid="7" grpId="0"/>
      <p:bldP spid="10" grpId="0"/>
      <p:bldP spid="16" grpId="0" animBg="1"/>
      <p:bldP spid="18" grpId="0"/>
      <p:bldP spid="20" grpId="0"/>
      <p:bldP spid="25" grpId="0"/>
      <p:bldP spid="26" grpId="0"/>
      <p:bldP spid="28" grpId="0"/>
      <p:bldP spid="29" grpId="0"/>
      <p:bldP spid="30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9AE386FF-CCE2-143B-47DA-7C0908633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33D7656B-0BC6-C95B-4D0E-A72195198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Timings (10 steps of evolution)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BAFDD499-0451-B43F-6F87-1DF1BCE0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697" b="57596"/>
          <a:stretch/>
        </p:blipFill>
        <p:spPr>
          <a:xfrm>
            <a:off x="105004" y="1783598"/>
            <a:ext cx="8925089" cy="1429038"/>
          </a:xfrm>
          <a:prstGeom prst="rect">
            <a:avLst/>
          </a:prstGeom>
        </p:spPr>
      </p:pic>
      <p:cxnSp>
        <p:nvCxnSpPr>
          <p:cNvPr id="9" name="Łącznik prosty ze strzałką 8">
            <a:extLst>
              <a:ext uri="{FF2B5EF4-FFF2-40B4-BE49-F238E27FC236}">
                <a16:creationId xmlns:a16="http://schemas.microsoft.com/office/drawing/2014/main" id="{A248EBA6-7EF9-F183-618E-FF112891717F}"/>
              </a:ext>
            </a:extLst>
          </p:cNvPr>
          <p:cNvCxnSpPr>
            <a:cxnSpLocks/>
          </p:cNvCxnSpPr>
          <p:nvPr/>
        </p:nvCxnSpPr>
        <p:spPr>
          <a:xfrm>
            <a:off x="4869989" y="1334834"/>
            <a:ext cx="527788" cy="403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ole tekstowe 9">
                <a:extLst>
                  <a:ext uri="{FF2B5EF4-FFF2-40B4-BE49-F238E27FC236}">
                    <a16:creationId xmlns:a16="http://schemas.microsoft.com/office/drawing/2014/main" id="{A6336BA7-E6E3-006C-0DB5-126E417CE4C1}"/>
                  </a:ext>
                </a:extLst>
              </p:cNvPr>
              <p:cNvSpPr txBox="1"/>
              <p:nvPr/>
            </p:nvSpPr>
            <p:spPr>
              <a:xfrm>
                <a:off x="2686219" y="960249"/>
                <a:ext cx="244766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/>
                  <a:t>1st and 2nd derivative </a:t>
                </a:r>
                <a:r>
                  <a:rPr lang="en-US" sz="1500" dirty="0" err="1"/>
                  <a:t>w.r.t.</a:t>
                </a:r>
                <a:r>
                  <a:rPr lang="en-US" sz="1500" dirty="0"/>
                  <a:t> dipole size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n-US" sz="1500" dirty="0"/>
              </a:p>
            </p:txBody>
          </p:sp>
        </mc:Choice>
        <mc:Fallback xmlns="">
          <p:sp>
            <p:nvSpPr>
              <p:cNvPr id="10" name="pole tekstowe 9">
                <a:extLst>
                  <a:ext uri="{FF2B5EF4-FFF2-40B4-BE49-F238E27FC236}">
                    <a16:creationId xmlns:a16="http://schemas.microsoft.com/office/drawing/2014/main" id="{A6336BA7-E6E3-006C-0DB5-126E417CE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6219" y="960249"/>
                <a:ext cx="2447664" cy="553998"/>
              </a:xfrm>
              <a:prstGeom prst="rect">
                <a:avLst/>
              </a:prstGeom>
              <a:blipFill>
                <a:blip r:embed="rId3"/>
                <a:stretch>
                  <a:fillRect l="-998" t="-2222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ole tekstowe 15">
            <a:extLst>
              <a:ext uri="{FF2B5EF4-FFF2-40B4-BE49-F238E27FC236}">
                <a16:creationId xmlns:a16="http://schemas.microsoft.com/office/drawing/2014/main" id="{35632A0E-DCD1-F279-5749-D1287D6D6E0F}"/>
              </a:ext>
            </a:extLst>
          </p:cNvPr>
          <p:cNvSpPr txBox="1"/>
          <p:nvPr/>
        </p:nvSpPr>
        <p:spPr>
          <a:xfrm>
            <a:off x="6205562" y="995363"/>
            <a:ext cx="31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1st and 2nd derivative </a:t>
            </a:r>
            <a:r>
              <a:rPr lang="en-US" sz="1500" dirty="0" err="1"/>
              <a:t>w.r.t.</a:t>
            </a:r>
            <a:r>
              <a:rPr lang="en-US" sz="1500" dirty="0"/>
              <a:t> initial cond. params.</a:t>
            </a:r>
          </a:p>
        </p:txBody>
      </p:sp>
      <p:cxnSp>
        <p:nvCxnSpPr>
          <p:cNvPr id="18" name="Łącznik prosty ze strzałką 17">
            <a:extLst>
              <a:ext uri="{FF2B5EF4-FFF2-40B4-BE49-F238E27FC236}">
                <a16:creationId xmlns:a16="http://schemas.microsoft.com/office/drawing/2014/main" id="{719A15E8-023A-62FA-52DB-F2A75F3FEA51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7693186" y="1549361"/>
            <a:ext cx="78296" cy="269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pole tekstowe 18">
                <a:extLst>
                  <a:ext uri="{FF2B5EF4-FFF2-40B4-BE49-F238E27FC236}">
                    <a16:creationId xmlns:a16="http://schemas.microsoft.com/office/drawing/2014/main" id="{F669C5B4-0C0E-3C73-28F5-F532B2E86C6D}"/>
                  </a:ext>
                </a:extLst>
              </p:cNvPr>
              <p:cNvSpPr txBox="1"/>
              <p:nvPr/>
            </p:nvSpPr>
            <p:spPr>
              <a:xfrm>
                <a:off x="121434" y="4062775"/>
                <a:ext cx="62122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1) AD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derivatives slows down the code ~2 times.</a:t>
                </a:r>
              </a:p>
            </p:txBody>
          </p:sp>
        </mc:Choice>
        <mc:Fallback xmlns="">
          <p:sp>
            <p:nvSpPr>
              <p:cNvPr id="19" name="pole tekstowe 18">
                <a:extLst>
                  <a:ext uri="{FF2B5EF4-FFF2-40B4-BE49-F238E27FC236}">
                    <a16:creationId xmlns:a16="http://schemas.microsoft.com/office/drawing/2014/main" id="{F669C5B4-0C0E-3C73-28F5-F532B2E86C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434" y="4062775"/>
                <a:ext cx="6212213" cy="369332"/>
              </a:xfrm>
              <a:prstGeom prst="rect">
                <a:avLst/>
              </a:prstGeom>
              <a:blipFill>
                <a:blip r:embed="rId4"/>
                <a:stretch>
                  <a:fillRect l="-883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pole tekstowe 19">
                <a:extLst>
                  <a:ext uri="{FF2B5EF4-FFF2-40B4-BE49-F238E27FC236}">
                    <a16:creationId xmlns:a16="http://schemas.microsoft.com/office/drawing/2014/main" id="{C14F038A-986E-D03F-EDB4-27288D844AB5}"/>
                  </a:ext>
                </a:extLst>
              </p:cNvPr>
              <p:cNvSpPr txBox="1"/>
              <p:nvPr/>
            </p:nvSpPr>
            <p:spPr>
              <a:xfrm>
                <a:off x="179512" y="4533605"/>
                <a:ext cx="88820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2) AD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derivatives &amp; initial cond. params slows down the code ~4-5 times.</a:t>
                </a:r>
              </a:p>
            </p:txBody>
          </p:sp>
        </mc:Choice>
        <mc:Fallback xmlns="">
          <p:sp>
            <p:nvSpPr>
              <p:cNvPr id="20" name="pole tekstowe 19">
                <a:extLst>
                  <a:ext uri="{FF2B5EF4-FFF2-40B4-BE49-F238E27FC236}">
                    <a16:creationId xmlns:a16="http://schemas.microsoft.com/office/drawing/2014/main" id="{C14F038A-986E-D03F-EDB4-27288D844A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533605"/>
                <a:ext cx="8882064" cy="646331"/>
              </a:xfrm>
              <a:prstGeom prst="rect">
                <a:avLst/>
              </a:prstGeom>
              <a:blipFill>
                <a:blip r:embed="rId5"/>
                <a:stretch>
                  <a:fillRect l="-549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pole tekstowe 23">
            <a:extLst>
              <a:ext uri="{FF2B5EF4-FFF2-40B4-BE49-F238E27FC236}">
                <a16:creationId xmlns:a16="http://schemas.microsoft.com/office/drawing/2014/main" id="{215554E1-2897-C368-DD60-DD96B94C0E4F}"/>
              </a:ext>
            </a:extLst>
          </p:cNvPr>
          <p:cNvSpPr txBox="1"/>
          <p:nvPr/>
        </p:nvSpPr>
        <p:spPr>
          <a:xfrm>
            <a:off x="179512" y="5356949"/>
            <a:ext cx="3132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Numeric derivatives (n.d.):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pole tekstowe 27">
                <a:extLst>
                  <a:ext uri="{FF2B5EF4-FFF2-40B4-BE49-F238E27FC236}">
                    <a16:creationId xmlns:a16="http://schemas.microsoft.com/office/drawing/2014/main" id="{09A65D44-D88E-1AD9-40E2-30557410A175}"/>
                  </a:ext>
                </a:extLst>
              </p:cNvPr>
              <p:cNvSpPr txBox="1"/>
              <p:nvPr/>
            </p:nvSpPr>
            <p:spPr>
              <a:xfrm>
                <a:off x="3396176" y="5912488"/>
                <a:ext cx="2232983" cy="5375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𝑑𝑓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den>
                      </m:f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28" name="pole tekstowe 27">
                <a:extLst>
                  <a:ext uri="{FF2B5EF4-FFF2-40B4-BE49-F238E27FC236}">
                    <a16:creationId xmlns:a16="http://schemas.microsoft.com/office/drawing/2014/main" id="{09A65D44-D88E-1AD9-40E2-30557410A1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6176" y="5912488"/>
                <a:ext cx="2232983" cy="53751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422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9" grpId="0"/>
      <p:bldP spid="20" grpId="0"/>
      <p:bldP spid="24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9A1E603E-F99C-9216-0A1E-4FD19CABF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pl-PL" smtClean="0"/>
              <a:t>8</a:t>
            </a:fld>
            <a:endParaRPr lang="pl-PL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A24CAF2C-4589-5285-CD29-F44CF7E7F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898" y="44624"/>
            <a:ext cx="8229600" cy="1143000"/>
          </a:xfrm>
        </p:spPr>
        <p:txBody>
          <a:bodyPr>
            <a:normAutofit/>
          </a:bodyPr>
          <a:lstStyle/>
          <a:p>
            <a:r>
              <a:rPr lang="pl-PL" sz="2800" dirty="0"/>
              <a:t>Weizsäcker-Williams TMD</a:t>
            </a:r>
            <a:endParaRPr lang="en-US" sz="2800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9FFFE235-1E9D-FD07-DE6A-BCF51D6F99F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321" t="24461" b="21716"/>
          <a:stretch/>
        </p:blipFill>
        <p:spPr>
          <a:xfrm>
            <a:off x="5437917" y="192559"/>
            <a:ext cx="3575115" cy="633410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29BC9914-0A69-32D1-2982-C59A4113AB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573" y="2095795"/>
            <a:ext cx="5839579" cy="4643218"/>
          </a:xfrm>
          <a:prstGeom prst="rect">
            <a:avLst/>
          </a:prstGeom>
        </p:spPr>
      </p:pic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656C6612-FDA2-9371-BCAF-24F06C5D4EC6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2942398" y="3426843"/>
            <a:ext cx="2277674" cy="593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F372CB7D-EB3D-018D-1C32-1710706715A0}"/>
              </a:ext>
            </a:extLst>
          </p:cNvPr>
          <p:cNvCxnSpPr>
            <a:cxnSpLocks/>
          </p:cNvCxnSpPr>
          <p:nvPr/>
        </p:nvCxnSpPr>
        <p:spPr>
          <a:xfrm flipV="1">
            <a:off x="2260813" y="3284984"/>
            <a:ext cx="3649549" cy="1651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E79B87CF-031D-E11B-60E5-0C198BA0D6D0}"/>
              </a:ext>
            </a:extLst>
          </p:cNvPr>
          <p:cNvSpPr txBox="1"/>
          <p:nvPr/>
        </p:nvSpPr>
        <p:spPr>
          <a:xfrm>
            <a:off x="313848" y="3696910"/>
            <a:ext cx="2628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Numerical derivatives are unstable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3ACDC170-E53F-7FC6-A8CE-566D50FED5D2}"/>
              </a:ext>
            </a:extLst>
          </p:cNvPr>
          <p:cNvSpPr txBox="1"/>
          <p:nvPr/>
        </p:nvSpPr>
        <p:spPr>
          <a:xfrm>
            <a:off x="322783" y="4613308"/>
            <a:ext cx="2123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Finer grid helps only a bit</a:t>
            </a:r>
          </a:p>
        </p:txBody>
      </p:sp>
      <p:cxnSp>
        <p:nvCxnSpPr>
          <p:cNvPr id="23" name="Łącznik prosty ze strzałką 22">
            <a:extLst>
              <a:ext uri="{FF2B5EF4-FFF2-40B4-BE49-F238E27FC236}">
                <a16:creationId xmlns:a16="http://schemas.microsoft.com/office/drawing/2014/main" id="{147FC709-D05E-6C78-1098-DB6DA89F5810}"/>
              </a:ext>
            </a:extLst>
          </p:cNvPr>
          <p:cNvCxnSpPr>
            <a:cxnSpLocks/>
          </p:cNvCxnSpPr>
          <p:nvPr/>
        </p:nvCxnSpPr>
        <p:spPr>
          <a:xfrm flipV="1">
            <a:off x="1907210" y="5259639"/>
            <a:ext cx="4003152" cy="445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F0F370EF-E89B-5CA1-88D9-115071CC19CC}"/>
              </a:ext>
            </a:extLst>
          </p:cNvPr>
          <p:cNvSpPr txBox="1"/>
          <p:nvPr/>
        </p:nvSpPr>
        <p:spPr>
          <a:xfrm>
            <a:off x="322783" y="5589240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AD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stable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pole tekstowe 26">
                <a:extLst>
                  <a:ext uri="{FF2B5EF4-FFF2-40B4-BE49-F238E27FC236}">
                    <a16:creationId xmlns:a16="http://schemas.microsoft.com/office/drawing/2014/main" id="{A2544E19-603D-D40B-3E65-1741B50CFF6C}"/>
                  </a:ext>
                </a:extLst>
              </p:cNvPr>
              <p:cNvSpPr txBox="1"/>
              <p:nvPr/>
            </p:nvSpPr>
            <p:spPr>
              <a:xfrm>
                <a:off x="443263" y="1085266"/>
                <a:ext cx="4075859" cy="3756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l-PL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pl-P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pl-PL" dirty="0"/>
                  <a:t> </a:t>
                </a:r>
                <a:r>
                  <a:rPr lang="pl-PL" dirty="0" err="1"/>
                  <a:t>are</a:t>
                </a:r>
                <a:r>
                  <a:rPr lang="pl-PL" dirty="0"/>
                  <a:t> hard to </a:t>
                </a:r>
                <a:r>
                  <a:rPr lang="pl-PL" dirty="0" err="1"/>
                  <a:t>calculate</a:t>
                </a:r>
                <a:r>
                  <a:rPr lang="pl-PL" dirty="0"/>
                  <a:t> </a:t>
                </a:r>
                <a:r>
                  <a:rPr lang="pl-PL" dirty="0" err="1"/>
                  <a:t>at</a:t>
                </a:r>
                <a:r>
                  <a:rPr lang="pl-PL" dirty="0"/>
                  <a:t> </a:t>
                </a:r>
                <a:r>
                  <a:rPr lang="pl-PL" dirty="0" err="1"/>
                  <a:t>large</a:t>
                </a:r>
                <a:r>
                  <a:rPr lang="pl-PL" dirty="0"/>
                  <a:t> r: </a:t>
                </a:r>
                <a:endParaRPr lang="en-US" dirty="0"/>
              </a:p>
            </p:txBody>
          </p:sp>
        </mc:Choice>
        <mc:Fallback xmlns="">
          <p:sp>
            <p:nvSpPr>
              <p:cNvPr id="27" name="pole tekstowe 26">
                <a:extLst>
                  <a:ext uri="{FF2B5EF4-FFF2-40B4-BE49-F238E27FC236}">
                    <a16:creationId xmlns:a16="http://schemas.microsoft.com/office/drawing/2014/main" id="{A2544E19-603D-D40B-3E65-1741B50CFF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263" y="1085266"/>
                <a:ext cx="4075859" cy="375616"/>
              </a:xfrm>
              <a:prstGeom prst="rect">
                <a:avLst/>
              </a:prstGeom>
              <a:blipFill>
                <a:blip r:embed="rId4"/>
                <a:stretch>
                  <a:fillRect t="-4839" r="-299" b="-25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Łącznik prosty ze strzałką 33">
            <a:extLst>
              <a:ext uri="{FF2B5EF4-FFF2-40B4-BE49-F238E27FC236}">
                <a16:creationId xmlns:a16="http://schemas.microsoft.com/office/drawing/2014/main" id="{746941D4-65CE-AFC6-4450-AEE38F792581}"/>
              </a:ext>
            </a:extLst>
          </p:cNvPr>
          <p:cNvCxnSpPr>
            <a:cxnSpLocks/>
          </p:cNvCxnSpPr>
          <p:nvPr/>
        </p:nvCxnSpPr>
        <p:spPr>
          <a:xfrm flipV="1">
            <a:off x="1907210" y="4441720"/>
            <a:ext cx="4320974" cy="12634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pole tekstowe 36">
                <a:extLst>
                  <a:ext uri="{FF2B5EF4-FFF2-40B4-BE49-F238E27FC236}">
                    <a16:creationId xmlns:a16="http://schemas.microsoft.com/office/drawing/2014/main" id="{5E49EE9D-C7AA-AA73-38F9-45BA6033DDDB}"/>
                  </a:ext>
                </a:extLst>
              </p:cNvPr>
              <p:cNvSpPr txBox="1"/>
              <p:nvPr/>
            </p:nvSpPr>
            <p:spPr>
              <a:xfrm>
                <a:off x="2260813" y="1615992"/>
                <a:ext cx="1975926" cy="2824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~</m:t>
                      </m:r>
                      <m:func>
                        <m:func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pl-PL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(−</m:t>
                          </m:r>
                          <m:sSubSup>
                            <m:sSubSup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pole tekstowe 36">
                <a:extLst>
                  <a:ext uri="{FF2B5EF4-FFF2-40B4-BE49-F238E27FC236}">
                    <a16:creationId xmlns:a16="http://schemas.microsoft.com/office/drawing/2014/main" id="{5E49EE9D-C7AA-AA73-38F9-45BA6033DD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0813" y="1615992"/>
                <a:ext cx="1975926" cy="282450"/>
              </a:xfrm>
              <a:prstGeom prst="rect">
                <a:avLst/>
              </a:prstGeom>
              <a:blipFill>
                <a:blip r:embed="rId5"/>
                <a:stretch>
                  <a:fillRect l="-2160" t="-6522" r="-3395" b="-30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pole tekstowe 38">
                <a:extLst>
                  <a:ext uri="{FF2B5EF4-FFF2-40B4-BE49-F238E27FC236}">
                    <a16:creationId xmlns:a16="http://schemas.microsoft.com/office/drawing/2014/main" id="{33B458B0-8CA7-92B1-3AFB-19EEB8D7B73A}"/>
                  </a:ext>
                </a:extLst>
              </p:cNvPr>
              <p:cNvSpPr txBox="1"/>
              <p:nvPr/>
            </p:nvSpPr>
            <p:spPr>
              <a:xfrm>
                <a:off x="5042939" y="1459887"/>
                <a:ext cx="1085425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pole tekstowe 38">
                <a:extLst>
                  <a:ext uri="{FF2B5EF4-FFF2-40B4-BE49-F238E27FC236}">
                    <a16:creationId xmlns:a16="http://schemas.microsoft.com/office/drawing/2014/main" id="{33B458B0-8CA7-92B1-3AFB-19EEB8D7B7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2939" y="1459887"/>
                <a:ext cx="1085425" cy="51860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pole tekstowe 39">
            <a:extLst>
              <a:ext uri="{FF2B5EF4-FFF2-40B4-BE49-F238E27FC236}">
                <a16:creationId xmlns:a16="http://schemas.microsoft.com/office/drawing/2014/main" id="{C5CC74BE-E719-788D-82F5-CD9DB44AEEBE}"/>
              </a:ext>
            </a:extLst>
          </p:cNvPr>
          <p:cNvSpPr txBox="1"/>
          <p:nvPr/>
        </p:nvSpPr>
        <p:spPr>
          <a:xfrm>
            <a:off x="4292115" y="1585272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but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99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6" grpId="0"/>
      <p:bldP spid="27" grpId="0"/>
      <p:bldP spid="37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0CCB4791-B584-BE6D-4C7A-7F3512AB7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E22B0-AF81-4D8B-A8D4-42D48DDF33C3}" type="slidenum">
              <a:rPr lang="pl-PL" smtClean="0"/>
              <a:t>9</a:t>
            </a:fld>
            <a:endParaRPr lang="pl-PL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EBD3CC10-63D4-8D5C-84BF-DA5015D4A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Derivatives </a:t>
            </a:r>
            <a:r>
              <a:rPr lang="en-US" dirty="0" err="1"/>
              <a:t>w.r.t.</a:t>
            </a:r>
            <a:r>
              <a:rPr lang="en-US" dirty="0"/>
              <a:t> initial condition parameters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38074E30-20CF-8C7C-FBDF-B2B129AEBC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0" y="1043914"/>
            <a:ext cx="3688516" cy="800910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2D36D336-2D38-1E6B-904F-EA310CED8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88" y="2492896"/>
            <a:ext cx="4464496" cy="3260090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EA516F1F-DAD7-3DBA-A58A-3A2336D19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368" y="2455493"/>
            <a:ext cx="4468144" cy="33621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ole tekstowe 10">
                <a:extLst>
                  <a:ext uri="{FF2B5EF4-FFF2-40B4-BE49-F238E27FC236}">
                    <a16:creationId xmlns:a16="http://schemas.microsoft.com/office/drawing/2014/main" id="{E4685DC7-DBD7-235D-ED4E-7073E5581DFC}"/>
                  </a:ext>
                </a:extLst>
              </p:cNvPr>
              <p:cNvSpPr txBox="1"/>
              <p:nvPr/>
            </p:nvSpPr>
            <p:spPr>
              <a:xfrm>
                <a:off x="49596" y="1905428"/>
                <a:ext cx="4576664" cy="6594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pole tekstowe 10">
                <a:extLst>
                  <a:ext uri="{FF2B5EF4-FFF2-40B4-BE49-F238E27FC236}">
                    <a16:creationId xmlns:a16="http://schemas.microsoft.com/office/drawing/2014/main" id="{E4685DC7-DBD7-235D-ED4E-7073E5581D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96" y="1905428"/>
                <a:ext cx="4576664" cy="65947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pole tekstowe 11">
                <a:extLst>
                  <a:ext uri="{FF2B5EF4-FFF2-40B4-BE49-F238E27FC236}">
                    <a16:creationId xmlns:a16="http://schemas.microsoft.com/office/drawing/2014/main" id="{E7A49C47-EC96-C562-5A35-2F9B14F170C1}"/>
                  </a:ext>
                </a:extLst>
              </p:cNvPr>
              <p:cNvSpPr txBox="1"/>
              <p:nvPr/>
            </p:nvSpPr>
            <p:spPr>
              <a:xfrm>
                <a:off x="5076056" y="1905428"/>
                <a:ext cx="4576664" cy="7164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Sup>
                            <m:sSubSup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pole tekstowe 11">
                <a:extLst>
                  <a:ext uri="{FF2B5EF4-FFF2-40B4-BE49-F238E27FC236}">
                    <a16:creationId xmlns:a16="http://schemas.microsoft.com/office/drawing/2014/main" id="{E7A49C47-EC96-C562-5A35-2F9B14F170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1905428"/>
                <a:ext cx="4576664" cy="71647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pole tekstowe 12">
            <a:extLst>
              <a:ext uri="{FF2B5EF4-FFF2-40B4-BE49-F238E27FC236}">
                <a16:creationId xmlns:a16="http://schemas.microsoft.com/office/drawing/2014/main" id="{61311313-1BD3-350F-2B22-0A7B44D670BA}"/>
              </a:ext>
            </a:extLst>
          </p:cNvPr>
          <p:cNvSpPr txBox="1"/>
          <p:nvPr/>
        </p:nvSpPr>
        <p:spPr>
          <a:xfrm>
            <a:off x="1835696" y="5973444"/>
            <a:ext cx="5825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Perfect agreement between AD and numerical der.</a:t>
            </a:r>
          </a:p>
        </p:txBody>
      </p:sp>
    </p:spTree>
    <p:extLst>
      <p:ext uri="{BB962C8B-B14F-4D97-AF65-F5344CB8AC3E}">
        <p14:creationId xmlns:p14="http://schemas.microsoft.com/office/powerpoint/2010/main" val="252852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12679</TotalTime>
  <Words>653</Words>
  <Application>Microsoft Office PowerPoint</Application>
  <PresentationFormat>Pokaz na ekranie (4:3)</PresentationFormat>
  <Paragraphs>91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20" baseType="lpstr">
      <vt:lpstr>Arial</vt:lpstr>
      <vt:lpstr>Calibri</vt:lpstr>
      <vt:lpstr>Cambria Math</vt:lpstr>
      <vt:lpstr>Courier New</vt:lpstr>
      <vt:lpstr>Lucida Sans Unicode</vt:lpstr>
      <vt:lpstr>Verdana</vt:lpstr>
      <vt:lpstr>Wingdings 2</vt:lpstr>
      <vt:lpstr>Wingdings 3</vt:lpstr>
      <vt:lpstr>Hol</vt:lpstr>
      <vt:lpstr>Automatic differentiation for Balitsky-Kovchegov equation</vt:lpstr>
      <vt:lpstr>Outline</vt:lpstr>
      <vt:lpstr>Motivation 1: fitting initial condition for BK</vt:lpstr>
      <vt:lpstr>Motivation 1: fitting initial condition for BK</vt:lpstr>
      <vt:lpstr>Motivation 2: transverse momentum distribution (TMD) from BK</vt:lpstr>
      <vt:lpstr>Automatic Differentiation (AD)</vt:lpstr>
      <vt:lpstr>Timings (10 steps of evolution)</vt:lpstr>
      <vt:lpstr>Weizsäcker-Williams TMD</vt:lpstr>
      <vt:lpstr>Derivatives w.r.t. initial condition parameters</vt:lpstr>
      <vt:lpstr>Fits to data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Quantitave Study of Geometrical Scaling in Deep Inelastic Stattering at HERA</dc:title>
  <dc:creator>Tomek</dc:creator>
  <cp:lastModifiedBy>Tomasz Stebel</cp:lastModifiedBy>
  <cp:revision>709</cp:revision>
  <cp:lastPrinted>2023-06-26T18:29:50Z</cp:lastPrinted>
  <dcterms:created xsi:type="dcterms:W3CDTF">2012-11-18T17:14:39Z</dcterms:created>
  <dcterms:modified xsi:type="dcterms:W3CDTF">2025-03-25T07:56:02Z</dcterms:modified>
</cp:coreProperties>
</file>