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601" r:id="rId3"/>
    <p:sldId id="604" r:id="rId4"/>
    <p:sldId id="602" r:id="rId5"/>
    <p:sldId id="605" r:id="rId6"/>
    <p:sldId id="606" r:id="rId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Karagounis" initials="MK" lastIdx="0" clrIdx="0">
    <p:extLst>
      <p:ext uri="{19B8F6BF-5375-455C-9EA6-DF929625EA0E}">
        <p15:presenceInfo xmlns:p15="http://schemas.microsoft.com/office/powerpoint/2012/main" userId="S-1-5-21-3669401228-751182223-1026333837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FF"/>
    <a:srgbClr val="FF9900"/>
    <a:srgbClr val="0033CC"/>
    <a:srgbClr val="3399FF"/>
    <a:srgbClr val="CC0000"/>
    <a:srgbClr val="FF0000"/>
    <a:srgbClr val="CC0066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9822" autoAdjust="0"/>
  </p:normalViewPr>
  <p:slideViewPr>
    <p:cSldViewPr>
      <p:cViewPr>
        <p:scale>
          <a:sx n="76" d="100"/>
          <a:sy n="76" d="100"/>
        </p:scale>
        <p:origin x="80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882"/>
    </p:cViewPr>
  </p:sorterViewPr>
  <p:notesViewPr>
    <p:cSldViewPr>
      <p:cViewPr varScale="1">
        <p:scale>
          <a:sx n="47" d="100"/>
          <a:sy n="47" d="100"/>
        </p:scale>
        <p:origin x="2792" y="6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>
          <a:xfrm>
            <a:off x="2124406" y="184390"/>
            <a:ext cx="6695390" cy="782115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381000" y="836712"/>
            <a:ext cx="851148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8440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6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1" y="6457528"/>
            <a:ext cx="1733550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463473" y="6453337"/>
            <a:ext cx="258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2">
                <a:solidFill>
                  <a:srgbClr val="000000"/>
                </a:solidFill>
              </a:defRPr>
            </a:lvl1pPr>
          </a:lstStyle>
          <a:p>
            <a:r>
              <a:rPr lang="en-US"/>
              <a:t>hemperek@uni-bonn.de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0473" y="6453337"/>
            <a:ext cx="43724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2">
                <a:solidFill>
                  <a:srgbClr val="000000"/>
                </a:solidFill>
              </a:defRPr>
            </a:lvl1pPr>
          </a:lstStyle>
          <a:p>
            <a:r>
              <a:rPr lang="en-US"/>
              <a:t>1.10.2018@Elmos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843" y="6453337"/>
            <a:ext cx="1057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2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0927" y="188640"/>
            <a:ext cx="6912768" cy="57606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049" y="229963"/>
            <a:ext cx="1336431" cy="56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51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FC9B0B-39B1-43F2-AAE2-642A5957002D}" type="datetimeFigureOut">
              <a:rPr lang="de-DE" smtClean="0"/>
              <a:pPr/>
              <a:t>25.09.2023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e-FPGA | 2nd DRD 7 Workshop 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656184"/>
          </a:xfrm>
        </p:spPr>
        <p:txBody>
          <a:bodyPr>
            <a:noAutofit/>
          </a:bodyPr>
          <a:lstStyle/>
          <a:p>
            <a:r>
              <a:rPr lang="en-US" sz="3600" dirty="0"/>
              <a:t>Radiation Hard embedded FPGA – </a:t>
            </a:r>
            <a:br>
              <a:rPr lang="en-US" sz="3600" dirty="0"/>
            </a:br>
            <a:r>
              <a:rPr lang="en-US" sz="3600" dirty="0"/>
              <a:t>Programmable Logic Array IP </a:t>
            </a:r>
            <a:endParaRPr lang="de-DE" sz="36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1007516"/>
          </a:xfrm>
        </p:spPr>
        <p:txBody>
          <a:bodyPr>
            <a:normAutofit/>
          </a:bodyPr>
          <a:lstStyle/>
          <a:p>
            <a:r>
              <a:rPr lang="de-DE" dirty="0"/>
              <a:t>Michael Karagounis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2951720" y="6309320"/>
            <a:ext cx="3204456" cy="360040"/>
          </a:xfrm>
        </p:spPr>
        <p:txBody>
          <a:bodyPr/>
          <a:lstStyle/>
          <a:p>
            <a:r>
              <a:rPr lang="de-DE" dirty="0"/>
              <a:t>25.09.2023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583697" y="305222"/>
            <a:ext cx="5904656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1800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2nd DRD7 Workshop CERN </a:t>
            </a:r>
          </a:p>
        </p:txBody>
      </p:sp>
    </p:spTree>
    <p:extLst>
      <p:ext uri="{BB962C8B-B14F-4D97-AF65-F5344CB8AC3E}">
        <p14:creationId xmlns:p14="http://schemas.microsoft.com/office/powerpoint/2010/main" val="176042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C7C25-5ACE-4BC8-A33C-14829F79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769E47-E4C5-45AA-8DA8-C2D627E4B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of the art chip-design methodology in HEP is based on hardwired non-programmable logic</a:t>
            </a:r>
          </a:p>
          <a:p>
            <a:pPr lvl="1"/>
            <a:r>
              <a:rPr lang="en-US" dirty="0"/>
              <a:t>Advantage</a:t>
            </a:r>
          </a:p>
          <a:p>
            <a:pPr lvl="2"/>
            <a:r>
              <a:rPr lang="en-US" dirty="0"/>
              <a:t>optimized hardware for specific application case</a:t>
            </a:r>
          </a:p>
          <a:p>
            <a:pPr lvl="2"/>
            <a:r>
              <a:rPr lang="en-US" dirty="0"/>
              <a:t>High resource efficiency in terms of power and area consumption</a:t>
            </a:r>
          </a:p>
          <a:p>
            <a:pPr lvl="1"/>
            <a:r>
              <a:rPr lang="en-US" dirty="0"/>
              <a:t>Disadvantage</a:t>
            </a:r>
          </a:p>
          <a:p>
            <a:pPr lvl="2"/>
            <a:r>
              <a:rPr lang="en-US" dirty="0"/>
              <a:t>no flexibility </a:t>
            </a:r>
          </a:p>
          <a:p>
            <a:pPr lvl="2"/>
            <a:r>
              <a:rPr lang="en-US" dirty="0"/>
              <a:t>bug fixes require costly design iteration</a:t>
            </a:r>
          </a:p>
          <a:p>
            <a:pPr lvl="2"/>
            <a:r>
              <a:rPr lang="en-US" dirty="0"/>
              <a:t>reuse of chips in different projects and applications difficult</a:t>
            </a:r>
          </a:p>
          <a:p>
            <a:r>
              <a:rPr lang="en-US" dirty="0"/>
              <a:t>Embedded FPGA / Programmable Logic Array IP</a:t>
            </a:r>
          </a:p>
          <a:p>
            <a:pPr lvl="1"/>
            <a:r>
              <a:rPr lang="en-US" dirty="0"/>
              <a:t>allow reprogramming/reconfiguration of logic for bugfixes and project adaption 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93C25B-E8A6-41C5-9CE2-4C9679278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4590-818B-4125-B7E6-D33D45EE658F}" type="datetime1">
              <a:rPr lang="de-DE" smtClean="0"/>
              <a:t>25.09.2023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DBBC6-9B50-4537-8E51-EAF222E8C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e-FPGA | 2nd DRD 7 Workshop | michael.karagounis@fh-dortmund.de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1EA4A-1E20-4A72-BC51-B4BF89EB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542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11A0D-1151-4081-AB7A-7936B8E6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Partners &amp; </a:t>
            </a:r>
            <a:r>
              <a:rPr lang="en-US" dirty="0" err="1"/>
              <a:t>Ressources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7A57C6-4411-46C2-9980-BB280E7DC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Imperial College London, Andrew Rose</a:t>
            </a:r>
          </a:p>
          <a:p>
            <a:pPr lvl="1"/>
            <a:r>
              <a:rPr lang="en-US" dirty="0"/>
              <a:t>1 FTE, 1 MPW ASIC production</a:t>
            </a:r>
          </a:p>
          <a:p>
            <a:r>
              <a:rPr lang="en-US" dirty="0"/>
              <a:t>FH Dortmund, Michael Karagounis</a:t>
            </a:r>
          </a:p>
          <a:p>
            <a:pPr lvl="1"/>
            <a:r>
              <a:rPr lang="en-US" dirty="0"/>
              <a:t>0.5 FTE 2024-2027, 1 Mini-</a:t>
            </a:r>
            <a:r>
              <a:rPr lang="en-US" dirty="0" err="1"/>
              <a:t>Asic</a:t>
            </a:r>
            <a:r>
              <a:rPr lang="en-US" dirty="0"/>
              <a:t> MPW production</a:t>
            </a:r>
          </a:p>
          <a:p>
            <a:pPr lvl="2"/>
            <a:r>
              <a:rPr lang="en-US" dirty="0"/>
              <a:t> BMBF (applied, evaluation is still pending)</a:t>
            </a:r>
          </a:p>
          <a:p>
            <a:pPr lvl="1"/>
            <a:r>
              <a:rPr lang="en-US" dirty="0"/>
              <a:t>0.5 FTE 2024-2025, 2 Mini-ASIC MPW production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F05EC0-186B-4553-A734-C30EBA7B6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0F5C-F319-448C-93AD-ADF7A0595745}" type="datetime1">
              <a:rPr lang="de-DE" smtClean="0"/>
              <a:t>25.09.2023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E90368-C9F0-4E08-8298-EE87BF8F7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e-FPGA | 2nd DRD 7 Workshop | michael.karagounis@fh-dortmund.de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88CC49-40E2-4CFA-84D6-EF678251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40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86B73-DFC3-4DDA-8E1F-7A54F5265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FHDO FPGA Development Background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719DB1-6718-45A6-9CC7-B90B0627B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Collaborating with Cologne Chip AG in design and characterization of the </a:t>
            </a:r>
            <a:r>
              <a:rPr lang="en-US" dirty="0" err="1"/>
              <a:t>Gatemate</a:t>
            </a:r>
            <a:r>
              <a:rPr lang="en-US" dirty="0"/>
              <a:t> FPGA</a:t>
            </a:r>
          </a:p>
          <a:p>
            <a:pPr lvl="1"/>
            <a:r>
              <a:rPr lang="en-US" dirty="0"/>
              <a:t>Design is supported by EU (IPCEI) Important Projects of Common European Interest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SRAM based FPGA in </a:t>
            </a:r>
            <a:r>
              <a:rPr lang="en-US" dirty="0" err="1"/>
              <a:t>Globalfoundries</a:t>
            </a:r>
            <a:r>
              <a:rPr lang="en-US" dirty="0"/>
              <a:t> 28 nm CMOS</a:t>
            </a:r>
            <a:br>
              <a:rPr lang="en-US" dirty="0"/>
            </a:br>
            <a:endParaRPr lang="en-US" dirty="0"/>
          </a:p>
          <a:p>
            <a:r>
              <a:rPr lang="en-US" dirty="0"/>
              <a:t>radiation characterization in cooperation with CERN, </a:t>
            </a:r>
            <a:r>
              <a:rPr lang="en-US" dirty="0" err="1"/>
              <a:t>Salvaore</a:t>
            </a:r>
            <a:r>
              <a:rPr lang="en-US" dirty="0"/>
              <a:t> </a:t>
            </a:r>
            <a:r>
              <a:rPr lang="en-US" dirty="0" err="1"/>
              <a:t>Danzeca</a:t>
            </a:r>
            <a:r>
              <a:rPr lang="en-US" dirty="0"/>
              <a:t> &amp; Rudy Ferraro</a:t>
            </a:r>
          </a:p>
          <a:p>
            <a:r>
              <a:rPr lang="en-US" dirty="0"/>
              <a:t>design and implementation of innovative architectures in TSMC 7 nm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9AED4F-BAB7-49BF-8815-9A40511D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5830-363F-47B3-93C9-4BDBCF7E182A}" type="datetime1">
              <a:rPr lang="de-DE" smtClean="0"/>
              <a:t>25.09.2023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6D67E1-6C11-43EE-8820-90528071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e-FPGA | 2nd DRD 7 Workshop | michael.karagounis@fh-dortmund.de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2F0C96-09DA-4A0C-B93F-43CE738CA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379243-155C-428C-80B0-746E7A7A02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47493"/>
            <a:ext cx="3716372" cy="1825523"/>
          </a:xfrm>
          <a:prstGeom prst="rect">
            <a:avLst/>
          </a:prstGeom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77C2948-FD52-4961-B361-19E84E8EA3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211325"/>
              </p:ext>
            </p:extLst>
          </p:nvPr>
        </p:nvGraphicFramePr>
        <p:xfrm>
          <a:off x="6084085" y="1522080"/>
          <a:ext cx="2736387" cy="2682240"/>
        </p:xfrm>
        <a:graphic>
          <a:graphicData uri="http://schemas.openxmlformats.org/drawingml/2006/table">
            <a:tbl>
              <a:tblPr/>
              <a:tblGrid>
                <a:gridCol w="763696">
                  <a:extLst>
                    <a:ext uri="{9D8B030D-6E8A-4147-A177-3AD203B41FA5}">
                      <a16:colId xmlns:a16="http://schemas.microsoft.com/office/drawing/2014/main" val="2690092418"/>
                    </a:ext>
                  </a:extLst>
                </a:gridCol>
                <a:gridCol w="1972691">
                  <a:extLst>
                    <a:ext uri="{9D8B030D-6E8A-4147-A177-3AD203B41FA5}">
                      <a16:colId xmlns:a16="http://schemas.microsoft.com/office/drawing/2014/main" val="1891105486"/>
                    </a:ext>
                  </a:extLst>
                </a:gridCol>
              </a:tblGrid>
              <a:tr h="117831">
                <a:tc>
                  <a:txBody>
                    <a:bodyPr/>
                    <a:lstStyle/>
                    <a:p>
                      <a:r>
                        <a:rPr lang="de-DE" sz="1000" b="1" dirty="0">
                          <a:effectLst/>
                        </a:rPr>
                        <a:t>Parameter</a:t>
                      </a:r>
                      <a:endParaRPr lang="de-DE" sz="10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1" dirty="0">
                          <a:effectLst/>
                        </a:rPr>
                        <a:t>Detail</a:t>
                      </a:r>
                      <a:endParaRPr lang="de-DE" sz="10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8998353"/>
                  </a:ext>
                </a:extLst>
              </a:tr>
              <a:tr h="412409">
                <a:tc>
                  <a:txBody>
                    <a:bodyPr/>
                    <a:lstStyle/>
                    <a:p>
                      <a:r>
                        <a:rPr lang="de-DE" sz="1000" dirty="0" err="1">
                          <a:effectLst/>
                        </a:rPr>
                        <a:t>Logic</a:t>
                      </a:r>
                      <a:r>
                        <a:rPr lang="de-DE" sz="1000" dirty="0">
                          <a:effectLst/>
                        </a:rPr>
                        <a:t> Cells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20,480 CPE correspond to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* 20,480 8-Input-LUT trees or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* 40,960 4-Input-LUT trees with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* 40,960 FF/Latches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875603"/>
                  </a:ext>
                </a:extLst>
              </a:tr>
              <a:tr h="265120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Block RAM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000" dirty="0">
                          <a:effectLst/>
                        </a:rPr>
                        <a:t>Total 1,280 Kb</a:t>
                      </a:r>
                      <a:br>
                        <a:rPr lang="sv-SE" sz="1000" dirty="0">
                          <a:effectLst/>
                        </a:rPr>
                      </a:br>
                      <a:r>
                        <a:rPr lang="sv-SE" sz="1000" dirty="0">
                          <a:effectLst/>
                        </a:rPr>
                        <a:t>20Kb blocks: 64</a:t>
                      </a:r>
                      <a:br>
                        <a:rPr lang="sv-SE" sz="1000" dirty="0">
                          <a:effectLst/>
                        </a:rPr>
                      </a:br>
                      <a:r>
                        <a:rPr lang="sv-SE" sz="1000" dirty="0">
                          <a:effectLst/>
                        </a:rPr>
                        <a:t>40Kb blocks: 32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088105"/>
                  </a:ext>
                </a:extLst>
              </a:tr>
              <a:tr h="117831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PLLs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234876"/>
                  </a:ext>
                </a:extLst>
              </a:tr>
              <a:tr h="117831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SerDes 5 Gb/s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277245"/>
                  </a:ext>
                </a:extLst>
              </a:tr>
              <a:tr h="265120">
                <a:tc>
                  <a:txBody>
                    <a:bodyPr/>
                    <a:lstStyle/>
                    <a:p>
                      <a:r>
                        <a:rPr lang="de-DE" sz="1000">
                          <a:effectLst/>
                        </a:rPr>
                        <a:t>I/Os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single-ended: 162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differential: 81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1.2V to 2.5V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517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3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EAF5B-CEA0-40BB-84C3-2E67C81F9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9C843-4AA4-4797-84FD-4765F7227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FHDO</a:t>
            </a:r>
          </a:p>
          <a:p>
            <a:pPr lvl="1"/>
            <a:r>
              <a:rPr lang="en-US" dirty="0"/>
              <a:t>Study </a:t>
            </a:r>
            <a:r>
              <a:rPr lang="en-US" dirty="0" err="1"/>
              <a:t>OpenFPGA</a:t>
            </a:r>
            <a:r>
              <a:rPr lang="en-US" dirty="0"/>
              <a:t> and/or </a:t>
            </a:r>
            <a:r>
              <a:rPr lang="en-US" dirty="0" err="1"/>
              <a:t>FABulous</a:t>
            </a:r>
            <a:r>
              <a:rPr lang="en-US" dirty="0"/>
              <a:t> framework</a:t>
            </a:r>
          </a:p>
          <a:p>
            <a:pPr lvl="1"/>
            <a:r>
              <a:rPr lang="en-US" dirty="0"/>
              <a:t>XML-to-Prototype Flow</a:t>
            </a:r>
          </a:p>
          <a:p>
            <a:pPr lvl="2"/>
            <a:r>
              <a:rPr lang="en-US" dirty="0"/>
              <a:t>FPGA architecture is described in XML</a:t>
            </a:r>
          </a:p>
          <a:p>
            <a:pPr lvl="2"/>
            <a:r>
              <a:rPr lang="en-US" dirty="0"/>
              <a:t>Backend flow creates “production ready” layouts</a:t>
            </a:r>
          </a:p>
          <a:p>
            <a:pPr lvl="1"/>
            <a:r>
              <a:rPr lang="en-US" dirty="0" err="1"/>
              <a:t>FABulous</a:t>
            </a:r>
            <a:r>
              <a:rPr lang="en-US" dirty="0"/>
              <a:t> offers partial reconfiguration</a:t>
            </a:r>
          </a:p>
          <a:p>
            <a:pPr lvl="1"/>
            <a:r>
              <a:rPr lang="en-US" dirty="0"/>
              <a:t>Add radiation hardening features</a:t>
            </a:r>
          </a:p>
          <a:p>
            <a:pPr lvl="2"/>
            <a:r>
              <a:rPr lang="en-US" dirty="0"/>
              <a:t>Error Detection &amp; Correction in the Configuration Memory</a:t>
            </a:r>
          </a:p>
          <a:p>
            <a:pPr lvl="2"/>
            <a:r>
              <a:rPr lang="en-US" dirty="0"/>
              <a:t>Scrubbing</a:t>
            </a:r>
          </a:p>
          <a:p>
            <a:pPr lvl="2"/>
            <a:r>
              <a:rPr lang="en-US" dirty="0"/>
              <a:t>Reconfiguration</a:t>
            </a:r>
          </a:p>
          <a:p>
            <a:r>
              <a:rPr lang="en-US" dirty="0"/>
              <a:t>Imperial</a:t>
            </a:r>
          </a:p>
          <a:p>
            <a:pPr lvl="1"/>
            <a:r>
              <a:rPr lang="en-US" dirty="0"/>
              <a:t>Support either Logic Array IP from industrial partner or develop own IP</a:t>
            </a:r>
          </a:p>
          <a:p>
            <a:pPr lvl="1"/>
            <a:r>
              <a:rPr lang="en-US" dirty="0"/>
              <a:t>Develop software &amp; infrastructure for synthesis and mapping of user-code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66108E-3A84-41EC-B012-44191CCA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45E3-87AE-47BD-B3E6-DC81C3F2525D}" type="datetime1">
              <a:rPr lang="de-DE" smtClean="0"/>
              <a:t>25.09.2023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E465E5-DA25-4361-81DA-F0F60D22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e-FPGA | 2nd DRD 7 Workshop | michael.karagounis@fh-dortmund.de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C25F0F-FACB-4AC4-833F-0A91F302D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703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40652-04D2-4A95-9E09-902D7C5B1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FE1E90-04E2-4291-A1D7-70701976D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has been put on hold by steering committee</a:t>
            </a:r>
          </a:p>
          <a:p>
            <a:r>
              <a:rPr lang="en-US" dirty="0"/>
              <a:t>Call for participation of </a:t>
            </a:r>
            <a:r>
              <a:rPr lang="en-US"/>
              <a:t>additional interested institutes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ABCF72-0F36-4A5F-974A-5F3D3C39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0338-C696-4833-AB8F-4F1313DA85B5}" type="datetime1">
              <a:rPr lang="de-DE" smtClean="0"/>
              <a:t>25.09.2023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49EFCD-BAA7-4FB0-BEDA-CD67FD4D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e-FPGA | 2nd DRD 7 Workshop | michael.karagounis@fh-dortmund.de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B06972-F872-4BDE-BC01-F68FCA624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406189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</Words>
  <Application>Microsoft Office PowerPoint</Application>
  <PresentationFormat>Bildschirmpräsentation (4:3)</PresentationFormat>
  <Paragraphs>81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Radiation Hard embedded FPGA –  Programmable Logic Array IP </vt:lpstr>
      <vt:lpstr>Motivation</vt:lpstr>
      <vt:lpstr>Collaboration Partners &amp; Ressources</vt:lpstr>
      <vt:lpstr>FHDO FPGA Development Background</vt:lpstr>
      <vt:lpstr>Plans</vt:lpstr>
      <vt:lpstr>Status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Michael Karagounis</cp:lastModifiedBy>
  <cp:revision>1180</cp:revision>
  <cp:lastPrinted>2013-04-30T07:19:28Z</cp:lastPrinted>
  <dcterms:created xsi:type="dcterms:W3CDTF">2013-04-05T10:41:38Z</dcterms:created>
  <dcterms:modified xsi:type="dcterms:W3CDTF">2023-09-25T10:45:23Z</dcterms:modified>
</cp:coreProperties>
</file>