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41"/>
  </p:notesMasterIdLst>
  <p:handoutMasterIdLst>
    <p:handoutMasterId r:id="rId42"/>
  </p:handoutMasterIdLst>
  <p:sldIdLst>
    <p:sldId id="256" r:id="rId2"/>
    <p:sldId id="1056" r:id="rId3"/>
    <p:sldId id="1061" r:id="rId4"/>
    <p:sldId id="628" r:id="rId5"/>
    <p:sldId id="1053" r:id="rId6"/>
    <p:sldId id="1057" r:id="rId7"/>
    <p:sldId id="1081" r:id="rId8"/>
    <p:sldId id="1082" r:id="rId9"/>
    <p:sldId id="1083" r:id="rId10"/>
    <p:sldId id="1085" r:id="rId11"/>
    <p:sldId id="1086" r:id="rId12"/>
    <p:sldId id="1062" r:id="rId13"/>
    <p:sldId id="1058" r:id="rId14"/>
    <p:sldId id="1059" r:id="rId15"/>
    <p:sldId id="1060" r:id="rId16"/>
    <p:sldId id="1063" r:id="rId17"/>
    <p:sldId id="1067" r:id="rId18"/>
    <p:sldId id="1071" r:id="rId19"/>
    <p:sldId id="1070" r:id="rId20"/>
    <p:sldId id="1072" r:id="rId21"/>
    <p:sldId id="1065" r:id="rId22"/>
    <p:sldId id="1073" r:id="rId23"/>
    <p:sldId id="1074" r:id="rId24"/>
    <p:sldId id="1075" r:id="rId25"/>
    <p:sldId id="1050" r:id="rId26"/>
    <p:sldId id="1076" r:id="rId27"/>
    <p:sldId id="1064" r:id="rId28"/>
    <p:sldId id="1066" r:id="rId29"/>
    <p:sldId id="1052" r:id="rId30"/>
    <p:sldId id="1077" r:id="rId31"/>
    <p:sldId id="1078" r:id="rId32"/>
    <p:sldId id="1079" r:id="rId33"/>
    <p:sldId id="1080" r:id="rId34"/>
    <p:sldId id="615" r:id="rId35"/>
    <p:sldId id="618" r:id="rId36"/>
    <p:sldId id="617" r:id="rId37"/>
    <p:sldId id="620" r:id="rId38"/>
    <p:sldId id="621" r:id="rId39"/>
    <p:sldId id="624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0CC9"/>
    <a:srgbClr val="0033A0"/>
    <a:srgbClr val="1E5AAE"/>
    <a:srgbClr val="4141FF"/>
    <a:srgbClr val="16FF16"/>
    <a:srgbClr val="00A033"/>
    <a:srgbClr val="A03300"/>
    <a:srgbClr val="898989"/>
    <a:srgbClr val="DA7C30"/>
    <a:srgbClr val="3A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87779" autoAdjust="0"/>
  </p:normalViewPr>
  <p:slideViewPr>
    <p:cSldViewPr snapToGrid="0">
      <p:cViewPr varScale="1">
        <p:scale>
          <a:sx n="67" d="100"/>
          <a:sy n="67" d="100"/>
        </p:scale>
        <p:origin x="6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BBE828-5B96-4A4B-A137-547E2B9667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29BE47-7BE6-4359-93DE-A4C96D428E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B56F1-2699-488C-A0C7-D0A4C175A59B}" type="datetimeFigureOut">
              <a:rPr lang="en-US" smtClean="0"/>
              <a:t>9/10/2024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3770D-24C1-4B72-BCE9-6DF49859DF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F6D2A-5F55-41AF-83F0-653049B358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17C78-A5F1-4F38-AE85-EE60AE7D98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06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D1D53-20D4-4AEE-AA01-01CB453C46A8}" type="datetimeFigureOut">
              <a:rPr lang="en-US" smtClean="0"/>
              <a:t>9/10/2024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55C29-6222-499A-9542-7398901ECE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6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55C29-6222-499A-9542-7398901ECE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6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31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87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86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2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50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13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03597-1DF9-5C43-89A1-EDEF7E7A2A6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1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DRDT7.4b: EXTREME ENVIRONMENT AND LONGEVITY - RADIATION HARDNESS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ttangolo 4">
            <a:extLst>
              <a:ext uri="{FF2B5EF4-FFF2-40B4-BE49-F238E27FC236}">
                <a16:creationId xmlns:a16="http://schemas.microsoft.com/office/drawing/2014/main" id="{1FA6156B-910F-4B8A-9A4A-B8BD7442FB03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417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970106" cy="365125"/>
          </a:xfrm>
        </p:spPr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07184" y="6356350"/>
            <a:ext cx="5977634" cy="365125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898989"/>
                </a:solidFill>
                <a:ea typeface="+mj-ea"/>
                <a:cs typeface="+mj-cs"/>
              </a:rPr>
              <a:t>DRDT7.4b: EXTREME ENVIRONMENT AND LONGEVITY - RADIATION HARDNESS</a:t>
            </a:r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83696" y="6356350"/>
            <a:ext cx="1970103" cy="365125"/>
          </a:xfrm>
        </p:spPr>
        <p:txBody>
          <a:bodyPr/>
          <a:lstStyle/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4B1F7CD-E96D-4953-B53F-1C68805258A2}"/>
              </a:ext>
            </a:extLst>
          </p:cNvPr>
          <p:cNvSpPr/>
          <p:nvPr userDrawn="1"/>
        </p:nvSpPr>
        <p:spPr>
          <a:xfrm>
            <a:off x="838800" y="637200"/>
            <a:ext cx="10514400" cy="558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09842-A99D-4CBA-A800-25EF8A3326FB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838200" y="136800"/>
            <a:ext cx="10514401" cy="3636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DRD7: AN R&amp;D COLLABORATION ON ELECTRONICS AND ON-DETECTOR PROCESSING</a:t>
            </a:r>
          </a:p>
        </p:txBody>
      </p:sp>
    </p:spTree>
    <p:extLst>
      <p:ext uri="{BB962C8B-B14F-4D97-AF65-F5344CB8AC3E}">
        <p14:creationId xmlns:p14="http://schemas.microsoft.com/office/powerpoint/2010/main" val="1524879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259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40" y="173361"/>
            <a:ext cx="11259665" cy="552738"/>
          </a:xfrm>
          <a:noFill/>
          <a:effectLst>
            <a:softEdge rad="0"/>
          </a:effectLst>
        </p:spPr>
        <p:txBody>
          <a:bodyPr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it-IT" noProof="0" dirty="0"/>
              <a:t>Click to </a:t>
            </a:r>
            <a:r>
              <a:rPr lang="it-IT" noProof="0" dirty="0" err="1"/>
              <a:t>edit</a:t>
            </a:r>
            <a:r>
              <a:rPr lang="it-IT" noProof="0" dirty="0"/>
              <a:t> Master </a:t>
            </a:r>
            <a:r>
              <a:rPr lang="it-IT" noProof="0" dirty="0" err="1"/>
              <a:t>title</a:t>
            </a:r>
            <a:r>
              <a:rPr lang="it-IT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9" y="940170"/>
            <a:ext cx="11259665" cy="54427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it-IT" noProof="0" dirty="0" err="1"/>
              <a:t>Fifth</a:t>
            </a:r>
            <a:r>
              <a:rPr lang="en-US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44512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DRDT7.4b: EXTREME ENVIRONMENT AND LONGEVITY - RADIATION HARDNESS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0F296-A57F-450A-AFD7-3467384C2D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3" r:id="rId2"/>
    <p:sldLayoutId id="2147483664" r:id="rId3"/>
    <p:sldLayoutId id="2147483665" r:id="rId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9.tiff"/><Relationship Id="rId7" Type="http://schemas.openxmlformats.org/officeDocument/2006/relationships/image" Target="../media/image3.png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tiff"/><Relationship Id="rId5" Type="http://schemas.openxmlformats.org/officeDocument/2006/relationships/image" Target="../media/image31.png"/><Relationship Id="rId4" Type="http://schemas.openxmlformats.org/officeDocument/2006/relationships/image" Target="../media/image30.tiff"/><Relationship Id="rId9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emf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%3A%2F%2Fwww.riassuntini.com%2Fsummaries%2FRead-and-interpret-plans-and-specifications-summary_clip_image002.gif&amp;tbnid=QhkJ-KmU-DgbTM&amp;vet=12ahUKEwjxzY3Z-6H-AhUE6aQKHb3UAucQMygDegUIARC6AQ..i&amp;imgrefurl=http%3A%2F%2Fwww.riassuntini.com%2Fsummaries%2FRead-and-interpret-plans-and-specifications-summary.html&amp;docid=yXLrz_K4zlIfVM&amp;w=592&amp;h=421&amp;q=specifications%20sketch&amp;client=firefox-b-d&amp;ved=2ahUKEwjxzY3Z-6H-AhUE6aQKHb3UAucQMygDegUIARC6AQ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%3A%2F%2Fwww.riassuntini.com%2Fsummaries%2FRead-and-interpret-plans-and-specifications-summary_clip_image002.gif&amp;tbnid=QhkJ-KmU-DgbTM&amp;vet=12ahUKEwjxzY3Z-6H-AhUE6aQKHb3UAucQMygDegUIARC6AQ..i&amp;imgrefurl=http%3A%2F%2Fwww.riassuntini.com%2Fsummaries%2FRead-and-interpret-plans-and-specifications-summary.html&amp;docid=yXLrz_K4zlIfVM&amp;w=592&amp;h=421&amp;q=specifications%20sketch&amp;client=firefox-b-d&amp;ved=2ahUKEwjxzY3Z-6H-AhUE6aQKHb3UAucQMygDegUIARC6AQ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84893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84893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84893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8874C1D-0FAE-404B-B6E8-FF5807355235}"/>
              </a:ext>
            </a:extLst>
          </p:cNvPr>
          <p:cNvSpPr txBox="1"/>
          <p:nvPr/>
        </p:nvSpPr>
        <p:spPr>
          <a:xfrm>
            <a:off x="803593" y="575328"/>
            <a:ext cx="10817475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EXTREME ENVIRONMENTS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WP7.4b: </a:t>
            </a:r>
            <a:r>
              <a:rPr lang="en-GB" sz="6000" dirty="0">
                <a:solidFill>
                  <a:srgbClr val="0033A0"/>
                </a:solidFill>
                <a:latin typeface="Calibri Light"/>
                <a:ea typeface="+mj-ea"/>
                <a:cs typeface="+mj-cs"/>
              </a:rPr>
              <a:t>Radiation Resistance of Advanced CMOS Nodes</a:t>
            </a:r>
            <a:endParaRPr lang="en-US" sz="6000" dirty="0">
              <a:solidFill>
                <a:srgbClr val="0033A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sz="2400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DRD7: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AN R&amp;D COLLABORATION ON ELECTRONICS AND ON-DETECTOR PROCESSING</a:t>
            </a:r>
          </a:p>
          <a:p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r>
              <a:rPr lang="en-US" sz="2000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3</a:t>
            </a:r>
            <a:r>
              <a:rPr lang="en-US" sz="2000" baseline="30000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rd</a:t>
            </a:r>
            <a:r>
              <a:rPr lang="en-US" sz="2000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 WORKSHOP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endParaRPr lang="en-US" dirty="0">
              <a:solidFill>
                <a:srgbClr val="000000"/>
              </a:solidFill>
              <a:latin typeface="Calibri Light"/>
              <a:ea typeface="+mj-ea"/>
              <a:cs typeface="+mj-cs"/>
            </a:endParaRPr>
          </a:p>
          <a:p>
            <a:r>
              <a:rPr lang="en-US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Giulio Borghello (CERN EP-ESE-ME)</a:t>
            </a:r>
          </a:p>
          <a:p>
            <a:r>
              <a:rPr lang="en-US" dirty="0">
                <a:solidFill>
                  <a:srgbClr val="000000"/>
                </a:solidFill>
                <a:latin typeface="Calibri Light"/>
                <a:ea typeface="+mj-ea"/>
                <a:cs typeface="+mj-cs"/>
              </a:rPr>
              <a:t>giulio.borghello@cern.ch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7EAC22-C11E-CEAB-D0A1-35CEE704C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617485-9482-1473-D47A-D82A40256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90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91A4CFE-DB1D-CDBE-4F62-B2DB1B149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692" y="3552695"/>
            <a:ext cx="8409418" cy="2375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56D3C-5E16-E304-EC7C-908E5067D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150" y="2450296"/>
            <a:ext cx="6477675" cy="3906054"/>
          </a:xfrm>
          <a:custGeom>
            <a:avLst/>
            <a:gdLst>
              <a:gd name="connsiteX0" fmla="*/ 0 w 6477675"/>
              <a:gd name="connsiteY0" fmla="*/ 0 h 3906054"/>
              <a:gd name="connsiteX1" fmla="*/ 718433 w 6477675"/>
              <a:gd name="connsiteY1" fmla="*/ 0 h 3906054"/>
              <a:gd name="connsiteX2" fmla="*/ 1436866 w 6477675"/>
              <a:gd name="connsiteY2" fmla="*/ 0 h 3906054"/>
              <a:gd name="connsiteX3" fmla="*/ 1896192 w 6477675"/>
              <a:gd name="connsiteY3" fmla="*/ 0 h 3906054"/>
              <a:gd name="connsiteX4" fmla="*/ 2420295 w 6477675"/>
              <a:gd name="connsiteY4" fmla="*/ 0 h 3906054"/>
              <a:gd name="connsiteX5" fmla="*/ 2879621 w 6477675"/>
              <a:gd name="connsiteY5" fmla="*/ 0 h 3906054"/>
              <a:gd name="connsiteX6" fmla="*/ 3598054 w 6477675"/>
              <a:gd name="connsiteY6" fmla="*/ 0 h 3906054"/>
              <a:gd name="connsiteX7" fmla="*/ 4057380 w 6477675"/>
              <a:gd name="connsiteY7" fmla="*/ 0 h 3906054"/>
              <a:gd name="connsiteX8" fmla="*/ 4775813 w 6477675"/>
              <a:gd name="connsiteY8" fmla="*/ 0 h 3906054"/>
              <a:gd name="connsiteX9" fmla="*/ 5170362 w 6477675"/>
              <a:gd name="connsiteY9" fmla="*/ 0 h 3906054"/>
              <a:gd name="connsiteX10" fmla="*/ 5694465 w 6477675"/>
              <a:gd name="connsiteY10" fmla="*/ 0 h 3906054"/>
              <a:gd name="connsiteX11" fmla="*/ 6477675 w 6477675"/>
              <a:gd name="connsiteY11" fmla="*/ 0 h 3906054"/>
              <a:gd name="connsiteX12" fmla="*/ 6477675 w 6477675"/>
              <a:gd name="connsiteY12" fmla="*/ 518947 h 3906054"/>
              <a:gd name="connsiteX13" fmla="*/ 6477675 w 6477675"/>
              <a:gd name="connsiteY13" fmla="*/ 1116015 h 3906054"/>
              <a:gd name="connsiteX14" fmla="*/ 6477675 w 6477675"/>
              <a:gd name="connsiteY14" fmla="*/ 1595902 h 3906054"/>
              <a:gd name="connsiteX15" fmla="*/ 6477675 w 6477675"/>
              <a:gd name="connsiteY15" fmla="*/ 2192970 h 3906054"/>
              <a:gd name="connsiteX16" fmla="*/ 6477675 w 6477675"/>
              <a:gd name="connsiteY16" fmla="*/ 2750978 h 3906054"/>
              <a:gd name="connsiteX17" fmla="*/ 6477675 w 6477675"/>
              <a:gd name="connsiteY17" fmla="*/ 3308986 h 3906054"/>
              <a:gd name="connsiteX18" fmla="*/ 6477675 w 6477675"/>
              <a:gd name="connsiteY18" fmla="*/ 3906054 h 3906054"/>
              <a:gd name="connsiteX19" fmla="*/ 6083126 w 6477675"/>
              <a:gd name="connsiteY19" fmla="*/ 3906054 h 3906054"/>
              <a:gd name="connsiteX20" fmla="*/ 5559023 w 6477675"/>
              <a:gd name="connsiteY20" fmla="*/ 3906054 h 3906054"/>
              <a:gd name="connsiteX21" fmla="*/ 5099697 w 6477675"/>
              <a:gd name="connsiteY21" fmla="*/ 3906054 h 3906054"/>
              <a:gd name="connsiteX22" fmla="*/ 4640371 w 6477675"/>
              <a:gd name="connsiteY22" fmla="*/ 3906054 h 3906054"/>
              <a:gd name="connsiteX23" fmla="*/ 3921938 w 6477675"/>
              <a:gd name="connsiteY23" fmla="*/ 3906054 h 3906054"/>
              <a:gd name="connsiteX24" fmla="*/ 3268281 w 6477675"/>
              <a:gd name="connsiteY24" fmla="*/ 3906054 h 3906054"/>
              <a:gd name="connsiteX25" fmla="*/ 2873732 w 6477675"/>
              <a:gd name="connsiteY25" fmla="*/ 3906054 h 3906054"/>
              <a:gd name="connsiteX26" fmla="*/ 2220076 w 6477675"/>
              <a:gd name="connsiteY26" fmla="*/ 3906054 h 3906054"/>
              <a:gd name="connsiteX27" fmla="*/ 1631196 w 6477675"/>
              <a:gd name="connsiteY27" fmla="*/ 3906054 h 3906054"/>
              <a:gd name="connsiteX28" fmla="*/ 1171870 w 6477675"/>
              <a:gd name="connsiteY28" fmla="*/ 3906054 h 3906054"/>
              <a:gd name="connsiteX29" fmla="*/ 0 w 6477675"/>
              <a:gd name="connsiteY29" fmla="*/ 3906054 h 3906054"/>
              <a:gd name="connsiteX30" fmla="*/ 0 w 6477675"/>
              <a:gd name="connsiteY30" fmla="*/ 3387107 h 3906054"/>
              <a:gd name="connsiteX31" fmla="*/ 0 w 6477675"/>
              <a:gd name="connsiteY31" fmla="*/ 2750978 h 3906054"/>
              <a:gd name="connsiteX32" fmla="*/ 0 w 6477675"/>
              <a:gd name="connsiteY32" fmla="*/ 2192970 h 3906054"/>
              <a:gd name="connsiteX33" fmla="*/ 0 w 6477675"/>
              <a:gd name="connsiteY33" fmla="*/ 1556842 h 3906054"/>
              <a:gd name="connsiteX34" fmla="*/ 0 w 6477675"/>
              <a:gd name="connsiteY34" fmla="*/ 920713 h 3906054"/>
              <a:gd name="connsiteX35" fmla="*/ 0 w 6477675"/>
              <a:gd name="connsiteY35" fmla="*/ 0 h 390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77675" h="3906054" fill="none" extrusionOk="0">
                <a:moveTo>
                  <a:pt x="0" y="0"/>
                </a:moveTo>
                <a:cubicBezTo>
                  <a:pt x="348853" y="-32777"/>
                  <a:pt x="529970" y="63036"/>
                  <a:pt x="718433" y="0"/>
                </a:cubicBezTo>
                <a:cubicBezTo>
                  <a:pt x="906896" y="-63036"/>
                  <a:pt x="1148947" y="33861"/>
                  <a:pt x="1436866" y="0"/>
                </a:cubicBezTo>
                <a:cubicBezTo>
                  <a:pt x="1724785" y="-33861"/>
                  <a:pt x="1773260" y="52850"/>
                  <a:pt x="1896192" y="0"/>
                </a:cubicBezTo>
                <a:cubicBezTo>
                  <a:pt x="2019124" y="-52850"/>
                  <a:pt x="2313172" y="48505"/>
                  <a:pt x="2420295" y="0"/>
                </a:cubicBezTo>
                <a:cubicBezTo>
                  <a:pt x="2527418" y="-48505"/>
                  <a:pt x="2733078" y="10830"/>
                  <a:pt x="2879621" y="0"/>
                </a:cubicBezTo>
                <a:cubicBezTo>
                  <a:pt x="3026164" y="-10830"/>
                  <a:pt x="3301975" y="81200"/>
                  <a:pt x="3598054" y="0"/>
                </a:cubicBezTo>
                <a:cubicBezTo>
                  <a:pt x="3894133" y="-81200"/>
                  <a:pt x="3845686" y="51854"/>
                  <a:pt x="4057380" y="0"/>
                </a:cubicBezTo>
                <a:cubicBezTo>
                  <a:pt x="4269074" y="-51854"/>
                  <a:pt x="4609392" y="39488"/>
                  <a:pt x="4775813" y="0"/>
                </a:cubicBezTo>
                <a:cubicBezTo>
                  <a:pt x="4942234" y="-39488"/>
                  <a:pt x="5067353" y="43180"/>
                  <a:pt x="5170362" y="0"/>
                </a:cubicBezTo>
                <a:cubicBezTo>
                  <a:pt x="5273371" y="-43180"/>
                  <a:pt x="5502111" y="24901"/>
                  <a:pt x="5694465" y="0"/>
                </a:cubicBezTo>
                <a:cubicBezTo>
                  <a:pt x="5886819" y="-24901"/>
                  <a:pt x="6166781" y="51363"/>
                  <a:pt x="6477675" y="0"/>
                </a:cubicBezTo>
                <a:cubicBezTo>
                  <a:pt x="6518969" y="147324"/>
                  <a:pt x="6423868" y="361271"/>
                  <a:pt x="6477675" y="518947"/>
                </a:cubicBezTo>
                <a:cubicBezTo>
                  <a:pt x="6531482" y="676623"/>
                  <a:pt x="6450150" y="990200"/>
                  <a:pt x="6477675" y="1116015"/>
                </a:cubicBezTo>
                <a:cubicBezTo>
                  <a:pt x="6505200" y="1241830"/>
                  <a:pt x="6464564" y="1476965"/>
                  <a:pt x="6477675" y="1595902"/>
                </a:cubicBezTo>
                <a:cubicBezTo>
                  <a:pt x="6490786" y="1714839"/>
                  <a:pt x="6409916" y="1937376"/>
                  <a:pt x="6477675" y="2192970"/>
                </a:cubicBezTo>
                <a:cubicBezTo>
                  <a:pt x="6545434" y="2448564"/>
                  <a:pt x="6434923" y="2600591"/>
                  <a:pt x="6477675" y="2750978"/>
                </a:cubicBezTo>
                <a:cubicBezTo>
                  <a:pt x="6520427" y="2901365"/>
                  <a:pt x="6459216" y="3124418"/>
                  <a:pt x="6477675" y="3308986"/>
                </a:cubicBezTo>
                <a:cubicBezTo>
                  <a:pt x="6496134" y="3493554"/>
                  <a:pt x="6422159" y="3783260"/>
                  <a:pt x="6477675" y="3906054"/>
                </a:cubicBezTo>
                <a:cubicBezTo>
                  <a:pt x="6345995" y="3920345"/>
                  <a:pt x="6185562" y="3889428"/>
                  <a:pt x="6083126" y="3906054"/>
                </a:cubicBezTo>
                <a:cubicBezTo>
                  <a:pt x="5980690" y="3922680"/>
                  <a:pt x="5745808" y="3891521"/>
                  <a:pt x="5559023" y="3906054"/>
                </a:cubicBezTo>
                <a:cubicBezTo>
                  <a:pt x="5372238" y="3920587"/>
                  <a:pt x="5313227" y="3867628"/>
                  <a:pt x="5099697" y="3906054"/>
                </a:cubicBezTo>
                <a:cubicBezTo>
                  <a:pt x="4886167" y="3944480"/>
                  <a:pt x="4807432" y="3884847"/>
                  <a:pt x="4640371" y="3906054"/>
                </a:cubicBezTo>
                <a:cubicBezTo>
                  <a:pt x="4473310" y="3927261"/>
                  <a:pt x="4096844" y="3874120"/>
                  <a:pt x="3921938" y="3906054"/>
                </a:cubicBezTo>
                <a:cubicBezTo>
                  <a:pt x="3747032" y="3937988"/>
                  <a:pt x="3553163" y="3899436"/>
                  <a:pt x="3268281" y="3906054"/>
                </a:cubicBezTo>
                <a:cubicBezTo>
                  <a:pt x="2983399" y="3912672"/>
                  <a:pt x="2956269" y="3894156"/>
                  <a:pt x="2873732" y="3906054"/>
                </a:cubicBezTo>
                <a:cubicBezTo>
                  <a:pt x="2791195" y="3917952"/>
                  <a:pt x="2476204" y="3855960"/>
                  <a:pt x="2220076" y="3906054"/>
                </a:cubicBezTo>
                <a:cubicBezTo>
                  <a:pt x="1963948" y="3956148"/>
                  <a:pt x="1798524" y="3865202"/>
                  <a:pt x="1631196" y="3906054"/>
                </a:cubicBezTo>
                <a:cubicBezTo>
                  <a:pt x="1463868" y="3946906"/>
                  <a:pt x="1347029" y="3879259"/>
                  <a:pt x="1171870" y="3906054"/>
                </a:cubicBezTo>
                <a:cubicBezTo>
                  <a:pt x="996711" y="3932849"/>
                  <a:pt x="277313" y="3766803"/>
                  <a:pt x="0" y="3906054"/>
                </a:cubicBezTo>
                <a:cubicBezTo>
                  <a:pt x="-33753" y="3794890"/>
                  <a:pt x="58610" y="3511828"/>
                  <a:pt x="0" y="3387107"/>
                </a:cubicBezTo>
                <a:cubicBezTo>
                  <a:pt x="-58610" y="3262386"/>
                  <a:pt x="30992" y="3048752"/>
                  <a:pt x="0" y="2750978"/>
                </a:cubicBezTo>
                <a:cubicBezTo>
                  <a:pt x="-30992" y="2453204"/>
                  <a:pt x="33456" y="2429969"/>
                  <a:pt x="0" y="2192970"/>
                </a:cubicBezTo>
                <a:cubicBezTo>
                  <a:pt x="-33456" y="1955971"/>
                  <a:pt x="56781" y="1752862"/>
                  <a:pt x="0" y="1556842"/>
                </a:cubicBezTo>
                <a:cubicBezTo>
                  <a:pt x="-56781" y="1360822"/>
                  <a:pt x="56996" y="1138594"/>
                  <a:pt x="0" y="920713"/>
                </a:cubicBezTo>
                <a:cubicBezTo>
                  <a:pt x="-56996" y="702832"/>
                  <a:pt x="99802" y="357660"/>
                  <a:pt x="0" y="0"/>
                </a:cubicBezTo>
                <a:close/>
              </a:path>
              <a:path w="6477675" h="3906054" stroke="0" extrusionOk="0">
                <a:moveTo>
                  <a:pt x="0" y="0"/>
                </a:moveTo>
                <a:cubicBezTo>
                  <a:pt x="160464" y="-48043"/>
                  <a:pt x="342755" y="43656"/>
                  <a:pt x="588880" y="0"/>
                </a:cubicBezTo>
                <a:cubicBezTo>
                  <a:pt x="835005" y="-43656"/>
                  <a:pt x="1109579" y="79867"/>
                  <a:pt x="1307313" y="0"/>
                </a:cubicBezTo>
                <a:cubicBezTo>
                  <a:pt x="1505047" y="-79867"/>
                  <a:pt x="1715100" y="35974"/>
                  <a:pt x="2025746" y="0"/>
                </a:cubicBezTo>
                <a:cubicBezTo>
                  <a:pt x="2336392" y="-35974"/>
                  <a:pt x="2341326" y="64352"/>
                  <a:pt x="2614625" y="0"/>
                </a:cubicBezTo>
                <a:cubicBezTo>
                  <a:pt x="2887924" y="-64352"/>
                  <a:pt x="2967028" y="19275"/>
                  <a:pt x="3268281" y="0"/>
                </a:cubicBezTo>
                <a:cubicBezTo>
                  <a:pt x="3569534" y="-19275"/>
                  <a:pt x="3633160" y="58179"/>
                  <a:pt x="3857161" y="0"/>
                </a:cubicBezTo>
                <a:cubicBezTo>
                  <a:pt x="4081162" y="-58179"/>
                  <a:pt x="4126729" y="40569"/>
                  <a:pt x="4381264" y="0"/>
                </a:cubicBezTo>
                <a:cubicBezTo>
                  <a:pt x="4635799" y="-40569"/>
                  <a:pt x="4607063" y="6858"/>
                  <a:pt x="4775813" y="0"/>
                </a:cubicBezTo>
                <a:cubicBezTo>
                  <a:pt x="4944563" y="-6858"/>
                  <a:pt x="5126126" y="59682"/>
                  <a:pt x="5364693" y="0"/>
                </a:cubicBezTo>
                <a:cubicBezTo>
                  <a:pt x="5603260" y="-59682"/>
                  <a:pt x="5599262" y="19363"/>
                  <a:pt x="5759242" y="0"/>
                </a:cubicBezTo>
                <a:cubicBezTo>
                  <a:pt x="5919222" y="-19363"/>
                  <a:pt x="6302262" y="65042"/>
                  <a:pt x="6477675" y="0"/>
                </a:cubicBezTo>
                <a:cubicBezTo>
                  <a:pt x="6491648" y="123586"/>
                  <a:pt x="6464455" y="331416"/>
                  <a:pt x="6477675" y="440826"/>
                </a:cubicBezTo>
                <a:cubicBezTo>
                  <a:pt x="6490895" y="550236"/>
                  <a:pt x="6458326" y="682049"/>
                  <a:pt x="6477675" y="881652"/>
                </a:cubicBezTo>
                <a:cubicBezTo>
                  <a:pt x="6497024" y="1081255"/>
                  <a:pt x="6434368" y="1158059"/>
                  <a:pt x="6477675" y="1361539"/>
                </a:cubicBezTo>
                <a:cubicBezTo>
                  <a:pt x="6520982" y="1565019"/>
                  <a:pt x="6452513" y="1642570"/>
                  <a:pt x="6477675" y="1919547"/>
                </a:cubicBezTo>
                <a:cubicBezTo>
                  <a:pt x="6502837" y="2196524"/>
                  <a:pt x="6477444" y="2359855"/>
                  <a:pt x="6477675" y="2555675"/>
                </a:cubicBezTo>
                <a:cubicBezTo>
                  <a:pt x="6477906" y="2751495"/>
                  <a:pt x="6402028" y="3039143"/>
                  <a:pt x="6477675" y="3191804"/>
                </a:cubicBezTo>
                <a:cubicBezTo>
                  <a:pt x="6553322" y="3344465"/>
                  <a:pt x="6438701" y="3618565"/>
                  <a:pt x="6477675" y="3906054"/>
                </a:cubicBezTo>
                <a:cubicBezTo>
                  <a:pt x="6317545" y="3942470"/>
                  <a:pt x="6123159" y="3879349"/>
                  <a:pt x="6018349" y="3906054"/>
                </a:cubicBezTo>
                <a:cubicBezTo>
                  <a:pt x="5913539" y="3932759"/>
                  <a:pt x="5607164" y="3867463"/>
                  <a:pt x="5364693" y="3906054"/>
                </a:cubicBezTo>
                <a:cubicBezTo>
                  <a:pt x="5122222" y="3944645"/>
                  <a:pt x="4979470" y="3889197"/>
                  <a:pt x="4775813" y="3906054"/>
                </a:cubicBezTo>
                <a:cubicBezTo>
                  <a:pt x="4572156" y="3922911"/>
                  <a:pt x="4471282" y="3852597"/>
                  <a:pt x="4186934" y="3906054"/>
                </a:cubicBezTo>
                <a:cubicBezTo>
                  <a:pt x="3902586" y="3959511"/>
                  <a:pt x="3871787" y="3868733"/>
                  <a:pt x="3662831" y="3906054"/>
                </a:cubicBezTo>
                <a:cubicBezTo>
                  <a:pt x="3453875" y="3943375"/>
                  <a:pt x="3163282" y="3822838"/>
                  <a:pt x="2944398" y="3906054"/>
                </a:cubicBezTo>
                <a:cubicBezTo>
                  <a:pt x="2725514" y="3989270"/>
                  <a:pt x="2553764" y="3905987"/>
                  <a:pt x="2355518" y="3906054"/>
                </a:cubicBezTo>
                <a:cubicBezTo>
                  <a:pt x="2157272" y="3906121"/>
                  <a:pt x="2056413" y="3903718"/>
                  <a:pt x="1960969" y="3906054"/>
                </a:cubicBezTo>
                <a:cubicBezTo>
                  <a:pt x="1865525" y="3908390"/>
                  <a:pt x="1525903" y="3883992"/>
                  <a:pt x="1372089" y="3906054"/>
                </a:cubicBezTo>
                <a:cubicBezTo>
                  <a:pt x="1218275" y="3928116"/>
                  <a:pt x="1114952" y="3887987"/>
                  <a:pt x="912763" y="3906054"/>
                </a:cubicBezTo>
                <a:cubicBezTo>
                  <a:pt x="710574" y="3924121"/>
                  <a:pt x="625297" y="3868934"/>
                  <a:pt x="518214" y="3906054"/>
                </a:cubicBezTo>
                <a:cubicBezTo>
                  <a:pt x="411131" y="3943174"/>
                  <a:pt x="111379" y="3869751"/>
                  <a:pt x="0" y="3906054"/>
                </a:cubicBezTo>
                <a:cubicBezTo>
                  <a:pt x="-6797" y="3764974"/>
                  <a:pt x="64810" y="3620878"/>
                  <a:pt x="0" y="3348046"/>
                </a:cubicBezTo>
                <a:cubicBezTo>
                  <a:pt x="-64810" y="3075214"/>
                  <a:pt x="56051" y="3048738"/>
                  <a:pt x="0" y="2790039"/>
                </a:cubicBezTo>
                <a:cubicBezTo>
                  <a:pt x="-56051" y="2531340"/>
                  <a:pt x="17339" y="2412401"/>
                  <a:pt x="0" y="2271091"/>
                </a:cubicBezTo>
                <a:cubicBezTo>
                  <a:pt x="-17339" y="2129781"/>
                  <a:pt x="53014" y="1908722"/>
                  <a:pt x="0" y="1674023"/>
                </a:cubicBezTo>
                <a:cubicBezTo>
                  <a:pt x="-53014" y="1439324"/>
                  <a:pt x="632" y="1403883"/>
                  <a:pt x="0" y="1194137"/>
                </a:cubicBezTo>
                <a:cubicBezTo>
                  <a:pt x="-632" y="984391"/>
                  <a:pt x="65140" y="722140"/>
                  <a:pt x="0" y="597068"/>
                </a:cubicBezTo>
                <a:cubicBezTo>
                  <a:pt x="-65140" y="471996"/>
                  <a:pt x="58234" y="281525"/>
                  <a:pt x="0" y="0"/>
                </a:cubicBezTo>
                <a:close/>
              </a:path>
            </a:pathLst>
          </a:custGeom>
          <a:ln w="76200">
            <a:solidFill>
              <a:srgbClr val="FC0CC9"/>
            </a:solidFill>
            <a:extLst>
              <a:ext uri="{C807C97D-BFC1-408E-A445-0C87EB9F89A2}">
                <ask:lineSketchStyleProps xmlns:ask="http://schemas.microsoft.com/office/drawing/2018/sketchyshapes" sd="374646658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21EBFD-AD3B-E17F-5657-6510C798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BFF0D-7AD6-8357-8B37-D4009C1C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94E46-E487-75CE-7C5F-159AD81A76A6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6" name="Picture 1" descr="LogoOutline.ai">
            <a:extLst>
              <a:ext uri="{FF2B5EF4-FFF2-40B4-BE49-F238E27FC236}">
                <a16:creationId xmlns:a16="http://schemas.microsoft.com/office/drawing/2014/main" id="{546CF9BB-E0D3-A496-82D3-2F50AAB08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865D76-3A2E-9AD9-D267-B1F962DB80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193" r="20552"/>
          <a:stretch/>
        </p:blipFill>
        <p:spPr>
          <a:xfrm>
            <a:off x="838200" y="1584499"/>
            <a:ext cx="3229555" cy="16575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BD14FC-D802-0027-EA08-762242E90FF4}"/>
              </a:ext>
            </a:extLst>
          </p:cNvPr>
          <p:cNvSpPr txBox="1"/>
          <p:nvPr/>
        </p:nvSpPr>
        <p:spPr>
          <a:xfrm rot="510584">
            <a:off x="6268867" y="989796"/>
            <a:ext cx="3902147" cy="954107"/>
          </a:xfrm>
          <a:custGeom>
            <a:avLst/>
            <a:gdLst>
              <a:gd name="connsiteX0" fmla="*/ 0 w 3902147"/>
              <a:gd name="connsiteY0" fmla="*/ 0 h 954107"/>
              <a:gd name="connsiteX1" fmla="*/ 596471 w 3902147"/>
              <a:gd name="connsiteY1" fmla="*/ 0 h 954107"/>
              <a:gd name="connsiteX2" fmla="*/ 1192942 w 3902147"/>
              <a:gd name="connsiteY2" fmla="*/ 0 h 954107"/>
              <a:gd name="connsiteX3" fmla="*/ 1750392 w 3902147"/>
              <a:gd name="connsiteY3" fmla="*/ 0 h 954107"/>
              <a:gd name="connsiteX4" fmla="*/ 2385884 w 3902147"/>
              <a:gd name="connsiteY4" fmla="*/ 0 h 954107"/>
              <a:gd name="connsiteX5" fmla="*/ 2943334 w 3902147"/>
              <a:gd name="connsiteY5" fmla="*/ 0 h 954107"/>
              <a:gd name="connsiteX6" fmla="*/ 3902147 w 3902147"/>
              <a:gd name="connsiteY6" fmla="*/ 0 h 954107"/>
              <a:gd name="connsiteX7" fmla="*/ 3902147 w 3902147"/>
              <a:gd name="connsiteY7" fmla="*/ 496136 h 954107"/>
              <a:gd name="connsiteX8" fmla="*/ 3902147 w 3902147"/>
              <a:gd name="connsiteY8" fmla="*/ 954107 h 954107"/>
              <a:gd name="connsiteX9" fmla="*/ 3266654 w 3902147"/>
              <a:gd name="connsiteY9" fmla="*/ 954107 h 954107"/>
              <a:gd name="connsiteX10" fmla="*/ 2709205 w 3902147"/>
              <a:gd name="connsiteY10" fmla="*/ 954107 h 954107"/>
              <a:gd name="connsiteX11" fmla="*/ 2229798 w 3902147"/>
              <a:gd name="connsiteY11" fmla="*/ 954107 h 954107"/>
              <a:gd name="connsiteX12" fmla="*/ 1750392 w 3902147"/>
              <a:gd name="connsiteY12" fmla="*/ 954107 h 954107"/>
              <a:gd name="connsiteX13" fmla="*/ 1153921 w 3902147"/>
              <a:gd name="connsiteY13" fmla="*/ 954107 h 954107"/>
              <a:gd name="connsiteX14" fmla="*/ 713535 w 3902147"/>
              <a:gd name="connsiteY14" fmla="*/ 954107 h 954107"/>
              <a:gd name="connsiteX15" fmla="*/ 0 w 3902147"/>
              <a:gd name="connsiteY15" fmla="*/ 954107 h 954107"/>
              <a:gd name="connsiteX16" fmla="*/ 0 w 3902147"/>
              <a:gd name="connsiteY16" fmla="*/ 457971 h 954107"/>
              <a:gd name="connsiteX17" fmla="*/ 0 w 3902147"/>
              <a:gd name="connsiteY17" fmla="*/ 0 h 95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02147" h="954107" extrusionOk="0">
                <a:moveTo>
                  <a:pt x="0" y="0"/>
                </a:moveTo>
                <a:cubicBezTo>
                  <a:pt x="146062" y="-26863"/>
                  <a:pt x="357649" y="29319"/>
                  <a:pt x="596471" y="0"/>
                </a:cubicBezTo>
                <a:cubicBezTo>
                  <a:pt x="835293" y="-29319"/>
                  <a:pt x="912432" y="46357"/>
                  <a:pt x="1192942" y="0"/>
                </a:cubicBezTo>
                <a:cubicBezTo>
                  <a:pt x="1473452" y="-46357"/>
                  <a:pt x="1620440" y="61787"/>
                  <a:pt x="1750392" y="0"/>
                </a:cubicBezTo>
                <a:cubicBezTo>
                  <a:pt x="1880344" y="-61787"/>
                  <a:pt x="2131763" y="41239"/>
                  <a:pt x="2385884" y="0"/>
                </a:cubicBezTo>
                <a:cubicBezTo>
                  <a:pt x="2640005" y="-41239"/>
                  <a:pt x="2681581" y="4112"/>
                  <a:pt x="2943334" y="0"/>
                </a:cubicBezTo>
                <a:cubicBezTo>
                  <a:pt x="3205087" y="-4112"/>
                  <a:pt x="3658424" y="66970"/>
                  <a:pt x="3902147" y="0"/>
                </a:cubicBezTo>
                <a:cubicBezTo>
                  <a:pt x="3955983" y="175333"/>
                  <a:pt x="3895017" y="300465"/>
                  <a:pt x="3902147" y="496136"/>
                </a:cubicBezTo>
                <a:cubicBezTo>
                  <a:pt x="3909277" y="691807"/>
                  <a:pt x="3870353" y="794749"/>
                  <a:pt x="3902147" y="954107"/>
                </a:cubicBezTo>
                <a:cubicBezTo>
                  <a:pt x="3742425" y="992601"/>
                  <a:pt x="3414199" y="923602"/>
                  <a:pt x="3266654" y="954107"/>
                </a:cubicBezTo>
                <a:cubicBezTo>
                  <a:pt x="3119109" y="984612"/>
                  <a:pt x="2882334" y="923626"/>
                  <a:pt x="2709205" y="954107"/>
                </a:cubicBezTo>
                <a:cubicBezTo>
                  <a:pt x="2536076" y="984588"/>
                  <a:pt x="2397197" y="941976"/>
                  <a:pt x="2229798" y="954107"/>
                </a:cubicBezTo>
                <a:cubicBezTo>
                  <a:pt x="2062399" y="966238"/>
                  <a:pt x="1985810" y="926516"/>
                  <a:pt x="1750392" y="954107"/>
                </a:cubicBezTo>
                <a:cubicBezTo>
                  <a:pt x="1514974" y="981698"/>
                  <a:pt x="1362854" y="946143"/>
                  <a:pt x="1153921" y="954107"/>
                </a:cubicBezTo>
                <a:cubicBezTo>
                  <a:pt x="944988" y="962071"/>
                  <a:pt x="922454" y="937983"/>
                  <a:pt x="713535" y="954107"/>
                </a:cubicBezTo>
                <a:cubicBezTo>
                  <a:pt x="504616" y="970231"/>
                  <a:pt x="314631" y="921774"/>
                  <a:pt x="0" y="954107"/>
                </a:cubicBezTo>
                <a:cubicBezTo>
                  <a:pt x="-867" y="747131"/>
                  <a:pt x="40885" y="690606"/>
                  <a:pt x="0" y="457971"/>
                </a:cubicBezTo>
                <a:cubicBezTo>
                  <a:pt x="-40885" y="225336"/>
                  <a:pt x="21566" y="227601"/>
                  <a:pt x="0" y="0"/>
                </a:cubicBezTo>
                <a:close/>
              </a:path>
            </a:pathLst>
          </a:custGeom>
          <a:noFill/>
          <a:ln w="76200">
            <a:solidFill>
              <a:srgbClr val="FC0CC9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95015182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low-dose-rate tests on 28nm CMOS technology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752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C1D572-77F3-8E36-1953-23FADE148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30CE58-84E3-26F3-A434-A493E1B0A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410F90-DCDC-55AB-475F-FF3AB99F27CF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5" name="Picture 1" descr="LogoOutline.ai">
            <a:extLst>
              <a:ext uri="{FF2B5EF4-FFF2-40B4-BE49-F238E27FC236}">
                <a16:creationId xmlns:a16="http://schemas.microsoft.com/office/drawing/2014/main" id="{4CD93CEE-56A3-F5B7-5670-010CEF1A2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4FBD74-CFC0-2DEB-9C61-C0B17FB5CF74}"/>
              </a:ext>
            </a:extLst>
          </p:cNvPr>
          <p:cNvSpPr txBox="1"/>
          <p:nvPr/>
        </p:nvSpPr>
        <p:spPr>
          <a:xfrm>
            <a:off x="838200" y="1826604"/>
            <a:ext cx="56707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TID effects on ESD protections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TID effects on PN junction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Simulations (and measure) on dose-enhancement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….</a:t>
            </a:r>
            <a:endParaRPr lang="en-GB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50BC265B-7069-BE09-321D-84021A4CD88B}"/>
              </a:ext>
            </a:extLst>
          </p:cNvPr>
          <p:cNvSpPr/>
          <p:nvPr/>
        </p:nvSpPr>
        <p:spPr>
          <a:xfrm>
            <a:off x="6618514" y="2621280"/>
            <a:ext cx="209006" cy="9231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485500-D140-B14C-5A74-FF903CE0C783}"/>
              </a:ext>
            </a:extLst>
          </p:cNvPr>
          <p:cNvSpPr txBox="1"/>
          <p:nvPr/>
        </p:nvSpPr>
        <p:spPr>
          <a:xfrm>
            <a:off x="6937114" y="2898168"/>
            <a:ext cx="30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chip to submit in October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021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[AU]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b="1" dirty="0"/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[IT]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[FR]</a:t>
              </a:r>
              <a:endParaRPr lang="en-GB" dirty="0"/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7.4.b: </a:t>
            </a:r>
            <a:r>
              <a:rPr lang="en-GB" sz="2000" dirty="0">
                <a:latin typeface="+mj-lt"/>
                <a:ea typeface="+mj-ea"/>
                <a:cs typeface="+mj-cs"/>
              </a:rPr>
              <a:t>EXTREME ENVIRONMENT AND LONGEVITY - RADIATION HARDNESS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000" b="0" i="0" u="none" strike="noStrike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Project: radiation resistance of advanced CMOS nodes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9CFDF2-0C78-ED9B-3C98-20EBE60663C8}"/>
              </a:ext>
            </a:extLst>
          </p:cNvPr>
          <p:cNvSpPr/>
          <p:nvPr/>
        </p:nvSpPr>
        <p:spPr>
          <a:xfrm>
            <a:off x="837214" y="4037504"/>
            <a:ext cx="10516584" cy="2157862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4046E1-8AAB-1E7A-E1CC-A8D0E09A280A}"/>
              </a:ext>
            </a:extLst>
          </p:cNvPr>
          <p:cNvSpPr/>
          <p:nvPr/>
        </p:nvSpPr>
        <p:spPr>
          <a:xfrm>
            <a:off x="838199" y="2163159"/>
            <a:ext cx="10515599" cy="955391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111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3D3DDF-50F4-9D73-2D4D-399C369A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9CEC9-E3D7-26CA-A6B8-D3B7B282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6C07CACD-3C01-2B03-16EA-83EDF0957FE2}"/>
              </a:ext>
            </a:extLst>
          </p:cNvPr>
          <p:cNvSpPr txBox="1"/>
          <p:nvPr/>
        </p:nvSpPr>
        <p:spPr>
          <a:xfrm>
            <a:off x="6988317" y="1611108"/>
            <a:ext cx="47907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Statistics of </a:t>
            </a:r>
            <a:r>
              <a:rPr lang="en-US" b="1" dirty="0">
                <a:highlight>
                  <a:srgbClr val="FFFF00"/>
                </a:highlight>
              </a:rPr>
              <a:t>RTN</a:t>
            </a:r>
            <a:r>
              <a:rPr lang="en-US" b="1" dirty="0"/>
              <a:t> evolution with TID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Test Setup</a:t>
            </a:r>
            <a:r>
              <a:rPr lang="en-US" dirty="0"/>
              <a:t>: Characterization of 128 differential inverter-based Ring Oscillators (ROSCs) under TID exposure up to 100 </a:t>
            </a:r>
            <a:r>
              <a:rPr lang="en-US" dirty="0" err="1"/>
              <a:t>Mrad</a:t>
            </a:r>
            <a:r>
              <a:rPr lang="en-US" dirty="0"/>
              <a:t> for power supply levels 600 mV … 800 mV.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Monitoring Set</a:t>
            </a:r>
            <a:r>
              <a:rPr lang="en-US" dirty="0"/>
              <a:t>: RTN tracked in 24 preselected ROSCs at each TID increment.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Samples</a:t>
            </a:r>
            <a:r>
              <a:rPr lang="en-US" dirty="0"/>
              <a:t>: 72 ROSCs analyzed across three chip samples (24 ROSCs per sample).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Final Characterization</a:t>
            </a:r>
            <a:r>
              <a:rPr lang="en-US" dirty="0"/>
              <a:t>: Re-assessment of full chip post-100 </a:t>
            </a:r>
            <a:r>
              <a:rPr lang="en-US" dirty="0" err="1"/>
              <a:t>Mrad</a:t>
            </a:r>
            <a:r>
              <a:rPr lang="en-US" dirty="0"/>
              <a:t> across power supply levels (600 mV to 800 mV).</a:t>
            </a:r>
          </a:p>
        </p:txBody>
      </p:sp>
      <p:pic>
        <p:nvPicPr>
          <p:cNvPr id="6" name="Grafik 17">
            <a:extLst>
              <a:ext uri="{FF2B5EF4-FFF2-40B4-BE49-F238E27FC236}">
                <a16:creationId xmlns:a16="http://schemas.microsoft.com/office/drawing/2014/main" id="{EC00ABCF-A4C7-CCEF-5941-482878C8E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864" y="2472740"/>
            <a:ext cx="5837955" cy="2554689"/>
          </a:xfrm>
          <a:prstGeom prst="rect">
            <a:avLst/>
          </a:prstGeom>
        </p:spPr>
      </p:pic>
      <p:pic>
        <p:nvPicPr>
          <p:cNvPr id="7" name="Grafik 19">
            <a:extLst>
              <a:ext uri="{FF2B5EF4-FFF2-40B4-BE49-F238E27FC236}">
                <a16:creationId xmlns:a16="http://schemas.microsoft.com/office/drawing/2014/main" id="{ED7C10C1-4D6E-4F72-ECFD-D7787C9F7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64" y="3792244"/>
            <a:ext cx="1493348" cy="1512576"/>
          </a:xfrm>
          <a:prstGeom prst="rect">
            <a:avLst/>
          </a:prstGeom>
        </p:spPr>
      </p:pic>
      <p:sp>
        <p:nvSpPr>
          <p:cNvPr id="8" name="Textfeld 20">
            <a:extLst>
              <a:ext uri="{FF2B5EF4-FFF2-40B4-BE49-F238E27FC236}">
                <a16:creationId xmlns:a16="http://schemas.microsoft.com/office/drawing/2014/main" id="{77645928-AFAD-489B-B6D7-C721E51D0ACF}"/>
              </a:ext>
            </a:extLst>
          </p:cNvPr>
          <p:cNvSpPr txBox="1"/>
          <p:nvPr/>
        </p:nvSpPr>
        <p:spPr>
          <a:xfrm>
            <a:off x="4636040" y="4796596"/>
            <a:ext cx="2105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200" dirty="0"/>
              <a:t>Study </a:t>
            </a:r>
            <a:r>
              <a:rPr lang="de-AT" sz="1200" dirty="0" err="1"/>
              <a:t>based</a:t>
            </a:r>
            <a:r>
              <a:rPr lang="de-AT" sz="1200" dirty="0"/>
              <a:t> on 40 </a:t>
            </a:r>
            <a:r>
              <a:rPr lang="de-AT" sz="1200" dirty="0" err="1"/>
              <a:t>nm</a:t>
            </a:r>
            <a:r>
              <a:rPr lang="de-AT" sz="1200" dirty="0"/>
              <a:t> </a:t>
            </a:r>
            <a:r>
              <a:rPr lang="de-AT" sz="1200" dirty="0" err="1"/>
              <a:t>testchip</a:t>
            </a:r>
            <a:r>
              <a:rPr lang="de-AT" sz="1200" dirty="0"/>
              <a:t> </a:t>
            </a:r>
            <a:r>
              <a:rPr lang="de-AT" sz="1200" dirty="0" err="1"/>
              <a:t>with</a:t>
            </a:r>
            <a:r>
              <a:rPr lang="de-AT" sz="1200" dirty="0"/>
              <a:t> ring </a:t>
            </a:r>
            <a:r>
              <a:rPr lang="de-AT" sz="1200" dirty="0" err="1"/>
              <a:t>oscillator</a:t>
            </a:r>
            <a:r>
              <a:rPr lang="de-AT" sz="1200" dirty="0"/>
              <a:t> </a:t>
            </a:r>
            <a:r>
              <a:rPr lang="de-AT" sz="1200" dirty="0" err="1"/>
              <a:t>arrays</a:t>
            </a:r>
            <a:endParaRPr lang="de-AT" sz="1200" dirty="0"/>
          </a:p>
        </p:txBody>
      </p:sp>
      <p:sp>
        <p:nvSpPr>
          <p:cNvPr id="9" name="Textfeld 21">
            <a:extLst>
              <a:ext uri="{FF2B5EF4-FFF2-40B4-BE49-F238E27FC236}">
                <a16:creationId xmlns:a16="http://schemas.microsoft.com/office/drawing/2014/main" id="{EFC69A8D-C2A8-B041-3B56-77D07C8841EC}"/>
              </a:ext>
            </a:extLst>
          </p:cNvPr>
          <p:cNvSpPr txBox="1"/>
          <p:nvPr/>
        </p:nvSpPr>
        <p:spPr>
          <a:xfrm>
            <a:off x="838200" y="3584984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>
                <a:solidFill>
                  <a:schemeClr val="accent4">
                    <a:lumMod val="75000"/>
                  </a:schemeClr>
                </a:solidFill>
              </a:rPr>
              <a:t>SIRENS40</a:t>
            </a:r>
          </a:p>
        </p:txBody>
      </p:sp>
      <p:sp>
        <p:nvSpPr>
          <p:cNvPr id="10" name="Rechteck 24">
            <a:extLst>
              <a:ext uri="{FF2B5EF4-FFF2-40B4-BE49-F238E27FC236}">
                <a16:creationId xmlns:a16="http://schemas.microsoft.com/office/drawing/2014/main" id="{7A9F1721-3160-EF92-828B-B4B367F639BE}"/>
              </a:ext>
            </a:extLst>
          </p:cNvPr>
          <p:cNvSpPr/>
          <p:nvPr/>
        </p:nvSpPr>
        <p:spPr>
          <a:xfrm>
            <a:off x="838200" y="5234689"/>
            <a:ext cx="13580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800" dirty="0"/>
              <a:t>Design: Semih </a:t>
            </a:r>
            <a:r>
              <a:rPr lang="de-AT" sz="800" dirty="0" err="1"/>
              <a:t>Ramazanoglu</a:t>
            </a:r>
            <a:endParaRPr lang="de-AT" sz="800" dirty="0"/>
          </a:p>
        </p:txBody>
      </p:sp>
      <p:pic>
        <p:nvPicPr>
          <p:cNvPr id="11" name="Grafik 8">
            <a:extLst>
              <a:ext uri="{FF2B5EF4-FFF2-40B4-BE49-F238E27FC236}">
                <a16:creationId xmlns:a16="http://schemas.microsoft.com/office/drawing/2014/main" id="{BC206207-3B1F-E1AC-3A1D-6DD5D315C9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981" y="473587"/>
            <a:ext cx="1390650" cy="6572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AF3991-8139-C33B-8153-78A6B7446F1C}"/>
              </a:ext>
            </a:extLst>
          </p:cNvPr>
          <p:cNvSpPr txBox="1"/>
          <p:nvPr/>
        </p:nvSpPr>
        <p:spPr>
          <a:xfrm>
            <a:off x="890864" y="1610606"/>
            <a:ext cx="242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40nm CMOS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498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69C4DA-FE5E-92BB-D76D-B5B52555E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FFF83-2CFF-1953-82EA-E24A1698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Grafik 8">
            <a:extLst>
              <a:ext uri="{FF2B5EF4-FFF2-40B4-BE49-F238E27FC236}">
                <a16:creationId xmlns:a16="http://schemas.microsoft.com/office/drawing/2014/main" id="{33392DF2-1F7B-87DD-B1A3-288E36794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981" y="473587"/>
            <a:ext cx="1390650" cy="657225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940213C8-D588-830E-39AF-C840B1F0C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8"/>
          <a:stretch/>
        </p:blipFill>
        <p:spPr>
          <a:xfrm>
            <a:off x="844981" y="2161789"/>
            <a:ext cx="3452699" cy="3239257"/>
          </a:xfrm>
          <a:prstGeom prst="rect">
            <a:avLst/>
          </a:prstGeom>
        </p:spPr>
      </p:pic>
      <p:sp>
        <p:nvSpPr>
          <p:cNvPr id="7" name="Rechteck 31">
            <a:extLst>
              <a:ext uri="{FF2B5EF4-FFF2-40B4-BE49-F238E27FC236}">
                <a16:creationId xmlns:a16="http://schemas.microsoft.com/office/drawing/2014/main" id="{2AA0C929-9B0F-A488-6EAA-335F6C4B4E63}"/>
              </a:ext>
            </a:extLst>
          </p:cNvPr>
          <p:cNvSpPr/>
          <p:nvPr/>
        </p:nvSpPr>
        <p:spPr>
          <a:xfrm>
            <a:off x="4663440" y="1130812"/>
            <a:ext cx="517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TCAD modelling of radiation effects</a:t>
            </a:r>
            <a:endParaRPr lang="en-US" sz="2800" dirty="0"/>
          </a:p>
        </p:txBody>
      </p:sp>
      <p:sp>
        <p:nvSpPr>
          <p:cNvPr id="8" name="Textfeld 33">
            <a:extLst>
              <a:ext uri="{FF2B5EF4-FFF2-40B4-BE49-F238E27FC236}">
                <a16:creationId xmlns:a16="http://schemas.microsoft.com/office/drawing/2014/main" id="{099721F9-7192-8348-33F1-8653E99CC92C}"/>
              </a:ext>
            </a:extLst>
          </p:cNvPr>
          <p:cNvSpPr txBox="1"/>
          <p:nvPr/>
        </p:nvSpPr>
        <p:spPr>
          <a:xfrm>
            <a:off x="4663440" y="1962782"/>
            <a:ext cx="725423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800" dirty="0" err="1"/>
              <a:t>Good</a:t>
            </a:r>
            <a:r>
              <a:rPr lang="de-AT" sz="2800" dirty="0"/>
              <a:t> fit </a:t>
            </a:r>
            <a:r>
              <a:rPr lang="de-AT" sz="2800" dirty="0" err="1"/>
              <a:t>with</a:t>
            </a:r>
            <a:r>
              <a:rPr lang="de-AT" sz="2800" dirty="0"/>
              <a:t> 28nm </a:t>
            </a:r>
            <a:r>
              <a:rPr lang="de-AT" sz="2800" dirty="0" err="1"/>
              <a:t>measurements</a:t>
            </a:r>
            <a:r>
              <a:rPr lang="de-AT" sz="2800" dirty="0"/>
              <a:t>, </a:t>
            </a:r>
            <a:r>
              <a:rPr lang="de-AT" sz="2800" dirty="0" err="1"/>
              <a:t>with</a:t>
            </a:r>
            <a:r>
              <a:rPr lang="de-AT" sz="2800" dirty="0"/>
              <a:t> </a:t>
            </a:r>
            <a:r>
              <a:rPr lang="de-AT" sz="2800" dirty="0" err="1"/>
              <a:t>special</a:t>
            </a:r>
            <a:r>
              <a:rPr lang="de-AT" sz="2800" dirty="0"/>
              <a:t> </a:t>
            </a:r>
            <a:r>
              <a:rPr lang="de-AT" sz="2800" dirty="0" err="1"/>
              <a:t>attention</a:t>
            </a:r>
            <a:r>
              <a:rPr lang="de-AT" sz="2800" dirty="0"/>
              <a:t> to </a:t>
            </a:r>
            <a:r>
              <a:rPr lang="de-AT" sz="2800" dirty="0" err="1"/>
              <a:t>subthreshold</a:t>
            </a:r>
            <a:endParaRPr lang="de-AT" sz="2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AT" sz="2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800" dirty="0" err="1"/>
              <a:t>Modelled</a:t>
            </a:r>
            <a:r>
              <a:rPr lang="de-AT" sz="2800" dirty="0"/>
              <a:t> effects of individual traps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AT" sz="2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800" dirty="0"/>
              <a:t>Working on </a:t>
            </a:r>
            <a:r>
              <a:rPr lang="de-AT" sz="2800" dirty="0" err="1"/>
              <a:t>extension</a:t>
            </a:r>
            <a:r>
              <a:rPr lang="de-AT" sz="2800" dirty="0"/>
              <a:t> </a:t>
            </a:r>
            <a:r>
              <a:rPr lang="de-AT" sz="2800" dirty="0" err="1"/>
              <a:t>towards</a:t>
            </a:r>
            <a:r>
              <a:rPr lang="de-AT" sz="2800" dirty="0"/>
              <a:t> </a:t>
            </a:r>
            <a:r>
              <a:rPr lang="de-AT" sz="2800" dirty="0" err="1"/>
              <a:t>radiation</a:t>
            </a:r>
            <a:r>
              <a:rPr lang="de-AT" sz="2800" dirty="0"/>
              <a:t> effects</a:t>
            </a:r>
          </a:p>
        </p:txBody>
      </p:sp>
    </p:spTree>
    <p:extLst>
      <p:ext uri="{BB962C8B-B14F-4D97-AF65-F5344CB8AC3E}">
        <p14:creationId xmlns:p14="http://schemas.microsoft.com/office/powerpoint/2010/main" val="1477400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493B13-FC32-5FAA-8C78-002BFD25D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F9203-3DA3-042B-33BA-F3CA20175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feld 15">
            <a:extLst>
              <a:ext uri="{FF2B5EF4-FFF2-40B4-BE49-F238E27FC236}">
                <a16:creationId xmlns:a16="http://schemas.microsoft.com/office/drawing/2014/main" id="{8737BA9F-0296-A86E-72B0-5F600B2E1454}"/>
              </a:ext>
            </a:extLst>
          </p:cNvPr>
          <p:cNvSpPr txBox="1"/>
          <p:nvPr/>
        </p:nvSpPr>
        <p:spPr>
          <a:xfrm>
            <a:off x="4347819" y="1829285"/>
            <a:ext cx="72447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400" dirty="0" err="1"/>
              <a:t>Measurements</a:t>
            </a:r>
            <a:r>
              <a:rPr lang="de-AT" sz="2400" dirty="0"/>
              <a:t> TID </a:t>
            </a:r>
            <a:r>
              <a:rPr lang="de-AT" sz="2400" dirty="0" err="1"/>
              <a:t>influence</a:t>
            </a:r>
            <a:r>
              <a:rPr lang="de-AT" sz="2400" dirty="0"/>
              <a:t> on </a:t>
            </a:r>
            <a:r>
              <a:rPr lang="de-AT" sz="2400" dirty="0" err="1"/>
              <a:t>noise</a:t>
            </a:r>
            <a:r>
              <a:rPr lang="de-AT" sz="2400" dirty="0"/>
              <a:t> – </a:t>
            </a:r>
            <a:r>
              <a:rPr lang="de-AT" sz="2400" dirty="0" err="1"/>
              <a:t>single</a:t>
            </a:r>
            <a:r>
              <a:rPr lang="de-AT" sz="2400" dirty="0"/>
              <a:t> </a:t>
            </a:r>
            <a:r>
              <a:rPr lang="de-AT" sz="2400" dirty="0" err="1"/>
              <a:t>devices</a:t>
            </a:r>
            <a:endParaRPr lang="de-AT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AT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400" dirty="0"/>
              <a:t>Transistors </a:t>
            </a:r>
            <a:r>
              <a:rPr lang="de-AT" sz="2400" dirty="0" err="1"/>
              <a:t>array</a:t>
            </a:r>
            <a:r>
              <a:rPr lang="de-AT" sz="2400" dirty="0"/>
              <a:t> (multiple </a:t>
            </a:r>
            <a:r>
              <a:rPr lang="de-AT" sz="2400" dirty="0" err="1"/>
              <a:t>identical</a:t>
            </a:r>
            <a:r>
              <a:rPr lang="de-AT" sz="2400" dirty="0"/>
              <a:t> </a:t>
            </a:r>
            <a:r>
              <a:rPr lang="de-AT" sz="2400" dirty="0" err="1"/>
              <a:t>transistors</a:t>
            </a:r>
            <a:r>
              <a:rPr lang="de-AT" sz="2400" dirty="0"/>
              <a:t>) </a:t>
            </a:r>
            <a:r>
              <a:rPr lang="de-AT" sz="2400" dirty="0" err="1"/>
              <a:t>submission</a:t>
            </a:r>
            <a:r>
              <a:rPr lang="de-AT" sz="2400" dirty="0"/>
              <a:t> to </a:t>
            </a:r>
            <a:r>
              <a:rPr lang="de-AT" sz="2400" dirty="0" err="1">
                <a:highlight>
                  <a:srgbClr val="FFFF00"/>
                </a:highlight>
              </a:rPr>
              <a:t>July</a:t>
            </a:r>
            <a:r>
              <a:rPr lang="de-AT" sz="2400" dirty="0">
                <a:highlight>
                  <a:srgbClr val="FFFF00"/>
                </a:highlight>
              </a:rPr>
              <a:t> 2024 </a:t>
            </a:r>
            <a:r>
              <a:rPr lang="de-AT" sz="2400" dirty="0" err="1">
                <a:highlight>
                  <a:srgbClr val="FFFF00"/>
                </a:highlight>
              </a:rPr>
              <a:t>run</a:t>
            </a:r>
            <a:endParaRPr lang="de-AT" sz="2400" dirty="0">
              <a:highlight>
                <a:srgbClr val="FFFF00"/>
              </a:highlight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AT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400" dirty="0"/>
              <a:t>Working on </a:t>
            </a:r>
            <a:r>
              <a:rPr lang="de-AT" sz="2400" dirty="0" err="1"/>
              <a:t>extension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statistical</a:t>
            </a:r>
            <a:r>
              <a:rPr lang="de-AT" sz="2400" dirty="0"/>
              <a:t> </a:t>
            </a:r>
            <a:r>
              <a:rPr lang="de-AT" sz="2400" dirty="0" err="1"/>
              <a:t>results</a:t>
            </a:r>
            <a:r>
              <a:rPr lang="de-AT" sz="2400" dirty="0"/>
              <a:t> (</a:t>
            </a:r>
            <a:r>
              <a:rPr lang="de-AT" sz="2400" dirty="0" err="1"/>
              <a:t>noise</a:t>
            </a:r>
            <a:r>
              <a:rPr lang="de-AT" sz="2400" dirty="0"/>
              <a:t> and RTN) on single-</a:t>
            </a:r>
            <a:r>
              <a:rPr lang="de-AT" sz="2400" dirty="0" err="1"/>
              <a:t>devices</a:t>
            </a:r>
            <a:endParaRPr lang="de-AT" sz="2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981C5B-8860-2233-6051-1042B9B18D0F}"/>
              </a:ext>
            </a:extLst>
          </p:cNvPr>
          <p:cNvGrpSpPr/>
          <p:nvPr/>
        </p:nvGrpSpPr>
        <p:grpSpPr>
          <a:xfrm>
            <a:off x="844981" y="473587"/>
            <a:ext cx="2413443" cy="5488384"/>
            <a:chOff x="844981" y="473587"/>
            <a:chExt cx="2413443" cy="5488384"/>
          </a:xfrm>
        </p:grpSpPr>
        <p:pic>
          <p:nvPicPr>
            <p:cNvPr id="5" name="Grafik 8">
              <a:extLst>
                <a:ext uri="{FF2B5EF4-FFF2-40B4-BE49-F238E27FC236}">
                  <a16:creationId xmlns:a16="http://schemas.microsoft.com/office/drawing/2014/main" id="{4129EB22-CB54-A815-D157-7560CDA1A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4981" y="473587"/>
              <a:ext cx="1390650" cy="657225"/>
            </a:xfrm>
            <a:prstGeom prst="rect">
              <a:avLst/>
            </a:prstGeom>
          </p:spPr>
        </p:pic>
        <p:pic>
          <p:nvPicPr>
            <p:cNvPr id="8" name="Grafik 11">
              <a:extLst>
                <a:ext uri="{FF2B5EF4-FFF2-40B4-BE49-F238E27FC236}">
                  <a16:creationId xmlns:a16="http://schemas.microsoft.com/office/drawing/2014/main" id="{7C579106-9F45-D6C7-E324-6B4155BBC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4981" y="1525191"/>
              <a:ext cx="2413443" cy="4153366"/>
            </a:xfrm>
            <a:prstGeom prst="rect">
              <a:avLst/>
            </a:prstGeom>
          </p:spPr>
        </p:pic>
        <p:sp>
          <p:nvSpPr>
            <p:cNvPr id="9" name="Textfeld 14">
              <a:extLst>
                <a:ext uri="{FF2B5EF4-FFF2-40B4-BE49-F238E27FC236}">
                  <a16:creationId xmlns:a16="http://schemas.microsoft.com/office/drawing/2014/main" id="{D4C05E27-44C3-E5B9-A68E-680F70F5F461}"/>
                </a:ext>
              </a:extLst>
            </p:cNvPr>
            <p:cNvSpPr txBox="1"/>
            <p:nvPr/>
          </p:nvSpPr>
          <p:spPr>
            <a:xfrm>
              <a:off x="844981" y="5623417"/>
              <a:ext cx="15392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800" dirty="0"/>
                <a:t>Top Design: Semih </a:t>
              </a:r>
              <a:r>
                <a:rPr lang="de-AT" sz="800" dirty="0" err="1"/>
                <a:t>Ramazanoglu</a:t>
              </a:r>
              <a:endParaRPr lang="de-AT" sz="800" dirty="0"/>
            </a:p>
            <a:p>
              <a:r>
                <a:rPr lang="de-AT" sz="800" dirty="0"/>
                <a:t>And Alicja </a:t>
              </a:r>
              <a:r>
                <a:rPr lang="de-AT" sz="800" dirty="0" err="1"/>
                <a:t>Michalowska</a:t>
              </a:r>
              <a:r>
                <a:rPr lang="de-AT" sz="800" dirty="0"/>
                <a:t>-Forsyth</a:t>
              </a:r>
            </a:p>
          </p:txBody>
        </p:sp>
        <p:sp>
          <p:nvSpPr>
            <p:cNvPr id="10" name="Textfeld 26">
              <a:extLst>
                <a:ext uri="{FF2B5EF4-FFF2-40B4-BE49-F238E27FC236}">
                  <a16:creationId xmlns:a16="http://schemas.microsoft.com/office/drawing/2014/main" id="{B33C82A8-B473-34DB-3831-CDCB8DDFCAF5}"/>
                </a:ext>
              </a:extLst>
            </p:cNvPr>
            <p:cNvSpPr txBox="1"/>
            <p:nvPr/>
          </p:nvSpPr>
          <p:spPr>
            <a:xfrm>
              <a:off x="844981" y="1254989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dirty="0">
                  <a:solidFill>
                    <a:schemeClr val="accent4">
                      <a:lumMod val="75000"/>
                    </a:schemeClr>
                  </a:solidFill>
                </a:rPr>
                <a:t>SIRENS28</a:t>
              </a:r>
            </a:p>
          </p:txBody>
        </p:sp>
      </p:grpSp>
      <p:sp>
        <p:nvSpPr>
          <p:cNvPr id="11" name="Rechteck 32">
            <a:extLst>
              <a:ext uri="{FF2B5EF4-FFF2-40B4-BE49-F238E27FC236}">
                <a16:creationId xmlns:a16="http://schemas.microsoft.com/office/drawing/2014/main" id="{F185F942-B5DA-28E5-74C0-C3D2C45F465F}"/>
              </a:ext>
            </a:extLst>
          </p:cNvPr>
          <p:cNvSpPr/>
          <p:nvPr/>
        </p:nvSpPr>
        <p:spPr>
          <a:xfrm>
            <a:off x="4347819" y="885657"/>
            <a:ext cx="4586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Single device – noise under TID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0016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[AU]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b="1" dirty="0"/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[IT]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[FR]</a:t>
              </a:r>
              <a:endParaRPr lang="en-GB" dirty="0"/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7.4.b: </a:t>
            </a:r>
            <a:r>
              <a:rPr lang="en-GB" sz="2000" dirty="0">
                <a:latin typeface="+mj-lt"/>
                <a:ea typeface="+mj-ea"/>
                <a:cs typeface="+mj-cs"/>
              </a:rPr>
              <a:t>EXTREME ENVIRONMENT AND LONGEVITY - RADIATION HARDNESS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000" b="0" i="0" u="none" strike="noStrike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Project: radiation resistance of advanced CMOS nodes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8E1BFB-1B27-7AF8-BB4C-C6D878707719}"/>
              </a:ext>
            </a:extLst>
          </p:cNvPr>
          <p:cNvSpPr/>
          <p:nvPr/>
        </p:nvSpPr>
        <p:spPr>
          <a:xfrm>
            <a:off x="838200" y="5173791"/>
            <a:ext cx="10515598" cy="1021574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595F13-42F2-B6C3-C352-189C7672AF49}"/>
              </a:ext>
            </a:extLst>
          </p:cNvPr>
          <p:cNvSpPr/>
          <p:nvPr/>
        </p:nvSpPr>
        <p:spPr>
          <a:xfrm>
            <a:off x="838199" y="2163159"/>
            <a:ext cx="10515599" cy="1776381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394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4ABCCA-822D-7352-2538-19F871AD3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B4FA5-AC05-BAF1-9E17-26D44075F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998863E2-5312-6CAD-B522-27DA529B32A1}"/>
              </a:ext>
            </a:extLst>
          </p:cNvPr>
          <p:cNvSpPr txBox="1">
            <a:spLocks/>
          </p:cNvSpPr>
          <p:nvPr/>
        </p:nvSpPr>
        <p:spPr>
          <a:xfrm>
            <a:off x="5684842" y="372251"/>
            <a:ext cx="5729916" cy="6912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CPPM 28 nm chip design</a:t>
            </a: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94E26235-FD3B-732F-AB6F-97C10745B05C}"/>
              </a:ext>
            </a:extLst>
          </p:cNvPr>
          <p:cNvSpPr txBox="1">
            <a:spLocks/>
          </p:cNvSpPr>
          <p:nvPr/>
        </p:nvSpPr>
        <p:spPr>
          <a:xfrm>
            <a:off x="389812" y="682026"/>
            <a:ext cx="5486495" cy="61061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R&amp;D on hybrid pixels</a:t>
            </a:r>
          </a:p>
          <a:p>
            <a:pPr lvl="1"/>
            <a:r>
              <a:rPr lang="en-US" sz="1800" dirty="0"/>
              <a:t>Process qualification in terms of performance for analog, low-power and low-noise circuits</a:t>
            </a:r>
          </a:p>
          <a:p>
            <a:pPr lvl="1"/>
            <a:r>
              <a:rPr lang="en-US" sz="1800" dirty="0"/>
              <a:t>Architecture studies</a:t>
            </a:r>
          </a:p>
          <a:p>
            <a:pPr lvl="2"/>
            <a:r>
              <a:rPr lang="en-US" sz="1800" dirty="0"/>
              <a:t>Fast charge amplifier array</a:t>
            </a:r>
          </a:p>
          <a:p>
            <a:pPr lvl="2"/>
            <a:endParaRPr lang="en-US" sz="1800" dirty="0"/>
          </a:p>
          <a:p>
            <a:r>
              <a:rPr lang="en-US" sz="1800" b="1" dirty="0" err="1">
                <a:highlight>
                  <a:srgbClr val="FFFF00"/>
                </a:highlight>
              </a:rPr>
              <a:t>Mini@sics</a:t>
            </a:r>
            <a:r>
              <a:rPr lang="en-US" sz="1800" b="1" dirty="0">
                <a:highlight>
                  <a:srgbClr val="FFFF00"/>
                </a:highlight>
              </a:rPr>
              <a:t> of 2×1 mm2 received June 2023, consisting of 4 main blocks</a:t>
            </a:r>
          </a:p>
          <a:p>
            <a:endParaRPr lang="en-US" sz="1800" b="1" dirty="0"/>
          </a:p>
          <a:p>
            <a:r>
              <a:rPr lang="en-US" sz="1800" dirty="0"/>
              <a:t>Array of 12×36 pixels (432 pixels)</a:t>
            </a:r>
          </a:p>
          <a:p>
            <a:pPr lvl="1"/>
            <a:r>
              <a:rPr lang="en-US" sz="1800" dirty="0"/>
              <a:t>Analog pixel array with Fast charge amplifiers for high time resolution</a:t>
            </a:r>
          </a:p>
          <a:p>
            <a:pPr lvl="1"/>
            <a:r>
              <a:rPr lang="en-US" sz="1800" dirty="0"/>
              <a:t>Only the analog part is implemented (25×12 µm</a:t>
            </a:r>
            <a:r>
              <a:rPr lang="en-US" sz="1800" baseline="30000" dirty="0"/>
              <a:t>2</a:t>
            </a:r>
            <a:r>
              <a:rPr lang="en-US" sz="1800" dirty="0"/>
              <a:t>) </a:t>
            </a:r>
          </a:p>
          <a:p>
            <a:r>
              <a:rPr lang="en-US" sz="1800" dirty="0"/>
              <a:t>SET test structures</a:t>
            </a:r>
          </a:p>
          <a:p>
            <a:pPr lvl="1"/>
            <a:r>
              <a:rPr lang="en-US" sz="1800" dirty="0"/>
              <a:t>Measure the SET pulse width with a good </a:t>
            </a:r>
            <a:br>
              <a:rPr lang="en-US" sz="1800" dirty="0"/>
            </a:br>
            <a:r>
              <a:rPr lang="en-US" sz="1800" dirty="0"/>
              <a:t>resolution &lt; 20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dirty="0"/>
              <a:t>Ring Oscillators for TID tests on digital standard cells</a:t>
            </a:r>
          </a:p>
          <a:p>
            <a:r>
              <a:rPr lang="en-US" sz="1800" dirty="0"/>
              <a:t>Test structures for TID tolerance studies 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1178F796-BE9A-FEC9-8C0E-D2C74DF4DA39}"/>
              </a:ext>
            </a:extLst>
          </p:cNvPr>
          <p:cNvSpPr txBox="1">
            <a:spLocks/>
          </p:cNvSpPr>
          <p:nvPr/>
        </p:nvSpPr>
        <p:spPr>
          <a:xfrm>
            <a:off x="5684842" y="5027070"/>
            <a:ext cx="5633270" cy="1329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Collaboration and exchange between CPPM and Graz University on various aspects of design and testing</a:t>
            </a:r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914F4E-06F7-8C71-0525-DA1292F1FA41}"/>
              </a:ext>
            </a:extLst>
          </p:cNvPr>
          <p:cNvSpPr>
            <a:spLocks noChangeAspect="1"/>
          </p:cNvSpPr>
          <p:nvPr/>
        </p:nvSpPr>
        <p:spPr>
          <a:xfrm>
            <a:off x="5781488" y="1595120"/>
            <a:ext cx="5486495" cy="284661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7">
            <a:extLst>
              <a:ext uri="{FF2B5EF4-FFF2-40B4-BE49-F238E27FC236}">
                <a16:creationId xmlns:a16="http://schemas.microsoft.com/office/drawing/2014/main" id="{3BD854C2-E84F-646B-9A5F-C6A62BD251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" y="10070"/>
            <a:ext cx="536772" cy="646929"/>
          </a:xfrm>
          <a:prstGeom prst="rect">
            <a:avLst/>
          </a:prstGeom>
        </p:spPr>
      </p:pic>
      <p:pic>
        <p:nvPicPr>
          <p:cNvPr id="10" name="Image 2">
            <a:extLst>
              <a:ext uri="{FF2B5EF4-FFF2-40B4-BE49-F238E27FC236}">
                <a16:creationId xmlns:a16="http://schemas.microsoft.com/office/drawing/2014/main" id="{B0F02E24-4395-B73B-511D-54717EFFAA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54" y="52171"/>
            <a:ext cx="1825959" cy="495679"/>
          </a:xfrm>
          <a:prstGeom prst="rect">
            <a:avLst/>
          </a:prstGeom>
        </p:spPr>
      </p:pic>
      <p:pic>
        <p:nvPicPr>
          <p:cNvPr id="11" name="Image 4">
            <a:extLst>
              <a:ext uri="{FF2B5EF4-FFF2-40B4-BE49-F238E27FC236}">
                <a16:creationId xmlns:a16="http://schemas.microsoft.com/office/drawing/2014/main" id="{370BC2DF-B16B-5729-FAD2-D656486377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2" y="21268"/>
            <a:ext cx="1825959" cy="505782"/>
          </a:xfrm>
          <a:prstGeom prst="rect">
            <a:avLst/>
          </a:prstGeom>
        </p:spPr>
      </p:pic>
      <p:sp>
        <p:nvSpPr>
          <p:cNvPr id="12" name="ZoneTexte 23">
            <a:extLst>
              <a:ext uri="{FF2B5EF4-FFF2-40B4-BE49-F238E27FC236}">
                <a16:creationId xmlns:a16="http://schemas.microsoft.com/office/drawing/2014/main" id="{2B75E043-0851-4777-D625-86BDC4499D8C}"/>
              </a:ext>
            </a:extLst>
          </p:cNvPr>
          <p:cNvSpPr txBox="1"/>
          <p:nvPr/>
        </p:nvSpPr>
        <p:spPr>
          <a:xfrm>
            <a:off x="6074417" y="1124105"/>
            <a:ext cx="1236628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Pixel array</a:t>
            </a:r>
          </a:p>
        </p:txBody>
      </p:sp>
      <p:sp>
        <p:nvSpPr>
          <p:cNvPr id="13" name="ZoneTexte 25">
            <a:extLst>
              <a:ext uri="{FF2B5EF4-FFF2-40B4-BE49-F238E27FC236}">
                <a16:creationId xmlns:a16="http://schemas.microsoft.com/office/drawing/2014/main" id="{9487CAED-8063-1EEA-AA72-1EC0AA99E9A8}"/>
              </a:ext>
            </a:extLst>
          </p:cNvPr>
          <p:cNvSpPr txBox="1"/>
          <p:nvPr/>
        </p:nvSpPr>
        <p:spPr>
          <a:xfrm>
            <a:off x="7961355" y="1124105"/>
            <a:ext cx="50038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SET</a:t>
            </a:r>
          </a:p>
        </p:txBody>
      </p:sp>
      <p:sp>
        <p:nvSpPr>
          <p:cNvPr id="14" name="ZoneTexte 26">
            <a:extLst>
              <a:ext uri="{FF2B5EF4-FFF2-40B4-BE49-F238E27FC236}">
                <a16:creationId xmlns:a16="http://schemas.microsoft.com/office/drawing/2014/main" id="{87E1DEC7-F0C2-7121-D04A-89DB6BDF64C4}"/>
              </a:ext>
            </a:extLst>
          </p:cNvPr>
          <p:cNvSpPr txBox="1"/>
          <p:nvPr/>
        </p:nvSpPr>
        <p:spPr>
          <a:xfrm>
            <a:off x="8997480" y="1124105"/>
            <a:ext cx="985105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RO - TID</a:t>
            </a:r>
          </a:p>
        </p:txBody>
      </p:sp>
      <p:sp>
        <p:nvSpPr>
          <p:cNvPr id="15" name="ZoneTexte 27">
            <a:extLst>
              <a:ext uri="{FF2B5EF4-FFF2-40B4-BE49-F238E27FC236}">
                <a16:creationId xmlns:a16="http://schemas.microsoft.com/office/drawing/2014/main" id="{447F7A5F-9A85-9122-A47F-1EB976DA8250}"/>
              </a:ext>
            </a:extLst>
          </p:cNvPr>
          <p:cNvSpPr txBox="1"/>
          <p:nvPr/>
        </p:nvSpPr>
        <p:spPr>
          <a:xfrm>
            <a:off x="9896473" y="975707"/>
            <a:ext cx="1457325" cy="58477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Single </a:t>
            </a:r>
            <a:br>
              <a:rPr lang="en-US" sz="1600" dirty="0">
                <a:latin typeface="+mj-lt"/>
                <a:cs typeface="Calibri Light" panose="020F0302020204030204" pitchFamily="34" charset="0"/>
              </a:rPr>
            </a:br>
            <a:r>
              <a:rPr lang="en-US" sz="1600" dirty="0">
                <a:latin typeface="+mj-lt"/>
                <a:cs typeface="Calibri Light" panose="020F0302020204030204" pitchFamily="34" charset="0"/>
              </a:rPr>
              <a:t>devices</a:t>
            </a:r>
          </a:p>
        </p:txBody>
      </p:sp>
      <p:sp>
        <p:nvSpPr>
          <p:cNvPr id="16" name="Rectangle : coins arrondis 5">
            <a:extLst>
              <a:ext uri="{FF2B5EF4-FFF2-40B4-BE49-F238E27FC236}">
                <a16:creationId xmlns:a16="http://schemas.microsoft.com/office/drawing/2014/main" id="{E6FEB674-4D13-6284-703D-2C3B76C338C8}"/>
              </a:ext>
            </a:extLst>
          </p:cNvPr>
          <p:cNvSpPr/>
          <p:nvPr/>
        </p:nvSpPr>
        <p:spPr>
          <a:xfrm>
            <a:off x="5855826" y="1595120"/>
            <a:ext cx="1608202" cy="2742767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 : coins arrondis 15">
            <a:extLst>
              <a:ext uri="{FF2B5EF4-FFF2-40B4-BE49-F238E27FC236}">
                <a16:creationId xmlns:a16="http://schemas.microsoft.com/office/drawing/2014/main" id="{1C4E2CA8-0C31-1D41-D2C0-6C7E396169AE}"/>
              </a:ext>
            </a:extLst>
          </p:cNvPr>
          <p:cNvSpPr/>
          <p:nvPr/>
        </p:nvSpPr>
        <p:spPr>
          <a:xfrm>
            <a:off x="7464029" y="1648868"/>
            <a:ext cx="1447338" cy="2689019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 : coins arrondis 16">
            <a:extLst>
              <a:ext uri="{FF2B5EF4-FFF2-40B4-BE49-F238E27FC236}">
                <a16:creationId xmlns:a16="http://schemas.microsoft.com/office/drawing/2014/main" id="{0B2941F3-4C87-B407-8D63-6E1489CBB5D0}"/>
              </a:ext>
            </a:extLst>
          </p:cNvPr>
          <p:cNvSpPr/>
          <p:nvPr/>
        </p:nvSpPr>
        <p:spPr>
          <a:xfrm>
            <a:off x="8911368" y="1666991"/>
            <a:ext cx="985105" cy="2670896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 : coins arrondis 17">
            <a:extLst>
              <a:ext uri="{FF2B5EF4-FFF2-40B4-BE49-F238E27FC236}">
                <a16:creationId xmlns:a16="http://schemas.microsoft.com/office/drawing/2014/main" id="{ED417BF2-E0F4-69CF-EBE8-F621C9729DE1}"/>
              </a:ext>
            </a:extLst>
          </p:cNvPr>
          <p:cNvSpPr/>
          <p:nvPr/>
        </p:nvSpPr>
        <p:spPr>
          <a:xfrm>
            <a:off x="9896474" y="1595120"/>
            <a:ext cx="1421637" cy="274276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5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4ABCCA-822D-7352-2538-19F871AD3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B4FA5-AC05-BAF1-9E17-26D44075F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998863E2-5312-6CAD-B522-27DA529B32A1}"/>
              </a:ext>
            </a:extLst>
          </p:cNvPr>
          <p:cNvSpPr txBox="1">
            <a:spLocks/>
          </p:cNvSpPr>
          <p:nvPr/>
        </p:nvSpPr>
        <p:spPr>
          <a:xfrm>
            <a:off x="5684842" y="372251"/>
            <a:ext cx="5729916" cy="6912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CPPM 28 nm chip design</a:t>
            </a: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94E26235-FD3B-732F-AB6F-97C10745B05C}"/>
              </a:ext>
            </a:extLst>
          </p:cNvPr>
          <p:cNvSpPr txBox="1">
            <a:spLocks/>
          </p:cNvSpPr>
          <p:nvPr/>
        </p:nvSpPr>
        <p:spPr>
          <a:xfrm>
            <a:off x="389812" y="682026"/>
            <a:ext cx="5486495" cy="61061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R&amp;D on hybrid pixels</a:t>
            </a:r>
          </a:p>
          <a:p>
            <a:pPr lvl="1"/>
            <a:r>
              <a:rPr lang="en-US" sz="1800" dirty="0"/>
              <a:t>Process qualification in terms of performance for analog, low-power and low-noise circuits</a:t>
            </a:r>
          </a:p>
          <a:p>
            <a:pPr lvl="1"/>
            <a:r>
              <a:rPr lang="en-US" sz="1800" dirty="0"/>
              <a:t>Architecture studies</a:t>
            </a:r>
          </a:p>
          <a:p>
            <a:pPr lvl="2"/>
            <a:r>
              <a:rPr lang="en-US" sz="1800" dirty="0"/>
              <a:t>Fast charge amplifier array</a:t>
            </a:r>
          </a:p>
          <a:p>
            <a:pPr lvl="2"/>
            <a:endParaRPr lang="en-US" sz="1800" dirty="0"/>
          </a:p>
          <a:p>
            <a:r>
              <a:rPr lang="en-US" sz="1800" b="1" dirty="0" err="1">
                <a:highlight>
                  <a:srgbClr val="FFFF00"/>
                </a:highlight>
              </a:rPr>
              <a:t>Mini@sics</a:t>
            </a:r>
            <a:r>
              <a:rPr lang="en-US" sz="1800" b="1" dirty="0">
                <a:highlight>
                  <a:srgbClr val="FFFF00"/>
                </a:highlight>
              </a:rPr>
              <a:t> of 2×1 mm2 received June 2023, consisting of 4 main blocks</a:t>
            </a:r>
          </a:p>
          <a:p>
            <a:endParaRPr lang="en-US" sz="1800" b="1" dirty="0"/>
          </a:p>
          <a:p>
            <a:r>
              <a:rPr lang="en-US" sz="1800" dirty="0"/>
              <a:t>Array of 12×36 pixels (432 pixels)</a:t>
            </a:r>
          </a:p>
          <a:p>
            <a:pPr lvl="1"/>
            <a:r>
              <a:rPr lang="en-US" sz="1800" dirty="0"/>
              <a:t>Analog pixel array with Fast charge amplifiers for high time resolution</a:t>
            </a:r>
          </a:p>
          <a:p>
            <a:pPr lvl="1"/>
            <a:r>
              <a:rPr lang="en-US" sz="1800" dirty="0"/>
              <a:t>Only the analog part is implemented (25×12 µm</a:t>
            </a:r>
            <a:r>
              <a:rPr lang="en-US" sz="1800" baseline="30000" dirty="0"/>
              <a:t>2</a:t>
            </a:r>
            <a:r>
              <a:rPr lang="en-US" sz="1800" dirty="0"/>
              <a:t>) </a:t>
            </a:r>
          </a:p>
          <a:p>
            <a:r>
              <a:rPr lang="en-US" sz="1800" dirty="0"/>
              <a:t>SET test structures</a:t>
            </a:r>
          </a:p>
          <a:p>
            <a:pPr lvl="1"/>
            <a:r>
              <a:rPr lang="en-US" sz="1800" dirty="0"/>
              <a:t>Measure the SET pulse width with a good </a:t>
            </a:r>
            <a:br>
              <a:rPr lang="en-US" sz="1800" dirty="0"/>
            </a:br>
            <a:r>
              <a:rPr lang="en-US" sz="1800" dirty="0"/>
              <a:t>resolution &lt; 20 </a:t>
            </a:r>
            <a:r>
              <a:rPr lang="en-US" sz="1800" dirty="0" err="1"/>
              <a:t>ps</a:t>
            </a:r>
            <a:endParaRPr lang="en-US" sz="1800" dirty="0"/>
          </a:p>
          <a:p>
            <a:pPr>
              <a:buClr>
                <a:schemeClr val="tx1"/>
              </a:buClr>
            </a:pPr>
            <a:r>
              <a:rPr lang="en-US" sz="1800" dirty="0">
                <a:solidFill>
                  <a:schemeClr val="bg1"/>
                </a:solidFill>
                <a:highlight>
                  <a:srgbClr val="FC0CC9"/>
                </a:highlight>
              </a:rPr>
              <a:t>Ring Oscillators for TID tests on digital standard cells</a:t>
            </a:r>
          </a:p>
          <a:p>
            <a:r>
              <a:rPr lang="en-US" sz="1800" dirty="0"/>
              <a:t>Test structures for TID tolerance studies 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1178F796-BE9A-FEC9-8C0E-D2C74DF4DA39}"/>
              </a:ext>
            </a:extLst>
          </p:cNvPr>
          <p:cNvSpPr txBox="1">
            <a:spLocks/>
          </p:cNvSpPr>
          <p:nvPr/>
        </p:nvSpPr>
        <p:spPr>
          <a:xfrm>
            <a:off x="5684842" y="5027070"/>
            <a:ext cx="5633270" cy="1329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Collaboration and exchange between CPPM and Graz University on various aspects of design and testing</a:t>
            </a:r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914F4E-06F7-8C71-0525-DA1292F1FA41}"/>
              </a:ext>
            </a:extLst>
          </p:cNvPr>
          <p:cNvSpPr>
            <a:spLocks noChangeAspect="1"/>
          </p:cNvSpPr>
          <p:nvPr/>
        </p:nvSpPr>
        <p:spPr>
          <a:xfrm>
            <a:off x="5781488" y="1595120"/>
            <a:ext cx="5486495" cy="284661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7">
            <a:extLst>
              <a:ext uri="{FF2B5EF4-FFF2-40B4-BE49-F238E27FC236}">
                <a16:creationId xmlns:a16="http://schemas.microsoft.com/office/drawing/2014/main" id="{3BD854C2-E84F-646B-9A5F-C6A62BD251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" y="10070"/>
            <a:ext cx="536772" cy="646929"/>
          </a:xfrm>
          <a:prstGeom prst="rect">
            <a:avLst/>
          </a:prstGeom>
        </p:spPr>
      </p:pic>
      <p:pic>
        <p:nvPicPr>
          <p:cNvPr id="10" name="Image 2">
            <a:extLst>
              <a:ext uri="{FF2B5EF4-FFF2-40B4-BE49-F238E27FC236}">
                <a16:creationId xmlns:a16="http://schemas.microsoft.com/office/drawing/2014/main" id="{B0F02E24-4395-B73B-511D-54717EFFAA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54" y="52171"/>
            <a:ext cx="1825959" cy="495679"/>
          </a:xfrm>
          <a:prstGeom prst="rect">
            <a:avLst/>
          </a:prstGeom>
        </p:spPr>
      </p:pic>
      <p:pic>
        <p:nvPicPr>
          <p:cNvPr id="11" name="Image 4">
            <a:extLst>
              <a:ext uri="{FF2B5EF4-FFF2-40B4-BE49-F238E27FC236}">
                <a16:creationId xmlns:a16="http://schemas.microsoft.com/office/drawing/2014/main" id="{370BC2DF-B16B-5729-FAD2-D656486377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2" y="21268"/>
            <a:ext cx="1825959" cy="505782"/>
          </a:xfrm>
          <a:prstGeom prst="rect">
            <a:avLst/>
          </a:prstGeom>
        </p:spPr>
      </p:pic>
      <p:sp>
        <p:nvSpPr>
          <p:cNvPr id="12" name="ZoneTexte 23">
            <a:extLst>
              <a:ext uri="{FF2B5EF4-FFF2-40B4-BE49-F238E27FC236}">
                <a16:creationId xmlns:a16="http://schemas.microsoft.com/office/drawing/2014/main" id="{2B75E043-0851-4777-D625-86BDC4499D8C}"/>
              </a:ext>
            </a:extLst>
          </p:cNvPr>
          <p:cNvSpPr txBox="1"/>
          <p:nvPr/>
        </p:nvSpPr>
        <p:spPr>
          <a:xfrm>
            <a:off x="6074417" y="1124105"/>
            <a:ext cx="1236628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Pixel array</a:t>
            </a:r>
          </a:p>
        </p:txBody>
      </p:sp>
      <p:sp>
        <p:nvSpPr>
          <p:cNvPr id="13" name="ZoneTexte 25">
            <a:extLst>
              <a:ext uri="{FF2B5EF4-FFF2-40B4-BE49-F238E27FC236}">
                <a16:creationId xmlns:a16="http://schemas.microsoft.com/office/drawing/2014/main" id="{9487CAED-8063-1EEA-AA72-1EC0AA99E9A8}"/>
              </a:ext>
            </a:extLst>
          </p:cNvPr>
          <p:cNvSpPr txBox="1"/>
          <p:nvPr/>
        </p:nvSpPr>
        <p:spPr>
          <a:xfrm>
            <a:off x="7961355" y="1124105"/>
            <a:ext cx="500380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SET</a:t>
            </a:r>
          </a:p>
        </p:txBody>
      </p:sp>
      <p:sp>
        <p:nvSpPr>
          <p:cNvPr id="14" name="ZoneTexte 26">
            <a:extLst>
              <a:ext uri="{FF2B5EF4-FFF2-40B4-BE49-F238E27FC236}">
                <a16:creationId xmlns:a16="http://schemas.microsoft.com/office/drawing/2014/main" id="{87E1DEC7-F0C2-7121-D04A-89DB6BDF64C4}"/>
              </a:ext>
            </a:extLst>
          </p:cNvPr>
          <p:cNvSpPr txBox="1"/>
          <p:nvPr/>
        </p:nvSpPr>
        <p:spPr>
          <a:xfrm>
            <a:off x="8997480" y="1124105"/>
            <a:ext cx="985105" cy="3385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RO - TID</a:t>
            </a:r>
          </a:p>
        </p:txBody>
      </p:sp>
      <p:sp>
        <p:nvSpPr>
          <p:cNvPr id="15" name="ZoneTexte 27">
            <a:extLst>
              <a:ext uri="{FF2B5EF4-FFF2-40B4-BE49-F238E27FC236}">
                <a16:creationId xmlns:a16="http://schemas.microsoft.com/office/drawing/2014/main" id="{447F7A5F-9A85-9122-A47F-1EB976DA8250}"/>
              </a:ext>
            </a:extLst>
          </p:cNvPr>
          <p:cNvSpPr txBox="1"/>
          <p:nvPr/>
        </p:nvSpPr>
        <p:spPr>
          <a:xfrm>
            <a:off x="9896473" y="975707"/>
            <a:ext cx="1457325" cy="58477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>
                <a:latin typeface="+mj-lt"/>
                <a:cs typeface="Calibri Light" panose="020F0302020204030204" pitchFamily="34" charset="0"/>
              </a:rPr>
              <a:t>Single </a:t>
            </a:r>
            <a:br>
              <a:rPr lang="en-US" sz="1600" dirty="0">
                <a:latin typeface="+mj-lt"/>
                <a:cs typeface="Calibri Light" panose="020F0302020204030204" pitchFamily="34" charset="0"/>
              </a:rPr>
            </a:br>
            <a:r>
              <a:rPr lang="en-US" sz="1600" dirty="0">
                <a:latin typeface="+mj-lt"/>
                <a:cs typeface="Calibri Light" panose="020F0302020204030204" pitchFamily="34" charset="0"/>
              </a:rPr>
              <a:t>devices</a:t>
            </a:r>
          </a:p>
        </p:txBody>
      </p:sp>
      <p:sp>
        <p:nvSpPr>
          <p:cNvPr id="16" name="Rectangle : coins arrondis 5">
            <a:extLst>
              <a:ext uri="{FF2B5EF4-FFF2-40B4-BE49-F238E27FC236}">
                <a16:creationId xmlns:a16="http://schemas.microsoft.com/office/drawing/2014/main" id="{E6FEB674-4D13-6284-703D-2C3B76C338C8}"/>
              </a:ext>
            </a:extLst>
          </p:cNvPr>
          <p:cNvSpPr/>
          <p:nvPr/>
        </p:nvSpPr>
        <p:spPr>
          <a:xfrm>
            <a:off x="5855826" y="1595120"/>
            <a:ext cx="1608202" cy="2742767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 : coins arrondis 15">
            <a:extLst>
              <a:ext uri="{FF2B5EF4-FFF2-40B4-BE49-F238E27FC236}">
                <a16:creationId xmlns:a16="http://schemas.microsoft.com/office/drawing/2014/main" id="{1C4E2CA8-0C31-1D41-D2C0-6C7E396169AE}"/>
              </a:ext>
            </a:extLst>
          </p:cNvPr>
          <p:cNvSpPr/>
          <p:nvPr/>
        </p:nvSpPr>
        <p:spPr>
          <a:xfrm>
            <a:off x="7464029" y="1648868"/>
            <a:ext cx="1447338" cy="2689019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 : coins arrondis 17">
            <a:extLst>
              <a:ext uri="{FF2B5EF4-FFF2-40B4-BE49-F238E27FC236}">
                <a16:creationId xmlns:a16="http://schemas.microsoft.com/office/drawing/2014/main" id="{ED417BF2-E0F4-69CF-EBE8-F621C9729DE1}"/>
              </a:ext>
            </a:extLst>
          </p:cNvPr>
          <p:cNvSpPr/>
          <p:nvPr/>
        </p:nvSpPr>
        <p:spPr>
          <a:xfrm>
            <a:off x="9896474" y="1595120"/>
            <a:ext cx="1421637" cy="274276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 : coins arrondis 16">
            <a:extLst>
              <a:ext uri="{FF2B5EF4-FFF2-40B4-BE49-F238E27FC236}">
                <a16:creationId xmlns:a16="http://schemas.microsoft.com/office/drawing/2014/main" id="{0B2941F3-4C87-B407-8D63-6E1489CBB5D0}"/>
              </a:ext>
            </a:extLst>
          </p:cNvPr>
          <p:cNvSpPr/>
          <p:nvPr/>
        </p:nvSpPr>
        <p:spPr>
          <a:xfrm>
            <a:off x="8911368" y="1666991"/>
            <a:ext cx="985105" cy="2670896"/>
          </a:xfrm>
          <a:custGeom>
            <a:avLst/>
            <a:gdLst>
              <a:gd name="connsiteX0" fmla="*/ 0 w 985105"/>
              <a:gd name="connsiteY0" fmla="*/ 164187 h 2670896"/>
              <a:gd name="connsiteX1" fmla="*/ 164187 w 985105"/>
              <a:gd name="connsiteY1" fmla="*/ 0 h 2670896"/>
              <a:gd name="connsiteX2" fmla="*/ 505687 w 985105"/>
              <a:gd name="connsiteY2" fmla="*/ 0 h 2670896"/>
              <a:gd name="connsiteX3" fmla="*/ 820918 w 985105"/>
              <a:gd name="connsiteY3" fmla="*/ 0 h 2670896"/>
              <a:gd name="connsiteX4" fmla="*/ 985105 w 985105"/>
              <a:gd name="connsiteY4" fmla="*/ 164187 h 2670896"/>
              <a:gd name="connsiteX5" fmla="*/ 985105 w 985105"/>
              <a:gd name="connsiteY5" fmla="*/ 679542 h 2670896"/>
              <a:gd name="connsiteX6" fmla="*/ 985105 w 985105"/>
              <a:gd name="connsiteY6" fmla="*/ 1241747 h 2670896"/>
              <a:gd name="connsiteX7" fmla="*/ 985105 w 985105"/>
              <a:gd name="connsiteY7" fmla="*/ 1803952 h 2670896"/>
              <a:gd name="connsiteX8" fmla="*/ 985105 w 985105"/>
              <a:gd name="connsiteY8" fmla="*/ 2506709 h 2670896"/>
              <a:gd name="connsiteX9" fmla="*/ 820918 w 985105"/>
              <a:gd name="connsiteY9" fmla="*/ 2670896 h 2670896"/>
              <a:gd name="connsiteX10" fmla="*/ 505687 w 985105"/>
              <a:gd name="connsiteY10" fmla="*/ 2670896 h 2670896"/>
              <a:gd name="connsiteX11" fmla="*/ 164187 w 985105"/>
              <a:gd name="connsiteY11" fmla="*/ 2670896 h 2670896"/>
              <a:gd name="connsiteX12" fmla="*/ 0 w 985105"/>
              <a:gd name="connsiteY12" fmla="*/ 2506709 h 2670896"/>
              <a:gd name="connsiteX13" fmla="*/ 0 w 985105"/>
              <a:gd name="connsiteY13" fmla="*/ 1944504 h 2670896"/>
              <a:gd name="connsiteX14" fmla="*/ 0 w 985105"/>
              <a:gd name="connsiteY14" fmla="*/ 1382298 h 2670896"/>
              <a:gd name="connsiteX15" fmla="*/ 0 w 985105"/>
              <a:gd name="connsiteY15" fmla="*/ 773243 h 2670896"/>
              <a:gd name="connsiteX16" fmla="*/ 0 w 985105"/>
              <a:gd name="connsiteY16" fmla="*/ 164187 h 26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85105" h="2670896" extrusionOk="0">
                <a:moveTo>
                  <a:pt x="0" y="164187"/>
                </a:moveTo>
                <a:cubicBezTo>
                  <a:pt x="2303" y="73806"/>
                  <a:pt x="76380" y="3345"/>
                  <a:pt x="164187" y="0"/>
                </a:cubicBezTo>
                <a:cubicBezTo>
                  <a:pt x="253351" y="-18218"/>
                  <a:pt x="427514" y="4956"/>
                  <a:pt x="505687" y="0"/>
                </a:cubicBezTo>
                <a:cubicBezTo>
                  <a:pt x="583860" y="-4956"/>
                  <a:pt x="685245" y="21734"/>
                  <a:pt x="820918" y="0"/>
                </a:cubicBezTo>
                <a:cubicBezTo>
                  <a:pt x="928908" y="5331"/>
                  <a:pt x="991232" y="96570"/>
                  <a:pt x="985105" y="164187"/>
                </a:cubicBezTo>
                <a:cubicBezTo>
                  <a:pt x="1023340" y="402307"/>
                  <a:pt x="963447" y="481852"/>
                  <a:pt x="985105" y="679542"/>
                </a:cubicBezTo>
                <a:cubicBezTo>
                  <a:pt x="1006763" y="877233"/>
                  <a:pt x="963842" y="1078275"/>
                  <a:pt x="985105" y="1241747"/>
                </a:cubicBezTo>
                <a:cubicBezTo>
                  <a:pt x="1006368" y="1405219"/>
                  <a:pt x="928748" y="1592173"/>
                  <a:pt x="985105" y="1803952"/>
                </a:cubicBezTo>
                <a:cubicBezTo>
                  <a:pt x="1041462" y="2015732"/>
                  <a:pt x="969184" y="2305706"/>
                  <a:pt x="985105" y="2506709"/>
                </a:cubicBezTo>
                <a:cubicBezTo>
                  <a:pt x="998729" y="2616721"/>
                  <a:pt x="914023" y="2684186"/>
                  <a:pt x="820918" y="2670896"/>
                </a:cubicBezTo>
                <a:cubicBezTo>
                  <a:pt x="721336" y="2706048"/>
                  <a:pt x="605135" y="2669957"/>
                  <a:pt x="505687" y="2670896"/>
                </a:cubicBezTo>
                <a:cubicBezTo>
                  <a:pt x="406239" y="2671835"/>
                  <a:pt x="307308" y="2660283"/>
                  <a:pt x="164187" y="2670896"/>
                </a:cubicBezTo>
                <a:cubicBezTo>
                  <a:pt x="98774" y="2669071"/>
                  <a:pt x="-13790" y="2586824"/>
                  <a:pt x="0" y="2506709"/>
                </a:cubicBezTo>
                <a:cubicBezTo>
                  <a:pt x="-4537" y="2302611"/>
                  <a:pt x="27820" y="2170685"/>
                  <a:pt x="0" y="1944504"/>
                </a:cubicBezTo>
                <a:cubicBezTo>
                  <a:pt x="-27820" y="1718323"/>
                  <a:pt x="36306" y="1592995"/>
                  <a:pt x="0" y="1382298"/>
                </a:cubicBezTo>
                <a:cubicBezTo>
                  <a:pt x="-36306" y="1171601"/>
                  <a:pt x="62320" y="949331"/>
                  <a:pt x="0" y="773243"/>
                </a:cubicBezTo>
                <a:cubicBezTo>
                  <a:pt x="-62320" y="597155"/>
                  <a:pt x="46502" y="380403"/>
                  <a:pt x="0" y="164187"/>
                </a:cubicBezTo>
                <a:close/>
              </a:path>
            </a:pathLst>
          </a:custGeom>
          <a:noFill/>
          <a:ln w="76200">
            <a:solidFill>
              <a:srgbClr val="FC0CC9"/>
            </a:solidFill>
            <a:extLst>
              <a:ext uri="{C807C97D-BFC1-408E-A445-0C87EB9F89A2}">
                <ask:lineSketchStyleProps xmlns:ask="http://schemas.microsoft.com/office/drawing/2018/sketchyshapes" sd="43395792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55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85B9EB-F9A8-47CE-0E9E-0DD5A64A2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2FB31-1F1A-7AF8-4557-C2DC7387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41DE103B-A217-3F75-9685-590A4D99B027}"/>
              </a:ext>
            </a:extLst>
          </p:cNvPr>
          <p:cNvSpPr txBox="1">
            <a:spLocks/>
          </p:cNvSpPr>
          <p:nvPr/>
        </p:nvSpPr>
        <p:spPr bwMode="auto">
          <a:xfrm>
            <a:off x="320820" y="672932"/>
            <a:ext cx="5083716" cy="604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None/>
              <a:defRPr sz="18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1pPr>
            <a:lvl2pPr marL="1080000" indent="-360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Char char="━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2pPr>
            <a:lvl3pPr marL="1296000" indent="-360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Char char="━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3pPr>
            <a:lvl4pPr marL="1512000" indent="-3600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Char char="•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4pPr>
            <a:lvl5pPr marL="1728000" indent="-3600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Char char="•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5pPr>
            <a:lvl6pPr marL="1973120" indent="-238851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80817" indent="-20769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2362" indent="-207697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03907" indent="-207697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Study of the effect of TID on the performance of digital standard cells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Timing of combinatorial or sequential cells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Leakage currents and static power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Effects of device size on TID tolerance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Design based on the digital flow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96 Rosc sub-bloc</a:t>
            </a:r>
          </a:p>
          <a:p>
            <a:pPr marL="1080000" marR="0" lvl="1" indent="-36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 Cell size (7T, 9T,12T)</a:t>
            </a:r>
          </a:p>
          <a:p>
            <a:pPr marL="1080000" marR="0" lvl="1" indent="-36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Driving (D0, D2, D4)</a:t>
            </a:r>
          </a:p>
          <a:p>
            <a:pPr marL="1080000" marR="0" lvl="1" indent="-36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SVT, LVT, HVT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5" name="Image 71">
            <a:extLst>
              <a:ext uri="{FF2B5EF4-FFF2-40B4-BE49-F238E27FC236}">
                <a16:creationId xmlns:a16="http://schemas.microsoft.com/office/drawing/2014/main" id="{3E2A75E2-508E-676D-CCA8-891E69F852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670"/>
          <a:stretch/>
        </p:blipFill>
        <p:spPr>
          <a:xfrm>
            <a:off x="5086882" y="5330422"/>
            <a:ext cx="5761038" cy="969635"/>
          </a:xfrm>
          <a:prstGeom prst="rect">
            <a:avLst/>
          </a:prstGeom>
        </p:spPr>
      </p:pic>
      <p:graphicFrame>
        <p:nvGraphicFramePr>
          <p:cNvPr id="16" name="Tableau 77">
            <a:extLst>
              <a:ext uri="{FF2B5EF4-FFF2-40B4-BE49-F238E27FC236}">
                <a16:creationId xmlns:a16="http://schemas.microsoft.com/office/drawing/2014/main" id="{FAA70C97-38A6-B512-1703-C3A336B64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459914"/>
              </p:ext>
            </p:extLst>
          </p:nvPr>
        </p:nvGraphicFramePr>
        <p:xfrm>
          <a:off x="608906" y="4350569"/>
          <a:ext cx="3022533" cy="1731107"/>
        </p:xfrm>
        <a:graphic>
          <a:graphicData uri="http://schemas.openxmlformats.org/drawingml/2006/table">
            <a:tbl>
              <a:tblPr firstRow="1" firstCol="1" bandRow="1"/>
              <a:tblGrid>
                <a:gridCol w="1557659">
                  <a:extLst>
                    <a:ext uri="{9D8B030D-6E8A-4147-A177-3AD203B41FA5}">
                      <a16:colId xmlns:a16="http://schemas.microsoft.com/office/drawing/2014/main" val="2523079764"/>
                    </a:ext>
                  </a:extLst>
                </a:gridCol>
                <a:gridCol w="1464874">
                  <a:extLst>
                    <a:ext uri="{9D8B030D-6E8A-4147-A177-3AD203B41FA5}">
                      <a16:colId xmlns:a16="http://schemas.microsoft.com/office/drawing/2014/main" val="3793854286"/>
                    </a:ext>
                  </a:extLst>
                </a:gridCol>
              </a:tblGrid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Basic </a:t>
                      </a:r>
                      <a:r>
                        <a:rPr lang="fr-FR" sz="12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cells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Frequency (MHz)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257571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INVD0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154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874137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INVD2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222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59692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NAND0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118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018582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NAND2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143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3457513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NOR0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111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800453"/>
                  </a:ext>
                </a:extLst>
              </a:tr>
              <a:tr h="247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NOR2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139</a:t>
                      </a:r>
                    </a:p>
                  </a:txBody>
                  <a:tcPr marL="72000" marR="7200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911787"/>
                  </a:ext>
                </a:extLst>
              </a:tr>
            </a:tbl>
          </a:graphicData>
        </a:graphic>
      </p:graphicFrame>
      <p:sp>
        <p:nvSpPr>
          <p:cNvPr id="17" name="ZoneTexte 79">
            <a:extLst>
              <a:ext uri="{FF2B5EF4-FFF2-40B4-BE49-F238E27FC236}">
                <a16:creationId xmlns:a16="http://schemas.microsoft.com/office/drawing/2014/main" id="{A2E9DA8B-61DE-A060-FAC6-BFCDA65B91FA}"/>
              </a:ext>
            </a:extLst>
          </p:cNvPr>
          <p:cNvSpPr txBox="1"/>
          <p:nvPr/>
        </p:nvSpPr>
        <p:spPr>
          <a:xfrm>
            <a:off x="1399192" y="6125522"/>
            <a:ext cx="1186617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</a:p>
        </p:txBody>
      </p:sp>
      <p:sp>
        <p:nvSpPr>
          <p:cNvPr id="18" name="ZoneTexte 87">
            <a:extLst>
              <a:ext uri="{FF2B5EF4-FFF2-40B4-BE49-F238E27FC236}">
                <a16:creationId xmlns:a16="http://schemas.microsoft.com/office/drawing/2014/main" id="{1DCF33B7-3E23-FF95-21C6-C4A1B1A1FAE6}"/>
              </a:ext>
            </a:extLst>
          </p:cNvPr>
          <p:cNvSpPr txBox="1"/>
          <p:nvPr/>
        </p:nvSpPr>
        <p:spPr>
          <a:xfrm>
            <a:off x="7767477" y="2495495"/>
            <a:ext cx="1878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00100">
              <a:buFont typeface="Wingdings" pitchFamily="2" charset="2"/>
              <a:buNone/>
            </a:pPr>
            <a:r>
              <a:rPr lang="en-US" sz="1400" i="1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ROsc</a:t>
            </a:r>
            <a:r>
              <a:rPr lang="en-US" sz="1400" i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 sub-bloc  synoptic</a:t>
            </a:r>
          </a:p>
        </p:txBody>
      </p:sp>
      <p:pic>
        <p:nvPicPr>
          <p:cNvPr id="19" name="Image 1">
            <a:extLst>
              <a:ext uri="{FF2B5EF4-FFF2-40B4-BE49-F238E27FC236}">
                <a16:creationId xmlns:a16="http://schemas.microsoft.com/office/drawing/2014/main" id="{176C03A2-C65F-2D35-9EB7-A15494863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250" y="800746"/>
            <a:ext cx="4448670" cy="1741696"/>
          </a:xfrm>
          <a:prstGeom prst="rect">
            <a:avLst/>
          </a:prstGeom>
        </p:spPr>
      </p:pic>
      <p:pic>
        <p:nvPicPr>
          <p:cNvPr id="20" name="Image 89">
            <a:extLst>
              <a:ext uri="{FF2B5EF4-FFF2-40B4-BE49-F238E27FC236}">
                <a16:creationId xmlns:a16="http://schemas.microsoft.com/office/drawing/2014/main" id="{31E503F0-471A-A68F-82E8-BC0554458D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63" r="18627"/>
          <a:stretch/>
        </p:blipFill>
        <p:spPr>
          <a:xfrm>
            <a:off x="5074861" y="2380556"/>
            <a:ext cx="1293268" cy="27254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24F2F83-AA50-2D21-0B86-A8D15745E2E3}"/>
              </a:ext>
            </a:extLst>
          </p:cNvPr>
          <p:cNvSpPr/>
          <p:nvPr/>
        </p:nvSpPr>
        <p:spPr>
          <a:xfrm>
            <a:off x="5685470" y="2955615"/>
            <a:ext cx="180020" cy="108012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22" name="Connecteur droit avec flèche 59">
            <a:extLst>
              <a:ext uri="{FF2B5EF4-FFF2-40B4-BE49-F238E27FC236}">
                <a16:creationId xmlns:a16="http://schemas.microsoft.com/office/drawing/2014/main" id="{29FC7DD3-BA82-1608-33F0-1C848CAC34F2}"/>
              </a:ext>
            </a:extLst>
          </p:cNvPr>
          <p:cNvCxnSpPr>
            <a:cxnSpLocks/>
          </p:cNvCxnSpPr>
          <p:nvPr/>
        </p:nvCxnSpPr>
        <p:spPr>
          <a:xfrm flipV="1">
            <a:off x="5869360" y="2361853"/>
            <a:ext cx="1566174" cy="575059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headEnd w="sm" len="med"/>
            <a:tailEnd type="stealth" w="sm" len="med"/>
          </a:ln>
          <a:effectLst/>
        </p:spPr>
      </p:cxnSp>
      <p:pic>
        <p:nvPicPr>
          <p:cNvPr id="23" name="Image 7">
            <a:extLst>
              <a:ext uri="{FF2B5EF4-FFF2-40B4-BE49-F238E27FC236}">
                <a16:creationId xmlns:a16="http://schemas.microsoft.com/office/drawing/2014/main" id="{46D63E46-AFC8-76D2-BAF4-6358C545AB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" y="10070"/>
            <a:ext cx="536772" cy="646929"/>
          </a:xfrm>
          <a:prstGeom prst="rect">
            <a:avLst/>
          </a:prstGeom>
        </p:spPr>
      </p:pic>
      <p:pic>
        <p:nvPicPr>
          <p:cNvPr id="24" name="Image 2">
            <a:extLst>
              <a:ext uri="{FF2B5EF4-FFF2-40B4-BE49-F238E27FC236}">
                <a16:creationId xmlns:a16="http://schemas.microsoft.com/office/drawing/2014/main" id="{4776F3C0-B696-FD02-C08F-0421982A4A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54" y="52171"/>
            <a:ext cx="1825959" cy="495679"/>
          </a:xfrm>
          <a:prstGeom prst="rect">
            <a:avLst/>
          </a:prstGeom>
        </p:spPr>
      </p:pic>
      <p:pic>
        <p:nvPicPr>
          <p:cNvPr id="25" name="Image 4">
            <a:extLst>
              <a:ext uri="{FF2B5EF4-FFF2-40B4-BE49-F238E27FC236}">
                <a16:creationId xmlns:a16="http://schemas.microsoft.com/office/drawing/2014/main" id="{63794813-541E-C73E-ED19-F890FAC889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2" y="21268"/>
            <a:ext cx="1825959" cy="50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7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9ED29F-54E4-E08D-C6EE-7277A44E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E603B-1C9F-5EFF-A6DA-E555D6F2E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5D2695-BB37-6CC1-0172-71BFB84F36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19"/>
          <a:stretch/>
        </p:blipFill>
        <p:spPr>
          <a:xfrm>
            <a:off x="3107184" y="422275"/>
            <a:ext cx="6201285" cy="62223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28216FF-CBDF-6BA6-DE54-D1818E94AC8D}"/>
              </a:ext>
            </a:extLst>
          </p:cNvPr>
          <p:cNvSpPr/>
          <p:nvPr/>
        </p:nvSpPr>
        <p:spPr>
          <a:xfrm>
            <a:off x="6096000" y="1574800"/>
            <a:ext cx="3129280" cy="152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874762-3ADA-0121-48B0-1BD8D52CF027}"/>
              </a:ext>
            </a:extLst>
          </p:cNvPr>
          <p:cNvSpPr/>
          <p:nvPr/>
        </p:nvSpPr>
        <p:spPr>
          <a:xfrm>
            <a:off x="5069840" y="1737360"/>
            <a:ext cx="1351280" cy="152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A0B5D6-4B5E-8288-C02E-61E15AECCD14}"/>
              </a:ext>
            </a:extLst>
          </p:cNvPr>
          <p:cNvSpPr/>
          <p:nvPr/>
        </p:nvSpPr>
        <p:spPr>
          <a:xfrm>
            <a:off x="3107184" y="5953760"/>
            <a:ext cx="5977634" cy="747395"/>
          </a:xfrm>
          <a:custGeom>
            <a:avLst/>
            <a:gdLst>
              <a:gd name="connsiteX0" fmla="*/ 0 w 5977634"/>
              <a:gd name="connsiteY0" fmla="*/ 124568 h 747395"/>
              <a:gd name="connsiteX1" fmla="*/ 124568 w 5977634"/>
              <a:gd name="connsiteY1" fmla="*/ 0 h 747395"/>
              <a:gd name="connsiteX2" fmla="*/ 811988 w 5977634"/>
              <a:gd name="connsiteY2" fmla="*/ 0 h 747395"/>
              <a:gd name="connsiteX3" fmla="*/ 1442123 w 5977634"/>
              <a:gd name="connsiteY3" fmla="*/ 0 h 747395"/>
              <a:gd name="connsiteX4" fmla="*/ 1843117 w 5977634"/>
              <a:gd name="connsiteY4" fmla="*/ 0 h 747395"/>
              <a:gd name="connsiteX5" fmla="*/ 2530537 w 5977634"/>
              <a:gd name="connsiteY5" fmla="*/ 0 h 747395"/>
              <a:gd name="connsiteX6" fmla="*/ 3103387 w 5977634"/>
              <a:gd name="connsiteY6" fmla="*/ 0 h 747395"/>
              <a:gd name="connsiteX7" fmla="*/ 3504382 w 5977634"/>
              <a:gd name="connsiteY7" fmla="*/ 0 h 747395"/>
              <a:gd name="connsiteX8" fmla="*/ 3962662 w 5977634"/>
              <a:gd name="connsiteY8" fmla="*/ 0 h 747395"/>
              <a:gd name="connsiteX9" fmla="*/ 4478226 w 5977634"/>
              <a:gd name="connsiteY9" fmla="*/ 0 h 747395"/>
              <a:gd name="connsiteX10" fmla="*/ 5108361 w 5977634"/>
              <a:gd name="connsiteY10" fmla="*/ 0 h 747395"/>
              <a:gd name="connsiteX11" fmla="*/ 5853066 w 5977634"/>
              <a:gd name="connsiteY11" fmla="*/ 0 h 747395"/>
              <a:gd name="connsiteX12" fmla="*/ 5977634 w 5977634"/>
              <a:gd name="connsiteY12" fmla="*/ 124568 h 747395"/>
              <a:gd name="connsiteX13" fmla="*/ 5977634 w 5977634"/>
              <a:gd name="connsiteY13" fmla="*/ 622827 h 747395"/>
              <a:gd name="connsiteX14" fmla="*/ 5853066 w 5977634"/>
              <a:gd name="connsiteY14" fmla="*/ 747395 h 747395"/>
              <a:gd name="connsiteX15" fmla="*/ 5222931 w 5977634"/>
              <a:gd name="connsiteY15" fmla="*/ 747395 h 747395"/>
              <a:gd name="connsiteX16" fmla="*/ 4821936 w 5977634"/>
              <a:gd name="connsiteY16" fmla="*/ 747395 h 747395"/>
              <a:gd name="connsiteX17" fmla="*/ 4363657 w 5977634"/>
              <a:gd name="connsiteY17" fmla="*/ 747395 h 747395"/>
              <a:gd name="connsiteX18" fmla="*/ 3790807 w 5977634"/>
              <a:gd name="connsiteY18" fmla="*/ 747395 h 747395"/>
              <a:gd name="connsiteX19" fmla="*/ 3275242 w 5977634"/>
              <a:gd name="connsiteY19" fmla="*/ 747395 h 747395"/>
              <a:gd name="connsiteX20" fmla="*/ 2759677 w 5977634"/>
              <a:gd name="connsiteY20" fmla="*/ 747395 h 747395"/>
              <a:gd name="connsiteX21" fmla="*/ 2072257 w 5977634"/>
              <a:gd name="connsiteY21" fmla="*/ 747395 h 747395"/>
              <a:gd name="connsiteX22" fmla="*/ 1442123 w 5977634"/>
              <a:gd name="connsiteY22" fmla="*/ 747395 h 747395"/>
              <a:gd name="connsiteX23" fmla="*/ 811988 w 5977634"/>
              <a:gd name="connsiteY23" fmla="*/ 747395 h 747395"/>
              <a:gd name="connsiteX24" fmla="*/ 124568 w 5977634"/>
              <a:gd name="connsiteY24" fmla="*/ 747395 h 747395"/>
              <a:gd name="connsiteX25" fmla="*/ 0 w 5977634"/>
              <a:gd name="connsiteY25" fmla="*/ 622827 h 747395"/>
              <a:gd name="connsiteX26" fmla="*/ 0 w 5977634"/>
              <a:gd name="connsiteY26" fmla="*/ 124568 h 747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977634" h="747395" extrusionOk="0">
                <a:moveTo>
                  <a:pt x="0" y="124568"/>
                </a:moveTo>
                <a:cubicBezTo>
                  <a:pt x="-2807" y="60254"/>
                  <a:pt x="40091" y="-5637"/>
                  <a:pt x="124568" y="0"/>
                </a:cubicBezTo>
                <a:cubicBezTo>
                  <a:pt x="444773" y="-38941"/>
                  <a:pt x="508980" y="66829"/>
                  <a:pt x="811988" y="0"/>
                </a:cubicBezTo>
                <a:cubicBezTo>
                  <a:pt x="1114996" y="-66829"/>
                  <a:pt x="1148941" y="60055"/>
                  <a:pt x="1442123" y="0"/>
                </a:cubicBezTo>
                <a:cubicBezTo>
                  <a:pt x="1735305" y="-60055"/>
                  <a:pt x="1741306" y="33592"/>
                  <a:pt x="1843117" y="0"/>
                </a:cubicBezTo>
                <a:cubicBezTo>
                  <a:pt x="1944928" y="-33592"/>
                  <a:pt x="2189915" y="64629"/>
                  <a:pt x="2530537" y="0"/>
                </a:cubicBezTo>
                <a:cubicBezTo>
                  <a:pt x="2871159" y="-64629"/>
                  <a:pt x="2840244" y="59554"/>
                  <a:pt x="3103387" y="0"/>
                </a:cubicBezTo>
                <a:cubicBezTo>
                  <a:pt x="3366530" y="-59554"/>
                  <a:pt x="3337971" y="37383"/>
                  <a:pt x="3504382" y="0"/>
                </a:cubicBezTo>
                <a:cubicBezTo>
                  <a:pt x="3670793" y="-37383"/>
                  <a:pt x="3816461" y="11798"/>
                  <a:pt x="3962662" y="0"/>
                </a:cubicBezTo>
                <a:cubicBezTo>
                  <a:pt x="4108863" y="-11798"/>
                  <a:pt x="4290384" y="10023"/>
                  <a:pt x="4478226" y="0"/>
                </a:cubicBezTo>
                <a:cubicBezTo>
                  <a:pt x="4666068" y="-10023"/>
                  <a:pt x="4890790" y="55378"/>
                  <a:pt x="5108361" y="0"/>
                </a:cubicBezTo>
                <a:cubicBezTo>
                  <a:pt x="5325932" y="-55378"/>
                  <a:pt x="5538333" y="13794"/>
                  <a:pt x="5853066" y="0"/>
                </a:cubicBezTo>
                <a:cubicBezTo>
                  <a:pt x="5917932" y="5289"/>
                  <a:pt x="5966830" y="48505"/>
                  <a:pt x="5977634" y="124568"/>
                </a:cubicBezTo>
                <a:cubicBezTo>
                  <a:pt x="6016926" y="261901"/>
                  <a:pt x="5967924" y="420610"/>
                  <a:pt x="5977634" y="622827"/>
                </a:cubicBezTo>
                <a:cubicBezTo>
                  <a:pt x="5987400" y="691271"/>
                  <a:pt x="5924196" y="752141"/>
                  <a:pt x="5853066" y="747395"/>
                </a:cubicBezTo>
                <a:cubicBezTo>
                  <a:pt x="5609474" y="816249"/>
                  <a:pt x="5525878" y="693386"/>
                  <a:pt x="5222931" y="747395"/>
                </a:cubicBezTo>
                <a:cubicBezTo>
                  <a:pt x="4919985" y="801404"/>
                  <a:pt x="5001307" y="720321"/>
                  <a:pt x="4821936" y="747395"/>
                </a:cubicBezTo>
                <a:cubicBezTo>
                  <a:pt x="4642565" y="774469"/>
                  <a:pt x="4545139" y="712054"/>
                  <a:pt x="4363657" y="747395"/>
                </a:cubicBezTo>
                <a:cubicBezTo>
                  <a:pt x="4182175" y="782736"/>
                  <a:pt x="3937582" y="683364"/>
                  <a:pt x="3790807" y="747395"/>
                </a:cubicBezTo>
                <a:cubicBezTo>
                  <a:pt x="3644032" y="811426"/>
                  <a:pt x="3478510" y="705381"/>
                  <a:pt x="3275242" y="747395"/>
                </a:cubicBezTo>
                <a:cubicBezTo>
                  <a:pt x="3071974" y="789409"/>
                  <a:pt x="3017209" y="688378"/>
                  <a:pt x="2759677" y="747395"/>
                </a:cubicBezTo>
                <a:cubicBezTo>
                  <a:pt x="2502145" y="806412"/>
                  <a:pt x="2271454" y="675802"/>
                  <a:pt x="2072257" y="747395"/>
                </a:cubicBezTo>
                <a:cubicBezTo>
                  <a:pt x="1873060" y="818988"/>
                  <a:pt x="1715792" y="741251"/>
                  <a:pt x="1442123" y="747395"/>
                </a:cubicBezTo>
                <a:cubicBezTo>
                  <a:pt x="1168454" y="753539"/>
                  <a:pt x="984678" y="717250"/>
                  <a:pt x="811988" y="747395"/>
                </a:cubicBezTo>
                <a:cubicBezTo>
                  <a:pt x="639298" y="777540"/>
                  <a:pt x="310044" y="666827"/>
                  <a:pt x="124568" y="747395"/>
                </a:cubicBezTo>
                <a:cubicBezTo>
                  <a:pt x="48461" y="750318"/>
                  <a:pt x="3675" y="694074"/>
                  <a:pt x="0" y="622827"/>
                </a:cubicBezTo>
                <a:cubicBezTo>
                  <a:pt x="-35978" y="382777"/>
                  <a:pt x="54144" y="365039"/>
                  <a:pt x="0" y="124568"/>
                </a:cubicBezTo>
                <a:close/>
              </a:path>
            </a:pathLst>
          </a:custGeom>
          <a:noFill/>
          <a:ln w="38100">
            <a:solidFill>
              <a:srgbClr val="0033A0"/>
            </a:solidFill>
            <a:extLst>
              <a:ext uri="{C807C97D-BFC1-408E-A445-0C87EB9F89A2}">
                <ask:lineSketchStyleProps xmlns:ask="http://schemas.microsoft.com/office/drawing/2018/sketchyshapes" sd="960151474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BFE3E6-205E-5440-BE37-32127CC8D1DA}"/>
              </a:ext>
            </a:extLst>
          </p:cNvPr>
          <p:cNvSpPr/>
          <p:nvPr/>
        </p:nvSpPr>
        <p:spPr>
          <a:xfrm>
            <a:off x="7239467" y="1221105"/>
            <a:ext cx="1203493" cy="152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73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6">
            <a:extLst>
              <a:ext uri="{FF2B5EF4-FFF2-40B4-BE49-F238E27FC236}">
                <a16:creationId xmlns:a16="http://schemas.microsoft.com/office/drawing/2014/main" id="{7F355E22-BF70-A093-690E-0FD2FC048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961" y="1158337"/>
            <a:ext cx="6915838" cy="436291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AC22FC-3155-9CFB-A917-528C7D66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FD71-D0E1-626D-EC85-1FDA42604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7EE986B-6A22-583B-68C1-E70E984E3BA0}"/>
              </a:ext>
            </a:extLst>
          </p:cNvPr>
          <p:cNvSpPr txBox="1">
            <a:spLocks/>
          </p:cNvSpPr>
          <p:nvPr/>
        </p:nvSpPr>
        <p:spPr bwMode="auto">
          <a:xfrm>
            <a:off x="332686" y="1158337"/>
            <a:ext cx="4105275" cy="52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1924" rIns="0" bIns="360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First results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76642AE-1352-7CB4-CDE7-7253E8A1B2A3}"/>
              </a:ext>
            </a:extLst>
          </p:cNvPr>
          <p:cNvSpPr txBox="1">
            <a:spLocks/>
          </p:cNvSpPr>
          <p:nvPr/>
        </p:nvSpPr>
        <p:spPr bwMode="auto">
          <a:xfrm>
            <a:off x="768038" y="3338652"/>
            <a:ext cx="10484474" cy="311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marL="432000" indent="-432000" algn="l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None/>
              <a:defRPr sz="18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1pPr>
            <a:lvl2pPr marL="720000" indent="-2794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Char char="━"/>
              <a:defRPr sz="16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2pPr>
            <a:lvl3pPr marL="1038225" indent="-2794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Font typeface="Arial Unicode MS" panose="020B0604020202020204" pitchFamily="34" charset="-128"/>
              <a:buChar char="━"/>
              <a:defRPr sz="14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3pPr>
            <a:lvl4pPr marL="1512000" indent="-3600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Char char="•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4pPr>
            <a:lvl5pPr marL="1728000" indent="-3600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00CC"/>
              </a:buClr>
              <a:buChar char="•"/>
              <a:defRPr sz="1800" kern="1200" baseline="0">
                <a:solidFill>
                  <a:srgbClr val="000099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5pPr>
            <a:lvl6pPr marL="1973120" indent="-238851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80817" indent="-20769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2362" indent="-207697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03907" indent="-207697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432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2 chips tested</a:t>
            </a:r>
          </a:p>
          <a:p>
            <a:pPr marL="720000" marR="0" lvl="1" indent="-2794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Similar results</a:t>
            </a:r>
          </a:p>
          <a:p>
            <a:pPr marL="432000" marR="0" lvl="0" indent="-432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Results seems coherent</a:t>
            </a:r>
          </a:p>
          <a:p>
            <a:pPr marL="720000" marR="0" lvl="1" indent="-2794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	12T cell faster than  7T </a:t>
            </a:r>
          </a:p>
          <a:p>
            <a:pPr marL="720000" marR="0" lvl="1" indent="-2794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	LVT faster than HVT</a:t>
            </a:r>
          </a:p>
          <a:p>
            <a:pPr marL="432000" marR="0" lvl="0" indent="-432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Issue observed on NAND0</a:t>
            </a:r>
          </a:p>
          <a:p>
            <a:pPr marL="720000" marR="0" lvl="1" indent="-2794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CC"/>
              </a:buClr>
              <a:buSzTx/>
              <a:buFont typeface="Arial Unicode MS" panose="020B0604020202020204" pitchFamily="34" charset="-128"/>
              <a:buChar char="━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check for the firmware and test set-up</a:t>
            </a:r>
          </a:p>
        </p:txBody>
      </p:sp>
      <p:sp>
        <p:nvSpPr>
          <p:cNvPr id="12" name="ZoneTexte 20">
            <a:extLst>
              <a:ext uri="{FF2B5EF4-FFF2-40B4-BE49-F238E27FC236}">
                <a16:creationId xmlns:a16="http://schemas.microsoft.com/office/drawing/2014/main" id="{A88C47AE-3ABC-92EF-468D-7F7D306C97A9}"/>
              </a:ext>
            </a:extLst>
          </p:cNvPr>
          <p:cNvSpPr txBox="1"/>
          <p:nvPr/>
        </p:nvSpPr>
        <p:spPr>
          <a:xfrm>
            <a:off x="6759634" y="5570984"/>
            <a:ext cx="320435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None/>
            </a:pPr>
            <a:r>
              <a:rPr lang="fr-F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Propagation </a:t>
            </a:r>
            <a:r>
              <a:rPr lang="fr-FR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delay</a:t>
            </a:r>
            <a:r>
              <a:rPr lang="fr-FR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versus </a:t>
            </a:r>
            <a:r>
              <a:rPr lang="fr-FR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endParaRPr lang="fr-FR" sz="1600" dirty="0">
              <a:solidFill>
                <a:prstClr val="black">
                  <a:lumMod val="65000"/>
                  <a:lumOff val="35000"/>
                </a:prst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" name="Image 7">
            <a:extLst>
              <a:ext uri="{FF2B5EF4-FFF2-40B4-BE49-F238E27FC236}">
                <a16:creationId xmlns:a16="http://schemas.microsoft.com/office/drawing/2014/main" id="{1A03D719-B59F-1F21-FE40-362BD6B821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" y="10070"/>
            <a:ext cx="536772" cy="646929"/>
          </a:xfrm>
          <a:prstGeom prst="rect">
            <a:avLst/>
          </a:prstGeom>
        </p:spPr>
      </p:pic>
      <p:pic>
        <p:nvPicPr>
          <p:cNvPr id="14" name="Image 2">
            <a:extLst>
              <a:ext uri="{FF2B5EF4-FFF2-40B4-BE49-F238E27FC236}">
                <a16:creationId xmlns:a16="http://schemas.microsoft.com/office/drawing/2014/main" id="{ADA53276-CF38-36CC-45CA-0FD456F428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54" y="52171"/>
            <a:ext cx="1825959" cy="495679"/>
          </a:xfrm>
          <a:prstGeom prst="rect">
            <a:avLst/>
          </a:prstGeom>
        </p:spPr>
      </p:pic>
      <p:pic>
        <p:nvPicPr>
          <p:cNvPr id="15" name="Image 4">
            <a:extLst>
              <a:ext uri="{FF2B5EF4-FFF2-40B4-BE49-F238E27FC236}">
                <a16:creationId xmlns:a16="http://schemas.microsoft.com/office/drawing/2014/main" id="{0A473DB9-75E6-791B-031D-5893178219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2" y="21268"/>
            <a:ext cx="1825959" cy="50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47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2024/09/10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60F296-A57F-450A-AFD7-3467384C2D5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[AU]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+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[IT]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[FR]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7.4.b: EXTREME ENVIRONMENT AND LONGEVITY - RADIATION HARDNESS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Project: radiation resistance of advanced CMOS nodes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595F13-42F2-B6C3-C352-189C7672AF49}"/>
              </a:ext>
            </a:extLst>
          </p:cNvPr>
          <p:cNvSpPr/>
          <p:nvPr/>
        </p:nvSpPr>
        <p:spPr>
          <a:xfrm>
            <a:off x="838199" y="2163159"/>
            <a:ext cx="10515599" cy="3061214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77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D2FE4B-57FB-8554-D363-F72894369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A853A-ADF0-A5ED-4BFB-4CB5E333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94AD83-4A74-2544-9A1E-A2EF43755297}"/>
              </a:ext>
            </a:extLst>
          </p:cNvPr>
          <p:cNvSpPr txBox="1"/>
          <p:nvPr/>
        </p:nvSpPr>
        <p:spPr>
          <a:xfrm>
            <a:off x="838199" y="1824330"/>
            <a:ext cx="10515599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n-I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Contributors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Luigi Gaioni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Massimo Manghisoni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Valerio Re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Elisa Riceputi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Gianluca  Traversi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Lodovico Ratti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Simone Gerardin</a:t>
            </a:r>
            <a:r>
              <a:rPr lang="it-IT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en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University of Bergamo and INFN Pavia</a:t>
            </a:r>
            <a:endParaRPr lang="en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University of Pavia and INFN Pavia</a:t>
            </a:r>
            <a:endParaRPr lang="en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University of Padova</a:t>
            </a:r>
            <a:endParaRPr lang="en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Symbol" pitchFamily="2" charset="2"/>
              <a:buChar char=""/>
            </a:pPr>
            <a:r>
              <a:rPr lang="en-I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 of competence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design of analog front-end circuits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IP blocks </a:t>
            </a:r>
            <a:r>
              <a:rPr lang="en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radiation detectors; study of noise and radiation effects in electronic devices and circuits; nanoscale CMOS technologies.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80A57FB-9C83-E030-8623-D3EF0BA4B9BE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49EA3931-D731-E407-46DD-FFAC48214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1" name="Picture 10" descr="A blue and black logo&#10;&#10;Description automatically generated">
              <a:extLst>
                <a:ext uri="{FF2B5EF4-FFF2-40B4-BE49-F238E27FC236}">
                  <a16:creationId xmlns:a16="http://schemas.microsoft.com/office/drawing/2014/main" id="{E681F296-C51F-58E1-F136-0969E2CF6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13" name="Picture 12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2D78505D-00DA-2924-227D-AD2BC5ACC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6150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314EF0-8328-8165-4694-34BBE7552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9F0A6-EB07-DCB0-ABAF-E94172923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20B56B0-840A-DB7E-52B5-C2FB608428DD}"/>
              </a:ext>
            </a:extLst>
          </p:cNvPr>
          <p:cNvSpPr txBox="1">
            <a:spLocks/>
          </p:cNvSpPr>
          <p:nvPr/>
        </p:nvSpPr>
        <p:spPr>
          <a:xfrm>
            <a:off x="422359" y="1181930"/>
            <a:ext cx="11259665" cy="5527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1</a:t>
            </a:r>
            <a:r>
              <a:rPr lang="en-US" b="1" baseline="30000"/>
              <a:t>st</a:t>
            </a:r>
            <a:r>
              <a:rPr lang="en-US" b="1"/>
              <a:t> submitted prototype</a:t>
            </a:r>
            <a:endParaRPr lang="en-US" dirty="0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250FD96-62C9-605B-1F85-C4DC2628D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87" y="1885568"/>
            <a:ext cx="5327397" cy="2705647"/>
          </a:xfrm>
          <a:prstGeom prst="rect">
            <a:avLst/>
          </a:prstGeom>
        </p:spPr>
      </p:pic>
      <p:pic>
        <p:nvPicPr>
          <p:cNvPr id="8" name="Picture 7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0E89E1B1-E3E9-3CB0-8A55-645EA7416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775" y="1955672"/>
            <a:ext cx="4842268" cy="25466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91A43EA-B11E-777E-A425-87D9A836D202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1D8C4D6A-D70D-1AAF-77BD-4C8A1EF4A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1" name="Picture 10" descr="A blue and black logo&#10;&#10;Description automatically generated">
              <a:extLst>
                <a:ext uri="{FF2B5EF4-FFF2-40B4-BE49-F238E27FC236}">
                  <a16:creationId xmlns:a16="http://schemas.microsoft.com/office/drawing/2014/main" id="{10C7C7C2-E245-4AE8-7E6B-40C3A6F64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12" name="Picture 11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A67438D6-62EF-C125-BE08-C1316104D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86B50A9-7252-0EDC-EA6C-EB6F15621423}"/>
              </a:ext>
            </a:extLst>
          </p:cNvPr>
          <p:cNvSpPr txBox="1"/>
          <p:nvPr/>
        </p:nvSpPr>
        <p:spPr>
          <a:xfrm>
            <a:off x="682977" y="4624552"/>
            <a:ext cx="10738428" cy="2041560"/>
          </a:xfrm>
          <a:prstGeom prst="rect">
            <a:avLst/>
          </a:prstGeom>
          <a:noFill/>
        </p:spPr>
        <p:txBody>
          <a:bodyPr wrap="square" lIns="91418" tIns="45708" rIns="91418" bIns="45708" rtlCol="0">
            <a:spAutoFit/>
          </a:bodyPr>
          <a:lstStyle/>
          <a:p>
            <a:pPr marL="285750" indent="-285750" eaLnBrk="0" hangingPunct="0">
              <a:spcBef>
                <a:spcPts val="758"/>
              </a:spcBef>
              <a:spcAft>
                <a:spcPts val="253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omic Sans MS" charset="0"/>
                <a:cs typeface="Calibri" panose="020F0502020204030204" pitchFamily="34" charset="0"/>
                <a:sym typeface="Wingdings"/>
              </a:rPr>
              <a:t>Includes:</a:t>
            </a:r>
          </a:p>
          <a:p>
            <a:pPr marL="742950" lvl="1" indent="-285750" eaLnBrk="0" hangingPunct="0">
              <a:spcBef>
                <a:spcPts val="758"/>
              </a:spcBef>
              <a:spcAft>
                <a:spcPts val="253"/>
              </a:spcAft>
              <a:buFont typeface="Arial" panose="020B0604020202020204" pitchFamily="34" charset="0"/>
              <a:buChar char="•"/>
            </a:pPr>
            <a:r>
              <a:rPr lang="en-AU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standalone NMOS and PMOS </a:t>
            </a:r>
            <a:r>
              <a:rPr lang="en-AU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transistors for static and noise characterization</a:t>
            </a:r>
            <a:endParaRPr lang="en-US" b="1" dirty="0">
              <a:latin typeface="Calibri" panose="020F0502020204030204" pitchFamily="34" charset="0"/>
              <a:ea typeface="Comic Sans MS" charset="0"/>
              <a:cs typeface="Calibri" panose="020F0502020204030204" pitchFamily="34" charset="0"/>
              <a:sym typeface="Wingdings"/>
            </a:endParaRPr>
          </a:p>
          <a:p>
            <a:pPr marL="742950" lvl="1" indent="-285750" eaLnBrk="0" hangingPunct="0">
              <a:spcBef>
                <a:spcPts val="758"/>
              </a:spcBef>
              <a:spcAft>
                <a:spcPts val="253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omic Sans MS" charset="0"/>
                <a:cs typeface="Calibri" panose="020F0502020204030204" pitchFamily="34" charset="0"/>
                <a:sym typeface="Wingdings"/>
              </a:rPr>
              <a:t>a standalone charge sensitive amplifier (CSA)</a:t>
            </a:r>
            <a:r>
              <a:rPr lang="en-US" dirty="0">
                <a:latin typeface="Calibri" panose="020F0502020204030204" pitchFamily="34" charset="0"/>
                <a:ea typeface="Comic Sans MS" charset="0"/>
                <a:cs typeface="Calibri" panose="020F0502020204030204" pitchFamily="34" charset="0"/>
                <a:sym typeface="Wingdings"/>
              </a:rPr>
              <a:t> for the evaluation of main analog performance parameters</a:t>
            </a:r>
          </a:p>
          <a:p>
            <a:pPr marL="742950" lvl="1" indent="-285750" eaLnBrk="0" hangingPunct="0">
              <a:spcBef>
                <a:spcPts val="758"/>
              </a:spcBef>
              <a:spcAft>
                <a:spcPts val="253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omic Sans MS" charset="0"/>
                <a:cs typeface="Calibri" panose="020F0502020204030204" pitchFamily="34" charset="0"/>
                <a:sym typeface="Wingdings"/>
              </a:rPr>
              <a:t>a 4x8 pixel readout matrix </a:t>
            </a:r>
            <a:r>
              <a:rPr lang="en-US" dirty="0">
                <a:latin typeface="Calibri" panose="020F0502020204030204" pitchFamily="34" charset="0"/>
                <a:ea typeface="Comic Sans MS" charset="0"/>
                <a:cs typeface="Calibri" panose="020F0502020204030204" pitchFamily="34" charset="0"/>
                <a:sym typeface="Wingdings"/>
              </a:rPr>
              <a:t>featuring simple digital configuration and readout (shift registers)</a:t>
            </a:r>
          </a:p>
          <a:p>
            <a:pPr lvl="1" eaLnBrk="0" hangingPunct="0">
              <a:spcBef>
                <a:spcPts val="758"/>
              </a:spcBef>
              <a:spcAft>
                <a:spcPts val="253"/>
              </a:spcAft>
            </a:pPr>
            <a:endParaRPr lang="en-AU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238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6B957-3F42-2FDC-51FA-CE9621AFA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57ABC-7973-65CF-BD36-5B9D9D2B9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414623-4493-806F-A0F4-219B21B43426}"/>
              </a:ext>
            </a:extLst>
          </p:cNvPr>
          <p:cNvSpPr txBox="1">
            <a:spLocks/>
          </p:cNvSpPr>
          <p:nvPr/>
        </p:nvSpPr>
        <p:spPr>
          <a:xfrm>
            <a:off x="4800600" y="461847"/>
            <a:ext cx="6707667" cy="5527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</a:rPr>
              <a:t>TID effects on 28nm MOS transistors </a:t>
            </a:r>
            <a:endParaRPr lang="en-US" sz="3600" dirty="0">
              <a:latin typeface="+mn-lt"/>
            </a:endParaRPr>
          </a:p>
        </p:txBody>
      </p:sp>
      <p:sp>
        <p:nvSpPr>
          <p:cNvPr id="7" name="CasellaDiTesto 8">
            <a:extLst>
              <a:ext uri="{FF2B5EF4-FFF2-40B4-BE49-F238E27FC236}">
                <a16:creationId xmlns:a16="http://schemas.microsoft.com/office/drawing/2014/main" id="{27D35808-34C6-1CAE-ED71-26D167E36263}"/>
              </a:ext>
            </a:extLst>
          </p:cNvPr>
          <p:cNvSpPr txBox="1"/>
          <p:nvPr/>
        </p:nvSpPr>
        <p:spPr>
          <a:xfrm>
            <a:off x="790080" y="1373847"/>
            <a:ext cx="319377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cs typeface="Calibri Light" panose="020F0302020204030204" pitchFamily="34" charset="0"/>
              </a:rPr>
              <a:t>Investigated devices</a:t>
            </a:r>
            <a:r>
              <a:rPr lang="en-US" sz="1600" b="1" dirty="0">
                <a:effectLst/>
                <a:cs typeface="Calibri Light" panose="020F0302020204030204" pitchFamily="34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cs typeface="Calibri Light" panose="020F0302020204030204" pitchFamily="34" charset="0"/>
              </a:rPr>
              <a:t>irradiated up to 3</a:t>
            </a:r>
            <a:r>
              <a:rPr lang="en-US" sz="1600" b="1" dirty="0">
                <a:highlight>
                  <a:srgbClr val="FFFF00"/>
                </a:highlight>
                <a:cs typeface="Calibri Light" panose="020F0302020204030204" pitchFamily="34" charset="0"/>
              </a:rPr>
              <a:t> Grad</a:t>
            </a:r>
            <a:r>
              <a:rPr lang="en-US" sz="1600" b="1" dirty="0">
                <a:effectLst/>
                <a:highlight>
                  <a:srgbClr val="FFFF00"/>
                </a:highlight>
                <a:cs typeface="Calibri Light" panose="020F0302020204030204" pitchFamily="34" charset="0"/>
              </a:rPr>
              <a:t>(SiO</a:t>
            </a:r>
            <a:r>
              <a:rPr lang="en-US" sz="1600" b="1" baseline="-25000" dirty="0">
                <a:effectLst/>
                <a:highlight>
                  <a:srgbClr val="FFFF00"/>
                </a:highlight>
                <a:cs typeface="Calibri Light" panose="020F0302020204030204" pitchFamily="34" charset="0"/>
              </a:rPr>
              <a:t>2</a:t>
            </a:r>
            <a:r>
              <a:rPr lang="en-US" sz="1600" b="1" dirty="0">
                <a:effectLst/>
                <a:highlight>
                  <a:srgbClr val="FFFF00"/>
                </a:highlight>
                <a:cs typeface="Calibri Light" panose="020F0302020204030204" pitchFamily="34" charset="0"/>
              </a:rPr>
              <a:t>) </a:t>
            </a:r>
            <a:r>
              <a:rPr lang="en-US" sz="1600" dirty="0">
                <a:effectLst/>
                <a:cs typeface="Calibri Light" panose="020F0302020204030204" pitchFamily="34" charset="0"/>
              </a:rPr>
              <a:t>total dose with X-rays (</a:t>
            </a:r>
            <a:r>
              <a:rPr lang="it-IT" sz="1600" dirty="0">
                <a:effectLst/>
                <a:cs typeface="Calibri Light" panose="020F0302020204030204" pitchFamily="34" charset="0"/>
              </a:rPr>
              <a:t>5.5 </a:t>
            </a:r>
            <a:r>
              <a:rPr lang="it-IT" sz="1600" dirty="0" err="1">
                <a:effectLst/>
                <a:cs typeface="Calibri Light" panose="020F0302020204030204" pitchFamily="34" charset="0"/>
              </a:rPr>
              <a:t>Mrad</a:t>
            </a:r>
            <a:r>
              <a:rPr lang="it-IT" sz="1600" dirty="0">
                <a:effectLst/>
                <a:cs typeface="Calibri Light" panose="020F0302020204030204" pitchFamily="34" charset="0"/>
              </a:rPr>
              <a:t>/h dose rate) </a:t>
            </a:r>
            <a:endParaRPr lang="en-US" sz="1600" dirty="0">
              <a:cs typeface="Calibri Light" panose="020F03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cs typeface="Calibri Light" panose="020F0302020204030204" pitchFamily="34" charset="0"/>
              </a:rPr>
              <a:t>MOSFETs  biased during irradiation in the </a:t>
            </a:r>
            <a:r>
              <a:rPr lang="en-US" sz="1600" b="1" dirty="0">
                <a:effectLst/>
                <a:cs typeface="Calibri Light" panose="020F0302020204030204" pitchFamily="34" charset="0"/>
              </a:rPr>
              <a:t>worst-case condition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cs typeface="Calibri Light" panose="020F0302020204030204" pitchFamily="34" charset="0"/>
              </a:rPr>
              <a:t>Slight increase in drain leakage current after irradiation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effectLst/>
                <a:cs typeface="Calibri Light" panose="020F0302020204030204" pitchFamily="34" charset="0"/>
              </a:rPr>
              <a:t>Limited threshold voltage changes </a:t>
            </a:r>
            <a:r>
              <a:rPr lang="en-US" sz="1600" dirty="0">
                <a:cs typeface="Calibri Light" panose="020F0302020204030204" pitchFamily="34" charset="0"/>
              </a:rPr>
              <a:t>(depending on MOS polarity and geometry)</a:t>
            </a:r>
            <a:endParaRPr lang="en-US" sz="1600" dirty="0">
              <a:effectLst/>
              <a:cs typeface="Calibri Light" panose="020F03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effectLst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710ABD-F24E-CC16-7EF1-6BD1A836B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294" y="940362"/>
            <a:ext cx="3937038" cy="30206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1408A69-6FA4-1929-79DB-AE73A4D9A8C3}"/>
              </a:ext>
            </a:extLst>
          </p:cNvPr>
          <p:cNvSpPr txBox="1"/>
          <p:nvPr/>
        </p:nvSpPr>
        <p:spPr>
          <a:xfrm>
            <a:off x="790080" y="4858432"/>
            <a:ext cx="31937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cs typeface="Calibri Light" panose="020F0302020204030204" pitchFamily="34" charset="0"/>
              </a:rPr>
              <a:t>Up to </a:t>
            </a:r>
            <a:r>
              <a:rPr lang="en-US" sz="1600" dirty="0">
                <a:cs typeface="Calibri Light" panose="020F0302020204030204" pitchFamily="34" charset="0"/>
              </a:rPr>
              <a:t>1 Grad</a:t>
            </a:r>
            <a:r>
              <a:rPr lang="en-US" sz="1600" dirty="0">
                <a:effectLst/>
                <a:cs typeface="Calibri Light" panose="020F0302020204030204" pitchFamily="34" charset="0"/>
              </a:rPr>
              <a:t>, NMOS and PMOS do not feature significant change in their  </a:t>
            </a:r>
            <a:r>
              <a:rPr lang="en-US" sz="1600" b="1" dirty="0">
                <a:effectLst/>
                <a:cs typeface="Calibri Light" panose="020F0302020204030204" pitchFamily="34" charset="0"/>
              </a:rPr>
              <a:t>noise properties</a:t>
            </a:r>
            <a:r>
              <a:rPr lang="en-US" sz="1600" dirty="0">
                <a:effectLst/>
                <a:cs typeface="Calibri Light" panose="020F0302020204030204" pitchFamily="34" charset="0"/>
              </a:rPr>
              <a:t> after irradiation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05B8FB-1683-666D-80DD-CCAB39115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601" y="3979867"/>
            <a:ext cx="3635265" cy="28090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6AD73A-6B70-966D-1B08-8D43D1D72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1558" y="3978343"/>
            <a:ext cx="3705839" cy="2863603"/>
          </a:xfrm>
          <a:prstGeom prst="rect">
            <a:avLst/>
          </a:prstGeom>
        </p:spPr>
      </p:pic>
      <p:pic>
        <p:nvPicPr>
          <p:cNvPr id="13" name="Picture 12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5E0CC36A-2AFA-F1CC-5A2D-A158F1D63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3939" y="1349022"/>
            <a:ext cx="639112" cy="170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549724-B519-7F98-4200-485EB75B18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8536" y="940362"/>
            <a:ext cx="3978639" cy="308301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41089E8-0430-F9D8-E611-6DA4956EE8C0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15" name="Picture 14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C65C9FF6-626B-0A98-3111-97DB1D94D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6" name="Picture 15" descr="A blue and black logo&#10;&#10;Description automatically generated">
              <a:extLst>
                <a:ext uri="{FF2B5EF4-FFF2-40B4-BE49-F238E27FC236}">
                  <a16:creationId xmlns:a16="http://schemas.microsoft.com/office/drawing/2014/main" id="{8EEFD114-76AC-C716-B13D-25EF5F027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17" name="Picture 16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24BDBE44-55B8-3C9D-E5E1-55CBDFDF7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7019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CFAA08-4EA9-A240-A9FF-AA22EA78F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948" y="1064188"/>
            <a:ext cx="4925052" cy="38870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B34B56-7911-E54A-8EA7-264F5D150986}"/>
              </a:ext>
            </a:extLst>
          </p:cNvPr>
          <p:cNvSpPr txBox="1"/>
          <p:nvPr/>
        </p:nvSpPr>
        <p:spPr>
          <a:xfrm>
            <a:off x="166153" y="5160122"/>
            <a:ext cx="11259664" cy="1064370"/>
          </a:xfrm>
          <a:prstGeom prst="rect">
            <a:avLst/>
          </a:prstGeom>
          <a:noFill/>
        </p:spPr>
        <p:txBody>
          <a:bodyPr wrap="square" lIns="91418" tIns="45708" rIns="91418" bIns="45708" rtlCol="0">
            <a:spAutoFit/>
          </a:bodyPr>
          <a:lstStyle/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Regulated </a:t>
            </a:r>
            <a:r>
              <a:rPr lang="en-GB" dirty="0" err="1"/>
              <a:t>cascode</a:t>
            </a:r>
            <a:r>
              <a:rPr lang="en-GB" dirty="0"/>
              <a:t> gain stage + source follower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Two </a:t>
            </a:r>
            <a:r>
              <a:rPr lang="en-GB" b="1" dirty="0"/>
              <a:t>independent feedbacks</a:t>
            </a:r>
            <a:r>
              <a:rPr lang="en-GB" dirty="0"/>
              <a:t>, one for the discharge of the feedback capacitor and the other for the detector leakage compensation.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210791-C337-2348-9DCF-E859847A84A0}"/>
              </a:ext>
            </a:extLst>
          </p:cNvPr>
          <p:cNvSpPr txBox="1"/>
          <p:nvPr/>
        </p:nvSpPr>
        <p:spPr>
          <a:xfrm>
            <a:off x="7351775" y="2558855"/>
            <a:ext cx="3915545" cy="2036431"/>
          </a:xfrm>
          <a:custGeom>
            <a:avLst/>
            <a:gdLst>
              <a:gd name="connsiteX0" fmla="*/ 0 w 3915545"/>
              <a:gd name="connsiteY0" fmla="*/ 0 h 2036431"/>
              <a:gd name="connsiteX1" fmla="*/ 520208 w 3915545"/>
              <a:gd name="connsiteY1" fmla="*/ 0 h 2036431"/>
              <a:gd name="connsiteX2" fmla="*/ 962105 w 3915545"/>
              <a:gd name="connsiteY2" fmla="*/ 0 h 2036431"/>
              <a:gd name="connsiteX3" fmla="*/ 1599780 w 3915545"/>
              <a:gd name="connsiteY3" fmla="*/ 0 h 2036431"/>
              <a:gd name="connsiteX4" fmla="*/ 2119988 w 3915545"/>
              <a:gd name="connsiteY4" fmla="*/ 0 h 2036431"/>
              <a:gd name="connsiteX5" fmla="*/ 2640196 w 3915545"/>
              <a:gd name="connsiteY5" fmla="*/ 0 h 2036431"/>
              <a:gd name="connsiteX6" fmla="*/ 3277871 w 3915545"/>
              <a:gd name="connsiteY6" fmla="*/ 0 h 2036431"/>
              <a:gd name="connsiteX7" fmla="*/ 3915545 w 3915545"/>
              <a:gd name="connsiteY7" fmla="*/ 0 h 2036431"/>
              <a:gd name="connsiteX8" fmla="*/ 3915545 w 3915545"/>
              <a:gd name="connsiteY8" fmla="*/ 549836 h 2036431"/>
              <a:gd name="connsiteX9" fmla="*/ 3915545 w 3915545"/>
              <a:gd name="connsiteY9" fmla="*/ 1018216 h 2036431"/>
              <a:gd name="connsiteX10" fmla="*/ 3915545 w 3915545"/>
              <a:gd name="connsiteY10" fmla="*/ 1486595 h 2036431"/>
              <a:gd name="connsiteX11" fmla="*/ 3915545 w 3915545"/>
              <a:gd name="connsiteY11" fmla="*/ 2036431 h 2036431"/>
              <a:gd name="connsiteX12" fmla="*/ 3317026 w 3915545"/>
              <a:gd name="connsiteY12" fmla="*/ 2036431 h 2036431"/>
              <a:gd name="connsiteX13" fmla="*/ 2679352 w 3915545"/>
              <a:gd name="connsiteY13" fmla="*/ 2036431 h 2036431"/>
              <a:gd name="connsiteX14" fmla="*/ 2041677 w 3915545"/>
              <a:gd name="connsiteY14" fmla="*/ 2036431 h 2036431"/>
              <a:gd name="connsiteX15" fmla="*/ 1560624 w 3915545"/>
              <a:gd name="connsiteY15" fmla="*/ 2036431 h 2036431"/>
              <a:gd name="connsiteX16" fmla="*/ 1001261 w 3915545"/>
              <a:gd name="connsiteY16" fmla="*/ 2036431 h 2036431"/>
              <a:gd name="connsiteX17" fmla="*/ 0 w 3915545"/>
              <a:gd name="connsiteY17" fmla="*/ 2036431 h 2036431"/>
              <a:gd name="connsiteX18" fmla="*/ 0 w 3915545"/>
              <a:gd name="connsiteY18" fmla="*/ 1527323 h 2036431"/>
              <a:gd name="connsiteX19" fmla="*/ 0 w 3915545"/>
              <a:gd name="connsiteY19" fmla="*/ 1058944 h 2036431"/>
              <a:gd name="connsiteX20" fmla="*/ 0 w 3915545"/>
              <a:gd name="connsiteY20" fmla="*/ 590565 h 2036431"/>
              <a:gd name="connsiteX21" fmla="*/ 0 w 3915545"/>
              <a:gd name="connsiteY21" fmla="*/ 0 h 203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5545" h="2036431" extrusionOk="0">
                <a:moveTo>
                  <a:pt x="0" y="0"/>
                </a:moveTo>
                <a:cubicBezTo>
                  <a:pt x="125804" y="-40540"/>
                  <a:pt x="384721" y="16791"/>
                  <a:pt x="520208" y="0"/>
                </a:cubicBezTo>
                <a:cubicBezTo>
                  <a:pt x="655695" y="-16791"/>
                  <a:pt x="832205" y="44322"/>
                  <a:pt x="962105" y="0"/>
                </a:cubicBezTo>
                <a:cubicBezTo>
                  <a:pt x="1092005" y="-44322"/>
                  <a:pt x="1377039" y="29735"/>
                  <a:pt x="1599780" y="0"/>
                </a:cubicBezTo>
                <a:cubicBezTo>
                  <a:pt x="1822521" y="-29735"/>
                  <a:pt x="1915668" y="15145"/>
                  <a:pt x="2119988" y="0"/>
                </a:cubicBezTo>
                <a:cubicBezTo>
                  <a:pt x="2324308" y="-15145"/>
                  <a:pt x="2478722" y="27741"/>
                  <a:pt x="2640196" y="0"/>
                </a:cubicBezTo>
                <a:cubicBezTo>
                  <a:pt x="2801670" y="-27741"/>
                  <a:pt x="3100751" y="14773"/>
                  <a:pt x="3277871" y="0"/>
                </a:cubicBezTo>
                <a:cubicBezTo>
                  <a:pt x="3454992" y="-14773"/>
                  <a:pt x="3683387" y="5747"/>
                  <a:pt x="3915545" y="0"/>
                </a:cubicBezTo>
                <a:cubicBezTo>
                  <a:pt x="3916195" y="118757"/>
                  <a:pt x="3885620" y="386927"/>
                  <a:pt x="3915545" y="549836"/>
                </a:cubicBezTo>
                <a:cubicBezTo>
                  <a:pt x="3945470" y="712745"/>
                  <a:pt x="3904594" y="828065"/>
                  <a:pt x="3915545" y="1018216"/>
                </a:cubicBezTo>
                <a:cubicBezTo>
                  <a:pt x="3926496" y="1208367"/>
                  <a:pt x="3913356" y="1382418"/>
                  <a:pt x="3915545" y="1486595"/>
                </a:cubicBezTo>
                <a:cubicBezTo>
                  <a:pt x="3917734" y="1590772"/>
                  <a:pt x="3859806" y="1809011"/>
                  <a:pt x="3915545" y="2036431"/>
                </a:cubicBezTo>
                <a:cubicBezTo>
                  <a:pt x="3742961" y="2084465"/>
                  <a:pt x="3450171" y="1971207"/>
                  <a:pt x="3317026" y="2036431"/>
                </a:cubicBezTo>
                <a:cubicBezTo>
                  <a:pt x="3183881" y="2101655"/>
                  <a:pt x="2935328" y="2030639"/>
                  <a:pt x="2679352" y="2036431"/>
                </a:cubicBezTo>
                <a:cubicBezTo>
                  <a:pt x="2423376" y="2042223"/>
                  <a:pt x="2351373" y="1975406"/>
                  <a:pt x="2041677" y="2036431"/>
                </a:cubicBezTo>
                <a:cubicBezTo>
                  <a:pt x="1731982" y="2097456"/>
                  <a:pt x="1789388" y="2025629"/>
                  <a:pt x="1560624" y="2036431"/>
                </a:cubicBezTo>
                <a:cubicBezTo>
                  <a:pt x="1331860" y="2047233"/>
                  <a:pt x="1187755" y="2027568"/>
                  <a:pt x="1001261" y="2036431"/>
                </a:cubicBezTo>
                <a:cubicBezTo>
                  <a:pt x="814767" y="2045294"/>
                  <a:pt x="220506" y="1986144"/>
                  <a:pt x="0" y="2036431"/>
                </a:cubicBezTo>
                <a:cubicBezTo>
                  <a:pt x="-15625" y="1869260"/>
                  <a:pt x="47560" y="1695002"/>
                  <a:pt x="0" y="1527323"/>
                </a:cubicBezTo>
                <a:cubicBezTo>
                  <a:pt x="-47560" y="1359644"/>
                  <a:pt x="48941" y="1266813"/>
                  <a:pt x="0" y="1058944"/>
                </a:cubicBezTo>
                <a:cubicBezTo>
                  <a:pt x="-48941" y="851075"/>
                  <a:pt x="27400" y="691053"/>
                  <a:pt x="0" y="590565"/>
                </a:cubicBezTo>
                <a:cubicBezTo>
                  <a:pt x="-27400" y="490077"/>
                  <a:pt x="14305" y="238590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lIns="91418" tIns="45708" rIns="91418" bIns="45708" rtlCol="0">
            <a:spAutoFit/>
          </a:bodyPr>
          <a:lstStyle/>
          <a:p>
            <a:pPr marL="384963" lvl="1" algn="just" eaLnBrk="0" hangingPunct="0">
              <a:spcBef>
                <a:spcPts val="758"/>
              </a:spcBef>
              <a:spcAft>
                <a:spcPts val="253"/>
              </a:spcAft>
            </a:pPr>
            <a:endParaRPr lang="en-GB" dirty="0"/>
          </a:p>
          <a:p>
            <a:pPr marL="384963" lvl="1" eaLnBrk="0" hangingPunct="0">
              <a:spcBef>
                <a:spcPts val="758"/>
              </a:spcBef>
              <a:spcAft>
                <a:spcPts val="253"/>
              </a:spcAft>
            </a:pPr>
            <a:r>
              <a:rPr lang="en-GB" dirty="0"/>
              <a:t>Auxiliary circuits (not shown in the figure) were integrated to emulate the presence </a:t>
            </a:r>
            <a:r>
              <a:rPr lang="en-GB" b="1" dirty="0"/>
              <a:t>of detector capacitance</a:t>
            </a:r>
            <a:r>
              <a:rPr lang="en-GB" dirty="0"/>
              <a:t> and </a:t>
            </a:r>
            <a:r>
              <a:rPr lang="en-GB" b="1" dirty="0"/>
              <a:t>leakage current</a:t>
            </a:r>
          </a:p>
          <a:p>
            <a:pPr marL="384963" lvl="1" algn="just" eaLnBrk="0" hangingPunct="0">
              <a:spcBef>
                <a:spcPts val="758"/>
              </a:spcBef>
              <a:spcAft>
                <a:spcPts val="253"/>
              </a:spcAft>
            </a:pPr>
            <a:endParaRPr lang="en-US" b="1" dirty="0">
              <a:latin typeface="Verdana"/>
              <a:ea typeface="Comic Sans MS" charset="0"/>
              <a:cs typeface="Verdana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979069-924D-F531-2C57-5495811BF3C3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12" name="Picture 11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1E7C0D4D-7CB0-50BE-209C-ED75C873E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3" name="Picture 12" descr="A blue and black logo&#10;&#10;Description automatically generated">
              <a:extLst>
                <a:ext uri="{FF2B5EF4-FFF2-40B4-BE49-F238E27FC236}">
                  <a16:creationId xmlns:a16="http://schemas.microsoft.com/office/drawing/2014/main" id="{B5913850-5E4A-4DD2-03F7-9B2A3C3C8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14" name="Picture 13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D5F0B3DF-068A-C7AA-C2E5-5FBC3415B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B4AD6117-F463-6B0F-DF2C-D4D2BA0D5DA1}"/>
              </a:ext>
            </a:extLst>
          </p:cNvPr>
          <p:cNvSpPr txBox="1">
            <a:spLocks/>
          </p:cNvSpPr>
          <p:nvPr/>
        </p:nvSpPr>
        <p:spPr>
          <a:xfrm>
            <a:off x="4467226" y="614213"/>
            <a:ext cx="6958592" cy="720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Charge sensitive amplifier design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3BC0E39-F879-BA92-B833-A85CCF12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A625D1DB-7039-A77D-8023-43D027D2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61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08568-5856-D546-8BB7-582F6C5D791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B34B56-7911-E54A-8EA7-264F5D150986}"/>
              </a:ext>
            </a:extLst>
          </p:cNvPr>
          <p:cNvSpPr txBox="1"/>
          <p:nvPr/>
        </p:nvSpPr>
        <p:spPr>
          <a:xfrm>
            <a:off x="6938009" y="1702742"/>
            <a:ext cx="4415790" cy="3844618"/>
          </a:xfrm>
          <a:prstGeom prst="rect">
            <a:avLst/>
          </a:prstGeom>
          <a:noFill/>
        </p:spPr>
        <p:txBody>
          <a:bodyPr wrap="square" lIns="91418" tIns="45708" rIns="91418" bIns="45708" rtlCol="0">
            <a:spAutoFit/>
          </a:bodyPr>
          <a:lstStyle/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An </a:t>
            </a:r>
            <a:r>
              <a:rPr lang="en-GB" b="1" dirty="0"/>
              <a:t>irradiation campaign </a:t>
            </a:r>
            <a:r>
              <a:rPr lang="en-GB" dirty="0"/>
              <a:t>has been performed with a target TID of </a:t>
            </a:r>
            <a:r>
              <a:rPr lang="en-GB" b="1" dirty="0"/>
              <a:t>1 Grad 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Irradiation at </a:t>
            </a:r>
            <a:r>
              <a:rPr lang="en-GB" b="1" dirty="0"/>
              <a:t>room temperature</a:t>
            </a:r>
            <a:r>
              <a:rPr lang="en-GB" dirty="0"/>
              <a:t>, with a </a:t>
            </a:r>
            <a:r>
              <a:rPr lang="en-GB" b="1" dirty="0"/>
              <a:t>dose rate </a:t>
            </a:r>
            <a:r>
              <a:rPr lang="en-GB" dirty="0"/>
              <a:t>of 5.4 </a:t>
            </a:r>
            <a:r>
              <a:rPr lang="en-GB" dirty="0" err="1"/>
              <a:t>Mrad</a:t>
            </a:r>
            <a:r>
              <a:rPr lang="en-GB" dirty="0"/>
              <a:t>/h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No dramatic effects observed:</a:t>
            </a:r>
          </a:p>
          <a:p>
            <a:pPr marL="1141578" lvl="2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Slight increase in the </a:t>
            </a:r>
            <a:r>
              <a:rPr lang="en-GB" b="1" dirty="0"/>
              <a:t>ENC</a:t>
            </a:r>
          </a:p>
          <a:p>
            <a:pPr marL="1141578" lvl="2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GB" dirty="0"/>
              <a:t>Moderate variation of the </a:t>
            </a:r>
            <a:r>
              <a:rPr lang="en-GB" b="1" dirty="0"/>
              <a:t>discharge current </a:t>
            </a:r>
            <a:r>
              <a:rPr lang="en-GB" dirty="0"/>
              <a:t>associated with a threshold change in the MF feedback transistor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endParaRPr lang="en-US" b="1" dirty="0">
              <a:latin typeface="Verdana"/>
              <a:ea typeface="Comic Sans MS" charset="0"/>
              <a:cs typeface="Verdana"/>
            </a:endParaRPr>
          </a:p>
        </p:txBody>
      </p:sp>
      <p:pic>
        <p:nvPicPr>
          <p:cNvPr id="9" name="Picture 8" descr="A graph with a line and dots&#10;&#10;Description automatically generated with medium confidence">
            <a:extLst>
              <a:ext uri="{FF2B5EF4-FFF2-40B4-BE49-F238E27FC236}">
                <a16:creationId xmlns:a16="http://schemas.microsoft.com/office/drawing/2014/main" id="{79C7E221-ED37-5D4D-ACBF-8B7C2B9E3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16" y="1367000"/>
            <a:ext cx="6444488" cy="5050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9FDB89-9829-FD44-856A-519F3B4C3085}"/>
              </a:ext>
            </a:extLst>
          </p:cNvPr>
          <p:cNvSpPr txBox="1"/>
          <p:nvPr/>
        </p:nvSpPr>
        <p:spPr>
          <a:xfrm>
            <a:off x="3501902" y="4245774"/>
            <a:ext cx="3915545" cy="787371"/>
          </a:xfrm>
          <a:custGeom>
            <a:avLst/>
            <a:gdLst>
              <a:gd name="connsiteX0" fmla="*/ 0 w 3915545"/>
              <a:gd name="connsiteY0" fmla="*/ 0 h 787371"/>
              <a:gd name="connsiteX1" fmla="*/ 520208 w 3915545"/>
              <a:gd name="connsiteY1" fmla="*/ 0 h 787371"/>
              <a:gd name="connsiteX2" fmla="*/ 962105 w 3915545"/>
              <a:gd name="connsiteY2" fmla="*/ 0 h 787371"/>
              <a:gd name="connsiteX3" fmla="*/ 1599780 w 3915545"/>
              <a:gd name="connsiteY3" fmla="*/ 0 h 787371"/>
              <a:gd name="connsiteX4" fmla="*/ 2119988 w 3915545"/>
              <a:gd name="connsiteY4" fmla="*/ 0 h 787371"/>
              <a:gd name="connsiteX5" fmla="*/ 2640196 w 3915545"/>
              <a:gd name="connsiteY5" fmla="*/ 0 h 787371"/>
              <a:gd name="connsiteX6" fmla="*/ 3277871 w 3915545"/>
              <a:gd name="connsiteY6" fmla="*/ 0 h 787371"/>
              <a:gd name="connsiteX7" fmla="*/ 3915545 w 3915545"/>
              <a:gd name="connsiteY7" fmla="*/ 0 h 787371"/>
              <a:gd name="connsiteX8" fmla="*/ 3915545 w 3915545"/>
              <a:gd name="connsiteY8" fmla="*/ 409433 h 787371"/>
              <a:gd name="connsiteX9" fmla="*/ 3915545 w 3915545"/>
              <a:gd name="connsiteY9" fmla="*/ 787371 h 787371"/>
              <a:gd name="connsiteX10" fmla="*/ 3434492 w 3915545"/>
              <a:gd name="connsiteY10" fmla="*/ 787371 h 787371"/>
              <a:gd name="connsiteX11" fmla="*/ 2875129 w 3915545"/>
              <a:gd name="connsiteY11" fmla="*/ 787371 h 787371"/>
              <a:gd name="connsiteX12" fmla="*/ 2354921 w 3915545"/>
              <a:gd name="connsiteY12" fmla="*/ 787371 h 787371"/>
              <a:gd name="connsiteX13" fmla="*/ 1717246 w 3915545"/>
              <a:gd name="connsiteY13" fmla="*/ 787371 h 787371"/>
              <a:gd name="connsiteX14" fmla="*/ 1079572 w 3915545"/>
              <a:gd name="connsiteY14" fmla="*/ 787371 h 787371"/>
              <a:gd name="connsiteX15" fmla="*/ 598519 w 3915545"/>
              <a:gd name="connsiteY15" fmla="*/ 787371 h 787371"/>
              <a:gd name="connsiteX16" fmla="*/ 0 w 3915545"/>
              <a:gd name="connsiteY16" fmla="*/ 787371 h 787371"/>
              <a:gd name="connsiteX17" fmla="*/ 0 w 3915545"/>
              <a:gd name="connsiteY17" fmla="*/ 377938 h 787371"/>
              <a:gd name="connsiteX18" fmla="*/ 0 w 3915545"/>
              <a:gd name="connsiteY18" fmla="*/ 0 h 78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15545" h="787371" extrusionOk="0">
                <a:moveTo>
                  <a:pt x="0" y="0"/>
                </a:moveTo>
                <a:cubicBezTo>
                  <a:pt x="125804" y="-40540"/>
                  <a:pt x="384721" y="16791"/>
                  <a:pt x="520208" y="0"/>
                </a:cubicBezTo>
                <a:cubicBezTo>
                  <a:pt x="655695" y="-16791"/>
                  <a:pt x="832205" y="44322"/>
                  <a:pt x="962105" y="0"/>
                </a:cubicBezTo>
                <a:cubicBezTo>
                  <a:pt x="1092005" y="-44322"/>
                  <a:pt x="1377039" y="29735"/>
                  <a:pt x="1599780" y="0"/>
                </a:cubicBezTo>
                <a:cubicBezTo>
                  <a:pt x="1822521" y="-29735"/>
                  <a:pt x="1915668" y="15145"/>
                  <a:pt x="2119988" y="0"/>
                </a:cubicBezTo>
                <a:cubicBezTo>
                  <a:pt x="2324308" y="-15145"/>
                  <a:pt x="2478722" y="27741"/>
                  <a:pt x="2640196" y="0"/>
                </a:cubicBezTo>
                <a:cubicBezTo>
                  <a:pt x="2801670" y="-27741"/>
                  <a:pt x="3100751" y="14773"/>
                  <a:pt x="3277871" y="0"/>
                </a:cubicBezTo>
                <a:cubicBezTo>
                  <a:pt x="3454992" y="-14773"/>
                  <a:pt x="3683387" y="5747"/>
                  <a:pt x="3915545" y="0"/>
                </a:cubicBezTo>
                <a:cubicBezTo>
                  <a:pt x="3928472" y="134438"/>
                  <a:pt x="3878229" y="246581"/>
                  <a:pt x="3915545" y="409433"/>
                </a:cubicBezTo>
                <a:cubicBezTo>
                  <a:pt x="3952861" y="572285"/>
                  <a:pt x="3883236" y="691114"/>
                  <a:pt x="3915545" y="787371"/>
                </a:cubicBezTo>
                <a:cubicBezTo>
                  <a:pt x="3697181" y="838503"/>
                  <a:pt x="3604354" y="780473"/>
                  <a:pt x="3434492" y="787371"/>
                </a:cubicBezTo>
                <a:cubicBezTo>
                  <a:pt x="3264630" y="794269"/>
                  <a:pt x="3147311" y="764162"/>
                  <a:pt x="2875129" y="787371"/>
                </a:cubicBezTo>
                <a:cubicBezTo>
                  <a:pt x="2602947" y="810580"/>
                  <a:pt x="2559057" y="780005"/>
                  <a:pt x="2354921" y="787371"/>
                </a:cubicBezTo>
                <a:cubicBezTo>
                  <a:pt x="2150785" y="794737"/>
                  <a:pt x="1975696" y="783490"/>
                  <a:pt x="1717246" y="787371"/>
                </a:cubicBezTo>
                <a:cubicBezTo>
                  <a:pt x="1458796" y="791252"/>
                  <a:pt x="1382876" y="725437"/>
                  <a:pt x="1079572" y="787371"/>
                </a:cubicBezTo>
                <a:cubicBezTo>
                  <a:pt x="776268" y="849305"/>
                  <a:pt x="827283" y="776569"/>
                  <a:pt x="598519" y="787371"/>
                </a:cubicBezTo>
                <a:cubicBezTo>
                  <a:pt x="369755" y="798173"/>
                  <a:pt x="272047" y="726635"/>
                  <a:pt x="0" y="787371"/>
                </a:cubicBezTo>
                <a:cubicBezTo>
                  <a:pt x="-15290" y="641174"/>
                  <a:pt x="38683" y="564661"/>
                  <a:pt x="0" y="377938"/>
                </a:cubicBezTo>
                <a:cubicBezTo>
                  <a:pt x="-38683" y="191215"/>
                  <a:pt x="44791" y="129629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lIns="91418" tIns="45708" rIns="91418" bIns="45708" rtlCol="0">
            <a:spAutoFit/>
          </a:bodyPr>
          <a:lstStyle/>
          <a:p>
            <a:pPr marL="384963" lvl="1" algn="ctr" eaLnBrk="0" hangingPunct="0">
              <a:spcBef>
                <a:spcPts val="758"/>
              </a:spcBef>
              <a:spcAft>
                <a:spcPts val="253"/>
              </a:spcAft>
            </a:pPr>
            <a:r>
              <a:rPr lang="en-GB" dirty="0">
                <a:solidFill>
                  <a:srgbClr val="FF0000"/>
                </a:solidFill>
              </a:rPr>
              <a:t>1 Grad data</a:t>
            </a:r>
          </a:p>
          <a:p>
            <a:pPr marL="384963" lvl="1" algn="ctr" eaLnBrk="0" hangingPunct="0">
              <a:spcBef>
                <a:spcPts val="758"/>
              </a:spcBef>
              <a:spcAft>
                <a:spcPts val="253"/>
              </a:spcAft>
            </a:pPr>
            <a:r>
              <a:rPr lang="en-GB" dirty="0">
                <a:solidFill>
                  <a:srgbClr val="FF0000"/>
                </a:solidFill>
              </a:rPr>
              <a:t>coming soon</a:t>
            </a:r>
            <a:endParaRPr lang="en-US" b="1" dirty="0">
              <a:solidFill>
                <a:srgbClr val="FF0000"/>
              </a:solidFill>
              <a:latin typeface="Verdana"/>
              <a:ea typeface="Comic Sans MS" charset="0"/>
              <a:cs typeface="Verdana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8CEF5E-BBE0-1343-895A-5EAC8425D62D}"/>
              </a:ext>
            </a:extLst>
          </p:cNvPr>
          <p:cNvCxnSpPr>
            <a:cxnSpLocks/>
          </p:cNvCxnSpPr>
          <p:nvPr/>
        </p:nvCxnSpPr>
        <p:spPr>
          <a:xfrm flipV="1">
            <a:off x="5693664" y="5132832"/>
            <a:ext cx="0" cy="414528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60F8673-14D4-2944-BB31-FA218C7880C4}"/>
              </a:ext>
            </a:extLst>
          </p:cNvPr>
          <p:cNvCxnSpPr>
            <a:cxnSpLocks/>
          </p:cNvCxnSpPr>
          <p:nvPr/>
        </p:nvCxnSpPr>
        <p:spPr>
          <a:xfrm flipV="1">
            <a:off x="5687568" y="3133344"/>
            <a:ext cx="0" cy="969264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7326E3BB-B009-3338-B4B7-0C1D90415514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4E8064AE-DF7A-A57F-DDF0-9A1DF9C1B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D7FFB50-7BED-1247-6400-6E69B0B71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15" name="Picture 14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DD1C4498-A94F-9543-6B0D-410C4FB0A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8C51F331-0C01-F238-AAFB-0B8A0681865B}"/>
              </a:ext>
            </a:extLst>
          </p:cNvPr>
          <p:cNvSpPr txBox="1">
            <a:spLocks/>
          </p:cNvSpPr>
          <p:nvPr/>
        </p:nvSpPr>
        <p:spPr>
          <a:xfrm>
            <a:off x="4467226" y="614213"/>
            <a:ext cx="6958592" cy="720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Charge sensitive amplifier design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4EA1DF12-2A9E-59FC-DEA4-FDB2085FE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059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125516" y="995363"/>
            <a:ext cx="4448175" cy="1241425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ToT</a:t>
            </a:r>
            <a:r>
              <a:rPr lang="en-US" b="1" dirty="0"/>
              <a:t>-based front-end: chip layout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6123E0-B498-0247-9C92-C002923AB706}"/>
              </a:ext>
            </a:extLst>
          </p:cNvPr>
          <p:cNvSpPr txBox="1">
            <a:spLocks/>
          </p:cNvSpPr>
          <p:nvPr/>
        </p:nvSpPr>
        <p:spPr>
          <a:xfrm>
            <a:off x="7158926" y="2449705"/>
            <a:ext cx="3631986" cy="4089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8x32 matrix of readout channels</a:t>
            </a:r>
          </a:p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100 x 25 µm</a:t>
            </a:r>
            <a:r>
              <a:rPr lang="en-AU" altLang="en-US" sz="1600" baseline="300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pixels</a:t>
            </a:r>
          </a:p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Shared 8-bit Time of Arrival Counter (640 MHz)</a:t>
            </a:r>
          </a:p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Shared 5-bit Time-over-Threshold Counter (40 MHz)</a:t>
            </a:r>
          </a:p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SPI controller</a:t>
            </a:r>
          </a:p>
          <a:p>
            <a:pPr algn="just" defTabSz="2086112">
              <a:defRPr/>
            </a:pPr>
            <a:endParaRPr lang="en-AU" altLang="en-US" sz="16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algn="just" defTabSz="2086112">
              <a:defRPr/>
            </a:pPr>
            <a:r>
              <a:rPr lang="en-AU" altLang="en-US" sz="16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Submitted in July</a:t>
            </a:r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BF02C97-CABF-D692-837C-6DA5E2C517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7" y="1154655"/>
            <a:ext cx="5874661" cy="520169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F76942E-1449-E85A-CE37-40D8D36DE655}"/>
              </a:ext>
            </a:extLst>
          </p:cNvPr>
          <p:cNvGrpSpPr/>
          <p:nvPr/>
        </p:nvGrpSpPr>
        <p:grpSpPr>
          <a:xfrm>
            <a:off x="838199" y="238125"/>
            <a:ext cx="3360420" cy="758611"/>
            <a:chOff x="838200" y="4234179"/>
            <a:chExt cx="3360420" cy="758611"/>
          </a:xfrm>
        </p:grpSpPr>
        <p:pic>
          <p:nvPicPr>
            <p:cNvPr id="5" name="Picture 4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1CB268D5-A0F4-9B85-F7E1-5FDFC6866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7" name="Picture 6" descr="A blue and black logo&#10;&#10;Description automatically generated">
              <a:extLst>
                <a:ext uri="{FF2B5EF4-FFF2-40B4-BE49-F238E27FC236}">
                  <a16:creationId xmlns:a16="http://schemas.microsoft.com/office/drawing/2014/main" id="{561689EF-A33D-AB28-ACC3-E02FA1E0D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pic>
          <p:nvPicPr>
            <p:cNvPr id="9" name="Picture 8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1CD1B48A-7941-D606-4E12-659ACC10C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0010" y="4234179"/>
              <a:ext cx="758610" cy="758610"/>
            </a:xfrm>
            <a:prstGeom prst="rect">
              <a:avLst/>
            </a:prstGeom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3DD84D3-AE90-F876-47FF-B54A66C51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36B6E75-9AFD-1DE7-7E75-EE633B2A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74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2024/09/10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60F296-A57F-450A-AFD7-3467384C2D5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[AU]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+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[IT]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[FR]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7.4.b: EXTREME ENVIRONMENT AND LONGEVITY - RADIATION HARDNESS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Project: radiation resistance of advanced CMOS nodes</a:t>
            </a:r>
          </a:p>
        </p:txBody>
      </p:sp>
    </p:spTree>
    <p:extLst>
      <p:ext uri="{BB962C8B-B14F-4D97-AF65-F5344CB8AC3E}">
        <p14:creationId xmlns:p14="http://schemas.microsoft.com/office/powerpoint/2010/main" val="2966050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5E69D3-0D9A-18BE-FC04-3E650F59B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50647-B5E1-2A86-CC8D-0CA42438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CC9BAF-68D7-8832-115A-AA47D24A8BCA}"/>
              </a:ext>
            </a:extLst>
          </p:cNvPr>
          <p:cNvSpPr txBox="1"/>
          <p:nvPr/>
        </p:nvSpPr>
        <p:spPr>
          <a:xfrm>
            <a:off x="4589177" y="3105834"/>
            <a:ext cx="3013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68121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[AU]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b="1" dirty="0"/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[IT]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[FR]</a:t>
              </a:r>
              <a:endParaRPr lang="en-GB" dirty="0"/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7.4.b: </a:t>
            </a:r>
            <a:r>
              <a:rPr lang="en-GB" sz="2000" dirty="0">
                <a:latin typeface="+mj-lt"/>
                <a:ea typeface="+mj-ea"/>
                <a:cs typeface="+mj-cs"/>
              </a:rPr>
              <a:t>EXTREME ENVIRONMENT AND LONGEVITY - RADIATION HARDNESS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000" b="0" i="0" u="none" strike="noStrike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Project: radiation resistance of advanced CMOS nodes</a:t>
            </a:r>
          </a:p>
        </p:txBody>
      </p:sp>
    </p:spTree>
    <p:extLst>
      <p:ext uri="{BB962C8B-B14F-4D97-AF65-F5344CB8AC3E}">
        <p14:creationId xmlns:p14="http://schemas.microsoft.com/office/powerpoint/2010/main" val="1801608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Flash ADC based front-end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00560" y="627050"/>
            <a:ext cx="2743200" cy="1857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08568-5856-D546-8BB7-582F6C5D791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B34B56-7911-E54A-8EA7-264F5D150986}"/>
              </a:ext>
            </a:extLst>
          </p:cNvPr>
          <p:cNvSpPr txBox="1"/>
          <p:nvPr/>
        </p:nvSpPr>
        <p:spPr>
          <a:xfrm>
            <a:off x="0" y="4702525"/>
            <a:ext cx="8438918" cy="1992829"/>
          </a:xfrm>
          <a:prstGeom prst="rect">
            <a:avLst/>
          </a:prstGeom>
          <a:noFill/>
        </p:spPr>
        <p:txBody>
          <a:bodyPr wrap="square" lIns="91418" tIns="45708" rIns="91418" bIns="45708" rtlCol="0">
            <a:spAutoFit/>
          </a:bodyPr>
          <a:lstStyle/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US" sz="1600" b="1" dirty="0">
                <a:ea typeface="Comic Sans MS" charset="0"/>
                <a:cs typeface="Verdana"/>
              </a:rPr>
              <a:t>AC coupled, auto-zeroed comparators</a:t>
            </a:r>
            <a:r>
              <a:rPr lang="en-US" sz="1600" dirty="0">
                <a:ea typeface="Comic Sans MS" charset="0"/>
                <a:cs typeface="Verdana"/>
              </a:rPr>
              <a:t>, operated with  40 MHz clock, implementing  a </a:t>
            </a:r>
            <a:r>
              <a:rPr lang="en-US" sz="1600" b="1" dirty="0">
                <a:ea typeface="Comic Sans MS" charset="0"/>
                <a:cs typeface="Verdana"/>
              </a:rPr>
              <a:t>2-bit</a:t>
            </a:r>
            <a:r>
              <a:rPr lang="en-US" sz="1600" dirty="0">
                <a:ea typeface="Comic Sans MS" charset="0"/>
                <a:cs typeface="Verdana"/>
              </a:rPr>
              <a:t> </a:t>
            </a:r>
            <a:r>
              <a:rPr lang="en-US" sz="1600" b="1" dirty="0">
                <a:ea typeface="Comic Sans MS" charset="0"/>
                <a:cs typeface="Verdana"/>
              </a:rPr>
              <a:t>flash ADC.</a:t>
            </a:r>
            <a:r>
              <a:rPr lang="en-US" sz="1600" dirty="0">
                <a:ea typeface="Comic Sans MS" charset="0"/>
                <a:cs typeface="Verdana"/>
              </a:rPr>
              <a:t> The design is ideally insensitive to device threshold voltage mismatch </a:t>
            </a:r>
            <a:r>
              <a:rPr lang="en-US" sz="1600" dirty="0">
                <a:ea typeface="Comic Sans MS" charset="0"/>
                <a:cs typeface="Verdana"/>
                <a:sym typeface="Wingdings" pitchFamily="2" charset="2"/>
              </a:rPr>
              <a:t></a:t>
            </a:r>
            <a:r>
              <a:rPr lang="en-US" sz="1600" dirty="0">
                <a:ea typeface="Comic Sans MS" charset="0"/>
                <a:cs typeface="Verdana"/>
              </a:rPr>
              <a:t> threshold tuning DAC not required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US" sz="1600" dirty="0">
                <a:ea typeface="Comic Sans MS" charset="0"/>
                <a:cs typeface="Verdana"/>
              </a:rPr>
              <a:t>Overall </a:t>
            </a:r>
            <a:r>
              <a:rPr lang="en-US" sz="1600" b="1" dirty="0">
                <a:ea typeface="Comic Sans MS" charset="0"/>
                <a:cs typeface="Verdana"/>
              </a:rPr>
              <a:t>current consumption</a:t>
            </a:r>
            <a:r>
              <a:rPr lang="en-US" sz="1600" dirty="0">
                <a:ea typeface="Comic Sans MS" charset="0"/>
                <a:cs typeface="Verdana"/>
              </a:rPr>
              <a:t>: 5.4 </a:t>
            </a:r>
            <a:r>
              <a:rPr lang="en-US" sz="1600" dirty="0" err="1">
                <a:ea typeface="Comic Sans MS" charset="0"/>
                <a:cs typeface="Verdana"/>
              </a:rPr>
              <a:t>uA</a:t>
            </a:r>
            <a:r>
              <a:rPr lang="en-US" sz="1600" dirty="0">
                <a:ea typeface="Comic Sans MS" charset="0"/>
                <a:cs typeface="Verdana"/>
              </a:rPr>
              <a:t> </a:t>
            </a:r>
            <a:r>
              <a:rPr lang="en-US" sz="1600" dirty="0">
                <a:ea typeface="Comic Sans MS" charset="0"/>
                <a:cs typeface="Verdana"/>
                <a:sym typeface="Wingdings" pitchFamily="2" charset="2"/>
              </a:rPr>
              <a:t> 4.9 µW </a:t>
            </a:r>
            <a:r>
              <a:rPr lang="en-US" sz="1600" b="1" dirty="0">
                <a:ea typeface="Comic Sans MS" charset="0"/>
                <a:cs typeface="Verdana"/>
                <a:sym typeface="Wingdings" pitchFamily="2" charset="2"/>
              </a:rPr>
              <a:t>power consumption </a:t>
            </a:r>
            <a:r>
              <a:rPr lang="en-US" sz="1600" dirty="0">
                <a:ea typeface="Comic Sans MS" charset="0"/>
                <a:cs typeface="Verdana"/>
                <a:sym typeface="Wingdings" pitchFamily="2" charset="2"/>
              </a:rPr>
              <a:t>@ V</a:t>
            </a:r>
            <a:r>
              <a:rPr lang="en-US" sz="1600" baseline="-25000" dirty="0">
                <a:ea typeface="Comic Sans MS" charset="0"/>
                <a:cs typeface="Verdana"/>
                <a:sym typeface="Wingdings" pitchFamily="2" charset="2"/>
              </a:rPr>
              <a:t>DD</a:t>
            </a:r>
            <a:r>
              <a:rPr lang="en-US" sz="1600" dirty="0">
                <a:ea typeface="Comic Sans MS" charset="0"/>
                <a:cs typeface="Verdana"/>
                <a:sym typeface="Wingdings" pitchFamily="2" charset="2"/>
              </a:rPr>
              <a:t>=0.9 V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US" sz="1600" dirty="0"/>
              <a:t>Elementary cell size: 25 x 50 µm</a:t>
            </a:r>
            <a:r>
              <a:rPr lang="en-US" sz="1600" baseline="30000" dirty="0"/>
              <a:t>2 </a:t>
            </a:r>
            <a:r>
              <a:rPr lang="en-US" sz="1600" dirty="0"/>
              <a:t>(</a:t>
            </a:r>
            <a:r>
              <a:rPr lang="en-US" sz="1600" dirty="0" err="1"/>
              <a:t>analog+digital</a:t>
            </a:r>
            <a:r>
              <a:rPr lang="en-US" sz="1600" dirty="0"/>
              <a:t>)</a:t>
            </a:r>
          </a:p>
          <a:p>
            <a:pPr marL="684378" lvl="1" indent="-299415" algn="just" eaLnBrk="0" hangingPunct="0">
              <a:spcBef>
                <a:spcPts val="758"/>
              </a:spcBef>
              <a:spcAft>
                <a:spcPts val="253"/>
              </a:spcAft>
              <a:buFont typeface="Arial"/>
              <a:buChar char="•"/>
            </a:pPr>
            <a:r>
              <a:rPr lang="en-US" sz="1600" dirty="0"/>
              <a:t>Submitted in a </a:t>
            </a:r>
            <a:r>
              <a:rPr lang="en-US" sz="1600" b="1" dirty="0"/>
              <a:t>8x4 matrix</a:t>
            </a:r>
            <a:endParaRPr lang="en-US" sz="16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090EDA5-E6E4-FD4B-871F-30414458CB20}"/>
              </a:ext>
            </a:extLst>
          </p:cNvPr>
          <p:cNvSpPr txBox="1"/>
          <p:nvPr/>
        </p:nvSpPr>
        <p:spPr>
          <a:xfrm>
            <a:off x="7061966" y="1166842"/>
            <a:ext cx="1938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omic Sans MS" charset="0"/>
                <a:cs typeface="Verdana"/>
              </a:rPr>
              <a:t>Preamp (</a:t>
            </a:r>
            <a:r>
              <a:rPr lang="en-US" sz="1600" b="1" dirty="0">
                <a:ea typeface="Comic Sans MS" charset="0"/>
                <a:cs typeface="Verdana"/>
              </a:rPr>
              <a:t>regulated </a:t>
            </a:r>
            <a:r>
              <a:rPr lang="en-US" sz="1600" b="1" dirty="0" err="1">
                <a:ea typeface="Comic Sans MS" charset="0"/>
                <a:cs typeface="Verdana"/>
              </a:rPr>
              <a:t>cascode</a:t>
            </a:r>
            <a:r>
              <a:rPr lang="en-US" sz="1600" dirty="0">
                <a:ea typeface="Comic Sans MS" charset="0"/>
                <a:cs typeface="Verdana"/>
              </a:rPr>
              <a:t>) two independent feedbacks</a:t>
            </a:r>
          </a:p>
          <a:p>
            <a:endParaRPr lang="en-US" sz="1600" dirty="0">
              <a:ea typeface="Comic Sans MS" charset="0"/>
              <a:cs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omic Sans MS" charset="0"/>
                <a:cs typeface="Verdana"/>
              </a:rPr>
              <a:t>Ancillary blocks for </a:t>
            </a:r>
            <a:r>
              <a:rPr lang="en-US" sz="1600" b="1" dirty="0">
                <a:ea typeface="Comic Sans MS" charset="0"/>
                <a:cs typeface="Verdana"/>
              </a:rPr>
              <a:t>detector emulation</a:t>
            </a: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F551D6FB-5FB9-1D40-83BC-83D55D96B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3000"/>
                    </a14:imgEffect>
                    <a14:imgEffect>
                      <a14:brightnessContrast bright="56000" contrast="-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00560" y="1062167"/>
            <a:ext cx="2747360" cy="524590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9E12A60-D5A1-3249-A154-1689950E4B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80" y="879610"/>
            <a:ext cx="6348903" cy="342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321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34" y="172280"/>
            <a:ext cx="11259665" cy="552738"/>
          </a:xfrm>
        </p:spPr>
        <p:txBody>
          <a:bodyPr/>
          <a:lstStyle/>
          <a:p>
            <a:r>
              <a:rPr lang="en-US" b="1" dirty="0"/>
              <a:t>Flash ADC front end -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00560" y="627050"/>
            <a:ext cx="2743200" cy="1857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08568-5856-D546-8BB7-582F6C5D791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481B8-8D87-2047-8A40-919DD2F5D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06" y="851848"/>
            <a:ext cx="3889248" cy="58338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D85D41-6DFA-8144-B010-592700690403}"/>
              </a:ext>
            </a:extLst>
          </p:cNvPr>
          <p:cNvSpPr txBox="1"/>
          <p:nvPr/>
        </p:nvSpPr>
        <p:spPr>
          <a:xfrm>
            <a:off x="9469013" y="1123945"/>
            <a:ext cx="22747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Test @ </a:t>
            </a:r>
            <a:r>
              <a:rPr lang="en-AU" dirty="0" err="1"/>
              <a:t>f</a:t>
            </a:r>
            <a:r>
              <a:rPr lang="en-AU" baseline="-25000" dirty="0" err="1"/>
              <a:t>CLK</a:t>
            </a:r>
            <a:r>
              <a:rPr lang="en-AU" baseline="-25000" dirty="0"/>
              <a:t> </a:t>
            </a:r>
            <a:r>
              <a:rPr lang="en-AU" dirty="0"/>
              <a:t>= 10MHz</a:t>
            </a:r>
          </a:p>
          <a:p>
            <a:endParaRPr lang="en-AU" dirty="0"/>
          </a:p>
          <a:p>
            <a:r>
              <a:rPr lang="en-AU" dirty="0"/>
              <a:t>Threshold dispersion ≈ 24 e </a:t>
            </a:r>
            <a:r>
              <a:rPr lang="en-AU" dirty="0" err="1"/>
              <a:t>r.m.s.</a:t>
            </a:r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r>
              <a:rPr lang="en-AU" dirty="0"/>
              <a:t>ENC ≈ 63 e </a:t>
            </a:r>
            <a:r>
              <a:rPr lang="en-AU" dirty="0" err="1"/>
              <a:t>r.m.s.</a:t>
            </a:r>
            <a:endParaRPr lang="en-AU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16735A5-EB04-414C-AB63-02B4D6442F5F}"/>
              </a:ext>
            </a:extLst>
          </p:cNvPr>
          <p:cNvGrpSpPr/>
          <p:nvPr/>
        </p:nvGrpSpPr>
        <p:grpSpPr>
          <a:xfrm>
            <a:off x="5111388" y="751718"/>
            <a:ext cx="4657293" cy="3167757"/>
            <a:chOff x="5111388" y="751718"/>
            <a:chExt cx="4657293" cy="31677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E2FF6C2-A65D-DB40-9B2C-3A0B99134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1388" y="751718"/>
              <a:ext cx="4657293" cy="310486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F1AC07-BFE5-F84D-B269-982445188018}"/>
                </a:ext>
              </a:extLst>
            </p:cNvPr>
            <p:cNvSpPr txBox="1"/>
            <p:nvPr/>
          </p:nvSpPr>
          <p:spPr>
            <a:xfrm>
              <a:off x="7059168" y="3642476"/>
              <a:ext cx="1219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IT" sz="1200" dirty="0"/>
                <a:t>Threshold [e-]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ADC894F-5CE6-EF48-9051-C7E262464F61}"/>
                </a:ext>
              </a:extLst>
            </p:cNvPr>
            <p:cNvSpPr txBox="1"/>
            <p:nvPr/>
          </p:nvSpPr>
          <p:spPr>
            <a:xfrm rot="16200000">
              <a:off x="4752880" y="1890103"/>
              <a:ext cx="1219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IT" sz="1200" dirty="0"/>
                <a:t>Counts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D9DAB9-F687-CC4B-BB89-A9A547C4124E}"/>
              </a:ext>
            </a:extLst>
          </p:cNvPr>
          <p:cNvGrpSpPr/>
          <p:nvPr/>
        </p:nvGrpSpPr>
        <p:grpSpPr>
          <a:xfrm>
            <a:off x="5211788" y="3768784"/>
            <a:ext cx="4456494" cy="3060337"/>
            <a:chOff x="5211788" y="3768784"/>
            <a:chExt cx="4456494" cy="306033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72E1D83-9143-0C47-A5B0-340337158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1788" y="3768784"/>
              <a:ext cx="4456494" cy="297099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359B9B-4446-6949-8A5E-677FAC6AFCB2}"/>
                </a:ext>
              </a:extLst>
            </p:cNvPr>
            <p:cNvSpPr txBox="1"/>
            <p:nvPr/>
          </p:nvSpPr>
          <p:spPr>
            <a:xfrm>
              <a:off x="7095744" y="6552122"/>
              <a:ext cx="10241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IT" sz="1200" dirty="0"/>
                <a:t>ENC [e r.m.s]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58D8FB-A4B0-ED40-BC16-63DCD0BC4EF2}"/>
                </a:ext>
              </a:extLst>
            </p:cNvPr>
            <p:cNvSpPr txBox="1"/>
            <p:nvPr/>
          </p:nvSpPr>
          <p:spPr>
            <a:xfrm rot="16200000">
              <a:off x="4860056" y="4858265"/>
              <a:ext cx="1219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IT" sz="1200" dirty="0"/>
                <a:t>Counts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3120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34" y="172280"/>
            <a:ext cx="11259665" cy="552738"/>
          </a:xfrm>
        </p:spPr>
        <p:txBody>
          <a:bodyPr/>
          <a:lstStyle/>
          <a:p>
            <a:r>
              <a:rPr lang="en-US" b="1" dirty="0" err="1"/>
              <a:t>ToT</a:t>
            </a:r>
            <a:r>
              <a:rPr lang="en-US" b="1" dirty="0"/>
              <a:t>-based front-end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00560" y="627050"/>
            <a:ext cx="2743200" cy="1857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08568-5856-D546-8BB7-582F6C5D791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11ACF6-A7B6-8545-90E5-FA84CF30E0F1}"/>
              </a:ext>
            </a:extLst>
          </p:cNvPr>
          <p:cNvSpPr txBox="1">
            <a:spLocks/>
          </p:cNvSpPr>
          <p:nvPr/>
        </p:nvSpPr>
        <p:spPr>
          <a:xfrm>
            <a:off x="450934" y="1086409"/>
            <a:ext cx="10972181" cy="4685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086112">
              <a:defRPr/>
            </a:pPr>
            <a:r>
              <a:rPr lang="en-AU" altLang="en-US" sz="1800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 front-end architecture (optimized for very low threshold) </a:t>
            </a:r>
            <a:r>
              <a:rPr lang="en-AU" altLang="en-US" sz="18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is being developed, based on </a:t>
            </a:r>
            <a:r>
              <a:rPr lang="en-AU" altLang="en-US" sz="1800" b="1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Time-over-Threshold (</a:t>
            </a:r>
            <a:r>
              <a:rPr lang="en-AU" altLang="en-US" sz="1800" b="1" dirty="0" err="1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ToT</a:t>
            </a:r>
            <a:r>
              <a:rPr lang="en-AU" altLang="en-US" sz="1800" b="1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 </a:t>
            </a:r>
            <a:r>
              <a:rPr lang="en-AU" altLang="en-US" sz="18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  <a:sym typeface="Wingdings" pitchFamily="2" charset="2"/>
              </a:rPr>
              <a:t> preamp + DC coupled comparator + threshold tuning DAC </a:t>
            </a:r>
          </a:p>
          <a:p>
            <a:pPr algn="just" defTabSz="2086112">
              <a:defRPr/>
            </a:pPr>
            <a:endParaRPr lang="en-AU" altLang="en-US" sz="18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algn="just" defTabSz="2086112">
              <a:defRPr/>
            </a:pPr>
            <a:endParaRPr lang="en-AU" altLang="en-US" sz="18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914400" lvl="1" indent="-457200" algn="just" defTabSz="2086112">
              <a:defRPr/>
            </a:pPr>
            <a:endParaRPr lang="en-AU" altLang="en-US" sz="18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IT" sz="1800" dirty="0">
              <a:hlinkClick r:id="rId3"/>
            </a:endParaRPr>
          </a:p>
          <a:p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4BED7E-A083-BC44-9675-B94DC52D5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236" y="2110002"/>
            <a:ext cx="9461026" cy="44744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96D2AF-77EA-4143-B8F5-DC878C665C29}"/>
              </a:ext>
            </a:extLst>
          </p:cNvPr>
          <p:cNvSpPr txBox="1"/>
          <p:nvPr/>
        </p:nvSpPr>
        <p:spPr>
          <a:xfrm>
            <a:off x="4256743" y="4532984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</a:rPr>
              <a:t>2 µA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3EAB8-235F-324A-80FE-28E1CABD2D30}"/>
              </a:ext>
            </a:extLst>
          </p:cNvPr>
          <p:cNvSpPr txBox="1"/>
          <p:nvPr/>
        </p:nvSpPr>
        <p:spPr>
          <a:xfrm>
            <a:off x="5937024" y="4532985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</a:rPr>
              <a:t>1 µA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EF254-FEAA-FF44-95DD-3A9C38329AB3}"/>
              </a:ext>
            </a:extLst>
          </p:cNvPr>
          <p:cNvSpPr txBox="1"/>
          <p:nvPr/>
        </p:nvSpPr>
        <p:spPr>
          <a:xfrm>
            <a:off x="7539171" y="4532984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</a:rPr>
              <a:t>1 µA</a:t>
            </a:r>
          </a:p>
        </p:txBody>
      </p:sp>
      <p:sp>
        <p:nvSpPr>
          <p:cNvPr id="10" name="CasellaDiTesto 2">
            <a:extLst>
              <a:ext uri="{FF2B5EF4-FFF2-40B4-BE49-F238E27FC236}">
                <a16:creationId xmlns:a16="http://schemas.microsoft.com/office/drawing/2014/main" id="{B07379FB-7FE4-A94B-9DCC-247AFB74D619}"/>
              </a:ext>
            </a:extLst>
          </p:cNvPr>
          <p:cNvSpPr txBox="1"/>
          <p:nvPr/>
        </p:nvSpPr>
        <p:spPr>
          <a:xfrm>
            <a:off x="1092236" y="1747099"/>
            <a:ext cx="7109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Self-</a:t>
            </a:r>
            <a:r>
              <a:rPr lang="en-US" dirty="0" err="1"/>
              <a:t>cascode</a:t>
            </a:r>
            <a:r>
              <a:rPr lang="en-US" dirty="0"/>
              <a:t> preamp gain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Differential comparator architecture to improve the immunity to interferences</a:t>
            </a:r>
          </a:p>
        </p:txBody>
      </p:sp>
    </p:spTree>
    <p:extLst>
      <p:ext uri="{BB962C8B-B14F-4D97-AF65-F5344CB8AC3E}">
        <p14:creationId xmlns:p14="http://schemas.microsoft.com/office/powerpoint/2010/main" val="41630453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34" y="172280"/>
            <a:ext cx="11259665" cy="552738"/>
          </a:xfrm>
        </p:spPr>
        <p:txBody>
          <a:bodyPr/>
          <a:lstStyle/>
          <a:p>
            <a:r>
              <a:rPr lang="en-US" b="1" dirty="0"/>
              <a:t>Future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00560" y="627050"/>
            <a:ext cx="2743200" cy="1857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F08568-5856-D546-8BB7-582F6C5D791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6123E0-B498-0247-9C92-C002923AB706}"/>
              </a:ext>
            </a:extLst>
          </p:cNvPr>
          <p:cNvSpPr txBox="1">
            <a:spLocks/>
          </p:cNvSpPr>
          <p:nvPr/>
        </p:nvSpPr>
        <p:spPr>
          <a:xfrm>
            <a:off x="450933" y="1384396"/>
            <a:ext cx="11083727" cy="4089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086112">
              <a:defRPr/>
            </a:pP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Development of the test setup for the characterization of the </a:t>
            </a:r>
            <a:r>
              <a:rPr lang="en-AU" altLang="en-US" sz="2400" dirty="0" err="1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ToT</a:t>
            </a: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-based front-end</a:t>
            </a:r>
          </a:p>
          <a:p>
            <a:pPr algn="just" defTabSz="2086112">
              <a:defRPr/>
            </a:pPr>
            <a:endParaRPr lang="en-AU" altLang="en-US" sz="24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algn="just" defTabSz="2086112">
              <a:defRPr/>
            </a:pP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Characterization and radiation qualification of the </a:t>
            </a:r>
            <a:r>
              <a:rPr lang="en-AU" altLang="en-US" sz="2400" dirty="0" err="1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ToT</a:t>
            </a: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-based front-end</a:t>
            </a:r>
          </a:p>
          <a:p>
            <a:pPr algn="just" defTabSz="2086112">
              <a:defRPr/>
            </a:pPr>
            <a:endParaRPr lang="en-AU" altLang="en-US" sz="24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algn="just" defTabSz="2086112">
              <a:defRPr/>
            </a:pP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Design and characterization of a 28 nm front-end for X-ray imaging applications (</a:t>
            </a:r>
            <a:r>
              <a:rPr lang="en-AU" altLang="en-US" sz="2400" dirty="0" err="1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ToT</a:t>
            </a: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conversion with a bi-linear input/output characteristics)</a:t>
            </a:r>
          </a:p>
          <a:p>
            <a:pPr algn="just" defTabSz="2086112">
              <a:defRPr/>
            </a:pPr>
            <a:endParaRPr lang="en-AU" altLang="en-US" sz="2400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algn="just" defTabSz="2086112">
              <a:defRPr/>
            </a:pP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Development of prototype chip(s) including single devices and IP-blocks with a </a:t>
            </a:r>
            <a:r>
              <a:rPr lang="en-AU" altLang="en-US" sz="2400" dirty="0" err="1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FinFET</a:t>
            </a:r>
            <a:r>
              <a:rPr lang="en-AU" altLang="en-US" sz="2400" dirty="0">
                <a:solidFill>
                  <a:srgbClr val="0D0D0D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technology</a:t>
            </a:r>
          </a:p>
          <a:p>
            <a:pPr marL="914400" lvl="1" indent="-457200" algn="just" defTabSz="2086112">
              <a:defRPr/>
            </a:pPr>
            <a:endParaRPr lang="en-AU" altLang="en-US" dirty="0">
              <a:solidFill>
                <a:srgbClr val="0D0D0D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IT" sz="2400" dirty="0"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1640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E1EF4-86FA-526C-8BC9-8E44AED23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3791" y="729000"/>
            <a:ext cx="8433603" cy="5220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053976E-37FD-A596-4247-188A903AAFE2}"/>
              </a:ext>
            </a:extLst>
          </p:cNvPr>
          <p:cNvGrpSpPr/>
          <p:nvPr/>
        </p:nvGrpSpPr>
        <p:grpSpPr>
          <a:xfrm>
            <a:off x="5686425" y="2207418"/>
            <a:ext cx="4213225" cy="3026570"/>
            <a:chOff x="5686425" y="2207418"/>
            <a:chExt cx="4213225" cy="3026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54E44B-8712-5652-978B-C8ED44EE30B9}"/>
                </a:ext>
              </a:extLst>
            </p:cNvPr>
            <p:cNvSpPr/>
            <p:nvPr/>
          </p:nvSpPr>
          <p:spPr>
            <a:xfrm>
              <a:off x="5686425" y="2207418"/>
              <a:ext cx="1009650" cy="3026570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733E6A-7EE4-DD2C-6A4E-22969D9D22B3}"/>
                </a:ext>
              </a:extLst>
            </p:cNvPr>
            <p:cNvSpPr/>
            <p:nvPr/>
          </p:nvSpPr>
          <p:spPr>
            <a:xfrm>
              <a:off x="6696074" y="2207420"/>
              <a:ext cx="3203576" cy="1600200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7BD8AA3-AD9B-411D-5F7B-B104330531C2}"/>
                </a:ext>
              </a:extLst>
            </p:cNvPr>
            <p:cNvSpPr/>
            <p:nvPr/>
          </p:nvSpPr>
          <p:spPr>
            <a:xfrm>
              <a:off x="6696074" y="3997323"/>
              <a:ext cx="3203576" cy="1234661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75945E7-8FAF-165A-3EA6-3045B314BFC5}"/>
                </a:ext>
              </a:extLst>
            </p:cNvPr>
            <p:cNvSpPr/>
            <p:nvPr/>
          </p:nvSpPr>
          <p:spPr>
            <a:xfrm>
              <a:off x="9383696" y="3807619"/>
              <a:ext cx="515954" cy="189705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4998737-103C-DA2D-2CF8-90DAF6370A35}"/>
              </a:ext>
            </a:extLst>
          </p:cNvPr>
          <p:cNvSpPr/>
          <p:nvPr/>
        </p:nvSpPr>
        <p:spPr>
          <a:xfrm>
            <a:off x="2601798" y="3790953"/>
            <a:ext cx="7390614" cy="229928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A01BF8-D587-E589-21FD-844439C25D66}"/>
              </a:ext>
            </a:extLst>
          </p:cNvPr>
          <p:cNvSpPr txBox="1"/>
          <p:nvPr/>
        </p:nvSpPr>
        <p:spPr>
          <a:xfrm>
            <a:off x="1733791" y="6110942"/>
            <a:ext cx="73965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EDRRP Group. </a:t>
            </a:r>
            <a:r>
              <a:rPr lang="en-US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2021 ECFA detector research and development roadmap</a:t>
            </a:r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Tech. Rep. CERN-ESU-017, Geneva, 2020. (</a:t>
            </a:r>
            <a:r>
              <a:rPr lang="en-US" sz="800" dirty="0">
                <a:hlinkClick r:id="rId3"/>
              </a:rPr>
              <a:t>https://cds.cern.ch/record/2784893</a:t>
            </a:r>
            <a:r>
              <a:rPr lang="en-US" sz="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A5DD17-0A2C-495E-362E-0238F0304078}"/>
              </a:ext>
            </a:extLst>
          </p:cNvPr>
          <p:cNvSpPr txBox="1"/>
          <p:nvPr/>
        </p:nvSpPr>
        <p:spPr>
          <a:xfrm rot="20087707">
            <a:off x="376288" y="1205723"/>
            <a:ext cx="3296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2021 ECFA DETECTOR RESEARCH AND DEVELOPMENT ROADMAP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8584C64-DE3B-6DB4-FA17-462D5D10A32F}"/>
              </a:ext>
            </a:extLst>
          </p:cNvPr>
          <p:cNvCxnSpPr>
            <a:cxnSpLocks/>
          </p:cNvCxnSpPr>
          <p:nvPr/>
        </p:nvCxnSpPr>
        <p:spPr>
          <a:xfrm flipV="1">
            <a:off x="7032396" y="2230464"/>
            <a:ext cx="320511" cy="148369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F9CD1DD-127C-E4CA-F6B3-18D32E8765DD}"/>
              </a:ext>
            </a:extLst>
          </p:cNvPr>
          <p:cNvSpPr/>
          <p:nvPr/>
        </p:nvSpPr>
        <p:spPr>
          <a:xfrm>
            <a:off x="7051249" y="1904214"/>
            <a:ext cx="631596" cy="273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98AD14-0289-EB89-A434-7F8A16FC469B}"/>
              </a:ext>
            </a:extLst>
          </p:cNvPr>
          <p:cNvSpPr/>
          <p:nvPr/>
        </p:nvSpPr>
        <p:spPr>
          <a:xfrm>
            <a:off x="9239773" y="1890523"/>
            <a:ext cx="631596" cy="273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2151D5-1DE1-7D00-82A5-32F264A511AC}"/>
              </a:ext>
            </a:extLst>
          </p:cNvPr>
          <p:cNvCxnSpPr/>
          <p:nvPr/>
        </p:nvCxnSpPr>
        <p:spPr>
          <a:xfrm flipV="1">
            <a:off x="9310474" y="2230464"/>
            <a:ext cx="245097" cy="14784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6E1305-4405-F712-039F-1D31EB7B2DCE}"/>
              </a:ext>
            </a:extLst>
          </p:cNvPr>
          <p:cNvSpPr txBox="1"/>
          <p:nvPr/>
        </p:nvSpPr>
        <p:spPr>
          <a:xfrm>
            <a:off x="7281059" y="2630431"/>
            <a:ext cx="214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 very different time horizons!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C7DA9B-69AA-3131-9299-C37519FC831E}"/>
              </a:ext>
            </a:extLst>
          </p:cNvPr>
          <p:cNvSpPr txBox="1"/>
          <p:nvPr/>
        </p:nvSpPr>
        <p:spPr>
          <a:xfrm>
            <a:off x="3187691" y="4531619"/>
            <a:ext cx="3324949" cy="81560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TID </a:t>
            </a:r>
            <a:r>
              <a:rPr lang="en-US" dirty="0">
                <a:solidFill>
                  <a:srgbClr val="FF0000"/>
                </a:solidFill>
              </a:rPr>
              <a:t>~1-3 Grad</a:t>
            </a:r>
          </a:p>
          <a:p>
            <a:r>
              <a:rPr lang="en-US" dirty="0">
                <a:solidFill>
                  <a:srgbClr val="FF0000"/>
                </a:solidFill>
              </a:rPr>
              <a:t>fluence ~few 10</a:t>
            </a:r>
            <a:r>
              <a:rPr lang="en-US" baseline="30000" dirty="0">
                <a:solidFill>
                  <a:srgbClr val="FF0000"/>
                </a:solidFill>
              </a:rPr>
              <a:t>16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eq</a:t>
            </a:r>
            <a:r>
              <a:rPr lang="en-US" dirty="0">
                <a:solidFill>
                  <a:srgbClr val="FF0000"/>
                </a:solidFill>
              </a:rPr>
              <a:t>/cm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US" sz="1100" dirty="0">
                <a:solidFill>
                  <a:srgbClr val="FF0000"/>
                </a:solidFill>
              </a:rPr>
              <a:t>(challenging but possible with the technology we know)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BDBBAE-7E99-5916-8B2E-1E717CBF1C86}"/>
              </a:ext>
            </a:extLst>
          </p:cNvPr>
          <p:cNvCxnSpPr>
            <a:cxnSpLocks/>
          </p:cNvCxnSpPr>
          <p:nvPr/>
        </p:nvCxnSpPr>
        <p:spPr>
          <a:xfrm flipV="1">
            <a:off x="6479892" y="4089997"/>
            <a:ext cx="319449" cy="36758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09C637B-8B3C-17C1-0DF1-345686DFA85E}"/>
              </a:ext>
            </a:extLst>
          </p:cNvPr>
          <p:cNvSpPr txBox="1"/>
          <p:nvPr/>
        </p:nvSpPr>
        <p:spPr>
          <a:xfrm>
            <a:off x="8074365" y="4933653"/>
            <a:ext cx="3743332" cy="81560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TID </a:t>
            </a:r>
            <a:r>
              <a:rPr lang="en-US" dirty="0">
                <a:solidFill>
                  <a:srgbClr val="FF0000"/>
                </a:solidFill>
              </a:rPr>
              <a:t>~tens (hundreds?) of Grad</a:t>
            </a:r>
          </a:p>
          <a:p>
            <a:r>
              <a:rPr lang="en-US" dirty="0">
                <a:solidFill>
                  <a:srgbClr val="FF0000"/>
                </a:solidFill>
              </a:rPr>
              <a:t>fluence ~10</a:t>
            </a:r>
            <a:r>
              <a:rPr lang="en-US" baseline="30000" dirty="0">
                <a:solidFill>
                  <a:srgbClr val="FF0000"/>
                </a:solidFill>
              </a:rPr>
              <a:t>18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eq</a:t>
            </a:r>
            <a:r>
              <a:rPr lang="en-US" dirty="0">
                <a:solidFill>
                  <a:srgbClr val="FF0000"/>
                </a:solidFill>
              </a:rPr>
              <a:t>/cm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US" sz="1100" dirty="0">
                <a:solidFill>
                  <a:srgbClr val="FF0000"/>
                </a:solidFill>
              </a:rPr>
              <a:t>(NO known CMOS technology survives these levels of radiation)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6272F19-E15A-B8D5-1221-D0F41E9C9D2A}"/>
              </a:ext>
            </a:extLst>
          </p:cNvPr>
          <p:cNvCxnSpPr>
            <a:cxnSpLocks/>
          </p:cNvCxnSpPr>
          <p:nvPr/>
        </p:nvCxnSpPr>
        <p:spPr>
          <a:xfrm flipH="1" flipV="1">
            <a:off x="9310474" y="4090787"/>
            <a:ext cx="245097" cy="80329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1C47024-83DC-48D1-517B-F20BC4F9EB09}"/>
              </a:ext>
            </a:extLst>
          </p:cNvPr>
          <p:cNvSpPr txBox="1"/>
          <p:nvPr/>
        </p:nvSpPr>
        <p:spPr>
          <a:xfrm>
            <a:off x="6893844" y="3985489"/>
            <a:ext cx="214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 very different radiation levels!</a:t>
            </a:r>
          </a:p>
        </p:txBody>
      </p:sp>
    </p:spTree>
    <p:extLst>
      <p:ext uri="{BB962C8B-B14F-4D97-AF65-F5344CB8AC3E}">
        <p14:creationId xmlns:p14="http://schemas.microsoft.com/office/powerpoint/2010/main" val="22233346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E1EF4-86FA-526C-8BC9-8E44AED23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3791" y="729000"/>
            <a:ext cx="8433603" cy="522000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2151D5-1DE1-7D00-82A5-32F264A511AC}"/>
              </a:ext>
            </a:extLst>
          </p:cNvPr>
          <p:cNvCxnSpPr/>
          <p:nvPr/>
        </p:nvCxnSpPr>
        <p:spPr>
          <a:xfrm flipV="1">
            <a:off x="9310474" y="2230464"/>
            <a:ext cx="245097" cy="14784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654E44B-8712-5652-978B-C8ED44EE30B9}"/>
              </a:ext>
            </a:extLst>
          </p:cNvPr>
          <p:cNvSpPr/>
          <p:nvPr/>
        </p:nvSpPr>
        <p:spPr>
          <a:xfrm>
            <a:off x="5686425" y="2207418"/>
            <a:ext cx="1009650" cy="302657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733E6A-7EE4-DD2C-6A4E-22969D9D22B3}"/>
              </a:ext>
            </a:extLst>
          </p:cNvPr>
          <p:cNvSpPr/>
          <p:nvPr/>
        </p:nvSpPr>
        <p:spPr>
          <a:xfrm>
            <a:off x="6696074" y="2207420"/>
            <a:ext cx="3203576" cy="16002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BD8AA3-AD9B-411D-5F7B-B104330531C2}"/>
              </a:ext>
            </a:extLst>
          </p:cNvPr>
          <p:cNvSpPr/>
          <p:nvPr/>
        </p:nvSpPr>
        <p:spPr>
          <a:xfrm>
            <a:off x="6696074" y="3997323"/>
            <a:ext cx="3203576" cy="1234661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2564F4-23A1-4CF7-3CDE-14635F801BD1}"/>
              </a:ext>
            </a:extLst>
          </p:cNvPr>
          <p:cNvSpPr/>
          <p:nvPr/>
        </p:nvSpPr>
        <p:spPr>
          <a:xfrm>
            <a:off x="7165171" y="3807619"/>
            <a:ext cx="2010579" cy="189705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5945E7-8FAF-165A-3EA6-3045B314BFC5}"/>
              </a:ext>
            </a:extLst>
          </p:cNvPr>
          <p:cNvSpPr/>
          <p:nvPr/>
        </p:nvSpPr>
        <p:spPr>
          <a:xfrm>
            <a:off x="9175750" y="3807619"/>
            <a:ext cx="723900" cy="1877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998737-103C-DA2D-2CF8-90DAF6370A35}"/>
              </a:ext>
            </a:extLst>
          </p:cNvPr>
          <p:cNvSpPr/>
          <p:nvPr/>
        </p:nvSpPr>
        <p:spPr>
          <a:xfrm>
            <a:off x="2601798" y="3790953"/>
            <a:ext cx="7390614" cy="229928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A01BF8-D587-E589-21FD-844439C25D66}"/>
              </a:ext>
            </a:extLst>
          </p:cNvPr>
          <p:cNvSpPr txBox="1"/>
          <p:nvPr/>
        </p:nvSpPr>
        <p:spPr>
          <a:xfrm>
            <a:off x="1733791" y="6110942"/>
            <a:ext cx="73965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EDRRP Group. </a:t>
            </a:r>
            <a:r>
              <a:rPr lang="en-US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2021 ECFA detector research and development roadmap</a:t>
            </a:r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Tech. Rep. CERN-ESU-017, Geneva, 2020. (</a:t>
            </a:r>
            <a:r>
              <a:rPr lang="en-US" sz="800" dirty="0">
                <a:hlinkClick r:id="rId3"/>
              </a:rPr>
              <a:t>https://cds.cern.ch/record/2784893</a:t>
            </a:r>
            <a:r>
              <a:rPr lang="en-US" sz="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A5DD17-0A2C-495E-362E-0238F0304078}"/>
              </a:ext>
            </a:extLst>
          </p:cNvPr>
          <p:cNvSpPr txBox="1"/>
          <p:nvPr/>
        </p:nvSpPr>
        <p:spPr>
          <a:xfrm rot="20087707">
            <a:off x="376288" y="1205723"/>
            <a:ext cx="3296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2021 ECFA DETECTOR RESEARCH AND DEVELOPMENT ROADMAP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8584C64-DE3B-6DB4-FA17-462D5D10A32F}"/>
              </a:ext>
            </a:extLst>
          </p:cNvPr>
          <p:cNvCxnSpPr>
            <a:cxnSpLocks/>
          </p:cNvCxnSpPr>
          <p:nvPr/>
        </p:nvCxnSpPr>
        <p:spPr>
          <a:xfrm flipV="1">
            <a:off x="7032396" y="2230464"/>
            <a:ext cx="320511" cy="148369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F9CD1DD-127C-E4CA-F6B3-18D32E8765DD}"/>
              </a:ext>
            </a:extLst>
          </p:cNvPr>
          <p:cNvSpPr/>
          <p:nvPr/>
        </p:nvSpPr>
        <p:spPr>
          <a:xfrm>
            <a:off x="7051249" y="1904214"/>
            <a:ext cx="631596" cy="273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55E045-2FDB-79AE-6030-F0DF213C47B9}"/>
              </a:ext>
            </a:extLst>
          </p:cNvPr>
          <p:cNvCxnSpPr>
            <a:cxnSpLocks/>
          </p:cNvCxnSpPr>
          <p:nvPr/>
        </p:nvCxnSpPr>
        <p:spPr>
          <a:xfrm flipV="1">
            <a:off x="6479892" y="4089997"/>
            <a:ext cx="319449" cy="36758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9838D00-5722-C5EA-9C08-CA81B8E782CF}"/>
              </a:ext>
            </a:extLst>
          </p:cNvPr>
          <p:cNvSpPr txBox="1"/>
          <p:nvPr/>
        </p:nvSpPr>
        <p:spPr>
          <a:xfrm>
            <a:off x="3187691" y="4531619"/>
            <a:ext cx="3324949" cy="81560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TID </a:t>
            </a:r>
            <a:r>
              <a:rPr lang="en-US" dirty="0">
                <a:solidFill>
                  <a:srgbClr val="FF0000"/>
                </a:solidFill>
              </a:rPr>
              <a:t>~1-3 Grad</a:t>
            </a:r>
          </a:p>
          <a:p>
            <a:r>
              <a:rPr lang="en-US" dirty="0">
                <a:solidFill>
                  <a:srgbClr val="FF0000"/>
                </a:solidFill>
              </a:rPr>
              <a:t>fluence ~few 10</a:t>
            </a:r>
            <a:r>
              <a:rPr lang="en-US" baseline="30000" dirty="0">
                <a:solidFill>
                  <a:srgbClr val="FF0000"/>
                </a:solidFill>
              </a:rPr>
              <a:t>16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eq</a:t>
            </a:r>
            <a:r>
              <a:rPr lang="en-US" dirty="0">
                <a:solidFill>
                  <a:srgbClr val="FF0000"/>
                </a:solidFill>
              </a:rPr>
              <a:t>/cm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US" sz="1100" dirty="0">
                <a:solidFill>
                  <a:srgbClr val="FF0000"/>
                </a:solidFill>
              </a:rPr>
              <a:t>(challenging but possible with the technology we know)</a:t>
            </a:r>
          </a:p>
        </p:txBody>
      </p:sp>
    </p:spTree>
    <p:extLst>
      <p:ext uri="{BB962C8B-B14F-4D97-AF65-F5344CB8AC3E}">
        <p14:creationId xmlns:p14="http://schemas.microsoft.com/office/powerpoint/2010/main" val="19890983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C50369-CDDD-D9AF-AE86-7CB9CB96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732666-4187-05BB-E5E9-2E2EEA3F1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2D3253-C33D-99FE-6B58-59F11000BD73}"/>
              </a:ext>
            </a:extLst>
          </p:cNvPr>
          <p:cNvSpPr txBox="1"/>
          <p:nvPr/>
        </p:nvSpPr>
        <p:spPr>
          <a:xfrm>
            <a:off x="838200" y="1426716"/>
            <a:ext cx="4418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studies on 65nm CMOS technology: </a:t>
            </a:r>
            <a:r>
              <a:rPr lang="en-US" b="1" dirty="0">
                <a:solidFill>
                  <a:srgbClr val="0033A0"/>
                </a:solidFill>
              </a:rPr>
              <a:t>2012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1A9E11-54B9-9461-E95F-85E7E3891085}"/>
              </a:ext>
            </a:extLst>
          </p:cNvPr>
          <p:cNvSpPr txBox="1"/>
          <p:nvPr/>
        </p:nvSpPr>
        <p:spPr>
          <a:xfrm>
            <a:off x="6539402" y="1426716"/>
            <a:ext cx="401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chip production in 65nm for HL-LHC: </a:t>
            </a:r>
            <a:r>
              <a:rPr lang="en-US" b="1" dirty="0">
                <a:solidFill>
                  <a:srgbClr val="0033A0"/>
                </a:solidFill>
              </a:rPr>
              <a:t>now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1939C2-0111-CAEC-1B32-39E9433EF442}"/>
              </a:ext>
            </a:extLst>
          </p:cNvPr>
          <p:cNvSpPr/>
          <p:nvPr/>
        </p:nvSpPr>
        <p:spPr>
          <a:xfrm>
            <a:off x="5256847" y="1426717"/>
            <a:ext cx="1282555" cy="369331"/>
          </a:xfrm>
          <a:custGeom>
            <a:avLst/>
            <a:gdLst>
              <a:gd name="connsiteX0" fmla="*/ 0 w 1201783"/>
              <a:gd name="connsiteY0" fmla="*/ 164066 h 377778"/>
              <a:gd name="connsiteX1" fmla="*/ 557348 w 1201783"/>
              <a:gd name="connsiteY1" fmla="*/ 7312 h 377778"/>
              <a:gd name="connsiteX2" fmla="*/ 914400 w 1201783"/>
              <a:gd name="connsiteY2" fmla="*/ 373072 h 377778"/>
              <a:gd name="connsiteX3" fmla="*/ 1201783 w 1201783"/>
              <a:gd name="connsiteY3" fmla="*/ 181483 h 377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1783" h="377778">
                <a:moveTo>
                  <a:pt x="0" y="164066"/>
                </a:moveTo>
                <a:cubicBezTo>
                  <a:pt x="202474" y="68272"/>
                  <a:pt x="404948" y="-27522"/>
                  <a:pt x="557348" y="7312"/>
                </a:cubicBezTo>
                <a:cubicBezTo>
                  <a:pt x="709748" y="42146"/>
                  <a:pt x="806994" y="344044"/>
                  <a:pt x="914400" y="373072"/>
                </a:cubicBezTo>
                <a:cubicBezTo>
                  <a:pt x="1021806" y="402100"/>
                  <a:pt x="1111794" y="291791"/>
                  <a:pt x="1201783" y="181483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E92421-D1E2-14EF-7AD1-4F646325209E}"/>
              </a:ext>
            </a:extLst>
          </p:cNvPr>
          <p:cNvSpPr txBox="1"/>
          <p:nvPr/>
        </p:nvSpPr>
        <p:spPr>
          <a:xfrm>
            <a:off x="838200" y="2563276"/>
            <a:ext cx="275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chips ready for </a:t>
            </a:r>
            <a:r>
              <a:rPr lang="en-US" b="1" dirty="0">
                <a:solidFill>
                  <a:srgbClr val="0033A0"/>
                </a:solidFill>
              </a:rPr>
              <a:t>2030 - 2035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BE963C8-3E40-AEC6-F9B9-530D8562C679}"/>
              </a:ext>
            </a:extLst>
          </p:cNvPr>
          <p:cNvSpPr/>
          <p:nvPr/>
        </p:nvSpPr>
        <p:spPr>
          <a:xfrm>
            <a:off x="3609536" y="2563276"/>
            <a:ext cx="1494738" cy="369332"/>
          </a:xfrm>
          <a:custGeom>
            <a:avLst/>
            <a:gdLst>
              <a:gd name="connsiteX0" fmla="*/ 0 w 1201783"/>
              <a:gd name="connsiteY0" fmla="*/ 164066 h 377778"/>
              <a:gd name="connsiteX1" fmla="*/ 557348 w 1201783"/>
              <a:gd name="connsiteY1" fmla="*/ 7312 h 377778"/>
              <a:gd name="connsiteX2" fmla="*/ 914400 w 1201783"/>
              <a:gd name="connsiteY2" fmla="*/ 373072 h 377778"/>
              <a:gd name="connsiteX3" fmla="*/ 1201783 w 1201783"/>
              <a:gd name="connsiteY3" fmla="*/ 181483 h 377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1783" h="377778">
                <a:moveTo>
                  <a:pt x="0" y="164066"/>
                </a:moveTo>
                <a:cubicBezTo>
                  <a:pt x="202474" y="68272"/>
                  <a:pt x="404948" y="-27522"/>
                  <a:pt x="557348" y="7312"/>
                </a:cubicBezTo>
                <a:cubicBezTo>
                  <a:pt x="709748" y="42146"/>
                  <a:pt x="806994" y="344044"/>
                  <a:pt x="914400" y="373072"/>
                </a:cubicBezTo>
                <a:cubicBezTo>
                  <a:pt x="1021806" y="402100"/>
                  <a:pt x="1111794" y="291791"/>
                  <a:pt x="1201783" y="181483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80CFEC-88D1-ADAA-9C31-DC06E236A1AA}"/>
              </a:ext>
            </a:extLst>
          </p:cNvPr>
          <p:cNvSpPr txBox="1"/>
          <p:nvPr/>
        </p:nvSpPr>
        <p:spPr>
          <a:xfrm>
            <a:off x="5104273" y="2563276"/>
            <a:ext cx="624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study on radiation effects should have already been started…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B6E309-8555-B67C-85C4-ABEF31BB0CFC}"/>
              </a:ext>
            </a:extLst>
          </p:cNvPr>
          <p:cNvSpPr txBox="1"/>
          <p:nvPr/>
        </p:nvSpPr>
        <p:spPr>
          <a:xfrm>
            <a:off x="5334957" y="1057385"/>
            <a:ext cx="1126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&gt; 10 years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856EF6-442F-51C1-1301-83910B2BAE68}"/>
              </a:ext>
            </a:extLst>
          </p:cNvPr>
          <p:cNvSpPr txBox="1"/>
          <p:nvPr/>
        </p:nvSpPr>
        <p:spPr>
          <a:xfrm>
            <a:off x="4180114" y="4204128"/>
            <a:ext cx="7173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TID tests on </a:t>
            </a:r>
            <a:r>
              <a:rPr lang="en-US" b="1" dirty="0">
                <a:solidFill>
                  <a:srgbClr val="0033A0"/>
                </a:solidFill>
              </a:rPr>
              <a:t>28nm CMOS </a:t>
            </a:r>
            <a:r>
              <a:rPr lang="en-US" dirty="0"/>
              <a:t>technology started in 2014!</a:t>
            </a:r>
          </a:p>
          <a:p>
            <a:pPr algn="r"/>
            <a:r>
              <a:rPr lang="en-US" dirty="0"/>
              <a:t>TID tests on </a:t>
            </a:r>
            <a:r>
              <a:rPr lang="en-US" b="1" dirty="0">
                <a:solidFill>
                  <a:srgbClr val="0033A0"/>
                </a:solidFill>
              </a:rPr>
              <a:t>65nm </a:t>
            </a:r>
            <a:r>
              <a:rPr lang="en-US" dirty="0"/>
              <a:t>imaging</a:t>
            </a:r>
            <a:r>
              <a:rPr lang="en-US" b="1" dirty="0">
                <a:solidFill>
                  <a:srgbClr val="0033A0"/>
                </a:solidFill>
              </a:rPr>
              <a:t> </a:t>
            </a:r>
            <a:r>
              <a:rPr lang="en-US" dirty="0"/>
              <a:t>technology for </a:t>
            </a:r>
            <a:r>
              <a:rPr lang="en-US" b="1" dirty="0">
                <a:solidFill>
                  <a:srgbClr val="0033A0"/>
                </a:solidFill>
              </a:rPr>
              <a:t>monolithic</a:t>
            </a:r>
            <a:r>
              <a:rPr lang="en-US" dirty="0"/>
              <a:t> started in 2022!</a:t>
            </a:r>
          </a:p>
          <a:p>
            <a:pPr algn="r"/>
            <a:r>
              <a:rPr lang="en-US" b="1" dirty="0">
                <a:solidFill>
                  <a:srgbClr val="0033A0"/>
                </a:solidFill>
              </a:rPr>
              <a:t>DCDC</a:t>
            </a:r>
            <a:r>
              <a:rPr lang="en-US" dirty="0"/>
              <a:t> </a:t>
            </a:r>
            <a:r>
              <a:rPr lang="en-US" dirty="0" err="1"/>
              <a:t>GaN</a:t>
            </a:r>
            <a:r>
              <a:rPr lang="en-US" dirty="0"/>
              <a:t>, </a:t>
            </a:r>
            <a:r>
              <a:rPr lang="en-US" dirty="0" err="1"/>
              <a:t>iPOL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087A7D0B-4479-FFB3-F004-D1E8913F315C}"/>
              </a:ext>
            </a:extLst>
          </p:cNvPr>
          <p:cNvSpPr/>
          <p:nvPr/>
        </p:nvSpPr>
        <p:spPr>
          <a:xfrm>
            <a:off x="8514528" y="3661816"/>
            <a:ext cx="317369" cy="365125"/>
          </a:xfrm>
          <a:prstGeom prst="downArrow">
            <a:avLst/>
          </a:prstGeom>
          <a:noFill/>
          <a:ln w="190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2C3641-E4DC-4A3E-B64C-5A4DE51FFA23}"/>
              </a:ext>
            </a:extLst>
          </p:cNvPr>
          <p:cNvSpPr txBox="1"/>
          <p:nvPr/>
        </p:nvSpPr>
        <p:spPr>
          <a:xfrm>
            <a:off x="7962730" y="3112546"/>
            <a:ext cx="142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... and it was!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66EE35-E817-6807-BC9D-C28078C662FC}"/>
              </a:ext>
            </a:extLst>
          </p:cNvPr>
          <p:cNvSpPr txBox="1"/>
          <p:nvPr/>
        </p:nvSpPr>
        <p:spPr>
          <a:xfrm>
            <a:off x="838199" y="1688326"/>
            <a:ext cx="175913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[S. </a:t>
            </a:r>
            <a:r>
              <a:rPr lang="en-US" sz="800" dirty="0" err="1"/>
              <a:t>Bonacini</a:t>
            </a:r>
            <a:r>
              <a:rPr lang="en-US" sz="800" dirty="0"/>
              <a:t> et al 2012 JINST 7 P01015]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7FDD88-4E01-606E-41B1-85B1BE226980}"/>
              </a:ext>
            </a:extLst>
          </p:cNvPr>
          <p:cNvSpPr txBox="1"/>
          <p:nvPr/>
        </p:nvSpPr>
        <p:spPr>
          <a:xfrm>
            <a:off x="838199" y="5361428"/>
            <a:ext cx="8288744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33A0"/>
                </a:solidFill>
              </a:rPr>
              <a:t>research on commercial CMOS technologies is essential!</a:t>
            </a:r>
          </a:p>
        </p:txBody>
      </p:sp>
    </p:spTree>
    <p:extLst>
      <p:ext uri="{BB962C8B-B14F-4D97-AF65-F5344CB8AC3E}">
        <p14:creationId xmlns:p14="http://schemas.microsoft.com/office/powerpoint/2010/main" val="15848759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7E1EF4-86FA-526C-8BC9-8E44AED23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3791" y="729000"/>
            <a:ext cx="8433603" cy="522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053976E-37FD-A596-4247-188A903AAFE2}"/>
              </a:ext>
            </a:extLst>
          </p:cNvPr>
          <p:cNvGrpSpPr/>
          <p:nvPr/>
        </p:nvGrpSpPr>
        <p:grpSpPr>
          <a:xfrm>
            <a:off x="5686425" y="2207418"/>
            <a:ext cx="4213225" cy="3026570"/>
            <a:chOff x="5686425" y="2207418"/>
            <a:chExt cx="4213225" cy="3026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54E44B-8712-5652-978B-C8ED44EE30B9}"/>
                </a:ext>
              </a:extLst>
            </p:cNvPr>
            <p:cNvSpPr/>
            <p:nvPr/>
          </p:nvSpPr>
          <p:spPr>
            <a:xfrm>
              <a:off x="5686425" y="2207418"/>
              <a:ext cx="1009650" cy="3026570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733E6A-7EE4-DD2C-6A4E-22969D9D22B3}"/>
                </a:ext>
              </a:extLst>
            </p:cNvPr>
            <p:cNvSpPr/>
            <p:nvPr/>
          </p:nvSpPr>
          <p:spPr>
            <a:xfrm>
              <a:off x="6696074" y="2207420"/>
              <a:ext cx="3203576" cy="1600200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7BD8AA3-AD9B-411D-5F7B-B104330531C2}"/>
                </a:ext>
              </a:extLst>
            </p:cNvPr>
            <p:cNvSpPr/>
            <p:nvPr/>
          </p:nvSpPr>
          <p:spPr>
            <a:xfrm>
              <a:off x="6696074" y="3997323"/>
              <a:ext cx="3203576" cy="1234661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2564F4-23A1-4CF7-3CDE-14635F801BD1}"/>
                </a:ext>
              </a:extLst>
            </p:cNvPr>
            <p:cNvSpPr/>
            <p:nvPr/>
          </p:nvSpPr>
          <p:spPr>
            <a:xfrm>
              <a:off x="6696073" y="3807619"/>
              <a:ext cx="2479677" cy="213262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75945E7-8FAF-165A-3EA6-3045B314BFC5}"/>
                </a:ext>
              </a:extLst>
            </p:cNvPr>
            <p:cNvSpPr/>
            <p:nvPr/>
          </p:nvSpPr>
          <p:spPr>
            <a:xfrm>
              <a:off x="9383696" y="3807619"/>
              <a:ext cx="515954" cy="189705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4998737-103C-DA2D-2CF8-90DAF6370A35}"/>
              </a:ext>
            </a:extLst>
          </p:cNvPr>
          <p:cNvSpPr/>
          <p:nvPr/>
        </p:nvSpPr>
        <p:spPr>
          <a:xfrm>
            <a:off x="2601798" y="3790953"/>
            <a:ext cx="7390614" cy="229928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A01BF8-D587-E589-21FD-844439C25D66}"/>
              </a:ext>
            </a:extLst>
          </p:cNvPr>
          <p:cNvSpPr txBox="1"/>
          <p:nvPr/>
        </p:nvSpPr>
        <p:spPr>
          <a:xfrm>
            <a:off x="1733791" y="6110942"/>
            <a:ext cx="73965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EDRRP Group. </a:t>
            </a:r>
            <a:r>
              <a:rPr lang="en-US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2021 ECFA detector research and development roadmap</a:t>
            </a:r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Tech. Rep. CERN-ESU-017, Geneva, 2020. (</a:t>
            </a:r>
            <a:r>
              <a:rPr lang="en-US" sz="800" dirty="0">
                <a:hlinkClick r:id="rId3"/>
              </a:rPr>
              <a:t>https://cds.cern.ch/record/2784893</a:t>
            </a:r>
            <a:r>
              <a:rPr lang="en-US" sz="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A5DD17-0A2C-495E-362E-0238F0304078}"/>
              </a:ext>
            </a:extLst>
          </p:cNvPr>
          <p:cNvSpPr txBox="1"/>
          <p:nvPr/>
        </p:nvSpPr>
        <p:spPr>
          <a:xfrm rot="20087707">
            <a:off x="376288" y="1205723"/>
            <a:ext cx="3296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2021 ECFA DETECTOR RESEARCH AND DEVELOPMENT ROADMAP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98AD14-0289-EB89-A434-7F8A16FC469B}"/>
              </a:ext>
            </a:extLst>
          </p:cNvPr>
          <p:cNvSpPr/>
          <p:nvPr/>
        </p:nvSpPr>
        <p:spPr>
          <a:xfrm>
            <a:off x="9239773" y="1890523"/>
            <a:ext cx="631596" cy="273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2151D5-1DE1-7D00-82A5-32F264A511AC}"/>
              </a:ext>
            </a:extLst>
          </p:cNvPr>
          <p:cNvCxnSpPr/>
          <p:nvPr/>
        </p:nvCxnSpPr>
        <p:spPr>
          <a:xfrm flipV="1">
            <a:off x="9310474" y="2230464"/>
            <a:ext cx="245097" cy="14784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6272F19-E15A-B8D5-1221-D0F41E9C9D2A}"/>
              </a:ext>
            </a:extLst>
          </p:cNvPr>
          <p:cNvCxnSpPr>
            <a:cxnSpLocks/>
          </p:cNvCxnSpPr>
          <p:nvPr/>
        </p:nvCxnSpPr>
        <p:spPr>
          <a:xfrm flipH="1" flipV="1">
            <a:off x="9310474" y="4090787"/>
            <a:ext cx="245097" cy="80329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6FD96BE-0B5A-5B65-7E0E-5C0BB9190A06}"/>
              </a:ext>
            </a:extLst>
          </p:cNvPr>
          <p:cNvSpPr txBox="1"/>
          <p:nvPr/>
        </p:nvSpPr>
        <p:spPr>
          <a:xfrm>
            <a:off x="8074365" y="4933653"/>
            <a:ext cx="3743332" cy="81560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TID </a:t>
            </a:r>
            <a:r>
              <a:rPr lang="en-US" dirty="0">
                <a:solidFill>
                  <a:srgbClr val="FF0000"/>
                </a:solidFill>
              </a:rPr>
              <a:t>~tens (hundreds?) of Grad</a:t>
            </a:r>
          </a:p>
          <a:p>
            <a:r>
              <a:rPr lang="en-US" dirty="0">
                <a:solidFill>
                  <a:srgbClr val="FF0000"/>
                </a:solidFill>
              </a:rPr>
              <a:t>fluence ~10</a:t>
            </a:r>
            <a:r>
              <a:rPr lang="en-US" baseline="30000" dirty="0">
                <a:solidFill>
                  <a:srgbClr val="FF0000"/>
                </a:solidFill>
              </a:rPr>
              <a:t>18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eq</a:t>
            </a:r>
            <a:r>
              <a:rPr lang="en-US" dirty="0">
                <a:solidFill>
                  <a:srgbClr val="FF0000"/>
                </a:solidFill>
              </a:rPr>
              <a:t>/cm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US" sz="1100" dirty="0">
                <a:solidFill>
                  <a:srgbClr val="FF0000"/>
                </a:solidFill>
              </a:rPr>
              <a:t>(NO known </a:t>
            </a:r>
            <a:r>
              <a:rPr lang="en-US" sz="1100" dirty="0" err="1">
                <a:solidFill>
                  <a:srgbClr val="FF0000"/>
                </a:solidFill>
              </a:rPr>
              <a:t>CMOStechnology</a:t>
            </a:r>
            <a:r>
              <a:rPr lang="en-US" sz="1100" dirty="0">
                <a:solidFill>
                  <a:srgbClr val="FF0000"/>
                </a:solidFill>
              </a:rPr>
              <a:t> survives these levels of radiation)</a:t>
            </a:r>
          </a:p>
        </p:txBody>
      </p:sp>
    </p:spTree>
    <p:extLst>
      <p:ext uri="{BB962C8B-B14F-4D97-AF65-F5344CB8AC3E}">
        <p14:creationId xmlns:p14="http://schemas.microsoft.com/office/powerpoint/2010/main" val="13560143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1DD7A25-90A9-79BE-DC69-EB301D90F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98940"/>
            <a:ext cx="7943212" cy="595740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1382D-E280-AE82-00AF-465B03E51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9AC30-9A59-21C7-EEFC-57FB1B41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CF8997C-0D7D-36DD-1DD7-3C84B31ADD37}"/>
              </a:ext>
            </a:extLst>
          </p:cNvPr>
          <p:cNvSpPr txBox="1"/>
          <p:nvPr/>
        </p:nvSpPr>
        <p:spPr>
          <a:xfrm>
            <a:off x="8342452" y="5950081"/>
            <a:ext cx="326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data from:</a:t>
            </a:r>
          </a:p>
          <a:p>
            <a:r>
              <a:rPr lang="en-US" sz="800" dirty="0"/>
              <a:t>https://www.tsmc.com/english/dedicatedFoundry/technology/logic/l_3nm</a:t>
            </a:r>
          </a:p>
          <a:p>
            <a:r>
              <a:rPr lang="en-US" sz="800" dirty="0"/>
              <a:t>https://irds.ieee.org/editions/2022/more-moore</a:t>
            </a:r>
          </a:p>
        </p:txBody>
      </p:sp>
    </p:spTree>
    <p:extLst>
      <p:ext uri="{BB962C8B-B14F-4D97-AF65-F5344CB8AC3E}">
        <p14:creationId xmlns:p14="http://schemas.microsoft.com/office/powerpoint/2010/main" val="13558647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374E4B-89DE-7AEE-5A9F-C1B1A23EE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778F2-9BC3-308F-BA14-6145C8C1A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B81FD-DFE4-FCBA-B2CE-C172A55701C6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7.4.b: </a:t>
            </a:r>
            <a:r>
              <a:rPr lang="en-GB" sz="2000" dirty="0">
                <a:latin typeface="+mj-lt"/>
                <a:ea typeface="+mj-ea"/>
                <a:cs typeface="+mj-cs"/>
              </a:rPr>
              <a:t>EXTREME ENVIRONMENT AND LONGEVITY - RADIATION HARDNESS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000" b="0" i="0" u="none" strike="noStrike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Project: radiation resistance of advanced CMOS nodes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AB35C1-DC4F-98BD-030E-2901FDC3B4F8}"/>
              </a:ext>
            </a:extLst>
          </p:cNvPr>
          <p:cNvSpPr txBox="1"/>
          <p:nvPr/>
        </p:nvSpPr>
        <p:spPr>
          <a:xfrm>
            <a:off x="838200" y="4260196"/>
            <a:ext cx="10515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Other possible projects: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US" sz="2000" dirty="0"/>
              <a:t>“new” or different technologies (e.g., </a:t>
            </a:r>
            <a:r>
              <a:rPr lang="en-US" sz="2000" dirty="0" err="1"/>
              <a:t>GaN</a:t>
            </a:r>
            <a:r>
              <a:rPr lang="en-US" sz="2000" dirty="0"/>
              <a:t>, </a:t>
            </a:r>
            <a:r>
              <a:rPr lang="en-US" sz="2000" dirty="0" err="1"/>
              <a:t>InGaAs</a:t>
            </a:r>
            <a:r>
              <a:rPr lang="en-US" sz="2000" dirty="0"/>
              <a:t>, etc.)</a:t>
            </a:r>
            <a:endParaRPr lang="en-GB" sz="2000" b="0" i="0" u="none" strike="noStrike" dirty="0">
              <a:effectLst/>
              <a:latin typeface="+mj-lt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j-lt"/>
              </a:rPr>
              <a:t>facilities (how to irradiate to tens of Grad in a reasonable amount of time)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qualification (how to qualify chips for ultra-high doses)</a:t>
            </a:r>
            <a:endParaRPr lang="en-GB" sz="2000" b="0" i="0" u="none" strike="noStrike" dirty="0"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BF7A78-8B04-F91D-25F1-216EF01C632B}"/>
              </a:ext>
            </a:extLst>
          </p:cNvPr>
          <p:cNvSpPr txBox="1"/>
          <p:nvPr/>
        </p:nvSpPr>
        <p:spPr>
          <a:xfrm>
            <a:off x="2169361" y="1669642"/>
            <a:ext cx="5062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specific projects are expected to form around: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0C8C24-FB40-312C-BB97-298F907DD468}"/>
              </a:ext>
            </a:extLst>
          </p:cNvPr>
          <p:cNvSpPr txBox="1"/>
          <p:nvPr/>
        </p:nvSpPr>
        <p:spPr>
          <a:xfrm>
            <a:off x="838200" y="2772404"/>
            <a:ext cx="477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nodes (e.g., 7nm </a:t>
            </a:r>
            <a:r>
              <a:rPr lang="en-US" dirty="0" err="1"/>
              <a:t>finfets</a:t>
            </a:r>
            <a:r>
              <a:rPr lang="en-US" dirty="0"/>
              <a:t>, 3nm LGAA, etc.)</a:t>
            </a:r>
            <a:endParaRPr lang="en-GB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A7E7F339-9BBC-EFAA-0E7E-F366949A0F28}"/>
              </a:ext>
            </a:extLst>
          </p:cNvPr>
          <p:cNvSpPr/>
          <p:nvPr/>
        </p:nvSpPr>
        <p:spPr>
          <a:xfrm rot="1639109">
            <a:off x="3316601" y="2092478"/>
            <a:ext cx="397437" cy="67595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A4BC0-404D-089A-0569-FF0369D0CEA3}"/>
              </a:ext>
            </a:extLst>
          </p:cNvPr>
          <p:cNvSpPr txBox="1"/>
          <p:nvPr/>
        </p:nvSpPr>
        <p:spPr>
          <a:xfrm>
            <a:off x="3303737" y="3430227"/>
            <a:ext cx="762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Specific effects (e.g., low-dose-rates at ultra-high-doses, NIEL scaling, noise, etc.)</a:t>
            </a:r>
            <a:endParaRPr lang="en-GB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B90D6166-CE9B-A915-0D14-E39B9BCF1596}"/>
              </a:ext>
            </a:extLst>
          </p:cNvPr>
          <p:cNvSpPr/>
          <p:nvPr/>
        </p:nvSpPr>
        <p:spPr>
          <a:xfrm rot="20068901">
            <a:off x="6288520" y="2055348"/>
            <a:ext cx="383023" cy="135691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A1CFFD-124F-7D45-BC44-36A80CB369EF}"/>
              </a:ext>
            </a:extLst>
          </p:cNvPr>
          <p:cNvSpPr txBox="1"/>
          <p:nvPr/>
        </p:nvSpPr>
        <p:spPr>
          <a:xfrm>
            <a:off x="838200" y="5900160"/>
            <a:ext cx="10515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+mj-lt"/>
              </a:rPr>
              <a:t>difficulties</a:t>
            </a:r>
            <a:r>
              <a:rPr lang="en-GB" sz="2000" dirty="0">
                <a:latin typeface="+mj-lt"/>
              </a:rPr>
              <a:t>: 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technology accessibility</a:t>
            </a:r>
            <a:r>
              <a:rPr lang="en-GB" sz="2000" dirty="0">
                <a:latin typeface="+mj-lt"/>
              </a:rPr>
              <a:t>, facility accessibility</a:t>
            </a:r>
            <a:endParaRPr lang="en-GB" sz="2000" b="0" i="0" u="none" strike="noStrike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3896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7DF93FD-5E55-A0A8-F138-C51C9FC3583E}"/>
              </a:ext>
            </a:extLst>
          </p:cNvPr>
          <p:cNvSpPr txBox="1"/>
          <p:nvPr/>
        </p:nvSpPr>
        <p:spPr>
          <a:xfrm>
            <a:off x="5224374" y="242316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[CH]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7DB22-F377-9B7D-E337-3DD9F8165476}"/>
              </a:ext>
            </a:extLst>
          </p:cNvPr>
          <p:cNvSpPr txBox="1"/>
          <p:nvPr/>
        </p:nvSpPr>
        <p:spPr>
          <a:xfrm>
            <a:off x="1772986" y="24385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2A20C-3409-58A3-F66A-B5E9FF5B7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6984B-7E85-09C5-78FF-9EA0538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Grafik 22">
            <a:extLst>
              <a:ext uri="{FF2B5EF4-FFF2-40B4-BE49-F238E27FC236}">
                <a16:creationId xmlns:a16="http://schemas.microsoft.com/office/drawing/2014/main" id="{A5EB56A5-DA3D-EF4C-79EC-ADC5B1E15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11590"/>
            <a:ext cx="1705991" cy="6279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D34DD5-AB83-3937-47AD-60E045993718}"/>
              </a:ext>
            </a:extLst>
          </p:cNvPr>
          <p:cNvSpPr txBox="1"/>
          <p:nvPr/>
        </p:nvSpPr>
        <p:spPr>
          <a:xfrm>
            <a:off x="5220464" y="3440899"/>
            <a:ext cx="596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[AU]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0BC7D-51D5-3FE2-08D6-48E224601CE9}"/>
              </a:ext>
            </a:extLst>
          </p:cNvPr>
          <p:cNvGrpSpPr/>
          <p:nvPr/>
        </p:nvGrpSpPr>
        <p:grpSpPr>
          <a:xfrm>
            <a:off x="838200" y="5311292"/>
            <a:ext cx="4925906" cy="758611"/>
            <a:chOff x="838200" y="4234179"/>
            <a:chExt cx="4925906" cy="758611"/>
          </a:xfrm>
        </p:grpSpPr>
        <p:pic>
          <p:nvPicPr>
            <p:cNvPr id="10" name="Picture 9" descr="A logo with a building and sun&#10;&#10;Description automatically generated">
              <a:extLst>
                <a:ext uri="{FF2B5EF4-FFF2-40B4-BE49-F238E27FC236}">
                  <a16:creationId xmlns:a16="http://schemas.microsoft.com/office/drawing/2014/main" id="{5FB77EBB-A8CB-AC8E-7339-A182CBDF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4234180"/>
              <a:ext cx="820119" cy="758610"/>
            </a:xfrm>
            <a:prstGeom prst="rect">
              <a:avLst/>
            </a:prstGeom>
          </p:spPr>
        </p:pic>
        <p:pic>
          <p:nvPicPr>
            <p:cNvPr id="12" name="Picture 11" descr="A blue and black logo&#10;&#10;Description automatically generated">
              <a:extLst>
                <a:ext uri="{FF2B5EF4-FFF2-40B4-BE49-F238E27FC236}">
                  <a16:creationId xmlns:a16="http://schemas.microsoft.com/office/drawing/2014/main" id="{F6B46B9A-2186-824F-941A-45EB681D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366" y="4234180"/>
              <a:ext cx="1677283" cy="7586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4B4715-6DC8-81B9-A956-F54D6B96502B}"/>
                </a:ext>
              </a:extLst>
            </p:cNvPr>
            <p:cNvSpPr txBox="1"/>
            <p:nvPr/>
          </p:nvSpPr>
          <p:spPr>
            <a:xfrm>
              <a:off x="3503649" y="432109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b="1" dirty="0"/>
            </a:p>
          </p:txBody>
        </p:sp>
        <p:pic>
          <p:nvPicPr>
            <p:cNvPr id="16" name="Picture 15" descr="A red circle with text and images on it&#10;&#10;Description automatically generated">
              <a:extLst>
                <a:ext uri="{FF2B5EF4-FFF2-40B4-BE49-F238E27FC236}">
                  <a16:creationId xmlns:a16="http://schemas.microsoft.com/office/drawing/2014/main" id="{55186C82-85B5-7F8C-5EE0-FB0565605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0090" y="4234179"/>
              <a:ext cx="758610" cy="7586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FF603C-6F0E-F897-B192-CB57028EC021}"/>
                </a:ext>
              </a:extLst>
            </p:cNvPr>
            <p:cNvSpPr txBox="1"/>
            <p:nvPr/>
          </p:nvSpPr>
          <p:spPr>
            <a:xfrm>
              <a:off x="5273266" y="442881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[IT]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864D6B-C131-DA5B-C0AE-090EBB7EC55F}"/>
              </a:ext>
            </a:extLst>
          </p:cNvPr>
          <p:cNvGrpSpPr/>
          <p:nvPr/>
        </p:nvGrpSpPr>
        <p:grpSpPr>
          <a:xfrm>
            <a:off x="837214" y="4132580"/>
            <a:ext cx="4956363" cy="1009536"/>
            <a:chOff x="838200" y="5185830"/>
            <a:chExt cx="4956363" cy="1009536"/>
          </a:xfrm>
        </p:grpSpPr>
        <p:pic>
          <p:nvPicPr>
            <p:cNvPr id="18" name="Picture 17" descr="A blue and white logo&#10;&#10;Description automatically generated">
              <a:extLst>
                <a:ext uri="{FF2B5EF4-FFF2-40B4-BE49-F238E27FC236}">
                  <a16:creationId xmlns:a16="http://schemas.microsoft.com/office/drawing/2014/main" id="{1EFE65EC-2D18-DE23-0F5A-7E4D1E9D6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5185830"/>
              <a:ext cx="820119" cy="100953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BF3C88-EBF8-60FE-AEE3-39AB1A876DB8}"/>
                </a:ext>
              </a:extLst>
            </p:cNvPr>
            <p:cNvSpPr txBox="1"/>
            <p:nvPr/>
          </p:nvSpPr>
          <p:spPr>
            <a:xfrm>
              <a:off x="5242809" y="5505932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[FR]</a:t>
              </a:r>
              <a:endParaRPr lang="en-GB" dirty="0"/>
            </a:p>
          </p:txBody>
        </p:sp>
      </p:grpSp>
      <p:pic>
        <p:nvPicPr>
          <p:cNvPr id="22" name="Picture 1" descr="LogoOutline.ai">
            <a:extLst>
              <a:ext uri="{FF2B5EF4-FFF2-40B4-BE49-F238E27FC236}">
                <a16:creationId xmlns:a16="http://schemas.microsoft.com/office/drawing/2014/main" id="{C05B8175-C566-C485-1374-493570C9F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3292"/>
            <a:ext cx="935258" cy="9352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C880A2D-12A9-05FA-9A6B-6234CC2A7DB2}"/>
              </a:ext>
            </a:extLst>
          </p:cNvPr>
          <p:cNvSpPr/>
          <p:nvPr/>
        </p:nvSpPr>
        <p:spPr>
          <a:xfrm>
            <a:off x="837215" y="3196636"/>
            <a:ext cx="10516584" cy="2998730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F2ECA6-2777-D7D9-1243-0D5FE8AF6CE8}"/>
              </a:ext>
            </a:extLst>
          </p:cNvPr>
          <p:cNvSpPr txBox="1"/>
          <p:nvPr/>
        </p:nvSpPr>
        <p:spPr>
          <a:xfrm>
            <a:off x="838200" y="55773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7.4.b: </a:t>
            </a:r>
            <a:r>
              <a:rPr lang="en-GB" sz="2000" dirty="0">
                <a:latin typeface="+mj-lt"/>
                <a:ea typeface="+mj-ea"/>
                <a:cs typeface="+mj-cs"/>
              </a:rPr>
              <a:t>EXTREME ENVIRONMENT AND LONGEVITY - RADIATION HARDNESS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000" b="0" i="0" u="none" strike="noStrike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effectLst/>
                <a:latin typeface="+mj-lt"/>
              </a:rPr>
              <a:t>Project: radiation resistance of advanced CMOS nodes</a:t>
            </a:r>
          </a:p>
        </p:txBody>
      </p:sp>
    </p:spTree>
    <p:extLst>
      <p:ext uri="{BB962C8B-B14F-4D97-AF65-F5344CB8AC3E}">
        <p14:creationId xmlns:p14="http://schemas.microsoft.com/office/powerpoint/2010/main" val="208235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6A00EA-C19D-AA29-D4B7-E46F609A9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5ECF2-BE64-FCAE-EEF9-65B49BED6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26AF94-143A-7E93-06E2-2E35239FB493}"/>
              </a:ext>
            </a:extLst>
          </p:cNvPr>
          <p:cNvSpPr txBox="1"/>
          <p:nvPr/>
        </p:nvSpPr>
        <p:spPr>
          <a:xfrm>
            <a:off x="838200" y="1771106"/>
            <a:ext cx="10515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vast experience on radiation-effects on CMOS technology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250nm, 130nm, 65nm, 40nm 28nm, 22FDSOI</a:t>
            </a:r>
          </a:p>
          <a:p>
            <a:pPr lvl="1"/>
            <a:endParaRPr lang="en-US" sz="2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 X-ray machines (</a:t>
            </a:r>
            <a:r>
              <a:rPr lang="en-US" sz="2400" dirty="0" err="1"/>
              <a:t>AsteriX</a:t>
            </a:r>
            <a:r>
              <a:rPr lang="en-US" sz="2400" dirty="0"/>
              <a:t> and </a:t>
            </a:r>
            <a:r>
              <a:rPr lang="en-US" sz="2400" dirty="0" err="1"/>
              <a:t>ObeliX</a:t>
            </a:r>
            <a:r>
              <a:rPr lang="en-US" sz="24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D6212-5584-304E-F32B-A0A93AA448A9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7" name="Picture 1" descr="LogoOutline.ai">
            <a:extLst>
              <a:ext uri="{FF2B5EF4-FFF2-40B4-BE49-F238E27FC236}">
                <a16:creationId xmlns:a16="http://schemas.microsoft.com/office/drawing/2014/main" id="{50D8CA94-1BBD-1613-76E3-52B7019F2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6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B076C-0F37-F4F4-AC79-B1969B088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4C801-027D-678D-8768-AC202B9E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F17ADF-BFE7-41D9-A35E-571D3EBDC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515" y="1727874"/>
            <a:ext cx="2872325" cy="4305538"/>
          </a:xfrm>
          <a:prstGeom prst="rect">
            <a:avLst/>
          </a:prstGeom>
          <a:ln>
            <a:solidFill>
              <a:srgbClr val="0033A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76B4B9-D600-3394-C450-8DAC88BF1923}"/>
              </a:ext>
            </a:extLst>
          </p:cNvPr>
          <p:cNvSpPr txBox="1"/>
          <p:nvPr/>
        </p:nvSpPr>
        <p:spPr>
          <a:xfrm>
            <a:off x="927515" y="6033412"/>
            <a:ext cx="8823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https://asic-support-28.web.cern.ch/tech-docs/assets/radtol_reports/SEE_characterization_of_a_commercial_28nm_CMOS_technology.pdf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BCE52E-DE55-38DD-D653-ABBDFB85A272}"/>
              </a:ext>
            </a:extLst>
          </p:cNvPr>
          <p:cNvSpPr txBox="1"/>
          <p:nvPr/>
        </p:nvSpPr>
        <p:spPr>
          <a:xfrm>
            <a:off x="4699000" y="697310"/>
            <a:ext cx="701006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~50 pages of report on SEE in 28nm technology</a:t>
            </a:r>
          </a:p>
          <a:p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2 chips (EXP28:SEE, EXP28:ANA)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Heavy ions and proton tests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SRAM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DFF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SET detector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SEL detector</a:t>
            </a:r>
          </a:p>
          <a:p>
            <a:endParaRPr lang="en-US" sz="24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SBU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MBU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SET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SEL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BD5F7B-4FD0-A584-8003-2AE5CA42B7CF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10" name="Picture 1" descr="LogoOutline.ai">
            <a:extLst>
              <a:ext uri="{FF2B5EF4-FFF2-40B4-BE49-F238E27FC236}">
                <a16:creationId xmlns:a16="http://schemas.microsoft.com/office/drawing/2014/main" id="{13EC86A8-A414-91E4-D5C0-3D8EA76C3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501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1484C2-7A49-1B65-A4BE-11A4AAE3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9809B-AF06-5C93-803C-AF4E7DC80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E9E086-27A9-386C-68A8-6AB2E6FC7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087" y="1156181"/>
            <a:ext cx="7893873" cy="44998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9DC046-3F0B-141A-69B6-DB34B1A66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15" y="1727874"/>
            <a:ext cx="2872325" cy="4305538"/>
          </a:xfrm>
          <a:prstGeom prst="rect">
            <a:avLst/>
          </a:prstGeom>
          <a:ln>
            <a:solidFill>
              <a:srgbClr val="0033A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56022F-966B-055C-8DCA-CA98DAC37BE8}"/>
              </a:ext>
            </a:extLst>
          </p:cNvPr>
          <p:cNvSpPr txBox="1"/>
          <p:nvPr/>
        </p:nvSpPr>
        <p:spPr>
          <a:xfrm>
            <a:off x="927515" y="6033412"/>
            <a:ext cx="8823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https://asic-support-28.web.cern.ch/tech-docs/assets/radtol_reports/SEE_characterization_of_a_commercial_28nm_CMOS_technology.pdf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FF52BE-94F4-A6AF-C9A7-DDE764B0AC51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10" name="Picture 1" descr="LogoOutline.ai">
            <a:extLst>
              <a:ext uri="{FF2B5EF4-FFF2-40B4-BE49-F238E27FC236}">
                <a16:creationId xmlns:a16="http://schemas.microsoft.com/office/drawing/2014/main" id="{8E1F3DB5-2010-D8F5-F312-7B528E005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54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6CC5A19-72B0-335B-6135-E7B022C1E382}"/>
              </a:ext>
            </a:extLst>
          </p:cNvPr>
          <p:cNvSpPr txBox="1"/>
          <p:nvPr/>
        </p:nvSpPr>
        <p:spPr>
          <a:xfrm>
            <a:off x="4699000" y="697310"/>
            <a:ext cx="701006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~50 pages of report on SEE in 28nm technology</a:t>
            </a:r>
          </a:p>
          <a:p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2 chips (EXP28:SEE, EXP28:ANA)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Heavy ions and proton tests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SRAM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DFF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SET detector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SEL detector</a:t>
            </a:r>
          </a:p>
          <a:p>
            <a:endParaRPr lang="en-US" sz="24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SBU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MBU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SET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SEL</a:t>
            </a:r>
            <a:endParaRPr lang="en-US"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B076C-0F37-F4F4-AC79-B1969B088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4C801-027D-678D-8768-AC202B9E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F17ADF-BFE7-41D9-A35E-571D3EBDC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515" y="1727874"/>
            <a:ext cx="2872325" cy="4305538"/>
          </a:xfrm>
          <a:prstGeom prst="rect">
            <a:avLst/>
          </a:prstGeom>
          <a:ln>
            <a:solidFill>
              <a:srgbClr val="0033A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76B4B9-D600-3394-C450-8DAC88BF1923}"/>
              </a:ext>
            </a:extLst>
          </p:cNvPr>
          <p:cNvSpPr txBox="1"/>
          <p:nvPr/>
        </p:nvSpPr>
        <p:spPr>
          <a:xfrm>
            <a:off x="927515" y="6033412"/>
            <a:ext cx="8823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https://asic-support-28.web.cern.ch/tech-docs/assets/radtol_reports/SEE_characterization_of_a_commercial_28nm_CMOS_technology.pdf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BD5F7B-4FD0-A584-8003-2AE5CA42B7CF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10" name="Picture 1" descr="LogoOutline.ai">
            <a:extLst>
              <a:ext uri="{FF2B5EF4-FFF2-40B4-BE49-F238E27FC236}">
                <a16:creationId xmlns:a16="http://schemas.microsoft.com/office/drawing/2014/main" id="{13EC86A8-A414-91E4-D5C0-3D8EA76C3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C5DF3F3-BB94-8740-B5A3-45F5C24440A0}"/>
              </a:ext>
            </a:extLst>
          </p:cNvPr>
          <p:cNvSpPr/>
          <p:nvPr/>
        </p:nvSpPr>
        <p:spPr>
          <a:xfrm>
            <a:off x="5981700" y="5505450"/>
            <a:ext cx="1114425" cy="509013"/>
          </a:xfrm>
          <a:custGeom>
            <a:avLst/>
            <a:gdLst>
              <a:gd name="connsiteX0" fmla="*/ 0 w 1114425"/>
              <a:gd name="connsiteY0" fmla="*/ 84837 h 509013"/>
              <a:gd name="connsiteX1" fmla="*/ 84837 w 1114425"/>
              <a:gd name="connsiteY1" fmla="*/ 0 h 509013"/>
              <a:gd name="connsiteX2" fmla="*/ 576108 w 1114425"/>
              <a:gd name="connsiteY2" fmla="*/ 0 h 509013"/>
              <a:gd name="connsiteX3" fmla="*/ 1029588 w 1114425"/>
              <a:gd name="connsiteY3" fmla="*/ 0 h 509013"/>
              <a:gd name="connsiteX4" fmla="*/ 1114425 w 1114425"/>
              <a:gd name="connsiteY4" fmla="*/ 84837 h 509013"/>
              <a:gd name="connsiteX5" fmla="*/ 1114425 w 1114425"/>
              <a:gd name="connsiteY5" fmla="*/ 424176 h 509013"/>
              <a:gd name="connsiteX6" fmla="*/ 1029588 w 1114425"/>
              <a:gd name="connsiteY6" fmla="*/ 509013 h 509013"/>
              <a:gd name="connsiteX7" fmla="*/ 566660 w 1114425"/>
              <a:gd name="connsiteY7" fmla="*/ 509013 h 509013"/>
              <a:gd name="connsiteX8" fmla="*/ 84837 w 1114425"/>
              <a:gd name="connsiteY8" fmla="*/ 509013 h 509013"/>
              <a:gd name="connsiteX9" fmla="*/ 0 w 1114425"/>
              <a:gd name="connsiteY9" fmla="*/ 424176 h 509013"/>
              <a:gd name="connsiteX10" fmla="*/ 0 w 1114425"/>
              <a:gd name="connsiteY10" fmla="*/ 84837 h 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4425" h="509013" extrusionOk="0">
                <a:moveTo>
                  <a:pt x="0" y="84837"/>
                </a:moveTo>
                <a:cubicBezTo>
                  <a:pt x="-4597" y="39884"/>
                  <a:pt x="45272" y="-6892"/>
                  <a:pt x="84837" y="0"/>
                </a:cubicBezTo>
                <a:cubicBezTo>
                  <a:pt x="234839" y="-36447"/>
                  <a:pt x="416563" y="52354"/>
                  <a:pt x="576108" y="0"/>
                </a:cubicBezTo>
                <a:cubicBezTo>
                  <a:pt x="735653" y="-52354"/>
                  <a:pt x="938573" y="27587"/>
                  <a:pt x="1029588" y="0"/>
                </a:cubicBezTo>
                <a:cubicBezTo>
                  <a:pt x="1082223" y="7912"/>
                  <a:pt x="1112469" y="36703"/>
                  <a:pt x="1114425" y="84837"/>
                </a:cubicBezTo>
                <a:cubicBezTo>
                  <a:pt x="1115652" y="185227"/>
                  <a:pt x="1108458" y="347746"/>
                  <a:pt x="1114425" y="424176"/>
                </a:cubicBezTo>
                <a:cubicBezTo>
                  <a:pt x="1118019" y="478036"/>
                  <a:pt x="1077871" y="513352"/>
                  <a:pt x="1029588" y="509013"/>
                </a:cubicBezTo>
                <a:cubicBezTo>
                  <a:pt x="835003" y="539494"/>
                  <a:pt x="759980" y="482090"/>
                  <a:pt x="566660" y="509013"/>
                </a:cubicBezTo>
                <a:cubicBezTo>
                  <a:pt x="373340" y="535936"/>
                  <a:pt x="316207" y="494735"/>
                  <a:pt x="84837" y="509013"/>
                </a:cubicBezTo>
                <a:cubicBezTo>
                  <a:pt x="39672" y="508251"/>
                  <a:pt x="-580" y="481478"/>
                  <a:pt x="0" y="424176"/>
                </a:cubicBezTo>
                <a:cubicBezTo>
                  <a:pt x="-22860" y="290861"/>
                  <a:pt x="39329" y="157262"/>
                  <a:pt x="0" y="84837"/>
                </a:cubicBezTo>
                <a:close/>
              </a:path>
            </a:pathLst>
          </a:custGeom>
          <a:noFill/>
          <a:ln w="76200">
            <a:solidFill>
              <a:srgbClr val="FC0CC9"/>
            </a:solidFill>
            <a:extLst>
              <a:ext uri="{C807C97D-BFC1-408E-A445-0C87EB9F89A2}">
                <ask:lineSketchStyleProps xmlns:ask="http://schemas.microsoft.com/office/drawing/2018/sketchyshapes" sd="2322108560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89F04B-D972-67BB-4F18-B8EA69B54575}"/>
              </a:ext>
            </a:extLst>
          </p:cNvPr>
          <p:cNvSpPr txBox="1"/>
          <p:nvPr/>
        </p:nvSpPr>
        <p:spPr>
          <a:xfrm>
            <a:off x="7811709" y="4104224"/>
            <a:ext cx="4135880" cy="1508105"/>
          </a:xfrm>
          <a:custGeom>
            <a:avLst/>
            <a:gdLst>
              <a:gd name="connsiteX0" fmla="*/ 0 w 4135880"/>
              <a:gd name="connsiteY0" fmla="*/ 0 h 1508105"/>
              <a:gd name="connsiteX1" fmla="*/ 632199 w 4135880"/>
              <a:gd name="connsiteY1" fmla="*/ 0 h 1508105"/>
              <a:gd name="connsiteX2" fmla="*/ 1140321 w 4135880"/>
              <a:gd name="connsiteY2" fmla="*/ 0 h 1508105"/>
              <a:gd name="connsiteX3" fmla="*/ 1607085 w 4135880"/>
              <a:gd name="connsiteY3" fmla="*/ 0 h 1508105"/>
              <a:gd name="connsiteX4" fmla="*/ 2280642 w 4135880"/>
              <a:gd name="connsiteY4" fmla="*/ 0 h 1508105"/>
              <a:gd name="connsiteX5" fmla="*/ 2747406 w 4135880"/>
              <a:gd name="connsiteY5" fmla="*/ 0 h 1508105"/>
              <a:gd name="connsiteX6" fmla="*/ 3214170 w 4135880"/>
              <a:gd name="connsiteY6" fmla="*/ 0 h 1508105"/>
              <a:gd name="connsiteX7" fmla="*/ 4135880 w 4135880"/>
              <a:gd name="connsiteY7" fmla="*/ 0 h 1508105"/>
              <a:gd name="connsiteX8" fmla="*/ 4135880 w 4135880"/>
              <a:gd name="connsiteY8" fmla="*/ 457459 h 1508105"/>
              <a:gd name="connsiteX9" fmla="*/ 4135880 w 4135880"/>
              <a:gd name="connsiteY9" fmla="*/ 960160 h 1508105"/>
              <a:gd name="connsiteX10" fmla="*/ 4135880 w 4135880"/>
              <a:gd name="connsiteY10" fmla="*/ 1508105 h 1508105"/>
              <a:gd name="connsiteX11" fmla="*/ 3462322 w 4135880"/>
              <a:gd name="connsiteY11" fmla="*/ 1508105 h 1508105"/>
              <a:gd name="connsiteX12" fmla="*/ 2995559 w 4135880"/>
              <a:gd name="connsiteY12" fmla="*/ 1508105 h 1508105"/>
              <a:gd name="connsiteX13" fmla="*/ 2363360 w 4135880"/>
              <a:gd name="connsiteY13" fmla="*/ 1508105 h 1508105"/>
              <a:gd name="connsiteX14" fmla="*/ 1689802 w 4135880"/>
              <a:gd name="connsiteY14" fmla="*/ 1508105 h 1508105"/>
              <a:gd name="connsiteX15" fmla="*/ 1057604 w 4135880"/>
              <a:gd name="connsiteY15" fmla="*/ 1508105 h 1508105"/>
              <a:gd name="connsiteX16" fmla="*/ 0 w 4135880"/>
              <a:gd name="connsiteY16" fmla="*/ 1508105 h 1508105"/>
              <a:gd name="connsiteX17" fmla="*/ 0 w 4135880"/>
              <a:gd name="connsiteY17" fmla="*/ 975241 h 1508105"/>
              <a:gd name="connsiteX18" fmla="*/ 0 w 4135880"/>
              <a:gd name="connsiteY18" fmla="*/ 472540 h 1508105"/>
              <a:gd name="connsiteX19" fmla="*/ 0 w 4135880"/>
              <a:gd name="connsiteY19" fmla="*/ 0 h 150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35880" h="1508105" extrusionOk="0">
                <a:moveTo>
                  <a:pt x="0" y="0"/>
                </a:moveTo>
                <a:cubicBezTo>
                  <a:pt x="225553" y="-1562"/>
                  <a:pt x="359445" y="5438"/>
                  <a:pt x="632199" y="0"/>
                </a:cubicBezTo>
                <a:cubicBezTo>
                  <a:pt x="904953" y="-5438"/>
                  <a:pt x="1028357" y="49287"/>
                  <a:pt x="1140321" y="0"/>
                </a:cubicBezTo>
                <a:cubicBezTo>
                  <a:pt x="1252285" y="-49287"/>
                  <a:pt x="1400567" y="23606"/>
                  <a:pt x="1607085" y="0"/>
                </a:cubicBezTo>
                <a:cubicBezTo>
                  <a:pt x="1813603" y="-23606"/>
                  <a:pt x="1953044" y="64544"/>
                  <a:pt x="2280642" y="0"/>
                </a:cubicBezTo>
                <a:cubicBezTo>
                  <a:pt x="2608240" y="-64544"/>
                  <a:pt x="2595100" y="20001"/>
                  <a:pt x="2747406" y="0"/>
                </a:cubicBezTo>
                <a:cubicBezTo>
                  <a:pt x="2899712" y="-20001"/>
                  <a:pt x="3110203" y="3011"/>
                  <a:pt x="3214170" y="0"/>
                </a:cubicBezTo>
                <a:cubicBezTo>
                  <a:pt x="3318137" y="-3011"/>
                  <a:pt x="3675343" y="67351"/>
                  <a:pt x="4135880" y="0"/>
                </a:cubicBezTo>
                <a:cubicBezTo>
                  <a:pt x="4182403" y="168970"/>
                  <a:pt x="4125521" y="255318"/>
                  <a:pt x="4135880" y="457459"/>
                </a:cubicBezTo>
                <a:cubicBezTo>
                  <a:pt x="4146239" y="659600"/>
                  <a:pt x="4127699" y="822819"/>
                  <a:pt x="4135880" y="960160"/>
                </a:cubicBezTo>
                <a:cubicBezTo>
                  <a:pt x="4144061" y="1097501"/>
                  <a:pt x="4087295" y="1348382"/>
                  <a:pt x="4135880" y="1508105"/>
                </a:cubicBezTo>
                <a:cubicBezTo>
                  <a:pt x="3849780" y="1573092"/>
                  <a:pt x="3663031" y="1439778"/>
                  <a:pt x="3462322" y="1508105"/>
                </a:cubicBezTo>
                <a:cubicBezTo>
                  <a:pt x="3261613" y="1576432"/>
                  <a:pt x="3185142" y="1495323"/>
                  <a:pt x="2995559" y="1508105"/>
                </a:cubicBezTo>
                <a:cubicBezTo>
                  <a:pt x="2805976" y="1520887"/>
                  <a:pt x="2497757" y="1506482"/>
                  <a:pt x="2363360" y="1508105"/>
                </a:cubicBezTo>
                <a:cubicBezTo>
                  <a:pt x="2228963" y="1509728"/>
                  <a:pt x="2021745" y="1488199"/>
                  <a:pt x="1689802" y="1508105"/>
                </a:cubicBezTo>
                <a:cubicBezTo>
                  <a:pt x="1357859" y="1528011"/>
                  <a:pt x="1327592" y="1450081"/>
                  <a:pt x="1057604" y="1508105"/>
                </a:cubicBezTo>
                <a:cubicBezTo>
                  <a:pt x="787616" y="1566129"/>
                  <a:pt x="361329" y="1493665"/>
                  <a:pt x="0" y="1508105"/>
                </a:cubicBezTo>
                <a:cubicBezTo>
                  <a:pt x="-43599" y="1342337"/>
                  <a:pt x="35035" y="1113432"/>
                  <a:pt x="0" y="975241"/>
                </a:cubicBezTo>
                <a:cubicBezTo>
                  <a:pt x="-35035" y="837050"/>
                  <a:pt x="44597" y="699116"/>
                  <a:pt x="0" y="472540"/>
                </a:cubicBezTo>
                <a:cubicBezTo>
                  <a:pt x="-44597" y="245964"/>
                  <a:pt x="12204" y="225317"/>
                  <a:pt x="0" y="0"/>
                </a:cubicBezTo>
                <a:close/>
              </a:path>
            </a:pathLst>
          </a:custGeom>
          <a:noFill/>
          <a:ln w="57150">
            <a:solidFill>
              <a:srgbClr val="FC0CC9"/>
            </a:solidFill>
            <a:extLst>
              <a:ext uri="{C807C97D-BFC1-408E-A445-0C87EB9F89A2}">
                <ask:lineSketchStyleProps xmlns:ask="http://schemas.microsoft.com/office/drawing/2018/sketchyshapes" sd="178876262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It will be soon updated with new data collected this June.</a:t>
            </a:r>
          </a:p>
          <a:p>
            <a:endParaRPr lang="en-US" sz="2400" dirty="0"/>
          </a:p>
          <a:p>
            <a:r>
              <a:rPr lang="en-US" sz="2000" dirty="0"/>
              <a:t>(SEL only measured for VDD &gt; 1.8V)</a:t>
            </a:r>
            <a:endParaRPr lang="en-GB" sz="2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0DDD06-D244-B5BF-A475-005A0765E5BF}"/>
              </a:ext>
            </a:extLst>
          </p:cNvPr>
          <p:cNvCxnSpPr>
            <a:stCxn id="5" idx="3"/>
          </p:cNvCxnSpPr>
          <p:nvPr/>
        </p:nvCxnSpPr>
        <p:spPr>
          <a:xfrm flipV="1">
            <a:off x="7096125" y="5505450"/>
            <a:ext cx="590550" cy="254507"/>
          </a:xfrm>
          <a:prstGeom prst="straightConnector1">
            <a:avLst/>
          </a:prstGeom>
          <a:ln w="38100">
            <a:solidFill>
              <a:srgbClr val="FC0C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237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21EBFD-AD3B-E17F-5657-6510C798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2024/09/10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BFF0D-7AD6-8357-8B37-D4009C1C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94E46-E487-75CE-7C5F-159AD81A76A6}"/>
              </a:ext>
            </a:extLst>
          </p:cNvPr>
          <p:cNvSpPr txBox="1"/>
          <p:nvPr/>
        </p:nvSpPr>
        <p:spPr>
          <a:xfrm>
            <a:off x="1772986" y="786849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EP-R&amp;D WP5.1</a:t>
            </a:r>
            <a:endParaRPr lang="en-GB" b="1" dirty="0">
              <a:solidFill>
                <a:srgbClr val="1E5AAE"/>
              </a:solidFill>
            </a:endParaRPr>
          </a:p>
        </p:txBody>
      </p:sp>
      <p:pic>
        <p:nvPicPr>
          <p:cNvPr id="6" name="Picture 1" descr="LogoOutline.ai">
            <a:extLst>
              <a:ext uri="{FF2B5EF4-FFF2-40B4-BE49-F238E27FC236}">
                <a16:creationId xmlns:a16="http://schemas.microsoft.com/office/drawing/2014/main" id="{546CF9BB-E0D3-A496-82D3-2F50AAB08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1592"/>
            <a:ext cx="935258" cy="9352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9AA3B9-682D-FDC1-BA01-AFC0823FB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692" y="3552695"/>
            <a:ext cx="8409418" cy="23753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865D76-3A2E-9AD9-D267-B1F962DB80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93" r="20552"/>
          <a:stretch/>
        </p:blipFill>
        <p:spPr>
          <a:xfrm>
            <a:off x="838200" y="1584499"/>
            <a:ext cx="3229555" cy="16575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C41B05-AFEF-B4A1-1D90-40C2EF44539E}"/>
              </a:ext>
            </a:extLst>
          </p:cNvPr>
          <p:cNvSpPr txBox="1"/>
          <p:nvPr/>
        </p:nvSpPr>
        <p:spPr>
          <a:xfrm rot="510584">
            <a:off x="6268867" y="989796"/>
            <a:ext cx="3902147" cy="954107"/>
          </a:xfrm>
          <a:custGeom>
            <a:avLst/>
            <a:gdLst>
              <a:gd name="connsiteX0" fmla="*/ 0 w 3902147"/>
              <a:gd name="connsiteY0" fmla="*/ 0 h 954107"/>
              <a:gd name="connsiteX1" fmla="*/ 596471 w 3902147"/>
              <a:gd name="connsiteY1" fmla="*/ 0 h 954107"/>
              <a:gd name="connsiteX2" fmla="*/ 1192942 w 3902147"/>
              <a:gd name="connsiteY2" fmla="*/ 0 h 954107"/>
              <a:gd name="connsiteX3" fmla="*/ 1750392 w 3902147"/>
              <a:gd name="connsiteY3" fmla="*/ 0 h 954107"/>
              <a:gd name="connsiteX4" fmla="*/ 2385884 w 3902147"/>
              <a:gd name="connsiteY4" fmla="*/ 0 h 954107"/>
              <a:gd name="connsiteX5" fmla="*/ 2943334 w 3902147"/>
              <a:gd name="connsiteY5" fmla="*/ 0 h 954107"/>
              <a:gd name="connsiteX6" fmla="*/ 3902147 w 3902147"/>
              <a:gd name="connsiteY6" fmla="*/ 0 h 954107"/>
              <a:gd name="connsiteX7" fmla="*/ 3902147 w 3902147"/>
              <a:gd name="connsiteY7" fmla="*/ 496136 h 954107"/>
              <a:gd name="connsiteX8" fmla="*/ 3902147 w 3902147"/>
              <a:gd name="connsiteY8" fmla="*/ 954107 h 954107"/>
              <a:gd name="connsiteX9" fmla="*/ 3266654 w 3902147"/>
              <a:gd name="connsiteY9" fmla="*/ 954107 h 954107"/>
              <a:gd name="connsiteX10" fmla="*/ 2709205 w 3902147"/>
              <a:gd name="connsiteY10" fmla="*/ 954107 h 954107"/>
              <a:gd name="connsiteX11" fmla="*/ 2229798 w 3902147"/>
              <a:gd name="connsiteY11" fmla="*/ 954107 h 954107"/>
              <a:gd name="connsiteX12" fmla="*/ 1750392 w 3902147"/>
              <a:gd name="connsiteY12" fmla="*/ 954107 h 954107"/>
              <a:gd name="connsiteX13" fmla="*/ 1153921 w 3902147"/>
              <a:gd name="connsiteY13" fmla="*/ 954107 h 954107"/>
              <a:gd name="connsiteX14" fmla="*/ 713535 w 3902147"/>
              <a:gd name="connsiteY14" fmla="*/ 954107 h 954107"/>
              <a:gd name="connsiteX15" fmla="*/ 0 w 3902147"/>
              <a:gd name="connsiteY15" fmla="*/ 954107 h 954107"/>
              <a:gd name="connsiteX16" fmla="*/ 0 w 3902147"/>
              <a:gd name="connsiteY16" fmla="*/ 457971 h 954107"/>
              <a:gd name="connsiteX17" fmla="*/ 0 w 3902147"/>
              <a:gd name="connsiteY17" fmla="*/ 0 h 95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02147" h="954107" extrusionOk="0">
                <a:moveTo>
                  <a:pt x="0" y="0"/>
                </a:moveTo>
                <a:cubicBezTo>
                  <a:pt x="146062" y="-26863"/>
                  <a:pt x="357649" y="29319"/>
                  <a:pt x="596471" y="0"/>
                </a:cubicBezTo>
                <a:cubicBezTo>
                  <a:pt x="835293" y="-29319"/>
                  <a:pt x="912432" y="46357"/>
                  <a:pt x="1192942" y="0"/>
                </a:cubicBezTo>
                <a:cubicBezTo>
                  <a:pt x="1473452" y="-46357"/>
                  <a:pt x="1620440" y="61787"/>
                  <a:pt x="1750392" y="0"/>
                </a:cubicBezTo>
                <a:cubicBezTo>
                  <a:pt x="1880344" y="-61787"/>
                  <a:pt x="2131763" y="41239"/>
                  <a:pt x="2385884" y="0"/>
                </a:cubicBezTo>
                <a:cubicBezTo>
                  <a:pt x="2640005" y="-41239"/>
                  <a:pt x="2681581" y="4112"/>
                  <a:pt x="2943334" y="0"/>
                </a:cubicBezTo>
                <a:cubicBezTo>
                  <a:pt x="3205087" y="-4112"/>
                  <a:pt x="3658424" y="66970"/>
                  <a:pt x="3902147" y="0"/>
                </a:cubicBezTo>
                <a:cubicBezTo>
                  <a:pt x="3955983" y="175333"/>
                  <a:pt x="3895017" y="300465"/>
                  <a:pt x="3902147" y="496136"/>
                </a:cubicBezTo>
                <a:cubicBezTo>
                  <a:pt x="3909277" y="691807"/>
                  <a:pt x="3870353" y="794749"/>
                  <a:pt x="3902147" y="954107"/>
                </a:cubicBezTo>
                <a:cubicBezTo>
                  <a:pt x="3742425" y="992601"/>
                  <a:pt x="3414199" y="923602"/>
                  <a:pt x="3266654" y="954107"/>
                </a:cubicBezTo>
                <a:cubicBezTo>
                  <a:pt x="3119109" y="984612"/>
                  <a:pt x="2882334" y="923626"/>
                  <a:pt x="2709205" y="954107"/>
                </a:cubicBezTo>
                <a:cubicBezTo>
                  <a:pt x="2536076" y="984588"/>
                  <a:pt x="2397197" y="941976"/>
                  <a:pt x="2229798" y="954107"/>
                </a:cubicBezTo>
                <a:cubicBezTo>
                  <a:pt x="2062399" y="966238"/>
                  <a:pt x="1985810" y="926516"/>
                  <a:pt x="1750392" y="954107"/>
                </a:cubicBezTo>
                <a:cubicBezTo>
                  <a:pt x="1514974" y="981698"/>
                  <a:pt x="1362854" y="946143"/>
                  <a:pt x="1153921" y="954107"/>
                </a:cubicBezTo>
                <a:cubicBezTo>
                  <a:pt x="944988" y="962071"/>
                  <a:pt x="922454" y="937983"/>
                  <a:pt x="713535" y="954107"/>
                </a:cubicBezTo>
                <a:cubicBezTo>
                  <a:pt x="504616" y="970231"/>
                  <a:pt x="314631" y="921774"/>
                  <a:pt x="0" y="954107"/>
                </a:cubicBezTo>
                <a:cubicBezTo>
                  <a:pt x="-867" y="747131"/>
                  <a:pt x="40885" y="690606"/>
                  <a:pt x="0" y="457971"/>
                </a:cubicBezTo>
                <a:cubicBezTo>
                  <a:pt x="-40885" y="225336"/>
                  <a:pt x="21566" y="227601"/>
                  <a:pt x="0" y="0"/>
                </a:cubicBezTo>
                <a:close/>
              </a:path>
            </a:pathLst>
          </a:custGeom>
          <a:noFill/>
          <a:ln w="76200">
            <a:solidFill>
              <a:srgbClr val="FC0CC9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95015182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low-dose-rate tests on 28nm CMOS technology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6691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zato 1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33A1"/>
      </a:accent1>
      <a:accent2>
        <a:srgbClr val="0033A1"/>
      </a:accent2>
      <a:accent3>
        <a:srgbClr val="0033A1"/>
      </a:accent3>
      <a:accent4>
        <a:srgbClr val="0033A1"/>
      </a:accent4>
      <a:accent5>
        <a:srgbClr val="0033A1"/>
      </a:accent5>
      <a:accent6>
        <a:srgbClr val="0033A1"/>
      </a:accent6>
      <a:hlink>
        <a:srgbClr val="0563C1"/>
      </a:hlink>
      <a:folHlink>
        <a:srgbClr val="954F72"/>
      </a:folHlink>
    </a:clrScheme>
    <a:fontScheme name="Personalizzato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56916</TotalTime>
  <Words>2251</Words>
  <Application>Microsoft Office PowerPoint</Application>
  <PresentationFormat>Widescreen</PresentationFormat>
  <Paragraphs>446</Paragraphs>
  <Slides>39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Arial</vt:lpstr>
      <vt:lpstr>Arial Unicode MS</vt:lpstr>
      <vt:lpstr>Calibri</vt:lpstr>
      <vt:lpstr>Calibri Light</vt:lpstr>
      <vt:lpstr>Comic Sans MS</vt:lpstr>
      <vt:lpstr>Constantia</vt:lpstr>
      <vt:lpstr>Courier New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ToT-based front-end: chip layout</vt:lpstr>
      <vt:lpstr>PowerPoint Presentation</vt:lpstr>
      <vt:lpstr>PowerPoint Presentation</vt:lpstr>
      <vt:lpstr>Flash ADC based front-end</vt:lpstr>
      <vt:lpstr>Flash ADC front end - Test results</vt:lpstr>
      <vt:lpstr>ToT-based front-end</vt:lpstr>
      <vt:lpstr>Future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Machines</dc:title>
  <dc:creator>Giulio Borghello</dc:creator>
  <cp:lastModifiedBy>Giulio Borghello</cp:lastModifiedBy>
  <cp:revision>2320</cp:revision>
  <dcterms:created xsi:type="dcterms:W3CDTF">2020-10-09T06:56:53Z</dcterms:created>
  <dcterms:modified xsi:type="dcterms:W3CDTF">2024-09-10T06:48:58Z</dcterms:modified>
</cp:coreProperties>
</file>