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8" r:id="rId1"/>
    <p:sldMasterId id="2147483648" r:id="rId2"/>
  </p:sldMasterIdLst>
  <p:notesMasterIdLst>
    <p:notesMasterId r:id="rId8"/>
  </p:notesMasterIdLst>
  <p:handoutMasterIdLst>
    <p:handoutMasterId r:id="rId9"/>
  </p:handoutMasterIdLst>
  <p:sldIdLst>
    <p:sldId id="407" r:id="rId3"/>
    <p:sldId id="408" r:id="rId4"/>
    <p:sldId id="411" r:id="rId5"/>
    <p:sldId id="410" r:id="rId6"/>
    <p:sldId id="412" r:id="rId7"/>
  </p:sldIdLst>
  <p:sldSz cx="12192000" cy="6858000"/>
  <p:notesSz cx="6780213" cy="99107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30213" indent="2063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865188" indent="42863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00163" indent="6508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733550" indent="889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2F90"/>
    <a:srgbClr val="449DBF"/>
    <a:srgbClr val="418CB4"/>
    <a:srgbClr val="9F601E"/>
    <a:srgbClr val="071B48"/>
    <a:srgbClr val="424242"/>
    <a:srgbClr val="002A48"/>
    <a:srgbClr val="C8FFFF"/>
    <a:srgbClr val="E6FFFF"/>
    <a:srgbClr val="00A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85" d="100"/>
          <a:sy n="85" d="100"/>
        </p:scale>
        <p:origin x="427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27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F0D8C2A-36E7-5E48-9E5A-C174B6BD523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2248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3" y="742950"/>
            <a:ext cx="6605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5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45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B92CD0B-C8D7-3449-B755-3152DE473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349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3021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86518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0016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7335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171771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126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0479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4834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920" y="1628800"/>
            <a:ext cx="10364160" cy="14703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761" y="3384344"/>
            <a:ext cx="8534400" cy="1752664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002A48"/>
                </a:solidFill>
              </a:defRPr>
            </a:lvl1pPr>
            <a:lvl2pPr marL="534616" indent="0" algn="ctr">
              <a:buNone/>
              <a:defRPr/>
            </a:lvl2pPr>
            <a:lvl3pPr marL="1069233" indent="0" algn="ctr">
              <a:buNone/>
              <a:defRPr/>
            </a:lvl3pPr>
            <a:lvl4pPr marL="1603849" indent="0" algn="ctr">
              <a:buNone/>
              <a:defRPr/>
            </a:lvl4pPr>
            <a:lvl5pPr marL="2138467" indent="0" algn="ctr">
              <a:buNone/>
              <a:defRPr/>
            </a:lvl5pPr>
            <a:lvl6pPr marL="2673083" indent="0" algn="ctr">
              <a:buNone/>
              <a:defRPr/>
            </a:lvl6pPr>
            <a:lvl7pPr marL="3207700" indent="0" algn="ctr">
              <a:buNone/>
              <a:defRPr/>
            </a:lvl7pPr>
            <a:lvl8pPr marL="3742315" indent="0" algn="ctr">
              <a:buNone/>
              <a:defRPr/>
            </a:lvl8pPr>
            <a:lvl9pPr marL="427693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262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840" y="3633502"/>
            <a:ext cx="10362240" cy="1362383"/>
          </a:xfrm>
          <a:noFill/>
        </p:spPr>
        <p:txBody>
          <a:bodyPr anchor="t"/>
          <a:lstStyle>
            <a:lvl1pPr algn="l">
              <a:defRPr sz="4677" b="1" cap="all"/>
            </a:lvl1pPr>
          </a:lstStyle>
          <a:p>
            <a:r>
              <a:rPr lang="en-US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840" y="2132856"/>
            <a:ext cx="10362240" cy="1500638"/>
          </a:xfrm>
        </p:spPr>
        <p:txBody>
          <a:bodyPr anchor="b"/>
          <a:lstStyle>
            <a:lvl1pPr marL="0" indent="0">
              <a:buNone/>
              <a:defRPr sz="2339" b="1">
                <a:solidFill>
                  <a:srgbClr val="002A48"/>
                </a:solidFill>
              </a:defRPr>
            </a:lvl1pPr>
            <a:lvl2pPr marL="534616" indent="0">
              <a:buNone/>
              <a:defRPr sz="2092"/>
            </a:lvl2pPr>
            <a:lvl3pPr marL="1069233" indent="0">
              <a:buNone/>
              <a:defRPr sz="1846"/>
            </a:lvl3pPr>
            <a:lvl4pPr marL="1603849" indent="0">
              <a:buNone/>
              <a:defRPr sz="1600"/>
            </a:lvl4pPr>
            <a:lvl5pPr marL="2138467" indent="0">
              <a:buNone/>
              <a:defRPr sz="1600"/>
            </a:lvl5pPr>
            <a:lvl6pPr marL="2673083" indent="0">
              <a:buNone/>
              <a:defRPr sz="1600"/>
            </a:lvl6pPr>
            <a:lvl7pPr marL="3207700" indent="0">
              <a:buNone/>
              <a:defRPr sz="1600"/>
            </a:lvl7pPr>
            <a:lvl8pPr marL="3742315" indent="0">
              <a:buNone/>
              <a:defRPr sz="1600"/>
            </a:lvl8pPr>
            <a:lvl9pPr marL="4276933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2674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it-IT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CERN, 9 September 2024</a:t>
            </a:r>
            <a:endParaRPr lang="en-US"/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CE0EC-9FA3-0444-B5C0-93C5DDC803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839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925" y="1981648"/>
            <a:ext cx="5089920" cy="411451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160" y="1981648"/>
            <a:ext cx="5089920" cy="411451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CERN, 9 September 2024</a:t>
            </a:r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E6A0C-3622-E548-BC7C-468A4C4B16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990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13925" y="642918"/>
            <a:ext cx="5089920" cy="564360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it-I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GB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CERN, 9 September 2024</a:t>
            </a:r>
            <a:endParaRPr lang="en-US"/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C293-D6F1-E745-A490-31E206C966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73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13925" y="642918"/>
            <a:ext cx="5089920" cy="5643602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6535622" y="785794"/>
            <a:ext cx="5089920" cy="2500330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35622" y="3500441"/>
            <a:ext cx="5089920" cy="2500330"/>
          </a:xfrm>
        </p:spPr>
        <p:txBody>
          <a:bodyPr/>
          <a:lstStyle>
            <a:lvl1pPr>
              <a:defRPr sz="3323"/>
            </a:lvl1pPr>
            <a:lvl2pPr>
              <a:defRPr sz="2831"/>
            </a:lvl2pPr>
            <a:lvl3pPr>
              <a:defRPr sz="2339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CERN, 9 September 2024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29C4E-933F-F54D-94E7-C428C5FDB6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99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it-IT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CERN, 9 September 2024</a:t>
            </a:r>
            <a:endParaRPr lang="en-US"/>
          </a:p>
        </p:txBody>
      </p:sp>
      <p:sp>
        <p:nvSpPr>
          <p:cNvPr id="4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BEBC4-8C25-424C-8E87-B204D5335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08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283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08058"/>
            <a:ext cx="10363200" cy="2517775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78233"/>
            <a:ext cx="10363200" cy="2517775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LID4096"/>
              <a:t>CERN, 9 September 2024</a:t>
            </a:r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FC54D-78C7-BE42-AB63-3015532850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35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64677" y="-34924"/>
            <a:ext cx="1052732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577850"/>
            <a:ext cx="10363200" cy="47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776792AF-7D0E-44F2-BCBF-D2AB7C91EA58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5938790"/>
            <a:ext cx="1448002" cy="771633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73C1ACFF-0C0B-41D3-B73F-75DFE0DFEE1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504" y="5938790"/>
            <a:ext cx="4372585" cy="7716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45" r:id="rId1"/>
    <p:sldLayoutId id="2147484746" r:id="rId2"/>
  </p:sldLayoutIdLst>
  <p:hf hdr="0"/>
  <p:txStyles>
    <p:titleStyle>
      <a:lvl1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/>
          <a:ea typeface="ＭＳ Ｐゴシック" charset="0"/>
          <a:cs typeface="Calibri"/>
        </a:defRPr>
      </a:lvl1pPr>
      <a:lvl2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1119610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002A48"/>
          </a:solidFill>
          <a:latin typeface="Calibri" charset="0"/>
          <a:ea typeface="ＭＳ Ｐゴシック" charset="0"/>
          <a:cs typeface="ＭＳ Ｐゴシック" charset="0"/>
        </a:defRPr>
      </a:lvl5pPr>
      <a:lvl6pPr marL="534616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6pPr>
      <a:lvl7pPr marL="1069233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7pPr>
      <a:lvl8pPr marL="1603849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8pPr>
      <a:lvl9pPr marL="2138467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9pPr>
    </p:titleStyle>
    <p:bodyStyle>
      <a:lvl1pPr marL="416190" indent="-416190" algn="l" defTabSz="1119610" rtl="0" eaLnBrk="1" fontAlgn="base" hangingPunct="1">
        <a:spcBef>
          <a:spcPct val="20000"/>
        </a:spcBef>
        <a:spcAft>
          <a:spcPct val="0"/>
        </a:spcAft>
        <a:buChar char="•"/>
        <a:defRPr sz="3939">
          <a:solidFill>
            <a:srgbClr val="002A48"/>
          </a:solidFill>
          <a:latin typeface="Calibri"/>
          <a:ea typeface="ＭＳ Ｐゴシック" charset="0"/>
          <a:cs typeface="Calibri"/>
        </a:defRPr>
      </a:lvl1pPr>
      <a:lvl2pPr marL="908585" indent="-345849" algn="l" defTabSz="1119610" rtl="0" eaLnBrk="1" fontAlgn="base" hangingPunct="1">
        <a:spcBef>
          <a:spcPct val="20000"/>
        </a:spcBef>
        <a:spcAft>
          <a:spcPct val="0"/>
        </a:spcAft>
        <a:buChar char="–"/>
        <a:defRPr sz="3446">
          <a:solidFill>
            <a:srgbClr val="002A48"/>
          </a:solidFill>
          <a:latin typeface="Calibri"/>
          <a:ea typeface="ＭＳ Ｐゴシック" charset="0"/>
          <a:cs typeface="Calibri"/>
        </a:defRPr>
      </a:lvl2pPr>
      <a:lvl3pPr marL="1402932" indent="-277460" algn="l" defTabSz="1119610" rtl="0" eaLnBrk="1" fontAlgn="base" hangingPunct="1">
        <a:spcBef>
          <a:spcPct val="20000"/>
        </a:spcBef>
        <a:spcAft>
          <a:spcPct val="0"/>
        </a:spcAft>
        <a:buChar char="•"/>
        <a:defRPr sz="2954">
          <a:solidFill>
            <a:srgbClr val="002A48"/>
          </a:solidFill>
          <a:latin typeface="Calibri"/>
          <a:ea typeface="ＭＳ Ｐゴシック" charset="0"/>
          <a:cs typeface="Calibri"/>
        </a:defRPr>
      </a:lvl3pPr>
      <a:lvl4pPr marL="1965668" indent="-277460" algn="l" defTabSz="1119610" rtl="0" eaLnBrk="1" fontAlgn="base" hangingPunct="1">
        <a:spcBef>
          <a:spcPct val="20000"/>
        </a:spcBef>
        <a:spcAft>
          <a:spcPct val="0"/>
        </a:spcAft>
        <a:buChar char="–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4pPr>
      <a:lvl5pPr marL="2528403" indent="-277460" algn="l" defTabSz="1119610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5pPr>
      <a:lvl6pPr marL="306661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6pPr>
      <a:lvl7pPr marL="3601236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7pPr>
      <a:lvl8pPr marL="4135854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8pPr>
      <a:lvl9pPr marL="467046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1pPr>
      <a:lvl2pPr marL="534616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2pPr>
      <a:lvl3pPr marL="10692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3pPr>
      <a:lvl4pPr marL="1603849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4pPr>
      <a:lvl5pPr marL="2138467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5pPr>
      <a:lvl6pPr marL="267308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6pPr>
      <a:lvl7pPr marL="320770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7pPr>
      <a:lvl8pPr marL="3742315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8pPr>
      <a:lvl9pPr marL="42769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1044362" y="3"/>
            <a:ext cx="1949755" cy="511175"/>
          </a:xfrm>
          <a:prstGeom prst="rect">
            <a:avLst/>
          </a:prstGeom>
          <a:solidFill>
            <a:srgbClr val="071B48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12500" tIns="56250" rIns="112500" bIns="56250" numCol="1" anchor="b" anchorCtr="0" compatLnSpc="1">
            <a:prstTxWarp prst="textNoShape">
              <a:avLst/>
            </a:prstTxWarp>
          </a:bodyPr>
          <a:lstStyle>
            <a:lvl1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/>
                <a:ea typeface="ＭＳ Ｐゴシック" charset="0"/>
                <a:cs typeface="Calibri"/>
              </a:defRPr>
            </a:lvl1pPr>
            <a:lvl2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909638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34354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6pPr>
            <a:lvl7pPr marL="868708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7pPr>
            <a:lvl8pPr marL="1303062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8pPr>
            <a:lvl9pPr marL="1737417" algn="ctr" defTabSz="913953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A50021"/>
                </a:solidFill>
                <a:latin typeface="Times New Roman" pitchFamily="18" charset="0"/>
              </a:defRPr>
            </a:lvl9pPr>
          </a:lstStyle>
          <a:p>
            <a:endParaRPr lang="en-GB" sz="4431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05492" y="3"/>
            <a:ext cx="9286508" cy="511175"/>
          </a:xfrm>
          <a:prstGeom prst="rect">
            <a:avLst/>
          </a:prstGeom>
          <a:solidFill>
            <a:srgbClr val="071B48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577850"/>
            <a:ext cx="10363200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0" y="6445250"/>
            <a:ext cx="5231904" cy="412750"/>
          </a:xfrm>
          <a:prstGeom prst="rect">
            <a:avLst/>
          </a:prstGeom>
          <a:solidFill>
            <a:srgbClr val="002A48"/>
          </a:solidFill>
        </p:spPr>
        <p:txBody>
          <a:bodyPr vert="horz" lIns="91414" tIns="45707" rIns="91414" bIns="45707" rtlCol="0" anchor="ctr"/>
          <a:lstStyle>
            <a:lvl1pPr algn="l">
              <a:defRPr sz="1723" b="1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LID4096"/>
              <a:t>CERN, 9 September 2024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348894" y="6444000"/>
            <a:ext cx="8241872" cy="414000"/>
          </a:xfrm>
          <a:prstGeom prst="rect">
            <a:avLst/>
          </a:prstGeom>
          <a:solidFill>
            <a:srgbClr val="002A48"/>
          </a:solidFill>
        </p:spPr>
        <p:txBody>
          <a:bodyPr vert="horz" lIns="91414" tIns="45707" rIns="91414" bIns="45707" rtlCol="0" anchor="ctr"/>
          <a:lstStyle>
            <a:lvl1pPr algn="ctr">
              <a:defRPr sz="1969" b="1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11502296" y="6444000"/>
            <a:ext cx="689707" cy="414000"/>
          </a:xfrm>
          <a:prstGeom prst="rect">
            <a:avLst/>
          </a:prstGeom>
          <a:solidFill>
            <a:srgbClr val="002A48"/>
          </a:solidFill>
        </p:spPr>
        <p:txBody>
          <a:bodyPr vert="horz" wrap="square" lIns="91414" tIns="45707" rIns="91414" bIns="45707" numCol="1" anchor="ctr" anchorCtr="0" compatLnSpc="1">
            <a:prstTxWarp prst="textNoShape">
              <a:avLst/>
            </a:prstTxWarp>
          </a:bodyPr>
          <a:lstStyle>
            <a:lvl1pPr algn="r">
              <a:defRPr sz="1723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16B4319B-6D0C-E442-8D0B-2C52ABE46F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neg_BAN_blu3righe.ep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87" y="16587"/>
            <a:ext cx="1464320" cy="491216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3C617471-9A56-404B-A26C-0DA2F208A9D2}"/>
              </a:ext>
            </a:extLst>
          </p:cNvPr>
          <p:cNvPicPr>
            <a:picLocks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840" y="-82140"/>
            <a:ext cx="1133475" cy="6308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47" r:id="rId1"/>
    <p:sldLayoutId id="2147484748" r:id="rId2"/>
    <p:sldLayoutId id="2147484749" r:id="rId3"/>
    <p:sldLayoutId id="2147484750" r:id="rId4"/>
    <p:sldLayoutId id="2147484752" r:id="rId5"/>
    <p:sldLayoutId id="2147484755" r:id="rId6"/>
    <p:sldLayoutId id="2147484753" r:id="rId7"/>
  </p:sldLayoutIdLst>
  <p:hf hdr="0"/>
  <p:txStyles>
    <p:titleStyle>
      <a:lvl1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/>
          <a:ea typeface="ＭＳ Ｐゴシック" charset="0"/>
          <a:cs typeface="Calibri"/>
        </a:defRPr>
      </a:lvl1pPr>
      <a:lvl2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1119610" rtl="0" eaLnBrk="0" fontAlgn="base" hangingPunct="0">
        <a:spcBef>
          <a:spcPct val="0"/>
        </a:spcBef>
        <a:spcAft>
          <a:spcPct val="0"/>
        </a:spcAft>
        <a:defRPr sz="4431" b="1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534616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6pPr>
      <a:lvl7pPr marL="1069233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7pPr>
      <a:lvl8pPr marL="1603849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8pPr>
      <a:lvl9pPr marL="2138467" algn="ctr" defTabSz="1124922" rtl="0" eaLnBrk="1" fontAlgn="base" hangingPunct="1">
        <a:spcBef>
          <a:spcPct val="0"/>
        </a:spcBef>
        <a:spcAft>
          <a:spcPct val="0"/>
        </a:spcAft>
        <a:defRPr sz="4677" b="1">
          <a:solidFill>
            <a:srgbClr val="A50021"/>
          </a:solidFill>
          <a:latin typeface="Times New Roman" pitchFamily="18" charset="0"/>
        </a:defRPr>
      </a:lvl9pPr>
    </p:titleStyle>
    <p:bodyStyle>
      <a:lvl1pPr marL="416190" indent="-416190" algn="l" defTabSz="1119610" rtl="0" eaLnBrk="0" fontAlgn="base" hangingPunct="0">
        <a:spcBef>
          <a:spcPct val="20000"/>
        </a:spcBef>
        <a:spcAft>
          <a:spcPct val="0"/>
        </a:spcAft>
        <a:buChar char="•"/>
        <a:defRPr sz="3939">
          <a:solidFill>
            <a:srgbClr val="002A48"/>
          </a:solidFill>
          <a:latin typeface="Calibri"/>
          <a:ea typeface="ＭＳ Ｐゴシック" charset="0"/>
          <a:cs typeface="Calibri"/>
        </a:defRPr>
      </a:lvl1pPr>
      <a:lvl2pPr marL="908585" indent="-345849" algn="l" defTabSz="1119610" rtl="0" eaLnBrk="0" fontAlgn="base" hangingPunct="0">
        <a:spcBef>
          <a:spcPct val="20000"/>
        </a:spcBef>
        <a:spcAft>
          <a:spcPct val="0"/>
        </a:spcAft>
        <a:buChar char="–"/>
        <a:defRPr sz="3446">
          <a:solidFill>
            <a:srgbClr val="002A48"/>
          </a:solidFill>
          <a:latin typeface="Calibri"/>
          <a:ea typeface="ＭＳ Ｐゴシック" charset="0"/>
          <a:cs typeface="Calibri"/>
        </a:defRPr>
      </a:lvl2pPr>
      <a:lvl3pPr marL="1402932" indent="-277460" algn="l" defTabSz="1119610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rgbClr val="002A48"/>
          </a:solidFill>
          <a:latin typeface="Calibri"/>
          <a:ea typeface="ＭＳ Ｐゴシック" charset="0"/>
          <a:cs typeface="Calibri"/>
        </a:defRPr>
      </a:lvl3pPr>
      <a:lvl4pPr marL="1965668" indent="-277460" algn="l" defTabSz="1119610" rtl="0" eaLnBrk="0" fontAlgn="base" hangingPunct="0">
        <a:spcBef>
          <a:spcPct val="20000"/>
        </a:spcBef>
        <a:spcAft>
          <a:spcPct val="0"/>
        </a:spcAft>
        <a:buChar char="–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4pPr>
      <a:lvl5pPr marL="2528403" indent="-277460" algn="l" defTabSz="1119610" rtl="0" eaLnBrk="0" fontAlgn="base" hangingPunct="0">
        <a:spcBef>
          <a:spcPct val="20000"/>
        </a:spcBef>
        <a:spcAft>
          <a:spcPct val="0"/>
        </a:spcAft>
        <a:buChar char="»"/>
        <a:defRPr sz="2462">
          <a:solidFill>
            <a:srgbClr val="002A48"/>
          </a:solidFill>
          <a:latin typeface="Calibri"/>
          <a:ea typeface="ＭＳ Ｐゴシック" charset="0"/>
          <a:cs typeface="Calibri"/>
        </a:defRPr>
      </a:lvl5pPr>
      <a:lvl6pPr marL="306661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6pPr>
      <a:lvl7pPr marL="3601236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7pPr>
      <a:lvl8pPr marL="4135854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8pPr>
      <a:lvl9pPr marL="4670469" indent="-282161" algn="l" defTabSz="1124922" rtl="0" eaLnBrk="1" fontAlgn="base" hangingPunct="1">
        <a:spcBef>
          <a:spcPct val="20000"/>
        </a:spcBef>
        <a:spcAft>
          <a:spcPct val="0"/>
        </a:spcAft>
        <a:buChar char="»"/>
        <a:defRPr sz="2462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1pPr>
      <a:lvl2pPr marL="534616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2pPr>
      <a:lvl3pPr marL="10692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3pPr>
      <a:lvl4pPr marL="1603849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4pPr>
      <a:lvl5pPr marL="2138467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5pPr>
      <a:lvl6pPr marL="267308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6pPr>
      <a:lvl7pPr marL="3207700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7pPr>
      <a:lvl8pPr marL="3742315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8pPr>
      <a:lvl9pPr marL="4276933" algn="l" defTabSz="1069233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B452B-8058-046C-D31F-7FD9A87EB3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DRD7 – Collaboration Board Chair Statement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5ABFC5-3FB5-BBE4-C3C1-BBD87465B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/>
              <a:t>3</a:t>
            </a:r>
            <a:r>
              <a:rPr lang="en-US" sz="2400" baseline="30000" dirty="0"/>
              <a:t>rd</a:t>
            </a:r>
            <a:r>
              <a:rPr lang="en-US" sz="2400" dirty="0"/>
              <a:t> DRD7 Workshop</a:t>
            </a:r>
          </a:p>
          <a:p>
            <a:r>
              <a:rPr lang="en-US" sz="2400" dirty="0"/>
              <a:t>CERN, 9-10 September 2024</a:t>
            </a:r>
          </a:p>
          <a:p>
            <a:r>
              <a:rPr lang="en-US" sz="3200" dirty="0"/>
              <a:t>Attilio Andreazza </a:t>
            </a:r>
            <a:br>
              <a:rPr lang="en-US" sz="3200" dirty="0"/>
            </a:br>
            <a:r>
              <a:rPr lang="en-US" sz="3200" dirty="0"/>
              <a:t>(INFN and University of Milano)</a:t>
            </a:r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256927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D917F-A064-75E6-7FB0-C6867D503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CV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1D13D-6027-C78A-A3DF-2FF079A22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 started my career in the DELPHI experiment at LEP, where I participated to the operation and upgrades of the vertex detector and to tau lepton physics studies. I currently participate in the ATLAS experiment at CERN's Large Hadron Collider, where I studied the decay of the Higgs boson in </a:t>
            </a:r>
            <a:r>
              <a:rPr lang="en-US" sz="1800" kern="100" dirty="0" err="1">
                <a:effectLst/>
                <a:latin typeface="Symbol" panose="05050102010706020507" pitchFamily="18" charset="2"/>
                <a:ea typeface="Yu Gothic" panose="020B0400000000000000" pitchFamily="34" charset="-128"/>
                <a:cs typeface="Times New Roman" panose="02020603050405020304" pitchFamily="18" charset="0"/>
              </a:rPr>
              <a:t>t</a:t>
            </a:r>
            <a:r>
              <a:rPr lang="en-US" sz="1800" kern="100" baseline="30000" dirty="0" err="1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+</a:t>
            </a:r>
            <a:r>
              <a:rPr lang="en-US" sz="1800" kern="100" dirty="0" err="1">
                <a:effectLst/>
                <a:latin typeface="Symbol" panose="05050102010706020507" pitchFamily="18" charset="2"/>
                <a:ea typeface="Yu Gothic" panose="020B0400000000000000" pitchFamily="34" charset="-128"/>
                <a:cs typeface="Times New Roman" panose="02020603050405020304" pitchFamily="18" charset="0"/>
              </a:rPr>
              <a:t>t</a:t>
            </a:r>
            <a:r>
              <a:rPr lang="en-US" sz="1800" kern="100" baseline="300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-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 pairs and now I am involved in the construction of the new silicon pixel detector of the ATLAS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ITk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 for the High-Luminosity LHC. I am also looking at monolithic detector development for tracking at a future circular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e</a:t>
            </a:r>
            <a:r>
              <a:rPr lang="en-US" sz="1800" kern="100" baseline="30000" dirty="0" err="1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+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e</a:t>
            </a:r>
            <a:r>
              <a:rPr lang="en-US" sz="1800" kern="100" baseline="300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-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 Higgs factory.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 have been working in strong connection with electronics groups and designers since 1999 when I started a post-doc on the development of the pixel detectors now taking data in the ATLAS experiment. I have been involved in the FTK project, for track reconstruction with associative memories and I am a member of the RD53 and ARCADIA Collaborations. The Milano group I represent in the CB is also involved in silicon photonics, development of high-performance timing chips, power distribution design for ATLAS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LAr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 calorimeter and the Dune experiment.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i="1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 am also member of the DRD3 Collaboration</a:t>
            </a:r>
            <a:endParaRPr lang="en-US" sz="1800" i="1" kern="100" dirty="0">
              <a:effectLst/>
              <a:latin typeface="Calibri" panose="020F0502020204030204" pitchFamily="34" charset="0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800" kern="100" dirty="0">
              <a:latin typeface="Calibri" panose="020F0502020204030204" pitchFamily="34" charset="0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b="1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 am not a hardcore electronics developer, being more from the "user" side, my profile is complementary and can bring a new point of view in the step of the collaboration formal building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0474F-045E-DA37-D315-0FE263979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CERN, 9 September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3187-CF9E-2297-126D-AB2D4756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FE669-1198-70C0-9E82-594D0478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29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D917F-A064-75E6-7FB0-C6867D503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1D13D-6027-C78A-A3DF-2FF079A22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Particle Physics is even more a global challenge now than when the large LHC collaboration started. </a:t>
            </a:r>
            <a:r>
              <a:rPr lang="en-US" sz="1800" b="1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Designing new and more performant detectors requires access to costly technologies and very specialized expertise</a:t>
            </a:r>
            <a:r>
              <a:rPr lang="en-US" sz="18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, which is always scarce. The DRD model implemented as an ECFA action, is a way to address these issues which may change the paradigm of how the R&amp;D in the technologies needed for the progress of Nuclear and Particle Physics is organized.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Indeed, to me DRD7 should target to become the center of attraction of the best experts in Electronics within the Nuclear and Particle Physics community. I expect that,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if the DRD model proves attractive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,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additional forces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 with strong capabilities and bright ideas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would like to join our collaborative framework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, and this will be a key ingredient in pursuing the DRD7 mandate.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 am committed to </a:t>
            </a:r>
            <a:r>
              <a:rPr lang="en-US" sz="1800" b="1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working together </a:t>
            </a:r>
            <a:r>
              <a:rPr lang="en-US" sz="18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with the steering committee, with the future governance and with the funding agencies or institute representatives, to make DRD7 a strong and successful Collaboration. </a:t>
            </a:r>
            <a:endParaRPr lang="en-US" sz="1800" kern="100" dirty="0">
              <a:latin typeface="Calibri" panose="020F0502020204030204" pitchFamily="34" charset="0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US" sz="1800" b="1" kern="100" dirty="0">
              <a:solidFill>
                <a:srgbClr val="002060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b="1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 am really grateful to the steering committee for setting the DRD7 path, their expertise and dedication is an asset for the collaboration.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b="1" kern="100" dirty="0">
                <a:solidFill>
                  <a:srgbClr val="002060"/>
                </a:solidFill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In particular I appreciate the structure focused on Work Packages and the strong connection between membership and contribution to deliverables</a:t>
            </a:r>
            <a:endParaRPr lang="en-US" sz="1800" b="1" kern="100" dirty="0">
              <a:solidFill>
                <a:srgbClr val="002060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0474F-045E-DA37-D315-0FE263979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CERN, 9 September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3187-CF9E-2297-126D-AB2D4756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FE669-1198-70C0-9E82-594D0478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222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D917F-A064-75E6-7FB0-C6867D503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Priority issues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1D13D-6027-C78A-A3DF-2FF079A22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If elected as CB chair, my top priority will be setting up the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collaboration rules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 so that we can smoothly proceed to signing a framework MoU that will allow to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officially start </a:t>
            </a:r>
            <a:r>
              <a:rPr lang="en-US" sz="1800" kern="1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the working projects we have already signed in. 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define how DRD7 would like to customize the generic DRD MoU, temporarily set during the MoU approval process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for some institutes this is important to apply for fundings</a:t>
            </a:r>
            <a:endParaRPr lang="en-US" sz="1307" kern="100" dirty="0">
              <a:effectLst/>
              <a:latin typeface="Calibri" panose="020F0502020204030204" pitchFamily="34" charset="0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My duty as CB Chair will be to prepare a path in which all </a:t>
            </a:r>
            <a:r>
              <a:rPr lang="en-US" sz="1800" b="1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participating institutes will feel involved </a:t>
            </a:r>
            <a:r>
              <a:rPr lang="en-US" sz="1800" dirty="0">
                <a:effectLst/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in the definition of the collaboration structure and could express their preference among the viable options.</a:t>
            </a:r>
          </a:p>
          <a:p>
            <a:pPr lvl="1"/>
            <a:r>
              <a:rPr lang="en-US" sz="18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Governance structure</a:t>
            </a:r>
          </a:p>
          <a:p>
            <a:pPr lvl="2"/>
            <a:r>
              <a:rPr lang="en-US" sz="16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The Steering Group, with its competences, is a specific structure of DRD7</a:t>
            </a:r>
          </a:p>
          <a:p>
            <a:pPr lvl="2"/>
            <a:r>
              <a:rPr lang="en-US" sz="16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The collaboration needs to have an open discussion and explicit decision about that</a:t>
            </a:r>
          </a:p>
          <a:p>
            <a:pPr lvl="2"/>
            <a:r>
              <a:rPr lang="en-US" sz="16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Election rules must be agreed </a:t>
            </a:r>
          </a:p>
          <a:p>
            <a:pPr lvl="1"/>
            <a:r>
              <a:rPr lang="en-US" sz="18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Common funds</a:t>
            </a:r>
          </a:p>
          <a:p>
            <a:pPr lvl="2"/>
            <a:r>
              <a:rPr lang="en-US" sz="16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Controversial issue: an overhead, but it may also support an effort of collaboration building</a:t>
            </a:r>
          </a:p>
          <a:p>
            <a:pPr lvl="1"/>
            <a:r>
              <a:rPr lang="en-US" sz="18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Process to accept new institutes</a:t>
            </a:r>
          </a:p>
          <a:p>
            <a:pPr lvl="1"/>
            <a:r>
              <a:rPr lang="en-US" sz="1800" kern="100" dirty="0">
                <a:latin typeface="Calibri" panose="020F0502020204030204" pitchFamily="34" charset="0"/>
                <a:ea typeface="Yu Gothic" panose="020B0400000000000000" pitchFamily="34" charset="-128"/>
                <a:cs typeface="Times New Roman" panose="02020603050405020304" pitchFamily="18" charset="0"/>
              </a:rPr>
              <a:t>Process to call and approve new projects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0474F-045E-DA37-D315-0FE263979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CERN, 9 September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3187-CF9E-2297-126D-AB2D4756B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FE669-1198-70C0-9E82-594D0478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854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F6264-244C-32C3-4850-751C814A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A9795-2554-A1CE-0048-9C3177FD2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I would like to organize the next steps if elected</a:t>
            </a:r>
          </a:p>
          <a:p>
            <a:r>
              <a:rPr lang="en-US" sz="2000" dirty="0"/>
              <a:t>CB meeting in October</a:t>
            </a:r>
          </a:p>
          <a:p>
            <a:pPr lvl="1"/>
            <a:r>
              <a:rPr lang="en-US" sz="1800" dirty="0"/>
              <a:t>discussion of collaboration rules </a:t>
            </a:r>
          </a:p>
          <a:p>
            <a:pPr lvl="2"/>
            <a:r>
              <a:rPr lang="en-US" sz="1600" dirty="0"/>
              <a:t>organize offline vote on major items submitted to the board</a:t>
            </a:r>
          </a:p>
          <a:p>
            <a:pPr lvl="1"/>
            <a:r>
              <a:rPr lang="en-US" sz="1800" dirty="0"/>
              <a:t>approval of CB Chair Deputy</a:t>
            </a:r>
          </a:p>
          <a:p>
            <a:pPr lvl="1"/>
            <a:r>
              <a:rPr lang="en-US" sz="1800" dirty="0"/>
              <a:t>(Resource Coordinator)</a:t>
            </a:r>
          </a:p>
          <a:p>
            <a:r>
              <a:rPr lang="en-US" sz="2000" dirty="0"/>
              <a:t>CB meeting in November</a:t>
            </a:r>
          </a:p>
          <a:p>
            <a:pPr lvl="1"/>
            <a:r>
              <a:rPr lang="en-US" sz="1800" dirty="0"/>
              <a:t>approval of text of the collaboration rules</a:t>
            </a:r>
          </a:p>
          <a:p>
            <a:pPr lvl="2"/>
            <a:r>
              <a:rPr lang="en-US" sz="1600" dirty="0"/>
              <a:t>need enough time for the draft to be circulated and commented</a:t>
            </a:r>
          </a:p>
          <a:p>
            <a:pPr lvl="1"/>
            <a:r>
              <a:rPr lang="en-US" sz="1800" dirty="0"/>
              <a:t>start of the process of nomination for Steering Committee/</a:t>
            </a:r>
            <a:r>
              <a:rPr lang="en-US" sz="1800" dirty="0" err="1"/>
              <a:t>Spokepersons</a:t>
            </a:r>
            <a:endParaRPr lang="en-US" sz="1800" dirty="0"/>
          </a:p>
          <a:p>
            <a:pPr lvl="1"/>
            <a:r>
              <a:rPr lang="en-US" sz="1800" i="1" dirty="0"/>
              <a:t>open a competition for the DRD7 logo </a:t>
            </a:r>
            <a:r>
              <a:rPr lang="en-US" sz="1800" dirty="0">
                <a:sym typeface="Wingdings" panose="05000000000000000000" pitchFamily="2" charset="2"/>
              </a:rPr>
              <a:t></a:t>
            </a:r>
            <a:endParaRPr lang="en-US" sz="1800" dirty="0"/>
          </a:p>
          <a:p>
            <a:pPr lvl="1"/>
            <a:r>
              <a:rPr lang="en-US" sz="1800" dirty="0"/>
              <a:t>(set up of the Resource Board)</a:t>
            </a:r>
          </a:p>
          <a:p>
            <a:r>
              <a:rPr lang="en-US" sz="2000" dirty="0"/>
              <a:t>Elections in December/January, depending on the outcome of the nomination process</a:t>
            </a:r>
          </a:p>
          <a:p>
            <a:r>
              <a:rPr lang="en-US" sz="2000" dirty="0"/>
              <a:t>CB meeting late January/beginning of February</a:t>
            </a:r>
          </a:p>
          <a:p>
            <a:pPr lvl="1"/>
            <a:r>
              <a:rPr lang="en-US" sz="1800" dirty="0"/>
              <a:t>endorsement of appointments by the governance (WP coordinators, deputies...)</a:t>
            </a:r>
          </a:p>
          <a:p>
            <a:pPr lvl="1"/>
            <a:endParaRPr lang="LID4096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91D89-644D-0A4A-A85B-929CA8525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LID4096"/>
              <a:t>CERN, 9 September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2BD05-6C15-6448-97E1-9E606922E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DRD7 Collaboration Board Chair Election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F0D6C-7418-F49C-E65F-04321300F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CE0EC-9FA3-0444-B5C0-93C5DDC803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733255"/>
      </p:ext>
    </p:extLst>
  </p:cSld>
  <p:clrMapOvr>
    <a:masterClrMapping/>
  </p:clrMapOvr>
</p:sld>
</file>

<file path=ppt/theme/theme1.xml><?xml version="1.0" encoding="utf-8"?>
<a:theme xmlns:a="http://schemas.openxmlformats.org/drawingml/2006/main" name="INFN-UniMi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rgbClr val="002A48"/>
            </a:solidFill>
            <a:latin typeface="Calibri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7FC60E45-29F8-49AF-A303-AFB8A4063EB7}" vid="{E41A5C39-8BED-4340-8FAD-F1A9B0AF1E94}"/>
    </a:ext>
  </a:extLst>
</a:theme>
</file>

<file path=ppt/theme/theme2.xml><?xml version="1.0" encoding="utf-8"?>
<a:theme xmlns:a="http://schemas.openxmlformats.org/drawingml/2006/main" name="ATLAS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lumMod val="20000"/>
            <a:lumOff val="80000"/>
          </a:schemeClr>
        </a:solidFill>
        <a:ln>
          <a:solidFill>
            <a:srgbClr val="000090"/>
          </a:solidFill>
        </a:ln>
        <a:effectLst/>
      </a:spPr>
      <a:bodyPr rtlCol="0" anchor="ctr"/>
      <a:lstStyle>
        <a:defPPr algn="ctr">
          <a:defRPr sz="2000" dirty="0">
            <a:solidFill>
              <a:srgbClr val="000090"/>
            </a:solidFill>
            <a:latin typeface="Calibri"/>
            <a:cs typeface="Calibri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272C6B"/>
          </a:solidFill>
          <a:headEnd type="none"/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5">
            <a:lumMod val="20000"/>
            <a:lumOff val="80000"/>
          </a:schemeClr>
        </a:solidFill>
        <a:ln>
          <a:solidFill>
            <a:srgbClr val="002A48"/>
          </a:solidFill>
        </a:ln>
      </a:spPr>
      <a:bodyPr wrap="square" rtlCol="0">
        <a:spAutoFit/>
      </a:bodyPr>
      <a:lstStyle>
        <a:defPPr>
          <a:defRPr sz="2000" dirty="0">
            <a:solidFill>
              <a:srgbClr val="002A48"/>
            </a:solidFill>
            <a:latin typeface="Calibri"/>
            <a:cs typeface="Calibri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7FC60E45-29F8-49AF-A303-AFB8A4063EB7}" vid="{CE67D50C-1717-4220-8705-6F6F7F5D8BA0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INFN-UNIMI</Template>
  <TotalTime>15409</TotalTime>
  <Words>830</Words>
  <Application>Microsoft Office PowerPoint</Application>
  <PresentationFormat>Widescreen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Symbol</vt:lpstr>
      <vt:lpstr>Times New Roman</vt:lpstr>
      <vt:lpstr>Wingdings</vt:lpstr>
      <vt:lpstr>INFN-UniMi</vt:lpstr>
      <vt:lpstr>ATLAS</vt:lpstr>
      <vt:lpstr>DRD7 – Collaboration Board Chair Statement</vt:lpstr>
      <vt:lpstr>Brief CV</vt:lpstr>
      <vt:lpstr>Statement</vt:lpstr>
      <vt:lpstr>Priority issues</vt:lpstr>
      <vt:lpstr>Actions</vt:lpstr>
    </vt:vector>
  </TitlesOfParts>
  <Manager/>
  <Company>INFN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SHIP Relazione dei referee Roma, 2 giugno 2015</dc:title>
  <dc:subject/>
  <dc:creator>Attilio Andreazza</dc:creator>
  <cp:keywords/>
  <dc:description/>
  <cp:lastModifiedBy>Attilio Andreazza</cp:lastModifiedBy>
  <cp:revision>476</cp:revision>
  <dcterms:created xsi:type="dcterms:W3CDTF">2020-10-21T20:43:49Z</dcterms:created>
  <dcterms:modified xsi:type="dcterms:W3CDTF">2024-09-09T08:49:27Z</dcterms:modified>
  <cp:category/>
</cp:coreProperties>
</file>