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9" r:id="rId22"/>
    <p:sldId id="276" r:id="rId23"/>
    <p:sldId id="277" r:id="rId24"/>
    <p:sldId id="278" r:id="rId25"/>
    <p:sldId id="280" r:id="rId2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59"/>
  </p:normalViewPr>
  <p:slideViewPr>
    <p:cSldViewPr snapToGrid="0">
      <p:cViewPr>
        <p:scale>
          <a:sx n="48" d="100"/>
          <a:sy n="48" d="100"/>
        </p:scale>
        <p:origin x="2904" y="1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2" name="Shape 12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Testo"/>
          <p:cNvSpPr txBox="1">
            <a:spLocks noGrp="1"/>
          </p:cNvSpPr>
          <p:nvPr>
            <p:ph type="title"/>
          </p:nvPr>
        </p:nvSpPr>
        <p:spPr>
          <a:xfrm>
            <a:off x="2460910" y="107941"/>
            <a:ext cx="8470700" cy="1241126"/>
          </a:xfrm>
          <a:prstGeom prst="rect">
            <a:avLst/>
          </a:prstGeom>
        </p:spPr>
        <p:txBody>
          <a:bodyPr anchor="b"/>
          <a:lstStyle/>
          <a:p>
            <a:r>
              <a:t>Titolo Testo</a:t>
            </a:r>
          </a:p>
        </p:txBody>
      </p:sp>
      <p:pic>
        <p:nvPicPr>
          <p:cNvPr id="12" name="Linea" descr="Linea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04701" y="1439872"/>
            <a:ext cx="13214202" cy="152401"/>
          </a:xfrm>
          <a:prstGeom prst="rect">
            <a:avLst/>
          </a:prstGeom>
        </p:spPr>
      </p:pic>
      <p:pic>
        <p:nvPicPr>
          <p:cNvPr id="14" name="Linea" descr="Linea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04701" y="8731641"/>
            <a:ext cx="13214202" cy="152401"/>
          </a:xfrm>
          <a:prstGeom prst="rect">
            <a:avLst/>
          </a:prstGeom>
        </p:spPr>
      </p:pic>
      <p:sp>
        <p:nvSpPr>
          <p:cNvPr id="16" name="3rd DRD7 workshop close out - Sept, 10th 2024"/>
          <p:cNvSpPr txBox="1"/>
          <p:nvPr/>
        </p:nvSpPr>
        <p:spPr>
          <a:xfrm>
            <a:off x="27217" y="9167480"/>
            <a:ext cx="5176091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800" b="0" i="1">
                <a:solidFill>
                  <a:srgbClr val="0433FF"/>
                </a:solidFill>
              </a:defRPr>
            </a:pPr>
            <a:r>
              <a:t>3rd DRD7 workshop close out - Sept, 10</a:t>
            </a:r>
            <a:r>
              <a:rPr baseline="31999"/>
              <a:t>th</a:t>
            </a:r>
            <a:r>
              <a:t> 2024</a:t>
            </a:r>
          </a:p>
        </p:txBody>
      </p:sp>
      <p:sp>
        <p:nvSpPr>
          <p:cNvPr id="17" name="A. Rivetti, on behalf of the DRD7 Steering Committee"/>
          <p:cNvSpPr txBox="1"/>
          <p:nvPr/>
        </p:nvSpPr>
        <p:spPr>
          <a:xfrm>
            <a:off x="7376876" y="9167480"/>
            <a:ext cx="5567100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800" b="0" i="1">
                <a:solidFill>
                  <a:srgbClr val="0433FF"/>
                </a:solidFill>
              </a:defRPr>
            </a:lvl1pPr>
          </a:lstStyle>
          <a:p>
            <a:r>
              <a:t>A. Rivetti, on behalf of the DRD7 Steering Committee</a:t>
            </a:r>
          </a:p>
        </p:txBody>
      </p:sp>
      <p:sp>
        <p:nvSpPr>
          <p:cNvPr id="18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–Giovanni Mela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–Giovanni Mela</a:t>
            </a:r>
          </a:p>
        </p:txBody>
      </p:sp>
      <p:sp>
        <p:nvSpPr>
          <p:cNvPr id="99" name="“Inserisci qui una citazione”.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“Inserisci qui una citazione”. </a:t>
            </a:r>
          </a:p>
        </p:txBody>
      </p:sp>
      <p:sp>
        <p:nvSpPr>
          <p:cNvPr id="100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Immagin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8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Oriz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Immagine"/>
          <p:cNvSpPr>
            <a:spLocks noGrp="1"/>
          </p:cNvSpPr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6" name="Titolo Testo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Titolo Testo</a:t>
            </a:r>
          </a:p>
        </p:txBody>
      </p:sp>
      <p:sp>
        <p:nvSpPr>
          <p:cNvPr id="27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28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Centr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olo Testo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36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Immagine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44" name="Titolo Testo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Titolo Testo</a:t>
            </a:r>
          </a:p>
        </p:txBody>
      </p:sp>
      <p:sp>
        <p:nvSpPr>
          <p:cNvPr id="45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6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In al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olo Test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54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olo Test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62" name="Corpo livello uno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6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punti elenco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Immagine"/>
          <p:cNvSpPr>
            <a:spLocks noGrp="1"/>
          </p:cNvSpPr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1" name="Titolo Test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72" name="Corpo livello uno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73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orpo livello uno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8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per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Immagine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9" name="Immagine"/>
          <p:cNvSpPr>
            <a:spLocks noGrp="1"/>
          </p:cNvSpPr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0" name="Immagine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Testo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Titolo Testo</a:t>
            </a:r>
          </a:p>
        </p:txBody>
      </p:sp>
      <p:sp>
        <p:nvSpPr>
          <p:cNvPr id="3" name="Corpo livello uno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DRD7 3rd workshop closeout…"/>
          <p:cNvSpPr txBox="1"/>
          <p:nvPr/>
        </p:nvSpPr>
        <p:spPr>
          <a:xfrm>
            <a:off x="1828393" y="2392891"/>
            <a:ext cx="9348014" cy="21487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ct val="120000"/>
              </a:lnSpc>
              <a:defRPr sz="5200"/>
            </a:pPr>
            <a:r>
              <a:rPr dirty="0"/>
              <a:t>DRD7 3rd workshop closeout</a:t>
            </a:r>
          </a:p>
          <a:p>
            <a:pPr>
              <a:lnSpc>
                <a:spcPct val="120000"/>
              </a:lnSpc>
              <a:defRPr sz="3200" b="0" i="1"/>
            </a:pPr>
            <a:r>
              <a:rPr dirty="0"/>
              <a:t>A. </a:t>
            </a:r>
            <a:r>
              <a:rPr dirty="0" err="1"/>
              <a:t>Rivetti</a:t>
            </a:r>
            <a:r>
              <a:rPr dirty="0"/>
              <a:t> - INFN</a:t>
            </a:r>
          </a:p>
          <a:p>
            <a:pPr>
              <a:defRPr sz="3200"/>
            </a:pPr>
            <a:r>
              <a:rPr dirty="0"/>
              <a:t>On  behalf of the DRD7 steering committee*</a:t>
            </a:r>
          </a:p>
        </p:txBody>
      </p:sp>
      <p:pic>
        <p:nvPicPr>
          <p:cNvPr id="125" name="Immagine" descr="Immagin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395" y="7933418"/>
            <a:ext cx="8457517" cy="51478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Even more precise timing…"/>
          <p:cNvSpPr txBox="1"/>
          <p:nvPr/>
        </p:nvSpPr>
        <p:spPr>
          <a:xfrm>
            <a:off x="474311" y="313367"/>
            <a:ext cx="724713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Even more precise timing…</a:t>
            </a:r>
          </a:p>
        </p:txBody>
      </p:sp>
      <p:pic>
        <p:nvPicPr>
          <p:cNvPr id="160" name="Immagine" descr="Immagin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205" y="1782705"/>
            <a:ext cx="12109505" cy="67790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ing to the extremes: very cold"/>
          <p:cNvSpPr txBox="1"/>
          <p:nvPr/>
        </p:nvSpPr>
        <p:spPr>
          <a:xfrm>
            <a:off x="138222" y="292833"/>
            <a:ext cx="8541173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Going to the extremes: very cold</a:t>
            </a:r>
          </a:p>
        </p:txBody>
      </p:sp>
      <p:pic>
        <p:nvPicPr>
          <p:cNvPr id="163" name="Immagine" descr="Immagin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332" y="2088277"/>
            <a:ext cx="10973786" cy="6167893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Fiocco di neve"/>
          <p:cNvSpPr/>
          <p:nvPr/>
        </p:nvSpPr>
        <p:spPr>
          <a:xfrm>
            <a:off x="11196659" y="2103726"/>
            <a:ext cx="1560572" cy="15704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9" h="21600" extrusionOk="0">
                <a:moveTo>
                  <a:pt x="10737" y="0"/>
                </a:moveTo>
                <a:cubicBezTo>
                  <a:pt x="10407" y="0"/>
                  <a:pt x="10142" y="265"/>
                  <a:pt x="10142" y="594"/>
                </a:cubicBezTo>
                <a:lnTo>
                  <a:pt x="10142" y="3412"/>
                </a:lnTo>
                <a:lnTo>
                  <a:pt x="7334" y="616"/>
                </a:lnTo>
                <a:cubicBezTo>
                  <a:pt x="7102" y="384"/>
                  <a:pt x="6724" y="384"/>
                  <a:pt x="6492" y="616"/>
                </a:cubicBezTo>
                <a:cubicBezTo>
                  <a:pt x="6259" y="848"/>
                  <a:pt x="6259" y="1226"/>
                  <a:pt x="6492" y="1458"/>
                </a:cubicBezTo>
                <a:lnTo>
                  <a:pt x="10142" y="5093"/>
                </a:lnTo>
                <a:lnTo>
                  <a:pt x="10142" y="9801"/>
                </a:lnTo>
                <a:lnTo>
                  <a:pt x="6330" y="7592"/>
                </a:lnTo>
                <a:lnTo>
                  <a:pt x="5011" y="2614"/>
                </a:lnTo>
                <a:cubicBezTo>
                  <a:pt x="4925" y="2295"/>
                  <a:pt x="4601" y="2106"/>
                  <a:pt x="4282" y="2192"/>
                </a:cubicBezTo>
                <a:cubicBezTo>
                  <a:pt x="3964" y="2278"/>
                  <a:pt x="3774" y="2602"/>
                  <a:pt x="3860" y="2921"/>
                </a:cubicBezTo>
                <a:lnTo>
                  <a:pt x="4871" y="6755"/>
                </a:lnTo>
                <a:lnTo>
                  <a:pt x="2203" y="5206"/>
                </a:lnTo>
                <a:cubicBezTo>
                  <a:pt x="1917" y="5039"/>
                  <a:pt x="1555" y="5136"/>
                  <a:pt x="1388" y="5422"/>
                </a:cubicBezTo>
                <a:cubicBezTo>
                  <a:pt x="1220" y="5708"/>
                  <a:pt x="1317" y="6070"/>
                  <a:pt x="1604" y="6237"/>
                </a:cubicBezTo>
                <a:lnTo>
                  <a:pt x="4272" y="7781"/>
                </a:lnTo>
                <a:lnTo>
                  <a:pt x="442" y="8807"/>
                </a:lnTo>
                <a:cubicBezTo>
                  <a:pt x="124" y="8893"/>
                  <a:pt x="-66" y="9217"/>
                  <a:pt x="20" y="9536"/>
                </a:cubicBezTo>
                <a:cubicBezTo>
                  <a:pt x="91" y="9801"/>
                  <a:pt x="333" y="9980"/>
                  <a:pt x="593" y="9980"/>
                </a:cubicBezTo>
                <a:cubicBezTo>
                  <a:pt x="641" y="9980"/>
                  <a:pt x="696" y="9974"/>
                  <a:pt x="750" y="9958"/>
                </a:cubicBezTo>
                <a:lnTo>
                  <a:pt x="5724" y="8623"/>
                </a:lnTo>
                <a:lnTo>
                  <a:pt x="9477" y="10800"/>
                </a:lnTo>
                <a:lnTo>
                  <a:pt x="5724" y="12977"/>
                </a:lnTo>
                <a:lnTo>
                  <a:pt x="750" y="11642"/>
                </a:lnTo>
                <a:cubicBezTo>
                  <a:pt x="696" y="11626"/>
                  <a:pt x="647" y="11620"/>
                  <a:pt x="593" y="11620"/>
                </a:cubicBezTo>
                <a:cubicBezTo>
                  <a:pt x="328" y="11620"/>
                  <a:pt x="91" y="11794"/>
                  <a:pt x="20" y="12064"/>
                </a:cubicBezTo>
                <a:cubicBezTo>
                  <a:pt x="-66" y="12383"/>
                  <a:pt x="124" y="12707"/>
                  <a:pt x="442" y="12793"/>
                </a:cubicBezTo>
                <a:lnTo>
                  <a:pt x="4272" y="13819"/>
                </a:lnTo>
                <a:lnTo>
                  <a:pt x="1604" y="15363"/>
                </a:lnTo>
                <a:cubicBezTo>
                  <a:pt x="1317" y="15530"/>
                  <a:pt x="1220" y="15892"/>
                  <a:pt x="1388" y="16178"/>
                </a:cubicBezTo>
                <a:cubicBezTo>
                  <a:pt x="1555" y="16464"/>
                  <a:pt x="1917" y="16561"/>
                  <a:pt x="2203" y="16394"/>
                </a:cubicBezTo>
                <a:lnTo>
                  <a:pt x="4871" y="14845"/>
                </a:lnTo>
                <a:lnTo>
                  <a:pt x="3860" y="18679"/>
                </a:lnTo>
                <a:cubicBezTo>
                  <a:pt x="3774" y="18998"/>
                  <a:pt x="3969" y="19322"/>
                  <a:pt x="4282" y="19408"/>
                </a:cubicBezTo>
                <a:cubicBezTo>
                  <a:pt x="4601" y="19494"/>
                  <a:pt x="4925" y="19299"/>
                  <a:pt x="5011" y="18986"/>
                </a:cubicBezTo>
                <a:lnTo>
                  <a:pt x="6325" y="14008"/>
                </a:lnTo>
                <a:lnTo>
                  <a:pt x="10137" y="11799"/>
                </a:lnTo>
                <a:lnTo>
                  <a:pt x="10137" y="16507"/>
                </a:lnTo>
                <a:lnTo>
                  <a:pt x="6492" y="20142"/>
                </a:lnTo>
                <a:cubicBezTo>
                  <a:pt x="6259" y="20374"/>
                  <a:pt x="6259" y="20752"/>
                  <a:pt x="6492" y="20984"/>
                </a:cubicBezTo>
                <a:cubicBezTo>
                  <a:pt x="6724" y="21216"/>
                  <a:pt x="7102" y="21216"/>
                  <a:pt x="7334" y="20984"/>
                </a:cubicBezTo>
                <a:lnTo>
                  <a:pt x="10142" y="18188"/>
                </a:lnTo>
                <a:lnTo>
                  <a:pt x="10142" y="21006"/>
                </a:lnTo>
                <a:cubicBezTo>
                  <a:pt x="10142" y="21335"/>
                  <a:pt x="10407" y="21600"/>
                  <a:pt x="10737" y="21600"/>
                </a:cubicBezTo>
                <a:cubicBezTo>
                  <a:pt x="11066" y="21600"/>
                  <a:pt x="11331" y="21335"/>
                  <a:pt x="11331" y="21006"/>
                </a:cubicBezTo>
                <a:lnTo>
                  <a:pt x="11331" y="18188"/>
                </a:lnTo>
                <a:lnTo>
                  <a:pt x="14139" y="20984"/>
                </a:lnTo>
                <a:cubicBezTo>
                  <a:pt x="14371" y="21216"/>
                  <a:pt x="14749" y="21216"/>
                  <a:pt x="14981" y="20984"/>
                </a:cubicBezTo>
                <a:cubicBezTo>
                  <a:pt x="15214" y="20752"/>
                  <a:pt x="15214" y="20374"/>
                  <a:pt x="14981" y="20142"/>
                </a:cubicBezTo>
                <a:lnTo>
                  <a:pt x="11331" y="16507"/>
                </a:lnTo>
                <a:lnTo>
                  <a:pt x="11331" y="11799"/>
                </a:lnTo>
                <a:lnTo>
                  <a:pt x="15143" y="14008"/>
                </a:lnTo>
                <a:lnTo>
                  <a:pt x="16457" y="18986"/>
                </a:lnTo>
                <a:cubicBezTo>
                  <a:pt x="16543" y="19305"/>
                  <a:pt x="16867" y="19494"/>
                  <a:pt x="17186" y="19408"/>
                </a:cubicBezTo>
                <a:cubicBezTo>
                  <a:pt x="17504" y="19322"/>
                  <a:pt x="17692" y="18998"/>
                  <a:pt x="17606" y="18679"/>
                </a:cubicBezTo>
                <a:lnTo>
                  <a:pt x="16597" y="14845"/>
                </a:lnTo>
                <a:lnTo>
                  <a:pt x="19265" y="16394"/>
                </a:lnTo>
                <a:cubicBezTo>
                  <a:pt x="19551" y="16561"/>
                  <a:pt x="19913" y="16464"/>
                  <a:pt x="20080" y="16178"/>
                </a:cubicBezTo>
                <a:cubicBezTo>
                  <a:pt x="20248" y="15892"/>
                  <a:pt x="20151" y="15530"/>
                  <a:pt x="19864" y="15363"/>
                </a:cubicBezTo>
                <a:lnTo>
                  <a:pt x="17196" y="13819"/>
                </a:lnTo>
                <a:lnTo>
                  <a:pt x="21026" y="12793"/>
                </a:lnTo>
                <a:cubicBezTo>
                  <a:pt x="21344" y="12707"/>
                  <a:pt x="21534" y="12383"/>
                  <a:pt x="21448" y="12064"/>
                </a:cubicBezTo>
                <a:cubicBezTo>
                  <a:pt x="21377" y="11799"/>
                  <a:pt x="21133" y="11620"/>
                  <a:pt x="20874" y="11620"/>
                </a:cubicBezTo>
                <a:cubicBezTo>
                  <a:pt x="20825" y="11620"/>
                  <a:pt x="20772" y="11626"/>
                  <a:pt x="20718" y="11642"/>
                </a:cubicBezTo>
                <a:lnTo>
                  <a:pt x="15743" y="12977"/>
                </a:lnTo>
                <a:lnTo>
                  <a:pt x="11989" y="10800"/>
                </a:lnTo>
                <a:lnTo>
                  <a:pt x="15743" y="8623"/>
                </a:lnTo>
                <a:lnTo>
                  <a:pt x="20718" y="9958"/>
                </a:lnTo>
                <a:cubicBezTo>
                  <a:pt x="20772" y="9974"/>
                  <a:pt x="20820" y="9980"/>
                  <a:pt x="20874" y="9980"/>
                </a:cubicBezTo>
                <a:cubicBezTo>
                  <a:pt x="21138" y="9980"/>
                  <a:pt x="21377" y="9806"/>
                  <a:pt x="21448" y="9536"/>
                </a:cubicBezTo>
                <a:cubicBezTo>
                  <a:pt x="21534" y="9217"/>
                  <a:pt x="21344" y="8893"/>
                  <a:pt x="21026" y="8807"/>
                </a:cubicBezTo>
                <a:lnTo>
                  <a:pt x="17196" y="7781"/>
                </a:lnTo>
                <a:lnTo>
                  <a:pt x="19864" y="6237"/>
                </a:lnTo>
                <a:cubicBezTo>
                  <a:pt x="20151" y="6070"/>
                  <a:pt x="20248" y="5708"/>
                  <a:pt x="20080" y="5422"/>
                </a:cubicBezTo>
                <a:cubicBezTo>
                  <a:pt x="19913" y="5136"/>
                  <a:pt x="19551" y="5039"/>
                  <a:pt x="19265" y="5206"/>
                </a:cubicBezTo>
                <a:lnTo>
                  <a:pt x="16602" y="6750"/>
                </a:lnTo>
                <a:lnTo>
                  <a:pt x="17613" y="2916"/>
                </a:lnTo>
                <a:cubicBezTo>
                  <a:pt x="17699" y="2597"/>
                  <a:pt x="17504" y="2273"/>
                  <a:pt x="17191" y="2187"/>
                </a:cubicBezTo>
                <a:cubicBezTo>
                  <a:pt x="16872" y="2101"/>
                  <a:pt x="16548" y="2296"/>
                  <a:pt x="16462" y="2609"/>
                </a:cubicBezTo>
                <a:lnTo>
                  <a:pt x="15149" y="7587"/>
                </a:lnTo>
                <a:lnTo>
                  <a:pt x="11331" y="9806"/>
                </a:lnTo>
                <a:lnTo>
                  <a:pt x="11331" y="5098"/>
                </a:lnTo>
                <a:lnTo>
                  <a:pt x="14981" y="1463"/>
                </a:lnTo>
                <a:cubicBezTo>
                  <a:pt x="15214" y="1231"/>
                  <a:pt x="15214" y="853"/>
                  <a:pt x="14981" y="621"/>
                </a:cubicBezTo>
                <a:cubicBezTo>
                  <a:pt x="14749" y="389"/>
                  <a:pt x="14371" y="389"/>
                  <a:pt x="14139" y="621"/>
                </a:cubicBezTo>
                <a:lnTo>
                  <a:pt x="11331" y="3419"/>
                </a:lnTo>
                <a:lnTo>
                  <a:pt x="11331" y="594"/>
                </a:lnTo>
                <a:cubicBezTo>
                  <a:pt x="11331" y="265"/>
                  <a:pt x="11066" y="0"/>
                  <a:pt x="10737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ing to the extremes: radiation"/>
          <p:cNvSpPr txBox="1"/>
          <p:nvPr/>
        </p:nvSpPr>
        <p:spPr>
          <a:xfrm>
            <a:off x="349680" y="271909"/>
            <a:ext cx="8449916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Going to the extremes: radiation</a:t>
            </a:r>
          </a:p>
        </p:txBody>
      </p:sp>
      <p:pic>
        <p:nvPicPr>
          <p:cNvPr id="167" name="Immagine" descr="Immagin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3142" y="3067143"/>
            <a:ext cx="9488733" cy="5526347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Irradiation in more realistic conditions…"/>
          <p:cNvSpPr txBox="1"/>
          <p:nvPr/>
        </p:nvSpPr>
        <p:spPr>
          <a:xfrm>
            <a:off x="305201" y="1747891"/>
            <a:ext cx="12394398" cy="1181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599" indent="-228599" algn="l">
              <a:lnSpc>
                <a:spcPct val="150000"/>
              </a:lnSpc>
              <a:buSzPct val="100000"/>
              <a:buChar char="•"/>
              <a:defRPr sz="3000"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t>Irradiation in more realistic conditions</a:t>
            </a:r>
          </a:p>
          <a:p>
            <a:pPr marL="228599" indent="-228599" algn="l">
              <a:lnSpc>
                <a:spcPct val="150000"/>
              </a:lnSpc>
              <a:buSzPct val="100000"/>
              <a:buChar char="•"/>
              <a:defRPr sz="3000"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t>Radiation-aware PDK</a:t>
            </a:r>
          </a:p>
        </p:txBody>
      </p:sp>
      <p:sp>
        <p:nvSpPr>
          <p:cNvPr id="169" name="Simbolo radioattività"/>
          <p:cNvSpPr/>
          <p:nvPr/>
        </p:nvSpPr>
        <p:spPr>
          <a:xfrm>
            <a:off x="10655712" y="1896635"/>
            <a:ext cx="2144362" cy="21443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4833"/>
                  <a:pt x="0" y="10800"/>
                </a:cubicBezTo>
                <a:cubicBezTo>
                  <a:pt x="0" y="16767"/>
                  <a:pt x="4833" y="21600"/>
                  <a:pt x="10800" y="21600"/>
                </a:cubicBezTo>
                <a:cubicBezTo>
                  <a:pt x="16767" y="21600"/>
                  <a:pt x="21600" y="16767"/>
                  <a:pt x="21600" y="10800"/>
                </a:cubicBezTo>
                <a:cubicBezTo>
                  <a:pt x="21600" y="4833"/>
                  <a:pt x="16762" y="0"/>
                  <a:pt x="10800" y="0"/>
                </a:cubicBezTo>
                <a:close/>
                <a:moveTo>
                  <a:pt x="10800" y="1188"/>
                </a:moveTo>
                <a:cubicBezTo>
                  <a:pt x="16108" y="1188"/>
                  <a:pt x="20412" y="5492"/>
                  <a:pt x="20412" y="10800"/>
                </a:cubicBezTo>
                <a:cubicBezTo>
                  <a:pt x="20412" y="16108"/>
                  <a:pt x="16103" y="20412"/>
                  <a:pt x="10800" y="20412"/>
                </a:cubicBezTo>
                <a:cubicBezTo>
                  <a:pt x="5492" y="20412"/>
                  <a:pt x="1188" y="16108"/>
                  <a:pt x="1188" y="10800"/>
                </a:cubicBezTo>
                <a:cubicBezTo>
                  <a:pt x="1188" y="5492"/>
                  <a:pt x="5492" y="1188"/>
                  <a:pt x="10800" y="1188"/>
                </a:cubicBezTo>
                <a:close/>
                <a:moveTo>
                  <a:pt x="6635" y="3704"/>
                </a:moveTo>
                <a:cubicBezTo>
                  <a:pt x="6635" y="3704"/>
                  <a:pt x="2472" y="5287"/>
                  <a:pt x="2472" y="10849"/>
                </a:cubicBezTo>
                <a:lnTo>
                  <a:pt x="7769" y="10849"/>
                </a:lnTo>
                <a:cubicBezTo>
                  <a:pt x="7769" y="10838"/>
                  <a:pt x="7769" y="10822"/>
                  <a:pt x="7769" y="10800"/>
                </a:cubicBezTo>
                <a:cubicBezTo>
                  <a:pt x="7769" y="9693"/>
                  <a:pt x="8364" y="8727"/>
                  <a:pt x="9249" y="8198"/>
                </a:cubicBezTo>
                <a:lnTo>
                  <a:pt x="6635" y="3704"/>
                </a:lnTo>
                <a:close/>
                <a:moveTo>
                  <a:pt x="14958" y="3709"/>
                </a:moveTo>
                <a:lnTo>
                  <a:pt x="12344" y="8203"/>
                </a:lnTo>
                <a:cubicBezTo>
                  <a:pt x="13230" y="8732"/>
                  <a:pt x="13824" y="9698"/>
                  <a:pt x="13824" y="10805"/>
                </a:cubicBezTo>
                <a:cubicBezTo>
                  <a:pt x="13824" y="10821"/>
                  <a:pt x="13824" y="10843"/>
                  <a:pt x="13824" y="10859"/>
                </a:cubicBezTo>
                <a:lnTo>
                  <a:pt x="19121" y="10859"/>
                </a:lnTo>
                <a:cubicBezTo>
                  <a:pt x="19121" y="5292"/>
                  <a:pt x="14958" y="3709"/>
                  <a:pt x="14958" y="3709"/>
                </a:cubicBezTo>
                <a:close/>
                <a:moveTo>
                  <a:pt x="10800" y="8758"/>
                </a:moveTo>
                <a:cubicBezTo>
                  <a:pt x="10278" y="8758"/>
                  <a:pt x="9754" y="8959"/>
                  <a:pt x="9356" y="9357"/>
                </a:cubicBezTo>
                <a:cubicBezTo>
                  <a:pt x="8558" y="10154"/>
                  <a:pt x="8558" y="11446"/>
                  <a:pt x="9356" y="12243"/>
                </a:cubicBezTo>
                <a:cubicBezTo>
                  <a:pt x="10153" y="13040"/>
                  <a:pt x="11446" y="13040"/>
                  <a:pt x="12243" y="12243"/>
                </a:cubicBezTo>
                <a:cubicBezTo>
                  <a:pt x="13040" y="11446"/>
                  <a:pt x="13040" y="10154"/>
                  <a:pt x="12243" y="9357"/>
                </a:cubicBezTo>
                <a:cubicBezTo>
                  <a:pt x="11844" y="8959"/>
                  <a:pt x="11322" y="8758"/>
                  <a:pt x="10800" y="8758"/>
                </a:cubicBezTo>
                <a:close/>
                <a:moveTo>
                  <a:pt x="9293" y="13424"/>
                </a:moveTo>
                <a:lnTo>
                  <a:pt x="6684" y="17977"/>
                </a:lnTo>
                <a:cubicBezTo>
                  <a:pt x="6684" y="17977"/>
                  <a:pt x="8315" y="19218"/>
                  <a:pt x="10810" y="19202"/>
                </a:cubicBezTo>
                <a:cubicBezTo>
                  <a:pt x="13305" y="19218"/>
                  <a:pt x="14936" y="17977"/>
                  <a:pt x="14936" y="17977"/>
                </a:cubicBezTo>
                <a:lnTo>
                  <a:pt x="12327" y="13424"/>
                </a:lnTo>
                <a:cubicBezTo>
                  <a:pt x="11879" y="13683"/>
                  <a:pt x="11361" y="13829"/>
                  <a:pt x="10810" y="13824"/>
                </a:cubicBezTo>
                <a:cubicBezTo>
                  <a:pt x="10259" y="13824"/>
                  <a:pt x="9741" y="13678"/>
                  <a:pt x="9293" y="1342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ing to the extremes"/>
          <p:cNvSpPr txBox="1"/>
          <p:nvPr/>
        </p:nvSpPr>
        <p:spPr>
          <a:xfrm>
            <a:off x="463758" y="271909"/>
            <a:ext cx="5832179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Going to the extremes</a:t>
            </a:r>
          </a:p>
        </p:txBody>
      </p:sp>
      <p:sp>
        <p:nvSpPr>
          <p:cNvPr id="172" name="Simbolo radioattività"/>
          <p:cNvSpPr/>
          <p:nvPr/>
        </p:nvSpPr>
        <p:spPr>
          <a:xfrm>
            <a:off x="1949690" y="3541374"/>
            <a:ext cx="3150516" cy="3150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4833"/>
                  <a:pt x="0" y="10800"/>
                </a:cubicBezTo>
                <a:cubicBezTo>
                  <a:pt x="0" y="16767"/>
                  <a:pt x="4833" y="21600"/>
                  <a:pt x="10800" y="21600"/>
                </a:cubicBezTo>
                <a:cubicBezTo>
                  <a:pt x="16767" y="21600"/>
                  <a:pt x="21600" y="16767"/>
                  <a:pt x="21600" y="10800"/>
                </a:cubicBezTo>
                <a:cubicBezTo>
                  <a:pt x="21600" y="4833"/>
                  <a:pt x="16762" y="0"/>
                  <a:pt x="10800" y="0"/>
                </a:cubicBezTo>
                <a:close/>
                <a:moveTo>
                  <a:pt x="10800" y="1188"/>
                </a:moveTo>
                <a:cubicBezTo>
                  <a:pt x="16108" y="1188"/>
                  <a:pt x="20412" y="5492"/>
                  <a:pt x="20412" y="10800"/>
                </a:cubicBezTo>
                <a:cubicBezTo>
                  <a:pt x="20412" y="16108"/>
                  <a:pt x="16103" y="20412"/>
                  <a:pt x="10800" y="20412"/>
                </a:cubicBezTo>
                <a:cubicBezTo>
                  <a:pt x="5492" y="20412"/>
                  <a:pt x="1188" y="16108"/>
                  <a:pt x="1188" y="10800"/>
                </a:cubicBezTo>
                <a:cubicBezTo>
                  <a:pt x="1188" y="5492"/>
                  <a:pt x="5492" y="1188"/>
                  <a:pt x="10800" y="1188"/>
                </a:cubicBezTo>
                <a:close/>
                <a:moveTo>
                  <a:pt x="6635" y="3704"/>
                </a:moveTo>
                <a:cubicBezTo>
                  <a:pt x="6635" y="3704"/>
                  <a:pt x="2472" y="5287"/>
                  <a:pt x="2472" y="10849"/>
                </a:cubicBezTo>
                <a:lnTo>
                  <a:pt x="7769" y="10849"/>
                </a:lnTo>
                <a:cubicBezTo>
                  <a:pt x="7769" y="10838"/>
                  <a:pt x="7769" y="10822"/>
                  <a:pt x="7769" y="10800"/>
                </a:cubicBezTo>
                <a:cubicBezTo>
                  <a:pt x="7769" y="9693"/>
                  <a:pt x="8364" y="8727"/>
                  <a:pt x="9249" y="8198"/>
                </a:cubicBezTo>
                <a:lnTo>
                  <a:pt x="6635" y="3704"/>
                </a:lnTo>
                <a:close/>
                <a:moveTo>
                  <a:pt x="14958" y="3709"/>
                </a:moveTo>
                <a:lnTo>
                  <a:pt x="12344" y="8203"/>
                </a:lnTo>
                <a:cubicBezTo>
                  <a:pt x="13230" y="8732"/>
                  <a:pt x="13824" y="9698"/>
                  <a:pt x="13824" y="10805"/>
                </a:cubicBezTo>
                <a:cubicBezTo>
                  <a:pt x="13824" y="10821"/>
                  <a:pt x="13824" y="10843"/>
                  <a:pt x="13824" y="10859"/>
                </a:cubicBezTo>
                <a:lnTo>
                  <a:pt x="19121" y="10859"/>
                </a:lnTo>
                <a:cubicBezTo>
                  <a:pt x="19121" y="5292"/>
                  <a:pt x="14958" y="3709"/>
                  <a:pt x="14958" y="3709"/>
                </a:cubicBezTo>
                <a:close/>
                <a:moveTo>
                  <a:pt x="10800" y="8758"/>
                </a:moveTo>
                <a:cubicBezTo>
                  <a:pt x="10278" y="8758"/>
                  <a:pt x="9754" y="8959"/>
                  <a:pt x="9356" y="9357"/>
                </a:cubicBezTo>
                <a:cubicBezTo>
                  <a:pt x="8558" y="10154"/>
                  <a:pt x="8558" y="11446"/>
                  <a:pt x="9356" y="12243"/>
                </a:cubicBezTo>
                <a:cubicBezTo>
                  <a:pt x="10153" y="13040"/>
                  <a:pt x="11446" y="13040"/>
                  <a:pt x="12243" y="12243"/>
                </a:cubicBezTo>
                <a:cubicBezTo>
                  <a:pt x="13040" y="11446"/>
                  <a:pt x="13040" y="10154"/>
                  <a:pt x="12243" y="9357"/>
                </a:cubicBezTo>
                <a:cubicBezTo>
                  <a:pt x="11844" y="8959"/>
                  <a:pt x="11322" y="8758"/>
                  <a:pt x="10800" y="8758"/>
                </a:cubicBezTo>
                <a:close/>
                <a:moveTo>
                  <a:pt x="9293" y="13424"/>
                </a:moveTo>
                <a:lnTo>
                  <a:pt x="6684" y="17977"/>
                </a:lnTo>
                <a:cubicBezTo>
                  <a:pt x="6684" y="17977"/>
                  <a:pt x="8315" y="19218"/>
                  <a:pt x="10810" y="19202"/>
                </a:cubicBezTo>
                <a:cubicBezTo>
                  <a:pt x="13305" y="19218"/>
                  <a:pt x="14936" y="17977"/>
                  <a:pt x="14936" y="17977"/>
                </a:cubicBezTo>
                <a:lnTo>
                  <a:pt x="12327" y="13424"/>
                </a:lnTo>
                <a:cubicBezTo>
                  <a:pt x="11879" y="13683"/>
                  <a:pt x="11361" y="13829"/>
                  <a:pt x="10810" y="13824"/>
                </a:cubicBezTo>
                <a:cubicBezTo>
                  <a:pt x="10259" y="13824"/>
                  <a:pt x="9741" y="13678"/>
                  <a:pt x="9293" y="1342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73" name="Fiocco di neve"/>
          <p:cNvSpPr/>
          <p:nvPr/>
        </p:nvSpPr>
        <p:spPr>
          <a:xfrm>
            <a:off x="7403321" y="3759939"/>
            <a:ext cx="2806860" cy="28245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9" h="21600" extrusionOk="0">
                <a:moveTo>
                  <a:pt x="10737" y="0"/>
                </a:moveTo>
                <a:cubicBezTo>
                  <a:pt x="10407" y="0"/>
                  <a:pt x="10142" y="265"/>
                  <a:pt x="10142" y="594"/>
                </a:cubicBezTo>
                <a:lnTo>
                  <a:pt x="10142" y="3412"/>
                </a:lnTo>
                <a:lnTo>
                  <a:pt x="7334" y="616"/>
                </a:lnTo>
                <a:cubicBezTo>
                  <a:pt x="7102" y="384"/>
                  <a:pt x="6724" y="384"/>
                  <a:pt x="6492" y="616"/>
                </a:cubicBezTo>
                <a:cubicBezTo>
                  <a:pt x="6259" y="848"/>
                  <a:pt x="6259" y="1226"/>
                  <a:pt x="6492" y="1458"/>
                </a:cubicBezTo>
                <a:lnTo>
                  <a:pt x="10142" y="5093"/>
                </a:lnTo>
                <a:lnTo>
                  <a:pt x="10142" y="9801"/>
                </a:lnTo>
                <a:lnTo>
                  <a:pt x="6330" y="7592"/>
                </a:lnTo>
                <a:lnTo>
                  <a:pt x="5011" y="2614"/>
                </a:lnTo>
                <a:cubicBezTo>
                  <a:pt x="4925" y="2295"/>
                  <a:pt x="4601" y="2106"/>
                  <a:pt x="4282" y="2192"/>
                </a:cubicBezTo>
                <a:cubicBezTo>
                  <a:pt x="3964" y="2278"/>
                  <a:pt x="3774" y="2602"/>
                  <a:pt x="3860" y="2921"/>
                </a:cubicBezTo>
                <a:lnTo>
                  <a:pt x="4871" y="6755"/>
                </a:lnTo>
                <a:lnTo>
                  <a:pt x="2203" y="5206"/>
                </a:lnTo>
                <a:cubicBezTo>
                  <a:pt x="1917" y="5039"/>
                  <a:pt x="1555" y="5136"/>
                  <a:pt x="1388" y="5422"/>
                </a:cubicBezTo>
                <a:cubicBezTo>
                  <a:pt x="1220" y="5708"/>
                  <a:pt x="1317" y="6070"/>
                  <a:pt x="1604" y="6237"/>
                </a:cubicBezTo>
                <a:lnTo>
                  <a:pt x="4272" y="7781"/>
                </a:lnTo>
                <a:lnTo>
                  <a:pt x="442" y="8807"/>
                </a:lnTo>
                <a:cubicBezTo>
                  <a:pt x="124" y="8893"/>
                  <a:pt x="-66" y="9217"/>
                  <a:pt x="20" y="9536"/>
                </a:cubicBezTo>
                <a:cubicBezTo>
                  <a:pt x="91" y="9801"/>
                  <a:pt x="333" y="9980"/>
                  <a:pt x="593" y="9980"/>
                </a:cubicBezTo>
                <a:cubicBezTo>
                  <a:pt x="641" y="9980"/>
                  <a:pt x="696" y="9974"/>
                  <a:pt x="750" y="9958"/>
                </a:cubicBezTo>
                <a:lnTo>
                  <a:pt x="5724" y="8623"/>
                </a:lnTo>
                <a:lnTo>
                  <a:pt x="9477" y="10800"/>
                </a:lnTo>
                <a:lnTo>
                  <a:pt x="5724" y="12977"/>
                </a:lnTo>
                <a:lnTo>
                  <a:pt x="750" y="11642"/>
                </a:lnTo>
                <a:cubicBezTo>
                  <a:pt x="696" y="11626"/>
                  <a:pt x="647" y="11620"/>
                  <a:pt x="593" y="11620"/>
                </a:cubicBezTo>
                <a:cubicBezTo>
                  <a:pt x="328" y="11620"/>
                  <a:pt x="91" y="11794"/>
                  <a:pt x="20" y="12064"/>
                </a:cubicBezTo>
                <a:cubicBezTo>
                  <a:pt x="-66" y="12383"/>
                  <a:pt x="124" y="12707"/>
                  <a:pt x="442" y="12793"/>
                </a:cubicBezTo>
                <a:lnTo>
                  <a:pt x="4272" y="13819"/>
                </a:lnTo>
                <a:lnTo>
                  <a:pt x="1604" y="15363"/>
                </a:lnTo>
                <a:cubicBezTo>
                  <a:pt x="1317" y="15530"/>
                  <a:pt x="1220" y="15892"/>
                  <a:pt x="1388" y="16178"/>
                </a:cubicBezTo>
                <a:cubicBezTo>
                  <a:pt x="1555" y="16464"/>
                  <a:pt x="1917" y="16561"/>
                  <a:pt x="2203" y="16394"/>
                </a:cubicBezTo>
                <a:lnTo>
                  <a:pt x="4871" y="14845"/>
                </a:lnTo>
                <a:lnTo>
                  <a:pt x="3860" y="18679"/>
                </a:lnTo>
                <a:cubicBezTo>
                  <a:pt x="3774" y="18998"/>
                  <a:pt x="3969" y="19322"/>
                  <a:pt x="4282" y="19408"/>
                </a:cubicBezTo>
                <a:cubicBezTo>
                  <a:pt x="4601" y="19494"/>
                  <a:pt x="4925" y="19299"/>
                  <a:pt x="5011" y="18986"/>
                </a:cubicBezTo>
                <a:lnTo>
                  <a:pt x="6325" y="14008"/>
                </a:lnTo>
                <a:lnTo>
                  <a:pt x="10137" y="11799"/>
                </a:lnTo>
                <a:lnTo>
                  <a:pt x="10137" y="16507"/>
                </a:lnTo>
                <a:lnTo>
                  <a:pt x="6492" y="20142"/>
                </a:lnTo>
                <a:cubicBezTo>
                  <a:pt x="6259" y="20374"/>
                  <a:pt x="6259" y="20752"/>
                  <a:pt x="6492" y="20984"/>
                </a:cubicBezTo>
                <a:cubicBezTo>
                  <a:pt x="6724" y="21216"/>
                  <a:pt x="7102" y="21216"/>
                  <a:pt x="7334" y="20984"/>
                </a:cubicBezTo>
                <a:lnTo>
                  <a:pt x="10142" y="18188"/>
                </a:lnTo>
                <a:lnTo>
                  <a:pt x="10142" y="21006"/>
                </a:lnTo>
                <a:cubicBezTo>
                  <a:pt x="10142" y="21335"/>
                  <a:pt x="10407" y="21600"/>
                  <a:pt x="10737" y="21600"/>
                </a:cubicBezTo>
                <a:cubicBezTo>
                  <a:pt x="11066" y="21600"/>
                  <a:pt x="11331" y="21335"/>
                  <a:pt x="11331" y="21006"/>
                </a:cubicBezTo>
                <a:lnTo>
                  <a:pt x="11331" y="18188"/>
                </a:lnTo>
                <a:lnTo>
                  <a:pt x="14139" y="20984"/>
                </a:lnTo>
                <a:cubicBezTo>
                  <a:pt x="14371" y="21216"/>
                  <a:pt x="14749" y="21216"/>
                  <a:pt x="14981" y="20984"/>
                </a:cubicBezTo>
                <a:cubicBezTo>
                  <a:pt x="15214" y="20752"/>
                  <a:pt x="15214" y="20374"/>
                  <a:pt x="14981" y="20142"/>
                </a:cubicBezTo>
                <a:lnTo>
                  <a:pt x="11331" y="16507"/>
                </a:lnTo>
                <a:lnTo>
                  <a:pt x="11331" y="11799"/>
                </a:lnTo>
                <a:lnTo>
                  <a:pt x="15143" y="14008"/>
                </a:lnTo>
                <a:lnTo>
                  <a:pt x="16457" y="18986"/>
                </a:lnTo>
                <a:cubicBezTo>
                  <a:pt x="16543" y="19305"/>
                  <a:pt x="16867" y="19494"/>
                  <a:pt x="17186" y="19408"/>
                </a:cubicBezTo>
                <a:cubicBezTo>
                  <a:pt x="17504" y="19322"/>
                  <a:pt x="17692" y="18998"/>
                  <a:pt x="17606" y="18679"/>
                </a:cubicBezTo>
                <a:lnTo>
                  <a:pt x="16597" y="14845"/>
                </a:lnTo>
                <a:lnTo>
                  <a:pt x="19265" y="16394"/>
                </a:lnTo>
                <a:cubicBezTo>
                  <a:pt x="19551" y="16561"/>
                  <a:pt x="19913" y="16464"/>
                  <a:pt x="20080" y="16178"/>
                </a:cubicBezTo>
                <a:cubicBezTo>
                  <a:pt x="20248" y="15892"/>
                  <a:pt x="20151" y="15530"/>
                  <a:pt x="19864" y="15363"/>
                </a:cubicBezTo>
                <a:lnTo>
                  <a:pt x="17196" y="13819"/>
                </a:lnTo>
                <a:lnTo>
                  <a:pt x="21026" y="12793"/>
                </a:lnTo>
                <a:cubicBezTo>
                  <a:pt x="21344" y="12707"/>
                  <a:pt x="21534" y="12383"/>
                  <a:pt x="21448" y="12064"/>
                </a:cubicBezTo>
                <a:cubicBezTo>
                  <a:pt x="21377" y="11799"/>
                  <a:pt x="21133" y="11620"/>
                  <a:pt x="20874" y="11620"/>
                </a:cubicBezTo>
                <a:cubicBezTo>
                  <a:pt x="20825" y="11620"/>
                  <a:pt x="20772" y="11626"/>
                  <a:pt x="20718" y="11642"/>
                </a:cubicBezTo>
                <a:lnTo>
                  <a:pt x="15743" y="12977"/>
                </a:lnTo>
                <a:lnTo>
                  <a:pt x="11989" y="10800"/>
                </a:lnTo>
                <a:lnTo>
                  <a:pt x="15743" y="8623"/>
                </a:lnTo>
                <a:lnTo>
                  <a:pt x="20718" y="9958"/>
                </a:lnTo>
                <a:cubicBezTo>
                  <a:pt x="20772" y="9974"/>
                  <a:pt x="20820" y="9980"/>
                  <a:pt x="20874" y="9980"/>
                </a:cubicBezTo>
                <a:cubicBezTo>
                  <a:pt x="21138" y="9980"/>
                  <a:pt x="21377" y="9806"/>
                  <a:pt x="21448" y="9536"/>
                </a:cubicBezTo>
                <a:cubicBezTo>
                  <a:pt x="21534" y="9217"/>
                  <a:pt x="21344" y="8893"/>
                  <a:pt x="21026" y="8807"/>
                </a:cubicBezTo>
                <a:lnTo>
                  <a:pt x="17196" y="7781"/>
                </a:lnTo>
                <a:lnTo>
                  <a:pt x="19864" y="6237"/>
                </a:lnTo>
                <a:cubicBezTo>
                  <a:pt x="20151" y="6070"/>
                  <a:pt x="20248" y="5708"/>
                  <a:pt x="20080" y="5422"/>
                </a:cubicBezTo>
                <a:cubicBezTo>
                  <a:pt x="19913" y="5136"/>
                  <a:pt x="19551" y="5039"/>
                  <a:pt x="19265" y="5206"/>
                </a:cubicBezTo>
                <a:lnTo>
                  <a:pt x="16602" y="6750"/>
                </a:lnTo>
                <a:lnTo>
                  <a:pt x="17613" y="2916"/>
                </a:lnTo>
                <a:cubicBezTo>
                  <a:pt x="17699" y="2597"/>
                  <a:pt x="17504" y="2273"/>
                  <a:pt x="17191" y="2187"/>
                </a:cubicBezTo>
                <a:cubicBezTo>
                  <a:pt x="16872" y="2101"/>
                  <a:pt x="16548" y="2296"/>
                  <a:pt x="16462" y="2609"/>
                </a:cubicBezTo>
                <a:lnTo>
                  <a:pt x="15149" y="7587"/>
                </a:lnTo>
                <a:lnTo>
                  <a:pt x="11331" y="9806"/>
                </a:lnTo>
                <a:lnTo>
                  <a:pt x="11331" y="5098"/>
                </a:lnTo>
                <a:lnTo>
                  <a:pt x="14981" y="1463"/>
                </a:lnTo>
                <a:cubicBezTo>
                  <a:pt x="15214" y="1231"/>
                  <a:pt x="15214" y="853"/>
                  <a:pt x="14981" y="621"/>
                </a:cubicBezTo>
                <a:cubicBezTo>
                  <a:pt x="14749" y="389"/>
                  <a:pt x="14371" y="389"/>
                  <a:pt x="14139" y="621"/>
                </a:cubicBezTo>
                <a:lnTo>
                  <a:pt x="11331" y="3419"/>
                </a:lnTo>
                <a:lnTo>
                  <a:pt x="11331" y="594"/>
                </a:lnTo>
                <a:cubicBezTo>
                  <a:pt x="11331" y="265"/>
                  <a:pt x="11066" y="0"/>
                  <a:pt x="10737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74" name="How we combine both?"/>
          <p:cNvSpPr txBox="1"/>
          <p:nvPr/>
        </p:nvSpPr>
        <p:spPr>
          <a:xfrm>
            <a:off x="305201" y="2071741"/>
            <a:ext cx="12394398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228599" indent="-228599" algn="l">
              <a:lnSpc>
                <a:spcPct val="150000"/>
              </a:lnSpc>
              <a:buSzPct val="100000"/>
              <a:buChar char="•"/>
              <a:defRPr sz="30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How we combine both?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Electronics needs cooling"/>
          <p:cNvSpPr txBox="1"/>
          <p:nvPr/>
        </p:nvSpPr>
        <p:spPr>
          <a:xfrm>
            <a:off x="174132" y="251181"/>
            <a:ext cx="6826003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Electronics needs cooling</a:t>
            </a:r>
          </a:p>
        </p:txBody>
      </p:sp>
      <p:pic>
        <p:nvPicPr>
          <p:cNvPr id="177" name="Immagine" descr="Immagin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152" y="1917364"/>
            <a:ext cx="12076496" cy="677524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Electronics needs cooling"/>
          <p:cNvSpPr txBox="1"/>
          <p:nvPr/>
        </p:nvSpPr>
        <p:spPr>
          <a:xfrm>
            <a:off x="174132" y="251181"/>
            <a:ext cx="6826003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Electronics needs cooling</a:t>
            </a:r>
          </a:p>
        </p:txBody>
      </p:sp>
      <p:pic>
        <p:nvPicPr>
          <p:cNvPr id="180" name="Immagine" descr="Immagin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975" y="1793072"/>
            <a:ext cx="12042850" cy="67583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rigger and DAQ"/>
          <p:cNvSpPr txBox="1"/>
          <p:nvPr/>
        </p:nvSpPr>
        <p:spPr>
          <a:xfrm>
            <a:off x="406653" y="292833"/>
            <a:ext cx="4417219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Trigger and DAQ</a:t>
            </a:r>
          </a:p>
        </p:txBody>
      </p:sp>
      <p:pic>
        <p:nvPicPr>
          <p:cNvPr id="183" name="Immagine" descr="Immagin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668" y="1691451"/>
            <a:ext cx="8997648" cy="6756752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Rettangolo arrotondato"/>
          <p:cNvSpPr/>
          <p:nvPr/>
        </p:nvSpPr>
        <p:spPr>
          <a:xfrm>
            <a:off x="1132165" y="4013785"/>
            <a:ext cx="6846688" cy="1270001"/>
          </a:xfrm>
          <a:prstGeom prst="roundRect">
            <a:avLst>
              <a:gd name="adj" fmla="val 15000"/>
            </a:avLst>
          </a:prstGeom>
          <a:solidFill>
            <a:schemeClr val="accent4">
              <a:hueOff val="-461056"/>
              <a:satOff val="4338"/>
              <a:lumOff val="-10225"/>
              <a:alpha val="5554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5" name="FPGA, GPU, ML, HLS"/>
          <p:cNvSpPr txBox="1"/>
          <p:nvPr/>
        </p:nvSpPr>
        <p:spPr>
          <a:xfrm rot="20220000">
            <a:off x="8125018" y="4615257"/>
            <a:ext cx="3678124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/>
            </a:lvl1pPr>
          </a:lstStyle>
          <a:p>
            <a:r>
              <a:t>FPGA, GPU, ML, HLS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Front-End to Back-End @ 100 Gb/s"/>
          <p:cNvSpPr txBox="1"/>
          <p:nvPr/>
        </p:nvSpPr>
        <p:spPr>
          <a:xfrm>
            <a:off x="263465" y="420126"/>
            <a:ext cx="9098063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Front-End to Back-End @ 100 Gb/s</a:t>
            </a:r>
          </a:p>
        </p:txBody>
      </p:sp>
      <p:pic>
        <p:nvPicPr>
          <p:cNvPr id="188" name="Immagine" descr="Immagin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874" y="1747001"/>
            <a:ext cx="11055051" cy="625959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his was the first workshop after the official DRD7 approval on June 5!…">
            <a:extLst>
              <a:ext uri="{FF2B5EF4-FFF2-40B4-BE49-F238E27FC236}">
                <a16:creationId xmlns:a16="http://schemas.microsoft.com/office/drawing/2014/main" id="{2BAB56D3-4E36-E0D5-F3A0-113B21E96E59}"/>
              </a:ext>
            </a:extLst>
          </p:cNvPr>
          <p:cNvSpPr txBox="1"/>
          <p:nvPr/>
        </p:nvSpPr>
        <p:spPr>
          <a:xfrm>
            <a:off x="610402" y="8006599"/>
            <a:ext cx="12394398" cy="7069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599" indent="-228599" algn="l">
              <a:lnSpc>
                <a:spcPct val="150000"/>
              </a:lnSpc>
              <a:buSzPct val="100000"/>
              <a:buChar char="•"/>
              <a:defRPr sz="3000"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rPr lang="it-IT" dirty="0" err="1"/>
              <a:t>Evolutionary</a:t>
            </a:r>
            <a:r>
              <a:rPr lang="it-IT" dirty="0"/>
              <a:t>, </a:t>
            </a:r>
            <a:r>
              <a:rPr lang="it-IT" dirty="0" err="1"/>
              <a:t>visionary</a:t>
            </a:r>
            <a:r>
              <a:rPr lang="it-IT" dirty="0"/>
              <a:t>…</a:t>
            </a:r>
            <a:r>
              <a:rPr lang="it-IT" dirty="0" err="1"/>
              <a:t>transformative</a:t>
            </a:r>
            <a:r>
              <a:rPr lang="it-IT" dirty="0"/>
              <a:t>! </a:t>
            </a:r>
            <a:endParaRPr dirty="0"/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MOS technologies"/>
          <p:cNvSpPr txBox="1"/>
          <p:nvPr/>
        </p:nvSpPr>
        <p:spPr>
          <a:xfrm>
            <a:off x="164109" y="222198"/>
            <a:ext cx="8399735" cy="97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dirty="0"/>
              <a:t>CMOS technologies</a:t>
            </a:r>
            <a:r>
              <a:rPr lang="it-IT" dirty="0"/>
              <a:t> for </a:t>
            </a:r>
            <a:r>
              <a:rPr lang="it-IT" dirty="0" err="1"/>
              <a:t>sensors</a:t>
            </a:r>
            <a:endParaRPr dirty="0"/>
          </a:p>
        </p:txBody>
      </p:sp>
      <p:pic>
        <p:nvPicPr>
          <p:cNvPr id="191" name="Immagine" descr="Immagin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51" y="2335904"/>
            <a:ext cx="10066487" cy="5652106"/>
          </a:xfrm>
          <a:prstGeom prst="rect">
            <a:avLst/>
          </a:prstGeom>
          <a:ln w="12700">
            <a:miter lim="400000"/>
          </a:ln>
        </p:spPr>
      </p:pic>
      <p:pic>
        <p:nvPicPr>
          <p:cNvPr id="192" name="Immagine" descr="Immagin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7388" y="2125766"/>
            <a:ext cx="4847814" cy="791645"/>
          </a:xfrm>
          <a:prstGeom prst="rect">
            <a:avLst/>
          </a:prstGeom>
          <a:ln w="12700">
            <a:miter lim="400000"/>
          </a:ln>
        </p:spPr>
      </p:pic>
      <p:pic>
        <p:nvPicPr>
          <p:cNvPr id="193" name="Immagine" descr="Immagin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0693" y="3160702"/>
            <a:ext cx="4241204" cy="23738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4" name="Immagine" descr="Immagin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11172" y="5666274"/>
            <a:ext cx="3151904" cy="232173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red access to 3D integration"/>
          <p:cNvSpPr txBox="1"/>
          <p:nvPr/>
        </p:nvSpPr>
        <p:spPr>
          <a:xfrm>
            <a:off x="238355" y="337212"/>
            <a:ext cx="83605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Shared access to 3D integration</a:t>
            </a:r>
          </a:p>
        </p:txBody>
      </p:sp>
      <p:pic>
        <p:nvPicPr>
          <p:cNvPr id="197" name="Immagine" descr="Immagin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399" y="1808934"/>
            <a:ext cx="12192001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o start with…."/>
          <p:cNvSpPr txBox="1"/>
          <p:nvPr/>
        </p:nvSpPr>
        <p:spPr>
          <a:xfrm>
            <a:off x="384359" y="289082"/>
            <a:ext cx="3986090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To start with….</a:t>
            </a:r>
          </a:p>
        </p:txBody>
      </p:sp>
      <p:sp>
        <p:nvSpPr>
          <p:cNvPr id="128" name="This was the first workshop after the official DRD7 approval on June 5!…"/>
          <p:cNvSpPr txBox="1"/>
          <p:nvPr/>
        </p:nvSpPr>
        <p:spPr>
          <a:xfrm>
            <a:off x="305201" y="1948533"/>
            <a:ext cx="12394398" cy="4861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599" indent="-228599" algn="l">
              <a:lnSpc>
                <a:spcPct val="150000"/>
              </a:lnSpc>
              <a:buSzPct val="100000"/>
              <a:buChar char="•"/>
              <a:defRPr sz="3000"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rPr dirty="0"/>
              <a:t>This was the first workshop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 </a:t>
            </a:r>
            <a:r>
              <a:rPr dirty="0"/>
              <a:t>after the </a:t>
            </a:r>
            <a:r>
              <a:rPr dirty="0">
                <a:solidFill>
                  <a:srgbClr val="FF2600"/>
                </a:solidFill>
              </a:rPr>
              <a:t>official DRD7 approval </a:t>
            </a:r>
            <a:r>
              <a:rPr dirty="0"/>
              <a:t>on June 5!</a:t>
            </a:r>
          </a:p>
          <a:p>
            <a:pPr marL="228599" indent="-228599" algn="l">
              <a:lnSpc>
                <a:spcPct val="150000"/>
              </a:lnSpc>
              <a:buSzPct val="100000"/>
              <a:buChar char="•"/>
              <a:defRPr sz="3000"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From project</a:t>
            </a:r>
            <a:r>
              <a:rPr dirty="0">
                <a:solidFill>
                  <a:srgbClr val="FF2600"/>
                </a:solidFill>
              </a:rPr>
              <a:t> proposal</a:t>
            </a:r>
            <a:r>
              <a:rPr dirty="0"/>
              <a:t> to project </a:t>
            </a:r>
            <a:r>
              <a:rPr dirty="0">
                <a:solidFill>
                  <a:srgbClr val="FF2600"/>
                </a:solidFill>
              </a:rPr>
              <a:t>implementation</a:t>
            </a:r>
          </a:p>
          <a:p>
            <a:pPr marL="228599" indent="-228599" algn="l">
              <a:lnSpc>
                <a:spcPct val="150000"/>
              </a:lnSpc>
              <a:buSzPct val="100000"/>
              <a:buChar char="•"/>
              <a:defRPr sz="3000"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rPr dirty="0"/>
              <a:t>Workshop </a:t>
            </a:r>
            <a:r>
              <a:rPr dirty="0" err="1"/>
              <a:t>organised</a:t>
            </a:r>
            <a:r>
              <a:rPr dirty="0"/>
              <a:t> along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DRD7 philosophy</a:t>
            </a:r>
            <a:r>
              <a:rPr dirty="0"/>
              <a:t>: keep the formal part as light as possible and concentrate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 </a:t>
            </a:r>
            <a:r>
              <a:rPr dirty="0"/>
              <a:t>on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 scientific </a:t>
            </a:r>
            <a:r>
              <a:rPr dirty="0"/>
              <a:t>and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 technical </a:t>
            </a:r>
            <a:r>
              <a:rPr dirty="0"/>
              <a:t>challenges</a:t>
            </a:r>
          </a:p>
          <a:p>
            <a:pPr marL="228599" indent="-228599" algn="l">
              <a:lnSpc>
                <a:spcPct val="150000"/>
              </a:lnSpc>
              <a:buSzPct val="100000"/>
              <a:buChar char="•"/>
              <a:defRPr sz="3000"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rPr lang="it-IT" dirty="0"/>
              <a:t>More </a:t>
            </a:r>
            <a:r>
              <a:rPr lang="it-IT" dirty="0" err="1"/>
              <a:t>than</a:t>
            </a:r>
            <a:r>
              <a:rPr lang="it-IT" dirty="0"/>
              <a:t> </a:t>
            </a:r>
            <a:r>
              <a:rPr lang="it-IT" dirty="0">
                <a:solidFill>
                  <a:schemeClr val="accent5"/>
                </a:solidFill>
              </a:rPr>
              <a:t>100 </a:t>
            </a:r>
            <a:r>
              <a:rPr lang="it-IT" dirty="0" err="1"/>
              <a:t>participants</a:t>
            </a:r>
            <a:endParaRPr dirty="0"/>
          </a:p>
          <a:p>
            <a:pPr algn="l">
              <a:lnSpc>
                <a:spcPct val="150000"/>
              </a:lnSpc>
              <a:defRPr sz="3000">
                <a:latin typeface="Arial Narrow"/>
                <a:ea typeface="Arial Narrow"/>
                <a:cs typeface="Arial Narrow"/>
                <a:sym typeface="Arial Narrow"/>
              </a:defRPr>
            </a:pPr>
            <a:endParaRPr dirty="0"/>
          </a:p>
          <a:p>
            <a:pPr marL="228599" indent="-228599" algn="l">
              <a:lnSpc>
                <a:spcPct val="150000"/>
              </a:lnSpc>
              <a:buSzPct val="100000"/>
              <a:buChar char="•"/>
              <a:defRPr sz="3000">
                <a:solidFill>
                  <a:srgbClr val="0433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rPr dirty="0"/>
              <a:t>Many thanks to all the WP conveners to put together a very stimulating program!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red access to 3D integration"/>
          <p:cNvSpPr txBox="1"/>
          <p:nvPr/>
        </p:nvSpPr>
        <p:spPr>
          <a:xfrm>
            <a:off x="238355" y="337212"/>
            <a:ext cx="836059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Shared access to 3D integration</a:t>
            </a:r>
          </a:p>
        </p:txBody>
      </p:sp>
      <p:pic>
        <p:nvPicPr>
          <p:cNvPr id="200" name="Immagine" descr="Immagin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824" y="1745417"/>
            <a:ext cx="12093152" cy="68330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red access to 3D integration"/>
          <p:cNvSpPr txBox="1"/>
          <p:nvPr/>
        </p:nvSpPr>
        <p:spPr>
          <a:xfrm>
            <a:off x="370750" y="257050"/>
            <a:ext cx="5729132" cy="97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it-IT" dirty="0" err="1"/>
              <a:t>Maximizing</a:t>
            </a:r>
            <a:r>
              <a:rPr lang="it-IT" dirty="0"/>
              <a:t> </a:t>
            </a:r>
            <a:r>
              <a:rPr lang="it-IT" dirty="0" err="1"/>
              <a:t>efficiency</a:t>
            </a:r>
            <a:endParaRPr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265A792F-57F1-FDC5-F958-D75BC3E7C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323" y="1657874"/>
            <a:ext cx="9486153" cy="700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21881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Last, but not least…"/>
          <p:cNvSpPr txBox="1"/>
          <p:nvPr/>
        </p:nvSpPr>
        <p:spPr>
          <a:xfrm>
            <a:off x="271448" y="313367"/>
            <a:ext cx="5289799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Last, but not least…</a:t>
            </a:r>
          </a:p>
        </p:txBody>
      </p:sp>
      <p:pic>
        <p:nvPicPr>
          <p:cNvPr id="203" name="Immagine" descr="Immagin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4335" y="2778789"/>
            <a:ext cx="9960100" cy="520217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" name="Immagine" descr="Immagin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1431" y="7063308"/>
            <a:ext cx="2993894" cy="518939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We have a website: do not forget to populate it!"/>
          <p:cNvSpPr txBox="1"/>
          <p:nvPr/>
        </p:nvSpPr>
        <p:spPr>
          <a:xfrm>
            <a:off x="305201" y="1944797"/>
            <a:ext cx="12394398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228599" indent="-228599" algn="l">
              <a:lnSpc>
                <a:spcPct val="150000"/>
              </a:lnSpc>
              <a:buSzPct val="100000"/>
              <a:buChar char="•"/>
              <a:defRPr sz="30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We have a website: do not forget to populate it!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Last, but not least…"/>
          <p:cNvSpPr txBox="1"/>
          <p:nvPr/>
        </p:nvSpPr>
        <p:spPr>
          <a:xfrm>
            <a:off x="271448" y="313367"/>
            <a:ext cx="5289799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Last, but not least…</a:t>
            </a:r>
          </a:p>
        </p:txBody>
      </p:sp>
      <p:sp>
        <p:nvSpPr>
          <p:cNvPr id="208" name="Do not forget to cast your ballots for the CB chair election!"/>
          <p:cNvSpPr txBox="1"/>
          <p:nvPr/>
        </p:nvSpPr>
        <p:spPr>
          <a:xfrm>
            <a:off x="305201" y="1550236"/>
            <a:ext cx="12394398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228599" indent="-228599" algn="l">
              <a:lnSpc>
                <a:spcPct val="150000"/>
              </a:lnSpc>
              <a:buSzPct val="100000"/>
              <a:buChar char="•"/>
              <a:defRPr sz="30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Do not forget to cast your ballots for the CB chair election!</a:t>
            </a:r>
          </a:p>
        </p:txBody>
      </p:sp>
      <p:pic>
        <p:nvPicPr>
          <p:cNvPr id="209" name="Immagine" descr="Immagin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332" y="2456906"/>
            <a:ext cx="10955794" cy="6146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Last, but not least…"/>
          <p:cNvSpPr txBox="1"/>
          <p:nvPr/>
        </p:nvSpPr>
        <p:spPr>
          <a:xfrm>
            <a:off x="394726" y="206311"/>
            <a:ext cx="3722174" cy="97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lang="it-IT" dirty="0"/>
              <a:t>Here </a:t>
            </a:r>
            <a:r>
              <a:rPr lang="it-IT" dirty="0" err="1"/>
              <a:t>we</a:t>
            </a:r>
            <a:r>
              <a:rPr lang="it-IT" dirty="0"/>
              <a:t> are…</a:t>
            </a:r>
            <a:endParaRPr dirty="0"/>
          </a:p>
        </p:txBody>
      </p:sp>
      <p:pic>
        <p:nvPicPr>
          <p:cNvPr id="3" name="Immagine 2" descr="Immagine che contiene persona, vestiti, uomo, interno&#10;&#10;Descrizione generata automaticamente">
            <a:extLst>
              <a:ext uri="{FF2B5EF4-FFF2-40B4-BE49-F238E27FC236}">
                <a16:creationId xmlns:a16="http://schemas.microsoft.com/office/drawing/2014/main" id="{BE725EB5-FC3F-AC11-F669-EEBD0F3E60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26" y="2326752"/>
            <a:ext cx="12215348" cy="5100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553506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D7 3rd workshop closeout…">
            <a:extLst>
              <a:ext uri="{FF2B5EF4-FFF2-40B4-BE49-F238E27FC236}">
                <a16:creationId xmlns:a16="http://schemas.microsoft.com/office/drawing/2014/main" id="{437C4890-9E37-6CE5-ED7D-A31C4E46EE59}"/>
              </a:ext>
            </a:extLst>
          </p:cNvPr>
          <p:cNvSpPr txBox="1"/>
          <p:nvPr/>
        </p:nvSpPr>
        <p:spPr>
          <a:xfrm>
            <a:off x="1369146" y="3655371"/>
            <a:ext cx="9728625" cy="968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ct val="120000"/>
              </a:lnSpc>
              <a:defRPr sz="5200"/>
            </a:pPr>
            <a:r>
              <a:rPr lang="it-IT" dirty="0"/>
              <a:t>See </a:t>
            </a:r>
            <a:r>
              <a:rPr lang="it-IT" dirty="0" err="1"/>
              <a:t>you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the </a:t>
            </a:r>
            <a:r>
              <a:rPr lang="it-IT" dirty="0" err="1"/>
              <a:t>next</a:t>
            </a:r>
            <a:r>
              <a:rPr lang="it-IT" dirty="0"/>
              <a:t> workshop!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968765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DRD7: a project-based R&amp;D on electronics"/>
          <p:cNvSpPr txBox="1"/>
          <p:nvPr/>
        </p:nvSpPr>
        <p:spPr>
          <a:xfrm>
            <a:off x="243393" y="247624"/>
            <a:ext cx="11067010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DRD7: a project-based R&amp;D on electronics</a:t>
            </a:r>
          </a:p>
        </p:txBody>
      </p:sp>
      <p:pic>
        <p:nvPicPr>
          <p:cNvPr id="131" name="Immagine" descr="Immagin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7060" y="1920920"/>
            <a:ext cx="8090680" cy="65657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ome (very personal) highlights"/>
          <p:cNvSpPr txBox="1"/>
          <p:nvPr/>
        </p:nvSpPr>
        <p:spPr>
          <a:xfrm>
            <a:off x="1949310" y="3502018"/>
            <a:ext cx="8359950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Some (very personal) highlights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oward 100 Gb/s link…and beyond"/>
          <p:cNvSpPr txBox="1"/>
          <p:nvPr/>
        </p:nvSpPr>
        <p:spPr>
          <a:xfrm>
            <a:off x="-515181" y="268353"/>
            <a:ext cx="10719230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Toward 100 Gb/s link…and beyond</a:t>
            </a:r>
          </a:p>
        </p:txBody>
      </p:sp>
      <p:pic>
        <p:nvPicPr>
          <p:cNvPr id="136" name="Immagine" descr="Immagin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866" y="5904695"/>
            <a:ext cx="5432809" cy="254350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Immagine" descr="Immagin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557" y="1772392"/>
            <a:ext cx="11576889" cy="1062059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Immagine" descr="Immagin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848" y="3014570"/>
            <a:ext cx="2121235" cy="20802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Immagine" descr="Immagin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0671" y="3012002"/>
            <a:ext cx="4075069" cy="2085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Immagine" descr="Immagin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59059" y="3012002"/>
            <a:ext cx="2073606" cy="2085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Immagine" descr="Immagin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65366" y="6136326"/>
            <a:ext cx="2002199" cy="20802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Beyond current mirror bias…"/>
          <p:cNvSpPr txBox="1"/>
          <p:nvPr/>
        </p:nvSpPr>
        <p:spPr>
          <a:xfrm>
            <a:off x="177366" y="309810"/>
            <a:ext cx="7636992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Beyond current mirror bias…</a:t>
            </a:r>
          </a:p>
        </p:txBody>
      </p:sp>
      <p:pic>
        <p:nvPicPr>
          <p:cNvPr id="144" name="Immagine" descr="Immagin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082" y="1563277"/>
            <a:ext cx="11700636" cy="66270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More standardization"/>
          <p:cNvSpPr txBox="1"/>
          <p:nvPr/>
        </p:nvSpPr>
        <p:spPr>
          <a:xfrm>
            <a:off x="281115" y="247624"/>
            <a:ext cx="5560666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More standardization</a:t>
            </a:r>
          </a:p>
        </p:txBody>
      </p:sp>
      <p:pic>
        <p:nvPicPr>
          <p:cNvPr id="147" name="Immagine" descr="Immagin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49" y="1785713"/>
            <a:ext cx="10234845" cy="5781147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his was the first workshop after the official DRD7 approval on June 5!…">
            <a:extLst>
              <a:ext uri="{FF2B5EF4-FFF2-40B4-BE49-F238E27FC236}">
                <a16:creationId xmlns:a16="http://schemas.microsoft.com/office/drawing/2014/main" id="{7973D03C-CCC5-13E5-66A9-BC89F4A52BD1}"/>
              </a:ext>
            </a:extLst>
          </p:cNvPr>
          <p:cNvSpPr txBox="1"/>
          <p:nvPr/>
        </p:nvSpPr>
        <p:spPr>
          <a:xfrm>
            <a:off x="610402" y="7771476"/>
            <a:ext cx="12394398" cy="7069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599" indent="-228599" algn="l">
              <a:lnSpc>
                <a:spcPct val="150000"/>
              </a:lnSpc>
              <a:buSzPct val="100000"/>
              <a:buChar char="•"/>
              <a:defRPr sz="3000"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rPr lang="it-IT" dirty="0"/>
              <a:t>How </a:t>
            </a:r>
            <a:r>
              <a:rPr lang="it-IT" dirty="0" err="1"/>
              <a:t>much</a:t>
            </a:r>
            <a:r>
              <a:rPr lang="it-IT" dirty="0"/>
              <a:t> intelligence on the front-end?</a:t>
            </a:r>
            <a:endParaRPr dirty="0"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hysical design on reliable specs"/>
          <p:cNvSpPr txBox="1"/>
          <p:nvPr/>
        </p:nvSpPr>
        <p:spPr>
          <a:xfrm>
            <a:off x="114725" y="247624"/>
            <a:ext cx="8753997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Physical design on reliable specs</a:t>
            </a:r>
          </a:p>
        </p:txBody>
      </p:sp>
      <p:pic>
        <p:nvPicPr>
          <p:cNvPr id="150" name="Immagine" descr="Immagin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734" y="2259862"/>
            <a:ext cx="12204996" cy="6240029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…or avoid excessive safety factors and duplications!"/>
          <p:cNvSpPr txBox="1"/>
          <p:nvPr/>
        </p:nvSpPr>
        <p:spPr>
          <a:xfrm>
            <a:off x="323754" y="1708558"/>
            <a:ext cx="911147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sz="2800" dirty="0"/>
              <a:t>…or avoid excessive safety factors and duplications!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High performance IPs"/>
          <p:cNvSpPr txBox="1"/>
          <p:nvPr/>
        </p:nvSpPr>
        <p:spPr>
          <a:xfrm>
            <a:off x="309302" y="335651"/>
            <a:ext cx="57115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High performance IPs</a:t>
            </a:r>
          </a:p>
        </p:txBody>
      </p:sp>
      <p:sp>
        <p:nvSpPr>
          <p:cNvPr id="154" name="Many interesting developments going on…"/>
          <p:cNvSpPr txBox="1"/>
          <p:nvPr/>
        </p:nvSpPr>
        <p:spPr>
          <a:xfrm>
            <a:off x="305201" y="2029404"/>
            <a:ext cx="12394398" cy="182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599" indent="-228599" algn="l">
              <a:lnSpc>
                <a:spcPct val="150000"/>
              </a:lnSpc>
              <a:buSzPct val="100000"/>
              <a:buChar char="•"/>
              <a:defRPr sz="3000"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t>Many interesting developments going on</a:t>
            </a:r>
          </a:p>
          <a:p>
            <a:pPr marL="228599" indent="-228599" algn="l">
              <a:lnSpc>
                <a:spcPct val="150000"/>
              </a:lnSpc>
              <a:buSzPct val="100000"/>
              <a:buChar char="•"/>
              <a:defRPr sz="3000"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t>How to we manage sharing of IPs</a:t>
            </a:r>
          </a:p>
          <a:p>
            <a:pPr marL="228599" indent="-228599" algn="l">
              <a:lnSpc>
                <a:spcPct val="150000"/>
              </a:lnSpc>
              <a:buSzPct val="100000"/>
              <a:buChar char="•"/>
              <a:defRPr sz="3000"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t>Encourage even closer collaborations</a:t>
            </a:r>
          </a:p>
        </p:txBody>
      </p:sp>
      <p:pic>
        <p:nvPicPr>
          <p:cNvPr id="155" name="Immagine" descr="Immagin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299" y="4295335"/>
            <a:ext cx="4571908" cy="249589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Immagine" descr="Immagin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7425" y="4159508"/>
            <a:ext cx="4193233" cy="27675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Immagine" descr="Immagin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9047" y="4295335"/>
            <a:ext cx="3210387" cy="26186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280</Words>
  <Application>Microsoft Macintosh PowerPoint</Application>
  <PresentationFormat>Personalizzato</PresentationFormat>
  <Paragraphs>45</Paragraphs>
  <Slides>25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32" baseType="lpstr">
      <vt:lpstr>Arial Narrow</vt:lpstr>
      <vt:lpstr>Helvetica Light</vt:lpstr>
      <vt:lpstr>Helvetica Neue</vt:lpstr>
      <vt:lpstr>Helvetica Neue Light</vt:lpstr>
      <vt:lpstr>Helvetica Neue Medium</vt:lpstr>
      <vt:lpstr>Helvetica Neue Thin</vt:lpstr>
      <vt:lpstr>White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Angelo Rivetti</cp:lastModifiedBy>
  <cp:revision>5</cp:revision>
  <cp:lastPrinted>2024-09-10T13:22:16Z</cp:lastPrinted>
  <dcterms:modified xsi:type="dcterms:W3CDTF">2024-09-10T13:22:22Z</dcterms:modified>
</cp:coreProperties>
</file>