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577" r:id="rId3"/>
    <p:sldId id="592" r:id="rId4"/>
    <p:sldId id="582" r:id="rId5"/>
    <p:sldId id="597" r:id="rId6"/>
    <p:sldId id="593" r:id="rId7"/>
    <p:sldId id="594" r:id="rId8"/>
    <p:sldId id="591" r:id="rId9"/>
    <p:sldId id="539" r:id="rId10"/>
    <p:sldId id="595" r:id="rId11"/>
    <p:sldId id="596" r:id="rId12"/>
    <p:sldId id="568" r:id="rId13"/>
    <p:sldId id="581" r:id="rId14"/>
    <p:sldId id="585"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5CBA"/>
    <a:srgbClr val="FF420E"/>
    <a:srgbClr val="008000"/>
    <a:srgbClr val="0E42FF"/>
    <a:srgbClr val="D81F9A"/>
    <a:srgbClr val="004486"/>
    <a:srgbClr val="BB0800"/>
    <a:srgbClr val="FAC08F"/>
    <a:srgbClr val="F9C646"/>
    <a:srgbClr val="0080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67"/>
    <p:restoredTop sz="88397"/>
  </p:normalViewPr>
  <p:slideViewPr>
    <p:cSldViewPr snapToGrid="0" snapToObjects="1">
      <p:cViewPr varScale="1">
        <p:scale>
          <a:sx n="99" d="100"/>
          <a:sy n="99" d="100"/>
        </p:scale>
        <p:origin x="848" y="184"/>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68BE02-E4F3-5040-873D-CC864087A6F9}" type="datetimeFigureOut">
              <a:rPr lang="en-US" smtClean="0"/>
              <a:t>7/25/24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8AE955-D2A0-AF4D-A4D6-02E25E391695}" type="slidenum">
              <a:rPr lang="en-US" smtClean="0"/>
              <a:t>‹#›</a:t>
            </a:fld>
            <a:endParaRPr lang="en-US"/>
          </a:p>
        </p:txBody>
      </p:sp>
    </p:spTree>
    <p:extLst>
      <p:ext uri="{BB962C8B-B14F-4D97-AF65-F5344CB8AC3E}">
        <p14:creationId xmlns:p14="http://schemas.microsoft.com/office/powerpoint/2010/main" val="10423559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02</a:t>
            </a:r>
          </a:p>
        </p:txBody>
      </p:sp>
      <p:sp>
        <p:nvSpPr>
          <p:cNvPr id="4" name="Slide Number Placeholder 3"/>
          <p:cNvSpPr>
            <a:spLocks noGrp="1"/>
          </p:cNvSpPr>
          <p:nvPr>
            <p:ph type="sldNum" sz="quarter" idx="5"/>
          </p:nvPr>
        </p:nvSpPr>
        <p:spPr/>
        <p:txBody>
          <a:bodyPr/>
          <a:lstStyle/>
          <a:p>
            <a:fld id="{4C8AE955-D2A0-AF4D-A4D6-02E25E391695}" type="slidenum">
              <a:rPr lang="en-US" smtClean="0"/>
              <a:t>1</a:t>
            </a:fld>
            <a:endParaRPr lang="en-US"/>
          </a:p>
        </p:txBody>
      </p:sp>
    </p:spTree>
    <p:extLst>
      <p:ext uri="{BB962C8B-B14F-4D97-AF65-F5344CB8AC3E}">
        <p14:creationId xmlns:p14="http://schemas.microsoft.com/office/powerpoint/2010/main" val="32409426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8AE955-D2A0-AF4D-A4D6-02E25E391695}" type="slidenum">
              <a:rPr lang="en-US" smtClean="0"/>
              <a:t>12</a:t>
            </a:fld>
            <a:endParaRPr lang="en-US"/>
          </a:p>
        </p:txBody>
      </p:sp>
    </p:spTree>
    <p:extLst>
      <p:ext uri="{BB962C8B-B14F-4D97-AF65-F5344CB8AC3E}">
        <p14:creationId xmlns:p14="http://schemas.microsoft.com/office/powerpoint/2010/main" val="1745220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8AE955-D2A0-AF4D-A4D6-02E25E391695}" type="slidenum">
              <a:rPr lang="en-US" smtClean="0"/>
              <a:t>2</a:t>
            </a:fld>
            <a:endParaRPr lang="en-US"/>
          </a:p>
        </p:txBody>
      </p:sp>
    </p:spTree>
    <p:extLst>
      <p:ext uri="{BB962C8B-B14F-4D97-AF65-F5344CB8AC3E}">
        <p14:creationId xmlns:p14="http://schemas.microsoft.com/office/powerpoint/2010/main" val="606687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8AE955-D2A0-AF4D-A4D6-02E25E391695}" type="slidenum">
              <a:rPr lang="en-US" smtClean="0"/>
              <a:t>3</a:t>
            </a:fld>
            <a:endParaRPr lang="en-US"/>
          </a:p>
        </p:txBody>
      </p:sp>
    </p:spTree>
    <p:extLst>
      <p:ext uri="{BB962C8B-B14F-4D97-AF65-F5344CB8AC3E}">
        <p14:creationId xmlns:p14="http://schemas.microsoft.com/office/powerpoint/2010/main" val="40215970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8AE955-D2A0-AF4D-A4D6-02E25E391695}" type="slidenum">
              <a:rPr lang="en-US" smtClean="0"/>
              <a:t>4</a:t>
            </a:fld>
            <a:endParaRPr lang="en-US"/>
          </a:p>
        </p:txBody>
      </p:sp>
    </p:spTree>
    <p:extLst>
      <p:ext uri="{BB962C8B-B14F-4D97-AF65-F5344CB8AC3E}">
        <p14:creationId xmlns:p14="http://schemas.microsoft.com/office/powerpoint/2010/main" val="6290059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8AE955-D2A0-AF4D-A4D6-02E25E391695}" type="slidenum">
              <a:rPr lang="en-US" smtClean="0"/>
              <a:t>5</a:t>
            </a:fld>
            <a:endParaRPr lang="en-US"/>
          </a:p>
        </p:txBody>
      </p:sp>
    </p:spTree>
    <p:extLst>
      <p:ext uri="{BB962C8B-B14F-4D97-AF65-F5344CB8AC3E}">
        <p14:creationId xmlns:p14="http://schemas.microsoft.com/office/powerpoint/2010/main" val="3837810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8AE955-D2A0-AF4D-A4D6-02E25E391695}" type="slidenum">
              <a:rPr lang="en-US" smtClean="0"/>
              <a:t>6</a:t>
            </a:fld>
            <a:endParaRPr lang="en-US"/>
          </a:p>
        </p:txBody>
      </p:sp>
    </p:spTree>
    <p:extLst>
      <p:ext uri="{BB962C8B-B14F-4D97-AF65-F5344CB8AC3E}">
        <p14:creationId xmlns:p14="http://schemas.microsoft.com/office/powerpoint/2010/main" val="38950508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8AE955-D2A0-AF4D-A4D6-02E25E391695}" type="slidenum">
              <a:rPr lang="en-US" smtClean="0"/>
              <a:t>7</a:t>
            </a:fld>
            <a:endParaRPr lang="en-US"/>
          </a:p>
        </p:txBody>
      </p:sp>
    </p:spTree>
    <p:extLst>
      <p:ext uri="{BB962C8B-B14F-4D97-AF65-F5344CB8AC3E}">
        <p14:creationId xmlns:p14="http://schemas.microsoft.com/office/powerpoint/2010/main" val="13437489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8AE955-D2A0-AF4D-A4D6-02E25E391695}" type="slidenum">
              <a:rPr lang="en-US" smtClean="0"/>
              <a:t>8</a:t>
            </a:fld>
            <a:endParaRPr lang="en-US"/>
          </a:p>
        </p:txBody>
      </p:sp>
    </p:spTree>
    <p:extLst>
      <p:ext uri="{BB962C8B-B14F-4D97-AF65-F5344CB8AC3E}">
        <p14:creationId xmlns:p14="http://schemas.microsoft.com/office/powerpoint/2010/main" val="41422676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8AE955-D2A0-AF4D-A4D6-02E25E391695}" type="slidenum">
              <a:rPr lang="en-US" smtClean="0"/>
              <a:t>9</a:t>
            </a:fld>
            <a:endParaRPr lang="en-US"/>
          </a:p>
        </p:txBody>
      </p:sp>
    </p:spTree>
    <p:extLst>
      <p:ext uri="{BB962C8B-B14F-4D97-AF65-F5344CB8AC3E}">
        <p14:creationId xmlns:p14="http://schemas.microsoft.com/office/powerpoint/2010/main" val="16194387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72FAA0-6EF0-B849-91C0-5A2EC81B4708}"/>
              </a:ext>
            </a:extLst>
          </p:cNvPr>
          <p:cNvSpPr>
            <a:spLocks noGrp="1"/>
          </p:cNvSpPr>
          <p:nvPr>
            <p:ph type="ctrTitle"/>
          </p:nvPr>
        </p:nvSpPr>
        <p:spPr>
          <a:xfrm>
            <a:off x="1524000" y="1122363"/>
            <a:ext cx="9144000" cy="2387600"/>
          </a:xfrm>
        </p:spPr>
        <p:txBody>
          <a:bodyPr anchor="b">
            <a:normAutofit/>
          </a:bodyPr>
          <a:lstStyle>
            <a:lvl1pPr algn="ctr">
              <a:defRPr sz="4500"/>
            </a:lvl1pPr>
          </a:lstStyle>
          <a:p>
            <a:r>
              <a:rPr lang="en-US" dirty="0"/>
              <a:t>Click to edit Master title style</a:t>
            </a:r>
          </a:p>
        </p:txBody>
      </p:sp>
      <p:sp>
        <p:nvSpPr>
          <p:cNvPr id="3" name="Subtitle 2">
            <a:extLst>
              <a:ext uri="{FF2B5EF4-FFF2-40B4-BE49-F238E27FC236}">
                <a16:creationId xmlns:a16="http://schemas.microsoft.com/office/drawing/2014/main" id="{EC8F0E76-2A9D-BE40-8C52-710F712F8DC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5B568941-8352-9945-B8AA-F4916BDF9BE2}"/>
              </a:ext>
            </a:extLst>
          </p:cNvPr>
          <p:cNvSpPr>
            <a:spLocks noGrp="1"/>
          </p:cNvSpPr>
          <p:nvPr>
            <p:ph type="dt" sz="half" idx="10"/>
          </p:nvPr>
        </p:nvSpPr>
        <p:spPr/>
        <p:txBody>
          <a:bodyPr/>
          <a:lstStyle/>
          <a:p>
            <a:fld id="{88886DE0-19E4-4542-891F-07A943808D41}" type="datetime1">
              <a:rPr lang="de-CH" smtClean="0"/>
              <a:t>25.07.24</a:t>
            </a:fld>
            <a:endParaRPr lang="en-US"/>
          </a:p>
        </p:txBody>
      </p:sp>
      <p:sp>
        <p:nvSpPr>
          <p:cNvPr id="5" name="Footer Placeholder 4">
            <a:extLst>
              <a:ext uri="{FF2B5EF4-FFF2-40B4-BE49-F238E27FC236}">
                <a16:creationId xmlns:a16="http://schemas.microsoft.com/office/drawing/2014/main" id="{1EB61B5C-1FE6-D74E-A995-FC271C10B16C}"/>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C6B13853-59CA-C749-BFEF-067807F094DB}"/>
              </a:ext>
            </a:extLst>
          </p:cNvPr>
          <p:cNvSpPr>
            <a:spLocks noGrp="1"/>
          </p:cNvSpPr>
          <p:nvPr>
            <p:ph type="sldNum" sz="quarter" idx="12"/>
          </p:nvPr>
        </p:nvSpPr>
        <p:spPr/>
        <p:txBody>
          <a:bodyPr/>
          <a:lstStyle/>
          <a:p>
            <a:fld id="{43DF83E8-ABC0-E64E-832A-EEAEB9D1F06F}" type="slidenum">
              <a:rPr lang="en-US" smtClean="0"/>
              <a:t>‹#›</a:t>
            </a:fld>
            <a:endParaRPr lang="en-US"/>
          </a:p>
        </p:txBody>
      </p:sp>
      <p:pic>
        <p:nvPicPr>
          <p:cNvPr id="8" name="Picture 7">
            <a:extLst>
              <a:ext uri="{FF2B5EF4-FFF2-40B4-BE49-F238E27FC236}">
                <a16:creationId xmlns:a16="http://schemas.microsoft.com/office/drawing/2014/main" id="{1DAB226D-CC72-5646-91B3-7EF74541A89B}"/>
              </a:ext>
            </a:extLst>
          </p:cNvPr>
          <p:cNvPicPr>
            <a:picLocks noChangeAspect="1"/>
          </p:cNvPicPr>
          <p:nvPr userDrawn="1"/>
        </p:nvPicPr>
        <p:blipFill>
          <a:blip r:embed="rId2"/>
          <a:stretch>
            <a:fillRect/>
          </a:stretch>
        </p:blipFill>
        <p:spPr>
          <a:xfrm>
            <a:off x="87907" y="92961"/>
            <a:ext cx="750293" cy="734811"/>
          </a:xfrm>
          <a:prstGeom prst="rect">
            <a:avLst/>
          </a:prstGeom>
        </p:spPr>
      </p:pic>
    </p:spTree>
    <p:extLst>
      <p:ext uri="{BB962C8B-B14F-4D97-AF65-F5344CB8AC3E}">
        <p14:creationId xmlns:p14="http://schemas.microsoft.com/office/powerpoint/2010/main" val="3155476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1E8FF-3B47-F54F-B14D-07CAB4F4E0D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45A4ADB-D499-8844-9668-C42A9AFFF36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3F61D0-319D-DB47-BD5A-E74888E2B15B}"/>
              </a:ext>
            </a:extLst>
          </p:cNvPr>
          <p:cNvSpPr>
            <a:spLocks noGrp="1"/>
          </p:cNvSpPr>
          <p:nvPr>
            <p:ph type="dt" sz="half" idx="10"/>
          </p:nvPr>
        </p:nvSpPr>
        <p:spPr/>
        <p:txBody>
          <a:bodyPr/>
          <a:lstStyle/>
          <a:p>
            <a:fld id="{AB15E737-4D27-B747-BEFA-9FFEFC050FDC}" type="datetime1">
              <a:rPr lang="de-CH" smtClean="0"/>
              <a:t>25.07.24</a:t>
            </a:fld>
            <a:endParaRPr lang="en-US"/>
          </a:p>
        </p:txBody>
      </p:sp>
      <p:sp>
        <p:nvSpPr>
          <p:cNvPr id="5" name="Footer Placeholder 4">
            <a:extLst>
              <a:ext uri="{FF2B5EF4-FFF2-40B4-BE49-F238E27FC236}">
                <a16:creationId xmlns:a16="http://schemas.microsoft.com/office/drawing/2014/main" id="{DF7B93D5-F7B1-834B-B0E1-CFE27AC91C06}"/>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419F386E-5020-5E4A-A5AF-1DE752434D97}"/>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2803948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D680CF3-AB11-3746-898C-135D50D1D44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5BC6D89-FB27-D546-803F-BB738C7E52A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C5D9A4-ED99-664E-94ED-DFAB65F111E5}"/>
              </a:ext>
            </a:extLst>
          </p:cNvPr>
          <p:cNvSpPr>
            <a:spLocks noGrp="1"/>
          </p:cNvSpPr>
          <p:nvPr>
            <p:ph type="dt" sz="half" idx="10"/>
          </p:nvPr>
        </p:nvSpPr>
        <p:spPr/>
        <p:txBody>
          <a:bodyPr/>
          <a:lstStyle/>
          <a:p>
            <a:fld id="{0FA48025-FB18-2B4F-B762-4EFF68AC8BA6}" type="datetime1">
              <a:rPr lang="de-CH" smtClean="0"/>
              <a:t>25.07.24</a:t>
            </a:fld>
            <a:endParaRPr lang="en-US"/>
          </a:p>
        </p:txBody>
      </p:sp>
      <p:sp>
        <p:nvSpPr>
          <p:cNvPr id="5" name="Footer Placeholder 4">
            <a:extLst>
              <a:ext uri="{FF2B5EF4-FFF2-40B4-BE49-F238E27FC236}">
                <a16:creationId xmlns:a16="http://schemas.microsoft.com/office/drawing/2014/main" id="{66749F32-7FF7-BF42-934C-FE84C0F77A66}"/>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3E737926-143C-3140-BD47-05A29C987BD2}"/>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4067751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FE9FA-6819-FE4A-B019-43F6CA4C6257}"/>
              </a:ext>
            </a:extLst>
          </p:cNvPr>
          <p:cNvSpPr>
            <a:spLocks noGrp="1"/>
          </p:cNvSpPr>
          <p:nvPr>
            <p:ph type="title"/>
          </p:nvPr>
        </p:nvSpPr>
        <p:spPr>
          <a:xfrm>
            <a:off x="838200" y="365125"/>
            <a:ext cx="10515600" cy="1006475"/>
          </a:xfrm>
        </p:spPr>
        <p:txBody>
          <a:bodyPr>
            <a:normAutofit/>
          </a:bodyPr>
          <a:lstStyle>
            <a:lvl1pPr>
              <a:defRPr sz="3500" b="1"/>
            </a:lvl1pPr>
          </a:lstStyle>
          <a:p>
            <a:r>
              <a:rPr lang="en-US" dirty="0"/>
              <a:t>Click to edit Master title style</a:t>
            </a:r>
          </a:p>
        </p:txBody>
      </p:sp>
      <p:sp>
        <p:nvSpPr>
          <p:cNvPr id="3" name="Content Placeholder 2">
            <a:extLst>
              <a:ext uri="{FF2B5EF4-FFF2-40B4-BE49-F238E27FC236}">
                <a16:creationId xmlns:a16="http://schemas.microsoft.com/office/drawing/2014/main" id="{ECABE190-7762-A347-A82A-3AEE4C109590}"/>
              </a:ext>
            </a:extLst>
          </p:cNvPr>
          <p:cNvSpPr>
            <a:spLocks noGrp="1"/>
          </p:cNvSpPr>
          <p:nvPr>
            <p:ph idx="1"/>
          </p:nvPr>
        </p:nvSpPr>
        <p:spPr>
          <a:xfrm>
            <a:off x="838200" y="1513114"/>
            <a:ext cx="10515600" cy="4663849"/>
          </a:xfrm>
        </p:spPr>
        <p:txBody>
          <a:bodyPr/>
          <a:lstStyle>
            <a:lvl1pPr>
              <a:defRPr sz="2400"/>
            </a:lvl1pPr>
            <a:lvl2pPr>
              <a:defRPr sz="2000"/>
            </a:lvl2pPr>
            <a:lvl3pPr>
              <a:defRPr sz="1800"/>
            </a:lvl3pPr>
            <a:lvl4pPr>
              <a:defRPr sz="1600"/>
            </a:lvl4pPr>
            <a:lvl5pPr>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66A97AB-C38E-9247-AB69-415CB9ECDE9D}"/>
              </a:ext>
            </a:extLst>
          </p:cNvPr>
          <p:cNvSpPr>
            <a:spLocks noGrp="1"/>
          </p:cNvSpPr>
          <p:nvPr>
            <p:ph type="dt" sz="half" idx="10"/>
          </p:nvPr>
        </p:nvSpPr>
        <p:spPr/>
        <p:txBody>
          <a:bodyPr/>
          <a:lstStyle/>
          <a:p>
            <a:fld id="{126C6B36-4434-7F45-BBFA-B89E4EC0E73C}" type="datetime1">
              <a:rPr lang="de-CH" smtClean="0"/>
              <a:t>25.07.24</a:t>
            </a:fld>
            <a:endParaRPr lang="en-US"/>
          </a:p>
        </p:txBody>
      </p:sp>
      <p:sp>
        <p:nvSpPr>
          <p:cNvPr id="5" name="Footer Placeholder 4">
            <a:extLst>
              <a:ext uri="{FF2B5EF4-FFF2-40B4-BE49-F238E27FC236}">
                <a16:creationId xmlns:a16="http://schemas.microsoft.com/office/drawing/2014/main" id="{316276D8-10F0-624C-A5B6-5B12E36C0BB1}"/>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9C600E51-37D0-DC4D-B59B-4E83448ED95E}"/>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1916155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6FF00-4D05-124F-83B4-879C6B66141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575676D-490C-0C49-8F54-1655EE09913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D842644-BD2A-584A-8453-A232FEB0C6B2}"/>
              </a:ext>
            </a:extLst>
          </p:cNvPr>
          <p:cNvSpPr>
            <a:spLocks noGrp="1"/>
          </p:cNvSpPr>
          <p:nvPr>
            <p:ph type="dt" sz="half" idx="10"/>
          </p:nvPr>
        </p:nvSpPr>
        <p:spPr/>
        <p:txBody>
          <a:bodyPr/>
          <a:lstStyle/>
          <a:p>
            <a:fld id="{1DBFCF10-95DA-864D-A221-1FA5FED24786}" type="datetime1">
              <a:rPr lang="de-CH" smtClean="0"/>
              <a:t>25.07.24</a:t>
            </a:fld>
            <a:endParaRPr lang="en-US"/>
          </a:p>
        </p:txBody>
      </p:sp>
      <p:sp>
        <p:nvSpPr>
          <p:cNvPr id="5" name="Footer Placeholder 4">
            <a:extLst>
              <a:ext uri="{FF2B5EF4-FFF2-40B4-BE49-F238E27FC236}">
                <a16:creationId xmlns:a16="http://schemas.microsoft.com/office/drawing/2014/main" id="{4EFBC436-5954-424B-BDEA-DBBD2DAF9A5B}"/>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D77F53F3-EB3C-5644-844A-DC4B96773E52}"/>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879515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DE782D-EE3A-E842-9ED4-0CFD586472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D198CBF-7823-AD4D-9E8B-D725774596B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0859F8D-386A-4045-8B90-9795C8DA4FC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CD0DBDB-7B2C-FE47-ADE8-6615C16622BA}"/>
              </a:ext>
            </a:extLst>
          </p:cNvPr>
          <p:cNvSpPr>
            <a:spLocks noGrp="1"/>
          </p:cNvSpPr>
          <p:nvPr>
            <p:ph type="dt" sz="half" idx="10"/>
          </p:nvPr>
        </p:nvSpPr>
        <p:spPr/>
        <p:txBody>
          <a:bodyPr/>
          <a:lstStyle/>
          <a:p>
            <a:fld id="{7204ED14-354A-584B-8C71-57B5996EBBCE}" type="datetime1">
              <a:rPr lang="de-CH" smtClean="0"/>
              <a:t>25.07.24</a:t>
            </a:fld>
            <a:endParaRPr lang="en-US"/>
          </a:p>
        </p:txBody>
      </p:sp>
      <p:sp>
        <p:nvSpPr>
          <p:cNvPr id="6" name="Footer Placeholder 5">
            <a:extLst>
              <a:ext uri="{FF2B5EF4-FFF2-40B4-BE49-F238E27FC236}">
                <a16:creationId xmlns:a16="http://schemas.microsoft.com/office/drawing/2014/main" id="{64797CA8-A8D4-344C-8200-BECAEBE01FA0}"/>
              </a:ext>
            </a:extLst>
          </p:cNvPr>
          <p:cNvSpPr>
            <a:spLocks noGrp="1"/>
          </p:cNvSpPr>
          <p:nvPr>
            <p:ph type="ftr" sz="quarter" idx="11"/>
          </p:nvPr>
        </p:nvSpPr>
        <p:spPr/>
        <p:txBody>
          <a:bodyPr/>
          <a:lstStyle/>
          <a:p>
            <a:r>
              <a:rPr lang="en-US"/>
              <a:t>G. Rumolo, CEI Section Meeting</a:t>
            </a:r>
          </a:p>
        </p:txBody>
      </p:sp>
      <p:sp>
        <p:nvSpPr>
          <p:cNvPr id="7" name="Slide Number Placeholder 6">
            <a:extLst>
              <a:ext uri="{FF2B5EF4-FFF2-40B4-BE49-F238E27FC236}">
                <a16:creationId xmlns:a16="http://schemas.microsoft.com/office/drawing/2014/main" id="{A623CA3B-7243-A54F-99DA-E319BF6BB9E0}"/>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2973374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4ED9D-DD26-E140-8644-1E3908947CD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B9F76AB-5E92-9547-9373-2FE69E8A01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ED4C486-B7F0-2748-AF6A-FA7FA552FBB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4914ACE-6154-5141-B347-C6EA932DF0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93927E8-CE65-CB4C-9374-67AD1BE119F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24D2A23-6FA2-9843-8A48-9BC49D76E2AA}"/>
              </a:ext>
            </a:extLst>
          </p:cNvPr>
          <p:cNvSpPr>
            <a:spLocks noGrp="1"/>
          </p:cNvSpPr>
          <p:nvPr>
            <p:ph type="dt" sz="half" idx="10"/>
          </p:nvPr>
        </p:nvSpPr>
        <p:spPr/>
        <p:txBody>
          <a:bodyPr/>
          <a:lstStyle/>
          <a:p>
            <a:fld id="{9D03E9E7-0EAF-D747-A43D-A0053165F94F}" type="datetime1">
              <a:rPr lang="de-CH" smtClean="0"/>
              <a:t>25.07.24</a:t>
            </a:fld>
            <a:endParaRPr lang="en-US"/>
          </a:p>
        </p:txBody>
      </p:sp>
      <p:sp>
        <p:nvSpPr>
          <p:cNvPr id="8" name="Footer Placeholder 7">
            <a:extLst>
              <a:ext uri="{FF2B5EF4-FFF2-40B4-BE49-F238E27FC236}">
                <a16:creationId xmlns:a16="http://schemas.microsoft.com/office/drawing/2014/main" id="{E1986E28-EB8A-534F-9BB6-BA742162B407}"/>
              </a:ext>
            </a:extLst>
          </p:cNvPr>
          <p:cNvSpPr>
            <a:spLocks noGrp="1"/>
          </p:cNvSpPr>
          <p:nvPr>
            <p:ph type="ftr" sz="quarter" idx="11"/>
          </p:nvPr>
        </p:nvSpPr>
        <p:spPr/>
        <p:txBody>
          <a:bodyPr/>
          <a:lstStyle/>
          <a:p>
            <a:r>
              <a:rPr lang="en-US"/>
              <a:t>G. Rumolo, CEI Section Meeting</a:t>
            </a:r>
          </a:p>
        </p:txBody>
      </p:sp>
      <p:sp>
        <p:nvSpPr>
          <p:cNvPr id="9" name="Slide Number Placeholder 8">
            <a:extLst>
              <a:ext uri="{FF2B5EF4-FFF2-40B4-BE49-F238E27FC236}">
                <a16:creationId xmlns:a16="http://schemas.microsoft.com/office/drawing/2014/main" id="{5B59FA84-52CC-884D-9E5D-73F663B22508}"/>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2775102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F4DAF-8BFC-6D4D-B4E2-D89E2986F88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9A3AEAB-564A-834B-BAF1-6237DB251997}"/>
              </a:ext>
            </a:extLst>
          </p:cNvPr>
          <p:cNvSpPr>
            <a:spLocks noGrp="1"/>
          </p:cNvSpPr>
          <p:nvPr>
            <p:ph type="dt" sz="half" idx="10"/>
          </p:nvPr>
        </p:nvSpPr>
        <p:spPr/>
        <p:txBody>
          <a:bodyPr/>
          <a:lstStyle/>
          <a:p>
            <a:fld id="{0BF3D522-680E-8E46-A7B2-D1EFDC114438}" type="datetime1">
              <a:rPr lang="de-CH" smtClean="0"/>
              <a:t>25.07.24</a:t>
            </a:fld>
            <a:endParaRPr lang="en-US"/>
          </a:p>
        </p:txBody>
      </p:sp>
      <p:sp>
        <p:nvSpPr>
          <p:cNvPr id="4" name="Footer Placeholder 3">
            <a:extLst>
              <a:ext uri="{FF2B5EF4-FFF2-40B4-BE49-F238E27FC236}">
                <a16:creationId xmlns:a16="http://schemas.microsoft.com/office/drawing/2014/main" id="{3E3945DE-17B7-E143-A0F8-547CB7A4BD9C}"/>
              </a:ext>
            </a:extLst>
          </p:cNvPr>
          <p:cNvSpPr>
            <a:spLocks noGrp="1"/>
          </p:cNvSpPr>
          <p:nvPr>
            <p:ph type="ftr" sz="quarter" idx="11"/>
          </p:nvPr>
        </p:nvSpPr>
        <p:spPr/>
        <p:txBody>
          <a:bodyPr/>
          <a:lstStyle/>
          <a:p>
            <a:r>
              <a:rPr lang="en-US"/>
              <a:t>G. Rumolo, CEI Section Meeting</a:t>
            </a:r>
          </a:p>
        </p:txBody>
      </p:sp>
      <p:sp>
        <p:nvSpPr>
          <p:cNvPr id="5" name="Slide Number Placeholder 4">
            <a:extLst>
              <a:ext uri="{FF2B5EF4-FFF2-40B4-BE49-F238E27FC236}">
                <a16:creationId xmlns:a16="http://schemas.microsoft.com/office/drawing/2014/main" id="{6EFDB98B-DFCB-8C4C-AE40-392CECECA0E7}"/>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713545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377B73-FC5A-E643-9AD5-897CF85142CF}"/>
              </a:ext>
            </a:extLst>
          </p:cNvPr>
          <p:cNvSpPr>
            <a:spLocks noGrp="1"/>
          </p:cNvSpPr>
          <p:nvPr>
            <p:ph type="dt" sz="half" idx="10"/>
          </p:nvPr>
        </p:nvSpPr>
        <p:spPr/>
        <p:txBody>
          <a:bodyPr/>
          <a:lstStyle/>
          <a:p>
            <a:fld id="{9B5B4888-BC1F-BC40-9AB2-D43FB62AB1E5}" type="datetime1">
              <a:rPr lang="de-CH" smtClean="0"/>
              <a:t>25.07.24</a:t>
            </a:fld>
            <a:endParaRPr lang="en-US"/>
          </a:p>
        </p:txBody>
      </p:sp>
      <p:sp>
        <p:nvSpPr>
          <p:cNvPr id="3" name="Footer Placeholder 2">
            <a:extLst>
              <a:ext uri="{FF2B5EF4-FFF2-40B4-BE49-F238E27FC236}">
                <a16:creationId xmlns:a16="http://schemas.microsoft.com/office/drawing/2014/main" id="{C0D341FB-E163-B64E-9B0A-D1D7FC96541A}"/>
              </a:ext>
            </a:extLst>
          </p:cNvPr>
          <p:cNvSpPr>
            <a:spLocks noGrp="1"/>
          </p:cNvSpPr>
          <p:nvPr>
            <p:ph type="ftr" sz="quarter" idx="11"/>
          </p:nvPr>
        </p:nvSpPr>
        <p:spPr/>
        <p:txBody>
          <a:bodyPr/>
          <a:lstStyle/>
          <a:p>
            <a:r>
              <a:rPr lang="en-US"/>
              <a:t>G. Rumolo, CEI Section Meeting</a:t>
            </a:r>
          </a:p>
        </p:txBody>
      </p:sp>
      <p:sp>
        <p:nvSpPr>
          <p:cNvPr id="4" name="Slide Number Placeholder 3">
            <a:extLst>
              <a:ext uri="{FF2B5EF4-FFF2-40B4-BE49-F238E27FC236}">
                <a16:creationId xmlns:a16="http://schemas.microsoft.com/office/drawing/2014/main" id="{C5C008CF-3595-9B43-86FA-1DA4E3CF2473}"/>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975604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FB851-3001-5441-A71D-8BFAEFA985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8F34256-E3FA-7842-9D09-2F283023DA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839AF03-67ED-E74E-880D-5676700253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324ADE5-43F9-314F-AA19-70A67F514B27}"/>
              </a:ext>
            </a:extLst>
          </p:cNvPr>
          <p:cNvSpPr>
            <a:spLocks noGrp="1"/>
          </p:cNvSpPr>
          <p:nvPr>
            <p:ph type="dt" sz="half" idx="10"/>
          </p:nvPr>
        </p:nvSpPr>
        <p:spPr/>
        <p:txBody>
          <a:bodyPr/>
          <a:lstStyle/>
          <a:p>
            <a:fld id="{37F4A392-7D9F-F44E-8D43-0847F263F04B}" type="datetime1">
              <a:rPr lang="de-CH" smtClean="0"/>
              <a:t>25.07.24</a:t>
            </a:fld>
            <a:endParaRPr lang="en-US"/>
          </a:p>
        </p:txBody>
      </p:sp>
      <p:sp>
        <p:nvSpPr>
          <p:cNvPr id="6" name="Footer Placeholder 5">
            <a:extLst>
              <a:ext uri="{FF2B5EF4-FFF2-40B4-BE49-F238E27FC236}">
                <a16:creationId xmlns:a16="http://schemas.microsoft.com/office/drawing/2014/main" id="{28BFFB25-A190-4F49-B3D4-C9BC569CE33E}"/>
              </a:ext>
            </a:extLst>
          </p:cNvPr>
          <p:cNvSpPr>
            <a:spLocks noGrp="1"/>
          </p:cNvSpPr>
          <p:nvPr>
            <p:ph type="ftr" sz="quarter" idx="11"/>
          </p:nvPr>
        </p:nvSpPr>
        <p:spPr/>
        <p:txBody>
          <a:bodyPr/>
          <a:lstStyle/>
          <a:p>
            <a:r>
              <a:rPr lang="en-US"/>
              <a:t>G. Rumolo, CEI Section Meeting</a:t>
            </a:r>
          </a:p>
        </p:txBody>
      </p:sp>
      <p:sp>
        <p:nvSpPr>
          <p:cNvPr id="7" name="Slide Number Placeholder 6">
            <a:extLst>
              <a:ext uri="{FF2B5EF4-FFF2-40B4-BE49-F238E27FC236}">
                <a16:creationId xmlns:a16="http://schemas.microsoft.com/office/drawing/2014/main" id="{5142FACC-2EBE-9D4E-AE6D-366671E99A18}"/>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238301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E548A-CC9A-DA47-B432-2E0F6A29FDC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2AAC886-D098-5F4F-96C5-F214BC99CF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BAA3DBD-9FCA-4A48-B4E2-0E4877EF65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4D97D20-AFF6-394F-8834-2ABF8599780C}"/>
              </a:ext>
            </a:extLst>
          </p:cNvPr>
          <p:cNvSpPr>
            <a:spLocks noGrp="1"/>
          </p:cNvSpPr>
          <p:nvPr>
            <p:ph type="dt" sz="half" idx="10"/>
          </p:nvPr>
        </p:nvSpPr>
        <p:spPr/>
        <p:txBody>
          <a:bodyPr/>
          <a:lstStyle/>
          <a:p>
            <a:fld id="{235A3DBE-F128-5845-BCA2-F2833C91F0BB}" type="datetime1">
              <a:rPr lang="de-CH" smtClean="0"/>
              <a:t>25.07.24</a:t>
            </a:fld>
            <a:endParaRPr lang="en-US"/>
          </a:p>
        </p:txBody>
      </p:sp>
      <p:sp>
        <p:nvSpPr>
          <p:cNvPr id="6" name="Footer Placeholder 5">
            <a:extLst>
              <a:ext uri="{FF2B5EF4-FFF2-40B4-BE49-F238E27FC236}">
                <a16:creationId xmlns:a16="http://schemas.microsoft.com/office/drawing/2014/main" id="{E2A993FD-2F95-8947-80F6-1ADC7D0C71DB}"/>
              </a:ext>
            </a:extLst>
          </p:cNvPr>
          <p:cNvSpPr>
            <a:spLocks noGrp="1"/>
          </p:cNvSpPr>
          <p:nvPr>
            <p:ph type="ftr" sz="quarter" idx="11"/>
          </p:nvPr>
        </p:nvSpPr>
        <p:spPr/>
        <p:txBody>
          <a:bodyPr/>
          <a:lstStyle/>
          <a:p>
            <a:r>
              <a:rPr lang="en-US"/>
              <a:t>G. Rumolo, CEI Section Meeting</a:t>
            </a:r>
          </a:p>
        </p:txBody>
      </p:sp>
      <p:sp>
        <p:nvSpPr>
          <p:cNvPr id="7" name="Slide Number Placeholder 6">
            <a:extLst>
              <a:ext uri="{FF2B5EF4-FFF2-40B4-BE49-F238E27FC236}">
                <a16:creationId xmlns:a16="http://schemas.microsoft.com/office/drawing/2014/main" id="{E7FDB394-CD20-7A4A-9E59-76ABA05EFAA2}"/>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4105451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6531C0-7E7F-4142-9DC3-E856906F15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8753DED-1CC0-2D4F-A25A-41FBFC4C37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7FA6830D-ED56-4C4C-9484-9C9FEC9F935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BEA1CA-929B-3A42-9A4C-C28512023BB2}" type="datetime1">
              <a:rPr lang="de-CH" smtClean="0"/>
              <a:t>25.07.24</a:t>
            </a:fld>
            <a:endParaRPr lang="en-US" dirty="0"/>
          </a:p>
        </p:txBody>
      </p:sp>
      <p:sp>
        <p:nvSpPr>
          <p:cNvPr id="5" name="Footer Placeholder 4">
            <a:extLst>
              <a:ext uri="{FF2B5EF4-FFF2-40B4-BE49-F238E27FC236}">
                <a16:creationId xmlns:a16="http://schemas.microsoft.com/office/drawing/2014/main" id="{EC247CF4-59F6-5D4F-8780-5577397B8F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G. Rumolo, CEI Section Meeting</a:t>
            </a:r>
            <a:endParaRPr lang="en-US" dirty="0"/>
          </a:p>
        </p:txBody>
      </p:sp>
      <p:sp>
        <p:nvSpPr>
          <p:cNvPr id="6" name="Slide Number Placeholder 5">
            <a:extLst>
              <a:ext uri="{FF2B5EF4-FFF2-40B4-BE49-F238E27FC236}">
                <a16:creationId xmlns:a16="http://schemas.microsoft.com/office/drawing/2014/main" id="{2F370412-B648-434F-8F8E-4A3B7A653E7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DF83E8-ABC0-E64E-832A-EEAEB9D1F06F}" type="slidenum">
              <a:rPr lang="en-US" smtClean="0"/>
              <a:t>‹#›</a:t>
            </a:fld>
            <a:endParaRPr lang="en-US"/>
          </a:p>
        </p:txBody>
      </p:sp>
      <p:pic>
        <p:nvPicPr>
          <p:cNvPr id="8" name="Picture 7" descr="A blue screen with text and a heart&#10;&#10;Description automatically generated">
            <a:extLst>
              <a:ext uri="{FF2B5EF4-FFF2-40B4-BE49-F238E27FC236}">
                <a16:creationId xmlns:a16="http://schemas.microsoft.com/office/drawing/2014/main" id="{98321016-2FD6-9669-B4AB-E41B076200D1}"/>
              </a:ext>
            </a:extLst>
          </p:cNvPr>
          <p:cNvPicPr>
            <a:picLocks noChangeAspect="1"/>
          </p:cNvPicPr>
          <p:nvPr userDrawn="1"/>
        </p:nvPicPr>
        <p:blipFill rotWithShape="1">
          <a:blip r:embed="rId13"/>
          <a:srcRect l="10446" t="8078" r="14257" b="10983"/>
          <a:stretch/>
        </p:blipFill>
        <p:spPr>
          <a:xfrm>
            <a:off x="11032177" y="0"/>
            <a:ext cx="1159823" cy="876845"/>
          </a:xfrm>
          <a:prstGeom prst="rect">
            <a:avLst/>
          </a:prstGeom>
        </p:spPr>
      </p:pic>
    </p:spTree>
    <p:extLst>
      <p:ext uri="{BB962C8B-B14F-4D97-AF65-F5344CB8AC3E}">
        <p14:creationId xmlns:p14="http://schemas.microsoft.com/office/powerpoint/2010/main" val="36706753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ourier New" panose="02070309020205020404" pitchFamily="49" charset="0"/>
        <a:buChar char="o"/>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vent/1437002/"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home.cern/news/announcement/cern/streamlined-procedure-obtaining-dosimeter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sce-dep.web.cern.ch/campus-app" TargetMode="External"/><Relationship Id="rId4" Type="http://schemas.openxmlformats.org/officeDocument/2006/relationships/hyperlink" Target="https://cern.service-now.com/service-portal?id=service_element&amp;name=dosimeter-distribution"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1434561/"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hyperlink" Target="https://indico.cern.ch/event/1434561/"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hyperlink" Target="https://indico.cern.ch/event/1434561/"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hyperlink" Target="https://indico.cern.ch/event/1434561/"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indico.cern.ch/event/1434561/"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87F826-7158-6744-BDB9-979DA583ACB0}"/>
              </a:ext>
            </a:extLst>
          </p:cNvPr>
          <p:cNvSpPr>
            <a:spLocks noGrp="1"/>
          </p:cNvSpPr>
          <p:nvPr>
            <p:ph type="ctrTitle"/>
          </p:nvPr>
        </p:nvSpPr>
        <p:spPr>
          <a:xfrm>
            <a:off x="4941535" y="640081"/>
            <a:ext cx="6610383" cy="3497021"/>
          </a:xfrm>
          <a:noFill/>
        </p:spPr>
        <p:txBody>
          <a:bodyPr>
            <a:normAutofit/>
          </a:bodyPr>
          <a:lstStyle/>
          <a:p>
            <a:pPr algn="l"/>
            <a:r>
              <a:rPr lang="en-US" dirty="0"/>
              <a:t>Coherent Effects and Impedances section (CEI) – general information</a:t>
            </a:r>
          </a:p>
        </p:txBody>
      </p:sp>
      <p:sp>
        <p:nvSpPr>
          <p:cNvPr id="3" name="Subtitle 2">
            <a:extLst>
              <a:ext uri="{FF2B5EF4-FFF2-40B4-BE49-F238E27FC236}">
                <a16:creationId xmlns:a16="http://schemas.microsoft.com/office/drawing/2014/main" id="{7E4FE143-CD5E-364D-A489-2FBFFAD53217}"/>
              </a:ext>
            </a:extLst>
          </p:cNvPr>
          <p:cNvSpPr>
            <a:spLocks noGrp="1"/>
          </p:cNvSpPr>
          <p:nvPr>
            <p:ph type="subTitle" idx="1"/>
          </p:nvPr>
        </p:nvSpPr>
        <p:spPr>
          <a:xfrm>
            <a:off x="4949759" y="4393579"/>
            <a:ext cx="6602159" cy="1824341"/>
          </a:xfrm>
          <a:noFill/>
        </p:spPr>
        <p:txBody>
          <a:bodyPr>
            <a:normAutofit/>
          </a:bodyPr>
          <a:lstStyle/>
          <a:p>
            <a:pPr algn="l"/>
            <a:r>
              <a:rPr lang="en-US" dirty="0"/>
              <a:t>Giovanni Rumolo</a:t>
            </a:r>
          </a:p>
          <a:p>
            <a:pPr algn="l"/>
            <a:r>
              <a:rPr lang="en-US" dirty="0"/>
              <a:t>CEI Section Meeting, 25/07/2024</a:t>
            </a:r>
          </a:p>
          <a:p>
            <a:pPr algn="l"/>
            <a:r>
              <a:rPr lang="en-US" dirty="0"/>
              <a:t>Scientific secretary: Roxana </a:t>
            </a:r>
            <a:r>
              <a:rPr lang="en-US" dirty="0" err="1"/>
              <a:t>Soos</a:t>
            </a:r>
            <a:endParaRPr lang="en-US" dirty="0"/>
          </a:p>
          <a:p>
            <a:pPr algn="l"/>
            <a:r>
              <a:rPr lang="en-US" dirty="0">
                <a:hlinkClick r:id="rId3"/>
              </a:rPr>
              <a:t>https://indico.cern.ch/event/1437002/</a:t>
            </a:r>
            <a:endParaRPr lang="en-US" dirty="0"/>
          </a:p>
          <a:p>
            <a:pPr algn="l"/>
            <a:endParaRPr lang="en-US" dirty="0"/>
          </a:p>
        </p:txBody>
      </p:sp>
      <p:sp>
        <p:nvSpPr>
          <p:cNvPr id="55" name="Rectangle 41">
            <a:extLst>
              <a:ext uri="{FF2B5EF4-FFF2-40B4-BE49-F238E27FC236}">
                <a16:creationId xmlns:a16="http://schemas.microsoft.com/office/drawing/2014/main" id="{707744A9-B1DD-4F76-B3B2-02A51E6DF4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636008"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6" name="Rounded Rectangle 28">
            <a:extLst>
              <a:ext uri="{FF2B5EF4-FFF2-40B4-BE49-F238E27FC236}">
                <a16:creationId xmlns:a16="http://schemas.microsoft.com/office/drawing/2014/main" id="{09F52C97-D8A0-4C58-9D04-B8733EE38B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6036" y="644333"/>
            <a:ext cx="3343935" cy="5569334"/>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Date Placeholder 3">
            <a:extLst>
              <a:ext uri="{FF2B5EF4-FFF2-40B4-BE49-F238E27FC236}">
                <a16:creationId xmlns:a16="http://schemas.microsoft.com/office/drawing/2014/main" id="{C2ABA377-B0B4-6E40-B5C5-7AED54364BEC}"/>
              </a:ext>
            </a:extLst>
          </p:cNvPr>
          <p:cNvSpPr>
            <a:spLocks noGrp="1"/>
          </p:cNvSpPr>
          <p:nvPr>
            <p:ph type="dt" sz="half" idx="10"/>
          </p:nvPr>
        </p:nvSpPr>
        <p:spPr>
          <a:xfrm>
            <a:off x="838200" y="6356350"/>
            <a:ext cx="2743200" cy="365125"/>
          </a:xfrm>
          <a:noFill/>
        </p:spPr>
        <p:txBody>
          <a:bodyPr>
            <a:normAutofit/>
          </a:bodyPr>
          <a:lstStyle/>
          <a:p>
            <a:pPr>
              <a:spcAft>
                <a:spcPts val="600"/>
              </a:spcAft>
            </a:pPr>
            <a:fld id="{257C39D7-CF4A-5A4D-AF9F-A2AC981EA5FC}" type="datetime1">
              <a:rPr lang="de-CH" smtClean="0">
                <a:solidFill>
                  <a:srgbClr val="595959"/>
                </a:solidFill>
              </a:rPr>
              <a:t>25.07.24</a:t>
            </a:fld>
            <a:endParaRPr lang="en-US">
              <a:solidFill>
                <a:srgbClr val="595959"/>
              </a:solidFill>
            </a:endParaRPr>
          </a:p>
        </p:txBody>
      </p:sp>
      <p:sp>
        <p:nvSpPr>
          <p:cNvPr id="5" name="Footer Placeholder 4">
            <a:extLst>
              <a:ext uri="{FF2B5EF4-FFF2-40B4-BE49-F238E27FC236}">
                <a16:creationId xmlns:a16="http://schemas.microsoft.com/office/drawing/2014/main" id="{2EFCB7A2-062B-8441-AB4D-B9B2E20F01CD}"/>
              </a:ext>
            </a:extLst>
          </p:cNvPr>
          <p:cNvSpPr>
            <a:spLocks noGrp="1"/>
          </p:cNvSpPr>
          <p:nvPr>
            <p:ph type="ftr" sz="quarter" idx="11"/>
          </p:nvPr>
        </p:nvSpPr>
        <p:spPr>
          <a:xfrm>
            <a:off x="4949759" y="6356350"/>
            <a:ext cx="5056902" cy="365125"/>
          </a:xfrm>
          <a:noFill/>
        </p:spPr>
        <p:txBody>
          <a:bodyPr>
            <a:normAutofit/>
          </a:bodyPr>
          <a:lstStyle/>
          <a:p>
            <a:pPr algn="l">
              <a:spcAft>
                <a:spcPts val="600"/>
              </a:spcAft>
            </a:pPr>
            <a:r>
              <a:rPr lang="en-US">
                <a:solidFill>
                  <a:prstClr val="black">
                    <a:tint val="75000"/>
                  </a:prstClr>
                </a:solidFill>
              </a:rPr>
              <a:t>G. Rumolo, CEI Section Meeting</a:t>
            </a:r>
          </a:p>
        </p:txBody>
      </p:sp>
      <p:sp>
        <p:nvSpPr>
          <p:cNvPr id="6" name="Slide Number Placeholder 5">
            <a:extLst>
              <a:ext uri="{FF2B5EF4-FFF2-40B4-BE49-F238E27FC236}">
                <a16:creationId xmlns:a16="http://schemas.microsoft.com/office/drawing/2014/main" id="{434BB4B6-EDE9-D340-A6A7-1A6D7D1E8D6F}"/>
              </a:ext>
            </a:extLst>
          </p:cNvPr>
          <p:cNvSpPr>
            <a:spLocks noGrp="1"/>
          </p:cNvSpPr>
          <p:nvPr>
            <p:ph type="sldNum" sz="quarter" idx="12"/>
          </p:nvPr>
        </p:nvSpPr>
        <p:spPr>
          <a:xfrm>
            <a:off x="10154092" y="6356350"/>
            <a:ext cx="1199707" cy="365125"/>
          </a:xfrm>
          <a:prstGeom prst="ellipse">
            <a:avLst/>
          </a:prstGeom>
          <a:noFill/>
        </p:spPr>
        <p:txBody>
          <a:bodyPr>
            <a:normAutofit/>
          </a:bodyPr>
          <a:lstStyle/>
          <a:p>
            <a:pPr>
              <a:lnSpc>
                <a:spcPct val="90000"/>
              </a:lnSpc>
              <a:spcAft>
                <a:spcPts val="600"/>
              </a:spcAft>
            </a:pPr>
            <a:fld id="{43DF83E8-ABC0-E64E-832A-EEAEB9D1F06F}" type="slidenum">
              <a:rPr lang="en-US">
                <a:solidFill>
                  <a:prstClr val="black">
                    <a:tint val="75000"/>
                  </a:prstClr>
                </a:solidFill>
              </a:rPr>
              <a:pPr>
                <a:lnSpc>
                  <a:spcPct val="90000"/>
                </a:lnSpc>
                <a:spcAft>
                  <a:spcPts val="600"/>
                </a:spcAft>
              </a:pPr>
              <a:t>1</a:t>
            </a:fld>
            <a:endParaRPr lang="en-US">
              <a:solidFill>
                <a:prstClr val="black">
                  <a:tint val="75000"/>
                </a:prstClr>
              </a:solidFill>
            </a:endParaRPr>
          </a:p>
        </p:txBody>
      </p:sp>
      <p:pic>
        <p:nvPicPr>
          <p:cNvPr id="8" name="Picture 7" descr="A grey rectangular sign with white text&#10;&#10;Description automatically generated">
            <a:extLst>
              <a:ext uri="{FF2B5EF4-FFF2-40B4-BE49-F238E27FC236}">
                <a16:creationId xmlns:a16="http://schemas.microsoft.com/office/drawing/2014/main" id="{FACC59DB-E6A9-010D-A6DE-2E06F4B7B66D}"/>
              </a:ext>
            </a:extLst>
          </p:cNvPr>
          <p:cNvPicPr>
            <a:picLocks noChangeAspect="1"/>
          </p:cNvPicPr>
          <p:nvPr/>
        </p:nvPicPr>
        <p:blipFill>
          <a:blip r:embed="rId4"/>
          <a:stretch>
            <a:fillRect/>
          </a:stretch>
        </p:blipFill>
        <p:spPr>
          <a:xfrm>
            <a:off x="1488741" y="236915"/>
            <a:ext cx="1753496" cy="6217919"/>
          </a:xfrm>
          <a:prstGeom prst="rect">
            <a:avLst/>
          </a:prstGeom>
        </p:spPr>
      </p:pic>
    </p:spTree>
    <p:extLst>
      <p:ext uri="{BB962C8B-B14F-4D97-AF65-F5344CB8AC3E}">
        <p14:creationId xmlns:p14="http://schemas.microsoft.com/office/powerpoint/2010/main" val="2277754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5DC3F-6037-9D84-6303-63292C5746C3}"/>
              </a:ext>
            </a:extLst>
          </p:cNvPr>
          <p:cNvSpPr>
            <a:spLocks noGrp="1"/>
          </p:cNvSpPr>
          <p:nvPr>
            <p:ph type="title"/>
          </p:nvPr>
        </p:nvSpPr>
        <p:spPr/>
        <p:txBody>
          <a:bodyPr/>
          <a:lstStyle/>
          <a:p>
            <a:r>
              <a:rPr lang="en-US" sz="3600" dirty="0"/>
              <a:t>WS 51638H issue in SPS</a:t>
            </a:r>
            <a:endParaRPr lang="en-US" dirty="0"/>
          </a:p>
        </p:txBody>
      </p:sp>
      <p:sp>
        <p:nvSpPr>
          <p:cNvPr id="3" name="Content Placeholder 2">
            <a:extLst>
              <a:ext uri="{FF2B5EF4-FFF2-40B4-BE49-F238E27FC236}">
                <a16:creationId xmlns:a16="http://schemas.microsoft.com/office/drawing/2014/main" id="{A970C1BF-A874-0701-C52E-E63250DCB8CA}"/>
              </a:ext>
            </a:extLst>
          </p:cNvPr>
          <p:cNvSpPr>
            <a:spLocks noGrp="1"/>
          </p:cNvSpPr>
          <p:nvPr>
            <p:ph idx="1"/>
          </p:nvPr>
        </p:nvSpPr>
        <p:spPr/>
        <p:txBody>
          <a:bodyPr/>
          <a:lstStyle/>
          <a:p>
            <a:r>
              <a:rPr lang="en-US" dirty="0"/>
              <a:t>Position of wire – fortunately not directly in beam however grazing beam halo and closing loop around beam </a:t>
            </a:r>
          </a:p>
        </p:txBody>
      </p:sp>
      <p:sp>
        <p:nvSpPr>
          <p:cNvPr id="4" name="Date Placeholder 3">
            <a:extLst>
              <a:ext uri="{FF2B5EF4-FFF2-40B4-BE49-F238E27FC236}">
                <a16:creationId xmlns:a16="http://schemas.microsoft.com/office/drawing/2014/main" id="{C0CCDEF0-EE57-990B-352B-5D08DDCD6F1D}"/>
              </a:ext>
            </a:extLst>
          </p:cNvPr>
          <p:cNvSpPr>
            <a:spLocks noGrp="1"/>
          </p:cNvSpPr>
          <p:nvPr>
            <p:ph type="dt" sz="half" idx="10"/>
          </p:nvPr>
        </p:nvSpPr>
        <p:spPr/>
        <p:txBody>
          <a:bodyPr/>
          <a:lstStyle/>
          <a:p>
            <a:fld id="{126C6B36-4434-7F45-BBFA-B89E4EC0E73C}" type="datetime1">
              <a:rPr lang="de-CH" smtClean="0"/>
              <a:t>25.07.24</a:t>
            </a:fld>
            <a:endParaRPr lang="en-US"/>
          </a:p>
        </p:txBody>
      </p:sp>
      <p:sp>
        <p:nvSpPr>
          <p:cNvPr id="5" name="Footer Placeholder 4">
            <a:extLst>
              <a:ext uri="{FF2B5EF4-FFF2-40B4-BE49-F238E27FC236}">
                <a16:creationId xmlns:a16="http://schemas.microsoft.com/office/drawing/2014/main" id="{0600BBD8-31B5-9CB3-CBCF-9704D166790C}"/>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EFD0D0E1-9833-F322-5F48-08393225DC8F}"/>
              </a:ext>
            </a:extLst>
          </p:cNvPr>
          <p:cNvSpPr>
            <a:spLocks noGrp="1"/>
          </p:cNvSpPr>
          <p:nvPr>
            <p:ph type="sldNum" sz="quarter" idx="12"/>
          </p:nvPr>
        </p:nvSpPr>
        <p:spPr/>
        <p:txBody>
          <a:bodyPr/>
          <a:lstStyle/>
          <a:p>
            <a:fld id="{43DF83E8-ABC0-E64E-832A-EEAEB9D1F06F}" type="slidenum">
              <a:rPr lang="en-US" smtClean="0"/>
              <a:t>10</a:t>
            </a:fld>
            <a:endParaRPr lang="en-US"/>
          </a:p>
        </p:txBody>
      </p:sp>
      <p:pic>
        <p:nvPicPr>
          <p:cNvPr id="10" name="Picture 9" descr="A diagram of a machine&#10;&#10;Description automatically generated">
            <a:extLst>
              <a:ext uri="{FF2B5EF4-FFF2-40B4-BE49-F238E27FC236}">
                <a16:creationId xmlns:a16="http://schemas.microsoft.com/office/drawing/2014/main" id="{CF740A75-41AA-157C-CD3C-F18518FF5C8E}"/>
              </a:ext>
            </a:extLst>
          </p:cNvPr>
          <p:cNvPicPr>
            <a:picLocks noChangeAspect="1"/>
          </p:cNvPicPr>
          <p:nvPr/>
        </p:nvPicPr>
        <p:blipFill>
          <a:blip r:embed="rId2"/>
          <a:stretch>
            <a:fillRect/>
          </a:stretch>
        </p:blipFill>
        <p:spPr>
          <a:xfrm>
            <a:off x="2561812" y="2413368"/>
            <a:ext cx="6849883" cy="3763595"/>
          </a:xfrm>
          <a:prstGeom prst="rect">
            <a:avLst/>
          </a:prstGeom>
        </p:spPr>
      </p:pic>
    </p:spTree>
    <p:extLst>
      <p:ext uri="{BB962C8B-B14F-4D97-AF65-F5344CB8AC3E}">
        <p14:creationId xmlns:p14="http://schemas.microsoft.com/office/powerpoint/2010/main" val="37348328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5DC3F-6037-9D84-6303-63292C5746C3}"/>
              </a:ext>
            </a:extLst>
          </p:cNvPr>
          <p:cNvSpPr>
            <a:spLocks noGrp="1"/>
          </p:cNvSpPr>
          <p:nvPr>
            <p:ph type="title"/>
          </p:nvPr>
        </p:nvSpPr>
        <p:spPr/>
        <p:txBody>
          <a:bodyPr/>
          <a:lstStyle/>
          <a:p>
            <a:r>
              <a:rPr lang="en-US" sz="3600" dirty="0"/>
              <a:t>WS 51638H </a:t>
            </a:r>
            <a:r>
              <a:rPr lang="en-US" sz="3600"/>
              <a:t>issue in SPS</a:t>
            </a:r>
            <a:endParaRPr lang="en-US" dirty="0"/>
          </a:p>
        </p:txBody>
      </p:sp>
      <p:sp>
        <p:nvSpPr>
          <p:cNvPr id="3" name="Content Placeholder 2">
            <a:extLst>
              <a:ext uri="{FF2B5EF4-FFF2-40B4-BE49-F238E27FC236}">
                <a16:creationId xmlns:a16="http://schemas.microsoft.com/office/drawing/2014/main" id="{A970C1BF-A874-0701-C52E-E63250DCB8CA}"/>
              </a:ext>
            </a:extLst>
          </p:cNvPr>
          <p:cNvSpPr>
            <a:spLocks noGrp="1"/>
          </p:cNvSpPr>
          <p:nvPr>
            <p:ph idx="1"/>
          </p:nvPr>
        </p:nvSpPr>
        <p:spPr/>
        <p:txBody>
          <a:bodyPr/>
          <a:lstStyle/>
          <a:p>
            <a:r>
              <a:rPr lang="en-US" dirty="0"/>
              <a:t>Position of wire – fortunately not directly in beam however grazing beam halo and closing loop around beam </a:t>
            </a:r>
          </a:p>
          <a:p>
            <a:r>
              <a:rPr lang="en-US" dirty="0"/>
              <a:t>Impedance in this position shows that a </a:t>
            </a:r>
            <a:br>
              <a:rPr lang="en-US" dirty="0"/>
            </a:br>
            <a:r>
              <a:rPr lang="en-US" dirty="0"/>
              <a:t>large power is dissipated on the wire, </a:t>
            </a:r>
            <a:br>
              <a:rPr lang="en-US" dirty="0"/>
            </a:br>
            <a:r>
              <a:rPr lang="en-US" dirty="0"/>
              <a:t>reaching potentially damaging values for </a:t>
            </a:r>
            <a:br>
              <a:rPr lang="en-US" dirty="0"/>
            </a:br>
            <a:r>
              <a:rPr lang="en-US" dirty="0"/>
              <a:t>large beam intensity and not specially </a:t>
            </a:r>
            <a:br>
              <a:rPr lang="en-US" dirty="0"/>
            </a:br>
            <a:r>
              <a:rPr lang="en-US" dirty="0"/>
              <a:t>short bunches – thanks Elena and Leo for</a:t>
            </a:r>
            <a:br>
              <a:rPr lang="en-US" dirty="0"/>
            </a:br>
            <a:r>
              <a:rPr lang="en-US" dirty="0"/>
              <a:t>the quick feedback!</a:t>
            </a:r>
          </a:p>
          <a:p>
            <a:r>
              <a:rPr lang="en-US" dirty="0"/>
              <a:t>Indeed the power loss, already close to</a:t>
            </a:r>
            <a:br>
              <a:rPr lang="en-US" dirty="0"/>
            </a:br>
            <a:r>
              <a:rPr lang="en-US" dirty="0"/>
              <a:t>threshold for wire burning with LHC OP</a:t>
            </a:r>
            <a:br>
              <a:rPr lang="en-US" dirty="0"/>
            </a:br>
            <a:r>
              <a:rPr lang="en-US" dirty="0"/>
              <a:t>beam (3x 36b, 1.6e11 p/b, 1.55 ns), became</a:t>
            </a:r>
            <a:br>
              <a:rPr lang="en-US" dirty="0"/>
            </a:br>
            <a:r>
              <a:rPr lang="en-US" dirty="0"/>
              <a:t>intolerable with 4x 72b 1.8e11 p/b, &gt;2 ns </a:t>
            </a:r>
            <a:br>
              <a:rPr lang="en-US" dirty="0"/>
            </a:br>
            <a:r>
              <a:rPr lang="en-US" dirty="0">
                <a:sym typeface="Wingdings" pitchFamily="2" charset="2"/>
              </a:rPr>
              <a:t> </a:t>
            </a:r>
            <a:r>
              <a:rPr lang="en-US" dirty="0"/>
              <a:t>Wire burnt Tuesday night</a:t>
            </a:r>
          </a:p>
        </p:txBody>
      </p:sp>
      <p:sp>
        <p:nvSpPr>
          <p:cNvPr id="4" name="Date Placeholder 3">
            <a:extLst>
              <a:ext uri="{FF2B5EF4-FFF2-40B4-BE49-F238E27FC236}">
                <a16:creationId xmlns:a16="http://schemas.microsoft.com/office/drawing/2014/main" id="{C0CCDEF0-EE57-990B-352B-5D08DDCD6F1D}"/>
              </a:ext>
            </a:extLst>
          </p:cNvPr>
          <p:cNvSpPr>
            <a:spLocks noGrp="1"/>
          </p:cNvSpPr>
          <p:nvPr>
            <p:ph type="dt" sz="half" idx="10"/>
          </p:nvPr>
        </p:nvSpPr>
        <p:spPr/>
        <p:txBody>
          <a:bodyPr/>
          <a:lstStyle/>
          <a:p>
            <a:fld id="{126C6B36-4434-7F45-BBFA-B89E4EC0E73C}" type="datetime1">
              <a:rPr lang="de-CH" smtClean="0"/>
              <a:t>25.07.24</a:t>
            </a:fld>
            <a:endParaRPr lang="en-US"/>
          </a:p>
        </p:txBody>
      </p:sp>
      <p:sp>
        <p:nvSpPr>
          <p:cNvPr id="5" name="Footer Placeholder 4">
            <a:extLst>
              <a:ext uri="{FF2B5EF4-FFF2-40B4-BE49-F238E27FC236}">
                <a16:creationId xmlns:a16="http://schemas.microsoft.com/office/drawing/2014/main" id="{0600BBD8-31B5-9CB3-CBCF-9704D166790C}"/>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EFD0D0E1-9833-F322-5F48-08393225DC8F}"/>
              </a:ext>
            </a:extLst>
          </p:cNvPr>
          <p:cNvSpPr>
            <a:spLocks noGrp="1"/>
          </p:cNvSpPr>
          <p:nvPr>
            <p:ph type="sldNum" sz="quarter" idx="12"/>
          </p:nvPr>
        </p:nvSpPr>
        <p:spPr/>
        <p:txBody>
          <a:bodyPr/>
          <a:lstStyle/>
          <a:p>
            <a:fld id="{43DF83E8-ABC0-E64E-832A-EEAEB9D1F06F}" type="slidenum">
              <a:rPr lang="en-US" smtClean="0"/>
              <a:t>11</a:t>
            </a:fld>
            <a:endParaRPr lang="en-US"/>
          </a:p>
        </p:txBody>
      </p:sp>
      <p:pic>
        <p:nvPicPr>
          <p:cNvPr id="8" name="Picture 7" descr="A graph of a power loss&#10;&#10;Description automatically generated">
            <a:extLst>
              <a:ext uri="{FF2B5EF4-FFF2-40B4-BE49-F238E27FC236}">
                <a16:creationId xmlns:a16="http://schemas.microsoft.com/office/drawing/2014/main" id="{F7E86773-39D2-78B2-F84B-DEE61FC68FD1}"/>
              </a:ext>
            </a:extLst>
          </p:cNvPr>
          <p:cNvPicPr>
            <a:picLocks noChangeAspect="1"/>
          </p:cNvPicPr>
          <p:nvPr/>
        </p:nvPicPr>
        <p:blipFill>
          <a:blip r:embed="rId2"/>
          <a:stretch>
            <a:fillRect/>
          </a:stretch>
        </p:blipFill>
        <p:spPr>
          <a:xfrm>
            <a:off x="6602569" y="2099256"/>
            <a:ext cx="5265224" cy="3948918"/>
          </a:xfrm>
          <a:prstGeom prst="rect">
            <a:avLst/>
          </a:prstGeom>
        </p:spPr>
      </p:pic>
    </p:spTree>
    <p:extLst>
      <p:ext uri="{BB962C8B-B14F-4D97-AF65-F5344CB8AC3E}">
        <p14:creationId xmlns:p14="http://schemas.microsoft.com/office/powerpoint/2010/main" val="1395196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061408C-7AF6-82C8-DE6C-20F9CCD34583}"/>
              </a:ext>
            </a:extLst>
          </p:cNvPr>
          <p:cNvPicPr>
            <a:picLocks noChangeAspect="1"/>
          </p:cNvPicPr>
          <p:nvPr/>
        </p:nvPicPr>
        <p:blipFill rotWithShape="1">
          <a:blip r:embed="rId3"/>
          <a:srcRect l="10172" t="50037" r="9952" b="21577"/>
          <a:stretch/>
        </p:blipFill>
        <p:spPr>
          <a:xfrm>
            <a:off x="111508" y="1745670"/>
            <a:ext cx="8811435" cy="4431293"/>
          </a:xfrm>
          <a:prstGeom prst="rect">
            <a:avLst/>
          </a:prstGeom>
        </p:spPr>
      </p:pic>
      <p:sp>
        <p:nvSpPr>
          <p:cNvPr id="2" name="Title 1">
            <a:extLst>
              <a:ext uri="{FF2B5EF4-FFF2-40B4-BE49-F238E27FC236}">
                <a16:creationId xmlns:a16="http://schemas.microsoft.com/office/drawing/2014/main" id="{00B2BB4D-4B21-39C0-239E-D416C41214EB}"/>
              </a:ext>
            </a:extLst>
          </p:cNvPr>
          <p:cNvSpPr>
            <a:spLocks noGrp="1"/>
          </p:cNvSpPr>
          <p:nvPr>
            <p:ph type="title"/>
          </p:nvPr>
        </p:nvSpPr>
        <p:spPr/>
        <p:txBody>
          <a:bodyPr/>
          <a:lstStyle/>
          <a:p>
            <a:r>
              <a:rPr lang="en-US" dirty="0"/>
              <a:t>2024 LHC schedule v2.0</a:t>
            </a:r>
          </a:p>
        </p:txBody>
      </p:sp>
      <p:sp>
        <p:nvSpPr>
          <p:cNvPr id="3" name="Content Placeholder 2">
            <a:extLst>
              <a:ext uri="{FF2B5EF4-FFF2-40B4-BE49-F238E27FC236}">
                <a16:creationId xmlns:a16="http://schemas.microsoft.com/office/drawing/2014/main" id="{F1106317-FE85-B89D-B50B-F07A25D68134}"/>
              </a:ext>
            </a:extLst>
          </p:cNvPr>
          <p:cNvSpPr>
            <a:spLocks noGrp="1"/>
          </p:cNvSpPr>
          <p:nvPr>
            <p:ph idx="1"/>
          </p:nvPr>
        </p:nvSpPr>
        <p:spPr>
          <a:xfrm>
            <a:off x="9018270" y="1513114"/>
            <a:ext cx="2960370" cy="4663849"/>
          </a:xfrm>
        </p:spPr>
        <p:txBody>
          <a:bodyPr>
            <a:normAutofit/>
          </a:bodyPr>
          <a:lstStyle/>
          <a:p>
            <a:r>
              <a:rPr lang="en-US" sz="2200" dirty="0"/>
              <a:t>Physics production with still increasing availability, which leads us closer to the target integrated </a:t>
            </a:r>
            <a:r>
              <a:rPr lang="en-US" sz="2200" dirty="0" err="1"/>
              <a:t>lumi</a:t>
            </a:r>
            <a:r>
              <a:rPr lang="en-US" sz="2200" dirty="0"/>
              <a:t> curve</a:t>
            </a:r>
          </a:p>
        </p:txBody>
      </p:sp>
      <p:sp>
        <p:nvSpPr>
          <p:cNvPr id="4" name="Date Placeholder 3">
            <a:extLst>
              <a:ext uri="{FF2B5EF4-FFF2-40B4-BE49-F238E27FC236}">
                <a16:creationId xmlns:a16="http://schemas.microsoft.com/office/drawing/2014/main" id="{1A0A1A95-0BD7-524C-2D68-1C7F0BCEEBA7}"/>
              </a:ext>
            </a:extLst>
          </p:cNvPr>
          <p:cNvSpPr>
            <a:spLocks noGrp="1"/>
          </p:cNvSpPr>
          <p:nvPr>
            <p:ph type="dt" sz="half" idx="10"/>
          </p:nvPr>
        </p:nvSpPr>
        <p:spPr/>
        <p:txBody>
          <a:bodyPr/>
          <a:lstStyle/>
          <a:p>
            <a:fld id="{B0FD3766-2519-8844-8486-65834108A01A}" type="datetime1">
              <a:rPr lang="de-CH" smtClean="0"/>
              <a:t>25.07.24</a:t>
            </a:fld>
            <a:endParaRPr lang="en-US"/>
          </a:p>
        </p:txBody>
      </p:sp>
      <p:sp>
        <p:nvSpPr>
          <p:cNvPr id="5" name="Footer Placeholder 4">
            <a:extLst>
              <a:ext uri="{FF2B5EF4-FFF2-40B4-BE49-F238E27FC236}">
                <a16:creationId xmlns:a16="http://schemas.microsoft.com/office/drawing/2014/main" id="{73B2755C-2C82-2C44-6DEC-F760239B683A}"/>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9EDF616D-CC0A-A4DC-6864-EDEDA4EC32BB}"/>
              </a:ext>
            </a:extLst>
          </p:cNvPr>
          <p:cNvSpPr>
            <a:spLocks noGrp="1"/>
          </p:cNvSpPr>
          <p:nvPr>
            <p:ph type="sldNum" sz="quarter" idx="12"/>
          </p:nvPr>
        </p:nvSpPr>
        <p:spPr/>
        <p:txBody>
          <a:bodyPr/>
          <a:lstStyle/>
          <a:p>
            <a:fld id="{43DF83E8-ABC0-E64E-832A-EEAEB9D1F06F}" type="slidenum">
              <a:rPr lang="en-US" smtClean="0"/>
              <a:t>12</a:t>
            </a:fld>
            <a:endParaRPr lang="en-US"/>
          </a:p>
        </p:txBody>
      </p:sp>
      <p:sp>
        <p:nvSpPr>
          <p:cNvPr id="7" name="5-point Star 6">
            <a:extLst>
              <a:ext uri="{FF2B5EF4-FFF2-40B4-BE49-F238E27FC236}">
                <a16:creationId xmlns:a16="http://schemas.microsoft.com/office/drawing/2014/main" id="{3AFE4E0C-CF1E-667E-C76D-A4F7383D5638}"/>
              </a:ext>
            </a:extLst>
          </p:cNvPr>
          <p:cNvSpPr/>
          <p:nvPr/>
        </p:nvSpPr>
        <p:spPr>
          <a:xfrm>
            <a:off x="2729359" y="2840054"/>
            <a:ext cx="304800" cy="259020"/>
          </a:xfrm>
          <a:prstGeom prst="star5">
            <a:avLst/>
          </a:prstGeom>
          <a:solidFill>
            <a:srgbClr val="0E42FF"/>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53264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5986F-A4D8-F92C-9B9B-D82ED6EA482B}"/>
              </a:ext>
            </a:extLst>
          </p:cNvPr>
          <p:cNvSpPr>
            <a:spLocks noGrp="1"/>
          </p:cNvSpPr>
          <p:nvPr>
            <p:ph type="title"/>
          </p:nvPr>
        </p:nvSpPr>
        <p:spPr/>
        <p:txBody>
          <a:bodyPr/>
          <a:lstStyle/>
          <a:p>
            <a:r>
              <a:rPr lang="en-US" dirty="0"/>
              <a:t>LHC Lumi</a:t>
            </a:r>
          </a:p>
        </p:txBody>
      </p:sp>
      <p:sp>
        <p:nvSpPr>
          <p:cNvPr id="4" name="Date Placeholder 3">
            <a:extLst>
              <a:ext uri="{FF2B5EF4-FFF2-40B4-BE49-F238E27FC236}">
                <a16:creationId xmlns:a16="http://schemas.microsoft.com/office/drawing/2014/main" id="{FB559F69-1485-D76D-C4BE-F371F420A67B}"/>
              </a:ext>
            </a:extLst>
          </p:cNvPr>
          <p:cNvSpPr>
            <a:spLocks noGrp="1"/>
          </p:cNvSpPr>
          <p:nvPr>
            <p:ph type="dt" sz="half" idx="10"/>
          </p:nvPr>
        </p:nvSpPr>
        <p:spPr/>
        <p:txBody>
          <a:bodyPr/>
          <a:lstStyle/>
          <a:p>
            <a:fld id="{126C6B36-4434-7F45-BBFA-B89E4EC0E73C}" type="datetime1">
              <a:rPr lang="de-CH" smtClean="0"/>
              <a:t>25.07.24</a:t>
            </a:fld>
            <a:endParaRPr lang="en-US"/>
          </a:p>
        </p:txBody>
      </p:sp>
      <p:sp>
        <p:nvSpPr>
          <p:cNvPr id="5" name="Footer Placeholder 4">
            <a:extLst>
              <a:ext uri="{FF2B5EF4-FFF2-40B4-BE49-F238E27FC236}">
                <a16:creationId xmlns:a16="http://schemas.microsoft.com/office/drawing/2014/main" id="{E19E0C9F-B1CC-0A01-B819-EE1634E41AB3}"/>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A28C2BC7-A2D7-D7F8-255D-44F5B367B3E0}"/>
              </a:ext>
            </a:extLst>
          </p:cNvPr>
          <p:cNvSpPr>
            <a:spLocks noGrp="1"/>
          </p:cNvSpPr>
          <p:nvPr>
            <p:ph type="sldNum" sz="quarter" idx="12"/>
          </p:nvPr>
        </p:nvSpPr>
        <p:spPr/>
        <p:txBody>
          <a:bodyPr/>
          <a:lstStyle/>
          <a:p>
            <a:fld id="{43DF83E8-ABC0-E64E-832A-EEAEB9D1F06F}" type="slidenum">
              <a:rPr lang="en-US" smtClean="0"/>
              <a:t>13</a:t>
            </a:fld>
            <a:endParaRPr lang="en-US"/>
          </a:p>
        </p:txBody>
      </p:sp>
      <p:sp>
        <p:nvSpPr>
          <p:cNvPr id="10" name="Content Placeholder 9">
            <a:extLst>
              <a:ext uri="{FF2B5EF4-FFF2-40B4-BE49-F238E27FC236}">
                <a16:creationId xmlns:a16="http://schemas.microsoft.com/office/drawing/2014/main" id="{DF49FD6E-D22C-4626-8530-A4919C80C858}"/>
              </a:ext>
            </a:extLst>
          </p:cNvPr>
          <p:cNvSpPr>
            <a:spLocks noGrp="1"/>
          </p:cNvSpPr>
          <p:nvPr>
            <p:ph idx="1"/>
          </p:nvPr>
        </p:nvSpPr>
        <p:spPr/>
        <p:txBody>
          <a:bodyPr/>
          <a:lstStyle/>
          <a:p>
            <a:r>
              <a:rPr lang="en-US" dirty="0"/>
              <a:t>LHC integrated </a:t>
            </a:r>
            <a:r>
              <a:rPr lang="en-US" dirty="0" err="1"/>
              <a:t>lumi</a:t>
            </a:r>
            <a:r>
              <a:rPr lang="en-US" dirty="0"/>
              <a:t> still falling behind target by few days, seemed to be recovering with high availability till yesterday morning, then we lost almost 24h on access and miscellaneous problems (PSB, </a:t>
            </a:r>
            <a:r>
              <a:rPr lang="en-GB" dirty="0"/>
              <a:t>QPS intervention in sector 23)</a:t>
            </a:r>
            <a:endParaRPr lang="en-US" dirty="0"/>
          </a:p>
        </p:txBody>
      </p:sp>
      <p:pic>
        <p:nvPicPr>
          <p:cNvPr id="7" name="Picture 6" descr="A graph showing a line&#10;&#10;Description automatically generated with medium confidence">
            <a:extLst>
              <a:ext uri="{FF2B5EF4-FFF2-40B4-BE49-F238E27FC236}">
                <a16:creationId xmlns:a16="http://schemas.microsoft.com/office/drawing/2014/main" id="{36300039-B016-E090-DC82-7917BF3C7152}"/>
              </a:ext>
            </a:extLst>
          </p:cNvPr>
          <p:cNvPicPr>
            <a:picLocks noChangeAspect="1"/>
          </p:cNvPicPr>
          <p:nvPr/>
        </p:nvPicPr>
        <p:blipFill>
          <a:blip r:embed="rId2"/>
          <a:stretch>
            <a:fillRect/>
          </a:stretch>
        </p:blipFill>
        <p:spPr>
          <a:xfrm>
            <a:off x="989752" y="2801257"/>
            <a:ext cx="10212495" cy="3465400"/>
          </a:xfrm>
          <a:prstGeom prst="rect">
            <a:avLst/>
          </a:prstGeom>
        </p:spPr>
      </p:pic>
    </p:spTree>
    <p:extLst>
      <p:ext uri="{BB962C8B-B14F-4D97-AF65-F5344CB8AC3E}">
        <p14:creationId xmlns:p14="http://schemas.microsoft.com/office/powerpoint/2010/main" val="3303018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5986F-A4D8-F92C-9B9B-D82ED6EA482B}"/>
              </a:ext>
            </a:extLst>
          </p:cNvPr>
          <p:cNvSpPr>
            <a:spLocks noGrp="1"/>
          </p:cNvSpPr>
          <p:nvPr>
            <p:ph type="title"/>
          </p:nvPr>
        </p:nvSpPr>
        <p:spPr/>
        <p:txBody>
          <a:bodyPr/>
          <a:lstStyle/>
          <a:p>
            <a:r>
              <a:rPr lang="en-US" dirty="0"/>
              <a:t>LHC beam parameters</a:t>
            </a:r>
          </a:p>
        </p:txBody>
      </p:sp>
      <p:sp>
        <p:nvSpPr>
          <p:cNvPr id="4" name="Date Placeholder 3">
            <a:extLst>
              <a:ext uri="{FF2B5EF4-FFF2-40B4-BE49-F238E27FC236}">
                <a16:creationId xmlns:a16="http://schemas.microsoft.com/office/drawing/2014/main" id="{FB559F69-1485-D76D-C4BE-F371F420A67B}"/>
              </a:ext>
            </a:extLst>
          </p:cNvPr>
          <p:cNvSpPr>
            <a:spLocks noGrp="1"/>
          </p:cNvSpPr>
          <p:nvPr>
            <p:ph type="dt" sz="half" idx="10"/>
          </p:nvPr>
        </p:nvSpPr>
        <p:spPr/>
        <p:txBody>
          <a:bodyPr/>
          <a:lstStyle/>
          <a:p>
            <a:fld id="{126C6B36-4434-7F45-BBFA-B89E4EC0E73C}" type="datetime1">
              <a:rPr lang="de-CH" smtClean="0"/>
              <a:t>25.07.24</a:t>
            </a:fld>
            <a:endParaRPr lang="en-US"/>
          </a:p>
        </p:txBody>
      </p:sp>
      <p:sp>
        <p:nvSpPr>
          <p:cNvPr id="5" name="Footer Placeholder 4">
            <a:extLst>
              <a:ext uri="{FF2B5EF4-FFF2-40B4-BE49-F238E27FC236}">
                <a16:creationId xmlns:a16="http://schemas.microsoft.com/office/drawing/2014/main" id="{E19E0C9F-B1CC-0A01-B819-EE1634E41AB3}"/>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A28C2BC7-A2D7-D7F8-255D-44F5B367B3E0}"/>
              </a:ext>
            </a:extLst>
          </p:cNvPr>
          <p:cNvSpPr>
            <a:spLocks noGrp="1"/>
          </p:cNvSpPr>
          <p:nvPr>
            <p:ph type="sldNum" sz="quarter" idx="12"/>
          </p:nvPr>
        </p:nvSpPr>
        <p:spPr/>
        <p:txBody>
          <a:bodyPr/>
          <a:lstStyle/>
          <a:p>
            <a:fld id="{43DF83E8-ABC0-E64E-832A-EEAEB9D1F06F}" type="slidenum">
              <a:rPr lang="en-US" smtClean="0"/>
              <a:t>14</a:t>
            </a:fld>
            <a:endParaRPr lang="en-US"/>
          </a:p>
        </p:txBody>
      </p:sp>
      <p:sp>
        <p:nvSpPr>
          <p:cNvPr id="10" name="Content Placeholder 9">
            <a:extLst>
              <a:ext uri="{FF2B5EF4-FFF2-40B4-BE49-F238E27FC236}">
                <a16:creationId xmlns:a16="http://schemas.microsoft.com/office/drawing/2014/main" id="{DF49FD6E-D22C-4626-8530-A4919C80C858}"/>
              </a:ext>
            </a:extLst>
          </p:cNvPr>
          <p:cNvSpPr>
            <a:spLocks noGrp="1"/>
          </p:cNvSpPr>
          <p:nvPr>
            <p:ph idx="1"/>
          </p:nvPr>
        </p:nvSpPr>
        <p:spPr/>
        <p:txBody>
          <a:bodyPr/>
          <a:lstStyle/>
          <a:p>
            <a:r>
              <a:rPr lang="en-US" dirty="0"/>
              <a:t>New brighter variant of BCMS planned to be taken before the weekend</a:t>
            </a:r>
          </a:p>
        </p:txBody>
      </p:sp>
      <p:pic>
        <p:nvPicPr>
          <p:cNvPr id="7" name="Picture 6" descr="A graph showing different colored dots&#10;&#10;Description automatically generated">
            <a:extLst>
              <a:ext uri="{FF2B5EF4-FFF2-40B4-BE49-F238E27FC236}">
                <a16:creationId xmlns:a16="http://schemas.microsoft.com/office/drawing/2014/main" id="{B174B57F-08D3-52CC-D664-0D2EF870E0BF}"/>
              </a:ext>
            </a:extLst>
          </p:cNvPr>
          <p:cNvPicPr>
            <a:picLocks noChangeAspect="1"/>
          </p:cNvPicPr>
          <p:nvPr/>
        </p:nvPicPr>
        <p:blipFill>
          <a:blip r:embed="rId2"/>
          <a:stretch>
            <a:fillRect/>
          </a:stretch>
        </p:blipFill>
        <p:spPr>
          <a:xfrm>
            <a:off x="2209800" y="2000250"/>
            <a:ext cx="7645400" cy="2451100"/>
          </a:xfrm>
          <a:prstGeom prst="rect">
            <a:avLst/>
          </a:prstGeom>
        </p:spPr>
      </p:pic>
      <p:pic>
        <p:nvPicPr>
          <p:cNvPr id="11" name="Picture 10" descr="A graph with colorful dots&#10;&#10;Description automatically generated">
            <a:extLst>
              <a:ext uri="{FF2B5EF4-FFF2-40B4-BE49-F238E27FC236}">
                <a16:creationId xmlns:a16="http://schemas.microsoft.com/office/drawing/2014/main" id="{A2D7400E-1BEC-663C-5EC2-FE4F413E5BD2}"/>
              </a:ext>
            </a:extLst>
          </p:cNvPr>
          <p:cNvPicPr>
            <a:picLocks noChangeAspect="1"/>
          </p:cNvPicPr>
          <p:nvPr/>
        </p:nvPicPr>
        <p:blipFill>
          <a:blip r:embed="rId3"/>
          <a:stretch>
            <a:fillRect/>
          </a:stretch>
        </p:blipFill>
        <p:spPr>
          <a:xfrm>
            <a:off x="2298700" y="4577443"/>
            <a:ext cx="7683500" cy="2197100"/>
          </a:xfrm>
          <a:prstGeom prst="rect">
            <a:avLst/>
          </a:prstGeom>
        </p:spPr>
      </p:pic>
    </p:spTree>
    <p:extLst>
      <p:ext uri="{BB962C8B-B14F-4D97-AF65-F5344CB8AC3E}">
        <p14:creationId xmlns:p14="http://schemas.microsoft.com/office/powerpoint/2010/main" val="762742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DFF0-D36B-F523-E5FB-4CA000343283}"/>
              </a:ext>
            </a:extLst>
          </p:cNvPr>
          <p:cNvSpPr>
            <a:spLocks noGrp="1"/>
          </p:cNvSpPr>
          <p:nvPr>
            <p:ph type="title"/>
          </p:nvPr>
        </p:nvSpPr>
        <p:spPr/>
        <p:txBody>
          <a:bodyPr/>
          <a:lstStyle/>
          <a:p>
            <a:r>
              <a:rPr lang="en-US" dirty="0"/>
              <a:t>Arising matters</a:t>
            </a:r>
          </a:p>
        </p:txBody>
      </p:sp>
      <p:sp>
        <p:nvSpPr>
          <p:cNvPr id="3" name="Content Placeholder 2">
            <a:extLst>
              <a:ext uri="{FF2B5EF4-FFF2-40B4-BE49-F238E27FC236}">
                <a16:creationId xmlns:a16="http://schemas.microsoft.com/office/drawing/2014/main" id="{83ADFB59-D9C5-FB5B-043C-227534AD1262}"/>
              </a:ext>
            </a:extLst>
          </p:cNvPr>
          <p:cNvSpPr>
            <a:spLocks noGrp="1"/>
          </p:cNvSpPr>
          <p:nvPr>
            <p:ph idx="1"/>
          </p:nvPr>
        </p:nvSpPr>
        <p:spPr>
          <a:xfrm>
            <a:off x="838200" y="1513113"/>
            <a:ext cx="10786110" cy="4979761"/>
          </a:xfrm>
        </p:spPr>
        <p:txBody>
          <a:bodyPr>
            <a:normAutofit/>
          </a:bodyPr>
          <a:lstStyle/>
          <a:p>
            <a:r>
              <a:rPr lang="en-US" dirty="0"/>
              <a:t>Some logistical changes for the future CEI section meetings</a:t>
            </a:r>
          </a:p>
          <a:p>
            <a:pPr lvl="1"/>
            <a:r>
              <a:rPr lang="en-US" dirty="0"/>
              <a:t>We will</a:t>
            </a:r>
            <a:r>
              <a:rPr lang="en-US" b="1" dirty="0"/>
              <a:t> start the CEI section meetings at 13:30 on Thursdays </a:t>
            </a:r>
            <a:r>
              <a:rPr lang="en-US" dirty="0"/>
              <a:t>as of September 2024, </a:t>
            </a:r>
          </a:p>
          <a:p>
            <a:pPr lvl="2"/>
            <a:r>
              <a:rPr lang="en-US" dirty="0"/>
              <a:t>Avoid overlap with FCC meetings at 15:30 for those who need to be there and with HL-LHC TCC</a:t>
            </a:r>
          </a:p>
          <a:p>
            <a:pPr lvl="1"/>
            <a:r>
              <a:rPr lang="en-US" dirty="0"/>
              <a:t>As of January 2025, </a:t>
            </a:r>
            <a:r>
              <a:rPr lang="en-US" b="1" dirty="0"/>
              <a:t>CEI section meetings will move to 6-2-004 </a:t>
            </a:r>
            <a:r>
              <a:rPr lang="en-US" dirty="0"/>
              <a:t>(larger room, window, air conditioned, finally properly equipped for Zoom meetings), same time slot</a:t>
            </a:r>
          </a:p>
          <a:p>
            <a:pPr lvl="1"/>
            <a:r>
              <a:rPr lang="en-US" dirty="0"/>
              <a:t>Aim at round table meeting (1 slide per person per minute) every ∽3 months</a:t>
            </a:r>
          </a:p>
          <a:p>
            <a:r>
              <a:rPr lang="en-US" dirty="0"/>
              <a:t>Upcoming farewells </a:t>
            </a:r>
            <a:r>
              <a:rPr lang="en-US" dirty="0">
                <a:sym typeface="Wingdings" pitchFamily="2" charset="2"/>
              </a:rPr>
              <a:t></a:t>
            </a:r>
          </a:p>
          <a:p>
            <a:pPr lvl="1"/>
            <a:r>
              <a:rPr lang="en-US" dirty="0">
                <a:sym typeface="Wingdings" pitchFamily="2" charset="2"/>
              </a:rPr>
              <a:t>Erik </a:t>
            </a:r>
            <a:r>
              <a:rPr lang="en-US" dirty="0" err="1">
                <a:sym typeface="Wingdings" pitchFamily="2" charset="2"/>
              </a:rPr>
              <a:t>Kvikne</a:t>
            </a:r>
            <a:r>
              <a:rPr lang="en-US" dirty="0">
                <a:sym typeface="Wingdings" pitchFamily="2" charset="2"/>
              </a:rPr>
              <a:t> will end his 11-month technical studentship to go back to Norway to complete his master studies – </a:t>
            </a:r>
            <a:r>
              <a:rPr lang="en-US" dirty="0" err="1">
                <a:sym typeface="Wingdings" pitchFamily="2" charset="2"/>
              </a:rPr>
              <a:t>Luigia</a:t>
            </a:r>
            <a:r>
              <a:rPr lang="en-US" dirty="0">
                <a:sym typeface="Wingdings" pitchFamily="2" charset="2"/>
              </a:rPr>
              <a:t> @</a:t>
            </a:r>
            <a:r>
              <a:rPr lang="en-US" dirty="0" err="1">
                <a:sym typeface="Wingdings" pitchFamily="2" charset="2"/>
              </a:rPr>
              <a:t>Meyrin</a:t>
            </a:r>
            <a:r>
              <a:rPr lang="en-US" dirty="0">
                <a:sym typeface="Wingdings" pitchFamily="2" charset="2"/>
              </a:rPr>
              <a:t> on Friday 26 July for those available!</a:t>
            </a:r>
          </a:p>
          <a:p>
            <a:pPr lvl="1"/>
            <a:r>
              <a:rPr lang="en-US" dirty="0">
                <a:sym typeface="Wingdings" pitchFamily="2" charset="2"/>
              </a:rPr>
              <a:t>Elena Macchia will end her 6-month traineeship to go back to Rome and complete her master studies – restaurant on Wednesday 31 July for those available!</a:t>
            </a:r>
            <a:endParaRPr lang="en-US" dirty="0"/>
          </a:p>
        </p:txBody>
      </p:sp>
      <p:sp>
        <p:nvSpPr>
          <p:cNvPr id="4" name="Date Placeholder 3">
            <a:extLst>
              <a:ext uri="{FF2B5EF4-FFF2-40B4-BE49-F238E27FC236}">
                <a16:creationId xmlns:a16="http://schemas.microsoft.com/office/drawing/2014/main" id="{35B32C6B-EFB3-C319-31C7-F8048CDCEB33}"/>
              </a:ext>
            </a:extLst>
          </p:cNvPr>
          <p:cNvSpPr>
            <a:spLocks noGrp="1"/>
          </p:cNvSpPr>
          <p:nvPr>
            <p:ph type="dt" sz="half" idx="10"/>
          </p:nvPr>
        </p:nvSpPr>
        <p:spPr/>
        <p:txBody>
          <a:bodyPr/>
          <a:lstStyle/>
          <a:p>
            <a:fld id="{126C6B36-4434-7F45-BBFA-B89E4EC0E73C}" type="datetime1">
              <a:rPr lang="de-CH" smtClean="0"/>
              <a:t>25.07.24</a:t>
            </a:fld>
            <a:endParaRPr lang="en-US"/>
          </a:p>
        </p:txBody>
      </p:sp>
      <p:sp>
        <p:nvSpPr>
          <p:cNvPr id="5" name="Footer Placeholder 4">
            <a:extLst>
              <a:ext uri="{FF2B5EF4-FFF2-40B4-BE49-F238E27FC236}">
                <a16:creationId xmlns:a16="http://schemas.microsoft.com/office/drawing/2014/main" id="{11C6BA1A-F9B1-5BA6-BD3E-BB6FA2B63067}"/>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B7839B0B-9B17-C040-F7CD-C8297B46BF72}"/>
              </a:ext>
            </a:extLst>
          </p:cNvPr>
          <p:cNvSpPr>
            <a:spLocks noGrp="1"/>
          </p:cNvSpPr>
          <p:nvPr>
            <p:ph type="sldNum" sz="quarter" idx="12"/>
          </p:nvPr>
        </p:nvSpPr>
        <p:spPr/>
        <p:txBody>
          <a:bodyPr/>
          <a:lstStyle/>
          <a:p>
            <a:fld id="{43DF83E8-ABC0-E64E-832A-EEAEB9D1F06F}" type="slidenum">
              <a:rPr lang="en-US" smtClean="0"/>
              <a:t>2</a:t>
            </a:fld>
            <a:endParaRPr lang="en-US" dirty="0"/>
          </a:p>
        </p:txBody>
      </p:sp>
    </p:spTree>
    <p:extLst>
      <p:ext uri="{BB962C8B-B14F-4D97-AF65-F5344CB8AC3E}">
        <p14:creationId xmlns:p14="http://schemas.microsoft.com/office/powerpoint/2010/main" val="2024439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DFF0-D36B-F523-E5FB-4CA000343283}"/>
              </a:ext>
            </a:extLst>
          </p:cNvPr>
          <p:cNvSpPr>
            <a:spLocks noGrp="1"/>
          </p:cNvSpPr>
          <p:nvPr>
            <p:ph type="title"/>
          </p:nvPr>
        </p:nvSpPr>
        <p:spPr/>
        <p:txBody>
          <a:bodyPr/>
          <a:lstStyle/>
          <a:p>
            <a:r>
              <a:rPr lang="en-US" dirty="0"/>
              <a:t>Arising matters</a:t>
            </a:r>
          </a:p>
        </p:txBody>
      </p:sp>
      <p:sp>
        <p:nvSpPr>
          <p:cNvPr id="3" name="Content Placeholder 2">
            <a:extLst>
              <a:ext uri="{FF2B5EF4-FFF2-40B4-BE49-F238E27FC236}">
                <a16:creationId xmlns:a16="http://schemas.microsoft.com/office/drawing/2014/main" id="{83ADFB59-D9C5-FB5B-043C-227534AD1262}"/>
              </a:ext>
            </a:extLst>
          </p:cNvPr>
          <p:cNvSpPr>
            <a:spLocks noGrp="1"/>
          </p:cNvSpPr>
          <p:nvPr>
            <p:ph idx="1"/>
          </p:nvPr>
        </p:nvSpPr>
        <p:spPr>
          <a:xfrm>
            <a:off x="838200" y="1513113"/>
            <a:ext cx="10786110" cy="4979761"/>
          </a:xfrm>
        </p:spPr>
        <p:txBody>
          <a:bodyPr>
            <a:normAutofit/>
          </a:bodyPr>
          <a:lstStyle/>
          <a:p>
            <a:r>
              <a:rPr lang="en-US" dirty="0"/>
              <a:t>Radiation dosimeter request (email from Richard and </a:t>
            </a:r>
            <a:r>
              <a:rPr lang="en-US" dirty="0">
                <a:hlinkClick r:id="rId3"/>
              </a:rPr>
              <a:t>bulletin article</a:t>
            </a:r>
            <a:r>
              <a:rPr lang="en-US" dirty="0"/>
              <a:t>)</a:t>
            </a:r>
          </a:p>
          <a:p>
            <a:pPr lvl="1"/>
            <a:r>
              <a:rPr lang="en-US" dirty="0"/>
              <a:t>New procedure and change of location as of 1 August</a:t>
            </a:r>
          </a:p>
          <a:p>
            <a:pPr lvl="1"/>
            <a:r>
              <a:rPr lang="en-US" dirty="0"/>
              <a:t>If you need a dosimeter or wish to request a dosimeter for a third party, whatever the CERN status and the type of dosimeter needed, you need to complete and submit the </a:t>
            </a:r>
            <a:r>
              <a:rPr lang="en-US" dirty="0">
                <a:hlinkClick r:id="rId4"/>
              </a:rPr>
              <a:t>ServiceNow form online</a:t>
            </a:r>
            <a:r>
              <a:rPr lang="en-US" dirty="0"/>
              <a:t>. After your request will be processed, you will be informed that the dosimeter is ready for collection at </a:t>
            </a:r>
            <a:r>
              <a:rPr lang="en-US" dirty="0">
                <a:highlight>
                  <a:srgbClr val="FFFF00"/>
                </a:highlight>
              </a:rPr>
              <a:t>Building 33 (no longer 55!</a:t>
            </a:r>
            <a:r>
              <a:rPr lang="en-US" dirty="0"/>
              <a:t>).  The form may also be accessed via the </a:t>
            </a:r>
            <a:r>
              <a:rPr lang="en-US" dirty="0">
                <a:hlinkClick r:id="rId5"/>
              </a:rPr>
              <a:t>CERN Campus App</a:t>
            </a:r>
            <a:r>
              <a:rPr lang="en-US" dirty="0"/>
              <a:t>, under “Campus Life”, “Dosimetry”.</a:t>
            </a:r>
          </a:p>
          <a:p>
            <a:pPr lvl="1"/>
            <a:r>
              <a:rPr lang="en-US" dirty="0"/>
              <a:t>If you already own a dosimeter, you will keep receiving annual email reminders to exchange it.</a:t>
            </a:r>
          </a:p>
          <a:p>
            <a:r>
              <a:rPr lang="en-US" dirty="0"/>
              <a:t>Heat waves (mail from Stéphanie)</a:t>
            </a:r>
          </a:p>
          <a:p>
            <a:pPr lvl="1"/>
            <a:r>
              <a:rPr lang="en-US" dirty="0"/>
              <a:t>Please note that the room 6/2-004 has been booked on all afternoons in which it was available following the CERN “Heatwave Action Plan”, which allows anyone to be able to go to this room and benefit from air conditioning</a:t>
            </a:r>
          </a:p>
          <a:p>
            <a:pPr lvl="1"/>
            <a:r>
              <a:rPr lang="en-US" dirty="0"/>
              <a:t>As a reminder, access to the conference rooms is with your CERN card, which needs to be reactivated once per month at a Lock Activation Card Reader (there is one behind the building 6 cafeteria).</a:t>
            </a:r>
          </a:p>
        </p:txBody>
      </p:sp>
      <p:sp>
        <p:nvSpPr>
          <p:cNvPr id="4" name="Date Placeholder 3">
            <a:extLst>
              <a:ext uri="{FF2B5EF4-FFF2-40B4-BE49-F238E27FC236}">
                <a16:creationId xmlns:a16="http://schemas.microsoft.com/office/drawing/2014/main" id="{35B32C6B-EFB3-C319-31C7-F8048CDCEB33}"/>
              </a:ext>
            </a:extLst>
          </p:cNvPr>
          <p:cNvSpPr>
            <a:spLocks noGrp="1"/>
          </p:cNvSpPr>
          <p:nvPr>
            <p:ph type="dt" sz="half" idx="10"/>
          </p:nvPr>
        </p:nvSpPr>
        <p:spPr/>
        <p:txBody>
          <a:bodyPr/>
          <a:lstStyle/>
          <a:p>
            <a:fld id="{126C6B36-4434-7F45-BBFA-B89E4EC0E73C}" type="datetime1">
              <a:rPr lang="de-CH" smtClean="0"/>
              <a:t>25.07.24</a:t>
            </a:fld>
            <a:endParaRPr lang="en-US"/>
          </a:p>
        </p:txBody>
      </p:sp>
      <p:sp>
        <p:nvSpPr>
          <p:cNvPr id="5" name="Footer Placeholder 4">
            <a:extLst>
              <a:ext uri="{FF2B5EF4-FFF2-40B4-BE49-F238E27FC236}">
                <a16:creationId xmlns:a16="http://schemas.microsoft.com/office/drawing/2014/main" id="{11C6BA1A-F9B1-5BA6-BD3E-BB6FA2B63067}"/>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B7839B0B-9B17-C040-F7CD-C8297B46BF72}"/>
              </a:ext>
            </a:extLst>
          </p:cNvPr>
          <p:cNvSpPr>
            <a:spLocks noGrp="1"/>
          </p:cNvSpPr>
          <p:nvPr>
            <p:ph type="sldNum" sz="quarter" idx="12"/>
          </p:nvPr>
        </p:nvSpPr>
        <p:spPr/>
        <p:txBody>
          <a:bodyPr/>
          <a:lstStyle/>
          <a:p>
            <a:fld id="{43DF83E8-ABC0-E64E-832A-EEAEB9D1F06F}" type="slidenum">
              <a:rPr lang="en-US" smtClean="0"/>
              <a:t>3</a:t>
            </a:fld>
            <a:endParaRPr lang="en-US" dirty="0"/>
          </a:p>
        </p:txBody>
      </p:sp>
    </p:spTree>
    <p:extLst>
      <p:ext uri="{BB962C8B-B14F-4D97-AF65-F5344CB8AC3E}">
        <p14:creationId xmlns:p14="http://schemas.microsoft.com/office/powerpoint/2010/main" val="2029827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DFF0-D36B-F523-E5FB-4CA000343283}"/>
              </a:ext>
            </a:extLst>
          </p:cNvPr>
          <p:cNvSpPr>
            <a:spLocks noGrp="1"/>
          </p:cNvSpPr>
          <p:nvPr>
            <p:ph type="title"/>
          </p:nvPr>
        </p:nvSpPr>
        <p:spPr/>
        <p:txBody>
          <a:bodyPr/>
          <a:lstStyle/>
          <a:p>
            <a:r>
              <a:rPr lang="en-US" dirty="0">
                <a:hlinkClick r:id="rId3"/>
              </a:rPr>
              <a:t>IPP meeting </a:t>
            </a:r>
            <a:r>
              <a:rPr lang="en-US" dirty="0"/>
              <a:t>last Friday 19 July</a:t>
            </a:r>
          </a:p>
        </p:txBody>
      </p:sp>
      <p:sp>
        <p:nvSpPr>
          <p:cNvPr id="3" name="Content Placeholder 2">
            <a:extLst>
              <a:ext uri="{FF2B5EF4-FFF2-40B4-BE49-F238E27FC236}">
                <a16:creationId xmlns:a16="http://schemas.microsoft.com/office/drawing/2014/main" id="{83ADFB59-D9C5-FB5B-043C-227534AD1262}"/>
              </a:ext>
            </a:extLst>
          </p:cNvPr>
          <p:cNvSpPr>
            <a:spLocks noGrp="1"/>
          </p:cNvSpPr>
          <p:nvPr>
            <p:ph idx="1"/>
          </p:nvPr>
        </p:nvSpPr>
        <p:spPr>
          <a:xfrm>
            <a:off x="838200" y="1513113"/>
            <a:ext cx="10786110" cy="4979761"/>
          </a:xfrm>
        </p:spPr>
        <p:txBody>
          <a:bodyPr>
            <a:normAutofit/>
          </a:bodyPr>
          <a:lstStyle/>
          <a:p>
            <a:r>
              <a:rPr lang="en-US" dirty="0"/>
              <a:t>Discussion on intensity limitation for LHC beam MDs in the injectors following the 930 MHz HOM coupler in cavity 3 on 11 July (Giulia’s slides)</a:t>
            </a:r>
          </a:p>
          <a:p>
            <a:pPr lvl="1"/>
            <a:r>
              <a:rPr lang="en-US" dirty="0"/>
              <a:t>Breakage did not occur at top intensities seen in the SPS: In fact, when</a:t>
            </a:r>
            <a:br>
              <a:rPr lang="en-US" dirty="0"/>
            </a:br>
            <a:r>
              <a:rPr lang="en-US" dirty="0"/>
              <a:t>the coupler broke we had not even accelerated 4x 72b to flat top</a:t>
            </a:r>
          </a:p>
          <a:p>
            <a:pPr lvl="1"/>
            <a:r>
              <a:rPr lang="en-US" dirty="0"/>
              <a:t>23h total downtime beam-to-beam</a:t>
            </a:r>
          </a:p>
          <a:p>
            <a:pPr lvl="1"/>
            <a:r>
              <a:rPr lang="en-US" dirty="0"/>
              <a:t>For caution, a limit to 2e11 p/b has been enforced on LHC beams in</a:t>
            </a:r>
            <a:br>
              <a:rPr lang="en-US" dirty="0"/>
            </a:br>
            <a:r>
              <a:rPr lang="en-US" dirty="0"/>
              <a:t>the SPS thereafter</a:t>
            </a:r>
          </a:p>
          <a:p>
            <a:pPr lvl="1"/>
            <a:r>
              <a:rPr lang="en-US" dirty="0"/>
              <a:t>This limit strongly impacts LIU ramp-up (potentially 3d next week),</a:t>
            </a:r>
            <a:br>
              <a:rPr lang="en-US" dirty="0"/>
            </a:br>
            <a:r>
              <a:rPr lang="en-US" dirty="0" err="1"/>
              <a:t>HiRadMat</a:t>
            </a:r>
            <a:r>
              <a:rPr lang="en-US" dirty="0"/>
              <a:t> run (in two weeks), LHC MDs (in three weeks)</a:t>
            </a:r>
          </a:p>
          <a:p>
            <a:pPr lvl="1"/>
            <a:r>
              <a:rPr lang="en-US" dirty="0"/>
              <a:t>We will likely learn more with some visual inspection of other HOMs</a:t>
            </a:r>
            <a:br>
              <a:rPr lang="en-US" dirty="0"/>
            </a:br>
            <a:r>
              <a:rPr lang="en-US" dirty="0"/>
              <a:t>and EM simulations (takes weeks)</a:t>
            </a:r>
          </a:p>
          <a:p>
            <a:pPr lvl="1"/>
            <a:r>
              <a:rPr lang="en-US" dirty="0"/>
              <a:t>Request to lift the limit has been made and is being evaluated</a:t>
            </a:r>
          </a:p>
          <a:p>
            <a:pPr lvl="1"/>
            <a:endParaRPr lang="en-US" dirty="0"/>
          </a:p>
          <a:p>
            <a:endParaRPr lang="en-US" dirty="0"/>
          </a:p>
        </p:txBody>
      </p:sp>
      <p:sp>
        <p:nvSpPr>
          <p:cNvPr id="4" name="Date Placeholder 3">
            <a:extLst>
              <a:ext uri="{FF2B5EF4-FFF2-40B4-BE49-F238E27FC236}">
                <a16:creationId xmlns:a16="http://schemas.microsoft.com/office/drawing/2014/main" id="{35B32C6B-EFB3-C319-31C7-F8048CDCEB33}"/>
              </a:ext>
            </a:extLst>
          </p:cNvPr>
          <p:cNvSpPr>
            <a:spLocks noGrp="1"/>
          </p:cNvSpPr>
          <p:nvPr>
            <p:ph type="dt" sz="half" idx="10"/>
          </p:nvPr>
        </p:nvSpPr>
        <p:spPr/>
        <p:txBody>
          <a:bodyPr/>
          <a:lstStyle/>
          <a:p>
            <a:fld id="{126C6B36-4434-7F45-BBFA-B89E4EC0E73C}" type="datetime1">
              <a:rPr lang="de-CH" smtClean="0"/>
              <a:t>25.07.24</a:t>
            </a:fld>
            <a:endParaRPr lang="en-US"/>
          </a:p>
        </p:txBody>
      </p:sp>
      <p:sp>
        <p:nvSpPr>
          <p:cNvPr id="5" name="Footer Placeholder 4">
            <a:extLst>
              <a:ext uri="{FF2B5EF4-FFF2-40B4-BE49-F238E27FC236}">
                <a16:creationId xmlns:a16="http://schemas.microsoft.com/office/drawing/2014/main" id="{11C6BA1A-F9B1-5BA6-BD3E-BB6FA2B63067}"/>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B7839B0B-9B17-C040-F7CD-C8297B46BF72}"/>
              </a:ext>
            </a:extLst>
          </p:cNvPr>
          <p:cNvSpPr>
            <a:spLocks noGrp="1"/>
          </p:cNvSpPr>
          <p:nvPr>
            <p:ph type="sldNum" sz="quarter" idx="12"/>
          </p:nvPr>
        </p:nvSpPr>
        <p:spPr/>
        <p:txBody>
          <a:bodyPr/>
          <a:lstStyle/>
          <a:p>
            <a:fld id="{43DF83E8-ABC0-E64E-832A-EEAEB9D1F06F}" type="slidenum">
              <a:rPr lang="en-US" smtClean="0"/>
              <a:t>4</a:t>
            </a:fld>
            <a:endParaRPr lang="en-US"/>
          </a:p>
        </p:txBody>
      </p:sp>
      <p:pic>
        <p:nvPicPr>
          <p:cNvPr id="11" name="Picture 10" descr="A screenshot of a graph&#10;&#10;Description automatically generated">
            <a:extLst>
              <a:ext uri="{FF2B5EF4-FFF2-40B4-BE49-F238E27FC236}">
                <a16:creationId xmlns:a16="http://schemas.microsoft.com/office/drawing/2014/main" id="{43C0BDE6-30D7-DFB6-D701-6581999DE218}"/>
              </a:ext>
            </a:extLst>
          </p:cNvPr>
          <p:cNvPicPr>
            <a:picLocks noChangeAspect="1"/>
          </p:cNvPicPr>
          <p:nvPr/>
        </p:nvPicPr>
        <p:blipFill>
          <a:blip r:embed="rId4"/>
          <a:stretch>
            <a:fillRect/>
          </a:stretch>
        </p:blipFill>
        <p:spPr>
          <a:xfrm>
            <a:off x="8861738" y="1975781"/>
            <a:ext cx="2930810" cy="4239056"/>
          </a:xfrm>
          <a:prstGeom prst="rect">
            <a:avLst/>
          </a:prstGeom>
        </p:spPr>
      </p:pic>
    </p:spTree>
    <p:extLst>
      <p:ext uri="{BB962C8B-B14F-4D97-AF65-F5344CB8AC3E}">
        <p14:creationId xmlns:p14="http://schemas.microsoft.com/office/powerpoint/2010/main" val="3082571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DFF0-D36B-F523-E5FB-4CA000343283}"/>
              </a:ext>
            </a:extLst>
          </p:cNvPr>
          <p:cNvSpPr>
            <a:spLocks noGrp="1"/>
          </p:cNvSpPr>
          <p:nvPr>
            <p:ph type="title"/>
          </p:nvPr>
        </p:nvSpPr>
        <p:spPr/>
        <p:txBody>
          <a:bodyPr/>
          <a:lstStyle/>
          <a:p>
            <a:r>
              <a:rPr lang="en-US" dirty="0">
                <a:hlinkClick r:id="rId3"/>
              </a:rPr>
              <a:t>IPP meeting </a:t>
            </a:r>
            <a:r>
              <a:rPr lang="en-US" dirty="0"/>
              <a:t>last Friday 19 July</a:t>
            </a:r>
          </a:p>
        </p:txBody>
      </p:sp>
      <p:sp>
        <p:nvSpPr>
          <p:cNvPr id="3" name="Content Placeholder 2">
            <a:extLst>
              <a:ext uri="{FF2B5EF4-FFF2-40B4-BE49-F238E27FC236}">
                <a16:creationId xmlns:a16="http://schemas.microsoft.com/office/drawing/2014/main" id="{83ADFB59-D9C5-FB5B-043C-227534AD1262}"/>
              </a:ext>
            </a:extLst>
          </p:cNvPr>
          <p:cNvSpPr>
            <a:spLocks noGrp="1"/>
          </p:cNvSpPr>
          <p:nvPr>
            <p:ph idx="1"/>
          </p:nvPr>
        </p:nvSpPr>
        <p:spPr>
          <a:xfrm>
            <a:off x="838200" y="1513113"/>
            <a:ext cx="10786110" cy="4979761"/>
          </a:xfrm>
        </p:spPr>
        <p:txBody>
          <a:bodyPr>
            <a:normAutofit/>
          </a:bodyPr>
          <a:lstStyle/>
          <a:p>
            <a:r>
              <a:rPr lang="en-US" dirty="0"/>
              <a:t>AWAKE future plans and beam requests</a:t>
            </a:r>
          </a:p>
          <a:p>
            <a:endParaRPr lang="en-US" dirty="0"/>
          </a:p>
        </p:txBody>
      </p:sp>
      <p:sp>
        <p:nvSpPr>
          <p:cNvPr id="4" name="Date Placeholder 3">
            <a:extLst>
              <a:ext uri="{FF2B5EF4-FFF2-40B4-BE49-F238E27FC236}">
                <a16:creationId xmlns:a16="http://schemas.microsoft.com/office/drawing/2014/main" id="{35B32C6B-EFB3-C319-31C7-F8048CDCEB33}"/>
              </a:ext>
            </a:extLst>
          </p:cNvPr>
          <p:cNvSpPr>
            <a:spLocks noGrp="1"/>
          </p:cNvSpPr>
          <p:nvPr>
            <p:ph type="dt" sz="half" idx="10"/>
          </p:nvPr>
        </p:nvSpPr>
        <p:spPr/>
        <p:txBody>
          <a:bodyPr/>
          <a:lstStyle/>
          <a:p>
            <a:fld id="{126C6B36-4434-7F45-BBFA-B89E4EC0E73C}" type="datetime1">
              <a:rPr lang="de-CH" smtClean="0"/>
              <a:t>25.07.24</a:t>
            </a:fld>
            <a:endParaRPr lang="en-US"/>
          </a:p>
        </p:txBody>
      </p:sp>
      <p:sp>
        <p:nvSpPr>
          <p:cNvPr id="5" name="Footer Placeholder 4">
            <a:extLst>
              <a:ext uri="{FF2B5EF4-FFF2-40B4-BE49-F238E27FC236}">
                <a16:creationId xmlns:a16="http://schemas.microsoft.com/office/drawing/2014/main" id="{11C6BA1A-F9B1-5BA6-BD3E-BB6FA2B63067}"/>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B7839B0B-9B17-C040-F7CD-C8297B46BF72}"/>
              </a:ext>
            </a:extLst>
          </p:cNvPr>
          <p:cNvSpPr>
            <a:spLocks noGrp="1"/>
          </p:cNvSpPr>
          <p:nvPr>
            <p:ph type="sldNum" sz="quarter" idx="12"/>
          </p:nvPr>
        </p:nvSpPr>
        <p:spPr/>
        <p:txBody>
          <a:bodyPr/>
          <a:lstStyle/>
          <a:p>
            <a:fld id="{43DF83E8-ABC0-E64E-832A-EEAEB9D1F06F}" type="slidenum">
              <a:rPr lang="en-US" smtClean="0"/>
              <a:t>5</a:t>
            </a:fld>
            <a:endParaRPr lang="en-US"/>
          </a:p>
        </p:txBody>
      </p:sp>
      <p:pic>
        <p:nvPicPr>
          <p:cNvPr id="7" name="Picture 6" descr="Diagram&#10;&#10;Description automatically generated">
            <a:extLst>
              <a:ext uri="{FF2B5EF4-FFF2-40B4-BE49-F238E27FC236}">
                <a16:creationId xmlns:a16="http://schemas.microsoft.com/office/drawing/2014/main" id="{D2AAAAA3-2A05-B5B2-085C-2E70DD7E7E72}"/>
              </a:ext>
            </a:extLst>
          </p:cNvPr>
          <p:cNvPicPr>
            <a:picLocks noChangeAspect="1"/>
          </p:cNvPicPr>
          <p:nvPr/>
        </p:nvPicPr>
        <p:blipFill rotWithShape="1">
          <a:blip r:embed="rId4"/>
          <a:srcRect l="12149" t="22936" b="50696"/>
          <a:stretch/>
        </p:blipFill>
        <p:spPr>
          <a:xfrm>
            <a:off x="1571221" y="2658114"/>
            <a:ext cx="9559281" cy="2553236"/>
          </a:xfrm>
          <a:prstGeom prst="rect">
            <a:avLst/>
          </a:prstGeom>
        </p:spPr>
      </p:pic>
    </p:spTree>
    <p:extLst>
      <p:ext uri="{BB962C8B-B14F-4D97-AF65-F5344CB8AC3E}">
        <p14:creationId xmlns:p14="http://schemas.microsoft.com/office/powerpoint/2010/main" val="23684622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DFF0-D36B-F523-E5FB-4CA000343283}"/>
              </a:ext>
            </a:extLst>
          </p:cNvPr>
          <p:cNvSpPr>
            <a:spLocks noGrp="1"/>
          </p:cNvSpPr>
          <p:nvPr>
            <p:ph type="title"/>
          </p:nvPr>
        </p:nvSpPr>
        <p:spPr/>
        <p:txBody>
          <a:bodyPr/>
          <a:lstStyle/>
          <a:p>
            <a:r>
              <a:rPr lang="en-US" dirty="0">
                <a:hlinkClick r:id="rId3"/>
              </a:rPr>
              <a:t>IPP meeting </a:t>
            </a:r>
            <a:r>
              <a:rPr lang="en-US" dirty="0"/>
              <a:t>last Friday 19 July</a:t>
            </a:r>
          </a:p>
        </p:txBody>
      </p:sp>
      <p:sp>
        <p:nvSpPr>
          <p:cNvPr id="3" name="Content Placeholder 2">
            <a:extLst>
              <a:ext uri="{FF2B5EF4-FFF2-40B4-BE49-F238E27FC236}">
                <a16:creationId xmlns:a16="http://schemas.microsoft.com/office/drawing/2014/main" id="{83ADFB59-D9C5-FB5B-043C-227534AD1262}"/>
              </a:ext>
            </a:extLst>
          </p:cNvPr>
          <p:cNvSpPr>
            <a:spLocks noGrp="1"/>
          </p:cNvSpPr>
          <p:nvPr>
            <p:ph idx="1"/>
          </p:nvPr>
        </p:nvSpPr>
        <p:spPr>
          <a:xfrm>
            <a:off x="838200" y="1513113"/>
            <a:ext cx="10786110" cy="4979761"/>
          </a:xfrm>
        </p:spPr>
        <p:txBody>
          <a:bodyPr>
            <a:normAutofit/>
          </a:bodyPr>
          <a:lstStyle/>
          <a:p>
            <a:r>
              <a:rPr lang="en-US" dirty="0"/>
              <a:t>AWAKE future plans and beam requests</a:t>
            </a:r>
          </a:p>
          <a:p>
            <a:pPr lvl="1"/>
            <a:r>
              <a:rPr lang="en-US" dirty="0"/>
              <a:t>AWAKE Run 2c/d has been approved in this year’s MTP, while CNGS dismantling was already approved in 2022</a:t>
            </a:r>
          </a:p>
          <a:p>
            <a:pPr lvl="1"/>
            <a:r>
              <a:rPr lang="en-US" dirty="0"/>
              <a:t>AWAKE Run 2 (2021 – 2033) and further</a:t>
            </a:r>
          </a:p>
          <a:p>
            <a:pPr lvl="2"/>
            <a:r>
              <a:rPr lang="en-US" dirty="0"/>
              <a:t>Accelerate an electron beam to high energies (gradient of 0.5-1GV/m)</a:t>
            </a:r>
          </a:p>
          <a:p>
            <a:pPr lvl="2"/>
            <a:r>
              <a:rPr lang="en-US" dirty="0"/>
              <a:t>Control the electron beam quality (~10 mm-</a:t>
            </a:r>
            <a:r>
              <a:rPr lang="en-US" dirty="0" err="1"/>
              <a:t>mrad</a:t>
            </a:r>
            <a:r>
              <a:rPr lang="en-US" dirty="0"/>
              <a:t> emittance, 10% energy spread)</a:t>
            </a:r>
          </a:p>
          <a:p>
            <a:pPr lvl="2"/>
            <a:r>
              <a:rPr lang="en-US" dirty="0"/>
              <a:t>Demonstrate scalable plasma source technology</a:t>
            </a:r>
          </a:p>
          <a:p>
            <a:pPr lvl="2"/>
            <a:r>
              <a:rPr lang="en-US" dirty="0"/>
              <a:t>Post-LS4: Develop particle physics case for first application of the AWAKE-like technology</a:t>
            </a:r>
          </a:p>
          <a:p>
            <a:endParaRPr lang="en-US" dirty="0"/>
          </a:p>
        </p:txBody>
      </p:sp>
      <p:sp>
        <p:nvSpPr>
          <p:cNvPr id="4" name="Date Placeholder 3">
            <a:extLst>
              <a:ext uri="{FF2B5EF4-FFF2-40B4-BE49-F238E27FC236}">
                <a16:creationId xmlns:a16="http://schemas.microsoft.com/office/drawing/2014/main" id="{35B32C6B-EFB3-C319-31C7-F8048CDCEB33}"/>
              </a:ext>
            </a:extLst>
          </p:cNvPr>
          <p:cNvSpPr>
            <a:spLocks noGrp="1"/>
          </p:cNvSpPr>
          <p:nvPr>
            <p:ph type="dt" sz="half" idx="10"/>
          </p:nvPr>
        </p:nvSpPr>
        <p:spPr/>
        <p:txBody>
          <a:bodyPr/>
          <a:lstStyle/>
          <a:p>
            <a:fld id="{126C6B36-4434-7F45-BBFA-B89E4EC0E73C}" type="datetime1">
              <a:rPr lang="de-CH" smtClean="0"/>
              <a:t>25.07.24</a:t>
            </a:fld>
            <a:endParaRPr lang="en-US"/>
          </a:p>
        </p:txBody>
      </p:sp>
      <p:sp>
        <p:nvSpPr>
          <p:cNvPr id="5" name="Footer Placeholder 4">
            <a:extLst>
              <a:ext uri="{FF2B5EF4-FFF2-40B4-BE49-F238E27FC236}">
                <a16:creationId xmlns:a16="http://schemas.microsoft.com/office/drawing/2014/main" id="{11C6BA1A-F9B1-5BA6-BD3E-BB6FA2B63067}"/>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B7839B0B-9B17-C040-F7CD-C8297B46BF72}"/>
              </a:ext>
            </a:extLst>
          </p:cNvPr>
          <p:cNvSpPr>
            <a:spLocks noGrp="1"/>
          </p:cNvSpPr>
          <p:nvPr>
            <p:ph type="sldNum" sz="quarter" idx="12"/>
          </p:nvPr>
        </p:nvSpPr>
        <p:spPr/>
        <p:txBody>
          <a:bodyPr/>
          <a:lstStyle/>
          <a:p>
            <a:fld id="{43DF83E8-ABC0-E64E-832A-EEAEB9D1F06F}" type="slidenum">
              <a:rPr lang="en-US" smtClean="0"/>
              <a:t>6</a:t>
            </a:fld>
            <a:endParaRPr lang="en-US"/>
          </a:p>
        </p:txBody>
      </p:sp>
      <p:pic>
        <p:nvPicPr>
          <p:cNvPr id="8" name="Picture 7" descr="A blue arrows with black text&#10;&#10;Description automatically generated">
            <a:extLst>
              <a:ext uri="{FF2B5EF4-FFF2-40B4-BE49-F238E27FC236}">
                <a16:creationId xmlns:a16="http://schemas.microsoft.com/office/drawing/2014/main" id="{15087541-6F9E-0CE2-0EA4-9F72F16B5839}"/>
              </a:ext>
            </a:extLst>
          </p:cNvPr>
          <p:cNvPicPr>
            <a:picLocks noChangeAspect="1"/>
          </p:cNvPicPr>
          <p:nvPr/>
        </p:nvPicPr>
        <p:blipFill>
          <a:blip r:embed="rId4"/>
          <a:stretch>
            <a:fillRect/>
          </a:stretch>
        </p:blipFill>
        <p:spPr>
          <a:xfrm>
            <a:off x="1622549" y="4547693"/>
            <a:ext cx="8670008" cy="1259535"/>
          </a:xfrm>
          <a:prstGeom prst="rect">
            <a:avLst/>
          </a:prstGeom>
        </p:spPr>
      </p:pic>
    </p:spTree>
    <p:extLst>
      <p:ext uri="{BB962C8B-B14F-4D97-AF65-F5344CB8AC3E}">
        <p14:creationId xmlns:p14="http://schemas.microsoft.com/office/powerpoint/2010/main" val="27432350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DFF0-D36B-F523-E5FB-4CA000343283}"/>
              </a:ext>
            </a:extLst>
          </p:cNvPr>
          <p:cNvSpPr>
            <a:spLocks noGrp="1"/>
          </p:cNvSpPr>
          <p:nvPr>
            <p:ph type="title"/>
          </p:nvPr>
        </p:nvSpPr>
        <p:spPr/>
        <p:txBody>
          <a:bodyPr/>
          <a:lstStyle/>
          <a:p>
            <a:r>
              <a:rPr lang="en-US" dirty="0">
                <a:hlinkClick r:id="rId3"/>
              </a:rPr>
              <a:t>IPP meeting </a:t>
            </a:r>
            <a:r>
              <a:rPr lang="en-US" dirty="0"/>
              <a:t>last Friday 19 July</a:t>
            </a:r>
          </a:p>
        </p:txBody>
      </p:sp>
      <p:sp>
        <p:nvSpPr>
          <p:cNvPr id="3" name="Content Placeholder 2">
            <a:extLst>
              <a:ext uri="{FF2B5EF4-FFF2-40B4-BE49-F238E27FC236}">
                <a16:creationId xmlns:a16="http://schemas.microsoft.com/office/drawing/2014/main" id="{83ADFB59-D9C5-FB5B-043C-227534AD1262}"/>
              </a:ext>
            </a:extLst>
          </p:cNvPr>
          <p:cNvSpPr>
            <a:spLocks noGrp="1"/>
          </p:cNvSpPr>
          <p:nvPr>
            <p:ph idx="1"/>
          </p:nvPr>
        </p:nvSpPr>
        <p:spPr>
          <a:xfrm>
            <a:off x="838200" y="1513113"/>
            <a:ext cx="10786110" cy="4979761"/>
          </a:xfrm>
        </p:spPr>
        <p:txBody>
          <a:bodyPr>
            <a:normAutofit/>
          </a:bodyPr>
          <a:lstStyle/>
          <a:p>
            <a:r>
              <a:rPr lang="en-US" dirty="0"/>
              <a:t>AWAKE future plans and beam requests</a:t>
            </a:r>
          </a:p>
          <a:p>
            <a:pPr lvl="1"/>
            <a:r>
              <a:rPr lang="en-US" dirty="0"/>
              <a:t>AWAKE Run 2c/d has been approved in this year’s MTP, while CNGS dismantling was already approved in 2022</a:t>
            </a:r>
          </a:p>
          <a:p>
            <a:pPr lvl="1"/>
            <a:r>
              <a:rPr lang="en-US" dirty="0"/>
              <a:t>AWAKE Run 2 (2021 – 2033) and further</a:t>
            </a:r>
          </a:p>
          <a:p>
            <a:pPr lvl="2"/>
            <a:r>
              <a:rPr lang="en-US" dirty="0"/>
              <a:t>Accelerate an electron beam to high energies (gradient of 0.5-1GV/m)</a:t>
            </a:r>
          </a:p>
          <a:p>
            <a:pPr lvl="2"/>
            <a:r>
              <a:rPr lang="en-US" dirty="0"/>
              <a:t>Control the electron beam quality (~10 mm-</a:t>
            </a:r>
            <a:r>
              <a:rPr lang="en-US" dirty="0" err="1"/>
              <a:t>mrad</a:t>
            </a:r>
            <a:r>
              <a:rPr lang="en-US" dirty="0"/>
              <a:t> emittance, 10% energy spread)</a:t>
            </a:r>
          </a:p>
          <a:p>
            <a:pPr lvl="2"/>
            <a:r>
              <a:rPr lang="en-US" dirty="0"/>
              <a:t>Demonstrate scalable plasma source technology</a:t>
            </a:r>
          </a:p>
          <a:p>
            <a:pPr lvl="2"/>
            <a:r>
              <a:rPr lang="en-US" dirty="0"/>
              <a:t>Post-LS4: Develop particle physics case for first application of the AWAKE-like technology</a:t>
            </a:r>
          </a:p>
          <a:p>
            <a:pPr lvl="1"/>
            <a:r>
              <a:rPr lang="en-US" dirty="0"/>
              <a:t>Beam requests:</a:t>
            </a:r>
          </a:p>
          <a:p>
            <a:pPr lvl="2"/>
            <a:r>
              <a:rPr lang="en-US" dirty="0"/>
              <a:t>12 weeks per year, in blocks of 2-3 weeks, separated by several weeks (2/3 shifts)</a:t>
            </a:r>
          </a:p>
          <a:p>
            <a:pPr lvl="2"/>
            <a:r>
              <a:rPr lang="en-US" dirty="0"/>
              <a:t>&gt;1400 extractions/day (same target today, but rarely achieved)</a:t>
            </a:r>
          </a:p>
          <a:p>
            <a:pPr lvl="2"/>
            <a:r>
              <a:rPr lang="en-US" dirty="0"/>
              <a:t>Shorter proton bunch length: 1 sigma ~ 100 </a:t>
            </a:r>
            <a:r>
              <a:rPr lang="en-US" dirty="0" err="1"/>
              <a:t>ps</a:t>
            </a:r>
            <a:r>
              <a:rPr lang="en-US" dirty="0"/>
              <a:t> (now 175 </a:t>
            </a:r>
            <a:r>
              <a:rPr lang="en-US" dirty="0" err="1"/>
              <a:t>ps</a:t>
            </a:r>
            <a:r>
              <a:rPr lang="en-US" dirty="0"/>
              <a:t>)</a:t>
            </a:r>
          </a:p>
          <a:p>
            <a:pPr lvl="2"/>
            <a:r>
              <a:rPr lang="en-US" dirty="0"/>
              <a:t>More protons: 0.5 – 4 x 10</a:t>
            </a:r>
            <a:r>
              <a:rPr lang="en-US" baseline="30000" dirty="0"/>
              <a:t>11</a:t>
            </a:r>
            <a:r>
              <a:rPr lang="en-US" dirty="0"/>
              <a:t> protons/bunch (now 0.5 – 3 x 10</a:t>
            </a:r>
            <a:r>
              <a:rPr lang="en-US" baseline="30000" dirty="0"/>
              <a:t>11</a:t>
            </a:r>
            <a:r>
              <a:rPr lang="en-US" dirty="0"/>
              <a:t> protons/bunch)</a:t>
            </a:r>
          </a:p>
          <a:p>
            <a:pPr lvl="2"/>
            <a:r>
              <a:rPr lang="en-US" dirty="0"/>
              <a:t>Shorter cycle? 6 s cycle length</a:t>
            </a:r>
          </a:p>
          <a:p>
            <a:pPr lvl="2"/>
            <a:r>
              <a:rPr lang="en-US" dirty="0"/>
              <a:t>Stable beam conditions for several hours, no interruptions!</a:t>
            </a:r>
          </a:p>
          <a:p>
            <a:endParaRPr lang="en-US" dirty="0"/>
          </a:p>
        </p:txBody>
      </p:sp>
      <p:sp>
        <p:nvSpPr>
          <p:cNvPr id="4" name="Date Placeholder 3">
            <a:extLst>
              <a:ext uri="{FF2B5EF4-FFF2-40B4-BE49-F238E27FC236}">
                <a16:creationId xmlns:a16="http://schemas.microsoft.com/office/drawing/2014/main" id="{35B32C6B-EFB3-C319-31C7-F8048CDCEB33}"/>
              </a:ext>
            </a:extLst>
          </p:cNvPr>
          <p:cNvSpPr>
            <a:spLocks noGrp="1"/>
          </p:cNvSpPr>
          <p:nvPr>
            <p:ph type="dt" sz="half" idx="10"/>
          </p:nvPr>
        </p:nvSpPr>
        <p:spPr/>
        <p:txBody>
          <a:bodyPr/>
          <a:lstStyle/>
          <a:p>
            <a:fld id="{126C6B36-4434-7F45-BBFA-B89E4EC0E73C}" type="datetime1">
              <a:rPr lang="de-CH" smtClean="0"/>
              <a:t>25.07.24</a:t>
            </a:fld>
            <a:endParaRPr lang="en-US"/>
          </a:p>
        </p:txBody>
      </p:sp>
      <p:sp>
        <p:nvSpPr>
          <p:cNvPr id="5" name="Footer Placeholder 4">
            <a:extLst>
              <a:ext uri="{FF2B5EF4-FFF2-40B4-BE49-F238E27FC236}">
                <a16:creationId xmlns:a16="http://schemas.microsoft.com/office/drawing/2014/main" id="{11C6BA1A-F9B1-5BA6-BD3E-BB6FA2B63067}"/>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B7839B0B-9B17-C040-F7CD-C8297B46BF72}"/>
              </a:ext>
            </a:extLst>
          </p:cNvPr>
          <p:cNvSpPr>
            <a:spLocks noGrp="1"/>
          </p:cNvSpPr>
          <p:nvPr>
            <p:ph type="sldNum" sz="quarter" idx="12"/>
          </p:nvPr>
        </p:nvSpPr>
        <p:spPr/>
        <p:txBody>
          <a:bodyPr/>
          <a:lstStyle/>
          <a:p>
            <a:fld id="{43DF83E8-ABC0-E64E-832A-EEAEB9D1F06F}" type="slidenum">
              <a:rPr lang="en-US" smtClean="0"/>
              <a:t>7</a:t>
            </a:fld>
            <a:endParaRPr lang="en-US"/>
          </a:p>
        </p:txBody>
      </p:sp>
    </p:spTree>
    <p:extLst>
      <p:ext uri="{BB962C8B-B14F-4D97-AF65-F5344CB8AC3E}">
        <p14:creationId xmlns:p14="http://schemas.microsoft.com/office/powerpoint/2010/main" val="14409280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DFF0-D36B-F523-E5FB-4CA000343283}"/>
              </a:ext>
            </a:extLst>
          </p:cNvPr>
          <p:cNvSpPr>
            <a:spLocks noGrp="1"/>
          </p:cNvSpPr>
          <p:nvPr>
            <p:ph type="title"/>
          </p:nvPr>
        </p:nvSpPr>
        <p:spPr/>
        <p:txBody>
          <a:bodyPr/>
          <a:lstStyle/>
          <a:p>
            <a:r>
              <a:rPr lang="en-US" dirty="0">
                <a:hlinkClick r:id="rId3"/>
              </a:rPr>
              <a:t>IPP meeting </a:t>
            </a:r>
            <a:r>
              <a:rPr lang="en-US" dirty="0"/>
              <a:t>last Friday 19 July</a:t>
            </a:r>
          </a:p>
        </p:txBody>
      </p:sp>
      <p:sp>
        <p:nvSpPr>
          <p:cNvPr id="3" name="Content Placeholder 2">
            <a:extLst>
              <a:ext uri="{FF2B5EF4-FFF2-40B4-BE49-F238E27FC236}">
                <a16:creationId xmlns:a16="http://schemas.microsoft.com/office/drawing/2014/main" id="{83ADFB59-D9C5-FB5B-043C-227534AD1262}"/>
              </a:ext>
            </a:extLst>
          </p:cNvPr>
          <p:cNvSpPr>
            <a:spLocks noGrp="1"/>
          </p:cNvSpPr>
          <p:nvPr>
            <p:ph idx="1"/>
          </p:nvPr>
        </p:nvSpPr>
        <p:spPr>
          <a:xfrm>
            <a:off x="838200" y="1513113"/>
            <a:ext cx="10786110" cy="4979761"/>
          </a:xfrm>
        </p:spPr>
        <p:txBody>
          <a:bodyPr>
            <a:normAutofit/>
          </a:bodyPr>
          <a:lstStyle/>
          <a:p>
            <a:r>
              <a:rPr lang="en-US" dirty="0"/>
              <a:t>AWAKE beam status in the injectors</a:t>
            </a:r>
          </a:p>
          <a:p>
            <a:pPr lvl="1"/>
            <a:r>
              <a:rPr lang="en-US" dirty="0"/>
              <a:t>Longitudinal instability at PS transition crossing prevents reaching 4 x 10</a:t>
            </a:r>
            <a:r>
              <a:rPr lang="en-US" baseline="30000" dirty="0"/>
              <a:t>11</a:t>
            </a:r>
            <a:r>
              <a:rPr lang="en-US" dirty="0"/>
              <a:t> protons/bunch with the target longitudinal emittance of 0.35 eVs</a:t>
            </a:r>
          </a:p>
          <a:p>
            <a:pPr lvl="1"/>
            <a:r>
              <a:rPr lang="en-US" dirty="0"/>
              <a:t>Reducing longitudinal impedance in PS (shielding of pumping ports) is expected to alleviate this limitation</a:t>
            </a:r>
          </a:p>
          <a:p>
            <a:pPr lvl="1"/>
            <a:r>
              <a:rPr lang="en-US" dirty="0"/>
              <a:t>In the SPS the lowest theoretically achievable bunch length for 𝟒 × 𝟏𝟎</a:t>
            </a:r>
            <a:r>
              <a:rPr lang="en-US" baseline="30000" dirty="0"/>
              <a:t>𝟏𝟏</a:t>
            </a:r>
            <a:r>
              <a:rPr lang="en-US" dirty="0"/>
              <a:t> is 0.5 ns, compatibly with post-LS4 AWAKE requests</a:t>
            </a:r>
          </a:p>
          <a:p>
            <a:pPr lvl="2"/>
            <a:r>
              <a:rPr lang="en-US" dirty="0"/>
              <a:t>Instability at voltage drop before extraction has been successfully suppressed in operation with double voltage step</a:t>
            </a:r>
          </a:p>
        </p:txBody>
      </p:sp>
      <p:sp>
        <p:nvSpPr>
          <p:cNvPr id="4" name="Date Placeholder 3">
            <a:extLst>
              <a:ext uri="{FF2B5EF4-FFF2-40B4-BE49-F238E27FC236}">
                <a16:creationId xmlns:a16="http://schemas.microsoft.com/office/drawing/2014/main" id="{35B32C6B-EFB3-C319-31C7-F8048CDCEB33}"/>
              </a:ext>
            </a:extLst>
          </p:cNvPr>
          <p:cNvSpPr>
            <a:spLocks noGrp="1"/>
          </p:cNvSpPr>
          <p:nvPr>
            <p:ph type="dt" sz="half" idx="10"/>
          </p:nvPr>
        </p:nvSpPr>
        <p:spPr/>
        <p:txBody>
          <a:bodyPr/>
          <a:lstStyle/>
          <a:p>
            <a:fld id="{126C6B36-4434-7F45-BBFA-B89E4EC0E73C}" type="datetime1">
              <a:rPr lang="de-CH" smtClean="0"/>
              <a:t>25.07.24</a:t>
            </a:fld>
            <a:endParaRPr lang="en-US"/>
          </a:p>
        </p:txBody>
      </p:sp>
      <p:sp>
        <p:nvSpPr>
          <p:cNvPr id="5" name="Footer Placeholder 4">
            <a:extLst>
              <a:ext uri="{FF2B5EF4-FFF2-40B4-BE49-F238E27FC236}">
                <a16:creationId xmlns:a16="http://schemas.microsoft.com/office/drawing/2014/main" id="{11C6BA1A-F9B1-5BA6-BD3E-BB6FA2B63067}"/>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B7839B0B-9B17-C040-F7CD-C8297B46BF72}"/>
              </a:ext>
            </a:extLst>
          </p:cNvPr>
          <p:cNvSpPr>
            <a:spLocks noGrp="1"/>
          </p:cNvSpPr>
          <p:nvPr>
            <p:ph type="sldNum" sz="quarter" idx="12"/>
          </p:nvPr>
        </p:nvSpPr>
        <p:spPr/>
        <p:txBody>
          <a:bodyPr/>
          <a:lstStyle/>
          <a:p>
            <a:fld id="{43DF83E8-ABC0-E64E-832A-EEAEB9D1F06F}" type="slidenum">
              <a:rPr lang="en-US" smtClean="0"/>
              <a:t>8</a:t>
            </a:fld>
            <a:endParaRPr lang="en-US"/>
          </a:p>
        </p:txBody>
      </p:sp>
    </p:spTree>
    <p:extLst>
      <p:ext uri="{BB962C8B-B14F-4D97-AF65-F5344CB8AC3E}">
        <p14:creationId xmlns:p14="http://schemas.microsoft.com/office/powerpoint/2010/main" val="999776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23CEB96-F9C3-5C1C-4973-E729E7E7DFDE}"/>
              </a:ext>
            </a:extLst>
          </p:cNvPr>
          <p:cNvPicPr>
            <a:picLocks noChangeAspect="1"/>
          </p:cNvPicPr>
          <p:nvPr/>
        </p:nvPicPr>
        <p:blipFill rotWithShape="1">
          <a:blip r:embed="rId3"/>
          <a:srcRect l="4165" t="48833" r="3379" b="15000"/>
          <a:stretch/>
        </p:blipFill>
        <p:spPr>
          <a:xfrm>
            <a:off x="273172" y="1527696"/>
            <a:ext cx="8419071" cy="4660557"/>
          </a:xfrm>
          <a:prstGeom prst="rect">
            <a:avLst/>
          </a:prstGeom>
        </p:spPr>
      </p:pic>
      <p:sp>
        <p:nvSpPr>
          <p:cNvPr id="2" name="Title 1">
            <a:extLst>
              <a:ext uri="{FF2B5EF4-FFF2-40B4-BE49-F238E27FC236}">
                <a16:creationId xmlns:a16="http://schemas.microsoft.com/office/drawing/2014/main" id="{00B2BB4D-4B21-39C0-239E-D416C41214EB}"/>
              </a:ext>
            </a:extLst>
          </p:cNvPr>
          <p:cNvSpPr>
            <a:spLocks noGrp="1"/>
          </p:cNvSpPr>
          <p:nvPr>
            <p:ph type="title"/>
          </p:nvPr>
        </p:nvSpPr>
        <p:spPr/>
        <p:txBody>
          <a:bodyPr/>
          <a:lstStyle/>
          <a:p>
            <a:r>
              <a:rPr lang="en-US" dirty="0"/>
              <a:t>2024 injectors schedule v2.1</a:t>
            </a:r>
          </a:p>
        </p:txBody>
      </p:sp>
      <p:sp>
        <p:nvSpPr>
          <p:cNvPr id="3" name="Content Placeholder 2">
            <a:extLst>
              <a:ext uri="{FF2B5EF4-FFF2-40B4-BE49-F238E27FC236}">
                <a16:creationId xmlns:a16="http://schemas.microsoft.com/office/drawing/2014/main" id="{F1106317-FE85-B89D-B50B-F07A25D68134}"/>
              </a:ext>
            </a:extLst>
          </p:cNvPr>
          <p:cNvSpPr>
            <a:spLocks noGrp="1"/>
          </p:cNvSpPr>
          <p:nvPr>
            <p:ph idx="1"/>
          </p:nvPr>
        </p:nvSpPr>
        <p:spPr>
          <a:xfrm>
            <a:off x="9018270" y="1513113"/>
            <a:ext cx="2960370" cy="4979761"/>
          </a:xfrm>
        </p:spPr>
        <p:txBody>
          <a:bodyPr>
            <a:normAutofit/>
          </a:bodyPr>
          <a:lstStyle/>
          <a:p>
            <a:r>
              <a:rPr lang="en-US" sz="2200" dirty="0"/>
              <a:t>Next week 3 full days for dedicated MDs in the SPS due to NA intervention</a:t>
            </a:r>
          </a:p>
          <a:p>
            <a:pPr lvl="1"/>
            <a:r>
              <a:rPr lang="en-US" sz="1800" dirty="0"/>
              <a:t>No extraction to NA possible, so users will basically be COLDEX and LIU ramp-up</a:t>
            </a:r>
          </a:p>
          <a:p>
            <a:r>
              <a:rPr lang="en-US" sz="2200" dirty="0"/>
              <a:t>WS 51638H stuck (37H operational) at 2.3 rad</a:t>
            </a:r>
          </a:p>
          <a:p>
            <a:pPr lvl="1"/>
            <a:r>
              <a:rPr lang="en-US" sz="1800" dirty="0"/>
              <a:t>Large heating observed</a:t>
            </a:r>
          </a:p>
          <a:p>
            <a:pPr lvl="1"/>
            <a:r>
              <a:rPr lang="en-US" sz="1800" dirty="0"/>
              <a:t>Finally wire got burnt during Q22 cycle set-up</a:t>
            </a:r>
          </a:p>
        </p:txBody>
      </p:sp>
      <p:sp>
        <p:nvSpPr>
          <p:cNvPr id="4" name="Date Placeholder 3">
            <a:extLst>
              <a:ext uri="{FF2B5EF4-FFF2-40B4-BE49-F238E27FC236}">
                <a16:creationId xmlns:a16="http://schemas.microsoft.com/office/drawing/2014/main" id="{1A0A1A95-0BD7-524C-2D68-1C7F0BCEEBA7}"/>
              </a:ext>
            </a:extLst>
          </p:cNvPr>
          <p:cNvSpPr>
            <a:spLocks noGrp="1"/>
          </p:cNvSpPr>
          <p:nvPr>
            <p:ph type="dt" sz="half" idx="10"/>
          </p:nvPr>
        </p:nvSpPr>
        <p:spPr/>
        <p:txBody>
          <a:bodyPr/>
          <a:lstStyle/>
          <a:p>
            <a:fld id="{B0FD3766-2519-8844-8486-65834108A01A}" type="datetime1">
              <a:rPr lang="de-CH" smtClean="0"/>
              <a:t>25.07.24</a:t>
            </a:fld>
            <a:endParaRPr lang="en-US"/>
          </a:p>
        </p:txBody>
      </p:sp>
      <p:sp>
        <p:nvSpPr>
          <p:cNvPr id="5" name="Footer Placeholder 4">
            <a:extLst>
              <a:ext uri="{FF2B5EF4-FFF2-40B4-BE49-F238E27FC236}">
                <a16:creationId xmlns:a16="http://schemas.microsoft.com/office/drawing/2014/main" id="{73B2755C-2C82-2C44-6DEC-F760239B683A}"/>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9EDF616D-CC0A-A4DC-6864-EDEDA4EC32BB}"/>
              </a:ext>
            </a:extLst>
          </p:cNvPr>
          <p:cNvSpPr>
            <a:spLocks noGrp="1"/>
          </p:cNvSpPr>
          <p:nvPr>
            <p:ph type="sldNum" sz="quarter" idx="12"/>
          </p:nvPr>
        </p:nvSpPr>
        <p:spPr/>
        <p:txBody>
          <a:bodyPr/>
          <a:lstStyle/>
          <a:p>
            <a:fld id="{43DF83E8-ABC0-E64E-832A-EEAEB9D1F06F}" type="slidenum">
              <a:rPr lang="en-US" smtClean="0"/>
              <a:t>9</a:t>
            </a:fld>
            <a:endParaRPr lang="en-US" dirty="0"/>
          </a:p>
        </p:txBody>
      </p:sp>
      <p:sp>
        <p:nvSpPr>
          <p:cNvPr id="7" name="5-point Star 6">
            <a:extLst>
              <a:ext uri="{FF2B5EF4-FFF2-40B4-BE49-F238E27FC236}">
                <a16:creationId xmlns:a16="http://schemas.microsoft.com/office/drawing/2014/main" id="{3AFE4E0C-CF1E-667E-C76D-A4F7383D5638}"/>
              </a:ext>
            </a:extLst>
          </p:cNvPr>
          <p:cNvSpPr/>
          <p:nvPr/>
        </p:nvSpPr>
        <p:spPr>
          <a:xfrm>
            <a:off x="2876465" y="2860779"/>
            <a:ext cx="304800" cy="259020"/>
          </a:xfrm>
          <a:prstGeom prst="star5">
            <a:avLst/>
          </a:prstGeom>
          <a:solidFill>
            <a:srgbClr val="0E42FF"/>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13720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188261</TotalTime>
  <Words>1328</Words>
  <Application>Microsoft Macintosh PowerPoint</Application>
  <PresentationFormat>Widescreen</PresentationFormat>
  <Paragraphs>132</Paragraphs>
  <Slides>14</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Courier New</vt:lpstr>
      <vt:lpstr>Wingdings</vt:lpstr>
      <vt:lpstr>Office Theme</vt:lpstr>
      <vt:lpstr>Coherent Effects and Impedances section (CEI) – general information</vt:lpstr>
      <vt:lpstr>Arising matters</vt:lpstr>
      <vt:lpstr>Arising matters</vt:lpstr>
      <vt:lpstr>IPP meeting last Friday 19 July</vt:lpstr>
      <vt:lpstr>IPP meeting last Friday 19 July</vt:lpstr>
      <vt:lpstr>IPP meeting last Friday 19 July</vt:lpstr>
      <vt:lpstr>IPP meeting last Friday 19 July</vt:lpstr>
      <vt:lpstr>IPP meeting last Friday 19 July</vt:lpstr>
      <vt:lpstr>2024 injectors schedule v2.1</vt:lpstr>
      <vt:lpstr>WS 51638H issue in SPS</vt:lpstr>
      <vt:lpstr>WS 51638H issue in SPS</vt:lpstr>
      <vt:lpstr>2024 LHC schedule v2.0</vt:lpstr>
      <vt:lpstr>LHC Lumi</vt:lpstr>
      <vt:lpstr>LHC beam parameters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CEI section meetings</dc:title>
  <dc:subject/>
  <dc:creator>Microsoft Office User</dc:creator>
  <cp:keywords/>
  <dc:description/>
  <cp:lastModifiedBy>Giovanni Rumolo</cp:lastModifiedBy>
  <cp:revision>1560</cp:revision>
  <dcterms:created xsi:type="dcterms:W3CDTF">2019-08-06T09:01:59Z</dcterms:created>
  <dcterms:modified xsi:type="dcterms:W3CDTF">2024-07-25T11:54:10Z</dcterms:modified>
  <cp:category/>
</cp:coreProperties>
</file>