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 id="2147483753" r:id="rId2"/>
  </p:sldMasterIdLst>
  <p:notesMasterIdLst>
    <p:notesMasterId r:id="rId51"/>
  </p:notesMasterIdLst>
  <p:sldIdLst>
    <p:sldId id="256" r:id="rId3"/>
    <p:sldId id="334" r:id="rId4"/>
    <p:sldId id="420" r:id="rId5"/>
    <p:sldId id="385" r:id="rId6"/>
    <p:sldId id="419" r:id="rId7"/>
    <p:sldId id="408" r:id="rId8"/>
    <p:sldId id="438" r:id="rId9"/>
    <p:sldId id="418" r:id="rId10"/>
    <p:sldId id="475" r:id="rId11"/>
    <p:sldId id="421" r:id="rId12"/>
    <p:sldId id="454" r:id="rId13"/>
    <p:sldId id="455" r:id="rId14"/>
    <p:sldId id="443" r:id="rId15"/>
    <p:sldId id="446" r:id="rId16"/>
    <p:sldId id="453" r:id="rId17"/>
    <p:sldId id="447" r:id="rId18"/>
    <p:sldId id="448" r:id="rId19"/>
    <p:sldId id="449" r:id="rId20"/>
    <p:sldId id="452" r:id="rId21"/>
    <p:sldId id="451" r:id="rId22"/>
    <p:sldId id="390" r:id="rId23"/>
    <p:sldId id="391" r:id="rId24"/>
    <p:sldId id="373" r:id="rId25"/>
    <p:sldId id="414" r:id="rId26"/>
    <p:sldId id="432" r:id="rId27"/>
    <p:sldId id="482" r:id="rId28"/>
    <p:sldId id="458" r:id="rId29"/>
    <p:sldId id="439" r:id="rId30"/>
    <p:sldId id="463" r:id="rId31"/>
    <p:sldId id="464" r:id="rId32"/>
    <p:sldId id="465" r:id="rId33"/>
    <p:sldId id="466" r:id="rId34"/>
    <p:sldId id="467" r:id="rId35"/>
    <p:sldId id="468" r:id="rId36"/>
    <p:sldId id="471" r:id="rId37"/>
    <p:sldId id="473" r:id="rId38"/>
    <p:sldId id="469" r:id="rId39"/>
    <p:sldId id="460" r:id="rId40"/>
    <p:sldId id="462" r:id="rId41"/>
    <p:sldId id="459" r:id="rId42"/>
    <p:sldId id="470" r:id="rId43"/>
    <p:sldId id="440" r:id="rId44"/>
    <p:sldId id="384" r:id="rId45"/>
    <p:sldId id="456" r:id="rId46"/>
    <p:sldId id="427" r:id="rId47"/>
    <p:sldId id="472" r:id="rId48"/>
    <p:sldId id="480" r:id="rId49"/>
    <p:sldId id="415" r:id="rId5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4" userDrawn="1">
          <p15:clr>
            <a:srgbClr val="A4A3A4"/>
          </p15:clr>
        </p15:guide>
        <p15:guide id="2" pos="876" userDrawn="1">
          <p15:clr>
            <a:srgbClr val="A4A3A4"/>
          </p15:clr>
        </p15:guide>
        <p15:guide id="3" pos="4203" userDrawn="1">
          <p15:clr>
            <a:srgbClr val="A4A3A4"/>
          </p15:clr>
        </p15:guide>
        <p15:guide id="4"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13476"/>
    <a:srgbClr val="CDC301"/>
    <a:srgbClr val="D8C318"/>
    <a:srgbClr val="92BD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50" autoAdjust="0"/>
    <p:restoredTop sz="87981" autoAdjust="0"/>
  </p:normalViewPr>
  <p:slideViewPr>
    <p:cSldViewPr snapToGrid="0">
      <p:cViewPr varScale="1">
        <p:scale>
          <a:sx n="60" d="100"/>
          <a:sy n="60" d="100"/>
        </p:scale>
        <p:origin x="612" y="56"/>
      </p:cViewPr>
      <p:guideLst>
        <p:guide orient="horz" pos="714"/>
        <p:guide pos="876"/>
        <p:guide pos="4203"/>
        <p:guide orient="horz" pos="1026"/>
      </p:guideLst>
    </p:cSldViewPr>
  </p:slideViewPr>
  <p:notesTextViewPr>
    <p:cViewPr>
      <p:scale>
        <a:sx n="1" d="1"/>
        <a:sy n="1" d="1"/>
      </p:scale>
      <p:origin x="0" y="0"/>
    </p:cViewPr>
  </p:notesTextViewPr>
  <p:sorterViewPr>
    <p:cViewPr varScale="1">
      <p:scale>
        <a:sx n="100" d="100"/>
        <a:sy n="100" d="100"/>
      </p:scale>
      <p:origin x="0" y="-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bilow\Desktop\Vortr&#228;ge\Fotos%20f&#252;r%20LHCP\Grafi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bilow\Desktop\Vortr&#228;ge\Fotos%20f&#252;r%20LHCP\Grafi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Arbeitsblat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9408662900188323E-2"/>
          <c:y val="0.17171296296296296"/>
          <c:w val="0.93059133709981168"/>
          <c:h val="0.69607074081226994"/>
        </c:manualLayout>
      </c:layout>
      <c:barChart>
        <c:barDir val="col"/>
        <c:grouping val="clustered"/>
        <c:varyColors val="0"/>
        <c:ser>
          <c:idx val="0"/>
          <c:order val="0"/>
          <c:spPr>
            <a:solidFill>
              <a:srgbClr val="013476"/>
            </a:solidFill>
            <a:ln>
              <a:noFill/>
            </a:ln>
            <a:effectLst/>
          </c:spPr>
          <c:invertIfNegative val="0"/>
          <c:dLbls>
            <c:dLbl>
              <c:idx val="0"/>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9397-4E39-8C4F-AB6C4932600F}"/>
                </c:ext>
              </c:extLst>
            </c:dLbl>
            <c:dLbl>
              <c:idx val="1"/>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9397-4E39-8C4F-AB6C4932600F}"/>
                </c:ext>
              </c:extLst>
            </c:dLbl>
            <c:dLbl>
              <c:idx val="2"/>
              <c:layout/>
              <c:tx>
                <c:rich>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r>
                      <a:rPr lang="en-US" dirty="0" smtClean="0"/>
                      <a:t>75</a:t>
                    </a:r>
                    <a:endParaRPr lang="en-US" dirty="0"/>
                  </a:p>
                </c:rich>
              </c:tx>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397-4E39-8C4F-AB6C4932600F}"/>
                </c:ext>
              </c:extLst>
            </c:dLbl>
            <c:dLbl>
              <c:idx val="3"/>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3-9397-4E39-8C4F-AB6C4932600F}"/>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Tabelle1!$A$4:$A$7</c:f>
              <c:numCache>
                <c:formatCode>General</c:formatCode>
                <c:ptCount val="4"/>
                <c:pt idx="0">
                  <c:v>1</c:v>
                </c:pt>
                <c:pt idx="1">
                  <c:v>2</c:v>
                </c:pt>
                <c:pt idx="2">
                  <c:v>3</c:v>
                </c:pt>
                <c:pt idx="3">
                  <c:v>4</c:v>
                </c:pt>
              </c:numCache>
            </c:numRef>
          </c:cat>
          <c:val>
            <c:numRef>
              <c:f>Tabelle1!$B$4:$B$7</c:f>
              <c:numCache>
                <c:formatCode>General</c:formatCode>
                <c:ptCount val="4"/>
                <c:pt idx="0">
                  <c:v>3500</c:v>
                </c:pt>
                <c:pt idx="1">
                  <c:v>250</c:v>
                </c:pt>
                <c:pt idx="2">
                  <c:v>60</c:v>
                </c:pt>
                <c:pt idx="3">
                  <c:v>15</c:v>
                </c:pt>
              </c:numCache>
            </c:numRef>
          </c:val>
          <c:extLst>
            <c:ext xmlns:c16="http://schemas.microsoft.com/office/drawing/2014/chart" uri="{C3380CC4-5D6E-409C-BE32-E72D297353CC}">
              <c16:uniqueId val="{00000004-9397-4E39-8C4F-AB6C4932600F}"/>
            </c:ext>
          </c:extLst>
        </c:ser>
        <c:dLbls>
          <c:dLblPos val="outEnd"/>
          <c:showLegendKey val="0"/>
          <c:showVal val="1"/>
          <c:showCatName val="0"/>
          <c:showSerName val="0"/>
          <c:showPercent val="0"/>
          <c:showBubbleSize val="0"/>
        </c:dLbls>
        <c:gapWidth val="444"/>
        <c:overlap val="-90"/>
        <c:axId val="448515264"/>
        <c:axId val="448516832"/>
      </c:barChart>
      <c:catAx>
        <c:axId val="448515264"/>
        <c:scaling>
          <c:orientation val="minMax"/>
        </c:scaling>
        <c:delete val="1"/>
        <c:axPos val="b"/>
        <c:numFmt formatCode="General" sourceLinked="1"/>
        <c:majorTickMark val="none"/>
        <c:minorTickMark val="none"/>
        <c:tickLblPos val="nextTo"/>
        <c:crossAx val="448516832"/>
        <c:crosses val="autoZero"/>
        <c:auto val="1"/>
        <c:lblAlgn val="ctr"/>
        <c:lblOffset val="100"/>
        <c:noMultiLvlLbl val="0"/>
      </c:catAx>
      <c:valAx>
        <c:axId val="448516832"/>
        <c:scaling>
          <c:logBase val="10"/>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de-DE" sz="1800" cap="none" dirty="0" smtClean="0">
                    <a:solidFill>
                      <a:srgbClr val="013476"/>
                    </a:solidFill>
                    <a:latin typeface="Arial Narrow" panose="020B0606020202030204" pitchFamily="34" charset="0"/>
                  </a:rPr>
                  <a:t>Anzahl Jugendliche/Jahr</a:t>
                </a:r>
                <a:endParaRPr lang="de-DE" sz="1800" cap="none" dirty="0">
                  <a:solidFill>
                    <a:srgbClr val="013476"/>
                  </a:solidFill>
                  <a:latin typeface="Arial Narrow" panose="020B0606020202030204" pitchFamily="34" charset="0"/>
                </a:endParaRPr>
              </a:p>
            </c:rich>
          </c:tx>
          <c:layout>
            <c:manualLayout>
              <c:xMode val="edge"/>
              <c:yMode val="edge"/>
              <c:x val="9.8831283925999783E-3"/>
              <c:y val="0.26073474818136949"/>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crossAx val="44851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9408662900188323E-2"/>
          <c:y val="0.17171296296296296"/>
          <c:w val="0.93059133709981168"/>
          <c:h val="0.69607074081226994"/>
        </c:manualLayout>
      </c:layout>
      <c:barChart>
        <c:barDir val="col"/>
        <c:grouping val="clustered"/>
        <c:varyColors val="0"/>
        <c:ser>
          <c:idx val="0"/>
          <c:order val="0"/>
          <c:spPr>
            <a:solidFill>
              <a:srgbClr val="013476"/>
            </a:solidFill>
            <a:ln>
              <a:noFill/>
            </a:ln>
            <a:effectLst/>
          </c:spPr>
          <c:invertIfNegative val="0"/>
          <c:dLbls>
            <c:dLbl>
              <c:idx val="0"/>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9397-4E39-8C4F-AB6C4932600F}"/>
                </c:ext>
              </c:extLst>
            </c:dLbl>
            <c:dLbl>
              <c:idx val="1"/>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9397-4E39-8C4F-AB6C4932600F}"/>
                </c:ext>
              </c:extLst>
            </c:dLbl>
            <c:dLbl>
              <c:idx val="2"/>
              <c:layout/>
              <c:tx>
                <c:rich>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r>
                      <a:rPr lang="en-US" dirty="0" smtClean="0"/>
                      <a:t>75</a:t>
                    </a:r>
                    <a:endParaRPr lang="en-US" dirty="0"/>
                  </a:p>
                </c:rich>
              </c:tx>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397-4E39-8C4F-AB6C4932600F}"/>
                </c:ext>
              </c:extLst>
            </c:dLbl>
            <c:dLbl>
              <c:idx val="3"/>
              <c:delete val="1"/>
              <c:extLst>
                <c:ext xmlns:c15="http://schemas.microsoft.com/office/drawing/2012/chart" uri="{CE6537A1-D6FC-4f65-9D91-7224C49458BB}"/>
                <c:ext xmlns:c16="http://schemas.microsoft.com/office/drawing/2014/chart" uri="{C3380CC4-5D6E-409C-BE32-E72D297353CC}">
                  <c16:uniqueId val="{00000003-9397-4E39-8C4F-AB6C4932600F}"/>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Tabelle1!$A$4:$A$7</c:f>
              <c:numCache>
                <c:formatCode>General</c:formatCode>
                <c:ptCount val="4"/>
                <c:pt idx="0">
                  <c:v>1</c:v>
                </c:pt>
                <c:pt idx="1">
                  <c:v>2</c:v>
                </c:pt>
                <c:pt idx="2">
                  <c:v>3</c:v>
                </c:pt>
                <c:pt idx="3">
                  <c:v>4</c:v>
                </c:pt>
              </c:numCache>
            </c:numRef>
          </c:cat>
          <c:val>
            <c:numRef>
              <c:f>Tabelle1!$B$4:$B$7</c:f>
              <c:numCache>
                <c:formatCode>General</c:formatCode>
                <c:ptCount val="4"/>
                <c:pt idx="0">
                  <c:v>3500</c:v>
                </c:pt>
                <c:pt idx="1">
                  <c:v>250</c:v>
                </c:pt>
                <c:pt idx="2">
                  <c:v>60</c:v>
                </c:pt>
                <c:pt idx="3">
                  <c:v>15</c:v>
                </c:pt>
              </c:numCache>
            </c:numRef>
          </c:val>
          <c:extLst>
            <c:ext xmlns:c16="http://schemas.microsoft.com/office/drawing/2014/chart" uri="{C3380CC4-5D6E-409C-BE32-E72D297353CC}">
              <c16:uniqueId val="{00000004-9397-4E39-8C4F-AB6C4932600F}"/>
            </c:ext>
          </c:extLst>
        </c:ser>
        <c:dLbls>
          <c:dLblPos val="outEnd"/>
          <c:showLegendKey val="0"/>
          <c:showVal val="1"/>
          <c:showCatName val="0"/>
          <c:showSerName val="0"/>
          <c:showPercent val="0"/>
          <c:showBubbleSize val="0"/>
        </c:dLbls>
        <c:gapWidth val="444"/>
        <c:overlap val="-90"/>
        <c:axId val="448515264"/>
        <c:axId val="448516832"/>
      </c:barChart>
      <c:catAx>
        <c:axId val="448515264"/>
        <c:scaling>
          <c:orientation val="minMax"/>
        </c:scaling>
        <c:delete val="1"/>
        <c:axPos val="b"/>
        <c:numFmt formatCode="General" sourceLinked="1"/>
        <c:majorTickMark val="none"/>
        <c:minorTickMark val="none"/>
        <c:tickLblPos val="nextTo"/>
        <c:crossAx val="448516832"/>
        <c:crosses val="autoZero"/>
        <c:auto val="1"/>
        <c:lblAlgn val="ctr"/>
        <c:lblOffset val="100"/>
        <c:noMultiLvlLbl val="0"/>
      </c:catAx>
      <c:valAx>
        <c:axId val="448516832"/>
        <c:scaling>
          <c:logBase val="10"/>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de-DE" sz="1800" cap="none" dirty="0" smtClean="0">
                    <a:solidFill>
                      <a:srgbClr val="013476"/>
                    </a:solidFill>
                    <a:latin typeface="Arial Narrow" panose="020B0606020202030204" pitchFamily="34" charset="0"/>
                  </a:rPr>
                  <a:t>Anzahl Jugendliche/Jahr</a:t>
                </a:r>
                <a:endParaRPr lang="de-DE" sz="1800" cap="none" dirty="0">
                  <a:solidFill>
                    <a:srgbClr val="013476"/>
                  </a:solidFill>
                  <a:latin typeface="Arial Narrow" panose="020B0606020202030204" pitchFamily="34" charset="0"/>
                </a:endParaRPr>
              </a:p>
            </c:rich>
          </c:tx>
          <c:layout>
            <c:manualLayout>
              <c:xMode val="edge"/>
              <c:yMode val="edge"/>
              <c:x val="9.8831283925999783E-3"/>
              <c:y val="0.26073474818136949"/>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crossAx val="44851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rgbClr val="013476"/>
              </a:solidFill>
              <a:ln>
                <a:noFill/>
              </a:ln>
              <a:effectLst/>
            </c:spPr>
            <c:extLst>
              <c:ext xmlns:c16="http://schemas.microsoft.com/office/drawing/2014/chart" uri="{C3380CC4-5D6E-409C-BE32-E72D297353CC}">
                <c16:uniqueId val="{00000001-FDE7-4364-95B8-091AB2F587BE}"/>
              </c:ext>
            </c:extLst>
          </c:dPt>
          <c:dPt>
            <c:idx val="1"/>
            <c:bubble3D val="0"/>
            <c:spPr>
              <a:solidFill>
                <a:schemeClr val="accent5">
                  <a:lumMod val="75000"/>
                </a:schemeClr>
              </a:solidFill>
              <a:ln>
                <a:noFill/>
              </a:ln>
              <a:effectLst/>
            </c:spPr>
            <c:extLst>
              <c:ext xmlns:c16="http://schemas.microsoft.com/office/drawing/2014/chart" uri="{C3380CC4-5D6E-409C-BE32-E72D297353CC}">
                <c16:uniqueId val="{00000003-FDE7-4364-95B8-091AB2F587BE}"/>
              </c:ext>
            </c:extLst>
          </c:dPt>
          <c:dPt>
            <c:idx val="2"/>
            <c:bubble3D val="0"/>
            <c:spPr>
              <a:solidFill>
                <a:schemeClr val="accent1">
                  <a:lumMod val="60000"/>
                  <a:lumOff val="40000"/>
                </a:schemeClr>
              </a:solidFill>
              <a:ln>
                <a:noFill/>
              </a:ln>
              <a:effectLst/>
            </c:spPr>
            <c:extLst>
              <c:ext xmlns:c16="http://schemas.microsoft.com/office/drawing/2014/chart" uri="{C3380CC4-5D6E-409C-BE32-E72D297353CC}">
                <c16:uniqueId val="{00000005-FDE7-4364-95B8-091AB2F587BE}"/>
              </c:ext>
            </c:extLst>
          </c:dPt>
          <c:dPt>
            <c:idx val="3"/>
            <c:bubble3D val="0"/>
            <c:spPr>
              <a:solidFill>
                <a:schemeClr val="accent6"/>
              </a:solidFill>
              <a:ln>
                <a:noFill/>
              </a:ln>
              <a:effectLst/>
            </c:spPr>
            <c:extLst>
              <c:ext xmlns:c16="http://schemas.microsoft.com/office/drawing/2014/chart" uri="{C3380CC4-5D6E-409C-BE32-E72D297353CC}">
                <c16:uniqueId val="{00000007-FDE7-4364-95B8-091AB2F587BE}"/>
              </c:ext>
            </c:extLst>
          </c:dPt>
          <c:dPt>
            <c:idx val="4"/>
            <c:bubble3D val="0"/>
            <c:spPr>
              <a:solidFill>
                <a:schemeClr val="accent6">
                  <a:lumMod val="40000"/>
                  <a:lumOff val="60000"/>
                </a:schemeClr>
              </a:solidFill>
              <a:ln>
                <a:noFill/>
              </a:ln>
              <a:effectLst/>
            </c:spPr>
            <c:extLst>
              <c:ext xmlns:c16="http://schemas.microsoft.com/office/drawing/2014/chart" uri="{C3380CC4-5D6E-409C-BE32-E72D297353CC}">
                <c16:uniqueId val="{00000009-FDE7-4364-95B8-091AB2F587BE}"/>
              </c:ext>
            </c:extLst>
          </c:dPt>
          <c:dPt>
            <c:idx val="5"/>
            <c:bubble3D val="0"/>
            <c:spPr>
              <a:solidFill>
                <a:schemeClr val="accent4"/>
              </a:solidFill>
              <a:ln>
                <a:noFill/>
              </a:ln>
              <a:effectLst/>
            </c:spPr>
            <c:extLst>
              <c:ext xmlns:c16="http://schemas.microsoft.com/office/drawing/2014/chart" uri="{C3380CC4-5D6E-409C-BE32-E72D297353CC}">
                <c16:uniqueId val="{0000000B-FDE7-4364-95B8-091AB2F587BE}"/>
              </c:ext>
            </c:extLst>
          </c:dPt>
          <c:dLbls>
            <c:delete val="1"/>
          </c:dLbls>
          <c:cat>
            <c:strRef>
              <c:f>Tabelle2!$A$2:$A$7</c:f>
              <c:strCache>
                <c:ptCount val="6"/>
                <c:pt idx="0">
                  <c:v>Physics</c:v>
                </c:pt>
                <c:pt idx="1">
                  <c:v>Physics teacher</c:v>
                </c:pt>
                <c:pt idx="2">
                  <c:v>PhD</c:v>
                </c:pt>
                <c:pt idx="3">
                  <c:v>STEM</c:v>
                </c:pt>
                <c:pt idx="4">
                  <c:v>Medicine</c:v>
                </c:pt>
                <c:pt idx="5">
                  <c:v>High school</c:v>
                </c:pt>
              </c:strCache>
            </c:strRef>
          </c:cat>
          <c:val>
            <c:numRef>
              <c:f>Tabelle2!$B$2:$B$7</c:f>
              <c:numCache>
                <c:formatCode>General</c:formatCode>
                <c:ptCount val="6"/>
                <c:pt idx="0">
                  <c:v>21</c:v>
                </c:pt>
                <c:pt idx="1">
                  <c:v>2</c:v>
                </c:pt>
                <c:pt idx="2">
                  <c:v>2</c:v>
                </c:pt>
                <c:pt idx="3">
                  <c:v>7</c:v>
                </c:pt>
                <c:pt idx="4">
                  <c:v>2</c:v>
                </c:pt>
                <c:pt idx="5">
                  <c:v>14</c:v>
                </c:pt>
              </c:numCache>
            </c:numRef>
          </c:val>
          <c:extLst>
            <c:ext xmlns:c16="http://schemas.microsoft.com/office/drawing/2014/chart" uri="{C3380CC4-5D6E-409C-BE32-E72D297353CC}">
              <c16:uniqueId val="{0000000C-FDE7-4364-95B8-091AB2F587BE}"/>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egendEntry>
        <c:idx val="0"/>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1"/>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2"/>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3"/>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4"/>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5"/>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1" csCatId="accent1" phldr="1"/>
      <dgm:spPr/>
      <dgm:t>
        <a:bodyPr/>
        <a:lstStyle/>
        <a:p>
          <a:endParaRPr lang="de-DE"/>
        </a:p>
      </dgm:t>
    </dgm:pt>
    <dgm:pt modelId="{75CB6E3E-093A-4732-A47D-7C18ED4C68FA}">
      <dgm:prSet phldrT="[Text]" custT="1"/>
      <dgm:spPr/>
      <dgm:t>
        <a:bodyPr/>
        <a:lstStyle/>
        <a:p>
          <a:r>
            <a:rPr lang="de-DE" sz="1700" smtClean="0">
              <a:latin typeface="Arial Narrow" pitchFamily="34" charset="0"/>
            </a:rPr>
            <a:t>Bezug Experiment </a:t>
          </a:r>
          <a:br>
            <a:rPr lang="de-DE" sz="1700" smtClean="0">
              <a:latin typeface="Arial Narrow" pitchFamily="34" charset="0"/>
            </a:rPr>
          </a:br>
          <a:r>
            <a:rPr lang="de-DE" sz="1700" smtClean="0">
              <a:latin typeface="Arial Narrow" pitchFamily="34" charset="0"/>
              <a:sym typeface="Symbol" panose="05050102010706020507" pitchFamily="18" charset="2"/>
            </a:rPr>
            <a:t>↕</a:t>
          </a:r>
          <a:br>
            <a:rPr lang="de-DE" sz="1700" smtClean="0">
              <a:latin typeface="Arial Narrow" pitchFamily="34" charset="0"/>
              <a:sym typeface="Symbol" panose="05050102010706020507" pitchFamily="18" charset="2"/>
            </a:rPr>
          </a:br>
          <a:r>
            <a:rPr lang="de-DE" sz="1700" smtClean="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smtClean="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smtClean="0">
              <a:latin typeface="Arial Narrow" pitchFamily="34" charset="0"/>
            </a:rPr>
            <a:t>Forscher/in </a:t>
          </a:r>
          <a:r>
            <a:rPr lang="de-DE" sz="1800" b="1" dirty="0" smtClean="0">
              <a:latin typeface="Arial Narrow" pitchFamily="34" charset="0"/>
            </a:rPr>
            <a:t>für einen Tag</a:t>
          </a:r>
          <a:endParaRPr lang="de-DE" sz="1800" b="1" dirty="0">
            <a:latin typeface="Arial Narrow" pitchFamily="34" charset="0"/>
          </a:endParaRP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smtClean="0">
              <a:latin typeface="Arial Narrow" pitchFamily="34" charset="0"/>
              <a:ea typeface="+mn-ea"/>
              <a:cs typeface="+mn-cs"/>
            </a:rPr>
            <a:t>Analyse </a:t>
          </a:r>
          <a:br>
            <a:rPr lang="de-DE" sz="1700" kern="1200" smtClean="0">
              <a:latin typeface="Arial Narrow" pitchFamily="34" charset="0"/>
              <a:ea typeface="+mn-ea"/>
              <a:cs typeface="+mn-cs"/>
            </a:rPr>
          </a:br>
          <a:r>
            <a:rPr lang="de-DE" sz="1700" kern="1200" smtClean="0">
              <a:latin typeface="Arial Narrow" pitchFamily="34" charset="0"/>
              <a:ea typeface="+mn-ea"/>
              <a:cs typeface="+mn-cs"/>
            </a:rPr>
            <a:t>echter Daten</a:t>
          </a:r>
          <a:endParaRPr lang="de-DE" sz="1700" kern="1200" dirty="0">
            <a:latin typeface="Arial Narrow" pitchFamily="34" charset="0"/>
            <a:ea typeface="+mn-ea"/>
            <a:cs typeface="+mn-cs"/>
          </a:endParaRP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t>
        <a:bodyPr/>
        <a:lstStyle/>
        <a:p>
          <a:endParaRPr lang="de-DE"/>
        </a:p>
      </dgm:t>
    </dgm:pt>
    <dgm:pt modelId="{38E1037A-305F-4B63-A211-4EB03145AD14}" type="pres">
      <dgm:prSet presAssocID="{75CB6E3E-093A-4732-A47D-7C18ED4C68FA}" presName="text1" presStyleCnt="0"/>
      <dgm:spPr/>
      <dgm:t>
        <a:bodyPr/>
        <a:lstStyle/>
        <a:p>
          <a:endParaRPr lang="de-DE"/>
        </a:p>
      </dgm:t>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t>
        <a:bodyPr/>
        <a:lstStyle/>
        <a:p>
          <a:endParaRPr lang="de-DE"/>
        </a:p>
      </dgm:t>
    </dgm:pt>
    <dgm:pt modelId="{7622C626-1A03-422C-8576-9C8DCDB2B80E}" type="pres">
      <dgm:prSet presAssocID="{75CB6E3E-093A-4732-A47D-7C18ED4C68FA}" presName="textaccent1" presStyleCnt="0"/>
      <dgm:spPr/>
      <dgm:t>
        <a:bodyPr/>
        <a:lstStyle/>
        <a:p>
          <a:endParaRPr lang="de-DE"/>
        </a:p>
      </dgm:t>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t>
        <a:bodyPr/>
        <a:lstStyle/>
        <a:p>
          <a:endParaRPr lang="de-DE"/>
        </a:p>
      </dgm:t>
    </dgm:pt>
    <dgm:pt modelId="{CA3C88AC-D547-4A84-BA49-00CF9EEF7042}" type="pres">
      <dgm:prSet presAssocID="{CCC45A92-C31A-47B1-BC89-D296375BB5BE}" presName="image1" presStyleCnt="0"/>
      <dgm:spPr/>
      <dgm:t>
        <a:bodyPr/>
        <a:lstStyle/>
        <a:p>
          <a:endParaRPr lang="de-DE"/>
        </a:p>
      </dgm:t>
    </dgm:pt>
    <dgm:pt modelId="{FE931CAF-C9B8-46AD-8AD8-3D85C0BD5641}" type="pres">
      <dgm:prSet presAssocID="{CCC45A92-C31A-47B1-BC89-D296375BB5BE}" presName="imageRepeatNode" presStyleLbl="alignAcc1" presStyleIdx="0" presStyleCnt="4" custLinFactNeighborX="-187" custLinFactNeighborY="-1219"/>
      <dgm:spPr/>
      <dgm:t>
        <a:bodyPr/>
        <a:lstStyle/>
        <a:p>
          <a:endParaRPr lang="de-DE"/>
        </a:p>
      </dgm:t>
    </dgm:pt>
    <dgm:pt modelId="{CC5B6B07-2C64-4E09-AF98-4FD364750EAA}" type="pres">
      <dgm:prSet presAssocID="{CCC45A92-C31A-47B1-BC89-D296375BB5BE}" presName="imageaccent1" presStyleCnt="0"/>
      <dgm:spPr/>
      <dgm:t>
        <a:bodyPr/>
        <a:lstStyle/>
        <a:p>
          <a:endParaRPr lang="de-DE"/>
        </a:p>
      </dgm:t>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t>
        <a:bodyPr/>
        <a:lstStyle/>
        <a:p>
          <a:endParaRPr lang="de-DE"/>
        </a:p>
      </dgm:t>
    </dgm:pt>
    <dgm:pt modelId="{2DD44C08-136E-46BA-9ACA-A10ABD8A27B0}" type="pres">
      <dgm:prSet presAssocID="{8B6CCDDB-74DF-4606-95A8-5427FBBA1F78}" presName="text2" presStyleCnt="0"/>
      <dgm:spPr/>
      <dgm:t>
        <a:bodyPr/>
        <a:lstStyle/>
        <a:p>
          <a:endParaRPr lang="de-DE"/>
        </a:p>
      </dgm:t>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t>
        <a:bodyPr/>
        <a:lstStyle/>
        <a:p>
          <a:endParaRPr lang="de-DE"/>
        </a:p>
      </dgm:t>
    </dgm:pt>
    <dgm:pt modelId="{793D8D98-1818-4C5E-AA26-F1D71DC52AC1}" type="pres">
      <dgm:prSet presAssocID="{8B6CCDDB-74DF-4606-95A8-5427FBBA1F78}" presName="textaccent2" presStyleCnt="0"/>
      <dgm:spPr/>
      <dgm:t>
        <a:bodyPr/>
        <a:lstStyle/>
        <a:p>
          <a:endParaRPr lang="de-DE"/>
        </a:p>
      </dgm:t>
    </dgm:pt>
    <dgm:pt modelId="{62877E04-BA84-47A4-9842-03C4205B065A}" type="pres">
      <dgm:prSet presAssocID="{8B6CCDDB-74DF-4606-95A8-5427FBBA1F78}" presName="accentRepeatNode" presStyleLbl="solidAlignAcc1" presStyleIdx="2" presStyleCnt="8"/>
      <dgm:spPr/>
      <dgm:t>
        <a:bodyPr/>
        <a:lstStyle/>
        <a:p>
          <a:endParaRPr lang="de-DE"/>
        </a:p>
      </dgm:t>
    </dgm:pt>
    <dgm:pt modelId="{658C009D-B687-4D93-99A4-976BDEB79E5B}" type="pres">
      <dgm:prSet presAssocID="{CAB4046E-5EE2-49DE-8AC5-796415AD6598}" presName="image2" presStyleCnt="0"/>
      <dgm:spPr/>
      <dgm:t>
        <a:bodyPr/>
        <a:lstStyle/>
        <a:p>
          <a:endParaRPr lang="de-DE"/>
        </a:p>
      </dgm:t>
    </dgm:pt>
    <dgm:pt modelId="{4B8038C2-B847-4368-AFAB-09996E583C9F}" type="pres">
      <dgm:prSet presAssocID="{CAB4046E-5EE2-49DE-8AC5-796415AD6598}" presName="imageRepeatNode" presStyleLbl="alignAcc1" presStyleIdx="1" presStyleCnt="4"/>
      <dgm:spPr/>
      <dgm:t>
        <a:bodyPr/>
        <a:lstStyle/>
        <a:p>
          <a:endParaRPr lang="de-DE"/>
        </a:p>
      </dgm:t>
    </dgm:pt>
    <dgm:pt modelId="{8264E26B-9F75-4020-B639-633F8270C314}" type="pres">
      <dgm:prSet presAssocID="{CAB4046E-5EE2-49DE-8AC5-796415AD6598}" presName="imageaccent2" presStyleCnt="0"/>
      <dgm:spPr/>
      <dgm:t>
        <a:bodyPr/>
        <a:lstStyle/>
        <a:p>
          <a:endParaRPr lang="de-DE"/>
        </a:p>
      </dgm:t>
    </dgm:pt>
    <dgm:pt modelId="{9C81A809-4D13-4448-9235-90FC3E0A780B}" type="pres">
      <dgm:prSet presAssocID="{CAB4046E-5EE2-49DE-8AC5-796415AD6598}" presName="accentRepeatNode" presStyleLbl="solidAlignAcc1" presStyleIdx="3" presStyleCnt="8"/>
      <dgm:spPr/>
      <dgm:t>
        <a:bodyPr/>
        <a:lstStyle/>
        <a:p>
          <a:endParaRPr lang="de-DE"/>
        </a:p>
      </dgm:t>
    </dgm:pt>
    <dgm:pt modelId="{13E3E530-4AE3-4CC4-8D83-0BF6F949735C}" type="pres">
      <dgm:prSet presAssocID="{5CF26EBA-8207-4793-8CFB-1679A77AE17F}" presName="text3" presStyleCnt="0"/>
      <dgm:spPr/>
      <dgm:t>
        <a:bodyPr/>
        <a:lstStyle/>
        <a:p>
          <a:endParaRPr lang="de-DE"/>
        </a:p>
      </dgm:t>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t>
        <a:bodyPr/>
        <a:lstStyle/>
        <a:p>
          <a:endParaRPr lang="de-DE"/>
        </a:p>
      </dgm:t>
    </dgm:pt>
    <dgm:pt modelId="{35CB6EC4-2117-4028-AEFF-936E7F62E4A9}" type="pres">
      <dgm:prSet presAssocID="{5CF26EBA-8207-4793-8CFB-1679A77AE17F}" presName="textaccent3" presStyleCnt="0"/>
      <dgm:spPr/>
      <dgm:t>
        <a:bodyPr/>
        <a:lstStyle/>
        <a:p>
          <a:endParaRPr lang="de-DE"/>
        </a:p>
      </dgm:t>
    </dgm:pt>
    <dgm:pt modelId="{6F7890AE-450B-4232-B221-61DCFBFE0D59}" type="pres">
      <dgm:prSet presAssocID="{5CF26EBA-8207-4793-8CFB-1679A77AE17F}" presName="accentRepeatNode" presStyleLbl="solidAlignAcc1" presStyleIdx="4" presStyleCnt="8" custLinFactX="-200000" custLinFactY="303693" custLinFactNeighborX="-211716" custLinFactNeighborY="400000"/>
      <dgm:spPr/>
      <dgm:t>
        <a:bodyPr/>
        <a:lstStyle/>
        <a:p>
          <a:endParaRPr lang="de-DE"/>
        </a:p>
      </dgm:t>
    </dgm:pt>
    <dgm:pt modelId="{577B3261-7F02-4339-BC31-65E9F271D568}" type="pres">
      <dgm:prSet presAssocID="{2FE4B088-91AF-4C60-90D9-F1845358B4A6}" presName="image3" presStyleCnt="0"/>
      <dgm:spPr/>
      <dgm:t>
        <a:bodyPr/>
        <a:lstStyle/>
        <a:p>
          <a:endParaRPr lang="de-DE"/>
        </a:p>
      </dgm:t>
    </dgm:pt>
    <dgm:pt modelId="{5FD1B85F-8B53-480C-B1A2-B84E56D39E2D}" type="pres">
      <dgm:prSet presAssocID="{2FE4B088-91AF-4C60-90D9-F1845358B4A6}" presName="imageRepeatNode" presStyleLbl="alignAcc1" presStyleIdx="2" presStyleCnt="4" custLinFactNeighborX="910" custLinFactNeighborY="2424"/>
      <dgm:spPr/>
      <dgm:t>
        <a:bodyPr/>
        <a:lstStyle/>
        <a:p>
          <a:endParaRPr lang="de-DE"/>
        </a:p>
      </dgm:t>
    </dgm:pt>
    <dgm:pt modelId="{AF406653-0D07-46C8-B018-421446F0BF2C}" type="pres">
      <dgm:prSet presAssocID="{2FE4B088-91AF-4C60-90D9-F1845358B4A6}" presName="imageaccent3" presStyleCnt="0"/>
      <dgm:spPr/>
      <dgm:t>
        <a:bodyPr/>
        <a:lstStyle/>
        <a:p>
          <a:endParaRPr lang="de-DE"/>
        </a:p>
      </dgm:t>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t>
        <a:bodyPr/>
        <a:lstStyle/>
        <a:p>
          <a:endParaRPr lang="de-DE"/>
        </a:p>
      </dgm:t>
    </dgm:pt>
    <dgm:pt modelId="{56DBABC2-83B6-48C1-9BC2-0084068D8C3D}" type="pres">
      <dgm:prSet presAssocID="{9E022DEE-37B5-4EC5-8616-FDC85D684BEA}" presName="text4" presStyleCnt="0"/>
      <dgm:spPr/>
      <dgm:t>
        <a:bodyPr/>
        <a:lstStyle/>
        <a:p>
          <a:endParaRPr lang="de-DE"/>
        </a:p>
      </dgm:t>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t>
        <a:bodyPr/>
        <a:lstStyle/>
        <a:p>
          <a:endParaRPr lang="de-DE"/>
        </a:p>
      </dgm:t>
    </dgm:pt>
    <dgm:pt modelId="{B83DFFC3-2FE7-4FE8-ADA9-97D5D5560B13}" type="pres">
      <dgm:prSet presAssocID="{9E022DEE-37B5-4EC5-8616-FDC85D684BEA}" presName="textaccent4" presStyleCnt="0"/>
      <dgm:spPr/>
      <dgm:t>
        <a:bodyPr/>
        <a:lstStyle/>
        <a:p>
          <a:endParaRPr lang="de-DE"/>
        </a:p>
      </dgm:t>
    </dgm:pt>
    <dgm:pt modelId="{73F1EF9C-EAB7-43AE-9D46-FE21A89878A0}" type="pres">
      <dgm:prSet presAssocID="{9E022DEE-37B5-4EC5-8616-FDC85D684BEA}" presName="accentRepeatNode" presStyleLbl="solidAlignAcc1" presStyleIdx="6" presStyleCnt="8" custLinFactX="-1189118" custLinFactY="500000" custLinFactNeighborX="-1200000" custLinFactNeighborY="547680"/>
      <dgm:spPr/>
      <dgm:t>
        <a:bodyPr/>
        <a:lstStyle/>
        <a:p>
          <a:endParaRPr lang="de-DE"/>
        </a:p>
      </dgm:t>
    </dgm:pt>
    <dgm:pt modelId="{1A1E3B75-2E25-4E58-81C5-53379722EB09}" type="pres">
      <dgm:prSet presAssocID="{00985782-41B8-4292-AAF5-0AD7C01FB718}" presName="image4" presStyleCnt="0"/>
      <dgm:spPr/>
      <dgm:t>
        <a:bodyPr/>
        <a:lstStyle/>
        <a:p>
          <a:endParaRPr lang="de-DE"/>
        </a:p>
      </dgm:t>
    </dgm:pt>
    <dgm:pt modelId="{F18B6638-1376-41A5-A292-C896C3C1A063}" type="pres">
      <dgm:prSet presAssocID="{00985782-41B8-4292-AAF5-0AD7C01FB718}" presName="imageRepeatNode" presStyleLbl="alignAcc1" presStyleIdx="3" presStyleCnt="4" custLinFactX="-141165" custLinFactY="12360" custLinFactNeighborX="-200000" custLinFactNeighborY="100000"/>
      <dgm:spPr/>
      <dgm:t>
        <a:bodyPr/>
        <a:lstStyle/>
        <a:p>
          <a:endParaRPr lang="de-DE"/>
        </a:p>
      </dgm:t>
    </dgm:pt>
    <dgm:pt modelId="{F2171A39-53B6-4386-BE14-2C45B33B5484}" type="pres">
      <dgm:prSet presAssocID="{00985782-41B8-4292-AAF5-0AD7C01FB718}" presName="imageaccent4" presStyleCnt="0"/>
      <dgm:spPr/>
      <dgm:t>
        <a:bodyPr/>
        <a:lstStyle/>
        <a:p>
          <a:endParaRPr lang="de-DE"/>
        </a:p>
      </dgm:t>
    </dgm:pt>
    <dgm:pt modelId="{CB145C1A-6571-4A7F-9F95-A6CE061ECB51}" type="pres">
      <dgm:prSet presAssocID="{00985782-41B8-4292-AAF5-0AD7C01FB718}" presName="accentRepeatNode" presStyleLbl="solidAlignAcc1" presStyleIdx="7" presStyleCnt="8" custLinFactX="799693" custLinFactY="562730" custLinFactNeighborX="800000" custLinFactNeighborY="600000"/>
      <dgm:spPr/>
      <dgm:t>
        <a:bodyPr/>
        <a:lstStyle/>
        <a:p>
          <a:endParaRPr lang="de-DE"/>
        </a:p>
      </dgm:t>
    </dgm:pt>
  </dgm:ptLst>
  <dgm:cxnLst>
    <dgm:cxn modelId="{FF629517-43C9-4BC1-9899-4B55793E6DEA}" type="presOf" srcId="{CCC45A92-C31A-47B1-BC89-D296375BB5BE}" destId="{FE931CAF-C9B8-46AD-8AD8-3D85C0BD5641}" srcOrd="0" destOrd="0" presId="urn:microsoft.com/office/officeart/2008/layout/HexagonCluster"/>
    <dgm:cxn modelId="{B7194BDC-F63C-445E-B80B-F303718C3A5D}" type="presOf" srcId="{97B6EC56-A1EB-464A-9BA1-92DDD1E38F81}" destId="{0882C069-770B-4329-B70F-E619499FA032}" srcOrd="0" destOrd="0" presId="urn:microsoft.com/office/officeart/2008/layout/HexagonCluster"/>
    <dgm:cxn modelId="{38D0E53C-FFC3-4511-AB21-D9A636FF327F}" type="presOf" srcId="{75CB6E3E-093A-4732-A47D-7C18ED4C68FA}" destId="{D24EC1C9-C488-4C5B-A5C5-22A538BB5C6B}"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8527610B-C820-46F6-A5DF-7E9BAEC433B6}" type="presOf" srcId="{5CF26EBA-8207-4793-8CFB-1679A77AE17F}" destId="{B76E189B-4AD2-4BC3-BA07-50D2BA062F4E}"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E6C0B4AC-634C-47C5-ADB2-27EC7C0CF182}" srcId="{97B6EC56-A1EB-464A-9BA1-92DDD1E38F81}" destId="{8B6CCDDB-74DF-4606-95A8-5427FBBA1F78}" srcOrd="1" destOrd="0" parTransId="{3C09FBED-1F52-4E20-9CA2-72F5881D2872}" sibTransId="{CAB4046E-5EE2-49DE-8AC5-796415AD6598}"/>
    <dgm:cxn modelId="{C8E88035-A7FC-459C-8A41-DF28465DBDFD}" type="presOf" srcId="{2FE4B088-91AF-4C60-90D9-F1845358B4A6}" destId="{5FD1B85F-8B53-480C-B1A2-B84E56D39E2D}" srcOrd="0" destOrd="0" presId="urn:microsoft.com/office/officeart/2008/layout/HexagonCluster"/>
    <dgm:cxn modelId="{69580BAA-3742-4AAC-93C5-44C9C2674689}" type="presOf" srcId="{8B6CCDDB-74DF-4606-95A8-5427FBBA1F78}" destId="{66DA27CE-D5B8-4D8F-BC29-8124604D1263}" srcOrd="0" destOrd="0" presId="urn:microsoft.com/office/officeart/2008/layout/HexagonCluster"/>
    <dgm:cxn modelId="{86F933C1-5F90-4CB0-BDD0-788F48639F33}" type="presOf" srcId="{9E022DEE-37B5-4EC5-8616-FDC85D684BEA}" destId="{8755060A-56DF-4340-8762-21503156815E}" srcOrd="0" destOrd="0" presId="urn:microsoft.com/office/officeart/2008/layout/HexagonCluster"/>
    <dgm:cxn modelId="{20BF91C1-E8A5-4A2D-99A0-A33794193474}" srcId="{97B6EC56-A1EB-464A-9BA1-92DDD1E38F81}" destId="{5CF26EBA-8207-4793-8CFB-1679A77AE17F}" srcOrd="2" destOrd="0" parTransId="{99EDB99A-BE2E-4C14-B8E8-A7DF51F8F001}" sibTransId="{2FE4B088-91AF-4C60-90D9-F1845358B4A6}"/>
    <dgm:cxn modelId="{F45734F1-2222-4A66-B400-836DD44174AF}" type="presOf" srcId="{CAB4046E-5EE2-49DE-8AC5-796415AD6598}" destId="{4B8038C2-B847-4368-AFAB-09996E583C9F}" srcOrd="0" destOrd="0" presId="urn:microsoft.com/office/officeart/2008/layout/HexagonCluster"/>
    <dgm:cxn modelId="{31E62F7C-15D2-4517-853F-04E3216E8E79}" type="presOf" srcId="{00985782-41B8-4292-AAF5-0AD7C01FB718}" destId="{F18B6638-1376-41A5-A292-C896C3C1A063}" srcOrd="0" destOrd="0" presId="urn:microsoft.com/office/officeart/2008/layout/HexagonCluster"/>
    <dgm:cxn modelId="{1F5539A8-31F2-494F-861F-7EC5502463BA}" type="presParOf" srcId="{0882C069-770B-4329-B70F-E619499FA032}" destId="{38E1037A-305F-4B63-A211-4EB03145AD14}" srcOrd="0" destOrd="0" presId="urn:microsoft.com/office/officeart/2008/layout/HexagonCluster"/>
    <dgm:cxn modelId="{732D4FBE-0A66-421C-B0D8-272D57B8A718}" type="presParOf" srcId="{38E1037A-305F-4B63-A211-4EB03145AD14}" destId="{D24EC1C9-C488-4C5B-A5C5-22A538BB5C6B}" srcOrd="0" destOrd="0" presId="urn:microsoft.com/office/officeart/2008/layout/HexagonCluster"/>
    <dgm:cxn modelId="{71ED22B9-D8FB-4E6F-A338-39BA3A3B8D1E}" type="presParOf" srcId="{0882C069-770B-4329-B70F-E619499FA032}" destId="{7622C626-1A03-422C-8576-9C8DCDB2B80E}" srcOrd="1" destOrd="0" presId="urn:microsoft.com/office/officeart/2008/layout/HexagonCluster"/>
    <dgm:cxn modelId="{AFCCCA76-9644-429A-A418-345CA30B0A31}" type="presParOf" srcId="{7622C626-1A03-422C-8576-9C8DCDB2B80E}" destId="{0C723E31-99CC-4179-9DD1-263100DC3F30}" srcOrd="0" destOrd="0" presId="urn:microsoft.com/office/officeart/2008/layout/HexagonCluster"/>
    <dgm:cxn modelId="{2D0F7A8B-32DC-451E-B997-36A826E2A82D}" type="presParOf" srcId="{0882C069-770B-4329-B70F-E619499FA032}" destId="{CA3C88AC-D547-4A84-BA49-00CF9EEF7042}" srcOrd="2" destOrd="0" presId="urn:microsoft.com/office/officeart/2008/layout/HexagonCluster"/>
    <dgm:cxn modelId="{9FA17898-3E76-432B-A233-D380BB22B6E1}" type="presParOf" srcId="{CA3C88AC-D547-4A84-BA49-00CF9EEF7042}" destId="{FE931CAF-C9B8-46AD-8AD8-3D85C0BD5641}" srcOrd="0" destOrd="0" presId="urn:microsoft.com/office/officeart/2008/layout/HexagonCluster"/>
    <dgm:cxn modelId="{E165FE63-C6B9-4036-B666-70F765573504}" type="presParOf" srcId="{0882C069-770B-4329-B70F-E619499FA032}" destId="{CC5B6B07-2C64-4E09-AF98-4FD364750EAA}" srcOrd="3" destOrd="0" presId="urn:microsoft.com/office/officeart/2008/layout/HexagonCluster"/>
    <dgm:cxn modelId="{0EEC5629-866A-4F82-9A24-C78ADA09BF95}" type="presParOf" srcId="{CC5B6B07-2C64-4E09-AF98-4FD364750EAA}" destId="{79FC27B3-1437-40A2-B1F4-188E148751A7}" srcOrd="0" destOrd="0" presId="urn:microsoft.com/office/officeart/2008/layout/HexagonCluster"/>
    <dgm:cxn modelId="{A630FB63-6CC5-4AC5-A27D-BBFDAFB3E42D}" type="presParOf" srcId="{0882C069-770B-4329-B70F-E619499FA032}" destId="{2DD44C08-136E-46BA-9ACA-A10ABD8A27B0}" srcOrd="4" destOrd="0" presId="urn:microsoft.com/office/officeart/2008/layout/HexagonCluster"/>
    <dgm:cxn modelId="{BE4755A5-60C3-4D90-B514-CA9ACB09CE6A}" type="presParOf" srcId="{2DD44C08-136E-46BA-9ACA-A10ABD8A27B0}" destId="{66DA27CE-D5B8-4D8F-BC29-8124604D1263}" srcOrd="0" destOrd="0" presId="urn:microsoft.com/office/officeart/2008/layout/HexagonCluster"/>
    <dgm:cxn modelId="{494D0191-6E34-4344-AB19-837B0C2FF49D}" type="presParOf" srcId="{0882C069-770B-4329-B70F-E619499FA032}" destId="{793D8D98-1818-4C5E-AA26-F1D71DC52AC1}" srcOrd="5" destOrd="0" presId="urn:microsoft.com/office/officeart/2008/layout/HexagonCluster"/>
    <dgm:cxn modelId="{DBA709CE-1D60-4B8D-84FE-90E8D224FB09}" type="presParOf" srcId="{793D8D98-1818-4C5E-AA26-F1D71DC52AC1}" destId="{62877E04-BA84-47A4-9842-03C4205B065A}" srcOrd="0" destOrd="0" presId="urn:microsoft.com/office/officeart/2008/layout/HexagonCluster"/>
    <dgm:cxn modelId="{AD9C74F7-89B1-4FE6-AD02-CBB205CC2C98}" type="presParOf" srcId="{0882C069-770B-4329-B70F-E619499FA032}" destId="{658C009D-B687-4D93-99A4-976BDEB79E5B}" srcOrd="6" destOrd="0" presId="urn:microsoft.com/office/officeart/2008/layout/HexagonCluster"/>
    <dgm:cxn modelId="{40CCDD1D-ECAE-4BDA-8EC6-D9156DA013C1}" type="presParOf" srcId="{658C009D-B687-4D93-99A4-976BDEB79E5B}" destId="{4B8038C2-B847-4368-AFAB-09996E583C9F}" srcOrd="0" destOrd="0" presId="urn:microsoft.com/office/officeart/2008/layout/HexagonCluster"/>
    <dgm:cxn modelId="{EB7BCAD8-9F55-4544-90C6-94C758C61903}" type="presParOf" srcId="{0882C069-770B-4329-B70F-E619499FA032}" destId="{8264E26B-9F75-4020-B639-633F8270C314}" srcOrd="7" destOrd="0" presId="urn:microsoft.com/office/officeart/2008/layout/HexagonCluster"/>
    <dgm:cxn modelId="{1D566259-5C7D-4D7D-8CEB-3CD25F04D3DF}" type="presParOf" srcId="{8264E26B-9F75-4020-B639-633F8270C314}" destId="{9C81A809-4D13-4448-9235-90FC3E0A780B}" srcOrd="0" destOrd="0" presId="urn:microsoft.com/office/officeart/2008/layout/HexagonCluster"/>
    <dgm:cxn modelId="{72316C75-65D1-4903-8AF6-1A55650F8A4C}" type="presParOf" srcId="{0882C069-770B-4329-B70F-E619499FA032}" destId="{13E3E530-4AE3-4CC4-8D83-0BF6F949735C}" srcOrd="8" destOrd="0" presId="urn:microsoft.com/office/officeart/2008/layout/HexagonCluster"/>
    <dgm:cxn modelId="{5A3A41D7-DBE6-40E7-A0E1-9B034FA9933C}" type="presParOf" srcId="{13E3E530-4AE3-4CC4-8D83-0BF6F949735C}" destId="{B76E189B-4AD2-4BC3-BA07-50D2BA062F4E}" srcOrd="0" destOrd="0" presId="urn:microsoft.com/office/officeart/2008/layout/HexagonCluster"/>
    <dgm:cxn modelId="{68538D1B-DD46-49EB-86DE-AABB24335E32}" type="presParOf" srcId="{0882C069-770B-4329-B70F-E619499FA032}" destId="{35CB6EC4-2117-4028-AEFF-936E7F62E4A9}" srcOrd="9" destOrd="0" presId="urn:microsoft.com/office/officeart/2008/layout/HexagonCluster"/>
    <dgm:cxn modelId="{66B4ACDF-6351-4102-9EA9-10ED0F27C400}" type="presParOf" srcId="{35CB6EC4-2117-4028-AEFF-936E7F62E4A9}" destId="{6F7890AE-450B-4232-B221-61DCFBFE0D59}" srcOrd="0" destOrd="0" presId="urn:microsoft.com/office/officeart/2008/layout/HexagonCluster"/>
    <dgm:cxn modelId="{C8BE5919-EC98-4777-9B90-46784CA881F6}" type="presParOf" srcId="{0882C069-770B-4329-B70F-E619499FA032}" destId="{577B3261-7F02-4339-BC31-65E9F271D568}" srcOrd="10" destOrd="0" presId="urn:microsoft.com/office/officeart/2008/layout/HexagonCluster"/>
    <dgm:cxn modelId="{42E511BC-29AF-478F-A18C-E2F1A40A2437}" type="presParOf" srcId="{577B3261-7F02-4339-BC31-65E9F271D568}" destId="{5FD1B85F-8B53-480C-B1A2-B84E56D39E2D}" srcOrd="0" destOrd="0" presId="urn:microsoft.com/office/officeart/2008/layout/HexagonCluster"/>
    <dgm:cxn modelId="{9D31B682-94C1-4A7A-862A-A1DA8D11B782}" type="presParOf" srcId="{0882C069-770B-4329-B70F-E619499FA032}" destId="{AF406653-0D07-46C8-B018-421446F0BF2C}" srcOrd="11" destOrd="0" presId="urn:microsoft.com/office/officeart/2008/layout/HexagonCluster"/>
    <dgm:cxn modelId="{116B8B90-EFAA-413A-9147-16B378BC9236}" type="presParOf" srcId="{AF406653-0D07-46C8-B018-421446F0BF2C}" destId="{5437E028-7363-4D41-8FB1-729C521DAC22}" srcOrd="0" destOrd="0" presId="urn:microsoft.com/office/officeart/2008/layout/HexagonCluster"/>
    <dgm:cxn modelId="{8036E3B2-A7B3-42EF-AB1F-1A60A0A72C9B}" type="presParOf" srcId="{0882C069-770B-4329-B70F-E619499FA032}" destId="{56DBABC2-83B6-48C1-9BC2-0084068D8C3D}" srcOrd="12" destOrd="0" presId="urn:microsoft.com/office/officeart/2008/layout/HexagonCluster"/>
    <dgm:cxn modelId="{E0F8FEA2-837D-442E-9357-8BEAB93E0F7F}" type="presParOf" srcId="{56DBABC2-83B6-48C1-9BC2-0084068D8C3D}" destId="{8755060A-56DF-4340-8762-21503156815E}" srcOrd="0" destOrd="0" presId="urn:microsoft.com/office/officeart/2008/layout/HexagonCluster"/>
    <dgm:cxn modelId="{2A501892-6D87-4A54-804A-DE8CE1E8D2FF}" type="presParOf" srcId="{0882C069-770B-4329-B70F-E619499FA032}" destId="{B83DFFC3-2FE7-4FE8-ADA9-97D5D5560B13}" srcOrd="13" destOrd="0" presId="urn:microsoft.com/office/officeart/2008/layout/HexagonCluster"/>
    <dgm:cxn modelId="{A463FE22-555A-470B-85F5-3F27696C8067}" type="presParOf" srcId="{B83DFFC3-2FE7-4FE8-ADA9-97D5D5560B13}" destId="{73F1EF9C-EAB7-43AE-9D46-FE21A89878A0}" srcOrd="0" destOrd="0" presId="urn:microsoft.com/office/officeart/2008/layout/HexagonCluster"/>
    <dgm:cxn modelId="{001F3682-A984-49A8-ACF5-FB11705E22B2}" type="presParOf" srcId="{0882C069-770B-4329-B70F-E619499FA032}" destId="{1A1E3B75-2E25-4E58-81C5-53379722EB09}" srcOrd="14" destOrd="0" presId="urn:microsoft.com/office/officeart/2008/layout/HexagonCluster"/>
    <dgm:cxn modelId="{CD5999A2-4E8C-4D2C-B1FD-63E212A17C93}" type="presParOf" srcId="{1A1E3B75-2E25-4E58-81C5-53379722EB09}" destId="{F18B6638-1376-41A5-A292-C896C3C1A063}" srcOrd="0" destOrd="0" presId="urn:microsoft.com/office/officeart/2008/layout/HexagonCluster"/>
    <dgm:cxn modelId="{9B1536AD-C568-40DC-AA9E-7E4D2BCC4159}" type="presParOf" srcId="{0882C069-770B-4329-B70F-E619499FA032}" destId="{F2171A39-53B6-4386-BE14-2C45B33B5484}" srcOrd="15" destOrd="0" presId="urn:microsoft.com/office/officeart/2008/layout/HexagonCluster"/>
    <dgm:cxn modelId="{5FFB9C45-82E1-4A6B-83D3-E2C775C79E29}"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26073" y="3107544"/>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smtClean="0">
              <a:latin typeface="Arial Narrow" pitchFamily="34" charset="0"/>
            </a:rPr>
            <a:t>Bezug Experiment </a:t>
          </a:r>
          <a:br>
            <a:rPr lang="de-DE" sz="1700" kern="1200" smtClean="0">
              <a:latin typeface="Arial Narrow" pitchFamily="34" charset="0"/>
            </a:rPr>
          </a:br>
          <a:r>
            <a:rPr lang="de-DE" sz="1700" kern="1200" smtClean="0">
              <a:latin typeface="Arial Narrow" pitchFamily="34" charset="0"/>
              <a:sym typeface="Symbol" panose="05050102010706020507" pitchFamily="18" charset="2"/>
            </a:rPr>
            <a:t>↕</a:t>
          </a:r>
          <a:br>
            <a:rPr lang="de-DE" sz="1700" kern="1200" smtClean="0">
              <a:latin typeface="Arial Narrow" pitchFamily="34" charset="0"/>
              <a:sym typeface="Symbol" panose="05050102010706020507" pitchFamily="18" charset="2"/>
            </a:rPr>
          </a:br>
          <a:r>
            <a:rPr lang="de-DE" sz="1700" kern="1200" smtClean="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686807" y="3331354"/>
        <a:ext cx="1162151" cy="997572"/>
      </dsp:txXfrm>
    </dsp:sp>
    <dsp:sp modelId="{0C723E31-99CC-4179-9DD1-263100DC3F30}">
      <dsp:nvSpPr>
        <dsp:cNvPr id="0" name=""/>
        <dsp:cNvSpPr/>
      </dsp:nvSpPr>
      <dsp:spPr>
        <a:xfrm>
          <a:off x="1776590" y="3154772"/>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321964"/>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23618" y="2953250"/>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856960" y="2328511"/>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de-DE" sz="1800" b="1" kern="1200" smtClean="0">
              <a:latin typeface="Arial Narrow" pitchFamily="34" charset="0"/>
            </a:rPr>
            <a:t>Forscher/in </a:t>
          </a:r>
          <a:r>
            <a:rPr lang="de-DE" sz="1800" b="1" kern="1200" dirty="0" smtClean="0">
              <a:latin typeface="Arial Narrow" pitchFamily="34" charset="0"/>
            </a:rPr>
            <a:t>für einen Tag</a:t>
          </a:r>
          <a:endParaRPr lang="de-DE" sz="1800" b="1" kern="1200" dirty="0">
            <a:latin typeface="Arial Narrow" pitchFamily="34" charset="0"/>
          </a:endParaRPr>
        </a:p>
      </dsp:txBody>
      <dsp:txXfrm>
        <a:off x="3117694" y="2552321"/>
        <a:ext cx="1162151" cy="997572"/>
      </dsp:txXfrm>
    </dsp:sp>
    <dsp:sp modelId="{62877E04-BA84-47A4-9842-03C4205B065A}">
      <dsp:nvSpPr>
        <dsp:cNvPr id="0" name=""/>
        <dsp:cNvSpPr/>
      </dsp:nvSpPr>
      <dsp:spPr>
        <a:xfrm>
          <a:off x="4010276" y="3571774"/>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292116" y="3122871"/>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330683" y="3770269"/>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26073" y="1532185"/>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rPr>
            <a:t>Unmittelbarer Kontakt zur Grundlagen-forschung</a:t>
          </a:r>
        </a:p>
      </dsp:txBody>
      <dsp:txXfrm>
        <a:off x="1686807" y="1755995"/>
        <a:ext cx="1162151" cy="997572"/>
      </dsp:txXfrm>
    </dsp:sp>
    <dsp:sp modelId="{6F7890AE-450B-4232-B221-61DCFBFE0D59}">
      <dsp:nvSpPr>
        <dsp:cNvPr id="0" name=""/>
        <dsp:cNvSpPr/>
      </dsp:nvSpPr>
      <dsp:spPr>
        <a:xfrm>
          <a:off x="1765910" y="2772222"/>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872281" y="788183"/>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3985445" y="2018011"/>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292116" y="1547512"/>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smtClean="0">
              <a:latin typeface="Arial Narrow" pitchFamily="34" charset="0"/>
              <a:ea typeface="+mn-ea"/>
              <a:cs typeface="+mn-cs"/>
            </a:rPr>
            <a:t>Analyse </a:t>
          </a:r>
          <a:br>
            <a:rPr lang="de-DE" sz="1700" kern="1200" smtClean="0">
              <a:latin typeface="Arial Narrow" pitchFamily="34" charset="0"/>
              <a:ea typeface="+mn-ea"/>
              <a:cs typeface="+mn-cs"/>
            </a:rPr>
          </a:br>
          <a:r>
            <a:rPr lang="de-DE" sz="1700" kern="1200" smtClean="0">
              <a:latin typeface="Arial Narrow" pitchFamily="34" charset="0"/>
              <a:ea typeface="+mn-ea"/>
              <a:cs typeface="+mn-cs"/>
            </a:rPr>
            <a:t>echter Daten</a:t>
          </a:r>
          <a:endParaRPr lang="de-DE" sz="1700" kern="1200" dirty="0">
            <a:latin typeface="Arial Narrow" pitchFamily="34" charset="0"/>
            <a:ea typeface="+mn-ea"/>
            <a:cs typeface="+mn-cs"/>
          </a:endParaRPr>
        </a:p>
      </dsp:txBody>
      <dsp:txXfrm>
        <a:off x="4552850" y="1771322"/>
        <a:ext cx="1162151" cy="997572"/>
      </dsp:txXfrm>
    </dsp:sp>
    <dsp:sp modelId="{73F1EF9C-EAB7-43AE-9D46-FE21A89878A0}">
      <dsp:nvSpPr>
        <dsp:cNvPr id="0" name=""/>
        <dsp:cNvSpPr/>
      </dsp:nvSpPr>
      <dsp:spPr>
        <a:xfrm>
          <a:off x="1044168" y="3961014"/>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0" y="3878314"/>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7220278" y="4338085"/>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B9C05-D12D-445F-9B93-E8B06C945ACB}" type="datetimeFigureOut">
              <a:rPr lang="de-DE" smtClean="0"/>
              <a:t>27.09.2022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780E3-FF10-45A8-9E0B-F5510624FA35}" type="slidenum">
              <a:rPr lang="de-DE" smtClean="0"/>
              <a:t>‹Nr.›</a:t>
            </a:fld>
            <a:endParaRPr lang="de-DE"/>
          </a:p>
        </p:txBody>
      </p:sp>
    </p:spTree>
    <p:extLst>
      <p:ext uri="{BB962C8B-B14F-4D97-AF65-F5344CB8AC3E}">
        <p14:creationId xmlns:p14="http://schemas.microsoft.com/office/powerpoint/2010/main" val="1546896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a:t>
            </a:fld>
            <a:endParaRPr lang="de-DE"/>
          </a:p>
        </p:txBody>
      </p:sp>
    </p:spTree>
    <p:extLst>
      <p:ext uri="{BB962C8B-B14F-4D97-AF65-F5344CB8AC3E}">
        <p14:creationId xmlns:p14="http://schemas.microsoft.com/office/powerpoint/2010/main" val="419084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Detektoren für Jugendliche</a:t>
            </a:r>
            <a:r>
              <a:rPr lang="de-DE" baseline="0" dirty="0" smtClean="0"/>
              <a:t>:</a:t>
            </a:r>
            <a:r>
              <a:rPr lang="de-DE" dirty="0" smtClean="0"/>
              <a:t> </a:t>
            </a:r>
            <a:r>
              <a:rPr lang="de-DE" dirty="0" smtClean="0">
                <a:solidFill>
                  <a:srgbClr val="003882"/>
                </a:solidFill>
              </a:rPr>
              <a:t>Zur Ausleihe nach vorheriger Fortbildung, Geeignet für kleinere Gruppen in allen Programmstufen, für</a:t>
            </a:r>
            <a:r>
              <a:rPr lang="de-DE" baseline="0" dirty="0" smtClean="0">
                <a:solidFill>
                  <a:srgbClr val="003882"/>
                </a:solidFill>
              </a:rPr>
              <a:t> Forschungswochen/Projektarbeiten, verschiedene Messungen (Winkel, Lebensdauer, Abschirmung), Einstieg für Jugendliche ins NTW</a:t>
            </a:r>
            <a:endParaRPr lang="de-DE" dirty="0" smtClean="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9888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Detektoren für Jugendliche</a:t>
            </a:r>
            <a:r>
              <a:rPr lang="de-DE" baseline="0" dirty="0" smtClean="0"/>
              <a:t>:</a:t>
            </a:r>
            <a:r>
              <a:rPr lang="de-DE" dirty="0" smtClean="0"/>
              <a:t> </a:t>
            </a:r>
            <a:r>
              <a:rPr lang="de-DE" dirty="0" smtClean="0">
                <a:solidFill>
                  <a:srgbClr val="003882"/>
                </a:solidFill>
              </a:rPr>
              <a:t>Zur Ausleihe nach vorheriger Fortbildung, Geeignet für kleinere Gruppen in allen Programmstufen, für</a:t>
            </a:r>
            <a:r>
              <a:rPr lang="de-DE" baseline="0" dirty="0" smtClean="0">
                <a:solidFill>
                  <a:srgbClr val="003882"/>
                </a:solidFill>
              </a:rPr>
              <a:t> Forschungswochen/Projektarbeiten, verschiedene Messungen (Winkel, Lebensdauer, Abschirmung), Einstieg für Jugendliche ins NTW</a:t>
            </a:r>
            <a:endParaRPr lang="de-DE" dirty="0" smtClean="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49277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Detektoren für Jugendliche</a:t>
            </a:r>
            <a:r>
              <a:rPr lang="de-DE" baseline="0" dirty="0" smtClean="0"/>
              <a:t>:</a:t>
            </a:r>
            <a:r>
              <a:rPr lang="de-DE" dirty="0" smtClean="0"/>
              <a:t> </a:t>
            </a:r>
            <a:r>
              <a:rPr lang="de-DE" dirty="0" smtClean="0">
                <a:solidFill>
                  <a:srgbClr val="003882"/>
                </a:solidFill>
              </a:rPr>
              <a:t>Zur Ausleihe nach vorheriger Fortbildung, Geeignet für kleinere Gruppen in allen Programmstufen, für</a:t>
            </a:r>
            <a:r>
              <a:rPr lang="de-DE" baseline="0" dirty="0" smtClean="0">
                <a:solidFill>
                  <a:srgbClr val="003882"/>
                </a:solidFill>
              </a:rPr>
              <a:t> Forschungswochen/Projektarbeiten, verschiedene Messungen (Winkel, Lebensdauer, Abschirmung), Einstieg für Jugendliche ins NTW</a:t>
            </a:r>
            <a:endParaRPr lang="de-DE" dirty="0" smtClean="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9747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Detektoren für Jugendliche</a:t>
            </a:r>
            <a:r>
              <a:rPr lang="de-DE" baseline="0" dirty="0" smtClean="0"/>
              <a:t>:</a:t>
            </a:r>
            <a:r>
              <a:rPr lang="de-DE" dirty="0" smtClean="0"/>
              <a:t> </a:t>
            </a:r>
            <a:r>
              <a:rPr lang="de-DE" dirty="0" smtClean="0">
                <a:solidFill>
                  <a:srgbClr val="003882"/>
                </a:solidFill>
              </a:rPr>
              <a:t>Zur Ausleihe nach vorheriger Fortbildung, Geeignet für kleinere Gruppen in allen Programmstufen, für</a:t>
            </a:r>
            <a:r>
              <a:rPr lang="de-DE" baseline="0" dirty="0" smtClean="0">
                <a:solidFill>
                  <a:srgbClr val="003882"/>
                </a:solidFill>
              </a:rPr>
              <a:t> Forschungswochen/Projektarbeiten, verschiedene Messungen (Winkel, Lebensdauer, Abschirmung), Einstieg für Jugendliche ins NTW</a:t>
            </a:r>
            <a:endParaRPr lang="de-DE" dirty="0" smtClean="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9045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Detektoren für Jugendliche</a:t>
            </a:r>
            <a:r>
              <a:rPr lang="de-DE" baseline="0" dirty="0" smtClean="0"/>
              <a:t>:</a:t>
            </a:r>
            <a:r>
              <a:rPr lang="de-DE" dirty="0" smtClean="0"/>
              <a:t> </a:t>
            </a:r>
            <a:r>
              <a:rPr lang="de-DE" dirty="0" smtClean="0">
                <a:solidFill>
                  <a:srgbClr val="003882"/>
                </a:solidFill>
              </a:rPr>
              <a:t>Zur Ausleihe nach vorheriger Fortbildung, Geeignet für kleinere Gruppen in allen Programmstufen, für</a:t>
            </a:r>
            <a:r>
              <a:rPr lang="de-DE" baseline="0" dirty="0" smtClean="0">
                <a:solidFill>
                  <a:srgbClr val="003882"/>
                </a:solidFill>
              </a:rPr>
              <a:t> Forschungswochen/Projektarbeiten, verschiedene Messungen (Winkel, Lebensdauer, Abschirmung), Einstieg für Jugendliche ins NTW</a:t>
            </a:r>
            <a:endParaRPr lang="de-DE" dirty="0" smtClean="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7262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19</a:t>
            </a:fld>
            <a:endParaRPr lang="de-DE"/>
          </a:p>
        </p:txBody>
      </p:sp>
    </p:spTree>
    <p:extLst>
      <p:ext uri="{BB962C8B-B14F-4D97-AF65-F5344CB8AC3E}">
        <p14:creationId xmlns:p14="http://schemas.microsoft.com/office/powerpoint/2010/main" val="3193571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Teilnahme an Workshop ist Voraussetzung für Projektwochen</a:t>
            </a:r>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21</a:t>
            </a:fld>
            <a:endParaRPr lang="de-DE"/>
          </a:p>
        </p:txBody>
      </p:sp>
    </p:spTree>
    <p:extLst>
      <p:ext uri="{BB962C8B-B14F-4D97-AF65-F5344CB8AC3E}">
        <p14:creationId xmlns:p14="http://schemas.microsoft.com/office/powerpoint/2010/main" val="1427537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smtClean="0"/>
              <a:t>Fellows können dann (je nach Studienwahl) auch irgendwann</a:t>
            </a:r>
            <a:r>
              <a:rPr lang="de-DE" baseline="0" dirty="0" smtClean="0"/>
              <a:t> zu </a:t>
            </a:r>
            <a:r>
              <a:rPr lang="de-DE" baseline="0" dirty="0" err="1" smtClean="0"/>
              <a:t>Vermittler:innen</a:t>
            </a:r>
            <a:r>
              <a:rPr lang="de-DE" baseline="0" dirty="0" smtClean="0"/>
              <a:t> werden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1279233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a:t>
            </a:r>
            <a:r>
              <a:rPr lang="de-DE" baseline="0" dirty="0" smtClean="0"/>
              <a:t> nach COVID noch </a:t>
            </a:r>
            <a:r>
              <a:rPr lang="de-DE" baseline="0" dirty="0" err="1" smtClean="0"/>
              <a:t>CERN@home</a:t>
            </a:r>
            <a:r>
              <a:rPr lang="de-DE" baseline="0" dirty="0" smtClean="0"/>
              <a:t> (20.04.)</a:t>
            </a:r>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24</a:t>
            </a:fld>
            <a:endParaRPr lang="de-DE"/>
          </a:p>
        </p:txBody>
      </p:sp>
    </p:spTree>
    <p:extLst>
      <p:ext uri="{BB962C8B-B14F-4D97-AF65-F5344CB8AC3E}">
        <p14:creationId xmlns:p14="http://schemas.microsoft.com/office/powerpoint/2010/main" val="2656670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25</a:t>
            </a:fld>
            <a:endParaRPr lang="de-DE"/>
          </a:p>
        </p:txBody>
      </p:sp>
    </p:spTree>
    <p:extLst>
      <p:ext uri="{BB962C8B-B14F-4D97-AF65-F5344CB8AC3E}">
        <p14:creationId xmlns:p14="http://schemas.microsoft.com/office/powerpoint/2010/main" val="3450363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3</a:t>
            </a:fld>
            <a:endParaRPr lang="de-DE"/>
          </a:p>
        </p:txBody>
      </p:sp>
    </p:spTree>
    <p:extLst>
      <p:ext uri="{BB962C8B-B14F-4D97-AF65-F5344CB8AC3E}">
        <p14:creationId xmlns:p14="http://schemas.microsoft.com/office/powerpoint/2010/main" val="2632145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711969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28</a:t>
            </a:fld>
            <a:endParaRPr lang="de-DE"/>
          </a:p>
        </p:txBody>
      </p:sp>
    </p:spTree>
    <p:extLst>
      <p:ext uri="{BB962C8B-B14F-4D97-AF65-F5344CB8AC3E}">
        <p14:creationId xmlns:p14="http://schemas.microsoft.com/office/powerpoint/2010/main" val="374924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29</a:t>
            </a:fld>
            <a:endParaRPr lang="de-DE">
              <a:solidFill>
                <a:prstClr val="black"/>
              </a:solidFill>
            </a:endParaRPr>
          </a:p>
        </p:txBody>
      </p:sp>
    </p:spTree>
    <p:extLst>
      <p:ext uri="{BB962C8B-B14F-4D97-AF65-F5344CB8AC3E}">
        <p14:creationId xmlns:p14="http://schemas.microsoft.com/office/powerpoint/2010/main" val="40853360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3241824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31</a:t>
            </a:fld>
            <a:endParaRPr lang="de-DE" dirty="0">
              <a:solidFill>
                <a:prstClr val="black"/>
              </a:solidFill>
            </a:endParaRPr>
          </a:p>
        </p:txBody>
      </p:sp>
    </p:spTree>
    <p:extLst>
      <p:ext uri="{BB962C8B-B14F-4D97-AF65-F5344CB8AC3E}">
        <p14:creationId xmlns:p14="http://schemas.microsoft.com/office/powerpoint/2010/main" val="4232202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1108728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33</a:t>
            </a:fld>
            <a:endParaRPr lang="de-DE"/>
          </a:p>
        </p:txBody>
      </p:sp>
    </p:spTree>
    <p:extLst>
      <p:ext uri="{BB962C8B-B14F-4D97-AF65-F5344CB8AC3E}">
        <p14:creationId xmlns:p14="http://schemas.microsoft.com/office/powerpoint/2010/main" val="2283388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60760">
              <a:lnSpc>
                <a:spcPct val="150000"/>
              </a:lnSpc>
              <a:defRPr/>
            </a:pPr>
            <a:endParaRPr lang="de-DE" dirty="0" smtClean="0"/>
          </a:p>
        </p:txBody>
      </p:sp>
      <p:sp>
        <p:nvSpPr>
          <p:cNvPr id="4" name="Foliennummernplatzhalter 3"/>
          <p:cNvSpPr>
            <a:spLocks noGrp="1"/>
          </p:cNvSpPr>
          <p:nvPr>
            <p:ph type="sldNum" sz="quarter" idx="10"/>
          </p:nvPr>
        </p:nvSpPr>
        <p:spPr/>
        <p:txBody>
          <a:bodyPr/>
          <a:lstStyle/>
          <a:p>
            <a:fld id="{C58334F4-BBE0-466D-8A8D-8869AE82A8CE}" type="slidenum">
              <a:rPr lang="de-DE" smtClean="0"/>
              <a:pPr/>
              <a:t>34</a:t>
            </a:fld>
            <a:endParaRPr lang="de-DE"/>
          </a:p>
        </p:txBody>
      </p:sp>
    </p:spTree>
    <p:extLst>
      <p:ext uri="{BB962C8B-B14F-4D97-AF65-F5344CB8AC3E}">
        <p14:creationId xmlns:p14="http://schemas.microsoft.com/office/powerpoint/2010/main" val="4081796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37</a:t>
            </a:fld>
            <a:endParaRPr lang="de-DE"/>
          </a:p>
        </p:txBody>
      </p:sp>
    </p:spTree>
    <p:extLst>
      <p:ext uri="{BB962C8B-B14F-4D97-AF65-F5344CB8AC3E}">
        <p14:creationId xmlns:p14="http://schemas.microsoft.com/office/powerpoint/2010/main" val="482263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38</a:t>
            </a:fld>
            <a:endParaRPr lang="de-DE"/>
          </a:p>
        </p:txBody>
      </p:sp>
    </p:spTree>
    <p:extLst>
      <p:ext uri="{BB962C8B-B14F-4D97-AF65-F5344CB8AC3E}">
        <p14:creationId xmlns:p14="http://schemas.microsoft.com/office/powerpoint/2010/main" val="2357918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32340119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42</a:t>
            </a:fld>
            <a:endParaRPr lang="de-DE"/>
          </a:p>
        </p:txBody>
      </p:sp>
    </p:spTree>
    <p:extLst>
      <p:ext uri="{BB962C8B-B14F-4D97-AF65-F5344CB8AC3E}">
        <p14:creationId xmlns:p14="http://schemas.microsoft.com/office/powerpoint/2010/main" val="3074831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4FB6DB-8B21-4AA1-9DE1-4380A936D24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7366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4FB6DB-8B21-4AA1-9DE1-4380A936D24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28962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45</a:t>
            </a:fld>
            <a:endParaRPr lang="de-DE"/>
          </a:p>
        </p:txBody>
      </p:sp>
    </p:spTree>
    <p:extLst>
      <p:ext uri="{BB962C8B-B14F-4D97-AF65-F5344CB8AC3E}">
        <p14:creationId xmlns:p14="http://schemas.microsoft.com/office/powerpoint/2010/main" val="2085293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5</a:t>
            </a:fld>
            <a:endParaRPr lang="de-DE"/>
          </a:p>
        </p:txBody>
      </p:sp>
    </p:spTree>
    <p:extLst>
      <p:ext uri="{BB962C8B-B14F-4D97-AF65-F5344CB8AC3E}">
        <p14:creationId xmlns:p14="http://schemas.microsoft.com/office/powerpoint/2010/main" val="1193933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smtClean="0"/>
              <a:t>Bauen aufeinander auf bzw. stellen Voraussetzung dar</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4416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smtClean="0"/>
              <a:t>Bauen aufeinander auf bzw. stellen Voraussetzung dar</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13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err="1" smtClean="0"/>
              <a:t>Masterclasses</a:t>
            </a:r>
            <a:r>
              <a:rPr lang="de-DE" dirty="0" smtClean="0"/>
              <a:t>: LHC [ATLAS (2x), CMS, ALICE (2x), </a:t>
            </a:r>
            <a:r>
              <a:rPr lang="de-DE" dirty="0" err="1" smtClean="0"/>
              <a:t>LHCb</a:t>
            </a:r>
            <a:r>
              <a:rPr lang="de-DE" dirty="0" smtClean="0"/>
              <a:t>], </a:t>
            </a:r>
            <a:r>
              <a:rPr lang="de-DE" dirty="0" smtClean="0">
                <a:sym typeface="Wingdings" panose="05000000000000000000" pitchFamily="2" charset="2"/>
              </a:rPr>
              <a:t> Standorte fokussieren sich auf eigene Forschungsthemen</a:t>
            </a:r>
          </a:p>
          <a:p>
            <a:r>
              <a:rPr lang="de-DE" dirty="0" smtClean="0">
                <a:sym typeface="Wingdings" panose="05000000000000000000" pitchFamily="2" charset="2"/>
              </a:rPr>
              <a:t>Eintägig, echte Daten, Jugendliche</a:t>
            </a:r>
            <a:r>
              <a:rPr lang="de-DE" baseline="0" dirty="0" smtClean="0">
                <a:sym typeface="Wingdings" panose="05000000000000000000" pitchFamily="2" charset="2"/>
              </a:rPr>
              <a:t> treffen </a:t>
            </a:r>
            <a:r>
              <a:rPr lang="de-DE" baseline="0" dirty="0" err="1" smtClean="0">
                <a:sym typeface="Wingdings" panose="05000000000000000000" pitchFamily="2" charset="2"/>
              </a:rPr>
              <a:t>role</a:t>
            </a:r>
            <a:r>
              <a:rPr lang="de-DE" baseline="0" dirty="0" smtClean="0">
                <a:sym typeface="Wingdings" panose="05000000000000000000" pitchFamily="2" charset="2"/>
              </a:rPr>
              <a:t> </a:t>
            </a:r>
            <a:r>
              <a:rPr lang="de-DE" baseline="0" dirty="0" err="1" smtClean="0">
                <a:sym typeface="Wingdings" panose="05000000000000000000" pitchFamily="2" charset="2"/>
              </a:rPr>
              <a:t>models</a:t>
            </a:r>
            <a:r>
              <a:rPr lang="de-DE" baseline="0" dirty="0" smtClean="0">
                <a:sym typeface="Wingdings" panose="05000000000000000000" pitchFamily="2" charset="2"/>
              </a:rPr>
              <a:t> (+ Nature </a:t>
            </a:r>
            <a:r>
              <a:rPr lang="de-DE" baseline="0" dirty="0" err="1" smtClean="0">
                <a:sym typeface="Wingdings" panose="05000000000000000000" pitchFamily="2" charset="2"/>
              </a:rPr>
              <a:t>of</a:t>
            </a:r>
            <a:r>
              <a:rPr lang="de-DE" baseline="0" dirty="0" smtClean="0">
                <a:sym typeface="Wingdings" panose="05000000000000000000" pitchFamily="2" charset="2"/>
              </a:rPr>
              <a:t> Science)</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8865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nSpc>
                <a:spcPct val="150000"/>
              </a:lnSpc>
            </a:pPr>
            <a:r>
              <a:rPr lang="de-DE" b="0" baseline="0" dirty="0" smtClean="0">
                <a:latin typeface="+mj-lt"/>
                <a:cs typeface="Arial" panose="020B0604020202020204" pitchFamily="34" charset="0"/>
              </a:rPr>
              <a:t>Das </a:t>
            </a:r>
            <a:r>
              <a:rPr lang="de-DE" b="1" baseline="0" dirty="0" smtClean="0">
                <a:latin typeface="+mj-lt"/>
                <a:cs typeface="Arial" panose="020B0604020202020204" pitchFamily="34" charset="0"/>
              </a:rPr>
              <a:t>Konzept</a:t>
            </a:r>
            <a:r>
              <a:rPr lang="de-DE" b="0" baseline="0" dirty="0" smtClean="0">
                <a:latin typeface="+mj-lt"/>
                <a:cs typeface="Arial" panose="020B0604020202020204" pitchFamily="34" charset="0"/>
              </a:rPr>
              <a:t>:</a:t>
            </a:r>
          </a:p>
          <a:p>
            <a:pPr>
              <a:lnSpc>
                <a:spcPct val="150000"/>
              </a:lnSpc>
            </a:pPr>
            <a:endParaRPr lang="de-DE" b="0" baseline="0" dirty="0" smtClean="0">
              <a:latin typeface="+mj-lt"/>
              <a:cs typeface="Arial" panose="020B0604020202020204" pitchFamily="34" charset="0"/>
            </a:endParaRPr>
          </a:p>
          <a:p>
            <a:pPr>
              <a:lnSpc>
                <a:spcPct val="150000"/>
              </a:lnSpc>
            </a:pPr>
            <a:r>
              <a:rPr lang="de-DE" b="0" baseline="0" dirty="0" smtClean="0">
                <a:latin typeface="+mj-lt"/>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b="1" baseline="0" dirty="0" smtClean="0">
                <a:latin typeface="+mj-lt"/>
                <a:cs typeface="Arial" panose="020B0604020202020204" pitchFamily="34" charset="0"/>
              </a:rPr>
              <a:t>für einen Tag als Forscher handeln</a:t>
            </a:r>
            <a:r>
              <a:rPr lang="de-DE" b="0" baseline="0" dirty="0" smtClean="0">
                <a:latin typeface="+mj-lt"/>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b="0" baseline="0" dirty="0" err="1" smtClean="0">
                <a:latin typeface="+mj-lt"/>
                <a:cs typeface="Arial" panose="020B0604020202020204" pitchFamily="34" charset="0"/>
              </a:rPr>
              <a:t>Higgs</a:t>
            </a:r>
            <a:r>
              <a:rPr lang="de-DE" b="0" baseline="0" dirty="0" smtClean="0">
                <a:latin typeface="+mj-lt"/>
                <a:cs typeface="Arial" panose="020B0604020202020204" pitchFamily="34" charset="0"/>
              </a:rPr>
              <a:t>-Teilchen nicht fehlen.</a:t>
            </a:r>
          </a:p>
          <a:p>
            <a:endParaRPr lang="de-DE" b="0" baseline="0" dirty="0" smtClean="0">
              <a:latin typeface="Arial" panose="020B0604020202020204" pitchFamily="34" charset="0"/>
              <a:cs typeface="Arial" panose="020B0604020202020204" pitchFamily="34" charset="0"/>
            </a:endParaRPr>
          </a:p>
          <a:p>
            <a:endParaRPr lang="de-DE" dirty="0" smtClean="0"/>
          </a:p>
        </p:txBody>
      </p:sp>
      <p:sp>
        <p:nvSpPr>
          <p:cNvPr id="4" name="Foliennummernplatzhalter 3"/>
          <p:cNvSpPr>
            <a:spLocks noGrp="1"/>
          </p:cNvSpPr>
          <p:nvPr>
            <p:ph type="sldNum" sz="quarter" idx="10"/>
          </p:nvPr>
        </p:nvSpPr>
        <p:spPr/>
        <p:txBody>
          <a:bodyPr/>
          <a:lstStyle/>
          <a:p>
            <a:fld id="{C58334F4-BBE0-466D-8A8D-8869AE82A8CE}" type="slidenum">
              <a:rPr lang="de-DE" smtClean="0"/>
              <a:pPr/>
              <a:t>9</a:t>
            </a:fld>
            <a:endParaRPr lang="de-DE"/>
          </a:p>
        </p:txBody>
      </p:sp>
    </p:spTree>
    <p:extLst>
      <p:ext uri="{BB962C8B-B14F-4D97-AF65-F5344CB8AC3E}">
        <p14:creationId xmlns:p14="http://schemas.microsoft.com/office/powerpoint/2010/main" val="4082692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1092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19883258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4162" y="663276"/>
            <a:ext cx="10036851"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10608501" y="6392504"/>
            <a:ext cx="745299"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1294163" y="6392504"/>
            <a:ext cx="1153432" cy="365125"/>
          </a:xfrm>
          <a:prstGeom prst="rect">
            <a:avLst/>
          </a:prstGeom>
        </p:spPr>
        <p:txBody>
          <a:bodyPr anchor="ctr"/>
          <a:lstStyle>
            <a:lvl1pPr algn="l">
              <a:defRPr sz="1200">
                <a:solidFill>
                  <a:schemeClr val="accent6">
                    <a:lumMod val="60000"/>
                    <a:lumOff val="40000"/>
                  </a:schemeClr>
                </a:solidFill>
              </a:defRPr>
            </a:lvl1pPr>
          </a:lstStyle>
          <a:p>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2639616" y="6392504"/>
            <a:ext cx="7872875"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41707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6" name="Date Placeholder 3"/>
          <p:cNvSpPr>
            <a:spLocks noGrp="1"/>
          </p:cNvSpPr>
          <p:nvPr>
            <p:ph type="dt" sz="half" idx="10"/>
          </p:nvPr>
        </p:nvSpPr>
        <p:spPr>
          <a:xfrm>
            <a:off x="838200" y="6356362"/>
            <a:ext cx="1513885" cy="365125"/>
          </a:xfrm>
          <a:prstGeom prst="rect">
            <a:avLst/>
          </a:prstGeom>
        </p:spPr>
        <p:txBody>
          <a:bodyPr anchor="ctr"/>
          <a:lstStyle>
            <a:lvl1pPr>
              <a:defRPr sz="1200">
                <a:solidFill>
                  <a:srgbClr val="013476"/>
                </a:solidFill>
                <a:latin typeface="Arial Narrow" panose="020B0606020202030204" pitchFamily="34" charset="0"/>
              </a:defRPr>
            </a:lvl1pPr>
          </a:lstStyle>
          <a:p>
            <a:endParaRPr lang="de-DE" dirty="0"/>
          </a:p>
        </p:txBody>
      </p:sp>
    </p:spTree>
    <p:extLst>
      <p:ext uri="{BB962C8B-B14F-4D97-AF65-F5344CB8AC3E}">
        <p14:creationId xmlns:p14="http://schemas.microsoft.com/office/powerpoint/2010/main" val="393847306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250395042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a:t>
            </a:r>
            <a:r>
              <a:rPr lang="de-DE" dirty="0" smtClean="0"/>
              <a:t>bearbeiten </a:t>
            </a:r>
            <a:r>
              <a:rPr lang="de-DE" dirty="0" err="1" smtClean="0"/>
              <a:t>nmbf</a:t>
            </a:r>
            <a:r>
              <a:rPr lang="de-DE" dirty="0" smtClean="0"/>
              <a:t> </a:t>
            </a:r>
            <a:r>
              <a:rPr lang="de-DE" dirty="0" err="1" smtClean="0"/>
              <a:t>akjbfn</a:t>
            </a:r>
            <a:r>
              <a:rPr lang="de-DE" dirty="0" smtClean="0"/>
              <a:t> </a:t>
            </a:r>
            <a:r>
              <a:rPr lang="de-DE" dirty="0" err="1" smtClean="0"/>
              <a:t>fojnfk</a:t>
            </a:r>
            <a:r>
              <a:rPr lang="de-DE" dirty="0" smtClean="0"/>
              <a:t> </a:t>
            </a:r>
            <a:r>
              <a:rPr lang="de-DE" dirty="0" err="1" smtClean="0"/>
              <a:t>fekn</a:t>
            </a:r>
            <a:r>
              <a:rPr lang="de-DE" dirty="0" smtClean="0"/>
              <a:t> </a:t>
            </a:r>
            <a:r>
              <a:rPr lang="de-DE" dirty="0" err="1" smtClean="0"/>
              <a:t>qefonwgkn</a:t>
            </a:r>
            <a:r>
              <a:rPr lang="de-DE" dirty="0" smtClean="0"/>
              <a:t> </a:t>
            </a:r>
            <a:r>
              <a:rPr lang="de-DE" dirty="0" err="1" smtClean="0"/>
              <a:t>knefk</a:t>
            </a:r>
            <a:r>
              <a:rPr lang="de-DE" dirty="0" smtClean="0"/>
              <a:t> </a:t>
            </a:r>
            <a:r>
              <a:rPr lang="de-DE" dirty="0" err="1" smtClean="0"/>
              <a:t>vlknvaökjgngG</a:t>
            </a:r>
            <a:r>
              <a:rPr lang="de-DE" dirty="0" smtClean="0"/>
              <a:t> GJRK</a:t>
            </a:r>
          </a:p>
          <a:p>
            <a:pPr lvl="1"/>
            <a:r>
              <a:rPr lang="de-DE" dirty="0" smtClean="0"/>
              <a:t>Zweite </a:t>
            </a:r>
            <a:r>
              <a:rPr lang="de-DE" dirty="0"/>
              <a:t>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smtClean="0"/>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174612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2253786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197404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a:stretch>
            <a:fillRect/>
          </a:stretch>
        </p:blipFill>
        <p:spPr>
          <a:xfrm rot="17784200">
            <a:off x="-4949219" y="-8154265"/>
            <a:ext cx="22534786" cy="22232968"/>
          </a:xfrm>
          <a:prstGeom prst="rect">
            <a:avLst/>
          </a:prstGeom>
        </p:spPr>
      </p:pic>
    </p:spTree>
    <p:extLst>
      <p:ext uri="{BB962C8B-B14F-4D97-AF65-F5344CB8AC3E}">
        <p14:creationId xmlns:p14="http://schemas.microsoft.com/office/powerpoint/2010/main" val="36791462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rgbClr val="013476"/>
                </a:solidFill>
              </a:defRPr>
            </a:lvl1pPr>
          </a:lstStyle>
          <a:p>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rgbClr val="013476"/>
                </a:solidFill>
                <a:latin typeface="Arial Narrow" panose="020B0606020202030204" pitchFamily="34" charset="0"/>
              </a:defRPr>
            </a:lvl1pPr>
          </a:lstStyle>
          <a:p>
            <a:pPr algn="ctr"/>
            <a:r>
              <a:rPr lang="de-DE" smtClean="0"/>
              <a:t>Netzwerk Teilchenwelt - Angebote und Materialien</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3193943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a:t>
            </a:r>
            <a:r>
              <a:rPr lang="de-DE" dirty="0" smtClean="0"/>
              <a:t>bearbeiten </a:t>
            </a:r>
            <a:r>
              <a:rPr lang="de-DE" dirty="0" err="1" smtClean="0"/>
              <a:t>nmbf</a:t>
            </a:r>
            <a:r>
              <a:rPr lang="de-DE" dirty="0" smtClean="0"/>
              <a:t> </a:t>
            </a:r>
            <a:r>
              <a:rPr lang="de-DE" dirty="0" err="1" smtClean="0"/>
              <a:t>akjbfn</a:t>
            </a:r>
            <a:r>
              <a:rPr lang="de-DE" dirty="0" smtClean="0"/>
              <a:t> </a:t>
            </a:r>
            <a:r>
              <a:rPr lang="de-DE" dirty="0" err="1" smtClean="0"/>
              <a:t>fojnfk</a:t>
            </a:r>
            <a:r>
              <a:rPr lang="de-DE" dirty="0" smtClean="0"/>
              <a:t> </a:t>
            </a:r>
            <a:r>
              <a:rPr lang="de-DE" dirty="0" err="1" smtClean="0"/>
              <a:t>fekn</a:t>
            </a:r>
            <a:r>
              <a:rPr lang="de-DE" dirty="0" smtClean="0"/>
              <a:t> </a:t>
            </a:r>
            <a:r>
              <a:rPr lang="de-DE" dirty="0" err="1" smtClean="0"/>
              <a:t>qefonwgkn</a:t>
            </a:r>
            <a:r>
              <a:rPr lang="de-DE" dirty="0" smtClean="0"/>
              <a:t> </a:t>
            </a:r>
            <a:r>
              <a:rPr lang="de-DE" dirty="0" err="1" smtClean="0"/>
              <a:t>knefk</a:t>
            </a:r>
            <a:r>
              <a:rPr lang="de-DE" dirty="0" smtClean="0"/>
              <a:t> </a:t>
            </a:r>
            <a:r>
              <a:rPr lang="de-DE" dirty="0" err="1" smtClean="0"/>
              <a:t>vlknvaökjgngG</a:t>
            </a:r>
            <a:r>
              <a:rPr lang="de-DE" dirty="0" smtClean="0"/>
              <a:t> GJRK</a:t>
            </a:r>
          </a:p>
          <a:p>
            <a:pPr lvl="1"/>
            <a:r>
              <a:rPr lang="de-DE" dirty="0" smtClean="0"/>
              <a:t>Zweite </a:t>
            </a:r>
            <a:r>
              <a:rPr lang="de-DE" dirty="0"/>
              <a:t>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smtClean="0"/>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36717263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08618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43706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a:stretch>
            <a:fillRect/>
          </a:stretch>
        </p:blipFill>
        <p:spPr>
          <a:xfrm rot="17784200">
            <a:off x="-4949219" y="-8154265"/>
            <a:ext cx="22534786" cy="22232968"/>
          </a:xfrm>
          <a:prstGeom prst="rect">
            <a:avLst/>
          </a:prstGeom>
        </p:spPr>
      </p:pic>
      <p:grpSp>
        <p:nvGrpSpPr>
          <p:cNvPr id="10" name="Gruppieren 9">
            <a:extLst>
              <a:ext uri="{FF2B5EF4-FFF2-40B4-BE49-F238E27FC236}">
                <a16:creationId xmlns:a16="http://schemas.microsoft.com/office/drawing/2014/main" id="{35844C35-E5A9-CF4B-A547-B4C102CABF25}"/>
              </a:ext>
            </a:extLst>
          </p:cNvPr>
          <p:cNvGrpSpPr/>
          <p:nvPr userDrawn="1"/>
        </p:nvGrpSpPr>
        <p:grpSpPr>
          <a:xfrm>
            <a:off x="3478529" y="2346667"/>
            <a:ext cx="5234941" cy="1368078"/>
            <a:chOff x="2023108" y="1748790"/>
            <a:chExt cx="5234941" cy="1368078"/>
          </a:xfrm>
        </p:grpSpPr>
        <p:sp>
          <p:nvSpPr>
            <p:cNvPr id="8" name="Textfeld 7">
              <a:extLst>
                <a:ext uri="{FF2B5EF4-FFF2-40B4-BE49-F238E27FC236}">
                  <a16:creationId xmlns:a16="http://schemas.microsoft.com/office/drawing/2014/main" id="{9FE81C44-CF2A-1D4F-80BB-DEB48D668888}"/>
                </a:ext>
              </a:extLst>
            </p:cNvPr>
            <p:cNvSpPr txBox="1"/>
            <p:nvPr userDrawn="1"/>
          </p:nvSpPr>
          <p:spPr>
            <a:xfrm flipH="1">
              <a:off x="2023108" y="1748790"/>
              <a:ext cx="5234941" cy="1231106"/>
            </a:xfrm>
            <a:prstGeom prst="rect">
              <a:avLst/>
            </a:prstGeom>
            <a:noFill/>
          </p:spPr>
          <p:txBody>
            <a:bodyPr wrap="square" rtlCol="0">
              <a:spAutoFit/>
            </a:bodyPr>
            <a:lstStyle/>
            <a:p>
              <a:pPr marL="0" indent="0">
                <a:lnSpc>
                  <a:spcPct val="90000"/>
                </a:lnSpc>
                <a:spcBef>
                  <a:spcPts val="1000"/>
                </a:spcBef>
                <a:buClr>
                  <a:srgbClr val="CCCC00"/>
                </a:buClr>
                <a:buSzPct val="90000"/>
                <a:buFont typeface="Arial Narrow" panose="020B0606020202030204" pitchFamily="34" charset="0"/>
                <a:buNone/>
              </a:pPr>
              <a:r>
                <a:rPr lang="de-DE" sz="8000" b="0" i="0" dirty="0">
                  <a:solidFill>
                    <a:schemeClr val="accent4"/>
                  </a:solidFill>
                  <a:latin typeface="MetaOT-Book" panose="02000503040000020004" pitchFamily="2" charset="77"/>
                </a:rPr>
                <a:t>FOLLOW US</a:t>
              </a:r>
            </a:p>
          </p:txBody>
        </p:sp>
        <p:sp>
          <p:nvSpPr>
            <p:cNvPr id="9" name="Textfeld 8">
              <a:extLst>
                <a:ext uri="{FF2B5EF4-FFF2-40B4-BE49-F238E27FC236}">
                  <a16:creationId xmlns:a16="http://schemas.microsoft.com/office/drawing/2014/main" id="{9D92C424-FB8E-9247-B252-F4F0261CC5C8}"/>
                </a:ext>
              </a:extLst>
            </p:cNvPr>
            <p:cNvSpPr txBox="1"/>
            <p:nvPr userDrawn="1"/>
          </p:nvSpPr>
          <p:spPr>
            <a:xfrm flipH="1">
              <a:off x="2160270" y="2682903"/>
              <a:ext cx="4937760" cy="433965"/>
            </a:xfrm>
            <a:prstGeom prst="rect">
              <a:avLst/>
            </a:prstGeom>
            <a:noFill/>
          </p:spPr>
          <p:txBody>
            <a:bodyPr wrap="square" rtlCol="0">
              <a:spAutoFit/>
            </a:bodyPr>
            <a:lstStyle/>
            <a:p>
              <a:pPr marL="0" indent="0" algn="ctr">
                <a:lnSpc>
                  <a:spcPct val="90000"/>
                </a:lnSpc>
                <a:spcBef>
                  <a:spcPts val="1000"/>
                </a:spcBef>
                <a:buClr>
                  <a:srgbClr val="CCCC00"/>
                </a:buClr>
                <a:buSzPct val="90000"/>
                <a:buFont typeface="Arial Narrow" panose="020B0606020202030204" pitchFamily="34" charset="0"/>
                <a:buNone/>
              </a:pPr>
              <a:r>
                <a:rPr lang="de-DE" sz="2400" b="0" i="0" dirty="0">
                  <a:solidFill>
                    <a:schemeClr val="accent4"/>
                  </a:solidFill>
                  <a:latin typeface="MetaOT-Book" panose="02000503040000020004" pitchFamily="2" charset="77"/>
                </a:rPr>
                <a:t>on </a:t>
              </a:r>
              <a:r>
                <a:rPr lang="de-DE" sz="2400" b="0" i="0" dirty="0" err="1">
                  <a:solidFill>
                    <a:schemeClr val="accent4"/>
                  </a:solidFill>
                  <a:latin typeface="MetaOT-Book" panose="02000503040000020004" pitchFamily="2" charset="77"/>
                </a:rPr>
                <a:t>Social</a:t>
              </a:r>
              <a:r>
                <a:rPr lang="de-DE" sz="2400" b="0" i="0" dirty="0">
                  <a:solidFill>
                    <a:schemeClr val="accent4"/>
                  </a:solidFill>
                  <a:latin typeface="MetaOT-Book" panose="02000503040000020004" pitchFamily="2" charset="77"/>
                </a:rPr>
                <a:t> Media</a:t>
              </a:r>
            </a:p>
          </p:txBody>
        </p:sp>
      </p:grpSp>
      <p:grpSp>
        <p:nvGrpSpPr>
          <p:cNvPr id="19" name="Gruppieren 18">
            <a:extLst>
              <a:ext uri="{FF2B5EF4-FFF2-40B4-BE49-F238E27FC236}">
                <a16:creationId xmlns:a16="http://schemas.microsoft.com/office/drawing/2014/main" id="{7947D3F7-4293-1D4B-A4F0-499824D36415}"/>
              </a:ext>
            </a:extLst>
          </p:cNvPr>
          <p:cNvGrpSpPr/>
          <p:nvPr userDrawn="1"/>
        </p:nvGrpSpPr>
        <p:grpSpPr>
          <a:xfrm>
            <a:off x="4504552" y="4019470"/>
            <a:ext cx="3182893" cy="629388"/>
            <a:chOff x="4282377" y="4253218"/>
            <a:chExt cx="3182893" cy="629388"/>
          </a:xfrm>
        </p:grpSpPr>
        <p:pic>
          <p:nvPicPr>
            <p:cNvPr id="13" name="Grafik 12">
              <a:extLst>
                <a:ext uri="{FF2B5EF4-FFF2-40B4-BE49-F238E27FC236}">
                  <a16:creationId xmlns:a16="http://schemas.microsoft.com/office/drawing/2014/main" id="{8287AA7B-C1C1-6741-95FF-10C74CAA8717}"/>
                </a:ext>
              </a:extLst>
            </p:cNvPr>
            <p:cNvPicPr>
              <a:picLocks noChangeAspect="1"/>
            </p:cNvPicPr>
            <p:nvPr userDrawn="1"/>
          </p:nvPicPr>
          <p:blipFill>
            <a:blip r:embed="rId3"/>
            <a:stretch>
              <a:fillRect/>
            </a:stretch>
          </p:blipFill>
          <p:spPr>
            <a:xfrm>
              <a:off x="5466612" y="4253218"/>
              <a:ext cx="629388" cy="629388"/>
            </a:xfrm>
            <a:prstGeom prst="rect">
              <a:avLst/>
            </a:prstGeom>
          </p:spPr>
        </p:pic>
        <p:pic>
          <p:nvPicPr>
            <p:cNvPr id="14" name="Grafik 13">
              <a:extLst>
                <a:ext uri="{FF2B5EF4-FFF2-40B4-BE49-F238E27FC236}">
                  <a16:creationId xmlns:a16="http://schemas.microsoft.com/office/drawing/2014/main" id="{58A55E02-073B-DC44-BF32-3E62A221B8EF}"/>
                </a:ext>
              </a:extLst>
            </p:cNvPr>
            <p:cNvPicPr>
              <a:picLocks noChangeAspect="1"/>
            </p:cNvPicPr>
            <p:nvPr userDrawn="1"/>
          </p:nvPicPr>
          <p:blipFill>
            <a:blip r:embed="rId4"/>
            <a:stretch>
              <a:fillRect/>
            </a:stretch>
          </p:blipFill>
          <p:spPr>
            <a:xfrm>
              <a:off x="4282377" y="4253218"/>
              <a:ext cx="629388" cy="629388"/>
            </a:xfrm>
            <a:prstGeom prst="rect">
              <a:avLst/>
            </a:prstGeom>
          </p:spPr>
        </p:pic>
        <p:pic>
          <p:nvPicPr>
            <p:cNvPr id="15" name="Grafik 14">
              <a:extLst>
                <a:ext uri="{FF2B5EF4-FFF2-40B4-BE49-F238E27FC236}">
                  <a16:creationId xmlns:a16="http://schemas.microsoft.com/office/drawing/2014/main" id="{B5C61A6D-2D98-354E-8F3E-0E2A689AE032}"/>
                </a:ext>
              </a:extLst>
            </p:cNvPr>
            <p:cNvPicPr>
              <a:picLocks noChangeAspect="1"/>
            </p:cNvPicPr>
            <p:nvPr userDrawn="1"/>
          </p:nvPicPr>
          <p:blipFill>
            <a:blip r:embed="rId5"/>
            <a:stretch>
              <a:fillRect/>
            </a:stretch>
          </p:blipFill>
          <p:spPr>
            <a:xfrm>
              <a:off x="6650847" y="4281835"/>
              <a:ext cx="814423" cy="573436"/>
            </a:xfrm>
            <a:prstGeom prst="rect">
              <a:avLst/>
            </a:prstGeom>
          </p:spPr>
        </p:pic>
        <p:cxnSp>
          <p:nvCxnSpPr>
            <p:cNvPr id="17" name="Gerade Verbindung 16">
              <a:extLst>
                <a:ext uri="{FF2B5EF4-FFF2-40B4-BE49-F238E27FC236}">
                  <a16:creationId xmlns:a16="http://schemas.microsoft.com/office/drawing/2014/main" id="{CCFD458F-4EB7-A547-A232-91BB9A565E71}"/>
                </a:ext>
              </a:extLst>
            </p:cNvPr>
            <p:cNvCxnSpPr/>
            <p:nvPr userDrawn="1"/>
          </p:nvCxnSpPr>
          <p:spPr>
            <a:xfrm>
              <a:off x="5168348"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C9D398EC-4D72-EA48-90D5-30C1C6ABE0CB}"/>
                </a:ext>
              </a:extLst>
            </p:cNvPr>
            <p:cNvCxnSpPr/>
            <p:nvPr userDrawn="1"/>
          </p:nvCxnSpPr>
          <p:spPr>
            <a:xfrm>
              <a:off x="6361043"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610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4511" y="979565"/>
            <a:ext cx="11135072"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platzhalter 1"/>
          <p:cNvSpPr>
            <a:spLocks noGrp="1"/>
          </p:cNvSpPr>
          <p:nvPr>
            <p:ph type="title"/>
          </p:nvPr>
        </p:nvSpPr>
        <p:spPr>
          <a:xfrm>
            <a:off x="523877" y="12701"/>
            <a:ext cx="11172825" cy="9588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8" name="Datumsplatzhalter 3"/>
          <p:cNvSpPr>
            <a:spLocks noGrp="1"/>
          </p:cNvSpPr>
          <p:nvPr>
            <p:ph type="dt" sz="half" idx="2"/>
          </p:nvPr>
        </p:nvSpPr>
        <p:spPr>
          <a:xfrm>
            <a:off x="514349" y="6356352"/>
            <a:ext cx="3067051"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de-DE" dirty="0">
              <a:solidFill>
                <a:prstClr val="black">
                  <a:tint val="75000"/>
                </a:prstClr>
              </a:solidFill>
            </a:endParaRPr>
          </a:p>
        </p:txBody>
      </p:sp>
      <p:sp>
        <p:nvSpPr>
          <p:cNvPr id="9" name="Fußzeilenplatzhalt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de-DE" smtClean="0">
                <a:solidFill>
                  <a:prstClr val="black">
                    <a:tint val="75000"/>
                  </a:prstClr>
                </a:solidFill>
              </a:rPr>
              <a:t>Netzwerk Teilchenwelt - Angebote und Materialien</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8610601" y="6356352"/>
            <a:ext cx="3076575"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4464694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a:xfrm>
            <a:off x="3359696" y="6609582"/>
            <a:ext cx="5868651" cy="277199"/>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smtClean="0">
                <a:ln>
                  <a:noFill/>
                </a:ln>
                <a:solidFill>
                  <a:prstClr val="black"/>
                </a:solidFill>
                <a:effectLst/>
                <a:uLnTx/>
                <a:uFillTx/>
                <a:latin typeface="Arial"/>
                <a:ea typeface="+mn-ea"/>
                <a:cs typeface="+mn-cs"/>
              </a:rPr>
              <a:t>Netzwerk Teilchenwelt - Angebote und Materialien</a:t>
            </a:r>
            <a:endParaRPr kumimoji="0" lang="de-DE"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Textplatzhalter 7"/>
          <p:cNvSpPr>
            <a:spLocks noGrp="1"/>
          </p:cNvSpPr>
          <p:nvPr>
            <p:ph type="body" sz="quarter" idx="13" hasCustomPrompt="1"/>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Tree>
    <p:extLst>
      <p:ext uri="{BB962C8B-B14F-4D97-AF65-F5344CB8AC3E}">
        <p14:creationId xmlns:p14="http://schemas.microsoft.com/office/powerpoint/2010/main" val="60115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25012801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type="subTitle"/>
          </p:nvPr>
        </p:nvSpPr>
        <p:spPr>
          <a:xfrm>
            <a:off x="3600000" y="4516560"/>
            <a:ext cx="5148360" cy="1899720"/>
          </a:xfrm>
          <a:prstGeom prst="rect">
            <a:avLst/>
          </a:prstGeom>
        </p:spPr>
        <p:txBody>
          <a:bodyPr lIns="0" tIns="0" rIns="0" bIns="0" anchor="ctr">
            <a:noAutofit/>
          </a:bodyPr>
          <a:lstStyle/>
          <a:p>
            <a:pPr algn="ctr"/>
            <a:endParaRPr lang="de-DE" sz="3200" b="0" strike="noStrike" spc="-1">
              <a:latin typeface="Arial"/>
            </a:endParaRPr>
          </a:p>
        </p:txBody>
      </p:sp>
    </p:spTree>
    <p:extLst>
      <p:ext uri="{BB962C8B-B14F-4D97-AF65-F5344CB8AC3E}">
        <p14:creationId xmlns:p14="http://schemas.microsoft.com/office/powerpoint/2010/main" val="40047117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a:t>
            </a:r>
            <a:r>
              <a:rPr lang="de-DE" dirty="0" smtClean="0"/>
              <a:t>bearbeiten ,</a:t>
            </a:r>
            <a:r>
              <a:rPr lang="de-DE" dirty="0" err="1" smtClean="0"/>
              <a:t>mn,mnre</a:t>
            </a:r>
            <a:r>
              <a:rPr lang="de-DE" dirty="0" smtClean="0"/>
              <a:t> wer </a:t>
            </a:r>
            <a:r>
              <a:rPr lang="de-DE" dirty="0" err="1" smtClean="0"/>
              <a:t>rw</a:t>
            </a:r>
            <a:r>
              <a:rPr lang="de-DE" dirty="0" smtClean="0"/>
              <a:t> m </a:t>
            </a:r>
            <a:r>
              <a:rPr lang="de-DE" dirty="0" err="1" smtClean="0"/>
              <a:t>ewnm</a:t>
            </a:r>
            <a:r>
              <a:rPr lang="de-DE" dirty="0" smtClean="0"/>
              <a:t> </a:t>
            </a:r>
            <a:r>
              <a:rPr lang="de-DE" dirty="0" err="1" smtClean="0"/>
              <a:t>fwn</a:t>
            </a:r>
            <a:r>
              <a:rPr lang="de-DE" dirty="0" smtClean="0"/>
              <a:t> </a:t>
            </a:r>
            <a:r>
              <a:rPr lang="de-DE" dirty="0" err="1" smtClean="0"/>
              <a:t>fwk</a:t>
            </a:r>
            <a:r>
              <a:rPr lang="de-DE" dirty="0" smtClean="0"/>
              <a:t> </a:t>
            </a:r>
            <a:r>
              <a:rPr lang="de-DE" dirty="0" err="1" smtClean="0"/>
              <a:t>fkj</a:t>
            </a:r>
            <a:r>
              <a:rPr lang="de-DE" dirty="0" smtClean="0"/>
              <a:t> </a:t>
            </a:r>
            <a:r>
              <a:rPr lang="de-DE" dirty="0" err="1" smtClean="0"/>
              <a:t>fqekj</a:t>
            </a:r>
            <a:r>
              <a:rPr lang="de-DE" dirty="0" smtClean="0"/>
              <a:t> </a:t>
            </a:r>
            <a:r>
              <a:rPr lang="de-DE" dirty="0" err="1" smtClean="0"/>
              <a:t>fk</a:t>
            </a:r>
            <a:r>
              <a:rPr lang="de-DE" dirty="0" smtClean="0"/>
              <a:t> </a:t>
            </a:r>
            <a:r>
              <a:rPr lang="de-DE" dirty="0" err="1" smtClean="0"/>
              <a:t>fk</a:t>
            </a:r>
            <a:r>
              <a:rPr lang="de-DE" dirty="0" smtClean="0"/>
              <a:t> </a:t>
            </a:r>
            <a:r>
              <a:rPr lang="de-DE" dirty="0" err="1" smtClean="0"/>
              <a:t>fqkj</a:t>
            </a:r>
            <a:r>
              <a:rPr lang="de-DE" dirty="0" smtClean="0"/>
              <a:t> </a:t>
            </a:r>
            <a:r>
              <a:rPr lang="de-DE" dirty="0" err="1" smtClean="0"/>
              <a:t>fqekj</a:t>
            </a:r>
            <a:r>
              <a:rPr lang="de-DE" dirty="0" smtClean="0"/>
              <a:t> </a:t>
            </a:r>
            <a:r>
              <a:rPr lang="de-DE" dirty="0" err="1" smtClean="0"/>
              <a:t>feqkj</a:t>
            </a:r>
            <a:r>
              <a:rPr lang="de-DE" dirty="0" smtClean="0"/>
              <a:t> </a:t>
            </a:r>
            <a:endParaRPr lang="de-DE" dirty="0"/>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1125165" y="6372333"/>
            <a:ext cx="870892" cy="348865"/>
          </a:xfrm>
          <a:prstGeom prst="rect">
            <a:avLst/>
          </a:prstGeom>
        </p:spPr>
        <p:txBody>
          <a:bodyPr anchor="ctr"/>
          <a:lstStyle>
            <a:lvl1pPr algn="ctr">
              <a:defRPr sz="1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69636536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7" r:id="rId3"/>
    <p:sldLayoutId id="2147483738" r:id="rId4"/>
    <p:sldLayoutId id="2147483736" r:id="rId5"/>
    <p:sldLayoutId id="2147483776" r:id="rId6"/>
    <p:sldLayoutId id="2147483778" r:id="rId7"/>
    <p:sldLayoutId id="2147483779" r:id="rId8"/>
    <p:sldLayoutId id="2147483780" r:id="rId9"/>
    <p:sldLayoutId id="2147483782" r:id="rId10"/>
    <p:sldLayoutId id="2147483783" r:id="rId1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a:t>
            </a:r>
            <a:r>
              <a:rPr lang="de-DE" dirty="0" smtClean="0"/>
              <a:t>bearbeiten ,</a:t>
            </a:r>
            <a:r>
              <a:rPr lang="de-DE" dirty="0" err="1" smtClean="0"/>
              <a:t>mn,mnre</a:t>
            </a:r>
            <a:r>
              <a:rPr lang="de-DE" dirty="0" smtClean="0"/>
              <a:t> wer </a:t>
            </a:r>
            <a:r>
              <a:rPr lang="de-DE" dirty="0" err="1" smtClean="0"/>
              <a:t>rw</a:t>
            </a:r>
            <a:r>
              <a:rPr lang="de-DE" dirty="0" smtClean="0"/>
              <a:t> m </a:t>
            </a:r>
            <a:r>
              <a:rPr lang="de-DE" dirty="0" err="1" smtClean="0"/>
              <a:t>ewnm</a:t>
            </a:r>
            <a:r>
              <a:rPr lang="de-DE" dirty="0" smtClean="0"/>
              <a:t> </a:t>
            </a:r>
            <a:r>
              <a:rPr lang="de-DE" dirty="0" err="1" smtClean="0"/>
              <a:t>fwn</a:t>
            </a:r>
            <a:r>
              <a:rPr lang="de-DE" dirty="0" smtClean="0"/>
              <a:t> </a:t>
            </a:r>
            <a:r>
              <a:rPr lang="de-DE" dirty="0" err="1" smtClean="0"/>
              <a:t>fwk</a:t>
            </a:r>
            <a:r>
              <a:rPr lang="de-DE" dirty="0" smtClean="0"/>
              <a:t> </a:t>
            </a:r>
            <a:r>
              <a:rPr lang="de-DE" dirty="0" err="1" smtClean="0"/>
              <a:t>fkj</a:t>
            </a:r>
            <a:r>
              <a:rPr lang="de-DE" dirty="0" smtClean="0"/>
              <a:t> </a:t>
            </a:r>
            <a:r>
              <a:rPr lang="de-DE" dirty="0" err="1" smtClean="0"/>
              <a:t>fqekj</a:t>
            </a:r>
            <a:r>
              <a:rPr lang="de-DE" dirty="0" smtClean="0"/>
              <a:t> </a:t>
            </a:r>
            <a:r>
              <a:rPr lang="de-DE" dirty="0" err="1" smtClean="0"/>
              <a:t>fk</a:t>
            </a:r>
            <a:r>
              <a:rPr lang="de-DE" dirty="0" smtClean="0"/>
              <a:t> </a:t>
            </a:r>
            <a:r>
              <a:rPr lang="de-DE" dirty="0" err="1" smtClean="0"/>
              <a:t>fk</a:t>
            </a:r>
            <a:r>
              <a:rPr lang="de-DE" dirty="0" smtClean="0"/>
              <a:t> </a:t>
            </a:r>
            <a:r>
              <a:rPr lang="de-DE" dirty="0" err="1" smtClean="0"/>
              <a:t>fqkj</a:t>
            </a:r>
            <a:r>
              <a:rPr lang="de-DE" dirty="0" smtClean="0"/>
              <a:t> </a:t>
            </a:r>
            <a:r>
              <a:rPr lang="de-DE" dirty="0" err="1" smtClean="0"/>
              <a:t>fqekj</a:t>
            </a:r>
            <a:r>
              <a:rPr lang="de-DE" dirty="0" smtClean="0"/>
              <a:t> </a:t>
            </a:r>
            <a:r>
              <a:rPr lang="de-DE" dirty="0" err="1" smtClean="0"/>
              <a:t>feqkj</a:t>
            </a:r>
            <a:r>
              <a:rPr lang="de-DE" dirty="0" smtClean="0"/>
              <a:t> </a:t>
            </a:r>
            <a:endParaRPr lang="de-DE" dirty="0"/>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0896533" y="6092687"/>
            <a:ext cx="1093236" cy="648682"/>
          </a:xfrm>
          <a:prstGeom prst="rect">
            <a:avLst/>
          </a:prstGeom>
        </p:spPr>
        <p:txBody>
          <a:bodyPr anchor="ctr"/>
          <a:lstStyle>
            <a:lvl1pPr algn="r">
              <a:defRPr sz="3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31812409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81" r:id="rId6"/>
  </p:sldLayoutIdLst>
  <p:hf hd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30.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3.jpe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3.jpe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hyperlink" Target="mailto:Cosmic@Web" TargetMode="External"/><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teilchenwelt.de/material/nebelkammer-bauanleitun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1118742/"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hyperlink" Target="https://indico.cern.ch/event/998119/"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www.schule.physik.uni-mainz.de/teilchenakademie/" TargetMode="Externa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2.jpeg"/><Relationship Id="rId7"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jpeg"/></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emf"/><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4.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hyperlink" Target="https://indico.cern.ch/event/1131641/" TargetMode="External"/><Relationship Id="rId1" Type="http://schemas.openxmlformats.org/officeDocument/2006/relationships/slideLayout" Target="../slideLayouts/slideLayout13.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70.jpeg"/><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72.jpeg"/></Relationships>
</file>

<file path=ppt/slides/_rels/slide3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3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78.jpeg"/></Relationships>
</file>

<file path=ppt/slides/_rels/slide33.xml.rels><?xml version="1.0" encoding="UTF-8" standalone="yes"?>
<Relationships xmlns="http://schemas.openxmlformats.org/package/2006/relationships"><Relationship Id="rId3" Type="http://schemas.openxmlformats.org/officeDocument/2006/relationships/hyperlink" Target="http://www.leifiphysik.de/kern-teilchenphysik/teilchenphysik" TargetMode="External"/><Relationship Id="rId7"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69.png"/><Relationship Id="rId5" Type="http://schemas.openxmlformats.org/officeDocument/2006/relationships/image" Target="../media/image80.png"/><Relationship Id="rId4"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hyperlink" Target="http://www.teilchenwelt.de/fileadmin/user_upload/Redaktion/Netzwerk_Teilchenwelt/Material_Lehrkraefte/Teilchensteckbriefe_Methodische_Anregungen_und_Hinweise.pdf" TargetMode="External"/><Relationship Id="rId2" Type="http://schemas.openxmlformats.org/officeDocument/2006/relationships/notesSlide" Target="../notesSlides/notesSlide27.xml"/><Relationship Id="rId1" Type="http://schemas.openxmlformats.org/officeDocument/2006/relationships/slideLayout" Target="../slideLayouts/slideLayout13.xml"/><Relationship Id="rId5" Type="http://schemas.openxmlformats.org/officeDocument/2006/relationships/image" Target="../media/image83.png"/><Relationship Id="rId4" Type="http://schemas.openxmlformats.org/officeDocument/2006/relationships/image" Target="../media/image82.jpeg"/></Relationships>
</file>

<file path=ppt/slides/_rels/slide35.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hyperlink" Target="https://iktp.tu-dresden.de/IKTP/pub/15/Masterarbeit_Philipp_Lindenau.pdf" TargetMode="External"/><Relationship Id="rId1" Type="http://schemas.openxmlformats.org/officeDocument/2006/relationships/slideLayout" Target="../slideLayouts/slideLayout2.xml"/><Relationship Id="rId4" Type="http://schemas.openxmlformats.org/officeDocument/2006/relationships/image" Target="../media/image85.emf"/></Relationships>
</file>

<file path=ppt/slides/_rels/slide36.xml.rels><?xml version="1.0" encoding="UTF-8" standalone="yes"?>
<Relationships xmlns="http://schemas.openxmlformats.org/package/2006/relationships"><Relationship Id="rId3" Type="http://schemas.openxmlformats.org/officeDocument/2006/relationships/hyperlink" Target="https://www.geogebra.org/u/netzwerk+teilchenwelt" TargetMode="External"/><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13.xml"/><Relationship Id="rId5" Type="http://schemas.openxmlformats.org/officeDocument/2006/relationships/image" Target="../media/image87.png"/><Relationship Id="rId4" Type="http://schemas.openxmlformats.org/officeDocument/2006/relationships/image" Target="../media/image86.png"/></Relationships>
</file>

<file path=ppt/slides/_rels/slide37.xml.rels><?xml version="1.0" encoding="UTF-8" standalone="yes"?>
<Relationships xmlns="http://schemas.openxmlformats.org/package/2006/relationships"><Relationship Id="rId3" Type="http://schemas.openxmlformats.org/officeDocument/2006/relationships/hyperlink" Target="http://www.teilchenwelt.de/material/materialsammlung/"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8.xml.rels><?xml version="1.0" encoding="UTF-8" standalone="yes"?>
<Relationships xmlns="http://schemas.openxmlformats.org/package/2006/relationships"><Relationship Id="rId3" Type="http://schemas.openxmlformats.org/officeDocument/2006/relationships/hyperlink" Target="https://www.teilchenwelt.de/material/feynman-rombino"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91.jpeg"/></Relationships>
</file>

<file path=ppt/slides/_rels/slide3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hyperlink" Target="https://www.friedrich-verlag.de/shop/teilchenphysik-513180" TargetMode="External"/><Relationship Id="rId1" Type="http://schemas.openxmlformats.org/officeDocument/2006/relationships/slideLayout" Target="../slideLayouts/slideLayout13.xml"/><Relationship Id="rId5" Type="http://schemas.openxmlformats.org/officeDocument/2006/relationships/image" Target="../media/image93.gif"/><Relationship Id="rId4" Type="http://schemas.openxmlformats.org/officeDocument/2006/relationships/hyperlink" Target="https://www.teilchenwelt.de/material/materialien-fuer-lehrkraefte/feynman-rhombin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tiff"/></Relationships>
</file>

<file path=ppt/slides/_rels/slide40.xml.rels><?xml version="1.0" encoding="UTF-8" standalone="yes"?>
<Relationships xmlns="http://schemas.openxmlformats.org/package/2006/relationships"><Relationship Id="rId3" Type="http://schemas.openxmlformats.org/officeDocument/2006/relationships/hyperlink" Target="https://indico.cern.ch/event/1142172/contributions/4793508/attachments/2412991/4129433/DPG_220322_EscapeRadon.pdf" TargetMode="External"/><Relationship Id="rId2" Type="http://schemas.openxmlformats.org/officeDocument/2006/relationships/hyperlink" Target="http://escape-radon.bplaced.net/" TargetMode="External"/><Relationship Id="rId1" Type="http://schemas.openxmlformats.org/officeDocument/2006/relationships/slideLayout" Target="../slideLayouts/slideLayout13.xml"/><Relationship Id="rId4" Type="http://schemas.openxmlformats.org/officeDocument/2006/relationships/image" Target="../media/image94.png"/></Relationships>
</file>

<file path=ppt/slides/_rels/slide41.xml.rels><?xml version="1.0" encoding="UTF-8" standalone="yes"?>
<Relationships xmlns="http://schemas.openxmlformats.org/package/2006/relationships"><Relationship Id="rId3" Type="http://schemas.openxmlformats.org/officeDocument/2006/relationships/hyperlink" Target="https://indico.cern.ch/event/1142172/contributions/4793508/attachments/2412991/4129433/DPG_220322_EscapeRadon.pdf" TargetMode="External"/><Relationship Id="rId2" Type="http://schemas.openxmlformats.org/officeDocument/2006/relationships/hyperlink" Target="http://escape-radon.bplaced.net/" TargetMode="Externa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hyperlink" Target="https://www.researchgate.net/publication/355819741_Feynman-Rhombino_und_Quark-Tower_-_Die_Elementarteilchenphysik_spielend_entdecken" TargetMode="External"/><Relationship Id="rId5" Type="http://schemas.openxmlformats.org/officeDocument/2006/relationships/image" Target="../media/image97.jpeg"/><Relationship Id="rId4" Type="http://schemas.openxmlformats.org/officeDocument/2006/relationships/image" Target="../media/image96.png"/></Relationships>
</file>

<file path=ppt/slides/_rels/slide44.xml.rels><?xml version="1.0" encoding="UTF-8" standalone="yes"?>
<Relationships xmlns="http://schemas.openxmlformats.org/package/2006/relationships"><Relationship Id="rId8" Type="http://schemas.openxmlformats.org/officeDocument/2006/relationships/hyperlink" Target="https://indico.cern.ch/event/1142172/contributions/4793153/attachments/2411538/4126669/imascientist-DPG_21032022.pdf" TargetMode="External"/><Relationship Id="rId3" Type="http://schemas.openxmlformats.org/officeDocument/2006/relationships/image" Target="../media/image95.png"/><Relationship Id="rId7" Type="http://schemas.openxmlformats.org/officeDocument/2006/relationships/hyperlink" Target="https://www.researchgate.net/publication/355819741_Feynman-Rhombino_und_Quark-Tower_-_Die_Elementarteilchenphysik_spielend_entdecken" TargetMode="External"/><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00.PNG"/><Relationship Id="rId4" Type="http://schemas.openxmlformats.org/officeDocument/2006/relationships/image" Target="../media/image98.jpg"/><Relationship Id="rId9" Type="http://schemas.openxmlformats.org/officeDocument/2006/relationships/image" Target="../media/image99.PNG"/></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hyperlink" Target="https://icd.desy.d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03.jpeg"/><Relationship Id="rId5" Type="http://schemas.openxmlformats.org/officeDocument/2006/relationships/hyperlink" Target="https://physicsmasterclasses.org/" TargetMode="External"/><Relationship Id="rId4" Type="http://schemas.openxmlformats.org/officeDocument/2006/relationships/image" Target="../media/image102.png"/></Relationships>
</file>

<file path=ppt/slides/_rels/slide46.xml.rels><?xml version="1.0" encoding="UTF-8" standalone="yes"?>
<Relationships xmlns="http://schemas.openxmlformats.org/package/2006/relationships"><Relationship Id="rId3" Type="http://schemas.openxmlformats.org/officeDocument/2006/relationships/hyperlink" Target="https://www.teilchenwelt.de/mitmachen/anmelden/" TargetMode="External"/><Relationship Id="rId2" Type="http://schemas.openxmlformats.org/officeDocument/2006/relationships/hyperlink" Target="https://www.teilchenwelt.de/aktuelles/magazin-teilchenwelten/" TargetMode="External"/><Relationship Id="rId1" Type="http://schemas.openxmlformats.org/officeDocument/2006/relationships/slideLayout" Target="../slideLayouts/slideLayout13.xml"/><Relationship Id="rId5" Type="http://schemas.openxmlformats.org/officeDocument/2006/relationships/image" Target="../media/image105.png"/><Relationship Id="rId4" Type="http://schemas.openxmlformats.org/officeDocument/2006/relationships/image" Target="../media/image104.png"/></Relationships>
</file>

<file path=ppt/slides/_rels/slide4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hyperlink" Target="https://www.teilchenwelt.de/aktuelles/standorte/?no_cache=1" TargetMode="Externa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8" Type="http://schemas.openxmlformats.org/officeDocument/2006/relationships/image" Target="../media/image112.jpeg"/><Relationship Id="rId13" Type="http://schemas.openxmlformats.org/officeDocument/2006/relationships/hyperlink" Target="https://www.instagram.com/netzwerkteilchenwelt" TargetMode="External"/><Relationship Id="rId3" Type="http://schemas.openxmlformats.org/officeDocument/2006/relationships/image" Target="../media/image107.png"/><Relationship Id="rId7" Type="http://schemas.openxmlformats.org/officeDocument/2006/relationships/image" Target="../media/image111.tiff"/><Relationship Id="rId12" Type="http://schemas.openxmlformats.org/officeDocument/2006/relationships/hyperlink" Target="https://www.youtube.com/channel/UCGu7TaLROKw2HZjwujp-fdg" TargetMode="External"/><Relationship Id="rId2" Type="http://schemas.openxmlformats.org/officeDocument/2006/relationships/hyperlink" Target="http://www.teilchenwelt.de/" TargetMode="External"/><Relationship Id="rId1" Type="http://schemas.openxmlformats.org/officeDocument/2006/relationships/slideLayout" Target="../slideLayouts/slideLayout16.xml"/><Relationship Id="rId6" Type="http://schemas.openxmlformats.org/officeDocument/2006/relationships/image" Target="../media/image110.jpeg"/><Relationship Id="rId11" Type="http://schemas.openxmlformats.org/officeDocument/2006/relationships/image" Target="../media/image114.png"/><Relationship Id="rId5" Type="http://schemas.openxmlformats.org/officeDocument/2006/relationships/image" Target="../media/image109.png"/><Relationship Id="rId10" Type="http://schemas.openxmlformats.org/officeDocument/2006/relationships/hyperlink" Target="https://www.facebook.com/netzwerkteilchenwelt" TargetMode="External"/><Relationship Id="rId4" Type="http://schemas.openxmlformats.org/officeDocument/2006/relationships/image" Target="../media/image108.png"/><Relationship Id="rId9" Type="http://schemas.openxmlformats.org/officeDocument/2006/relationships/image" Target="../media/image11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chart" Target="../charts/chart2.xml"/><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5.jpeg"/><Relationship Id="rId4" Type="http://schemas.openxmlformats.org/officeDocument/2006/relationships/diagramLayout" Target="../diagrams/layout1.xml"/><Relationship Id="rId9"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D62FC-32A7-49DC-9379-B8A560EBB08E}"/>
              </a:ext>
            </a:extLst>
          </p:cNvPr>
          <p:cNvSpPr>
            <a:spLocks noGrp="1"/>
          </p:cNvSpPr>
          <p:nvPr>
            <p:ph type="ctrTitle"/>
          </p:nvPr>
        </p:nvSpPr>
        <p:spPr>
          <a:xfrm>
            <a:off x="6003235" y="2430538"/>
            <a:ext cx="5111320" cy="1646302"/>
          </a:xfrm>
        </p:spPr>
        <p:txBody>
          <a:bodyPr>
            <a:noAutofit/>
          </a:bodyPr>
          <a:lstStyle/>
          <a:p>
            <a:pPr algn="ctr">
              <a:lnSpc>
                <a:spcPct val="100000"/>
              </a:lnSpc>
              <a:spcBef>
                <a:spcPts val="0"/>
              </a:spcBef>
            </a:pPr>
            <a:r>
              <a:rPr lang="de-DE" sz="4000" dirty="0" smtClean="0"/>
              <a:t>Netzwerk Teilchenwelt</a:t>
            </a:r>
            <a:br>
              <a:rPr lang="de-DE" sz="4000" dirty="0" smtClean="0"/>
            </a:br>
            <a:r>
              <a:rPr lang="de-DE" sz="2000" b="0" dirty="0" smtClean="0">
                <a:solidFill>
                  <a:srgbClr val="013476"/>
                </a:solidFill>
              </a:rPr>
              <a:t>Die Tür zur Welt der kleinsten Teilchen</a:t>
            </a:r>
            <a:br>
              <a:rPr lang="de-DE" sz="2000" b="0" dirty="0" smtClean="0">
                <a:solidFill>
                  <a:srgbClr val="013476"/>
                </a:solidFill>
              </a:rPr>
            </a:br>
            <a:r>
              <a:rPr lang="de-DE" sz="2000" b="0" dirty="0" smtClean="0">
                <a:solidFill>
                  <a:srgbClr val="013476"/>
                </a:solidFill>
              </a:rPr>
              <a:t>für Jugendliche und Lehrkräfte</a:t>
            </a:r>
            <a:br>
              <a:rPr lang="de-DE" sz="2000" b="0" dirty="0" smtClean="0">
                <a:solidFill>
                  <a:srgbClr val="013476"/>
                </a:solidFill>
              </a:rPr>
            </a:br>
            <a:r>
              <a:rPr lang="de-DE" sz="2000" b="0" dirty="0" smtClean="0"/>
              <a:t/>
            </a:r>
            <a:br>
              <a:rPr lang="de-DE" sz="2000" b="0" dirty="0" smtClean="0"/>
            </a:br>
            <a:r>
              <a:rPr lang="de-DE" sz="2000" b="0" dirty="0" smtClean="0"/>
              <a:t>Philipp Lindenau; Niklas Herff</a:t>
            </a:r>
            <a:r>
              <a:rPr lang="de-DE" sz="2400" dirty="0" smtClean="0"/>
              <a:t/>
            </a:r>
            <a:br>
              <a:rPr lang="de-DE" sz="2400" dirty="0" smtClean="0"/>
            </a:br>
            <a:endParaRPr lang="de-DE" sz="2600" b="0" dirty="0"/>
          </a:p>
        </p:txBody>
      </p:sp>
      <p:sp>
        <p:nvSpPr>
          <p:cNvPr id="3" name="Untertitel 2">
            <a:extLst>
              <a:ext uri="{FF2B5EF4-FFF2-40B4-BE49-F238E27FC236}">
                <a16:creationId xmlns:a16="http://schemas.microsoft.com/office/drawing/2014/main" id="{170974AE-58D4-4192-83B1-776C64280A7E}"/>
              </a:ext>
            </a:extLst>
          </p:cNvPr>
          <p:cNvSpPr>
            <a:spLocks noGrp="1"/>
          </p:cNvSpPr>
          <p:nvPr>
            <p:ph type="subTitle" idx="1"/>
          </p:nvPr>
        </p:nvSpPr>
        <p:spPr>
          <a:xfrm>
            <a:off x="6003235" y="4180810"/>
            <a:ext cx="5111320" cy="1096899"/>
          </a:xfrm>
        </p:spPr>
        <p:txBody>
          <a:bodyPr>
            <a:noAutofit/>
          </a:bodyPr>
          <a:lstStyle/>
          <a:p>
            <a:pPr marL="0" indent="0" algn="ctr">
              <a:lnSpc>
                <a:spcPct val="100000"/>
              </a:lnSpc>
              <a:spcBef>
                <a:spcPts val="0"/>
              </a:spcBef>
              <a:spcAft>
                <a:spcPts val="900"/>
              </a:spcAft>
              <a:buNone/>
            </a:pPr>
            <a:r>
              <a:rPr lang="de-DE" sz="1400" i="1" dirty="0" smtClean="0"/>
              <a:t>Forschung trifft Schule </a:t>
            </a:r>
            <a:r>
              <a:rPr lang="de-DE" sz="1400" i="1" dirty="0" smtClean="0"/>
              <a:t>@</a:t>
            </a:r>
            <a:r>
              <a:rPr lang="de-DE" sz="1400" i="1" dirty="0" err="1" smtClean="0"/>
              <a:t>home</a:t>
            </a:r>
            <a:r>
              <a:rPr lang="de-DE" sz="1400" i="1" dirty="0" smtClean="0"/>
              <a:t> - Astrophysik </a:t>
            </a:r>
            <a:endParaRPr lang="de-DE" sz="1400" i="1" dirty="0" smtClean="0"/>
          </a:p>
          <a:p>
            <a:pPr marL="0" indent="0" algn="ctr">
              <a:lnSpc>
                <a:spcPct val="100000"/>
              </a:lnSpc>
              <a:spcBef>
                <a:spcPts val="0"/>
              </a:spcBef>
              <a:spcAft>
                <a:spcPts val="900"/>
              </a:spcAft>
              <a:buNone/>
            </a:pPr>
            <a:r>
              <a:rPr lang="de-DE" sz="1400" i="1" dirty="0" smtClean="0"/>
              <a:t>27.09</a:t>
            </a:r>
            <a:r>
              <a:rPr lang="de-DE" sz="1400" i="1" dirty="0" smtClean="0"/>
              <a:t>.2022</a:t>
            </a:r>
            <a:endParaRPr lang="de-DE" sz="1400" i="1" dirty="0" smtClean="0"/>
          </a:p>
          <a:p>
            <a:pPr marL="0" indent="0" algn="ctr">
              <a:lnSpc>
                <a:spcPct val="100000"/>
              </a:lnSpc>
              <a:spcBef>
                <a:spcPts val="0"/>
              </a:spcBef>
              <a:spcAft>
                <a:spcPts val="900"/>
              </a:spcAft>
              <a:buNone/>
            </a:pPr>
            <a:endParaRPr lang="de-DE" sz="2000" i="1"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6768" y="223383"/>
            <a:ext cx="2095578" cy="731208"/>
          </a:xfrm>
          <a:prstGeom prst="rect">
            <a:avLst/>
          </a:prstGeom>
        </p:spPr>
      </p:pic>
      <p:pic>
        <p:nvPicPr>
          <p:cNvPr id="5" name="Grafik 4"/>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21559" y="339520"/>
            <a:ext cx="2095578" cy="615071"/>
          </a:xfrm>
          <a:prstGeom prst="rect">
            <a:avLst/>
          </a:prstGeom>
        </p:spPr>
      </p:pic>
    </p:spTree>
    <p:extLst>
      <p:ext uri="{BB962C8B-B14F-4D97-AF65-F5344CB8AC3E}">
        <p14:creationId xmlns:p14="http://schemas.microsoft.com/office/powerpoint/2010/main" val="2496014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Aktivitäten für Jugendliche – Beispiel </a:t>
            </a:r>
            <a:r>
              <a:rPr lang="de-DE" dirty="0" err="1" smtClean="0"/>
              <a:t>Masterclass</a:t>
            </a:r>
            <a:endParaRPr lang="de-DE" dirty="0"/>
          </a:p>
        </p:txBody>
      </p:sp>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10</a:t>
            </a:fld>
            <a:endParaRPr lang="de-DE" dirty="0"/>
          </a:p>
        </p:txBody>
      </p:sp>
      <p:pic>
        <p:nvPicPr>
          <p:cNvPr id="5" name="Grafik 4"/>
          <p:cNvPicPr>
            <a:picLocks noChangeAspect="1"/>
          </p:cNvPicPr>
          <p:nvPr/>
        </p:nvPicPr>
        <p:blipFill>
          <a:blip r:embed="rId3"/>
          <a:stretch>
            <a:fillRect/>
          </a:stretch>
        </p:blipFill>
        <p:spPr>
          <a:xfrm>
            <a:off x="2638713" y="1373597"/>
            <a:ext cx="6614618" cy="4993261"/>
          </a:xfrm>
          <a:prstGeom prst="rect">
            <a:avLst/>
          </a:prstGeom>
        </p:spPr>
      </p:pic>
    </p:spTree>
    <p:extLst>
      <p:ext uri="{BB962C8B-B14F-4D97-AF65-F5344CB8AC3E}">
        <p14:creationId xmlns:p14="http://schemas.microsoft.com/office/powerpoint/2010/main" val="3423447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smtClean="0">
                <a:solidFill>
                  <a:srgbClr val="013476"/>
                </a:solidFill>
              </a:rPr>
              <a:t>Astroteilchen-Angebote: </a:t>
            </a:r>
            <a:r>
              <a:rPr lang="de-DE" b="1" dirty="0" err="1" smtClean="0">
                <a:solidFill>
                  <a:srgbClr val="013476"/>
                </a:solidFill>
              </a:rPr>
              <a:t>Masterclasses</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pPr>
            <a:r>
              <a:rPr lang="de-DE" dirty="0" smtClean="0">
                <a:sym typeface="Wingdings" panose="05000000000000000000" pitchFamily="2" charset="2"/>
              </a:rPr>
              <a:t>Pierre-</a:t>
            </a:r>
            <a:r>
              <a:rPr lang="de-DE" dirty="0" err="1" smtClean="0">
                <a:sym typeface="Wingdings" panose="05000000000000000000" pitchFamily="2" charset="2"/>
              </a:rPr>
              <a:t>Auger</a:t>
            </a:r>
            <a:r>
              <a:rPr lang="de-DE" dirty="0">
                <a:sym typeface="Wingdings" panose="05000000000000000000" pitchFamily="2" charset="2"/>
              </a:rPr>
              <a:t>-</a:t>
            </a:r>
            <a:r>
              <a:rPr lang="de-DE" dirty="0" smtClean="0">
                <a:sym typeface="Wingdings" panose="05000000000000000000" pitchFamily="2" charset="2"/>
              </a:rPr>
              <a:t>Observatorium</a:t>
            </a: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marL="0" indent="0">
              <a:lnSpc>
                <a:spcPct val="100000"/>
              </a:lnSpc>
              <a:spcBef>
                <a:spcPts val="0"/>
              </a:spcBef>
              <a:buNone/>
            </a:pPr>
            <a:endParaRPr lang="en-US" dirty="0"/>
          </a:p>
          <a:p>
            <a:endParaRPr lang="de-DE" dirty="0"/>
          </a:p>
        </p:txBody>
      </p:sp>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11</a:t>
            </a:fld>
            <a:endParaRPr lang="de-DE" dirty="0"/>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9380" y="2189209"/>
            <a:ext cx="2481562" cy="202719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2908" y="927083"/>
            <a:ext cx="3050095" cy="3289318"/>
          </a:xfrm>
          <a:prstGeom prst="rect">
            <a:avLst/>
          </a:prstGeom>
        </p:spPr>
      </p:pic>
      <p:grpSp>
        <p:nvGrpSpPr>
          <p:cNvPr id="20" name="Gruppieren 19"/>
          <p:cNvGrpSpPr/>
          <p:nvPr/>
        </p:nvGrpSpPr>
        <p:grpSpPr>
          <a:xfrm>
            <a:off x="1626817" y="2189209"/>
            <a:ext cx="4095310" cy="2058576"/>
            <a:chOff x="1626817" y="2189209"/>
            <a:chExt cx="4095310" cy="2058576"/>
          </a:xfrm>
        </p:grpSpPr>
        <p:pic>
          <p:nvPicPr>
            <p:cNvPr id="17" name="Grafik 10"/>
            <p:cNvPicPr/>
            <p:nvPr/>
          </p:nvPicPr>
          <p:blipFill>
            <a:blip r:embed="rId5"/>
            <a:stretch/>
          </p:blipFill>
          <p:spPr>
            <a:xfrm>
              <a:off x="1667457" y="2189209"/>
              <a:ext cx="4054670" cy="2027192"/>
            </a:xfrm>
            <a:prstGeom prst="rect">
              <a:avLst/>
            </a:prstGeom>
            <a:ln>
              <a:noFill/>
            </a:ln>
          </p:spPr>
        </p:pic>
        <p:sp>
          <p:nvSpPr>
            <p:cNvPr id="19" name="Rechteck 18"/>
            <p:cNvSpPr/>
            <p:nvPr/>
          </p:nvSpPr>
          <p:spPr>
            <a:xfrm>
              <a:off x="1626817" y="4001564"/>
              <a:ext cx="1473480" cy="246221"/>
            </a:xfrm>
            <a:prstGeom prst="rect">
              <a:avLst/>
            </a:prstGeom>
          </p:spPr>
          <p:txBody>
            <a:bodyPr wrap="none">
              <a:spAutoFit/>
            </a:bodyPr>
            <a:lstStyle/>
            <a:p>
              <a:r>
                <a:rPr lang="de-DE" sz="1000" dirty="0" err="1">
                  <a:solidFill>
                    <a:schemeClr val="bg2">
                      <a:lumMod val="75000"/>
                    </a:schemeClr>
                  </a:solidFill>
                </a:rPr>
                <a:t>ASPERA</a:t>
              </a:r>
              <a:r>
                <a:rPr lang="de-DE" sz="1000" dirty="0">
                  <a:solidFill>
                    <a:schemeClr val="bg2">
                      <a:lumMod val="75000"/>
                    </a:schemeClr>
                  </a:solidFill>
                </a:rPr>
                <a:t>/</a:t>
              </a:r>
              <a:r>
                <a:rPr lang="de-DE" sz="1000" dirty="0" err="1">
                  <a:solidFill>
                    <a:schemeClr val="bg2">
                      <a:lumMod val="75000"/>
                    </a:schemeClr>
                  </a:solidFill>
                </a:rPr>
                <a:t>G.Toma</a:t>
              </a:r>
              <a:r>
                <a:rPr lang="de-DE" sz="1000" dirty="0">
                  <a:solidFill>
                    <a:schemeClr val="bg2">
                      <a:lumMod val="75000"/>
                    </a:schemeClr>
                  </a:solidFill>
                </a:rPr>
                <a:t>/</a:t>
              </a:r>
              <a:r>
                <a:rPr lang="de-DE" sz="1000" dirty="0" err="1">
                  <a:solidFill>
                    <a:schemeClr val="bg2">
                      <a:lumMod val="75000"/>
                    </a:schemeClr>
                  </a:solidFill>
                </a:rPr>
                <a:t>A.Saftoiu</a:t>
              </a:r>
              <a:endParaRPr lang="de-DE" sz="1000" dirty="0">
                <a:solidFill>
                  <a:schemeClr val="bg2">
                    <a:lumMod val="75000"/>
                  </a:schemeClr>
                </a:solidFill>
              </a:endParaRPr>
            </a:p>
          </p:txBody>
        </p:sp>
      </p:grpSp>
    </p:spTree>
    <p:extLst>
      <p:ext uri="{BB962C8B-B14F-4D97-AF65-F5344CB8AC3E}">
        <p14:creationId xmlns:p14="http://schemas.microsoft.com/office/powerpoint/2010/main" val="143559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smtClean="0">
                <a:solidFill>
                  <a:srgbClr val="013476"/>
                </a:solidFill>
              </a:rPr>
              <a:t>Astroteilchen-Angebote: </a:t>
            </a:r>
            <a:r>
              <a:rPr lang="de-DE" b="1" dirty="0" err="1" smtClean="0">
                <a:solidFill>
                  <a:srgbClr val="013476"/>
                </a:solidFill>
              </a:rPr>
              <a:t>Masterclasses</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pPr>
            <a:r>
              <a:rPr lang="de-DE" dirty="0" smtClean="0">
                <a:sym typeface="Wingdings" panose="05000000000000000000" pitchFamily="2" charset="2"/>
              </a:rPr>
              <a:t>Pierre-</a:t>
            </a:r>
            <a:r>
              <a:rPr lang="de-DE" dirty="0" err="1" smtClean="0">
                <a:sym typeface="Wingdings" panose="05000000000000000000" pitchFamily="2" charset="2"/>
              </a:rPr>
              <a:t>Auger</a:t>
            </a:r>
            <a:r>
              <a:rPr lang="de-DE" dirty="0">
                <a:sym typeface="Wingdings" panose="05000000000000000000" pitchFamily="2" charset="2"/>
              </a:rPr>
              <a:t>-</a:t>
            </a:r>
            <a:r>
              <a:rPr lang="de-DE" dirty="0" smtClean="0">
                <a:sym typeface="Wingdings" panose="05000000000000000000" pitchFamily="2" charset="2"/>
              </a:rPr>
              <a:t>Observatorium</a:t>
            </a: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smtClean="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r>
              <a:rPr lang="de-DE" dirty="0" err="1" smtClean="0">
                <a:sym typeface="Wingdings" panose="05000000000000000000" pitchFamily="2" charset="2"/>
              </a:rPr>
              <a:t>IceCube</a:t>
            </a:r>
            <a:endParaRPr lang="de-DE" dirty="0">
              <a:sym typeface="Wingdings" panose="05000000000000000000" pitchFamily="2" charset="2"/>
            </a:endParaRPr>
          </a:p>
          <a:p>
            <a:endParaRPr lang="en-US" dirty="0"/>
          </a:p>
          <a:p>
            <a:endParaRPr lang="de-DE" dirty="0"/>
          </a:p>
        </p:txBody>
      </p:sp>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12</a:t>
            </a:fld>
            <a:endParaRPr lang="de-DE" dirty="0"/>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9380" y="2189209"/>
            <a:ext cx="2481562" cy="202719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2908" y="927083"/>
            <a:ext cx="3050095" cy="3289318"/>
          </a:xfrm>
          <a:prstGeom prst="rect">
            <a:avLst/>
          </a:prstGeom>
        </p:spPr>
      </p:pic>
      <p:grpSp>
        <p:nvGrpSpPr>
          <p:cNvPr id="6" name="Gruppieren 5"/>
          <p:cNvGrpSpPr/>
          <p:nvPr/>
        </p:nvGrpSpPr>
        <p:grpSpPr>
          <a:xfrm>
            <a:off x="6628638" y="4590180"/>
            <a:ext cx="4580017" cy="2230293"/>
            <a:chOff x="6628638" y="4590180"/>
            <a:chExt cx="4580017" cy="2230293"/>
          </a:xfrm>
        </p:grpSpPr>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8638" y="4590180"/>
              <a:ext cx="4580017" cy="2027096"/>
            </a:xfrm>
            <a:prstGeom prst="rect">
              <a:avLst/>
            </a:prstGeom>
          </p:spPr>
        </p:pic>
        <p:sp>
          <p:nvSpPr>
            <p:cNvPr id="5" name="Textfeld 4"/>
            <p:cNvSpPr txBox="1"/>
            <p:nvPr/>
          </p:nvSpPr>
          <p:spPr>
            <a:xfrm>
              <a:off x="9915195" y="6063343"/>
              <a:ext cx="1215921" cy="757130"/>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chemeClr val="bg2">
                      <a:lumMod val="75000"/>
                    </a:schemeClr>
                  </a:solidFill>
                  <a:latin typeface="Arial Narrow" panose="020B0606020202030204" pitchFamily="34" charset="0"/>
                </a:rPr>
                <a:t>Quelle: </a:t>
              </a:r>
              <a:r>
                <a:rPr lang="de-DE" sz="800" dirty="0" err="1" smtClean="0">
                  <a:solidFill>
                    <a:schemeClr val="bg2">
                      <a:lumMod val="75000"/>
                    </a:schemeClr>
                  </a:solidFill>
                  <a:latin typeface="Arial Narrow" panose="020B0606020202030204" pitchFamily="34" charset="0"/>
                </a:rPr>
                <a:t>Brostean</a:t>
              </a:r>
              <a:r>
                <a:rPr lang="de-DE" sz="800" dirty="0">
                  <a:solidFill>
                    <a:schemeClr val="bg2">
                      <a:lumMod val="75000"/>
                    </a:schemeClr>
                  </a:solidFill>
                  <a:latin typeface="Arial Narrow" panose="020B0606020202030204" pitchFamily="34" charset="0"/>
                </a:rPr>
                <a:t>-Kaiser, https://indico.cern.ch/event/1142172/contributions/4793506/attachments/2412346/4128220/IceCubeMasterclass-EinOnlinekonzept.pdf</a:t>
              </a:r>
            </a:p>
          </p:txBody>
        </p:sp>
      </p:grpSp>
      <p:grpSp>
        <p:nvGrpSpPr>
          <p:cNvPr id="21" name="Gruppieren 20"/>
          <p:cNvGrpSpPr/>
          <p:nvPr/>
        </p:nvGrpSpPr>
        <p:grpSpPr>
          <a:xfrm>
            <a:off x="1626817" y="2189209"/>
            <a:ext cx="4095310" cy="2058576"/>
            <a:chOff x="1626817" y="2189209"/>
            <a:chExt cx="4095310" cy="2058576"/>
          </a:xfrm>
        </p:grpSpPr>
        <p:pic>
          <p:nvPicPr>
            <p:cNvPr id="22" name="Grafik 10"/>
            <p:cNvPicPr/>
            <p:nvPr/>
          </p:nvPicPr>
          <p:blipFill>
            <a:blip r:embed="rId6"/>
            <a:stretch/>
          </p:blipFill>
          <p:spPr>
            <a:xfrm>
              <a:off x="1667457" y="2189209"/>
              <a:ext cx="4054670" cy="2027192"/>
            </a:xfrm>
            <a:prstGeom prst="rect">
              <a:avLst/>
            </a:prstGeom>
            <a:ln>
              <a:noFill/>
            </a:ln>
          </p:spPr>
        </p:pic>
        <p:sp>
          <p:nvSpPr>
            <p:cNvPr id="23" name="Rechteck 22"/>
            <p:cNvSpPr/>
            <p:nvPr/>
          </p:nvSpPr>
          <p:spPr>
            <a:xfrm>
              <a:off x="1626817" y="4001564"/>
              <a:ext cx="1473480" cy="246221"/>
            </a:xfrm>
            <a:prstGeom prst="rect">
              <a:avLst/>
            </a:prstGeom>
          </p:spPr>
          <p:txBody>
            <a:bodyPr wrap="none">
              <a:spAutoFit/>
            </a:bodyPr>
            <a:lstStyle/>
            <a:p>
              <a:r>
                <a:rPr lang="de-DE" sz="1000" dirty="0" err="1">
                  <a:solidFill>
                    <a:schemeClr val="bg2">
                      <a:lumMod val="75000"/>
                    </a:schemeClr>
                  </a:solidFill>
                </a:rPr>
                <a:t>ASPERA</a:t>
              </a:r>
              <a:r>
                <a:rPr lang="de-DE" sz="1000" dirty="0">
                  <a:solidFill>
                    <a:schemeClr val="bg2">
                      <a:lumMod val="75000"/>
                    </a:schemeClr>
                  </a:solidFill>
                </a:rPr>
                <a:t>/</a:t>
              </a:r>
              <a:r>
                <a:rPr lang="de-DE" sz="1000" dirty="0" err="1">
                  <a:solidFill>
                    <a:schemeClr val="bg2">
                      <a:lumMod val="75000"/>
                    </a:schemeClr>
                  </a:solidFill>
                </a:rPr>
                <a:t>G.Toma</a:t>
              </a:r>
              <a:r>
                <a:rPr lang="de-DE" sz="1000" dirty="0">
                  <a:solidFill>
                    <a:schemeClr val="bg2">
                      <a:lumMod val="75000"/>
                    </a:schemeClr>
                  </a:solidFill>
                </a:rPr>
                <a:t>/</a:t>
              </a:r>
              <a:r>
                <a:rPr lang="de-DE" sz="1000" dirty="0" err="1">
                  <a:solidFill>
                    <a:schemeClr val="bg2">
                      <a:lumMod val="75000"/>
                    </a:schemeClr>
                  </a:solidFill>
                </a:rPr>
                <a:t>A.Saftoiu</a:t>
              </a:r>
              <a:endParaRPr lang="de-DE" sz="1000" dirty="0">
                <a:solidFill>
                  <a:schemeClr val="bg2">
                    <a:lumMod val="75000"/>
                  </a:schemeClr>
                </a:solidFill>
              </a:endParaRPr>
            </a:p>
          </p:txBody>
        </p:sp>
      </p:grpSp>
      <p:grpSp>
        <p:nvGrpSpPr>
          <p:cNvPr id="12" name="Gruppieren 11"/>
          <p:cNvGrpSpPr/>
          <p:nvPr/>
        </p:nvGrpSpPr>
        <p:grpSpPr>
          <a:xfrm>
            <a:off x="3218566" y="4312255"/>
            <a:ext cx="3445180" cy="2474712"/>
            <a:chOff x="3218566" y="4312255"/>
            <a:chExt cx="3445180" cy="2474712"/>
          </a:xfrm>
        </p:grpSpPr>
        <p:pic>
          <p:nvPicPr>
            <p:cNvPr id="3" name="Grafik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18566" y="4312255"/>
              <a:ext cx="3375273" cy="2474712"/>
            </a:xfrm>
            <a:prstGeom prst="rect">
              <a:avLst/>
            </a:prstGeom>
          </p:spPr>
        </p:pic>
        <p:sp>
          <p:nvSpPr>
            <p:cNvPr id="11" name="Textfeld 10"/>
            <p:cNvSpPr txBox="1"/>
            <p:nvPr/>
          </p:nvSpPr>
          <p:spPr>
            <a:xfrm>
              <a:off x="5722127" y="6063343"/>
              <a:ext cx="941619" cy="535531"/>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chemeClr val="bg2">
                      <a:lumMod val="75000"/>
                    </a:schemeClr>
                  </a:solidFill>
                  <a:latin typeface="Arial Narrow" panose="020B0606020202030204" pitchFamily="34" charset="0"/>
                </a:rPr>
                <a:t>Abb.: Cristina Lagunas Gualda, https://arxiv.org/abs/1612.05093</a:t>
              </a:r>
            </a:p>
          </p:txBody>
        </p:sp>
      </p:grpSp>
    </p:spTree>
    <p:extLst>
      <p:ext uri="{BB962C8B-B14F-4D97-AF65-F5344CB8AC3E}">
        <p14:creationId xmlns:p14="http://schemas.microsoft.com/office/powerpoint/2010/main" val="3868285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smtClean="0">
                <a:solidFill>
                  <a:srgbClr val="013476"/>
                </a:solidFill>
              </a:rPr>
              <a:t>Astroteilchen-Angebote: Detektoren</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smtClean="0">
                <a:sym typeface="Wingdings" panose="05000000000000000000" pitchFamily="2" charset="2"/>
              </a:rPr>
              <a:t>Detektoren für Jugendliche</a:t>
            </a:r>
            <a:endParaRPr lang="de-DE" dirty="0">
              <a:sym typeface="Wingdings" panose="05000000000000000000" pitchFamily="2" charset="2"/>
            </a:endParaRPr>
          </a:p>
          <a:p>
            <a:pPr lvl="1">
              <a:lnSpc>
                <a:spcPct val="100000"/>
              </a:lnSpc>
              <a:spcBef>
                <a:spcPts val="0"/>
              </a:spcBef>
            </a:pPr>
            <a:r>
              <a:rPr lang="de-DE" dirty="0"/>
              <a:t>Szintillations-Detektoren (CosMO) </a:t>
            </a: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marL="355600" lvl="1" indent="0">
              <a:lnSpc>
                <a:spcPct val="100000"/>
              </a:lnSpc>
              <a:spcBef>
                <a:spcPts val="0"/>
              </a:spcBef>
              <a:buNone/>
            </a:pPr>
            <a:endParaRPr lang="de-DE" dirty="0" smtClean="0"/>
          </a:p>
          <a:p>
            <a:pPr marL="0" indent="0">
              <a:lnSpc>
                <a:spcPct val="100000"/>
              </a:lnSpc>
              <a:spcBef>
                <a:spcPts val="0"/>
              </a:spcBef>
              <a:buNone/>
            </a:pPr>
            <a:endParaRPr lang="de-DE" dirty="0">
              <a:sym typeface="Wingdings" panose="05000000000000000000" pitchFamily="2" charset="2"/>
            </a:endParaRPr>
          </a:p>
          <a:p>
            <a:endParaRPr lang="en-US" dirty="0"/>
          </a:p>
          <a:p>
            <a:endParaRPr lang="de-DE" dirty="0"/>
          </a:p>
        </p:txBody>
      </p:sp>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13</a:t>
            </a:fld>
            <a:endParaRPr lang="de-DE" dirty="0"/>
          </a:p>
        </p:txBody>
      </p:sp>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spTree>
    <p:extLst>
      <p:ext uri="{BB962C8B-B14F-4D97-AF65-F5344CB8AC3E}">
        <p14:creationId xmlns:p14="http://schemas.microsoft.com/office/powerpoint/2010/main" val="1407400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smtClean="0">
                <a:solidFill>
                  <a:srgbClr val="013476"/>
                </a:solidFill>
              </a:rPr>
              <a:t>Astroteilchen-Angebote: Detektoren</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smtClean="0">
                <a:sym typeface="Wingdings" panose="05000000000000000000" pitchFamily="2" charset="2"/>
              </a:rPr>
              <a:t>Detektoren für Jugendliche</a:t>
            </a:r>
            <a:endParaRPr lang="de-DE" dirty="0">
              <a:sym typeface="Wingdings" panose="05000000000000000000" pitchFamily="2" charset="2"/>
            </a:endParaRPr>
          </a:p>
          <a:p>
            <a:pPr lvl="1">
              <a:lnSpc>
                <a:spcPct val="100000"/>
              </a:lnSpc>
              <a:spcBef>
                <a:spcPts val="0"/>
              </a:spcBef>
            </a:pPr>
            <a:r>
              <a:rPr lang="de-DE" dirty="0"/>
              <a:t>Szintillations-Detektoren (CosMO) </a:t>
            </a: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marL="355600" lvl="1" indent="0">
              <a:lnSpc>
                <a:spcPct val="100000"/>
              </a:lnSpc>
              <a:spcBef>
                <a:spcPts val="0"/>
              </a:spcBef>
              <a:buNone/>
            </a:pPr>
            <a:endParaRPr lang="de-DE" dirty="0" smtClean="0"/>
          </a:p>
          <a:p>
            <a:pPr lvl="1">
              <a:lnSpc>
                <a:spcPct val="100000"/>
              </a:lnSpc>
              <a:spcBef>
                <a:spcPts val="0"/>
              </a:spcBef>
            </a:pPr>
            <a:endParaRPr lang="de-DE" dirty="0"/>
          </a:p>
          <a:p>
            <a:pPr lvl="1">
              <a:lnSpc>
                <a:spcPct val="100000"/>
              </a:lnSpc>
              <a:spcBef>
                <a:spcPts val="0"/>
              </a:spcBef>
            </a:pPr>
            <a:r>
              <a:rPr lang="de-DE" dirty="0"/>
              <a:t>Cherenkov-Detektoren (</a:t>
            </a:r>
            <a:r>
              <a:rPr lang="de-DE" dirty="0" err="1"/>
              <a:t>Kamiokannen</a:t>
            </a:r>
            <a:r>
              <a:rPr lang="de-DE" dirty="0"/>
              <a:t>)</a:t>
            </a:r>
          </a:p>
          <a:p>
            <a:pPr>
              <a:lnSpc>
                <a:spcPct val="100000"/>
              </a:lnSpc>
              <a:spcBef>
                <a:spcPts val="0"/>
              </a:spcBef>
            </a:pPr>
            <a:endParaRPr lang="de-DE" dirty="0">
              <a:sym typeface="Wingdings" panose="05000000000000000000" pitchFamily="2" charset="2"/>
            </a:endParaRPr>
          </a:p>
          <a:p>
            <a:endParaRPr lang="en-US" dirty="0"/>
          </a:p>
          <a:p>
            <a:endParaRPr lang="de-DE" dirty="0"/>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2324" y="4702692"/>
            <a:ext cx="2159180" cy="1664166"/>
          </a:xfrm>
          <a:prstGeom prst="rect">
            <a:avLst/>
          </a:prstGeom>
        </p:spPr>
      </p:pic>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14</a:t>
            </a:fld>
            <a:endParaRPr lang="de-DE" dirty="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15641" y="4360239"/>
            <a:ext cx="2603606" cy="2170080"/>
          </a:xfrm>
          <a:prstGeom prst="rect">
            <a:avLst/>
          </a:prstGeom>
        </p:spPr>
      </p:pic>
    </p:spTree>
    <p:extLst>
      <p:ext uri="{BB962C8B-B14F-4D97-AF65-F5344CB8AC3E}">
        <p14:creationId xmlns:p14="http://schemas.microsoft.com/office/powerpoint/2010/main" val="3500664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smtClean="0">
                <a:solidFill>
                  <a:srgbClr val="013476"/>
                </a:solidFill>
              </a:rPr>
              <a:t>Astroteilchen-Angebote: Detektoren</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smtClean="0">
                <a:sym typeface="Wingdings" panose="05000000000000000000" pitchFamily="2" charset="2"/>
              </a:rPr>
              <a:t>Detektoren für Jugendliche</a:t>
            </a:r>
            <a:endParaRPr lang="de-DE" dirty="0">
              <a:sym typeface="Wingdings" panose="05000000000000000000" pitchFamily="2" charset="2"/>
            </a:endParaRPr>
          </a:p>
          <a:p>
            <a:pPr lvl="1">
              <a:lnSpc>
                <a:spcPct val="100000"/>
              </a:lnSpc>
              <a:spcBef>
                <a:spcPts val="0"/>
              </a:spcBef>
            </a:pPr>
            <a:r>
              <a:rPr lang="de-DE" dirty="0"/>
              <a:t>Szintillations-Detektoren (CosMO) </a:t>
            </a: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lvl="1">
              <a:lnSpc>
                <a:spcPct val="100000"/>
              </a:lnSpc>
              <a:spcBef>
                <a:spcPts val="0"/>
              </a:spcBef>
            </a:pPr>
            <a:endParaRPr lang="de-DE" dirty="0"/>
          </a:p>
          <a:p>
            <a:pPr lvl="1">
              <a:lnSpc>
                <a:spcPct val="100000"/>
              </a:lnSpc>
              <a:spcBef>
                <a:spcPts val="0"/>
              </a:spcBef>
            </a:pPr>
            <a:endParaRPr lang="de-DE" dirty="0" smtClean="0"/>
          </a:p>
          <a:p>
            <a:pPr marL="355600" lvl="1" indent="0">
              <a:lnSpc>
                <a:spcPct val="100000"/>
              </a:lnSpc>
              <a:spcBef>
                <a:spcPts val="0"/>
              </a:spcBef>
              <a:buNone/>
            </a:pPr>
            <a:endParaRPr lang="de-DE" dirty="0" smtClean="0"/>
          </a:p>
          <a:p>
            <a:pPr lvl="1">
              <a:lnSpc>
                <a:spcPct val="100000"/>
              </a:lnSpc>
              <a:spcBef>
                <a:spcPts val="0"/>
              </a:spcBef>
            </a:pPr>
            <a:endParaRPr lang="de-DE" dirty="0"/>
          </a:p>
          <a:p>
            <a:pPr lvl="1">
              <a:lnSpc>
                <a:spcPct val="100000"/>
              </a:lnSpc>
              <a:spcBef>
                <a:spcPts val="0"/>
              </a:spcBef>
            </a:pPr>
            <a:r>
              <a:rPr lang="de-DE" dirty="0"/>
              <a:t>Cherenkov-Detektoren (</a:t>
            </a:r>
            <a:r>
              <a:rPr lang="de-DE" dirty="0" err="1"/>
              <a:t>Kamiokannen</a:t>
            </a:r>
            <a:r>
              <a:rPr lang="de-DE" dirty="0"/>
              <a:t>)</a:t>
            </a:r>
          </a:p>
          <a:p>
            <a:pPr>
              <a:lnSpc>
                <a:spcPct val="100000"/>
              </a:lnSpc>
              <a:spcBef>
                <a:spcPts val="0"/>
              </a:spcBef>
            </a:pPr>
            <a:endParaRPr lang="de-DE" dirty="0">
              <a:sym typeface="Wingdings" panose="05000000000000000000" pitchFamily="2" charset="2"/>
            </a:endParaRPr>
          </a:p>
          <a:p>
            <a:endParaRPr lang="en-US" dirty="0"/>
          </a:p>
          <a:p>
            <a:endParaRPr lang="de-DE" dirty="0"/>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2324" y="4702692"/>
            <a:ext cx="2159180" cy="1664166"/>
          </a:xfrm>
          <a:prstGeom prst="rect">
            <a:avLst/>
          </a:prstGeom>
        </p:spPr>
      </p:pic>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15</a:t>
            </a:fld>
            <a:endParaRPr lang="de-DE" dirty="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15641" y="4360239"/>
            <a:ext cx="2603606" cy="2170080"/>
          </a:xfrm>
          <a:prstGeom prst="rect">
            <a:avLst/>
          </a:prstGeom>
        </p:spPr>
      </p:pic>
      <p:sp>
        <p:nvSpPr>
          <p:cNvPr id="13" name="Rechteck 12"/>
          <p:cNvSpPr/>
          <p:nvPr/>
        </p:nvSpPr>
        <p:spPr>
          <a:xfrm>
            <a:off x="8804155" y="4313290"/>
            <a:ext cx="3262088" cy="2185214"/>
          </a:xfrm>
          <a:prstGeom prst="rect">
            <a:avLst/>
          </a:prstGeom>
          <a:ln w="34925">
            <a:solidFill>
              <a:srgbClr val="013476"/>
            </a:solidFill>
          </a:ln>
          <a:effectLst>
            <a:outerShdw blurRad="44450" dist="27940" dir="5400000" algn="ctr">
              <a:srgbClr val="000000">
                <a:alpha val="32000"/>
              </a:srgbClr>
            </a:outerShdw>
          </a:effectLst>
        </p:spPr>
        <p:style>
          <a:lnRef idx="2">
            <a:schemeClr val="accent6"/>
          </a:lnRef>
          <a:fillRef idx="1">
            <a:schemeClr val="lt1"/>
          </a:fillRef>
          <a:effectRef idx="0">
            <a:schemeClr val="accent6"/>
          </a:effectRef>
          <a:fontRef idx="minor">
            <a:schemeClr val="dk1"/>
          </a:fontRef>
        </p:style>
        <p:txBody>
          <a:bodyPr wrap="square">
            <a:spAutoFit/>
          </a:bodyPr>
          <a:lstStyle/>
          <a:p>
            <a:pPr marL="285750" indent="-285750">
              <a:spcBef>
                <a:spcPts val="600"/>
              </a:spcBef>
              <a:buFont typeface="Arial" panose="020B0604020202020204" pitchFamily="34" charset="0"/>
              <a:buChar char="•"/>
            </a:pPr>
            <a:r>
              <a:rPr lang="de-DE" dirty="0" smtClean="0"/>
              <a:t>Ausleihbar an </a:t>
            </a:r>
            <a:r>
              <a:rPr lang="de-DE" dirty="0" err="1" smtClean="0"/>
              <a:t>NTW</a:t>
            </a:r>
            <a:r>
              <a:rPr lang="de-DE" dirty="0" smtClean="0"/>
              <a:t> Standorten</a:t>
            </a:r>
          </a:p>
          <a:p>
            <a:pPr marL="285750" indent="-285750">
              <a:spcBef>
                <a:spcPts val="600"/>
              </a:spcBef>
              <a:buFont typeface="Arial" panose="020B0604020202020204" pitchFamily="34" charset="0"/>
              <a:buChar char="•"/>
            </a:pPr>
            <a:r>
              <a:rPr lang="de-DE" dirty="0" smtClean="0"/>
              <a:t>Gut geeignet für </a:t>
            </a:r>
            <a:r>
              <a:rPr lang="de-DE" dirty="0"/>
              <a:t>Forschungswochen und Projektarbeiten </a:t>
            </a:r>
            <a:endParaRPr lang="de-DE" dirty="0">
              <a:solidFill>
                <a:srgbClr val="003882"/>
              </a:solidFill>
            </a:endParaRPr>
          </a:p>
          <a:p>
            <a:pPr marL="285750" indent="-285750">
              <a:spcBef>
                <a:spcPts val="600"/>
              </a:spcBef>
              <a:buFont typeface="Arial" panose="020B0604020202020204" pitchFamily="34" charset="0"/>
              <a:buChar char="•"/>
            </a:pPr>
            <a:r>
              <a:rPr lang="de-DE" dirty="0">
                <a:solidFill>
                  <a:srgbClr val="003882"/>
                </a:solidFill>
              </a:rPr>
              <a:t>Verschiedene Messungen 	                 (Winkel, Lebensdauer, Abschirmung)</a:t>
            </a:r>
          </a:p>
        </p:txBody>
      </p:sp>
    </p:spTree>
    <p:extLst>
      <p:ext uri="{BB962C8B-B14F-4D97-AF65-F5344CB8AC3E}">
        <p14:creationId xmlns:p14="http://schemas.microsoft.com/office/powerpoint/2010/main" val="1089929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13476"/>
                </a:solidFill>
              </a:rPr>
              <a:t>Astroteilchen-Angebote: </a:t>
            </a:r>
            <a:r>
              <a:rPr lang="de-DE" dirty="0" err="1" smtClean="0">
                <a:solidFill>
                  <a:srgbClr val="013476"/>
                </a:solidFill>
              </a:rPr>
              <a:t>Cosmic@Web</a:t>
            </a:r>
            <a:endParaRPr lang="de-DE" dirty="0"/>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16</a:t>
            </a:fld>
            <a:endParaRPr lang="de-DE" dirty="0"/>
          </a:p>
        </p:txBody>
      </p:sp>
      <p:pic>
        <p:nvPicPr>
          <p:cNvPr id="7" name="Grafik 6">
            <a:extLst>
              <a:ext uri="{FF2B5EF4-FFF2-40B4-BE49-F238E27FC236}">
                <a16:creationId xmlns:a16="http://schemas.microsoft.com/office/drawing/2014/main" id="{F666CB3D-1C25-DB45-B1DB-E4A6EDC55076}"/>
              </a:ext>
            </a:extLst>
          </p:cNvPr>
          <p:cNvPicPr>
            <a:picLocks noChangeAspect="1"/>
          </p:cNvPicPr>
          <p:nvPr/>
        </p:nvPicPr>
        <p:blipFill>
          <a:blip r:embed="rId2"/>
          <a:stretch>
            <a:fillRect/>
          </a:stretch>
        </p:blipFill>
        <p:spPr>
          <a:xfrm>
            <a:off x="3925039" y="2237182"/>
            <a:ext cx="2641025" cy="1878850"/>
          </a:xfrm>
          <a:prstGeom prst="rect">
            <a:avLst/>
          </a:prstGeom>
        </p:spPr>
      </p:pic>
      <p:sp>
        <p:nvSpPr>
          <p:cNvPr id="9" name="Rechteck 8"/>
          <p:cNvSpPr/>
          <p:nvPr/>
        </p:nvSpPr>
        <p:spPr>
          <a:xfrm>
            <a:off x="9195636" y="2765872"/>
            <a:ext cx="2634367" cy="36009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00000"/>
              </a:lnSpc>
              <a:spcBef>
                <a:spcPts val="0"/>
              </a:spcBef>
              <a:spcAft>
                <a:spcPts val="600"/>
              </a:spcAft>
            </a:pPr>
            <a:r>
              <a:rPr lang="de-DE" dirty="0" err="1">
                <a:sym typeface="Wingdings" panose="05000000000000000000" pitchFamily="2" charset="2"/>
                <a:hlinkClick r:id="rId3"/>
              </a:rPr>
              <a:t>Cosmic@Web</a:t>
            </a:r>
            <a:r>
              <a:rPr lang="de-DE" dirty="0">
                <a:sym typeface="Wingdings" panose="05000000000000000000" pitchFamily="2" charset="2"/>
              </a:rPr>
              <a:t> </a:t>
            </a:r>
            <a:r>
              <a:rPr lang="de-DE" dirty="0" smtClean="0">
                <a:sym typeface="Wingdings" panose="05000000000000000000" pitchFamily="2" charset="2"/>
              </a:rPr>
              <a:t>Grundlagenwissen Experimentbeschreibung</a:t>
            </a:r>
          </a:p>
          <a:p>
            <a:pPr>
              <a:lnSpc>
                <a:spcPct val="100000"/>
              </a:lnSpc>
              <a:spcBef>
                <a:spcPts val="0"/>
              </a:spcBef>
              <a:spcAft>
                <a:spcPts val="600"/>
              </a:spcAft>
            </a:pPr>
            <a:r>
              <a:rPr lang="de-DE" dirty="0" smtClean="0">
                <a:sym typeface="Wingdings" panose="05000000000000000000" pitchFamily="2" charset="2"/>
              </a:rPr>
              <a:t>Bedienungsanleitung</a:t>
            </a:r>
          </a:p>
          <a:p>
            <a:pPr>
              <a:lnSpc>
                <a:spcPct val="100000"/>
              </a:lnSpc>
              <a:spcBef>
                <a:spcPts val="0"/>
              </a:spcBef>
              <a:spcAft>
                <a:spcPts val="600"/>
              </a:spcAft>
            </a:pPr>
            <a:r>
              <a:rPr lang="de-DE" dirty="0" smtClean="0">
                <a:sym typeface="Wingdings" panose="05000000000000000000" pitchFamily="2" charset="2"/>
              </a:rPr>
              <a:t>Glossar Literaturhinweise</a:t>
            </a:r>
          </a:p>
          <a:p>
            <a:pPr>
              <a:lnSpc>
                <a:spcPct val="100000"/>
              </a:lnSpc>
              <a:spcBef>
                <a:spcPts val="0"/>
              </a:spcBef>
              <a:spcAft>
                <a:spcPts val="600"/>
              </a:spcAft>
            </a:pPr>
            <a:r>
              <a:rPr lang="de-DE" dirty="0" smtClean="0">
                <a:sym typeface="Wingdings" panose="05000000000000000000" pitchFamily="2" charset="2"/>
              </a:rPr>
              <a:t>ausführliche Analysen</a:t>
            </a:r>
          </a:p>
          <a:p>
            <a:pPr>
              <a:lnSpc>
                <a:spcPct val="100000"/>
              </a:lnSpc>
              <a:spcBef>
                <a:spcPts val="0"/>
              </a:spcBef>
              <a:spcAft>
                <a:spcPts val="600"/>
              </a:spcAft>
            </a:pPr>
            <a:r>
              <a:rPr lang="de-DE" dirty="0" smtClean="0">
                <a:sym typeface="Wingdings" panose="05000000000000000000" pitchFamily="2" charset="2"/>
              </a:rPr>
              <a:t>Datenfilter</a:t>
            </a:r>
          </a:p>
          <a:p>
            <a:pPr>
              <a:lnSpc>
                <a:spcPct val="100000"/>
              </a:lnSpc>
              <a:spcBef>
                <a:spcPts val="0"/>
              </a:spcBef>
              <a:spcAft>
                <a:spcPts val="600"/>
              </a:spcAft>
            </a:pPr>
            <a:endParaRPr lang="de-DE" dirty="0">
              <a:sym typeface="Wingdings" panose="05000000000000000000" pitchFamily="2" charset="2"/>
            </a:endParaRPr>
          </a:p>
          <a:p>
            <a:pPr>
              <a:lnSpc>
                <a:spcPct val="100000"/>
              </a:lnSpc>
              <a:spcBef>
                <a:spcPts val="0"/>
              </a:spcBef>
              <a:spcAft>
                <a:spcPts val="600"/>
              </a:spcAft>
            </a:pPr>
            <a:r>
              <a:rPr lang="de-DE" dirty="0" smtClean="0">
                <a:sym typeface="Wingdings" panose="05000000000000000000" pitchFamily="2" charset="2"/>
              </a:rPr>
              <a:t>Regelmäßig digitale Workshops für Jugendliche und Lehrkräfte (</a:t>
            </a:r>
            <a:r>
              <a:rPr lang="de-DE" dirty="0" err="1" smtClean="0">
                <a:sym typeface="Wingdings" panose="05000000000000000000" pitchFamily="2" charset="2"/>
              </a:rPr>
              <a:t>2h</a:t>
            </a:r>
            <a:r>
              <a:rPr lang="de-DE" dirty="0" smtClean="0">
                <a:sym typeface="Wingdings" panose="05000000000000000000" pitchFamily="2" charset="2"/>
              </a:rPr>
              <a:t>)</a:t>
            </a:r>
            <a:endParaRPr lang="de-DE" dirty="0">
              <a:sym typeface="Wingdings" panose="05000000000000000000" pitchFamily="2" charset="2"/>
            </a:endParaRPr>
          </a:p>
        </p:txBody>
      </p:sp>
      <p:grpSp>
        <p:nvGrpSpPr>
          <p:cNvPr id="10" name="Gruppieren 9"/>
          <p:cNvGrpSpPr/>
          <p:nvPr/>
        </p:nvGrpSpPr>
        <p:grpSpPr>
          <a:xfrm>
            <a:off x="1295467" y="1504283"/>
            <a:ext cx="8154737" cy="4918504"/>
            <a:chOff x="1295467" y="1504283"/>
            <a:chExt cx="8154737" cy="4918504"/>
          </a:xfrm>
        </p:grpSpPr>
        <p:pic>
          <p:nvPicPr>
            <p:cNvPr id="6" name="Grafik 5">
              <a:extLst>
                <a:ext uri="{FF2B5EF4-FFF2-40B4-BE49-F238E27FC236}">
                  <a16:creationId xmlns:a16="http://schemas.microsoft.com/office/drawing/2014/main" id="{5EDC8B4C-AB97-1B42-8A07-9AFF79FB5F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67" y="1504283"/>
              <a:ext cx="7780118" cy="4862575"/>
            </a:xfrm>
            <a:prstGeom prst="rect">
              <a:avLst/>
            </a:prstGeom>
          </p:spPr>
        </p:pic>
        <p:sp>
          <p:nvSpPr>
            <p:cNvPr id="3" name="Textfeld 2"/>
            <p:cNvSpPr txBox="1"/>
            <p:nvPr/>
          </p:nvSpPr>
          <p:spPr>
            <a:xfrm>
              <a:off x="8117202" y="6219654"/>
              <a:ext cx="1333002"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chemeClr val="bg2">
                      <a:lumMod val="75000"/>
                    </a:schemeClr>
                  </a:solidFill>
                  <a:latin typeface="Arial Narrow" panose="020B0606020202030204" pitchFamily="34" charset="0"/>
                </a:rPr>
                <a:t>Abb.: Carolin Schwerdt</a:t>
              </a:r>
              <a:endParaRPr lang="de-DE" sz="800" dirty="0">
                <a:solidFill>
                  <a:schemeClr val="bg2">
                    <a:lumMod val="75000"/>
                  </a:schemeClr>
                </a:solidFill>
                <a:latin typeface="Arial Narrow" panose="020B0606020202030204" pitchFamily="34" charset="0"/>
              </a:endParaRPr>
            </a:p>
          </p:txBody>
        </p:sp>
      </p:grpSp>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66806" y="317172"/>
            <a:ext cx="1664208" cy="1664208"/>
          </a:xfrm>
          <a:prstGeom prst="rect">
            <a:avLst/>
          </a:prstGeom>
        </p:spPr>
      </p:pic>
    </p:spTree>
    <p:extLst>
      <p:ext uri="{BB962C8B-B14F-4D97-AF65-F5344CB8AC3E}">
        <p14:creationId xmlns:p14="http://schemas.microsoft.com/office/powerpoint/2010/main" val="2726638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36E57F-E9FC-ED4F-8CC9-D5DD41C1F3E2}"/>
              </a:ext>
            </a:extLst>
          </p:cNvPr>
          <p:cNvSpPr>
            <a:spLocks noGrp="1"/>
          </p:cNvSpPr>
          <p:nvPr>
            <p:ph type="title"/>
          </p:nvPr>
        </p:nvSpPr>
        <p:spPr/>
        <p:txBody>
          <a:bodyPr/>
          <a:lstStyle/>
          <a:p>
            <a:r>
              <a:rPr lang="de-DE" dirty="0">
                <a:solidFill>
                  <a:srgbClr val="013476"/>
                </a:solidFill>
              </a:rPr>
              <a:t>Astroteilchen-Angebote: </a:t>
            </a:r>
            <a:r>
              <a:rPr lang="de-DE" dirty="0" err="1">
                <a:solidFill>
                  <a:srgbClr val="013476"/>
                </a:solidFill>
              </a:rPr>
              <a:t>Cosmic@Web</a:t>
            </a:r>
            <a:endParaRPr lang="de-DE" dirty="0"/>
          </a:p>
        </p:txBody>
      </p:sp>
      <p:sp>
        <p:nvSpPr>
          <p:cNvPr id="3" name="Inhaltsplatzhalter 2">
            <a:extLst>
              <a:ext uri="{FF2B5EF4-FFF2-40B4-BE49-F238E27FC236}">
                <a16:creationId xmlns:a16="http://schemas.microsoft.com/office/drawing/2014/main" id="{0BA6F688-8D27-3B47-97C8-0AF33DF559F8}"/>
              </a:ext>
            </a:extLst>
          </p:cNvPr>
          <p:cNvSpPr>
            <a:spLocks noGrp="1"/>
          </p:cNvSpPr>
          <p:nvPr>
            <p:ph sz="quarter" idx="13"/>
          </p:nvPr>
        </p:nvSpPr>
        <p:spPr>
          <a:xfrm>
            <a:off x="4654383" y="1574256"/>
            <a:ext cx="7608737" cy="4535487"/>
          </a:xfrm>
        </p:spPr>
        <p:txBody>
          <a:bodyPr>
            <a:normAutofit/>
          </a:bodyPr>
          <a:lstStyle/>
          <a:p>
            <a:pPr marL="0" indent="0">
              <a:buNone/>
            </a:pPr>
            <a:r>
              <a:rPr lang="de-DE" dirty="0" smtClean="0"/>
              <a:t>Experimentelle Daten </a:t>
            </a:r>
            <a:r>
              <a:rPr lang="de-DE" dirty="0"/>
              <a:t>zur Untersuchung von kosmischen Teilchen, u. a.:</a:t>
            </a:r>
          </a:p>
          <a:p>
            <a:pPr marL="361800" indent="-361440">
              <a:spcAft>
                <a:spcPts val="1199"/>
              </a:spcAft>
              <a:buClr>
                <a:srgbClr val="000000"/>
              </a:buClr>
              <a:buFont typeface="Arial"/>
              <a:buChar char="•"/>
              <a:tabLst>
                <a:tab pos="361800" algn="l"/>
              </a:tabLst>
            </a:pPr>
            <a:r>
              <a:rPr lang="de-DE" dirty="0"/>
              <a:t>Lebensdauer von Myonen</a:t>
            </a:r>
            <a:endParaRPr lang="en-US" dirty="0"/>
          </a:p>
          <a:p>
            <a:pPr marL="361800" indent="-361440">
              <a:spcAft>
                <a:spcPts val="1199"/>
              </a:spcAft>
              <a:buClr>
                <a:srgbClr val="000000"/>
              </a:buClr>
              <a:buFont typeface="Arial"/>
              <a:buChar char="•"/>
              <a:tabLst>
                <a:tab pos="361800" algn="l"/>
              </a:tabLst>
            </a:pPr>
            <a:r>
              <a:rPr lang="de-DE" dirty="0"/>
              <a:t>Abhängigkeiten der </a:t>
            </a:r>
            <a:r>
              <a:rPr lang="de-DE" dirty="0" err="1"/>
              <a:t>Myonenrate</a:t>
            </a:r>
            <a:r>
              <a:rPr lang="de-DE" dirty="0"/>
              <a:t> von unterschiedlichen Faktoren</a:t>
            </a:r>
            <a:endParaRPr lang="en-US" dirty="0"/>
          </a:p>
          <a:p>
            <a:endParaRPr lang="de-DE" dirty="0"/>
          </a:p>
        </p:txBody>
      </p:sp>
      <p:sp>
        <p:nvSpPr>
          <p:cNvPr id="4" name="Fußzeilenplatzhalter 3">
            <a:extLst>
              <a:ext uri="{FF2B5EF4-FFF2-40B4-BE49-F238E27FC236}">
                <a16:creationId xmlns:a16="http://schemas.microsoft.com/office/drawing/2014/main" id="{69378E3C-462F-CB44-B965-6435853CFD97}"/>
              </a:ext>
            </a:extLst>
          </p:cNvPr>
          <p:cNvSpPr>
            <a:spLocks noGrp="1"/>
          </p:cNvSpPr>
          <p:nvPr>
            <p:ph type="ftr" sz="quarter" idx="14"/>
          </p:nvPr>
        </p:nvSpPr>
        <p:spPr/>
        <p:txBody>
          <a:bodyPr/>
          <a:lstStyle/>
          <a:p>
            <a:r>
              <a:rPr lang="de-DE" smtClean="0"/>
              <a:t>Netzwerk Teilchenwelt - Angebote und Materialien</a:t>
            </a:r>
            <a:endParaRPr lang="de-DE"/>
          </a:p>
        </p:txBody>
      </p:sp>
      <p:grpSp>
        <p:nvGrpSpPr>
          <p:cNvPr id="6" name="Gruppieren 5"/>
          <p:cNvGrpSpPr/>
          <p:nvPr/>
        </p:nvGrpSpPr>
        <p:grpSpPr>
          <a:xfrm>
            <a:off x="4894406" y="3731469"/>
            <a:ext cx="3607207" cy="2684700"/>
            <a:chOff x="4727848" y="3501008"/>
            <a:chExt cx="3607207" cy="2684700"/>
          </a:xfrm>
        </p:grpSpPr>
        <p:sp>
          <p:nvSpPr>
            <p:cNvPr id="21" name="Textfeld 20">
              <a:extLst>
                <a:ext uri="{FF2B5EF4-FFF2-40B4-BE49-F238E27FC236}">
                  <a16:creationId xmlns:a16="http://schemas.microsoft.com/office/drawing/2014/main" id="{69286312-AF99-3344-9E60-C31E817C97E0}"/>
                </a:ext>
              </a:extLst>
            </p:cNvPr>
            <p:cNvSpPr txBox="1"/>
            <p:nvPr/>
          </p:nvSpPr>
          <p:spPr>
            <a:xfrm>
              <a:off x="5006033" y="5847154"/>
              <a:ext cx="3050835" cy="338554"/>
            </a:xfrm>
            <a:prstGeom prst="rect">
              <a:avLst/>
            </a:prstGeom>
            <a:noFill/>
          </p:spPr>
          <p:txBody>
            <a:bodyPr wrap="none" rtlCol="0">
              <a:spAutoFit/>
            </a:bodyPr>
            <a:lstStyle/>
            <a:p>
              <a:r>
                <a:rPr lang="de-DE" sz="1600" dirty="0"/>
                <a:t>Neumayer III </a:t>
              </a:r>
              <a:r>
                <a:rPr lang="de-DE" sz="1600" dirty="0" smtClean="0"/>
                <a:t>Station (Antarktis)</a:t>
              </a:r>
              <a:endParaRPr lang="de-DE" sz="1600" dirty="0"/>
            </a:p>
          </p:txBody>
        </p:sp>
        <p:pic>
          <p:nvPicPr>
            <p:cNvPr id="24" name="Picture 2">
              <a:extLst>
                <a:ext uri="{FF2B5EF4-FFF2-40B4-BE49-F238E27FC236}">
                  <a16:creationId xmlns:a16="http://schemas.microsoft.com/office/drawing/2014/main" id="{2B692BB1-FC93-9846-8CC3-4D35AE39163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1978" t="22724" r="22603" b="3417"/>
            <a:stretch/>
          </p:blipFill>
          <p:spPr bwMode="auto">
            <a:xfrm>
              <a:off x="4727848" y="3501008"/>
              <a:ext cx="3607207" cy="2346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Gruppieren 7"/>
          <p:cNvGrpSpPr/>
          <p:nvPr/>
        </p:nvGrpSpPr>
        <p:grpSpPr>
          <a:xfrm>
            <a:off x="0" y="2133305"/>
            <a:ext cx="4626823" cy="4282864"/>
            <a:chOff x="0" y="1917381"/>
            <a:chExt cx="4626823" cy="4282864"/>
          </a:xfrm>
        </p:grpSpPr>
        <p:sp>
          <p:nvSpPr>
            <p:cNvPr id="23" name="Textfeld 22">
              <a:extLst>
                <a:ext uri="{FF2B5EF4-FFF2-40B4-BE49-F238E27FC236}">
                  <a16:creationId xmlns:a16="http://schemas.microsoft.com/office/drawing/2014/main" id="{2B34A25B-757E-6D4B-A92C-6BDBDD0A2123}"/>
                </a:ext>
              </a:extLst>
            </p:cNvPr>
            <p:cNvSpPr txBox="1"/>
            <p:nvPr/>
          </p:nvSpPr>
          <p:spPr>
            <a:xfrm>
              <a:off x="1214689" y="5861691"/>
              <a:ext cx="2454518" cy="338554"/>
            </a:xfrm>
            <a:prstGeom prst="rect">
              <a:avLst/>
            </a:prstGeom>
            <a:noFill/>
          </p:spPr>
          <p:txBody>
            <a:bodyPr wrap="none" rtlCol="0">
              <a:spAutoFit/>
            </a:bodyPr>
            <a:lstStyle/>
            <a:p>
              <a:r>
                <a:rPr lang="de-DE" sz="1600" dirty="0" err="1" smtClean="0"/>
                <a:t>CosMO</a:t>
              </a:r>
              <a:r>
                <a:rPr lang="de-DE" sz="1600" dirty="0" smtClean="0"/>
                <a:t>-Mühle (Zeuthen)</a:t>
              </a:r>
              <a:endParaRPr lang="de-DE" sz="1600" dirty="0"/>
            </a:p>
          </p:txBody>
        </p:sp>
        <p:pic>
          <p:nvPicPr>
            <p:cNvPr id="18" name="Grafik 5"/>
            <p:cNvPicPr/>
            <p:nvPr/>
          </p:nvPicPr>
          <p:blipFill>
            <a:blip r:embed="rId3"/>
            <a:stretch/>
          </p:blipFill>
          <p:spPr>
            <a:xfrm>
              <a:off x="0" y="1917381"/>
              <a:ext cx="4626823" cy="3929773"/>
            </a:xfrm>
            <a:prstGeom prst="rect">
              <a:avLst/>
            </a:prstGeom>
            <a:ln>
              <a:noFill/>
            </a:ln>
          </p:spPr>
        </p:pic>
      </p:grpSp>
      <p:grpSp>
        <p:nvGrpSpPr>
          <p:cNvPr id="7" name="Gruppieren 6"/>
          <p:cNvGrpSpPr/>
          <p:nvPr/>
        </p:nvGrpSpPr>
        <p:grpSpPr>
          <a:xfrm>
            <a:off x="8533869" y="3731469"/>
            <a:ext cx="3613294" cy="2712531"/>
            <a:chOff x="8408520" y="3501008"/>
            <a:chExt cx="3613294" cy="2712531"/>
          </a:xfrm>
        </p:grpSpPr>
        <p:pic>
          <p:nvPicPr>
            <p:cNvPr id="1032" name="Picture 8" descr="https://physik-begreifen-zeuthen.desy.de/sites2009/site_PhyBegZ/content/e2198/e203474/e203596/e203597/schuelerexp-polarstern_ger.jpg">
              <a:extLst>
                <a:ext uri="{FF2B5EF4-FFF2-40B4-BE49-F238E27FC236}">
                  <a16:creationId xmlns:a16="http://schemas.microsoft.com/office/drawing/2014/main" id="{04E9E258-6236-E246-902A-0FCD84B12D28}"/>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8408520" y="3501008"/>
              <a:ext cx="3613294" cy="2346146"/>
            </a:xfrm>
            <a:prstGeom prst="rect">
              <a:avLst/>
            </a:prstGeom>
            <a:noFill/>
            <a:extLst>
              <a:ext uri="{909E8E84-426E-40DD-AFC4-6F175D3DCCD1}">
                <a14:hiddenFill xmlns:a14="http://schemas.microsoft.com/office/drawing/2010/main">
                  <a:solidFill>
                    <a:srgbClr val="FFFFFF"/>
                  </a:solidFill>
                </a14:hiddenFill>
              </a:ext>
            </a:extLst>
          </p:spPr>
        </p:pic>
        <p:sp>
          <p:nvSpPr>
            <p:cNvPr id="25" name="Textfeld 24">
              <a:extLst>
                <a:ext uri="{FF2B5EF4-FFF2-40B4-BE49-F238E27FC236}">
                  <a16:creationId xmlns:a16="http://schemas.microsoft.com/office/drawing/2014/main" id="{69286312-AF99-3344-9E60-C31E817C97E0}"/>
                </a:ext>
              </a:extLst>
            </p:cNvPr>
            <p:cNvSpPr txBox="1"/>
            <p:nvPr/>
          </p:nvSpPr>
          <p:spPr>
            <a:xfrm>
              <a:off x="9060702" y="5874985"/>
              <a:ext cx="2723310" cy="338554"/>
            </a:xfrm>
            <a:prstGeom prst="rect">
              <a:avLst/>
            </a:prstGeom>
            <a:noFill/>
          </p:spPr>
          <p:txBody>
            <a:bodyPr wrap="none" rtlCol="0">
              <a:spAutoFit/>
            </a:bodyPr>
            <a:lstStyle/>
            <a:p>
              <a:r>
                <a:rPr lang="de-DE" sz="1600" dirty="0" smtClean="0"/>
                <a:t>Forschungsschiff Polarstern</a:t>
              </a:r>
              <a:endParaRPr lang="de-DE" sz="1600" dirty="0"/>
            </a:p>
          </p:txBody>
        </p:sp>
      </p:grpSp>
      <p:sp>
        <p:nvSpPr>
          <p:cNvPr id="5" name="Foliennummernplatzhalter 4"/>
          <p:cNvSpPr>
            <a:spLocks noGrp="1"/>
          </p:cNvSpPr>
          <p:nvPr>
            <p:ph type="sldNum" sz="quarter" idx="15"/>
          </p:nvPr>
        </p:nvSpPr>
        <p:spPr/>
        <p:txBody>
          <a:bodyPr/>
          <a:lstStyle/>
          <a:p>
            <a:fld id="{13EBA283-81CD-428D-9703-4AE41BDC50AA}" type="slidenum">
              <a:rPr lang="de-DE" smtClean="0"/>
              <a:pPr/>
              <a:t>17</a:t>
            </a:fld>
            <a:endParaRPr lang="de-DE" dirty="0"/>
          </a:p>
        </p:txBody>
      </p:sp>
    </p:spTree>
    <p:extLst>
      <p:ext uri="{BB962C8B-B14F-4D97-AF65-F5344CB8AC3E}">
        <p14:creationId xmlns:p14="http://schemas.microsoft.com/office/powerpoint/2010/main" val="35062480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1" descr="C:\Users\Fabian\Dropbox\Netzwerk Teilchenwelt\Nebelkammer_final\Bilder Nebelkammer\CIMG5003.JPG">
            <a:extLst>
              <a:ext uri="{FF2B5EF4-FFF2-40B4-BE49-F238E27FC236}">
                <a16:creationId xmlns:a16="http://schemas.microsoft.com/office/drawing/2014/main" id="{B5655FA1-9F1D-414B-A0FA-3B42C3BFA65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tretch/>
        </p:blipFill>
        <p:spPr bwMode="auto">
          <a:xfrm>
            <a:off x="2745350" y="1418400"/>
            <a:ext cx="6700699" cy="484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7"/>
          <p:cNvSpPr>
            <a:spLocks noGrp="1"/>
          </p:cNvSpPr>
          <p:nvPr>
            <p:ph type="title"/>
          </p:nvPr>
        </p:nvSpPr>
        <p:spPr/>
        <p:txBody>
          <a:bodyPr/>
          <a:lstStyle/>
          <a:p>
            <a:r>
              <a:rPr lang="de-DE" sz="2800" dirty="0">
                <a:solidFill>
                  <a:srgbClr val="013476"/>
                </a:solidFill>
              </a:rPr>
              <a:t>Astroteilchen-Angebote: </a:t>
            </a:r>
            <a:r>
              <a:rPr lang="de-DE" sz="2800" dirty="0" smtClean="0">
                <a:solidFill>
                  <a:srgbClr val="013476"/>
                </a:solidFill>
              </a:rPr>
              <a:t>Nebelkammern</a:t>
            </a:r>
            <a:r>
              <a:rPr lang="de-DE" sz="3000" dirty="0"/>
              <a:t/>
            </a:r>
            <a:br>
              <a:rPr lang="de-DE" sz="3000" dirty="0"/>
            </a:br>
            <a:endParaRPr lang="de-DE" sz="3000" dirty="0"/>
          </a:p>
        </p:txBody>
      </p:sp>
      <p:sp>
        <p:nvSpPr>
          <p:cNvPr id="2" name="Fußzeilenplatzhalter 1"/>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18</a:t>
            </a:fld>
            <a:endParaRPr lang="de-DE" dirty="0"/>
          </a:p>
        </p:txBody>
      </p:sp>
    </p:spTree>
    <p:extLst>
      <p:ext uri="{BB962C8B-B14F-4D97-AF65-F5344CB8AC3E}">
        <p14:creationId xmlns:p14="http://schemas.microsoft.com/office/powerpoint/2010/main" val="3374135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13476"/>
                </a:solidFill>
              </a:rPr>
              <a:t>Astroteilchen-Angebote: </a:t>
            </a:r>
            <a:r>
              <a:rPr lang="de-DE" dirty="0" smtClean="0"/>
              <a:t>Nebelkammern</a:t>
            </a:r>
            <a:endParaRPr lang="de-DE" dirty="0"/>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19" name="Foliennummernplatzhalter 4"/>
          <p:cNvSpPr>
            <a:spLocks noGrp="1"/>
          </p:cNvSpPr>
          <p:nvPr>
            <p:ph type="sldNum" sz="quarter" idx="15"/>
          </p:nvPr>
        </p:nvSpPr>
        <p:spPr/>
        <p:txBody>
          <a:bodyPr/>
          <a:lstStyle/>
          <a:p>
            <a:fld id="{13EBA283-81CD-428D-9703-4AE41BDC50AA}" type="slidenum">
              <a:rPr lang="de-DE" smtClean="0"/>
              <a:pPr/>
              <a:t>19</a:t>
            </a:fld>
            <a:endParaRPr lang="de-DE" sz="3200" dirty="0"/>
          </a:p>
        </p:txBody>
      </p:sp>
      <p:sp>
        <p:nvSpPr>
          <p:cNvPr id="5" name="Textplatzhalter 2"/>
          <p:cNvSpPr txBox="1">
            <a:spLocks/>
          </p:cNvSpPr>
          <p:nvPr/>
        </p:nvSpPr>
        <p:spPr>
          <a:xfrm>
            <a:off x="1295466" y="1700391"/>
            <a:ext cx="9101917" cy="3956805"/>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altLang="de-DE" dirty="0" smtClean="0"/>
              <a:t>Jedes Set beinhaltet Material für den Bau von 10 Nebelkammern:</a:t>
            </a:r>
          </a:p>
          <a:p>
            <a:endParaRPr lang="de-DE" altLang="de-DE" dirty="0" smtClean="0"/>
          </a:p>
          <a:p>
            <a:endParaRPr lang="de-DE" sz="2000" dirty="0" smtClean="0"/>
          </a:p>
          <a:p>
            <a:endParaRPr lang="de-DE" sz="2000" dirty="0" smtClean="0"/>
          </a:p>
          <a:p>
            <a:endParaRPr lang="de-DE" sz="2000" dirty="0" smtClean="0"/>
          </a:p>
          <a:p>
            <a:endParaRPr lang="de-DE" sz="2000" dirty="0" smtClean="0"/>
          </a:p>
          <a:p>
            <a:endParaRPr lang="de-DE" sz="2000" dirty="0" smtClean="0"/>
          </a:p>
          <a:p>
            <a:endParaRPr lang="de-DE" altLang="de-DE" sz="2000" dirty="0" smtClean="0">
              <a:solidFill>
                <a:schemeClr val="tx2"/>
              </a:solidFill>
            </a:endParaRPr>
          </a:p>
          <a:p>
            <a:r>
              <a:rPr lang="de-DE" altLang="de-DE" dirty="0" smtClean="0">
                <a:hlinkClick r:id="rId3"/>
              </a:rPr>
              <a:t>Anleitung</a:t>
            </a:r>
            <a:r>
              <a:rPr lang="de-DE" altLang="de-DE" dirty="0" smtClean="0"/>
              <a:t> mit Kopiervorlagen, Hintergrundwissen, weiterführenden Links</a:t>
            </a:r>
          </a:p>
          <a:p>
            <a:r>
              <a:rPr lang="de-DE" altLang="de-DE" dirty="0" smtClean="0"/>
              <a:t>Nicht enthalten sind Verbrauchsmaterialien (</a:t>
            </a:r>
            <a:r>
              <a:rPr lang="de-DE" altLang="de-DE" dirty="0" err="1" smtClean="0"/>
              <a:t>Isopropanol</a:t>
            </a:r>
            <a:r>
              <a:rPr lang="de-DE" altLang="de-DE" dirty="0" smtClean="0"/>
              <a:t>, Trockeneis) und Schutzausrüstung (Schutzbrillen, Handschuhe)</a:t>
            </a:r>
          </a:p>
          <a:p>
            <a:endParaRPr lang="de-DE" sz="2000" dirty="0"/>
          </a:p>
        </p:txBody>
      </p:sp>
      <p:pic>
        <p:nvPicPr>
          <p:cNvPr id="7"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5466" y="2145689"/>
            <a:ext cx="3405089" cy="281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00555" y="2145689"/>
            <a:ext cx="5696829" cy="281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005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dirty="0" smtClean="0"/>
              <a:t>Was </a:t>
            </a:r>
            <a:r>
              <a:rPr lang="de-DE" sz="2800" dirty="0"/>
              <a:t>ist </a:t>
            </a:r>
            <a:r>
              <a:rPr lang="de-DE" sz="2800" dirty="0" smtClean="0"/>
              <a:t>das Netzwerk </a:t>
            </a:r>
            <a:r>
              <a:rPr lang="de-DE" sz="2800" dirty="0"/>
              <a:t>Teilchenwelt?</a:t>
            </a:r>
          </a:p>
          <a:p>
            <a:pPr>
              <a:lnSpc>
                <a:spcPct val="150000"/>
              </a:lnSpc>
            </a:pPr>
            <a:r>
              <a:rPr lang="de-DE" sz="2800" dirty="0" smtClean="0"/>
              <a:t>Aktivitäten für Jugendliche</a:t>
            </a:r>
          </a:p>
          <a:p>
            <a:pPr>
              <a:lnSpc>
                <a:spcPct val="150000"/>
              </a:lnSpc>
            </a:pPr>
            <a:r>
              <a:rPr lang="de-DE" sz="2800" dirty="0" smtClean="0"/>
              <a:t>Aktivitäten für Lehrkräfte</a:t>
            </a:r>
          </a:p>
          <a:p>
            <a:pPr>
              <a:lnSpc>
                <a:spcPct val="150000"/>
              </a:lnSpc>
            </a:pPr>
            <a:r>
              <a:rPr lang="de-DE" sz="2800" dirty="0"/>
              <a:t>Unterrichtsmaterialien</a:t>
            </a:r>
          </a:p>
          <a:p>
            <a:pPr>
              <a:lnSpc>
                <a:spcPct val="150000"/>
              </a:lnSpc>
            </a:pPr>
            <a:r>
              <a:rPr lang="de-DE" sz="2800"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2</a:t>
            </a:fld>
            <a:endParaRPr lang="de-DE" sz="3200" dirty="0"/>
          </a:p>
        </p:txBody>
      </p:sp>
    </p:spTree>
    <p:extLst>
      <p:ext uri="{BB962C8B-B14F-4D97-AF65-F5344CB8AC3E}">
        <p14:creationId xmlns:p14="http://schemas.microsoft.com/office/powerpoint/2010/main" val="25778827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3686" y="4717655"/>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3686" y="2188374"/>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3686" y="3491195"/>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txBox="1">
            <a:spLocks/>
          </p:cNvSpPr>
          <p:nvPr/>
        </p:nvSpPr>
        <p:spPr>
          <a:xfrm>
            <a:off x="3584575" y="773114"/>
            <a:ext cx="6624638" cy="796925"/>
          </a:xfrm>
          <a:prstGeom prst="rect">
            <a:avLst/>
          </a:prstGeom>
        </p:spPr>
        <p:txBody>
          <a:bodyPr vert="horz" lIns="91440" tIns="45720" rIns="91440" bIns="45720" rtlCol="0" anchor="t" anchorCtr="0">
            <a:normAutofit/>
          </a:bodyPr>
          <a:lstStyle>
            <a:lvl1pPr algn="l" defTabSz="457200" rtl="0" eaLnBrk="1" latinLnBrk="0" hangingPunct="1">
              <a:spcBef>
                <a:spcPct val="0"/>
              </a:spcBef>
              <a:buNone/>
              <a:defRPr lang="de-DE" sz="3500" kern="1200" smtClean="0">
                <a:solidFill>
                  <a:schemeClr val="tx2"/>
                </a:solidFill>
                <a:latin typeface="Arial Narrow"/>
                <a:ea typeface="+mj-ea"/>
                <a:cs typeface="+mj-cs"/>
              </a:defRPr>
            </a:lvl1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de-DE" sz="3200" dirty="0">
              <a:solidFill>
                <a:srgbClr val="1F497D"/>
              </a:solidFill>
              <a:latin typeface="Arial Narrow" pitchFamily="32" charset="0"/>
              <a:ea typeface="+mn-ea"/>
              <a:cs typeface="Arial Unicode MS" charset="0"/>
            </a:endParaRPr>
          </a:p>
        </p:txBody>
      </p:sp>
      <p:sp>
        <p:nvSpPr>
          <p:cNvPr id="10" name="Textplatzhalter 2"/>
          <p:cNvSpPr txBox="1">
            <a:spLocks/>
          </p:cNvSpPr>
          <p:nvPr/>
        </p:nvSpPr>
        <p:spPr>
          <a:xfrm>
            <a:off x="1295467" y="1772817"/>
            <a:ext cx="10062245" cy="45354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smtClean="0"/>
              <a:t>Identifikation von Teilchenspuren</a:t>
            </a:r>
          </a:p>
          <a:p>
            <a:r>
              <a:rPr lang="de-DE" sz="1800" dirty="0" smtClean="0"/>
              <a:t>Dicke, kurze Spuren </a:t>
            </a:r>
          </a:p>
          <a:p>
            <a:pPr lvl="1"/>
            <a:r>
              <a:rPr lang="de-DE" sz="1800" dirty="0" smtClean="0"/>
              <a:t>α-Teilchen (Helium-Kern) </a:t>
            </a:r>
          </a:p>
          <a:p>
            <a:pPr lvl="1"/>
            <a:r>
              <a:rPr lang="de-DE" sz="1800" dirty="0" smtClean="0"/>
              <a:t>aus Zerfall von Radon</a:t>
            </a:r>
          </a:p>
          <a:p>
            <a:r>
              <a:rPr lang="de-DE" sz="1800" dirty="0" smtClean="0"/>
              <a:t>Dünne, krumme Spuren</a:t>
            </a:r>
          </a:p>
          <a:p>
            <a:pPr lvl="1"/>
            <a:r>
              <a:rPr lang="de-DE" sz="1800" dirty="0" smtClean="0"/>
              <a:t>niederenergetische Elektronen </a:t>
            </a:r>
            <a:br>
              <a:rPr lang="de-DE" sz="1800" dirty="0" smtClean="0"/>
            </a:br>
            <a:r>
              <a:rPr lang="de-DE" sz="1800" dirty="0" smtClean="0"/>
              <a:t>oder Positronen</a:t>
            </a:r>
          </a:p>
          <a:p>
            <a:pPr lvl="1"/>
            <a:r>
              <a:rPr lang="de-DE" sz="1800" dirty="0" smtClean="0"/>
              <a:t>aus β-Strahlung oder kosmischen </a:t>
            </a:r>
            <a:br>
              <a:rPr lang="de-DE" sz="1800" dirty="0" smtClean="0"/>
            </a:br>
            <a:r>
              <a:rPr lang="de-DE" sz="1800" dirty="0" smtClean="0"/>
              <a:t>Strahlung</a:t>
            </a:r>
          </a:p>
          <a:p>
            <a:r>
              <a:rPr lang="de-DE" sz="1800" dirty="0" smtClean="0"/>
              <a:t>Dünne, lange, gerade Spuren </a:t>
            </a:r>
          </a:p>
          <a:p>
            <a:pPr lvl="1"/>
            <a:r>
              <a:rPr lang="de-DE" sz="1800" dirty="0" smtClean="0"/>
              <a:t>hochenergetische e+, e- oder </a:t>
            </a:r>
            <a:br>
              <a:rPr lang="de-DE" sz="1800" dirty="0" smtClean="0"/>
            </a:br>
            <a:r>
              <a:rPr lang="de-DE" sz="1800" dirty="0" smtClean="0"/>
              <a:t>Myonen aus kosmischen </a:t>
            </a:r>
            <a:br>
              <a:rPr lang="de-DE" sz="1800" dirty="0" smtClean="0"/>
            </a:br>
            <a:r>
              <a:rPr lang="de-DE" sz="1800" dirty="0" smtClean="0"/>
              <a:t>Strahlung</a:t>
            </a:r>
          </a:p>
          <a:p>
            <a:pPr marL="355600" lvl="1" indent="0">
              <a:buFont typeface="Arial" panose="020B0604020202020204" pitchFamily="34" charset="0"/>
              <a:buNone/>
            </a:pPr>
            <a:endParaRPr lang="de-DE" dirty="0" smtClean="0"/>
          </a:p>
          <a:p>
            <a:pPr marL="0"/>
            <a:endParaRPr lang="de-DE" sz="1400" dirty="0">
              <a:solidFill>
                <a:schemeClr val="accent6">
                  <a:lumMod val="60000"/>
                  <a:lumOff val="40000"/>
                </a:schemeClr>
              </a:solidFill>
            </a:endParaRPr>
          </a:p>
          <a:p>
            <a:endParaRPr lang="de-DE" dirty="0"/>
          </a:p>
        </p:txBody>
      </p:sp>
      <p:sp>
        <p:nvSpPr>
          <p:cNvPr id="2" name="Titel 1"/>
          <p:cNvSpPr>
            <a:spLocks noGrp="1"/>
          </p:cNvSpPr>
          <p:nvPr>
            <p:ph type="title"/>
          </p:nvPr>
        </p:nvSpPr>
        <p:spPr/>
        <p:txBody>
          <a:bodyPr/>
          <a:lstStyle/>
          <a:p>
            <a:r>
              <a:rPr lang="de-DE" dirty="0">
                <a:solidFill>
                  <a:srgbClr val="013476"/>
                </a:solidFill>
              </a:rPr>
              <a:t>Astroteilchen-Angebote: Nebelkammern</a:t>
            </a:r>
            <a:r>
              <a:rPr lang="de-DE" sz="3600" dirty="0"/>
              <a:t/>
            </a:r>
            <a:br>
              <a:rPr lang="de-DE" sz="3600" dirty="0"/>
            </a:br>
            <a:endParaRPr lang="de-DE" dirty="0"/>
          </a:p>
        </p:txBody>
      </p:sp>
      <p:sp>
        <p:nvSpPr>
          <p:cNvPr id="9" name="Fußzeilenplatzhalter 8"/>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b="0" i="0" u="none" strike="noStrike" kern="1200" cap="none" spc="0" normalizeH="0" baseline="0" noProof="0" smtClean="0">
                <a:ln>
                  <a:noFill/>
                </a:ln>
                <a:solidFill>
                  <a:schemeClr val="accent5">
                    <a:lumMod val="60000"/>
                    <a:lumOff val="40000"/>
                  </a:schemeClr>
                </a:solidFill>
                <a:effectLst/>
                <a:uLnTx/>
                <a:uFillTx/>
                <a:latin typeface="+mj-lt"/>
                <a:ea typeface="+mn-ea"/>
                <a:cs typeface="+mn-cs"/>
              </a:rPr>
              <a:t>Netzwerk Teilchenwelt - Angebote und Materialien</a:t>
            </a:r>
            <a:endParaRPr kumimoji="0" lang="de-DE" b="0" i="0" u="none" strike="noStrike" kern="1200" cap="none" spc="0" normalizeH="0" baseline="0" noProof="0" dirty="0">
              <a:ln>
                <a:noFill/>
              </a:ln>
              <a:solidFill>
                <a:schemeClr val="accent5">
                  <a:lumMod val="60000"/>
                  <a:lumOff val="40000"/>
                </a:schemeClr>
              </a:solidFill>
              <a:effectLst/>
              <a:uLnTx/>
              <a:uFillTx/>
              <a:latin typeface="+mj-lt"/>
              <a:ea typeface="+mn-ea"/>
              <a:cs typeface="+mn-cs"/>
            </a:endParaRPr>
          </a:p>
        </p:txBody>
      </p:sp>
      <p:pic>
        <p:nvPicPr>
          <p:cNvPr id="11" name="Grafik 10"/>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8108708" y="2627151"/>
            <a:ext cx="3679102" cy="2448124"/>
          </a:xfrm>
          <a:prstGeom prst="rect">
            <a:avLst/>
          </a:prstGeom>
        </p:spPr>
      </p:pic>
      <p:sp>
        <p:nvSpPr>
          <p:cNvPr id="13" name="Foliennummernplatzhalter 12"/>
          <p:cNvSpPr>
            <a:spLocks noGrp="1"/>
          </p:cNvSpPr>
          <p:nvPr>
            <p:ph type="sldNum" sz="quarter" idx="15"/>
          </p:nvPr>
        </p:nvSpPr>
        <p:spPr/>
        <p:txBody>
          <a:bodyPr/>
          <a:lstStyle/>
          <a:p>
            <a:fld id="{13EBA283-81CD-428D-9703-4AE41BDC50AA}" type="slidenum">
              <a:rPr lang="de-DE" smtClean="0"/>
              <a:pPr/>
              <a:t>20</a:t>
            </a:fld>
            <a:endParaRPr lang="de-DE" dirty="0"/>
          </a:p>
        </p:txBody>
      </p:sp>
    </p:spTree>
    <p:extLst>
      <p:ext uri="{BB962C8B-B14F-4D97-AF65-F5344CB8AC3E}">
        <p14:creationId xmlns:p14="http://schemas.microsoft.com/office/powerpoint/2010/main" val="2078064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dirty="0" smtClean="0">
                <a:solidFill>
                  <a:srgbClr val="013476"/>
                </a:solidFill>
              </a:rPr>
              <a:t>Vertiefungsprogramme am CERN </a:t>
            </a:r>
            <a:endParaRPr lang="en-US" dirty="0">
              <a:solidFill>
                <a:srgbClr val="013476"/>
              </a:solidFill>
            </a:endParaRPr>
          </a:p>
        </p:txBody>
      </p:sp>
      <p:sp>
        <p:nvSpPr>
          <p:cNvPr id="8" name="Inhaltsplatzhalter 7"/>
          <p:cNvSpPr>
            <a:spLocks noGrp="1"/>
          </p:cNvSpPr>
          <p:nvPr>
            <p:ph sz="quarter" idx="13"/>
          </p:nvPr>
        </p:nvSpPr>
        <p:spPr>
          <a:xfrm>
            <a:off x="1295467" y="1772818"/>
            <a:ext cx="7444495" cy="4345687"/>
          </a:xfrm>
        </p:spPr>
        <p:txBody>
          <a:bodyPr>
            <a:normAutofit/>
          </a:bodyPr>
          <a:lstStyle/>
          <a:p>
            <a:r>
              <a:rPr lang="de-DE" dirty="0">
                <a:solidFill>
                  <a:srgbClr val="1F497D"/>
                </a:solidFill>
              </a:rPr>
              <a:t>60 Jugendliche </a:t>
            </a:r>
            <a:r>
              <a:rPr lang="de-DE" dirty="0" smtClean="0">
                <a:solidFill>
                  <a:srgbClr val="1F497D"/>
                </a:solidFill>
              </a:rPr>
              <a:t>pro Jahr </a:t>
            </a:r>
            <a:r>
              <a:rPr lang="de-DE" dirty="0">
                <a:solidFill>
                  <a:srgbClr val="1F497D"/>
                </a:solidFill>
              </a:rPr>
              <a:t>bei </a:t>
            </a:r>
            <a:r>
              <a:rPr lang="de-DE" dirty="0">
                <a:solidFill>
                  <a:srgbClr val="1F497D"/>
                </a:solidFill>
                <a:hlinkClick r:id="rId3"/>
              </a:rPr>
              <a:t>CERN-Workshops</a:t>
            </a:r>
            <a:r>
              <a:rPr lang="de-DE" dirty="0">
                <a:solidFill>
                  <a:srgbClr val="1F497D"/>
                </a:solidFill>
              </a:rPr>
              <a:t> </a:t>
            </a:r>
            <a:r>
              <a:rPr lang="de-DE" dirty="0" smtClean="0">
                <a:solidFill>
                  <a:srgbClr val="1F497D"/>
                </a:solidFill>
              </a:rPr>
              <a:t>(</a:t>
            </a:r>
            <a:r>
              <a:rPr lang="de-DE" dirty="0">
                <a:solidFill>
                  <a:srgbClr val="1F497D"/>
                </a:solidFill>
              </a:rPr>
              <a:t>4 Tage) </a:t>
            </a:r>
            <a:endParaRPr lang="de-DE" dirty="0" smtClean="0">
              <a:solidFill>
                <a:srgbClr val="1F497D"/>
              </a:solidFill>
            </a:endParaRPr>
          </a:p>
          <a:p>
            <a:pPr lvl="1"/>
            <a:r>
              <a:rPr lang="de-DE" dirty="0" smtClean="0">
                <a:solidFill>
                  <a:srgbClr val="1F497D"/>
                </a:solidFill>
              </a:rPr>
              <a:t>Führungen, Vorträge, Treffen mit Forschenden</a:t>
            </a:r>
            <a:endParaRPr lang="de-DE" dirty="0">
              <a:solidFill>
                <a:srgbClr val="1F497D"/>
              </a:solidFill>
            </a:endParaRPr>
          </a:p>
          <a:p>
            <a:r>
              <a:rPr lang="de-DE" dirty="0" smtClean="0">
                <a:solidFill>
                  <a:srgbClr val="1F497D"/>
                </a:solidFill>
              </a:rPr>
              <a:t>COVID-Variante: </a:t>
            </a:r>
            <a:r>
              <a:rPr lang="de-DE" dirty="0" err="1" smtClean="0">
                <a:solidFill>
                  <a:srgbClr val="1F497D"/>
                </a:solidFill>
                <a:hlinkClick r:id="rId4"/>
              </a:rPr>
              <a:t>CERN-Workshop@home</a:t>
            </a:r>
            <a:endParaRPr lang="de-DE" dirty="0">
              <a:solidFill>
                <a:srgbClr val="1F497D"/>
              </a:solidFill>
            </a:endParaRPr>
          </a:p>
          <a:p>
            <a:pPr lvl="1"/>
            <a:r>
              <a:rPr lang="de-DE" dirty="0" smtClean="0">
                <a:solidFill>
                  <a:srgbClr val="1F497D"/>
                </a:solidFill>
              </a:rPr>
              <a:t>online-Führungen, </a:t>
            </a:r>
            <a:r>
              <a:rPr lang="de-DE" dirty="0">
                <a:solidFill>
                  <a:srgbClr val="1F497D"/>
                </a:solidFill>
              </a:rPr>
              <a:t>Fachvorträgen, </a:t>
            </a:r>
            <a:r>
              <a:rPr lang="de-DE" dirty="0" smtClean="0">
                <a:solidFill>
                  <a:srgbClr val="1F497D"/>
                </a:solidFill>
              </a:rPr>
              <a:t>Q&amp;A, </a:t>
            </a:r>
            <a:r>
              <a:rPr lang="de-DE" dirty="0" err="1" smtClean="0">
                <a:solidFill>
                  <a:srgbClr val="1F497D"/>
                </a:solidFill>
              </a:rPr>
              <a:t>Escape</a:t>
            </a:r>
            <a:r>
              <a:rPr lang="de-DE" dirty="0" smtClean="0">
                <a:solidFill>
                  <a:srgbClr val="1F497D"/>
                </a:solidFill>
              </a:rPr>
              <a:t>-Game</a:t>
            </a:r>
            <a:endParaRPr lang="de-DE" dirty="0">
              <a:solidFill>
                <a:srgbClr val="1F497D"/>
              </a:solidFill>
            </a:endParaRPr>
          </a:p>
          <a:p>
            <a:endParaRPr lang="de-DE" dirty="0" smtClean="0">
              <a:solidFill>
                <a:srgbClr val="1F497D"/>
              </a:solidFill>
            </a:endParaRPr>
          </a:p>
          <a:p>
            <a:r>
              <a:rPr lang="de-DE" dirty="0" smtClean="0">
                <a:solidFill>
                  <a:srgbClr val="1F497D"/>
                </a:solidFill>
              </a:rPr>
              <a:t>10 </a:t>
            </a:r>
            <a:r>
              <a:rPr lang="de-DE" dirty="0">
                <a:solidFill>
                  <a:srgbClr val="1F497D"/>
                </a:solidFill>
              </a:rPr>
              <a:t>Jugendliche </a:t>
            </a:r>
            <a:r>
              <a:rPr lang="de-DE" dirty="0" smtClean="0">
                <a:solidFill>
                  <a:srgbClr val="1F497D"/>
                </a:solidFill>
              </a:rPr>
              <a:t>pro Jahr </a:t>
            </a:r>
            <a:r>
              <a:rPr lang="de-DE" dirty="0">
                <a:solidFill>
                  <a:srgbClr val="1F497D"/>
                </a:solidFill>
              </a:rPr>
              <a:t>zu CERN-Projektwochen (2 </a:t>
            </a:r>
            <a:r>
              <a:rPr lang="de-DE" dirty="0" smtClean="0">
                <a:solidFill>
                  <a:srgbClr val="1F497D"/>
                </a:solidFill>
              </a:rPr>
              <a:t>Wochen)</a:t>
            </a:r>
          </a:p>
          <a:p>
            <a:pPr marL="819150" lvl="1" indent="-361950">
              <a:tabLst>
                <a:tab pos="711200" algn="l"/>
              </a:tabLst>
            </a:pPr>
            <a:r>
              <a:rPr lang="de-DE" dirty="0" smtClean="0">
                <a:solidFill>
                  <a:srgbClr val="1F497D"/>
                </a:solidFill>
              </a:rPr>
              <a:t>Arbeit </a:t>
            </a:r>
            <a:r>
              <a:rPr lang="de-DE" dirty="0">
                <a:solidFill>
                  <a:srgbClr val="1F497D"/>
                </a:solidFill>
              </a:rPr>
              <a:t>am eigenen Forschungsprojekt</a:t>
            </a:r>
          </a:p>
          <a:p>
            <a:pPr marL="819150" lvl="1" indent="-361950">
              <a:tabLst>
                <a:tab pos="711200" algn="l"/>
              </a:tabLst>
            </a:pPr>
            <a:r>
              <a:rPr lang="de-DE" dirty="0" smtClean="0">
                <a:solidFill>
                  <a:srgbClr val="1F497D"/>
                </a:solidFill>
              </a:rPr>
              <a:t>Für </a:t>
            </a:r>
            <a:r>
              <a:rPr lang="de-DE" dirty="0">
                <a:solidFill>
                  <a:srgbClr val="1F497D"/>
                </a:solidFill>
              </a:rPr>
              <a:t>Besondere Lernleistung, 5. </a:t>
            </a:r>
            <a:r>
              <a:rPr lang="de-DE" dirty="0" smtClean="0">
                <a:solidFill>
                  <a:srgbClr val="1F497D"/>
                </a:solidFill>
              </a:rPr>
              <a:t>Prüfungskomponente,</a:t>
            </a:r>
            <a:br>
              <a:rPr lang="de-DE" dirty="0" smtClean="0">
                <a:solidFill>
                  <a:srgbClr val="1F497D"/>
                </a:solidFill>
              </a:rPr>
            </a:br>
            <a:r>
              <a:rPr lang="de-DE" dirty="0" smtClean="0">
                <a:solidFill>
                  <a:srgbClr val="1F497D"/>
                </a:solidFill>
              </a:rPr>
              <a:t>Jugend-forscht, </a:t>
            </a:r>
            <a:r>
              <a:rPr lang="de-DE" dirty="0">
                <a:solidFill>
                  <a:srgbClr val="1F497D"/>
                </a:solidFill>
              </a:rPr>
              <a:t>o.ä. </a:t>
            </a:r>
            <a:endParaRPr lang="de-DE" dirty="0" smtClean="0">
              <a:solidFill>
                <a:srgbClr val="1F497D"/>
              </a:solidFill>
            </a:endParaRPr>
          </a:p>
          <a:p>
            <a:pPr marL="819150" lvl="1" indent="-361950">
              <a:tabLst>
                <a:tab pos="711200" algn="l"/>
              </a:tabLst>
            </a:pPr>
            <a:r>
              <a:rPr lang="de-DE" dirty="0">
                <a:solidFill>
                  <a:srgbClr val="1F497D"/>
                </a:solidFill>
              </a:rPr>
              <a:t>Vor- und Nachbereitung am </a:t>
            </a:r>
            <a:r>
              <a:rPr lang="de-DE" dirty="0" smtClean="0">
                <a:solidFill>
                  <a:srgbClr val="1F497D"/>
                </a:solidFill>
              </a:rPr>
              <a:t>Standort</a:t>
            </a:r>
          </a:p>
          <a:p>
            <a:pPr marL="819150" lvl="1" indent="-361950">
              <a:tabLst>
                <a:tab pos="711200" algn="l"/>
              </a:tabLst>
            </a:pPr>
            <a:r>
              <a:rPr lang="de-DE" dirty="0" smtClean="0">
                <a:solidFill>
                  <a:srgbClr val="1F497D"/>
                </a:solidFill>
              </a:rPr>
              <a:t>Besondere Führungen</a:t>
            </a:r>
            <a:endParaRPr lang="de-DE" dirty="0">
              <a:solidFill>
                <a:srgbClr val="1F497D"/>
              </a:solidFill>
            </a:endParaRPr>
          </a:p>
          <a:p>
            <a:endParaRPr lang="de-DE" dirty="0"/>
          </a:p>
        </p:txBody>
      </p:sp>
      <p:pic>
        <p:nvPicPr>
          <p:cNvPr id="10" name="Picture 2" descr="CM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3247" y="421386"/>
            <a:ext cx="3041075" cy="22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0"/>
          <p:cNvSpPr txBox="1"/>
          <p:nvPr/>
        </p:nvSpPr>
        <p:spPr>
          <a:xfrm>
            <a:off x="8844671" y="2512302"/>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pic>
        <p:nvPicPr>
          <p:cNvPr id="15" name="Picture 3" descr="DSCF039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421" r="12783" b="-656"/>
          <a:stretch/>
        </p:blipFill>
        <p:spPr bwMode="auto">
          <a:xfrm>
            <a:off x="8873248" y="3024951"/>
            <a:ext cx="3041075" cy="3331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feld 15"/>
          <p:cNvSpPr txBox="1"/>
          <p:nvPr/>
        </p:nvSpPr>
        <p:spPr>
          <a:xfrm>
            <a:off x="8844671" y="6137555"/>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Moritz Springer</a:t>
            </a:r>
          </a:p>
        </p:txBody>
      </p:sp>
      <p:sp>
        <p:nvSpPr>
          <p:cNvPr id="17" name="Fußzeilenplatzhalter 16"/>
          <p:cNvSpPr>
            <a:spLocks noGrp="1"/>
          </p:cNvSpPr>
          <p:nvPr>
            <p:ph type="ftr" sz="quarter" idx="14"/>
          </p:nvPr>
        </p:nvSpPr>
        <p:spPr/>
        <p:txBody>
          <a:bodyPr/>
          <a:lstStyle/>
          <a:p>
            <a:r>
              <a:rPr lang="de-DE" smtClean="0"/>
              <a:t>Netzwerk Teilchenwelt - Angebote und Materialien</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21</a:t>
            </a:fld>
            <a:endParaRPr lang="de-DE" dirty="0"/>
          </a:p>
        </p:txBody>
      </p:sp>
    </p:spTree>
    <p:extLst>
      <p:ext uri="{BB962C8B-B14F-4D97-AF65-F5344CB8AC3E}">
        <p14:creationId xmlns:p14="http://schemas.microsoft.com/office/powerpoint/2010/main" val="227741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Vertiefungsprogramm am Knotenpunkt Mainz</a:t>
            </a:r>
            <a:endParaRPr lang="de-DE" dirty="0"/>
          </a:p>
        </p:txBody>
      </p:sp>
      <p:sp>
        <p:nvSpPr>
          <p:cNvPr id="6" name="Inhaltsplatzhalter 5"/>
          <p:cNvSpPr>
            <a:spLocks noGrp="1"/>
          </p:cNvSpPr>
          <p:nvPr>
            <p:ph sz="quarter" idx="13"/>
          </p:nvPr>
        </p:nvSpPr>
        <p:spPr/>
        <p:txBody>
          <a:bodyPr/>
          <a:lstStyle/>
          <a:p>
            <a:r>
              <a:rPr lang="de-DE" dirty="0">
                <a:hlinkClick r:id="rId2"/>
              </a:rPr>
              <a:t>Teilchenphysik-Akademie</a:t>
            </a:r>
            <a:endParaRPr lang="de-DE" dirty="0"/>
          </a:p>
          <a:p>
            <a:r>
              <a:rPr lang="de-DE" dirty="0"/>
              <a:t>12-20 Jugendlichen pro Jahr</a:t>
            </a:r>
          </a:p>
          <a:p>
            <a:r>
              <a:rPr lang="de-DE" dirty="0"/>
              <a:t>5-10 </a:t>
            </a:r>
            <a:r>
              <a:rPr lang="de-DE" dirty="0" smtClean="0"/>
              <a:t>Tage</a:t>
            </a:r>
          </a:p>
          <a:p>
            <a:r>
              <a:rPr lang="de-DE" dirty="0" smtClean="0"/>
              <a:t>2022: 08.08. – 18.08., Bewerbung offen bis 15.05.</a:t>
            </a:r>
            <a:endParaRPr lang="de-DE" dirty="0"/>
          </a:p>
          <a:p>
            <a:r>
              <a:rPr lang="de-DE" dirty="0"/>
              <a:t>Vorlesungen und Besichtigungen</a:t>
            </a:r>
          </a:p>
          <a:p>
            <a:pPr lvl="1"/>
            <a:r>
              <a:rPr lang="de-DE" dirty="0"/>
              <a:t>Nature </a:t>
            </a:r>
            <a:r>
              <a:rPr lang="de-DE" dirty="0" err="1"/>
              <a:t>of</a:t>
            </a:r>
            <a:r>
              <a:rPr lang="de-DE" dirty="0"/>
              <a:t> Science</a:t>
            </a:r>
          </a:p>
          <a:p>
            <a:r>
              <a:rPr lang="de-DE" dirty="0"/>
              <a:t>Experimente in Kleingruppen</a:t>
            </a:r>
          </a:p>
          <a:p>
            <a:pPr lvl="1"/>
            <a:r>
              <a:rPr lang="de-DE" dirty="0" err="1"/>
              <a:t>Flüssigszintillatoren</a:t>
            </a:r>
            <a:endParaRPr lang="de-DE" dirty="0"/>
          </a:p>
          <a:p>
            <a:pPr lvl="1"/>
            <a:r>
              <a:rPr lang="de-DE" dirty="0"/>
              <a:t>Gasbasierte Detektoren</a:t>
            </a:r>
          </a:p>
          <a:p>
            <a:pPr lvl="1"/>
            <a:r>
              <a:rPr lang="de-DE" dirty="0"/>
              <a:t>Datenanalyse und Simulation</a:t>
            </a:r>
          </a:p>
          <a:p>
            <a:r>
              <a:rPr lang="de-DE" dirty="0"/>
              <a:t>Präsentation der Ergebnisse</a:t>
            </a:r>
          </a:p>
          <a:p>
            <a:endParaRPr lang="de-DE" dirty="0"/>
          </a:p>
          <a:p>
            <a:endParaRPr lang="de-DE" dirty="0"/>
          </a:p>
        </p:txBody>
      </p:sp>
      <p:pic>
        <p:nvPicPr>
          <p:cNvPr id="8" name="Grafik 7"/>
          <p:cNvPicPr>
            <a:picLocks noChangeAspect="1"/>
          </p:cNvPicPr>
          <p:nvPr/>
        </p:nvPicPr>
        <p:blipFill>
          <a:blip r:embed="rId3"/>
          <a:stretch>
            <a:fillRect/>
          </a:stretch>
        </p:blipFill>
        <p:spPr>
          <a:xfrm>
            <a:off x="9754963" y="1054363"/>
            <a:ext cx="2143125" cy="2143125"/>
          </a:xfrm>
          <a:prstGeom prst="rect">
            <a:avLst/>
          </a:prstGeom>
        </p:spPr>
      </p:pic>
      <p:grpSp>
        <p:nvGrpSpPr>
          <p:cNvPr id="3" name="Gruppieren 2"/>
          <p:cNvGrpSpPr/>
          <p:nvPr/>
        </p:nvGrpSpPr>
        <p:grpSpPr>
          <a:xfrm>
            <a:off x="7467861" y="3226765"/>
            <a:ext cx="5029148" cy="2987705"/>
            <a:chOff x="7467861" y="3226765"/>
            <a:chExt cx="5029148" cy="2987705"/>
          </a:xfrm>
        </p:grpSpPr>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67861" y="3226765"/>
              <a:ext cx="4430227" cy="2958428"/>
            </a:xfrm>
            <a:prstGeom prst="rect">
              <a:avLst/>
            </a:prstGeom>
          </p:spPr>
        </p:pic>
        <p:sp>
          <p:nvSpPr>
            <p:cNvPr id="11" name="Rechteck 10"/>
            <p:cNvSpPr/>
            <p:nvPr/>
          </p:nvSpPr>
          <p:spPr>
            <a:xfrm>
              <a:off x="10826525" y="5999026"/>
              <a:ext cx="1670484" cy="215444"/>
            </a:xfrm>
            <a:prstGeom prst="rect">
              <a:avLst/>
            </a:prstGeom>
          </p:spPr>
          <p:txBody>
            <a:bodyPr wrap="square">
              <a:spAutoFit/>
            </a:bodyPr>
            <a:lstStyle/>
            <a:p>
              <a:r>
                <a:rPr lang="de-DE" sz="800" dirty="0">
                  <a:solidFill>
                    <a:srgbClr val="FFFFFF"/>
                  </a:solidFill>
                  <a:latin typeface="Arial Narrow" panose="020B0606020202030204" pitchFamily="34" charset="0"/>
                </a:rPr>
                <a:t>© Stefan F. </a:t>
              </a:r>
              <a:r>
                <a:rPr lang="de-DE" sz="800" dirty="0" err="1">
                  <a:solidFill>
                    <a:srgbClr val="FFFFFF"/>
                  </a:solidFill>
                  <a:latin typeface="Arial Narrow" panose="020B0606020202030204" pitchFamily="34" charset="0"/>
                </a:rPr>
                <a:t>Sämmer</a:t>
              </a:r>
              <a:r>
                <a:rPr lang="de-DE" sz="800" dirty="0">
                  <a:solidFill>
                    <a:srgbClr val="FFFFFF"/>
                  </a:solidFill>
                  <a:latin typeface="Arial Narrow" panose="020B0606020202030204" pitchFamily="34" charset="0"/>
                </a:rPr>
                <a:t>, JGU</a:t>
              </a:r>
            </a:p>
          </p:txBody>
        </p:sp>
      </p:grpSp>
      <p:sp>
        <p:nvSpPr>
          <p:cNvPr id="7" name="Fußzeilenplatzhalter 6"/>
          <p:cNvSpPr>
            <a:spLocks noGrp="1"/>
          </p:cNvSpPr>
          <p:nvPr>
            <p:ph type="ftr" sz="quarter" idx="14"/>
          </p:nvPr>
        </p:nvSpPr>
        <p:spPr/>
        <p:txBody>
          <a:bodyPr/>
          <a:lstStyle/>
          <a:p>
            <a:r>
              <a:rPr lang="de-DE" smtClean="0"/>
              <a:t>Netzwerk Teilchenwelt - Angebote und Materialien</a:t>
            </a:r>
            <a:endParaRPr lang="de-DE" dirty="0"/>
          </a:p>
        </p:txBody>
      </p:sp>
      <p:sp>
        <p:nvSpPr>
          <p:cNvPr id="10" name="Foliennummernplatzhalter 9"/>
          <p:cNvSpPr>
            <a:spLocks noGrp="1"/>
          </p:cNvSpPr>
          <p:nvPr>
            <p:ph type="sldNum" sz="quarter" idx="15"/>
          </p:nvPr>
        </p:nvSpPr>
        <p:spPr/>
        <p:txBody>
          <a:bodyPr/>
          <a:lstStyle/>
          <a:p>
            <a:fld id="{13EBA283-81CD-428D-9703-4AE41BDC50AA}" type="slidenum">
              <a:rPr lang="de-DE" smtClean="0"/>
              <a:pPr/>
              <a:t>22</a:t>
            </a:fld>
            <a:endParaRPr lang="de-DE" dirty="0"/>
          </a:p>
        </p:txBody>
      </p:sp>
    </p:spTree>
    <p:extLst>
      <p:ext uri="{BB962C8B-B14F-4D97-AF65-F5344CB8AC3E}">
        <p14:creationId xmlns:p14="http://schemas.microsoft.com/office/powerpoint/2010/main" val="3697734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Und danach</a:t>
            </a:r>
            <a:r>
              <a:rPr lang="de-DE" dirty="0" smtClean="0"/>
              <a:t>…?</a:t>
            </a:r>
            <a:endParaRPr lang="de-DE" dirty="0"/>
          </a:p>
        </p:txBody>
      </p:sp>
      <p:sp>
        <p:nvSpPr>
          <p:cNvPr id="6" name="Textplatzhalter 5"/>
          <p:cNvSpPr>
            <a:spLocks noGrp="1"/>
          </p:cNvSpPr>
          <p:nvPr>
            <p:ph sz="quarter" idx="13"/>
          </p:nvPr>
        </p:nvSpPr>
        <p:spPr>
          <a:xfrm>
            <a:off x="1295467" y="1772817"/>
            <a:ext cx="7467533" cy="4716883"/>
          </a:xfrm>
          <a:prstGeom prst="rect">
            <a:avLst/>
          </a:prstGeom>
        </p:spPr>
        <p:txBody>
          <a:bodyPr>
            <a:noAutofit/>
          </a:bodyPr>
          <a:lstStyle/>
          <a:p>
            <a:r>
              <a:rPr lang="de-DE" b="1" dirty="0" smtClean="0">
                <a:solidFill>
                  <a:srgbClr val="013476"/>
                </a:solidFill>
                <a:sym typeface="Wingdings" panose="05000000000000000000" pitchFamily="2" charset="2"/>
              </a:rPr>
              <a:t>Fellows:</a:t>
            </a:r>
            <a:r>
              <a:rPr lang="de-DE" dirty="0" smtClean="0">
                <a:solidFill>
                  <a:srgbClr val="013476"/>
                </a:solidFill>
                <a:sym typeface="Wingdings" panose="05000000000000000000" pitchFamily="2" charset="2"/>
              </a:rPr>
              <a:t> </a:t>
            </a:r>
            <a:r>
              <a:rPr lang="de-DE" dirty="0"/>
              <a:t>junge </a:t>
            </a:r>
            <a:r>
              <a:rPr lang="de-DE" dirty="0" smtClean="0"/>
              <a:t>Physik-Studierende, z.T. noch </a:t>
            </a:r>
            <a:r>
              <a:rPr lang="de-DE" dirty="0" err="1" smtClean="0"/>
              <a:t>Schüler:innen</a:t>
            </a:r>
            <a:endParaRPr lang="de-DE" dirty="0" smtClean="0"/>
          </a:p>
          <a:p>
            <a:pPr lvl="1"/>
            <a:r>
              <a:rPr lang="de-DE" dirty="0" smtClean="0"/>
              <a:t>Ca. 200 </a:t>
            </a:r>
            <a:r>
              <a:rPr lang="de-DE" dirty="0"/>
              <a:t>Fellows, 50% weiblich </a:t>
            </a:r>
            <a:endParaRPr lang="de-DE" dirty="0" smtClean="0"/>
          </a:p>
          <a:p>
            <a:pPr lvl="1"/>
            <a:r>
              <a:rPr lang="de-DE" dirty="0" smtClean="0"/>
              <a:t>Alumni von CERN-Workshops und Teilchenphysik-Akademie</a:t>
            </a:r>
          </a:p>
          <a:p>
            <a:pPr lvl="1"/>
            <a:r>
              <a:rPr lang="de-DE" dirty="0"/>
              <a:t>Lokale Angebote: Praktikum, Exkursion, Seminar, Stammtisch, </a:t>
            </a:r>
            <a:r>
              <a:rPr lang="de-DE" dirty="0" err="1"/>
              <a:t>Outreach</a:t>
            </a:r>
            <a:r>
              <a:rPr lang="de-DE" dirty="0"/>
              <a:t> Veranstaltungen etc.</a:t>
            </a:r>
          </a:p>
          <a:p>
            <a:pPr lvl="1"/>
            <a:r>
              <a:rPr lang="de-DE" dirty="0" smtClean="0">
                <a:sym typeface="Wingdings" panose="05000000000000000000" pitchFamily="2" charset="2"/>
              </a:rPr>
              <a:t>Frühzeitig </a:t>
            </a:r>
            <a:r>
              <a:rPr lang="de-DE" dirty="0">
                <a:sym typeface="Wingdings" panose="05000000000000000000" pitchFamily="2" charset="2"/>
              </a:rPr>
              <a:t>Anbindung an Forschungsgruppen</a:t>
            </a:r>
          </a:p>
          <a:p>
            <a:pPr lvl="1"/>
            <a:r>
              <a:rPr lang="de-DE" dirty="0">
                <a:sym typeface="Wingdings" panose="05000000000000000000" pitchFamily="2" charset="2"/>
              </a:rPr>
              <a:t>Weiterbildungsangebote wie Fellow-Schule</a:t>
            </a:r>
          </a:p>
          <a:p>
            <a:pPr marL="355600" lvl="1" indent="0">
              <a:buNone/>
            </a:pPr>
            <a:endParaRPr lang="de-DE" dirty="0" smtClean="0">
              <a:sym typeface="Wingdings" panose="05000000000000000000" pitchFamily="2" charset="2"/>
            </a:endParaRPr>
          </a:p>
        </p:txBody>
      </p:sp>
      <p:grpSp>
        <p:nvGrpSpPr>
          <p:cNvPr id="5" name="Gruppieren 4"/>
          <p:cNvGrpSpPr/>
          <p:nvPr/>
        </p:nvGrpSpPr>
        <p:grpSpPr>
          <a:xfrm>
            <a:off x="7582780" y="4477939"/>
            <a:ext cx="2756081" cy="1825624"/>
            <a:chOff x="7926170" y="4331313"/>
            <a:chExt cx="2756081" cy="1825624"/>
          </a:xfrm>
        </p:grpSpPr>
        <p:pic>
          <p:nvPicPr>
            <p:cNvPr id="16" name="Grafik 15"/>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982251" y="4331313"/>
              <a:ext cx="2700000" cy="1800000"/>
            </a:xfrm>
            <a:prstGeom prst="rect">
              <a:avLst/>
            </a:prstGeom>
          </p:spPr>
        </p:pic>
        <p:sp>
          <p:nvSpPr>
            <p:cNvPr id="17" name="Textfeld 16"/>
            <p:cNvSpPr txBox="1"/>
            <p:nvPr/>
          </p:nvSpPr>
          <p:spPr>
            <a:xfrm>
              <a:off x="7926170" y="5926105"/>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Netzwerk Teilchenwelt</a:t>
              </a:r>
            </a:p>
          </p:txBody>
        </p:sp>
      </p:grpSp>
      <p:grpSp>
        <p:nvGrpSpPr>
          <p:cNvPr id="3" name="Gruppieren 2"/>
          <p:cNvGrpSpPr/>
          <p:nvPr/>
        </p:nvGrpSpPr>
        <p:grpSpPr>
          <a:xfrm>
            <a:off x="1295467" y="4461101"/>
            <a:ext cx="2755416" cy="1842462"/>
            <a:chOff x="9171349" y="798250"/>
            <a:chExt cx="2755416" cy="1842462"/>
          </a:xfrm>
        </p:grpSpPr>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26765" y="798250"/>
              <a:ext cx="2700000" cy="1800900"/>
            </a:xfrm>
            <a:prstGeom prst="rect">
              <a:avLst/>
            </a:prstGeom>
          </p:spPr>
        </p:pic>
        <p:sp>
          <p:nvSpPr>
            <p:cNvPr id="18" name="Textfeld 17"/>
            <p:cNvSpPr txBox="1"/>
            <p:nvPr/>
          </p:nvSpPr>
          <p:spPr>
            <a:xfrm>
              <a:off x="9171349" y="240988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a:t>
              </a:r>
              <a:r>
                <a:rPr lang="de-DE" sz="1000" dirty="0" smtClean="0">
                  <a:solidFill>
                    <a:srgbClr val="013476"/>
                  </a:solidFill>
                  <a:latin typeface="Arial Narrow" panose="020B0606020202030204" pitchFamily="34" charset="0"/>
                </a:rPr>
                <a:t>DESY / Ashley Jones</a:t>
              </a:r>
              <a:endParaRPr lang="de-DE" sz="1000" dirty="0">
                <a:solidFill>
                  <a:srgbClr val="013476"/>
                </a:solidFill>
                <a:latin typeface="Arial Narrow" panose="020B0606020202030204" pitchFamily="34" charset="0"/>
              </a:endParaRPr>
            </a:p>
          </p:txBody>
        </p:sp>
      </p:grpSp>
      <p:sp>
        <p:nvSpPr>
          <p:cNvPr id="19" name="Fußzeilenplatzhalter 18"/>
          <p:cNvSpPr>
            <a:spLocks noGrp="1"/>
          </p:cNvSpPr>
          <p:nvPr>
            <p:ph type="ftr" sz="quarter" idx="14"/>
          </p:nvPr>
        </p:nvSpPr>
        <p:spPr/>
        <p:txBody>
          <a:bodyPr/>
          <a:lstStyle/>
          <a:p>
            <a:r>
              <a:rPr lang="de-DE" smtClean="0"/>
              <a:t>Netzwerk Teilchenwelt - Angebote und Materialien</a:t>
            </a:r>
            <a:endParaRPr lang="de-DE" dirty="0"/>
          </a:p>
        </p:txBody>
      </p:sp>
      <p:sp>
        <p:nvSpPr>
          <p:cNvPr id="20" name="Foliennummernplatzhalter 19"/>
          <p:cNvSpPr>
            <a:spLocks noGrp="1"/>
          </p:cNvSpPr>
          <p:nvPr>
            <p:ph type="sldNum" sz="quarter" idx="15"/>
          </p:nvPr>
        </p:nvSpPr>
        <p:spPr/>
        <p:txBody>
          <a:bodyPr/>
          <a:lstStyle/>
          <a:p>
            <a:pPr algn="ctr"/>
            <a:fld id="{13EBA283-81CD-428D-9703-4AE41BDC50AA}" type="slidenum">
              <a:rPr lang="de-DE" smtClean="0"/>
              <a:pPr algn="ctr"/>
              <a:t>23</a:t>
            </a:fld>
            <a:endParaRPr lang="de-DE" dirty="0"/>
          </a:p>
        </p:txBody>
      </p:sp>
      <p:grpSp>
        <p:nvGrpSpPr>
          <p:cNvPr id="4" name="Gruppieren 3"/>
          <p:cNvGrpSpPr/>
          <p:nvPr/>
        </p:nvGrpSpPr>
        <p:grpSpPr>
          <a:xfrm>
            <a:off x="4691234" y="0"/>
            <a:ext cx="4641017" cy="1850672"/>
            <a:chOff x="4121983" y="7293"/>
            <a:chExt cx="4641017" cy="1850672"/>
          </a:xfrm>
        </p:grpSpPr>
        <p:grpSp>
          <p:nvGrpSpPr>
            <p:cNvPr id="11" name="Gruppieren 10"/>
            <p:cNvGrpSpPr/>
            <p:nvPr/>
          </p:nvGrpSpPr>
          <p:grpSpPr>
            <a:xfrm>
              <a:off x="4121983" y="359894"/>
              <a:ext cx="1425717" cy="1425717"/>
              <a:chOff x="348245" y="1038413"/>
              <a:chExt cx="1425717" cy="1425717"/>
            </a:xfrm>
          </p:grpSpPr>
          <p:pic>
            <p:nvPicPr>
              <p:cNvPr id="13" name="Grafik 12"/>
              <p:cNvPicPr>
                <a:picLocks noChangeAspect="1"/>
              </p:cNvPicPr>
              <p:nvPr/>
            </p:nvPicPr>
            <p:blipFill>
              <a:blip r:embed="rId5"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48245" y="1038413"/>
                <a:ext cx="1425717" cy="1425717"/>
              </a:xfrm>
              <a:prstGeom prst="rect">
                <a:avLst/>
              </a:prstGeom>
            </p:spPr>
          </p:pic>
          <p:sp>
            <p:nvSpPr>
              <p:cNvPr id="15" name="Textfeld 14"/>
              <p:cNvSpPr txBox="1"/>
              <p:nvPr/>
            </p:nvSpPr>
            <p:spPr>
              <a:xfrm>
                <a:off x="616903" y="2079000"/>
                <a:ext cx="900001" cy="315000"/>
              </a:xfrm>
              <a:prstGeom prst="rect">
                <a:avLst/>
              </a:prstGeom>
              <a:noFill/>
            </p:spPr>
            <p:txBody>
              <a:bodyPr wrap="square" rtlCol="0">
                <a:spAutoFit/>
              </a:bodyPr>
              <a:lstStyle/>
              <a:p>
                <a:pPr>
                  <a:lnSpc>
                    <a:spcPct val="90000"/>
                  </a:lnSpc>
                  <a:spcBef>
                    <a:spcPts val="1000"/>
                  </a:spcBef>
                  <a:buClr>
                    <a:srgbClr val="CCCC00"/>
                  </a:buClr>
                  <a:buSzPct val="90000"/>
                  <a:defRPr/>
                </a:pPr>
                <a:r>
                  <a:rPr lang="de-DE" sz="1600" dirty="0">
                    <a:solidFill>
                      <a:srgbClr val="002060"/>
                    </a:solidFill>
                    <a:latin typeface="Arial Narrow" panose="020B0606020202030204" pitchFamily="34" charset="0"/>
                  </a:rPr>
                  <a:t>SCHOOL</a:t>
                </a:r>
              </a:p>
            </p:txBody>
          </p:sp>
        </p:grpSp>
        <p:grpSp>
          <p:nvGrpSpPr>
            <p:cNvPr id="21" name="Gruppieren 20"/>
            <p:cNvGrpSpPr/>
            <p:nvPr/>
          </p:nvGrpSpPr>
          <p:grpSpPr>
            <a:xfrm>
              <a:off x="6871764" y="7293"/>
              <a:ext cx="1891236" cy="1850672"/>
              <a:chOff x="3098027" y="685813"/>
              <a:chExt cx="1891236" cy="1850672"/>
            </a:xfrm>
          </p:grpSpPr>
          <p:pic>
            <p:nvPicPr>
              <p:cNvPr id="22" name="Grafik 21"/>
              <p:cNvPicPr>
                <a:picLocks noChangeAspect="1"/>
              </p:cNvPicPr>
              <p:nvPr/>
            </p:nvPicPr>
            <p:blipFill>
              <a:blip r:embed="rId6"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100164" y="685813"/>
                <a:ext cx="1850672" cy="1850672"/>
              </a:xfrm>
              <a:prstGeom prst="rect">
                <a:avLst/>
              </a:prstGeom>
            </p:spPr>
          </p:pic>
          <p:sp>
            <p:nvSpPr>
              <p:cNvPr id="23" name="Textfeld 22"/>
              <p:cNvSpPr txBox="1"/>
              <p:nvPr/>
            </p:nvSpPr>
            <p:spPr>
              <a:xfrm>
                <a:off x="3098027" y="2087546"/>
                <a:ext cx="1891236" cy="313932"/>
              </a:xfrm>
              <a:prstGeom prst="rect">
                <a:avLst/>
              </a:prstGeom>
              <a:noFill/>
            </p:spPr>
            <p:txBody>
              <a:bodyPr wrap="square" rtlCol="0">
                <a:spAutoFit/>
              </a:bodyPr>
              <a:lstStyle/>
              <a:p>
                <a:pPr>
                  <a:lnSpc>
                    <a:spcPct val="90000"/>
                  </a:lnSpc>
                  <a:spcBef>
                    <a:spcPts val="1000"/>
                  </a:spcBef>
                  <a:buClr>
                    <a:srgbClr val="CCCC00"/>
                  </a:buClr>
                  <a:buSzPct val="90000"/>
                  <a:defRPr/>
                </a:pPr>
                <a:r>
                  <a:rPr lang="de-DE" sz="1600" dirty="0">
                    <a:solidFill>
                      <a:srgbClr val="002060"/>
                    </a:solidFill>
                    <a:latin typeface="Arial Narrow" panose="020B0606020202030204" pitchFamily="34" charset="0"/>
                  </a:rPr>
                  <a:t>RESEARCH GROUPS</a:t>
                </a:r>
              </a:p>
            </p:txBody>
          </p:sp>
        </p:grpSp>
        <p:sp>
          <p:nvSpPr>
            <p:cNvPr id="24" name="Nach unten gekrümmter Pfeil 23"/>
            <p:cNvSpPr/>
            <p:nvPr/>
          </p:nvSpPr>
          <p:spPr>
            <a:xfrm>
              <a:off x="5547700" y="631360"/>
              <a:ext cx="1324065" cy="544120"/>
            </a:xfrm>
            <a:prstGeom prst="curvedDownArrow">
              <a:avLst/>
            </a:prstGeom>
            <a:solidFill>
              <a:srgbClr val="CDC301"/>
            </a:solidFill>
            <a:ln>
              <a:solidFill>
                <a:srgbClr val="CDC3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prstClr val="black"/>
                </a:solidFill>
                <a:latin typeface="Calibri"/>
              </a:endParaRPr>
            </a:p>
          </p:txBody>
        </p:sp>
      </p:grpSp>
      <p:graphicFrame>
        <p:nvGraphicFramePr>
          <p:cNvPr id="25" name="Diagramm 24"/>
          <p:cNvGraphicFramePr>
            <a:graphicFrameLocks/>
          </p:cNvGraphicFramePr>
          <p:nvPr>
            <p:extLst>
              <p:ext uri="{D42A27DB-BD31-4B8C-83A1-F6EECF244321}">
                <p14:modId xmlns:p14="http://schemas.microsoft.com/office/powerpoint/2010/main" val="3678634227"/>
              </p:ext>
            </p:extLst>
          </p:nvPr>
        </p:nvGraphicFramePr>
        <p:xfrm>
          <a:off x="9031658" y="1409026"/>
          <a:ext cx="3258784" cy="2905527"/>
        </p:xfrm>
        <a:graphic>
          <a:graphicData uri="http://schemas.openxmlformats.org/drawingml/2006/chart">
            <c:chart xmlns:c="http://schemas.openxmlformats.org/drawingml/2006/chart" xmlns:r="http://schemas.openxmlformats.org/officeDocument/2006/relationships" r:id="rId7"/>
          </a:graphicData>
        </a:graphic>
      </p:graphicFrame>
      <p:grpSp>
        <p:nvGrpSpPr>
          <p:cNvPr id="27" name="Gruppieren 26"/>
          <p:cNvGrpSpPr/>
          <p:nvPr/>
        </p:nvGrpSpPr>
        <p:grpSpPr>
          <a:xfrm>
            <a:off x="4564948" y="4425347"/>
            <a:ext cx="2589890" cy="1836654"/>
            <a:chOff x="7895999" y="-36000"/>
            <a:chExt cx="2776201" cy="1968779"/>
          </a:xfrm>
        </p:grpSpPr>
        <p:pic>
          <p:nvPicPr>
            <p:cNvPr id="28" name="Grafik 27"/>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7895999" y="2202"/>
              <a:ext cx="2776201" cy="1930577"/>
            </a:xfrm>
            <a:prstGeom prst="rect">
              <a:avLst/>
            </a:prstGeom>
          </p:spPr>
        </p:pic>
        <p:sp>
          <p:nvSpPr>
            <p:cNvPr id="29" name="Textfeld 28"/>
            <p:cNvSpPr txBox="1"/>
            <p:nvPr/>
          </p:nvSpPr>
          <p:spPr>
            <a:xfrm rot="16200000">
              <a:off x="9565667" y="820584"/>
              <a:ext cx="1944000" cy="230832"/>
            </a:xfrm>
            <a:prstGeom prst="rect">
              <a:avLst/>
            </a:prstGeom>
            <a:noFill/>
          </p:spPr>
          <p:txBody>
            <a:bodyPr wrap="square" rtlCol="0">
              <a:spAutoFit/>
            </a:bodyPr>
            <a:lstStyle/>
            <a:p>
              <a:pPr>
                <a:lnSpc>
                  <a:spcPct val="90000"/>
                </a:lnSpc>
                <a:spcBef>
                  <a:spcPts val="1000"/>
                </a:spcBef>
                <a:buClr>
                  <a:srgbClr val="CCCC00"/>
                </a:buClr>
                <a:buSzPct val="90000"/>
                <a:defRPr/>
              </a:pPr>
              <a:r>
                <a:rPr lang="de-DE" sz="1000" dirty="0">
                  <a:solidFill>
                    <a:srgbClr val="FFFFFF"/>
                  </a:solidFill>
                  <a:latin typeface="Arial Narrow" panose="020B0606020202030204" pitchFamily="34" charset="0"/>
                </a:rPr>
                <a:t>© Saskia </a:t>
              </a:r>
              <a:r>
                <a:rPr lang="de-DE" sz="1000" dirty="0" err="1">
                  <a:solidFill>
                    <a:srgbClr val="FFFFFF"/>
                  </a:solidFill>
                  <a:latin typeface="Arial Narrow" panose="020B0606020202030204" pitchFamily="34" charset="0"/>
                </a:rPr>
                <a:t>Plura</a:t>
              </a:r>
              <a:endParaRPr lang="de-DE" sz="1000" dirty="0">
                <a:solidFill>
                  <a:srgbClr val="FFFFFF"/>
                </a:solidFill>
                <a:latin typeface="Arial Narrow" panose="020B0606020202030204" pitchFamily="34" charset="0"/>
              </a:endParaRPr>
            </a:p>
          </p:txBody>
        </p:sp>
      </p:grpSp>
    </p:spTree>
    <p:extLst>
      <p:ext uri="{BB962C8B-B14F-4D97-AF65-F5344CB8AC3E}">
        <p14:creationId xmlns:p14="http://schemas.microsoft.com/office/powerpoint/2010/main" val="3569547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Angebote für U15</a:t>
            </a:r>
            <a:endParaRPr lang="de-DE" dirty="0"/>
          </a:p>
        </p:txBody>
      </p:sp>
      <p:sp>
        <p:nvSpPr>
          <p:cNvPr id="7" name="Inhaltsplatzhalter 6"/>
          <p:cNvSpPr>
            <a:spLocks noGrp="1"/>
          </p:cNvSpPr>
          <p:nvPr>
            <p:ph sz="quarter" idx="13"/>
          </p:nvPr>
        </p:nvSpPr>
        <p:spPr/>
        <p:txBody>
          <a:bodyPr/>
          <a:lstStyle/>
          <a:p>
            <a:r>
              <a:rPr lang="de-DE" dirty="0" err="1" smtClean="0"/>
              <a:t>CERN@home</a:t>
            </a:r>
            <a:r>
              <a:rPr lang="de-DE" dirty="0" smtClean="0"/>
              <a:t> </a:t>
            </a:r>
            <a:r>
              <a:rPr lang="de-DE" dirty="0"/>
              <a:t>– </a:t>
            </a:r>
            <a:r>
              <a:rPr lang="de-DE" dirty="0" smtClean="0"/>
              <a:t>Nachmittag für </a:t>
            </a:r>
            <a:r>
              <a:rPr lang="de-DE" dirty="0"/>
              <a:t>Zielgruppe 14 - 17 </a:t>
            </a:r>
            <a:r>
              <a:rPr lang="de-DE" dirty="0" smtClean="0"/>
              <a:t>Jahre</a:t>
            </a:r>
            <a:endParaRPr lang="de-DE" dirty="0"/>
          </a:p>
          <a:p>
            <a:r>
              <a:rPr lang="de-DE" dirty="0" smtClean="0"/>
              <a:t>Aktivitäten am Knotenpunkt Münster</a:t>
            </a:r>
          </a:p>
          <a:p>
            <a:pPr lvl="1"/>
            <a:r>
              <a:rPr lang="de-DE" dirty="0" smtClean="0"/>
              <a:t>Lego-Projekte</a:t>
            </a:r>
          </a:p>
          <a:p>
            <a:pPr lvl="1"/>
            <a:r>
              <a:rPr lang="de-DE" dirty="0" smtClean="0"/>
              <a:t>Kernphysik-Workshops mit Nebelkammern</a:t>
            </a:r>
            <a:endParaRPr lang="de-DE" dirty="0"/>
          </a:p>
        </p:txBody>
      </p:sp>
      <p:pic>
        <p:nvPicPr>
          <p:cNvPr id="8" name="Grafik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80515" y="2260054"/>
            <a:ext cx="2172396" cy="3862037"/>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56254" y="2260054"/>
            <a:ext cx="2170259" cy="3858238"/>
          </a:xfrm>
          <a:prstGeom prst="rect">
            <a:avLst/>
          </a:prstGeom>
        </p:spPr>
      </p:pic>
      <p:pic>
        <p:nvPicPr>
          <p:cNvPr id="10" name="Grafik 9"/>
          <p:cNvPicPr>
            <a:picLocks noChangeAspect="1"/>
          </p:cNvPicPr>
          <p:nvPr/>
        </p:nvPicPr>
        <p:blipFill>
          <a:blip r:embed="rId5"/>
          <a:stretch>
            <a:fillRect/>
          </a:stretch>
        </p:blipFill>
        <p:spPr>
          <a:xfrm>
            <a:off x="4657639" y="3560456"/>
            <a:ext cx="1836150" cy="2571788"/>
          </a:xfrm>
          <a:prstGeom prst="rect">
            <a:avLst/>
          </a:prstGeom>
        </p:spPr>
      </p:pic>
      <p:pic>
        <p:nvPicPr>
          <p:cNvPr id="11" name="Grafik 10"/>
          <p:cNvPicPr>
            <a:picLocks noChangeAspect="1"/>
          </p:cNvPicPr>
          <p:nvPr/>
        </p:nvPicPr>
        <p:blipFill>
          <a:blip r:embed="rId6"/>
          <a:stretch>
            <a:fillRect/>
          </a:stretch>
        </p:blipFill>
        <p:spPr>
          <a:xfrm>
            <a:off x="1295467" y="3560456"/>
            <a:ext cx="3138900" cy="2571788"/>
          </a:xfrm>
          <a:prstGeom prst="rect">
            <a:avLst/>
          </a:prstGeom>
        </p:spPr>
      </p:pic>
      <p:sp>
        <p:nvSpPr>
          <p:cNvPr id="13" name="Fußzeilenplatzhalter 12"/>
          <p:cNvSpPr>
            <a:spLocks noGrp="1"/>
          </p:cNvSpPr>
          <p:nvPr>
            <p:ph type="ftr" sz="quarter" idx="14"/>
          </p:nvPr>
        </p:nvSpPr>
        <p:spPr/>
        <p:txBody>
          <a:bodyPr/>
          <a:lstStyle/>
          <a:p>
            <a:r>
              <a:rPr lang="de-DE" smtClean="0"/>
              <a:t>Netzwerk Teilchenwelt - Angebote und Materialien</a:t>
            </a:r>
            <a:endParaRPr lang="de-DE" dirty="0"/>
          </a:p>
        </p:txBody>
      </p:sp>
      <p:sp>
        <p:nvSpPr>
          <p:cNvPr id="15" name="Foliennummernplatzhalter 4"/>
          <p:cNvSpPr>
            <a:spLocks noGrp="1"/>
          </p:cNvSpPr>
          <p:nvPr>
            <p:ph type="sldNum" sz="quarter" idx="15"/>
          </p:nvPr>
        </p:nvSpPr>
        <p:spPr>
          <a:xfrm>
            <a:off x="11078312" y="6377249"/>
            <a:ext cx="819776" cy="354340"/>
          </a:xfrm>
        </p:spPr>
        <p:txBody>
          <a:bodyPr/>
          <a:lstStyle/>
          <a:p>
            <a:fld id="{13EBA283-81CD-428D-9703-4AE41BDC50AA}" type="slidenum">
              <a:rPr lang="de-DE" smtClean="0"/>
              <a:pPr/>
              <a:t>24</a:t>
            </a:fld>
            <a:endParaRPr lang="de-DE" sz="3200" dirty="0"/>
          </a:p>
        </p:txBody>
      </p:sp>
    </p:spTree>
    <p:extLst>
      <p:ext uri="{BB962C8B-B14F-4D97-AF65-F5344CB8AC3E}">
        <p14:creationId xmlns:p14="http://schemas.microsoft.com/office/powerpoint/2010/main" val="226812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dirty="0" smtClean="0"/>
              <a:t>Was ist das Netzwerk Teilchenwelt?</a:t>
            </a:r>
          </a:p>
          <a:p>
            <a:pPr>
              <a:lnSpc>
                <a:spcPct val="150000"/>
              </a:lnSpc>
            </a:pPr>
            <a:r>
              <a:rPr lang="de-DE" sz="2800" dirty="0" smtClean="0"/>
              <a:t>Aktivitäten für Jugendliche</a:t>
            </a:r>
          </a:p>
          <a:p>
            <a:pPr>
              <a:lnSpc>
                <a:spcPct val="150000"/>
              </a:lnSpc>
            </a:pPr>
            <a:r>
              <a:rPr lang="de-DE" sz="2800" b="1" dirty="0" smtClean="0"/>
              <a:t>Aktivitäten für Lehrkräfte</a:t>
            </a:r>
          </a:p>
          <a:p>
            <a:pPr>
              <a:lnSpc>
                <a:spcPct val="150000"/>
              </a:lnSpc>
            </a:pPr>
            <a:r>
              <a:rPr lang="de-DE" sz="2800" dirty="0"/>
              <a:t>Unterrichtsmaterialien</a:t>
            </a:r>
          </a:p>
          <a:p>
            <a:pPr>
              <a:lnSpc>
                <a:spcPct val="150000"/>
              </a:lnSpc>
            </a:pPr>
            <a:r>
              <a:rPr lang="de-DE" sz="2800"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25</a:t>
            </a:fld>
            <a:endParaRPr lang="de-DE" sz="3200" dirty="0"/>
          </a:p>
        </p:txBody>
      </p:sp>
    </p:spTree>
    <p:extLst>
      <p:ext uri="{BB962C8B-B14F-4D97-AF65-F5344CB8AC3E}">
        <p14:creationId xmlns:p14="http://schemas.microsoft.com/office/powerpoint/2010/main" val="1662594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Forschung trifft </a:t>
            </a:r>
            <a:r>
              <a:rPr lang="de-DE" dirty="0" smtClean="0"/>
              <a:t>Schule</a:t>
            </a:r>
            <a:endParaRPr lang="de-DE" dirty="0"/>
          </a:p>
        </p:txBody>
      </p:sp>
      <p:sp>
        <p:nvSpPr>
          <p:cNvPr id="6" name="Textplatzhalter 5"/>
          <p:cNvSpPr>
            <a:spLocks noGrp="1"/>
          </p:cNvSpPr>
          <p:nvPr>
            <p:ph sz="quarter" idx="13"/>
          </p:nvPr>
        </p:nvSpPr>
        <p:spPr/>
        <p:txBody>
          <a:bodyPr>
            <a:normAutofit fontScale="92500" lnSpcReduction="10000"/>
          </a:bodyPr>
          <a:lstStyle/>
          <a:p>
            <a:pPr marL="0" indent="0">
              <a:buNone/>
            </a:pPr>
            <a:r>
              <a:rPr lang="de-DE" dirty="0"/>
              <a:t>in Kooperation mit</a:t>
            </a:r>
            <a:br>
              <a:rPr lang="de-DE" dirty="0"/>
            </a:br>
            <a:r>
              <a:rPr lang="de-DE" dirty="0"/>
              <a:t>Dr. Hans Riegel-Stiftung</a:t>
            </a:r>
          </a:p>
          <a:p>
            <a:r>
              <a:rPr lang="de-DE" dirty="0"/>
              <a:t>Basisprogramm:</a:t>
            </a:r>
          </a:p>
          <a:p>
            <a:pPr lvl="1"/>
            <a:r>
              <a:rPr lang="de-DE" dirty="0"/>
              <a:t>2 </a:t>
            </a:r>
            <a:r>
              <a:rPr lang="de-DE" dirty="0" smtClean="0"/>
              <a:t>tägige Fortbildung</a:t>
            </a:r>
            <a:endParaRPr lang="de-DE" dirty="0"/>
          </a:p>
          <a:p>
            <a:r>
              <a:rPr lang="de-DE" dirty="0"/>
              <a:t>Qualifizierungsprogramm:</a:t>
            </a:r>
          </a:p>
          <a:p>
            <a:pPr lvl="1"/>
            <a:r>
              <a:rPr lang="de-DE" dirty="0"/>
              <a:t>Multiplikatoren Schulung</a:t>
            </a:r>
          </a:p>
          <a:p>
            <a:r>
              <a:rPr lang="de-DE" dirty="0"/>
              <a:t>Vertiefungsprogramm:</a:t>
            </a:r>
          </a:p>
          <a:p>
            <a:pPr lvl="1"/>
            <a:r>
              <a:rPr lang="de-DE" dirty="0"/>
              <a:t>Jährlich: CERN Summer School</a:t>
            </a:r>
          </a:p>
          <a:p>
            <a:pPr lvl="1"/>
            <a:r>
              <a:rPr lang="de-DE" dirty="0"/>
              <a:t>Eine Woche im </a:t>
            </a:r>
            <a:r>
              <a:rPr lang="de-DE" dirty="0" smtClean="0"/>
              <a:t>Juli</a:t>
            </a:r>
            <a:endParaRPr lang="de-DE" dirty="0"/>
          </a:p>
          <a:p>
            <a:r>
              <a:rPr lang="de-DE" dirty="0" smtClean="0"/>
              <a:t>Digitale Fortbildungen:</a:t>
            </a:r>
            <a:endParaRPr lang="de-DE" dirty="0"/>
          </a:p>
          <a:p>
            <a:pPr lvl="1"/>
            <a:r>
              <a:rPr lang="de-DE" dirty="0" smtClean="0"/>
              <a:t>Von der Kollision zur Entdeckung</a:t>
            </a:r>
          </a:p>
          <a:p>
            <a:pPr lvl="1"/>
            <a:r>
              <a:rPr lang="de-DE" dirty="0" err="1" smtClean="0"/>
              <a:t>Cosmic@Web</a:t>
            </a:r>
            <a:r>
              <a:rPr lang="de-DE" dirty="0" smtClean="0"/>
              <a:t> Workshops</a:t>
            </a:r>
          </a:p>
          <a:p>
            <a:pPr lvl="1"/>
            <a:r>
              <a:rPr lang="de-DE" dirty="0" smtClean="0"/>
              <a:t>Mehrwöchige Veranstaltungsreihen</a:t>
            </a:r>
            <a:endParaRPr lang="de-DE" dirty="0"/>
          </a:p>
          <a:p>
            <a:pPr marL="355600" lvl="1" indent="0">
              <a:buNone/>
            </a:pPr>
            <a:endParaRPr lang="de-DE" dirty="0" smtClean="0"/>
          </a:p>
        </p:txBody>
      </p:sp>
      <p:sp>
        <p:nvSpPr>
          <p:cNvPr id="5" name="Fußzeilenplatzhalter 4"/>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26</a:t>
            </a:fld>
            <a:endParaRPr lang="de-DE" dirty="0"/>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7248" y="503506"/>
            <a:ext cx="2922506" cy="1950715"/>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9599" y="4904427"/>
            <a:ext cx="3787897" cy="1321708"/>
          </a:xfrm>
          <a:prstGeom prst="rect">
            <a:avLst/>
          </a:prstGeom>
        </p:spPr>
      </p:pic>
      <p:pic>
        <p:nvPicPr>
          <p:cNvPr id="7" name="Grafik 6"/>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96739" y="503506"/>
            <a:ext cx="2921319" cy="1950135"/>
          </a:xfrm>
          <a:prstGeom prst="rect">
            <a:avLst/>
          </a:prstGeom>
        </p:spPr>
      </p:pic>
      <p:pic>
        <p:nvPicPr>
          <p:cNvPr id="8" name="Grafik 7"/>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5553403" y="2678906"/>
            <a:ext cx="2966351" cy="1980286"/>
          </a:xfrm>
          <a:prstGeom prst="rect">
            <a:avLst/>
          </a:prstGeom>
        </p:spPr>
      </p:pic>
      <p:pic>
        <p:nvPicPr>
          <p:cNvPr id="10" name="Grafik 9"/>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696739" y="2673342"/>
            <a:ext cx="2974974" cy="1985850"/>
          </a:xfrm>
          <a:prstGeom prst="rect">
            <a:avLst/>
          </a:prstGeom>
        </p:spPr>
      </p:pic>
      <p:sp>
        <p:nvSpPr>
          <p:cNvPr id="13" name="Textfeld 12"/>
          <p:cNvSpPr txBox="1"/>
          <p:nvPr/>
        </p:nvSpPr>
        <p:spPr>
          <a:xfrm>
            <a:off x="7555065" y="2270396"/>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sp>
        <p:nvSpPr>
          <p:cNvPr id="14" name="Textfeld 13"/>
          <p:cNvSpPr txBox="1"/>
          <p:nvPr/>
        </p:nvSpPr>
        <p:spPr>
          <a:xfrm>
            <a:off x="10618262" y="46114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sp>
        <p:nvSpPr>
          <p:cNvPr id="16" name="Textfeld 15"/>
          <p:cNvSpPr txBox="1"/>
          <p:nvPr/>
        </p:nvSpPr>
        <p:spPr>
          <a:xfrm>
            <a:off x="8673548" y="448259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sp>
        <p:nvSpPr>
          <p:cNvPr id="17" name="Textfeld 16"/>
          <p:cNvSpPr txBox="1"/>
          <p:nvPr/>
        </p:nvSpPr>
        <p:spPr>
          <a:xfrm>
            <a:off x="7555065" y="448259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spTree>
    <p:extLst>
      <p:ext uri="{BB962C8B-B14F-4D97-AF65-F5344CB8AC3E}">
        <p14:creationId xmlns:p14="http://schemas.microsoft.com/office/powerpoint/2010/main" val="1393385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CERN Summerschool</a:t>
            </a:r>
            <a:endParaRPr lang="de-DE" dirty="0"/>
          </a:p>
        </p:txBody>
      </p:sp>
      <p:sp>
        <p:nvSpPr>
          <p:cNvPr id="5" name="Fußzeilenplatzhalter 4"/>
          <p:cNvSpPr>
            <a:spLocks noGrp="1"/>
          </p:cNvSpPr>
          <p:nvPr>
            <p:ph type="ftr" sz="quarter" idx="4294967295"/>
          </p:nvPr>
        </p:nvSpPr>
        <p:spPr/>
        <p:txBody>
          <a:bodyPr/>
          <a:lstStyle/>
          <a:p>
            <a:r>
              <a:rPr lang="de-DE" sz="1400" smtClean="0"/>
              <a:t>Netzwerk Teilchenwelt - Angebote und Materialien</a:t>
            </a:r>
            <a:endParaRPr lang="de-DE" sz="1400" dirty="0"/>
          </a:p>
        </p:txBody>
      </p:sp>
      <p:sp>
        <p:nvSpPr>
          <p:cNvPr id="6" name="Inhaltsplatzhalter 5"/>
          <p:cNvSpPr>
            <a:spLocks noGrp="1"/>
          </p:cNvSpPr>
          <p:nvPr>
            <p:ph sz="quarter" idx="13"/>
          </p:nvPr>
        </p:nvSpPr>
        <p:spPr/>
        <p:txBody>
          <a:bodyPr/>
          <a:lstStyle/>
          <a:p>
            <a:r>
              <a:rPr lang="de-DE" b="1" smtClean="0"/>
              <a:t>24.07-30.07.22</a:t>
            </a:r>
            <a:endParaRPr lang="de-DE" dirty="0"/>
          </a:p>
          <a:p>
            <a:r>
              <a:rPr lang="de-DE" dirty="0">
                <a:hlinkClick r:id="rId2"/>
              </a:rPr>
              <a:t>https://indico.cern.ch/event/1131641</a:t>
            </a:r>
            <a:r>
              <a:rPr lang="de-DE" dirty="0" smtClean="0">
                <a:hlinkClick r:id="rId2"/>
              </a:rPr>
              <a:t>/</a:t>
            </a:r>
            <a:endParaRPr lang="de-DE" dirty="0" smtClean="0"/>
          </a:p>
          <a:p>
            <a:r>
              <a:rPr lang="de-DE" dirty="0" smtClean="0"/>
              <a:t>Bewerbung ab 01.04. bis Ende April möglich</a:t>
            </a:r>
          </a:p>
          <a:p>
            <a:r>
              <a:rPr lang="de-DE" dirty="0" smtClean="0"/>
              <a:t>Voraussetzung: Teilnahme an einer einführenden </a:t>
            </a:r>
            <a:r>
              <a:rPr lang="de-DE" dirty="0" err="1" smtClean="0"/>
              <a:t>NTW</a:t>
            </a:r>
            <a:r>
              <a:rPr lang="de-DE" dirty="0" smtClean="0"/>
              <a:t> Fortbildung</a:t>
            </a:r>
          </a:p>
          <a:p>
            <a:endParaRPr lang="de-DE" b="1" dirty="0" smtClean="0"/>
          </a:p>
          <a:p>
            <a:endParaRPr lang="de-DE" b="1" dirty="0" smtClean="0"/>
          </a:p>
        </p:txBody>
      </p:sp>
      <p:grpSp>
        <p:nvGrpSpPr>
          <p:cNvPr id="8" name="Gruppieren 7"/>
          <p:cNvGrpSpPr/>
          <p:nvPr/>
        </p:nvGrpSpPr>
        <p:grpSpPr>
          <a:xfrm>
            <a:off x="7752349" y="165637"/>
            <a:ext cx="4858491" cy="2939277"/>
            <a:chOff x="3702659" y="3608485"/>
            <a:chExt cx="4882541" cy="2953827"/>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2659" y="3608485"/>
              <a:ext cx="4425341" cy="2953827"/>
            </a:xfrm>
            <a:prstGeom prst="rect">
              <a:avLst/>
            </a:prstGeom>
          </p:spPr>
        </p:pic>
        <p:sp>
          <p:nvSpPr>
            <p:cNvPr id="3" name="Textfeld 2"/>
            <p:cNvSpPr txBox="1"/>
            <p:nvPr/>
          </p:nvSpPr>
          <p:spPr>
            <a:xfrm>
              <a:off x="7152640" y="6359179"/>
              <a:ext cx="1432560"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grpSp>
      <p:sp>
        <p:nvSpPr>
          <p:cNvPr id="9" name="Foliennummernplatzhalter 8"/>
          <p:cNvSpPr>
            <a:spLocks noGrp="1"/>
          </p:cNvSpPr>
          <p:nvPr>
            <p:ph type="sldNum" sz="quarter" idx="15"/>
          </p:nvPr>
        </p:nvSpPr>
        <p:spPr/>
        <p:txBody>
          <a:bodyPr/>
          <a:lstStyle/>
          <a:p>
            <a:pPr algn="ctr"/>
            <a:fld id="{13EBA283-81CD-428D-9703-4AE41BDC50AA}" type="slidenum">
              <a:rPr lang="de-DE" smtClean="0"/>
              <a:pPr algn="ctr"/>
              <a:t>27</a:t>
            </a:fld>
            <a:endParaRPr lang="de-DE" dirty="0"/>
          </a:p>
        </p:txBody>
      </p:sp>
      <p:pic>
        <p:nvPicPr>
          <p:cNvPr id="12" name="Grafik 1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997249" y="3883385"/>
            <a:ext cx="3496682" cy="2334221"/>
          </a:xfrm>
          <a:prstGeom prst="rect">
            <a:avLst/>
          </a:prstGeom>
        </p:spPr>
      </p:pic>
      <p:pic>
        <p:nvPicPr>
          <p:cNvPr id="13" name="Grafik 1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34639" y="3883385"/>
            <a:ext cx="3509408" cy="2342830"/>
          </a:xfrm>
          <a:prstGeom prst="rect">
            <a:avLst/>
          </a:prstGeom>
        </p:spPr>
      </p:pic>
      <p:sp>
        <p:nvSpPr>
          <p:cNvPr id="14" name="Textfeld 13"/>
          <p:cNvSpPr txBox="1"/>
          <p:nvPr/>
        </p:nvSpPr>
        <p:spPr>
          <a:xfrm>
            <a:off x="11185336" y="6045721"/>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sp>
        <p:nvSpPr>
          <p:cNvPr id="15" name="Textfeld 14"/>
          <p:cNvSpPr txBox="1"/>
          <p:nvPr/>
        </p:nvSpPr>
        <p:spPr>
          <a:xfrm>
            <a:off x="7533133" y="6053360"/>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grpSp>
        <p:nvGrpSpPr>
          <p:cNvPr id="18" name="Gruppieren 17"/>
          <p:cNvGrpSpPr/>
          <p:nvPr/>
        </p:nvGrpSpPr>
        <p:grpSpPr>
          <a:xfrm>
            <a:off x="1314537" y="3883385"/>
            <a:ext cx="3968134" cy="2398273"/>
            <a:chOff x="1023333" y="3857219"/>
            <a:chExt cx="3968134" cy="2398273"/>
          </a:xfrm>
        </p:grpSpPr>
        <p:pic>
          <p:nvPicPr>
            <p:cNvPr id="17" name="Grafik 1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023333" y="3857219"/>
              <a:ext cx="3535082" cy="2359855"/>
            </a:xfrm>
            <a:prstGeom prst="rect">
              <a:avLst/>
            </a:prstGeom>
          </p:spPr>
        </p:pic>
        <p:sp>
          <p:nvSpPr>
            <p:cNvPr id="16" name="Textfeld 15"/>
            <p:cNvSpPr txBox="1"/>
            <p:nvPr/>
          </p:nvSpPr>
          <p:spPr>
            <a:xfrm>
              <a:off x="3565963" y="6053360"/>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FFFFFF"/>
                  </a:solidFill>
                  <a:latin typeface="Arial Narrow" panose="020B0606020202030204" pitchFamily="34" charset="0"/>
                </a:rPr>
                <a:t>Foto: Philipp Lindenau</a:t>
              </a:r>
              <a:endParaRPr lang="de-DE" sz="800" dirty="0">
                <a:solidFill>
                  <a:srgbClr val="FFFFFF"/>
                </a:solidFill>
                <a:latin typeface="Arial Narrow" panose="020B0606020202030204" pitchFamily="34" charset="0"/>
              </a:endParaRPr>
            </a:p>
          </p:txBody>
        </p:sp>
      </p:grpSp>
    </p:spTree>
    <p:extLst>
      <p:ext uri="{BB962C8B-B14F-4D97-AF65-F5344CB8AC3E}">
        <p14:creationId xmlns:p14="http://schemas.microsoft.com/office/powerpoint/2010/main" val="39138644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dirty="0" smtClean="0"/>
              <a:t>Was ist das Netzwerk Teilchenwelt?</a:t>
            </a:r>
          </a:p>
          <a:p>
            <a:pPr>
              <a:lnSpc>
                <a:spcPct val="150000"/>
              </a:lnSpc>
            </a:pPr>
            <a:r>
              <a:rPr lang="de-DE" sz="2800" dirty="0" smtClean="0"/>
              <a:t>Aktivitäten für Jugendliche</a:t>
            </a:r>
          </a:p>
          <a:p>
            <a:pPr>
              <a:lnSpc>
                <a:spcPct val="150000"/>
              </a:lnSpc>
            </a:pPr>
            <a:r>
              <a:rPr lang="de-DE" sz="2800" dirty="0" smtClean="0"/>
              <a:t>Aktivitäten für Lehrkräfte</a:t>
            </a:r>
          </a:p>
          <a:p>
            <a:pPr>
              <a:lnSpc>
                <a:spcPct val="150000"/>
              </a:lnSpc>
            </a:pPr>
            <a:r>
              <a:rPr lang="de-DE" sz="2800" b="1" dirty="0"/>
              <a:t>Unterrichtsmaterialien</a:t>
            </a:r>
          </a:p>
          <a:p>
            <a:pPr>
              <a:lnSpc>
                <a:spcPct val="150000"/>
              </a:lnSpc>
            </a:pPr>
            <a:r>
              <a:rPr lang="de-DE" sz="2800"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28</a:t>
            </a:fld>
            <a:endParaRPr lang="de-DE" sz="3200" dirty="0"/>
          </a:p>
        </p:txBody>
      </p:sp>
    </p:spTree>
    <p:extLst>
      <p:ext uri="{BB962C8B-B14F-4D97-AF65-F5344CB8AC3E}">
        <p14:creationId xmlns:p14="http://schemas.microsoft.com/office/powerpoint/2010/main" val="5133568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a:t>
            </a:r>
            <a:r>
              <a:rPr lang="de-DE" dirty="0" smtClean="0"/>
              <a:t>Teilchenphysik</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dirty="0" smtClean="0">
                <a:solidFill>
                  <a:srgbClr val="013476"/>
                </a:solidFill>
              </a:rPr>
              <a:t>Gefördert durch die </a:t>
            </a:r>
            <a:r>
              <a:rPr lang="de-DE" dirty="0">
                <a:solidFill>
                  <a:srgbClr val="013476"/>
                </a:solidFill>
              </a:rPr>
              <a:t>Joachim Herz Stiftung</a:t>
            </a:r>
          </a:p>
          <a:p>
            <a:pPr>
              <a:lnSpc>
                <a:spcPct val="100000"/>
              </a:lnSpc>
              <a:spcBef>
                <a:spcPts val="600"/>
              </a:spcBef>
            </a:pPr>
            <a:r>
              <a:rPr lang="de-DE" dirty="0" smtClean="0">
                <a:solidFill>
                  <a:srgbClr val="013476"/>
                </a:solidFill>
              </a:rPr>
              <a:t>enge </a:t>
            </a:r>
            <a:r>
              <a:rPr lang="de-DE" dirty="0">
                <a:solidFill>
                  <a:srgbClr val="013476"/>
                </a:solidFill>
              </a:rPr>
              <a:t>Kooperation mit Lehrkräften </a:t>
            </a:r>
            <a:endParaRPr lang="de-DE" dirty="0"/>
          </a:p>
          <a:p>
            <a:pPr>
              <a:lnSpc>
                <a:spcPct val="100000"/>
              </a:lnSpc>
              <a:spcBef>
                <a:spcPts val="600"/>
              </a:spcBef>
            </a:pPr>
            <a:r>
              <a:rPr lang="de-DE" dirty="0" smtClean="0">
                <a:solidFill>
                  <a:srgbClr val="013476"/>
                </a:solidFill>
              </a:rPr>
              <a:t>modulare </a:t>
            </a:r>
            <a:r>
              <a:rPr lang="de-DE" dirty="0">
                <a:solidFill>
                  <a:srgbClr val="013476"/>
                </a:solidFill>
              </a:rPr>
              <a:t>Sammlung von Handreichungen für Lehrkräfte </a:t>
            </a:r>
          </a:p>
          <a:p>
            <a:pPr>
              <a:lnSpc>
                <a:spcPct val="100000"/>
              </a:lnSpc>
              <a:spcBef>
                <a:spcPts val="600"/>
              </a:spcBef>
            </a:pPr>
            <a:r>
              <a:rPr lang="de-DE" dirty="0">
                <a:solidFill>
                  <a:srgbClr val="013476"/>
                </a:solidFill>
              </a:rPr>
              <a:t>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t>Online </a:t>
            </a:r>
            <a:r>
              <a:rPr lang="de-DE" sz="1800" dirty="0">
                <a:hlinkClick r:id="rId3"/>
              </a:rPr>
              <a:t>www.teilchenwelt.de/tp</a:t>
            </a:r>
            <a:endParaRPr lang="de-DE" sz="1800" dirty="0"/>
          </a:p>
          <a:p>
            <a:pPr lvl="1">
              <a:lnSpc>
                <a:spcPct val="100000"/>
              </a:lnSpc>
              <a:spcBef>
                <a:spcPts val="600"/>
              </a:spcBef>
            </a:pPr>
            <a:r>
              <a:rPr lang="de-DE" sz="1800" dirty="0"/>
              <a:t>Druckexemplar bei Netzwerk Teilchenwelt </a:t>
            </a:r>
          </a:p>
        </p:txBody>
      </p:sp>
      <p:sp>
        <p:nvSpPr>
          <p:cNvPr id="3" name="Fußzeilenplatzhalter 2"/>
          <p:cNvSpPr>
            <a:spLocks noGrp="1"/>
          </p:cNvSpPr>
          <p:nvPr>
            <p:ph type="ftr" sz="quarter" idx="14"/>
          </p:nvPr>
        </p:nvSpPr>
        <p:spPr/>
        <p:txBody>
          <a:bodyPr/>
          <a:lstStyle/>
          <a:p>
            <a:r>
              <a:rPr lang="de-DE" smtClean="0"/>
              <a:t>Netzwerk Teilchenwelt - Angebote und Materialien</a:t>
            </a:r>
            <a:endParaRPr lang="de-DE" dirty="0"/>
          </a:p>
        </p:txBody>
      </p:sp>
      <p:sp>
        <p:nvSpPr>
          <p:cNvPr id="7" name="Foliennummernplatzhalter 6"/>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29</a:t>
            </a:fld>
            <a:endParaRPr lang="de-DE" sz="1400" dirty="0">
              <a:solidFill>
                <a:srgbClr val="4D4D4D">
                  <a:lumMod val="60000"/>
                  <a:lumOff val="40000"/>
                </a:srgbClr>
              </a:solidFill>
            </a:endParaRPr>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6894" y="1688619"/>
            <a:ext cx="1130763" cy="619505"/>
          </a:xfrm>
          <a:prstGeom prst="rect">
            <a:avLst/>
          </a:prstGeom>
        </p:spPr>
      </p:pic>
      <p:grpSp>
        <p:nvGrpSpPr>
          <p:cNvPr id="2" name="Gruppieren 1"/>
          <p:cNvGrpSpPr>
            <a:grpSpLocks noChangeAspect="1"/>
          </p:cNvGrpSpPr>
          <p:nvPr/>
        </p:nvGrpSpPr>
        <p:grpSpPr>
          <a:xfrm>
            <a:off x="6873366" y="3333687"/>
            <a:ext cx="3345335" cy="2470103"/>
            <a:chOff x="7154082" y="3746063"/>
            <a:chExt cx="1785229" cy="1318164"/>
          </a:xfrm>
        </p:grpSpPr>
        <p:pic>
          <p:nvPicPr>
            <p:cNvPr id="13" name="Grafik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16814" y="3746063"/>
              <a:ext cx="722497" cy="1021161"/>
            </a:xfrm>
            <a:prstGeom prst="rect">
              <a:avLst/>
            </a:prstGeom>
          </p:spPr>
        </p:pic>
      </p:grpSp>
    </p:spTree>
    <p:extLst>
      <p:ext uri="{BB962C8B-B14F-4D97-AF65-F5344CB8AC3E}">
        <p14:creationId xmlns:p14="http://schemas.microsoft.com/office/powerpoint/2010/main" val="1775456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b="1" dirty="0" smtClean="0"/>
              <a:t>Was </a:t>
            </a:r>
            <a:r>
              <a:rPr lang="de-DE" sz="2800" b="1" dirty="0"/>
              <a:t>ist </a:t>
            </a:r>
            <a:r>
              <a:rPr lang="de-DE" sz="2800" b="1" dirty="0" smtClean="0"/>
              <a:t>das Netzwerk </a:t>
            </a:r>
            <a:r>
              <a:rPr lang="de-DE" sz="2800" b="1" dirty="0"/>
              <a:t>Teilchenwelt?</a:t>
            </a:r>
          </a:p>
          <a:p>
            <a:pPr>
              <a:lnSpc>
                <a:spcPct val="150000"/>
              </a:lnSpc>
            </a:pPr>
            <a:r>
              <a:rPr lang="de-DE" sz="2800" dirty="0" smtClean="0"/>
              <a:t>Aktivitäten für Jugendliche</a:t>
            </a:r>
          </a:p>
          <a:p>
            <a:pPr>
              <a:lnSpc>
                <a:spcPct val="150000"/>
              </a:lnSpc>
            </a:pPr>
            <a:r>
              <a:rPr lang="de-DE" sz="2800" dirty="0" smtClean="0"/>
              <a:t>Aktivitäten für Lehrkräfte</a:t>
            </a:r>
          </a:p>
          <a:p>
            <a:pPr>
              <a:lnSpc>
                <a:spcPct val="150000"/>
              </a:lnSpc>
            </a:pPr>
            <a:r>
              <a:rPr lang="de-DE" sz="2800" dirty="0"/>
              <a:t>Unterrichtsmaterialien</a:t>
            </a:r>
          </a:p>
          <a:p>
            <a:pPr>
              <a:lnSpc>
                <a:spcPct val="150000"/>
              </a:lnSpc>
            </a:pPr>
            <a:r>
              <a:rPr lang="de-DE" sz="2800"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3</a:t>
            </a:fld>
            <a:endParaRPr lang="de-DE" sz="3200" dirty="0"/>
          </a:p>
        </p:txBody>
      </p:sp>
    </p:spTree>
    <p:extLst>
      <p:ext uri="{BB962C8B-B14F-4D97-AF65-F5344CB8AC3E}">
        <p14:creationId xmlns:p14="http://schemas.microsoft.com/office/powerpoint/2010/main" val="30138506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de-DE" sz="3400" dirty="0">
                <a:solidFill>
                  <a:srgbClr val="013476"/>
                </a:solidFill>
                <a:latin typeface="Arial Narrow"/>
                <a:cs typeface="Arial" panose="020B0604020202020204" pitchFamily="34" charset="0"/>
              </a:rPr>
              <a:t>Band 1: Ladungen, Wechselwirkungen u. </a:t>
            </a:r>
            <a:r>
              <a:rPr lang="de-DE" sz="3400" dirty="0" smtClean="0">
                <a:solidFill>
                  <a:srgbClr val="013476"/>
                </a:solidFill>
                <a:latin typeface="Arial Narrow"/>
                <a:cs typeface="Arial" panose="020B0604020202020204" pitchFamily="34" charset="0"/>
              </a:rPr>
              <a:t>Teilchen</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Ca. 100 Seiten Hintergrundinformationen </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a:t>
            </a:r>
            <a:r>
              <a:rPr lang="de-DE" dirty="0" smtClean="0">
                <a:solidFill>
                  <a:srgbClr val="013476"/>
                </a:solidFill>
              </a:rPr>
              <a:t>u. </a:t>
            </a:r>
            <a:r>
              <a:rPr lang="de-DE" dirty="0">
                <a:solidFill>
                  <a:srgbClr val="013476"/>
                </a:solidFill>
              </a:rPr>
              <a:t>fachliche Hinweise</a:t>
            </a:r>
          </a:p>
          <a:p>
            <a:pPr>
              <a:lnSpc>
                <a:spcPct val="100000"/>
              </a:lnSpc>
              <a:spcBef>
                <a:spcPts val="600"/>
              </a:spcBef>
            </a:pPr>
            <a:r>
              <a:rPr lang="de-DE" dirty="0">
                <a:solidFill>
                  <a:srgbClr val="013476"/>
                </a:solidFill>
              </a:rPr>
              <a:t>Anknüpfungspunkte an typische Lehrplaninhalte</a:t>
            </a:r>
          </a:p>
          <a:p>
            <a:pPr>
              <a:lnSpc>
                <a:spcPct val="100000"/>
              </a:lnSpc>
              <a:spcBef>
                <a:spcPts val="600"/>
              </a:spcBef>
            </a:pPr>
            <a:r>
              <a:rPr lang="de-DE" dirty="0">
                <a:solidFill>
                  <a:srgbClr val="013476"/>
                </a:solidFill>
              </a:rPr>
              <a:t>Konsistente und schulgeeignete </a:t>
            </a:r>
            <a:r>
              <a:rPr lang="de-DE" dirty="0" smtClean="0">
                <a:solidFill>
                  <a:srgbClr val="013476"/>
                </a:solidFill>
              </a:rPr>
              <a:t>Begriffsbildung</a:t>
            </a:r>
          </a:p>
          <a:p>
            <a:pPr>
              <a:lnSpc>
                <a:spcPct val="100000"/>
              </a:lnSpc>
              <a:spcBef>
                <a:spcPts val="600"/>
              </a:spcBef>
            </a:pPr>
            <a:endParaRPr lang="de-DE" dirty="0"/>
          </a:p>
          <a:p>
            <a:pPr marL="355600" lvl="1" indent="0">
              <a:lnSpc>
                <a:spcPct val="100000"/>
              </a:lnSpc>
              <a:spcBef>
                <a:spcPts val="600"/>
              </a:spcBef>
              <a:buNone/>
            </a:pPr>
            <a:endParaRPr lang="de-DE" sz="2200" dirty="0"/>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 &amp; Detektoren</a:t>
            </a:r>
          </a:p>
          <a:p>
            <a:pPr>
              <a:lnSpc>
                <a:spcPct val="100000"/>
              </a:lnSpc>
              <a:spcBef>
                <a:spcPts val="600"/>
              </a:spcBef>
            </a:pPr>
            <a:r>
              <a:rPr lang="de-DE" dirty="0">
                <a:solidFill>
                  <a:srgbClr val="013476"/>
                </a:solidFill>
              </a:rPr>
              <a:t>Zahlreiche Aufgaben</a:t>
            </a:r>
          </a:p>
          <a:p>
            <a:pPr marL="0" indent="0">
              <a:lnSpc>
                <a:spcPct val="100000"/>
              </a:lnSpc>
              <a:spcBef>
                <a:spcPts val="600"/>
              </a:spcBef>
              <a:buNone/>
            </a:pPr>
            <a:endParaRPr lang="de-DE" dirty="0">
              <a:solidFill>
                <a:srgbClr val="013476"/>
              </a:solidFill>
            </a:endParaRPr>
          </a:p>
          <a:p>
            <a:pPr lvl="1">
              <a:lnSpc>
                <a:spcPct val="100000"/>
              </a:lnSpc>
              <a:spcBef>
                <a:spcPts val="600"/>
              </a:spcBef>
            </a:pPr>
            <a:endParaRPr lang="de-DE" sz="2200" dirty="0"/>
          </a:p>
        </p:txBody>
      </p:sp>
      <p:sp>
        <p:nvSpPr>
          <p:cNvPr id="3" name="Fußzeilenplatzhalter 2"/>
          <p:cNvSpPr>
            <a:spLocks noGrp="1"/>
          </p:cNvSpPr>
          <p:nvPr>
            <p:ph type="ftr" sz="quarter" idx="14"/>
          </p:nvPr>
        </p:nvSpPr>
        <p:spPr/>
        <p:txBody>
          <a:bodyPr/>
          <a:lstStyle/>
          <a:p>
            <a:r>
              <a:rPr lang="de-DE" smtClean="0"/>
              <a:t>Netzwerk Teilchenwelt - Angebote und Materialien</a:t>
            </a:r>
            <a:endParaRPr lang="de-DE" dirty="0"/>
          </a:p>
        </p:txBody>
      </p:sp>
      <p:sp>
        <p:nvSpPr>
          <p:cNvPr id="8" name="Foliennummernplatzhalter 7"/>
          <p:cNvSpPr>
            <a:spLocks noGrp="1"/>
          </p:cNvSpPr>
          <p:nvPr>
            <p:ph type="sldNum" sz="quarter" idx="15"/>
          </p:nvPr>
        </p:nvSpPr>
        <p:spPr/>
        <p:txBody>
          <a:bodyPr/>
          <a:lstStyle/>
          <a:p>
            <a:pPr algn="ctr"/>
            <a:fld id="{13EBA283-81CD-428D-9703-4AE41BDC50AA}" type="slidenum">
              <a:rPr lang="de-DE" smtClean="0">
                <a:solidFill>
                  <a:srgbClr val="4D4D4D">
                    <a:lumMod val="60000"/>
                    <a:lumOff val="40000"/>
                  </a:srgbClr>
                </a:solidFill>
              </a:rPr>
              <a:pPr algn="ctr"/>
              <a:t>30</a:t>
            </a:fld>
            <a:endParaRPr lang="de-DE" dirty="0">
              <a:solidFill>
                <a:srgbClr val="4D4D4D">
                  <a:lumMod val="60000"/>
                  <a:lumOff val="40000"/>
                </a:srgbClr>
              </a:solidFill>
            </a:endParaRPr>
          </a:p>
        </p:txBody>
      </p:sp>
      <p:sp>
        <p:nvSpPr>
          <p:cNvPr id="6" name="Title 9"/>
          <p:cNvSpPr txBox="1">
            <a:spLocks/>
          </p:cNvSpPr>
          <p:nvPr/>
        </p:nvSpPr>
        <p:spPr>
          <a:xfrm>
            <a:off x="1295467" y="4040560"/>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sz="3100" b="1" dirty="0">
                <a:solidFill>
                  <a:srgbClr val="013476"/>
                </a:solidFill>
                <a:latin typeface="Arial Narrow"/>
                <a:cs typeface="Arial" panose="020B0604020202020204" pitchFamily="34" charset="0"/>
              </a:rPr>
              <a:t>Band 2: Forschungsmethoden</a:t>
            </a:r>
            <a:br>
              <a:rPr lang="de-DE" sz="3100" b="1" dirty="0">
                <a:solidFill>
                  <a:srgbClr val="013476"/>
                </a:solidFill>
                <a:latin typeface="Arial Narrow"/>
                <a:cs typeface="Arial" panose="020B0604020202020204" pitchFamily="34" charset="0"/>
              </a:rPr>
            </a:br>
            <a:endParaRPr lang="de-DE" sz="3100" b="1" dirty="0">
              <a:latin typeface="Arial Narrow"/>
              <a:cs typeface="Arial" panose="020B0604020202020204" pitchFamily="34" charset="0"/>
            </a:endParaRPr>
          </a:p>
        </p:txBody>
      </p:sp>
      <p:pic>
        <p:nvPicPr>
          <p:cNvPr id="2" name="Grafik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2570" y="4007240"/>
            <a:ext cx="1729547" cy="2443752"/>
          </a:xfrm>
          <a:prstGeom prst="rect">
            <a:avLst/>
          </a:prstGeom>
        </p:spPr>
      </p:pic>
      <p:pic>
        <p:nvPicPr>
          <p:cNvPr id="7" name="Grafik 6"/>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772571" y="1433280"/>
            <a:ext cx="3161335" cy="2189250"/>
          </a:xfrm>
          <a:prstGeom prst="rect">
            <a:avLst/>
          </a:prstGeom>
        </p:spPr>
      </p:pic>
    </p:spTree>
    <p:extLst>
      <p:ext uri="{BB962C8B-B14F-4D97-AF65-F5344CB8AC3E}">
        <p14:creationId xmlns:p14="http://schemas.microsoft.com/office/powerpoint/2010/main" val="16985444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solidFill>
                  <a:srgbClr val="013476"/>
                </a:solidFill>
              </a:rPr>
              <a:t>Band 3: Kosmische Strahlung</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t>32 Seiten</a:t>
            </a:r>
          </a:p>
          <a:p>
            <a:pPr>
              <a:lnSpc>
                <a:spcPct val="100000"/>
              </a:lnSpc>
              <a:spcBef>
                <a:spcPts val="600"/>
              </a:spcBef>
            </a:pPr>
            <a:r>
              <a:rPr lang="de-DE" sz="2600" dirty="0"/>
              <a:t>Fokus: Untersuchung von Myonen mit </a:t>
            </a:r>
            <a:r>
              <a:rPr lang="de-DE" sz="2600" dirty="0" err="1"/>
              <a:t>CosMO</a:t>
            </a:r>
            <a:r>
              <a:rPr lang="de-DE" sz="2600" dirty="0"/>
              <a:t>-Detektoren</a:t>
            </a:r>
          </a:p>
          <a:p>
            <a:pPr>
              <a:lnSpc>
                <a:spcPct val="100000"/>
              </a:lnSpc>
              <a:spcBef>
                <a:spcPts val="600"/>
              </a:spcBef>
            </a:pPr>
            <a:r>
              <a:rPr lang="de-DE" sz="2600" dirty="0"/>
              <a:t>Hintergrundinfos für Lehrkräfte</a:t>
            </a:r>
          </a:p>
          <a:p>
            <a:pPr>
              <a:lnSpc>
                <a:spcPct val="100000"/>
              </a:lnSpc>
              <a:spcBef>
                <a:spcPts val="600"/>
              </a:spcBef>
            </a:pPr>
            <a:r>
              <a:rPr lang="de-DE" sz="2600" dirty="0"/>
              <a:t>Fachtext für Schüler/innen</a:t>
            </a:r>
          </a:p>
          <a:p>
            <a:pPr>
              <a:lnSpc>
                <a:spcPct val="100000"/>
              </a:lnSpc>
              <a:spcBef>
                <a:spcPts val="600"/>
              </a:spcBef>
            </a:pPr>
            <a:r>
              <a:rPr lang="de-DE" sz="2600" dirty="0"/>
              <a:t>Aktivitäten, Aufgaben und Lösungen</a:t>
            </a:r>
          </a:p>
          <a:p>
            <a:pPr>
              <a:lnSpc>
                <a:spcPct val="100000"/>
              </a:lnSpc>
              <a:spcBef>
                <a:spcPts val="600"/>
              </a:spcBef>
            </a:pPr>
            <a:endParaRPr lang="de-DE" sz="2600" dirty="0"/>
          </a:p>
        </p:txBody>
      </p:sp>
      <p:sp>
        <p:nvSpPr>
          <p:cNvPr id="2" name="Fußzeilenplatzhalter 1"/>
          <p:cNvSpPr>
            <a:spLocks noGrp="1"/>
          </p:cNvSpPr>
          <p:nvPr>
            <p:ph type="ftr" sz="quarter" idx="14"/>
          </p:nvPr>
        </p:nvSpPr>
        <p:spPr/>
        <p:txBody>
          <a:bodyPr/>
          <a:lstStyle/>
          <a:p>
            <a:r>
              <a:rPr lang="de-DE" smtClean="0"/>
              <a:t>Netzwerk Teilchenwelt - Angebote und Materialien</a:t>
            </a:r>
            <a:endParaRPr lang="de-DE" dirty="0"/>
          </a:p>
        </p:txBody>
      </p:sp>
      <p:sp>
        <p:nvSpPr>
          <p:cNvPr id="13" name="Foliennummernplatzhalter 12"/>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31</a:t>
            </a:fld>
            <a:endParaRPr lang="de-DE" sz="1400" dirty="0">
              <a:solidFill>
                <a:srgbClr val="4D4D4D">
                  <a:lumMod val="60000"/>
                  <a:lumOff val="40000"/>
                </a:srgbClr>
              </a:solidFill>
            </a:endParaRPr>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8259" y="410118"/>
            <a:ext cx="2295482" cy="3257422"/>
          </a:xfrm>
          <a:prstGeom prst="rect">
            <a:avLst/>
          </a:prstGeom>
        </p:spPr>
      </p:pic>
      <p:pic>
        <p:nvPicPr>
          <p:cNvPr id="3" name="Grafik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1390" y="4228596"/>
            <a:ext cx="1898374" cy="2526589"/>
          </a:xfrm>
          <a:prstGeom prst="rect">
            <a:avLst/>
          </a:prstGeom>
          <a:ln>
            <a:solidFill>
              <a:srgbClr val="3CBDA1"/>
            </a:solidFill>
          </a:ln>
        </p:spPr>
      </p:pic>
      <p:pic>
        <p:nvPicPr>
          <p:cNvPr id="5" name="Grafik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86638" y="4228596"/>
            <a:ext cx="1892966" cy="2519741"/>
          </a:xfrm>
          <a:prstGeom prst="rect">
            <a:avLst/>
          </a:prstGeom>
          <a:ln>
            <a:solidFill>
              <a:srgbClr val="3CBDA1"/>
            </a:solidFill>
          </a:ln>
        </p:spPr>
      </p:pic>
      <p:pic>
        <p:nvPicPr>
          <p:cNvPr id="7" name="Grafik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3353" y="4196807"/>
            <a:ext cx="1911880" cy="2544562"/>
          </a:xfrm>
          <a:prstGeom prst="rect">
            <a:avLst/>
          </a:prstGeom>
          <a:ln>
            <a:solidFill>
              <a:srgbClr val="3CBDA1"/>
            </a:solidFill>
          </a:ln>
        </p:spPr>
      </p:pic>
    </p:spTree>
    <p:extLst>
      <p:ext uri="{BB962C8B-B14F-4D97-AF65-F5344CB8AC3E}">
        <p14:creationId xmlns:p14="http://schemas.microsoft.com/office/powerpoint/2010/main" val="18064469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solidFill>
                  <a:srgbClr val="013476"/>
                </a:solidFill>
              </a:rPr>
              <a:t>Band 4: Mikrokurse</a:t>
            </a:r>
            <a:endParaRPr lang="de-DE" sz="1600" dirty="0"/>
          </a:p>
        </p:txBody>
      </p:sp>
      <p:sp>
        <p:nvSpPr>
          <p:cNvPr id="11" name="Text Placeholder 10"/>
          <p:cNvSpPr>
            <a:spLocks noGrp="1"/>
          </p:cNvSpPr>
          <p:nvPr>
            <p:ph sz="quarter" idx="13"/>
          </p:nvPr>
        </p:nvSpPr>
        <p:spPr>
          <a:xfrm>
            <a:off x="1295467" y="1772817"/>
            <a:ext cx="6228455" cy="4535487"/>
          </a:xfrm>
        </p:spPr>
        <p:txBody>
          <a:bodyPr/>
          <a:lstStyle/>
          <a:p>
            <a:pPr>
              <a:lnSpc>
                <a:spcPct val="100000"/>
              </a:lnSpc>
              <a:spcBef>
                <a:spcPts val="600"/>
              </a:spcBef>
            </a:pPr>
            <a:r>
              <a:rPr lang="de-DE" sz="2600" dirty="0"/>
              <a:t>4 Kurse</a:t>
            </a:r>
          </a:p>
          <a:p>
            <a:pPr>
              <a:lnSpc>
                <a:spcPct val="100000"/>
              </a:lnSpc>
              <a:spcBef>
                <a:spcPts val="600"/>
              </a:spcBef>
            </a:pPr>
            <a:r>
              <a:rPr lang="de-DE" sz="2600" dirty="0"/>
              <a:t>Zeitbedarf jeweils 1-2 Unterrichtsstunden</a:t>
            </a:r>
          </a:p>
          <a:p>
            <a:pPr>
              <a:lnSpc>
                <a:spcPct val="100000"/>
              </a:lnSpc>
              <a:spcBef>
                <a:spcPts val="600"/>
              </a:spcBef>
            </a:pPr>
            <a:r>
              <a:rPr lang="de-DE" sz="2600" dirty="0"/>
              <a:t>Anknüpfung an klassische Lehrplanthemen, z.B. waagerechter Wurf mit Anti-Wasserstoff</a:t>
            </a:r>
          </a:p>
          <a:p>
            <a:pPr>
              <a:lnSpc>
                <a:spcPct val="100000"/>
              </a:lnSpc>
              <a:spcBef>
                <a:spcPts val="600"/>
              </a:spcBef>
            </a:pPr>
            <a:r>
              <a:rPr lang="de-DE" sz="2600" dirty="0"/>
              <a:t>mit Aufgaben und Lösungen</a:t>
            </a:r>
          </a:p>
        </p:txBody>
      </p:sp>
      <p:sp>
        <p:nvSpPr>
          <p:cNvPr id="2" name="Fußzeilenplatzhalter 1"/>
          <p:cNvSpPr>
            <a:spLocks noGrp="1"/>
          </p:cNvSpPr>
          <p:nvPr>
            <p:ph type="ftr" sz="quarter" idx="14"/>
          </p:nvPr>
        </p:nvSpPr>
        <p:spPr/>
        <p:txBody>
          <a:bodyPr/>
          <a:lstStyle/>
          <a:p>
            <a:r>
              <a:rPr lang="de-DE" smtClean="0"/>
              <a:t>Netzwerk Teilchenwelt - Angebote und Materialien</a:t>
            </a:r>
            <a:endParaRPr lang="de-DE" dirty="0"/>
          </a:p>
        </p:txBody>
      </p:sp>
      <p:sp>
        <p:nvSpPr>
          <p:cNvPr id="12" name="Foliennummernplatzhalter 11"/>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32</a:t>
            </a:fld>
            <a:endParaRPr lang="de-DE" sz="1400" dirty="0">
              <a:solidFill>
                <a:srgbClr val="4D4D4D">
                  <a:lumMod val="60000"/>
                  <a:lumOff val="40000"/>
                </a:srgbClr>
              </a:solidFill>
            </a:endParaRPr>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5106" y="3480340"/>
            <a:ext cx="2305918" cy="3261029"/>
          </a:xfrm>
          <a:prstGeom prst="rect">
            <a:avLst/>
          </a:prstGeom>
          <a:ln>
            <a:solidFill>
              <a:srgbClr val="3CBDA1"/>
            </a:solidFill>
          </a:ln>
        </p:spPr>
      </p:pic>
      <p:pic>
        <p:nvPicPr>
          <p:cNvPr id="7" name="Grafik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75106" y="150659"/>
            <a:ext cx="2305918" cy="3260910"/>
          </a:xfrm>
          <a:prstGeom prst="rect">
            <a:avLst/>
          </a:prstGeom>
          <a:ln>
            <a:solidFill>
              <a:srgbClr val="3CBDA1"/>
            </a:solidFill>
          </a:ln>
        </p:spPr>
      </p:pic>
    </p:spTree>
    <p:extLst>
      <p:ext uri="{BB962C8B-B14F-4D97-AF65-F5344CB8AC3E}">
        <p14:creationId xmlns:p14="http://schemas.microsoft.com/office/powerpoint/2010/main" val="16376124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solidFill>
                  <a:srgbClr val="013476"/>
                </a:solidFill>
              </a:rPr>
              <a:t>LEIFI Physik Portal</a:t>
            </a:r>
            <a:endParaRPr lang="de-DE" dirty="0">
              <a:solidFill>
                <a:srgbClr val="013476"/>
              </a:solidFill>
            </a:endParaRPr>
          </a:p>
        </p:txBody>
      </p:sp>
      <p:sp>
        <p:nvSpPr>
          <p:cNvPr id="12" name="Inhaltsplatzhalter 11"/>
          <p:cNvSpPr>
            <a:spLocks noGrp="1"/>
          </p:cNvSpPr>
          <p:nvPr>
            <p:ph sz="quarter" idx="13"/>
          </p:nvPr>
        </p:nvSpPr>
        <p:spPr/>
        <p:txBody>
          <a:bodyPr/>
          <a:lstStyle/>
          <a:p>
            <a:r>
              <a:rPr lang="de-DE" dirty="0" smtClean="0">
                <a:hlinkClick r:id="rId3"/>
              </a:rPr>
              <a:t>Kapitel</a:t>
            </a:r>
            <a:r>
              <a:rPr lang="de-DE" dirty="0" smtClean="0"/>
              <a:t> zur Teilchenphysik</a:t>
            </a:r>
            <a:endParaRPr lang="de-DE" dirty="0"/>
          </a:p>
        </p:txBody>
      </p:sp>
      <p:sp>
        <p:nvSpPr>
          <p:cNvPr id="3" name="Fußzeilenplatzhalter 2"/>
          <p:cNvSpPr>
            <a:spLocks noGrp="1"/>
          </p:cNvSpPr>
          <p:nvPr>
            <p:ph type="ftr" sz="quarter" idx="14"/>
          </p:nvPr>
        </p:nvSpPr>
        <p:spPr/>
        <p:txBody>
          <a:bodyPr/>
          <a:lstStyle/>
          <a:p>
            <a:r>
              <a:rPr lang="de-DE" smtClean="0"/>
              <a:t>Netzwerk Teilchenwelt - Angebote und Materialien</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33</a:t>
            </a:fld>
            <a:endParaRPr lang="de-DE" sz="1400" dirty="0"/>
          </a:p>
        </p:txBody>
      </p:sp>
      <p:pic>
        <p:nvPicPr>
          <p:cNvPr id="8" name="Grafik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01394" y="3603776"/>
            <a:ext cx="4142806" cy="2473317"/>
          </a:xfrm>
          <a:prstGeom prst="rect">
            <a:avLst/>
          </a:prstGeom>
          <a:ln>
            <a:solidFill>
              <a:srgbClr val="013476"/>
            </a:solidFill>
          </a:ln>
        </p:spPr>
      </p:pic>
      <p:pic>
        <p:nvPicPr>
          <p:cNvPr id="10" name="Grafik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01394" y="1040727"/>
            <a:ext cx="4125948" cy="2335442"/>
          </a:xfrm>
          <a:prstGeom prst="rect">
            <a:avLst/>
          </a:prstGeom>
          <a:ln>
            <a:solidFill>
              <a:srgbClr val="013476"/>
            </a:solidFill>
          </a:ln>
        </p:spPr>
      </p:pic>
      <p:pic>
        <p:nvPicPr>
          <p:cNvPr id="11" name="Grafik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55320" y="821624"/>
            <a:ext cx="1130763" cy="619505"/>
          </a:xfrm>
          <a:prstGeom prst="rect">
            <a:avLst/>
          </a:prstGeom>
        </p:spPr>
      </p:pic>
      <p:pic>
        <p:nvPicPr>
          <p:cNvPr id="13" name="Grafik 1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03061" y="2309432"/>
            <a:ext cx="4379078" cy="3767661"/>
          </a:xfrm>
          <a:prstGeom prst="rect">
            <a:avLst/>
          </a:prstGeom>
          <a:ln>
            <a:solidFill>
              <a:schemeClr val="tx1"/>
            </a:solidFill>
          </a:ln>
        </p:spPr>
      </p:pic>
    </p:spTree>
    <p:extLst>
      <p:ext uri="{BB962C8B-B14F-4D97-AF65-F5344CB8AC3E}">
        <p14:creationId xmlns:p14="http://schemas.microsoft.com/office/powerpoint/2010/main" val="26182940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solidFill>
                  <a:srgbClr val="013476"/>
                </a:solidFill>
              </a:rPr>
              <a:t>Teilchensteckbriefe</a:t>
            </a:r>
            <a:endParaRPr lang="de-DE" dirty="0">
              <a:solidFill>
                <a:srgbClr val="013476"/>
              </a:solidFill>
            </a:endParaRPr>
          </a:p>
        </p:txBody>
      </p:sp>
      <p:sp>
        <p:nvSpPr>
          <p:cNvPr id="6" name="Textplatzhalter 2"/>
          <p:cNvSpPr>
            <a:spLocks noGrp="1"/>
          </p:cNvSpPr>
          <p:nvPr>
            <p:ph sz="quarter" idx="13"/>
          </p:nvPr>
        </p:nvSpPr>
        <p:spPr/>
        <p:txBody>
          <a:bodyPr/>
          <a:lstStyle/>
          <a:p>
            <a:pPr>
              <a:lnSpc>
                <a:spcPct val="100000"/>
              </a:lnSpc>
              <a:spcBef>
                <a:spcPts val="0"/>
              </a:spcBef>
            </a:pPr>
            <a:r>
              <a:rPr lang="de-DE" dirty="0" smtClean="0">
                <a:solidFill>
                  <a:srgbClr val="013476"/>
                </a:solidFill>
              </a:rPr>
              <a:t>61 </a:t>
            </a:r>
            <a:r>
              <a:rPr lang="de-DE" dirty="0">
                <a:solidFill>
                  <a:srgbClr val="013476"/>
                </a:solidFill>
              </a:rPr>
              <a:t>Karten: </a:t>
            </a:r>
            <a:r>
              <a:rPr lang="de-DE" dirty="0" smtClean="0">
                <a:solidFill>
                  <a:srgbClr val="013476"/>
                </a:solidFill>
              </a:rPr>
              <a:t>Materie- </a:t>
            </a:r>
            <a:r>
              <a:rPr lang="de-DE" dirty="0">
                <a:solidFill>
                  <a:srgbClr val="013476"/>
                </a:solidFill>
              </a:rPr>
              <a:t>und Antimaterieteilchen, </a:t>
            </a:r>
            <a:r>
              <a:rPr lang="de-DE" dirty="0" smtClean="0">
                <a:solidFill>
                  <a:srgbClr val="013476"/>
                </a:solidFill>
              </a:rPr>
              <a:t>Austausch-teilchen, Higgs-Boson</a:t>
            </a:r>
          </a:p>
          <a:p>
            <a:pPr>
              <a:lnSpc>
                <a:spcPct val="100000"/>
              </a:lnSpc>
              <a:spcBef>
                <a:spcPts val="0"/>
              </a:spcBef>
            </a:pPr>
            <a:r>
              <a:rPr lang="de-DE" dirty="0" smtClean="0">
                <a:solidFill>
                  <a:srgbClr val="013476"/>
                </a:solidFill>
              </a:rPr>
              <a:t>Ordnen</a:t>
            </a:r>
            <a:r>
              <a:rPr lang="de-DE" dirty="0">
                <a:solidFill>
                  <a:srgbClr val="013476"/>
                </a:solidFill>
              </a:rPr>
              <a:t>, diskutieren, vertraut </a:t>
            </a:r>
            <a:r>
              <a:rPr lang="de-DE" dirty="0" smtClean="0">
                <a:solidFill>
                  <a:srgbClr val="013476"/>
                </a:solidFill>
              </a:rPr>
              <a:t>werden</a:t>
            </a:r>
          </a:p>
          <a:p>
            <a:pPr>
              <a:lnSpc>
                <a:spcPct val="100000"/>
              </a:lnSpc>
              <a:spcBef>
                <a:spcPts val="0"/>
              </a:spcBef>
            </a:pPr>
            <a:r>
              <a:rPr lang="de-DE" dirty="0" smtClean="0">
                <a:solidFill>
                  <a:srgbClr val="013476"/>
                </a:solidFill>
                <a:hlinkClick r:id="rId3"/>
              </a:rPr>
              <a:t>Handreichung</a:t>
            </a:r>
            <a:r>
              <a:rPr lang="de-DE" dirty="0" smtClean="0">
                <a:solidFill>
                  <a:srgbClr val="013476"/>
                </a:solidFill>
              </a:rPr>
              <a:t> mit methodischen Anregungen</a:t>
            </a:r>
            <a:endParaRPr lang="de-DE" dirty="0">
              <a:solidFill>
                <a:srgbClr val="013476"/>
              </a:solidFill>
            </a:endParaRPr>
          </a:p>
          <a:p>
            <a:pPr lvl="1">
              <a:spcBef>
                <a:spcPts val="0"/>
              </a:spcBef>
            </a:pPr>
            <a:endParaRPr lang="de-DE" dirty="0">
              <a:solidFill>
                <a:srgbClr val="003882"/>
              </a:solidFill>
            </a:endParaRPr>
          </a:p>
          <a:p>
            <a:endParaRPr lang="de-DE" dirty="0"/>
          </a:p>
        </p:txBody>
      </p:sp>
      <p:sp>
        <p:nvSpPr>
          <p:cNvPr id="8" name="Fußzeilenplatzhalter 7"/>
          <p:cNvSpPr>
            <a:spLocks noGrp="1"/>
          </p:cNvSpPr>
          <p:nvPr>
            <p:ph type="ftr" sz="quarter" idx="14"/>
          </p:nvPr>
        </p:nvSpPr>
        <p:spPr/>
        <p:txBody>
          <a:bodyPr/>
          <a:lstStyle/>
          <a:p>
            <a:r>
              <a:rPr lang="de-DE" smtClean="0"/>
              <a:t>Netzwerk Teilchenwelt - Angebote und Materialien</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34</a:t>
            </a:fld>
            <a:endParaRPr lang="de-DE" sz="1400" dirty="0"/>
          </a:p>
        </p:txBody>
      </p:sp>
      <p:pic>
        <p:nvPicPr>
          <p:cNvPr id="3" name="Grafik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95280" y="3594932"/>
            <a:ext cx="3600384" cy="2384670"/>
          </a:xfrm>
          <a:prstGeom prst="rect">
            <a:avLst/>
          </a:prstGeom>
        </p:spPr>
      </p:pic>
      <p:pic>
        <p:nvPicPr>
          <p:cNvPr id="10" name="Grafik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02173" y="3404067"/>
            <a:ext cx="3140449" cy="2826404"/>
          </a:xfrm>
          <a:prstGeom prst="rect">
            <a:avLst/>
          </a:prstGeom>
        </p:spPr>
      </p:pic>
    </p:spTree>
    <p:extLst>
      <p:ext uri="{BB962C8B-B14F-4D97-AF65-F5344CB8AC3E}">
        <p14:creationId xmlns:p14="http://schemas.microsoft.com/office/powerpoint/2010/main" val="38836994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sz="2800" b="1" dirty="0" smtClean="0">
                <a:solidFill>
                  <a:srgbClr val="013476"/>
                </a:solidFill>
                <a:hlinkClick r:id="rId2"/>
              </a:rPr>
              <a:t>Arbeitsblätter</a:t>
            </a:r>
            <a:r>
              <a:rPr lang="de-DE" sz="2800" b="1" dirty="0" smtClean="0">
                <a:solidFill>
                  <a:srgbClr val="013476"/>
                </a:solidFill>
              </a:rPr>
              <a:t>: </a:t>
            </a:r>
            <a:r>
              <a:rPr lang="de-DE" sz="2800" b="1" dirty="0">
                <a:solidFill>
                  <a:srgbClr val="013476"/>
                </a:solidFill>
              </a:rPr>
              <a:t>Teilchenidentifikation mit Detektoren</a:t>
            </a:r>
          </a:p>
        </p:txBody>
      </p:sp>
      <p:sp>
        <p:nvSpPr>
          <p:cNvPr id="5" name="Textplatzhalter 4"/>
          <p:cNvSpPr>
            <a:spLocks noGrp="1"/>
          </p:cNvSpPr>
          <p:nvPr>
            <p:ph sz="quarter" idx="13"/>
          </p:nvPr>
        </p:nvSpPr>
        <p:spPr/>
        <p:txBody>
          <a:bodyPr/>
          <a:lstStyle/>
          <a:p>
            <a:r>
              <a:rPr lang="de-DE" dirty="0" smtClean="0">
                <a:solidFill>
                  <a:srgbClr val="013476"/>
                </a:solidFill>
              </a:rPr>
              <a:t>Originaldaten vom OPAL Experiment (LEP)</a:t>
            </a:r>
          </a:p>
          <a:p>
            <a:r>
              <a:rPr lang="de-DE" dirty="0" smtClean="0">
                <a:solidFill>
                  <a:srgbClr val="013476"/>
                </a:solidFill>
              </a:rPr>
              <a:t>Identifikation von Teilchen/Anti-Teilchen</a:t>
            </a:r>
          </a:p>
          <a:p>
            <a:r>
              <a:rPr lang="de-DE" dirty="0" smtClean="0">
                <a:solidFill>
                  <a:srgbClr val="013476"/>
                </a:solidFill>
              </a:rPr>
              <a:t>Umwandlungen des Z-Teilchens</a:t>
            </a:r>
          </a:p>
        </p:txBody>
      </p:sp>
      <p:sp>
        <p:nvSpPr>
          <p:cNvPr id="9" name="Fußzeilenplatzhalter 8"/>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35</a:t>
            </a:fld>
            <a:endParaRPr lang="de-DE" dirty="0"/>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909" y="3285242"/>
            <a:ext cx="3809256" cy="2928545"/>
          </a:xfrm>
          <a:prstGeom prst="rect">
            <a:avLst/>
          </a:prstGeom>
        </p:spPr>
      </p:pic>
      <p:pic>
        <p:nvPicPr>
          <p:cNvPr id="7" name="Grafik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71104" y="3293684"/>
            <a:ext cx="2956281" cy="2920103"/>
          </a:xfrm>
          <a:prstGeom prst="rect">
            <a:avLst/>
          </a:prstGeom>
        </p:spPr>
      </p:pic>
    </p:spTree>
    <p:extLst>
      <p:ext uri="{BB962C8B-B14F-4D97-AF65-F5344CB8AC3E}">
        <p14:creationId xmlns:p14="http://schemas.microsoft.com/office/powerpoint/2010/main" val="37818402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13476"/>
                </a:solidFill>
              </a:rPr>
              <a:t>Blasenkammeraufnahmen / GeoGebra</a:t>
            </a:r>
            <a:endParaRPr lang="de-DE" dirty="0">
              <a:solidFill>
                <a:srgbClr val="013476"/>
              </a:solidFill>
            </a:endParaRPr>
          </a:p>
        </p:txBody>
      </p:sp>
      <p:sp>
        <p:nvSpPr>
          <p:cNvPr id="6" name="Inhaltsplatzhalter 5"/>
          <p:cNvSpPr>
            <a:spLocks noGrp="1"/>
          </p:cNvSpPr>
          <p:nvPr>
            <p:ph sz="quarter" idx="13"/>
          </p:nvPr>
        </p:nvSpPr>
        <p:spPr/>
        <p:txBody>
          <a:bodyPr/>
          <a:lstStyle/>
          <a:p>
            <a:r>
              <a:rPr lang="de-DE" dirty="0" smtClean="0">
                <a:solidFill>
                  <a:srgbClr val="013476"/>
                </a:solidFill>
              </a:rPr>
              <a:t>2 </a:t>
            </a:r>
            <a:r>
              <a:rPr lang="de-DE" dirty="0" smtClean="0">
                <a:solidFill>
                  <a:srgbClr val="013476"/>
                </a:solidFill>
                <a:hlinkClick r:id="rId2"/>
              </a:rPr>
              <a:t>Abschlussarbeiten</a:t>
            </a:r>
            <a:r>
              <a:rPr lang="de-DE" dirty="0" smtClean="0">
                <a:solidFill>
                  <a:srgbClr val="013476"/>
                </a:solidFill>
              </a:rPr>
              <a:t> von Lehramt-Studierenden</a:t>
            </a:r>
          </a:p>
          <a:p>
            <a:r>
              <a:rPr lang="de-DE" dirty="0" smtClean="0">
                <a:solidFill>
                  <a:srgbClr val="013476"/>
                </a:solidFill>
              </a:rPr>
              <a:t>Grundlegendes und erhöhtes Anforderungsniveau</a:t>
            </a:r>
          </a:p>
          <a:p>
            <a:r>
              <a:rPr lang="de-DE" dirty="0" smtClean="0">
                <a:solidFill>
                  <a:srgbClr val="013476"/>
                </a:solidFill>
                <a:hlinkClick r:id="rId3"/>
              </a:rPr>
              <a:t>GeoGebra Applets</a:t>
            </a:r>
            <a:r>
              <a:rPr lang="de-DE" dirty="0" smtClean="0">
                <a:solidFill>
                  <a:srgbClr val="013476"/>
                </a:solidFill>
              </a:rPr>
              <a:t>, Arbeitsblätter und Handreichung</a:t>
            </a:r>
          </a:p>
          <a:p>
            <a:endParaRPr lang="de-DE" dirty="0"/>
          </a:p>
        </p:txBody>
      </p:sp>
      <p:sp>
        <p:nvSpPr>
          <p:cNvPr id="5" name="Fußzeilenplatzhalter 4"/>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pPr algn="ctr"/>
            <a:fld id="{13EBA283-81CD-428D-9703-4AE41BDC50AA}" type="slidenum">
              <a:rPr lang="de-DE" sz="1400" smtClean="0"/>
              <a:pPr algn="ctr"/>
              <a:t>36</a:t>
            </a:fld>
            <a:endParaRPr lang="de-DE" sz="1400" dirty="0"/>
          </a:p>
        </p:txBody>
      </p:sp>
      <p:pic>
        <p:nvPicPr>
          <p:cNvPr id="8" name="Grafik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11496" y="3181450"/>
            <a:ext cx="4936483" cy="3181289"/>
          </a:xfrm>
          <a:prstGeom prst="rect">
            <a:avLst/>
          </a:prstGeom>
        </p:spPr>
      </p:pic>
      <p:pic>
        <p:nvPicPr>
          <p:cNvPr id="9" name="Grafik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614" y="3181450"/>
            <a:ext cx="3846357" cy="3190883"/>
          </a:xfrm>
          <a:prstGeom prst="rect">
            <a:avLst/>
          </a:prstGeom>
        </p:spPr>
      </p:pic>
    </p:spTree>
    <p:extLst>
      <p:ext uri="{BB962C8B-B14F-4D97-AF65-F5344CB8AC3E}">
        <p14:creationId xmlns:p14="http://schemas.microsoft.com/office/powerpoint/2010/main" val="8452819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p:txBody>
          <a:bodyPr/>
          <a:lstStyle/>
          <a:p>
            <a:r>
              <a:rPr lang="de-DE" dirty="0" smtClean="0">
                <a:solidFill>
                  <a:srgbClr val="013476"/>
                </a:solidFill>
              </a:rPr>
              <a:t>Materialsammlung</a:t>
            </a:r>
            <a:endParaRPr lang="de-DE" dirty="0">
              <a:solidFill>
                <a:srgbClr val="013476"/>
              </a:solidFill>
            </a:endParaRPr>
          </a:p>
        </p:txBody>
      </p:sp>
      <p:sp>
        <p:nvSpPr>
          <p:cNvPr id="12" name="Textplatzhalter 2"/>
          <p:cNvSpPr>
            <a:spLocks noGrp="1"/>
          </p:cNvSpPr>
          <p:nvPr>
            <p:ph sz="quarter" idx="13"/>
          </p:nvPr>
        </p:nvSpPr>
        <p:spPr/>
        <p:txBody>
          <a:bodyPr/>
          <a:lstStyle/>
          <a:p>
            <a:pPr marL="269875" indent="-269875"/>
            <a:r>
              <a:rPr lang="en-US" dirty="0" err="1" smtClean="0">
                <a:solidFill>
                  <a:srgbClr val="013476"/>
                </a:solidFill>
              </a:rPr>
              <a:t>Hintergrundinformationen</a:t>
            </a:r>
            <a:r>
              <a:rPr lang="en-US" dirty="0" smtClean="0">
                <a:solidFill>
                  <a:srgbClr val="013476"/>
                </a:solidFill>
              </a:rPr>
              <a:t> </a:t>
            </a:r>
            <a:r>
              <a:rPr lang="en-US" dirty="0">
                <a:solidFill>
                  <a:srgbClr val="013476"/>
                </a:solidFill>
              </a:rPr>
              <a:t>und </a:t>
            </a:r>
            <a:r>
              <a:rPr lang="en-US" dirty="0" err="1">
                <a:solidFill>
                  <a:srgbClr val="013476"/>
                </a:solidFill>
              </a:rPr>
              <a:t>Arbeitsblätter</a:t>
            </a:r>
            <a:r>
              <a:rPr lang="en-US" dirty="0">
                <a:solidFill>
                  <a:srgbClr val="013476"/>
                </a:solidFill>
              </a:rPr>
              <a:t> </a:t>
            </a:r>
            <a:r>
              <a:rPr lang="en-US" dirty="0" err="1">
                <a:solidFill>
                  <a:srgbClr val="013476"/>
                </a:solidFill>
              </a:rPr>
              <a:t>zu</a:t>
            </a:r>
            <a:endParaRPr lang="en-US" dirty="0">
              <a:solidFill>
                <a:srgbClr val="013476"/>
              </a:solidFill>
            </a:endParaRPr>
          </a:p>
          <a:p>
            <a:pPr lvl="1">
              <a:buSzPct val="100000"/>
            </a:pPr>
            <a:r>
              <a:rPr lang="de-DE" dirty="0">
                <a:solidFill>
                  <a:srgbClr val="013476"/>
                </a:solidFill>
              </a:rPr>
              <a:t>Teilchenphysik - Forschung und Anwendungen</a:t>
            </a:r>
            <a:endParaRPr lang="en-US" dirty="0">
              <a:solidFill>
                <a:srgbClr val="013476"/>
              </a:solidFill>
            </a:endParaRPr>
          </a:p>
          <a:p>
            <a:pPr lvl="1">
              <a:buSzPct val="100000"/>
            </a:pPr>
            <a:r>
              <a:rPr lang="de-DE" dirty="0" smtClean="0">
                <a:solidFill>
                  <a:srgbClr val="013476"/>
                </a:solidFill>
              </a:rPr>
              <a:t>ATLAS-Detektor</a:t>
            </a:r>
            <a:endParaRPr lang="en-US" dirty="0">
              <a:solidFill>
                <a:srgbClr val="013476"/>
              </a:solidFill>
            </a:endParaRPr>
          </a:p>
          <a:p>
            <a:r>
              <a:rPr lang="en-US" dirty="0" err="1" smtClean="0">
                <a:solidFill>
                  <a:srgbClr val="013476"/>
                </a:solidFill>
              </a:rPr>
              <a:t>Erhältlich</a:t>
            </a:r>
            <a:r>
              <a:rPr lang="en-US" dirty="0" smtClean="0">
                <a:solidFill>
                  <a:srgbClr val="013476"/>
                </a:solidFill>
              </a:rPr>
              <a:t> </a:t>
            </a:r>
            <a:r>
              <a:rPr lang="en-US" dirty="0" err="1">
                <a:solidFill>
                  <a:srgbClr val="013476"/>
                </a:solidFill>
              </a:rPr>
              <a:t>als</a:t>
            </a:r>
            <a:r>
              <a:rPr lang="en-US" dirty="0">
                <a:solidFill>
                  <a:srgbClr val="013476"/>
                </a:solidFill>
              </a:rPr>
              <a:t>…</a:t>
            </a:r>
          </a:p>
          <a:p>
            <a:pPr lvl="1">
              <a:buSzPct val="100000"/>
            </a:pPr>
            <a:r>
              <a:rPr lang="en-US" dirty="0" err="1">
                <a:solidFill>
                  <a:srgbClr val="013476"/>
                </a:solidFill>
              </a:rPr>
              <a:t>Gedruckte</a:t>
            </a:r>
            <a:r>
              <a:rPr lang="en-US" dirty="0">
                <a:solidFill>
                  <a:srgbClr val="013476"/>
                </a:solidFill>
              </a:rPr>
              <a:t> Version</a:t>
            </a:r>
          </a:p>
          <a:p>
            <a:pPr lvl="1">
              <a:buSzPct val="100000"/>
            </a:pPr>
            <a:r>
              <a:rPr lang="en-US" dirty="0">
                <a:solidFill>
                  <a:srgbClr val="013476"/>
                </a:solidFill>
                <a:hlinkClick r:id="rId3"/>
              </a:rPr>
              <a:t>Download</a:t>
            </a:r>
            <a:r>
              <a:rPr lang="en-US" dirty="0">
                <a:solidFill>
                  <a:srgbClr val="013476"/>
                </a:solidFill>
              </a:rPr>
              <a:t> </a:t>
            </a:r>
            <a:endParaRPr lang="de-DE" dirty="0"/>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37</a:t>
            </a:fld>
            <a:endParaRPr lang="de-DE" sz="1400" dirty="0"/>
          </a:p>
        </p:txBody>
      </p:sp>
      <p:pic>
        <p:nvPicPr>
          <p:cNvPr id="14"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76285" y="2987012"/>
            <a:ext cx="3550476" cy="3105675"/>
          </a:xfrm>
          <a:prstGeom prst="rect">
            <a:avLst/>
          </a:prstGeom>
          <a:noFill/>
          <a:ln w="9525">
            <a:solidFill>
              <a:srgbClr val="013476"/>
            </a:solidFill>
            <a:miter lim="800000"/>
            <a:headEnd/>
            <a:tailEnd/>
          </a:ln>
        </p:spPr>
      </p:pic>
      <p:pic>
        <p:nvPicPr>
          <p:cNvPr id="1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50540" y="4226526"/>
            <a:ext cx="2250890" cy="1866161"/>
          </a:xfrm>
          <a:prstGeom prst="rect">
            <a:avLst/>
          </a:prstGeom>
          <a:noFill/>
          <a:ln w="9525">
            <a:solidFill>
              <a:srgbClr val="013476"/>
            </a:solidFill>
            <a:miter lim="800000"/>
            <a:headEnd/>
            <a:tailEnd/>
          </a:ln>
        </p:spPr>
      </p:pic>
      <p:pic>
        <p:nvPicPr>
          <p:cNvPr id="3" name="Grafik 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296309" y="1376839"/>
            <a:ext cx="3350734" cy="4715848"/>
          </a:xfrm>
          <a:prstGeom prst="rect">
            <a:avLst/>
          </a:prstGeom>
          <a:ln>
            <a:solidFill>
              <a:srgbClr val="013476"/>
            </a:solidFill>
          </a:ln>
        </p:spPr>
      </p:pic>
    </p:spTree>
    <p:extLst>
      <p:ext uri="{BB962C8B-B14F-4D97-AF65-F5344CB8AC3E}">
        <p14:creationId xmlns:p14="http://schemas.microsoft.com/office/powerpoint/2010/main" val="3678002297"/>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Feynman-Rhombino</a:t>
            </a:r>
            <a:endParaRPr lang="en-US" dirty="0"/>
          </a:p>
        </p:txBody>
      </p:sp>
      <p:sp>
        <p:nvSpPr>
          <p:cNvPr id="8" name="Inhaltsplatzhalter 7"/>
          <p:cNvSpPr>
            <a:spLocks noGrp="1"/>
          </p:cNvSpPr>
          <p:nvPr>
            <p:ph sz="quarter" idx="13"/>
          </p:nvPr>
        </p:nvSpPr>
        <p:spPr/>
        <p:txBody>
          <a:bodyPr/>
          <a:lstStyle/>
          <a:p>
            <a:endParaRPr lang="de-DE" dirty="0" smtClean="0">
              <a:hlinkClick r:id="rId3"/>
            </a:endParaRPr>
          </a:p>
          <a:p>
            <a:endParaRPr lang="de-DE" dirty="0">
              <a:hlinkClick r:id="rId3"/>
            </a:endParaRPr>
          </a:p>
          <a:p>
            <a:endParaRPr lang="de-DE" dirty="0" smtClean="0">
              <a:hlinkClick r:id="rId3"/>
            </a:endParaRPr>
          </a:p>
          <a:p>
            <a:endParaRPr lang="de-DE" dirty="0">
              <a:hlinkClick r:id="rId3"/>
            </a:endParaRPr>
          </a:p>
          <a:p>
            <a:endParaRPr lang="de-DE" dirty="0" smtClean="0">
              <a:hlinkClick r:id="rId3"/>
            </a:endParaRPr>
          </a:p>
          <a:p>
            <a:endParaRPr lang="de-DE" dirty="0">
              <a:hlinkClick r:id="rId3"/>
            </a:endParaRPr>
          </a:p>
          <a:p>
            <a:endParaRPr lang="de-DE" dirty="0" smtClean="0">
              <a:hlinkClick r:id="rId3"/>
            </a:endParaRPr>
          </a:p>
          <a:p>
            <a:endParaRPr lang="de-DE" dirty="0">
              <a:hlinkClick r:id="rId3"/>
            </a:endParaRPr>
          </a:p>
          <a:p>
            <a:endParaRPr lang="de-DE" dirty="0" smtClean="0">
              <a:hlinkClick r:id="rId3"/>
            </a:endParaRPr>
          </a:p>
          <a:p>
            <a:endParaRPr lang="en-US" dirty="0"/>
          </a:p>
        </p:txBody>
      </p:sp>
      <p:sp>
        <p:nvSpPr>
          <p:cNvPr id="5" name="Fußzeilenplatzhalter 4"/>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pPr algn="ctr"/>
            <a:fld id="{13EBA283-81CD-428D-9703-4AE41BDC50AA}" type="slidenum">
              <a:rPr lang="de-DE" sz="1400" smtClean="0"/>
              <a:pPr algn="ctr"/>
              <a:t>38</a:t>
            </a:fld>
            <a:endParaRPr lang="de-DE" sz="1400" dirty="0"/>
          </a:p>
        </p:txBody>
      </p:sp>
      <p:grpSp>
        <p:nvGrpSpPr>
          <p:cNvPr id="6" name="Gruppieren 5"/>
          <p:cNvGrpSpPr/>
          <p:nvPr/>
        </p:nvGrpSpPr>
        <p:grpSpPr>
          <a:xfrm>
            <a:off x="2415208" y="1515265"/>
            <a:ext cx="7624559" cy="4974066"/>
            <a:chOff x="2415208" y="1515265"/>
            <a:chExt cx="7624559" cy="4974066"/>
          </a:xfrm>
        </p:grpSpPr>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5208" y="1515265"/>
              <a:ext cx="7402250" cy="4942053"/>
            </a:xfrm>
            <a:prstGeom prst="rect">
              <a:avLst/>
            </a:prstGeom>
          </p:spPr>
        </p:pic>
        <p:sp>
          <p:nvSpPr>
            <p:cNvPr id="4" name="Textfeld 3"/>
            <p:cNvSpPr txBox="1"/>
            <p:nvPr/>
          </p:nvSpPr>
          <p:spPr>
            <a:xfrm>
              <a:off x="8864627" y="6290220"/>
              <a:ext cx="1175140" cy="199111"/>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002060"/>
                  </a:solidFill>
                  <a:latin typeface="Arial Narrow" panose="020B0606020202030204" pitchFamily="34" charset="0"/>
                </a:rPr>
                <a:t>Foto: Philipp Lindenau</a:t>
              </a:r>
              <a:endParaRPr lang="de-DE" sz="800" dirty="0">
                <a:solidFill>
                  <a:srgbClr val="002060"/>
                </a:solidFill>
                <a:latin typeface="Arial Narrow" panose="020B0606020202030204" pitchFamily="34" charset="0"/>
              </a:endParaRPr>
            </a:p>
          </p:txBody>
        </p:sp>
      </p:grpSp>
    </p:spTree>
    <p:extLst>
      <p:ext uri="{BB962C8B-B14F-4D97-AF65-F5344CB8AC3E}">
        <p14:creationId xmlns:p14="http://schemas.microsoft.com/office/powerpoint/2010/main" val="20139356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Feynman-Rhombino</a:t>
            </a:r>
          </a:p>
        </p:txBody>
      </p:sp>
      <p:sp>
        <p:nvSpPr>
          <p:cNvPr id="3" name="Inhaltsplatzhalter 2"/>
          <p:cNvSpPr>
            <a:spLocks noGrp="1"/>
          </p:cNvSpPr>
          <p:nvPr>
            <p:ph sz="quarter" idx="13"/>
          </p:nvPr>
        </p:nvSpPr>
        <p:spPr/>
        <p:txBody>
          <a:bodyPr/>
          <a:lstStyle/>
          <a:p>
            <a:r>
              <a:rPr lang="de-DE" dirty="0"/>
              <a:t>dominoartiges Spiel</a:t>
            </a:r>
          </a:p>
          <a:p>
            <a:r>
              <a:rPr lang="de-DE" dirty="0"/>
              <a:t>Spielsteine = Rhombinos, nach den Regeln für Feynman-Diagramme </a:t>
            </a:r>
            <a:r>
              <a:rPr lang="de-DE" dirty="0" smtClean="0"/>
              <a:t>zusammenfügen</a:t>
            </a:r>
          </a:p>
          <a:p>
            <a:r>
              <a:rPr lang="de-DE" dirty="0"/>
              <a:t>Entstanden aus Idee bei unserer CERN Summer School </a:t>
            </a:r>
            <a:r>
              <a:rPr lang="de-DE" dirty="0" smtClean="0"/>
              <a:t>2017</a:t>
            </a:r>
            <a:endParaRPr lang="de-DE" dirty="0"/>
          </a:p>
          <a:p>
            <a:r>
              <a:rPr lang="de-DE" dirty="0"/>
              <a:t>Vertiefende Infos: </a:t>
            </a:r>
            <a:r>
              <a:rPr lang="de-DE" dirty="0">
                <a:hlinkClick r:id="rId2"/>
              </a:rPr>
              <a:t>Unterricht Physik Nr. </a:t>
            </a:r>
            <a:r>
              <a:rPr lang="de-DE" dirty="0" smtClean="0">
                <a:hlinkClick r:id="rId2"/>
              </a:rPr>
              <a:t>180/2020</a:t>
            </a:r>
            <a:endParaRPr lang="de-DE" dirty="0"/>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39</a:t>
            </a:fld>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4903" y="3968400"/>
            <a:ext cx="5877878" cy="2417071"/>
          </a:xfrm>
          <a:prstGeom prst="rect">
            <a:avLst/>
          </a:prstGeom>
        </p:spPr>
      </p:pic>
      <p:sp>
        <p:nvSpPr>
          <p:cNvPr id="8" name="Textfeld 7"/>
          <p:cNvSpPr txBox="1"/>
          <p:nvPr/>
        </p:nvSpPr>
        <p:spPr>
          <a:xfrm>
            <a:off x="8892296" y="576741"/>
            <a:ext cx="2595903" cy="10895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lnSpc>
                <a:spcPct val="90000"/>
              </a:lnSpc>
              <a:spcBef>
                <a:spcPts val="1000"/>
              </a:spcBef>
              <a:buClr>
                <a:srgbClr val="CCCC00"/>
              </a:buClr>
              <a:buSzPct val="90000"/>
            </a:pPr>
            <a:r>
              <a:rPr lang="de-DE" sz="2400" dirty="0">
                <a:hlinkClick r:id="rId4"/>
              </a:rPr>
              <a:t>Download Spielmaterial und </a:t>
            </a:r>
            <a:r>
              <a:rPr lang="de-DE" sz="2400" dirty="0" smtClean="0">
                <a:hlinkClick r:id="rId4"/>
              </a:rPr>
              <a:t>Anleitung</a:t>
            </a:r>
            <a:endParaRPr lang="de-DE" sz="2400" dirty="0"/>
          </a:p>
        </p:txBody>
      </p:sp>
      <p:grpSp>
        <p:nvGrpSpPr>
          <p:cNvPr id="11" name="Gruppieren 10"/>
          <p:cNvGrpSpPr/>
          <p:nvPr/>
        </p:nvGrpSpPr>
        <p:grpSpPr>
          <a:xfrm>
            <a:off x="8893303" y="3165422"/>
            <a:ext cx="2669354" cy="3201436"/>
            <a:chOff x="9006301" y="3072065"/>
            <a:chExt cx="2669354" cy="3201436"/>
          </a:xfrm>
        </p:grpSpPr>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6301" y="3072065"/>
              <a:ext cx="2594896" cy="3201436"/>
            </a:xfrm>
            <a:prstGeom prst="rect">
              <a:avLst/>
            </a:prstGeom>
          </p:spPr>
        </p:pic>
        <p:sp>
          <p:nvSpPr>
            <p:cNvPr id="10" name="Textfeld 9"/>
            <p:cNvSpPr txBox="1"/>
            <p:nvPr/>
          </p:nvSpPr>
          <p:spPr>
            <a:xfrm>
              <a:off x="10660823" y="6070368"/>
              <a:ext cx="1014832"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smtClean="0">
                  <a:solidFill>
                    <a:srgbClr val="013476"/>
                  </a:solidFill>
                  <a:latin typeface="Arial Narrow" panose="020B0606020202030204" pitchFamily="34" charset="0"/>
                </a:rPr>
                <a:t>Video: Moritz Springer</a:t>
              </a:r>
              <a:endParaRPr lang="de-DE" sz="800" dirty="0">
                <a:solidFill>
                  <a:srgbClr val="013476"/>
                </a:solidFill>
                <a:latin typeface="Arial Narrow" panose="020B0606020202030204" pitchFamily="34" charset="0"/>
              </a:endParaRPr>
            </a:p>
          </p:txBody>
        </p:sp>
      </p:grpSp>
    </p:spTree>
    <p:extLst>
      <p:ext uri="{BB962C8B-B14F-4D97-AF65-F5344CB8AC3E}">
        <p14:creationId xmlns:p14="http://schemas.microsoft.com/office/powerpoint/2010/main" val="896056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normAutofit/>
          </a:bodyPr>
          <a:lstStyle/>
          <a:p>
            <a:r>
              <a:rPr lang="de-DE" dirty="0" smtClean="0">
                <a:solidFill>
                  <a:srgbClr val="013476"/>
                </a:solidFill>
              </a:rPr>
              <a:t>Netzwerk Teilchenwelt</a:t>
            </a:r>
            <a:endParaRPr lang="de-DE" dirty="0">
              <a:solidFill>
                <a:srgbClr val="013476"/>
              </a:solidFill>
            </a:endParaRPr>
          </a:p>
        </p:txBody>
      </p:sp>
      <p:sp>
        <p:nvSpPr>
          <p:cNvPr id="4" name="Inhaltsplatzhalter 3"/>
          <p:cNvSpPr>
            <a:spLocks noGrp="1"/>
          </p:cNvSpPr>
          <p:nvPr>
            <p:ph sz="quarter" idx="13"/>
          </p:nvPr>
        </p:nvSpPr>
        <p:spPr/>
        <p:txBody>
          <a:bodyPr>
            <a:noAutofit/>
          </a:bodyPr>
          <a:lstStyle/>
          <a:p>
            <a:pPr>
              <a:lnSpc>
                <a:spcPct val="100000"/>
              </a:lnSpc>
              <a:spcBef>
                <a:spcPts val="600"/>
              </a:spcBef>
            </a:pPr>
            <a:r>
              <a:rPr lang="de-DE" b="1" dirty="0" smtClean="0"/>
              <a:t>30 Standorte </a:t>
            </a:r>
            <a:r>
              <a:rPr lang="de-DE" dirty="0" smtClean="0"/>
              <a:t>(Unis / MPIs / KIT / DESY / …) </a:t>
            </a:r>
            <a:r>
              <a:rPr lang="de-DE" dirty="0"/>
              <a:t>+ CERN</a:t>
            </a:r>
          </a:p>
          <a:p>
            <a:pPr marL="358775" lvl="1" indent="-358775">
              <a:lnSpc>
                <a:spcPct val="100000"/>
              </a:lnSpc>
              <a:spcBef>
                <a:spcPts val="600"/>
              </a:spcBef>
              <a:buClr>
                <a:schemeClr val="bg1"/>
              </a:buClr>
              <a:buSzTx/>
              <a:buFont typeface="Arial Narrow" panose="020B0606020202030204" pitchFamily="34" charset="0"/>
              <a:buChar char="►"/>
            </a:pPr>
            <a:r>
              <a:rPr lang="de-DE" sz="2400" dirty="0"/>
              <a:t>~ 150 </a:t>
            </a:r>
            <a:r>
              <a:rPr lang="de-DE" sz="2400" dirty="0" err="1" smtClean="0"/>
              <a:t>Vermittler:innen</a:t>
            </a:r>
            <a:r>
              <a:rPr lang="de-DE" sz="2400" dirty="0" smtClean="0"/>
              <a:t> (engagierte </a:t>
            </a:r>
            <a:r>
              <a:rPr lang="de-DE" sz="2400" dirty="0"/>
              <a:t>junge </a:t>
            </a:r>
            <a:r>
              <a:rPr lang="de-DE" sz="2400" dirty="0" err="1" smtClean="0"/>
              <a:t>Wissenschaftler:innen</a:t>
            </a:r>
            <a:r>
              <a:rPr lang="de-DE" sz="2400" dirty="0" smtClean="0"/>
              <a:t>)</a:t>
            </a:r>
          </a:p>
          <a:p>
            <a:pPr marL="358775" lvl="1" indent="-358775">
              <a:lnSpc>
                <a:spcPct val="100000"/>
              </a:lnSpc>
              <a:spcBef>
                <a:spcPts val="600"/>
              </a:spcBef>
              <a:buClr>
                <a:schemeClr val="bg1"/>
              </a:buClr>
              <a:buSzTx/>
              <a:buFont typeface="Arial Narrow" panose="020B0606020202030204" pitchFamily="34" charset="0"/>
              <a:buChar char="►"/>
            </a:pPr>
            <a:r>
              <a:rPr lang="de-DE" sz="2400" dirty="0"/>
              <a:t>~ 4.000 Jugendliche und Lehrkräfte </a:t>
            </a:r>
            <a:r>
              <a:rPr lang="de-DE" sz="2400" dirty="0" smtClean="0"/>
              <a:t>nehmen pro Jahr an </a:t>
            </a:r>
            <a:br>
              <a:rPr lang="de-DE" sz="2400" dirty="0" smtClean="0"/>
            </a:br>
            <a:r>
              <a:rPr lang="de-DE" sz="2400" dirty="0" smtClean="0"/>
              <a:t>unseren Veranstaltungen teil</a:t>
            </a:r>
          </a:p>
          <a:p>
            <a:pPr>
              <a:lnSpc>
                <a:spcPct val="100000"/>
              </a:lnSpc>
              <a:spcBef>
                <a:spcPts val="600"/>
              </a:spcBef>
            </a:pPr>
            <a:r>
              <a:rPr lang="de-DE" dirty="0" smtClean="0"/>
              <a:t>Seit </a:t>
            </a:r>
            <a:r>
              <a:rPr lang="de-DE" dirty="0"/>
              <a:t>2010 </a:t>
            </a:r>
            <a:r>
              <a:rPr lang="de-DE" dirty="0" smtClean="0"/>
              <a:t>Teilchen- </a:t>
            </a:r>
            <a:r>
              <a:rPr lang="de-DE" dirty="0"/>
              <a:t>und Astroteilchenphysik, </a:t>
            </a:r>
            <a:br>
              <a:rPr lang="de-DE" dirty="0"/>
            </a:br>
            <a:r>
              <a:rPr lang="de-DE" dirty="0"/>
              <a:t>seit 2020 auch </a:t>
            </a:r>
            <a:r>
              <a:rPr lang="de-DE" dirty="0" err="1" smtClean="0"/>
              <a:t>Hadronen</a:t>
            </a:r>
            <a:r>
              <a:rPr lang="de-DE" dirty="0" smtClean="0"/>
              <a:t>- </a:t>
            </a:r>
            <a:r>
              <a:rPr lang="de-DE" dirty="0"/>
              <a:t>und </a:t>
            </a:r>
            <a:r>
              <a:rPr lang="de-DE" dirty="0" err="1" smtClean="0"/>
              <a:t>Kernephysik</a:t>
            </a:r>
            <a:endParaRPr lang="de-DE" dirty="0" smtClean="0"/>
          </a:p>
          <a:p>
            <a:pPr>
              <a:lnSpc>
                <a:spcPct val="100000"/>
              </a:lnSpc>
              <a:spcBef>
                <a:spcPts val="600"/>
              </a:spcBef>
            </a:pPr>
            <a:r>
              <a:rPr lang="de-DE" dirty="0"/>
              <a:t>Gemeinsames Ziel: Forschung </a:t>
            </a:r>
            <a:r>
              <a:rPr lang="de-DE" dirty="0" smtClean="0"/>
              <a:t>erlebbar machen!</a:t>
            </a:r>
            <a:endParaRPr lang="de-DE" dirty="0"/>
          </a:p>
          <a:p>
            <a:pPr marL="0" indent="0">
              <a:lnSpc>
                <a:spcPct val="100000"/>
              </a:lnSpc>
              <a:spcBef>
                <a:spcPts val="600"/>
              </a:spcBef>
              <a:buNone/>
            </a:pPr>
            <a:endParaRPr lang="de-DE" dirty="0"/>
          </a:p>
        </p:txBody>
      </p:sp>
      <p:sp>
        <p:nvSpPr>
          <p:cNvPr id="12" name="Inhaltsplatzhalter 2"/>
          <p:cNvSpPr txBox="1">
            <a:spLocks/>
          </p:cNvSpPr>
          <p:nvPr/>
        </p:nvSpPr>
        <p:spPr>
          <a:xfrm>
            <a:off x="7164302" y="5506535"/>
            <a:ext cx="5489766" cy="1481142"/>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66700" indent="-266700">
              <a:lnSpc>
                <a:spcPct val="100000"/>
              </a:lnSpc>
              <a:spcBef>
                <a:spcPts val="600"/>
              </a:spcBef>
            </a:pPr>
            <a:endParaRPr lang="de-DE" sz="2200" dirty="0">
              <a:solidFill>
                <a:srgbClr val="013476"/>
              </a:solidFill>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2458" y="1627707"/>
            <a:ext cx="3475630" cy="4739151"/>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994052" y="625368"/>
            <a:ext cx="2336962" cy="735860"/>
          </a:xfrm>
          <a:prstGeom prst="rect">
            <a:avLst/>
          </a:prstGeom>
        </p:spPr>
      </p:pic>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7" name="Foliennummernplatzhalter 6"/>
          <p:cNvSpPr>
            <a:spLocks noGrp="1"/>
          </p:cNvSpPr>
          <p:nvPr>
            <p:ph type="sldNum" sz="quarter" idx="15"/>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342264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Escape</a:t>
            </a:r>
            <a:r>
              <a:rPr lang="de-DE" dirty="0" smtClean="0"/>
              <a:t> Radon – Eine </a:t>
            </a:r>
            <a:r>
              <a:rPr lang="de-DE" dirty="0" err="1" smtClean="0"/>
              <a:t>Escape</a:t>
            </a:r>
            <a:r>
              <a:rPr lang="de-DE" dirty="0" smtClean="0"/>
              <a:t>-Story zum Radonproblem</a:t>
            </a:r>
            <a:endParaRPr lang="de-DE" dirty="0"/>
          </a:p>
        </p:txBody>
      </p:sp>
      <p:sp>
        <p:nvSpPr>
          <p:cNvPr id="3" name="Inhaltsplatzhalter 2"/>
          <p:cNvSpPr>
            <a:spLocks noGrp="1"/>
          </p:cNvSpPr>
          <p:nvPr>
            <p:ph sz="quarter" idx="13"/>
          </p:nvPr>
        </p:nvSpPr>
        <p:spPr>
          <a:xfrm>
            <a:off x="1295468" y="1772817"/>
            <a:ext cx="4525666" cy="4535487"/>
          </a:xfrm>
        </p:spPr>
        <p:txBody>
          <a:bodyPr>
            <a:normAutofit/>
          </a:bodyPr>
          <a:lstStyle/>
          <a:p>
            <a:r>
              <a:rPr lang="de-DE" dirty="0" smtClean="0"/>
              <a:t>Staatsexamensarbeit @ TU Dresden</a:t>
            </a:r>
          </a:p>
          <a:p>
            <a:r>
              <a:rPr lang="de-DE" dirty="0">
                <a:hlinkClick r:id="rId2"/>
              </a:rPr>
              <a:t>http://escape-radon.bplaced.net</a:t>
            </a:r>
            <a:r>
              <a:rPr lang="de-DE" dirty="0" smtClean="0">
                <a:hlinkClick r:id="rId2"/>
              </a:rPr>
              <a:t>/</a:t>
            </a:r>
            <a:endParaRPr lang="de-DE" dirty="0" smtClean="0"/>
          </a:p>
          <a:p>
            <a:r>
              <a:rPr lang="de-DE" dirty="0" smtClean="0"/>
              <a:t>Kontext: </a:t>
            </a:r>
            <a:r>
              <a:rPr lang="de-DE" dirty="0"/>
              <a:t>Kernphysik und Strahlenbiologie</a:t>
            </a:r>
          </a:p>
          <a:p>
            <a:r>
              <a:rPr lang="de-DE" dirty="0" smtClean="0"/>
              <a:t>Spieldauer</a:t>
            </a:r>
            <a:r>
              <a:rPr lang="de-DE" dirty="0"/>
              <a:t>: ca. 120 </a:t>
            </a:r>
            <a:r>
              <a:rPr lang="de-DE" dirty="0" smtClean="0"/>
              <a:t>min</a:t>
            </a:r>
          </a:p>
          <a:p>
            <a:r>
              <a:rPr lang="de-DE" dirty="0" smtClean="0"/>
              <a:t>DPG-Vortrag dazu </a:t>
            </a:r>
            <a:r>
              <a:rPr lang="de-DE" dirty="0" smtClean="0">
                <a:hlinkClick r:id="rId3"/>
              </a:rPr>
              <a:t>hier</a:t>
            </a:r>
            <a:r>
              <a:rPr lang="de-DE" dirty="0" smtClean="0"/>
              <a:t>.</a:t>
            </a:r>
          </a:p>
          <a:p>
            <a:r>
              <a:rPr lang="de-DE" dirty="0" smtClean="0"/>
              <a:t>Weitere </a:t>
            </a:r>
            <a:r>
              <a:rPr lang="de-DE" dirty="0" err="1" smtClean="0"/>
              <a:t>Escape</a:t>
            </a:r>
            <a:r>
              <a:rPr lang="de-DE" dirty="0" smtClean="0"/>
              <a:t>-Stories in Arbeit</a:t>
            </a:r>
          </a:p>
          <a:p>
            <a:pPr marL="0" indent="0">
              <a:buNone/>
            </a:pPr>
            <a:endParaRPr lang="de-DE" dirty="0" smtClean="0"/>
          </a:p>
          <a:p>
            <a:endParaRPr lang="de-DE" dirty="0"/>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40</a:t>
            </a:fld>
            <a:endParaRPr lang="de-DE" dirty="0"/>
          </a:p>
        </p:txBody>
      </p:sp>
      <p:pic>
        <p:nvPicPr>
          <p:cNvPr id="6" name="Grafik 5"/>
          <p:cNvPicPr>
            <a:picLocks noChangeAspect="1"/>
          </p:cNvPicPr>
          <p:nvPr/>
        </p:nvPicPr>
        <p:blipFill>
          <a:blip r:embed="rId4"/>
          <a:stretch>
            <a:fillRect/>
          </a:stretch>
        </p:blipFill>
        <p:spPr>
          <a:xfrm>
            <a:off x="5821133" y="1461984"/>
            <a:ext cx="5667067" cy="4846320"/>
          </a:xfrm>
          <a:prstGeom prst="rect">
            <a:avLst/>
          </a:prstGeom>
        </p:spPr>
      </p:pic>
    </p:spTree>
    <p:extLst>
      <p:ext uri="{BB962C8B-B14F-4D97-AF65-F5344CB8AC3E}">
        <p14:creationId xmlns:p14="http://schemas.microsoft.com/office/powerpoint/2010/main" val="15586027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Escape</a:t>
            </a:r>
            <a:r>
              <a:rPr lang="de-DE" dirty="0" smtClean="0"/>
              <a:t> Radon – Eine </a:t>
            </a:r>
            <a:r>
              <a:rPr lang="de-DE" dirty="0" err="1" smtClean="0"/>
              <a:t>Escape</a:t>
            </a:r>
            <a:r>
              <a:rPr lang="de-DE" dirty="0" smtClean="0"/>
              <a:t>-Story zum Radonproblem</a:t>
            </a:r>
            <a:endParaRPr lang="de-DE" dirty="0"/>
          </a:p>
        </p:txBody>
      </p:sp>
      <p:sp>
        <p:nvSpPr>
          <p:cNvPr id="3" name="Inhaltsplatzhalter 2"/>
          <p:cNvSpPr>
            <a:spLocks noGrp="1"/>
          </p:cNvSpPr>
          <p:nvPr>
            <p:ph sz="quarter" idx="13"/>
          </p:nvPr>
        </p:nvSpPr>
        <p:spPr>
          <a:xfrm>
            <a:off x="1295468" y="1772817"/>
            <a:ext cx="4525666" cy="4535487"/>
          </a:xfrm>
        </p:spPr>
        <p:txBody>
          <a:bodyPr>
            <a:normAutofit/>
          </a:bodyPr>
          <a:lstStyle/>
          <a:p>
            <a:r>
              <a:rPr lang="de-DE" dirty="0" smtClean="0"/>
              <a:t>Staatsexamensarbeit @ TU Dresden</a:t>
            </a:r>
          </a:p>
          <a:p>
            <a:r>
              <a:rPr lang="de-DE" dirty="0">
                <a:hlinkClick r:id="rId2"/>
              </a:rPr>
              <a:t>http://escape-radon.bplaced.net</a:t>
            </a:r>
            <a:r>
              <a:rPr lang="de-DE" dirty="0" smtClean="0">
                <a:hlinkClick r:id="rId2"/>
              </a:rPr>
              <a:t>/</a:t>
            </a:r>
            <a:endParaRPr lang="de-DE" dirty="0" smtClean="0"/>
          </a:p>
          <a:p>
            <a:r>
              <a:rPr lang="de-DE" dirty="0" smtClean="0"/>
              <a:t>Kontext: </a:t>
            </a:r>
            <a:r>
              <a:rPr lang="de-DE" dirty="0"/>
              <a:t>Kernphysik und Strahlenbiologie</a:t>
            </a:r>
          </a:p>
          <a:p>
            <a:r>
              <a:rPr lang="de-DE" dirty="0" smtClean="0"/>
              <a:t>Spieldauer</a:t>
            </a:r>
            <a:r>
              <a:rPr lang="de-DE" dirty="0"/>
              <a:t>: ca. 120 </a:t>
            </a:r>
            <a:r>
              <a:rPr lang="de-DE" dirty="0" smtClean="0"/>
              <a:t>min</a:t>
            </a:r>
          </a:p>
          <a:p>
            <a:r>
              <a:rPr lang="de-DE" dirty="0" smtClean="0"/>
              <a:t>DPG-Vortrag dazu </a:t>
            </a:r>
            <a:r>
              <a:rPr lang="de-DE" dirty="0" smtClean="0">
                <a:hlinkClick r:id="rId3"/>
              </a:rPr>
              <a:t>hier</a:t>
            </a:r>
            <a:r>
              <a:rPr lang="de-DE" dirty="0" smtClean="0"/>
              <a:t>.</a:t>
            </a:r>
          </a:p>
          <a:p>
            <a:r>
              <a:rPr lang="de-DE" dirty="0" smtClean="0"/>
              <a:t>Weitere </a:t>
            </a:r>
            <a:r>
              <a:rPr lang="de-DE" dirty="0" err="1" smtClean="0"/>
              <a:t>Escape</a:t>
            </a:r>
            <a:r>
              <a:rPr lang="de-DE" dirty="0" smtClean="0"/>
              <a:t>-Stories in Arbeit</a:t>
            </a:r>
          </a:p>
          <a:p>
            <a:pPr marL="0" indent="0">
              <a:buNone/>
            </a:pPr>
            <a:endParaRPr lang="de-DE" dirty="0" smtClean="0"/>
          </a:p>
          <a:p>
            <a:endParaRPr lang="de-DE" dirty="0"/>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41</a:t>
            </a:fld>
            <a:endParaRPr lang="de-DE" dirty="0"/>
          </a:p>
        </p:txBody>
      </p:sp>
      <p:sp>
        <p:nvSpPr>
          <p:cNvPr id="7" name="Textfeld 6"/>
          <p:cNvSpPr txBox="1"/>
          <p:nvPr/>
        </p:nvSpPr>
        <p:spPr>
          <a:xfrm>
            <a:off x="7532326" y="2086439"/>
            <a:ext cx="3798688" cy="2675604"/>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lnSpc>
                <a:spcPct val="90000"/>
              </a:lnSpc>
              <a:spcBef>
                <a:spcPts val="1000"/>
              </a:spcBef>
              <a:buClr>
                <a:srgbClr val="CCCC00"/>
              </a:buClr>
              <a:buSzPct val="90000"/>
            </a:pPr>
            <a:endParaRPr lang="de-DE" sz="2400" b="1" i="1" dirty="0" smtClean="0"/>
          </a:p>
          <a:p>
            <a:pPr algn="ctr">
              <a:lnSpc>
                <a:spcPct val="90000"/>
              </a:lnSpc>
              <a:spcBef>
                <a:spcPts val="1000"/>
              </a:spcBef>
              <a:buClr>
                <a:srgbClr val="CCCC00"/>
              </a:buClr>
              <a:buSzPct val="90000"/>
            </a:pPr>
            <a:r>
              <a:rPr lang="de-DE" sz="2400" b="1" i="1" dirty="0" smtClean="0"/>
              <a:t>„</a:t>
            </a:r>
            <a:r>
              <a:rPr lang="de-DE" sz="2400" b="1" i="1" dirty="0"/>
              <a:t>Rundum eine sehr gelungene Sache, die meiner Meinung nach hervorragend im Unterricht eingesetzt werden kann</a:t>
            </a:r>
            <a:r>
              <a:rPr lang="de-DE" sz="2400" b="1" i="1" dirty="0" smtClean="0"/>
              <a:t>.“</a:t>
            </a:r>
          </a:p>
          <a:p>
            <a:pPr algn="ctr">
              <a:lnSpc>
                <a:spcPct val="90000"/>
              </a:lnSpc>
              <a:spcBef>
                <a:spcPts val="1000"/>
              </a:spcBef>
              <a:buClr>
                <a:srgbClr val="CCCC00"/>
              </a:buClr>
              <a:buSzPct val="90000"/>
            </a:pP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4041306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dirty="0" smtClean="0"/>
              <a:t>Was ist das Netzwerk Teilchenwelt?</a:t>
            </a:r>
          </a:p>
          <a:p>
            <a:pPr>
              <a:lnSpc>
                <a:spcPct val="150000"/>
              </a:lnSpc>
            </a:pPr>
            <a:r>
              <a:rPr lang="de-DE" sz="2800" dirty="0" smtClean="0"/>
              <a:t>Aktivitäten für Jugendliche</a:t>
            </a:r>
          </a:p>
          <a:p>
            <a:pPr>
              <a:lnSpc>
                <a:spcPct val="150000"/>
              </a:lnSpc>
            </a:pPr>
            <a:r>
              <a:rPr lang="de-DE" sz="2800" dirty="0" smtClean="0"/>
              <a:t>Aktivitäten für Lehrkräfte</a:t>
            </a:r>
          </a:p>
          <a:p>
            <a:pPr>
              <a:lnSpc>
                <a:spcPct val="150000"/>
              </a:lnSpc>
            </a:pPr>
            <a:r>
              <a:rPr lang="de-DE" sz="2800" dirty="0" smtClean="0"/>
              <a:t>Unterrichtsmaterialien</a:t>
            </a:r>
          </a:p>
          <a:p>
            <a:pPr>
              <a:lnSpc>
                <a:spcPct val="150000"/>
              </a:lnSpc>
            </a:pPr>
            <a:r>
              <a:rPr lang="de-DE" sz="2800" b="1"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42</a:t>
            </a:fld>
            <a:endParaRPr lang="de-DE" sz="3200" dirty="0"/>
          </a:p>
        </p:txBody>
      </p:sp>
    </p:spTree>
    <p:extLst>
      <p:ext uri="{BB962C8B-B14F-4D97-AF65-F5344CB8AC3E}">
        <p14:creationId xmlns:p14="http://schemas.microsoft.com/office/powerpoint/2010/main" val="31712274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nhaltsplatzhalt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796" y="131610"/>
            <a:ext cx="3617878" cy="2064859"/>
          </a:xfrm>
          <a:prstGeom prst="rect">
            <a:avLst/>
          </a:prstGeom>
        </p:spPr>
      </p:pic>
      <p:sp>
        <p:nvSpPr>
          <p:cNvPr id="3" name="Inhaltsplatzhalter 2"/>
          <p:cNvSpPr>
            <a:spLocks noGrp="1"/>
          </p:cNvSpPr>
          <p:nvPr>
            <p:ph sz="quarter" idx="13"/>
          </p:nvPr>
        </p:nvSpPr>
        <p:spPr>
          <a:xfrm>
            <a:off x="1295467" y="1772817"/>
            <a:ext cx="4837083" cy="4323183"/>
          </a:xfrm>
        </p:spPr>
        <p:txBody>
          <a:bodyPr>
            <a:noAutofit/>
          </a:bodyPr>
          <a:lstStyle/>
          <a:p>
            <a:r>
              <a:rPr lang="de-DE" sz="2200" dirty="0" smtClean="0"/>
              <a:t>Interaktive </a:t>
            </a:r>
            <a:r>
              <a:rPr lang="de-DE" sz="2200" dirty="0"/>
              <a:t>mobile </a:t>
            </a:r>
            <a:r>
              <a:rPr lang="de-DE" sz="2200" dirty="0" smtClean="0"/>
              <a:t>Ausstellung zur Teilchenphysik</a:t>
            </a:r>
            <a:r>
              <a:rPr lang="en-US" sz="2200" dirty="0" smtClean="0"/>
              <a:t>, </a:t>
            </a:r>
            <a:r>
              <a:rPr lang="en-US" sz="2200" dirty="0" err="1" smtClean="0"/>
              <a:t>seit</a:t>
            </a:r>
            <a:r>
              <a:rPr lang="en-US" sz="2200" dirty="0" smtClean="0"/>
              <a:t> </a:t>
            </a:r>
            <a:r>
              <a:rPr lang="en-US" sz="2200" dirty="0" err="1" smtClean="0"/>
              <a:t>Mitte</a:t>
            </a:r>
            <a:r>
              <a:rPr lang="en-US" sz="2200" dirty="0" smtClean="0"/>
              <a:t> </a:t>
            </a:r>
            <a:r>
              <a:rPr lang="en-US" sz="2200" dirty="0"/>
              <a:t>2021 auf </a:t>
            </a:r>
            <a:r>
              <a:rPr lang="en-US" sz="2200" dirty="0" smtClean="0"/>
              <a:t>Tour</a:t>
            </a:r>
          </a:p>
          <a:p>
            <a:endParaRPr lang="de-DE" dirty="0"/>
          </a:p>
        </p:txBody>
      </p:sp>
      <p:sp>
        <p:nvSpPr>
          <p:cNvPr id="8" name="Titel 1"/>
          <p:cNvSpPr txBox="1">
            <a:spLocks/>
          </p:cNvSpPr>
          <p:nvPr/>
        </p:nvSpPr>
        <p:spPr>
          <a:xfrm>
            <a:off x="2493" y="12813"/>
            <a:ext cx="6530672"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13" name="Titel 1"/>
          <p:cNvSpPr txBox="1">
            <a:spLocks/>
          </p:cNvSpPr>
          <p:nvPr/>
        </p:nvSpPr>
        <p:spPr>
          <a:xfrm>
            <a:off x="7536728" y="8620"/>
            <a:ext cx="5112000"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grpSp>
        <p:nvGrpSpPr>
          <p:cNvPr id="4" name="Gruppieren 3"/>
          <p:cNvGrpSpPr/>
          <p:nvPr/>
        </p:nvGrpSpPr>
        <p:grpSpPr>
          <a:xfrm>
            <a:off x="578580" y="2856543"/>
            <a:ext cx="2689249" cy="2700000"/>
            <a:chOff x="202231" y="2966402"/>
            <a:chExt cx="2689249" cy="2700000"/>
          </a:xfrm>
        </p:grpSpPr>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231" y="2966402"/>
              <a:ext cx="2689249" cy="2700000"/>
            </a:xfrm>
            <a:prstGeom prst="rect">
              <a:avLst/>
            </a:prstGeom>
          </p:spPr>
        </p:pic>
        <p:sp>
          <p:nvSpPr>
            <p:cNvPr id="18" name="Textfeld 17"/>
            <p:cNvSpPr txBox="1"/>
            <p:nvPr/>
          </p:nvSpPr>
          <p:spPr>
            <a:xfrm>
              <a:off x="218092" y="543557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FFFFFF"/>
                  </a:solidFill>
                  <a:latin typeface="Arial Narrow" panose="020B0606020202030204" pitchFamily="34" charset="0"/>
                </a:rPr>
                <a:t>© </a:t>
              </a:r>
              <a:r>
                <a:rPr lang="de-DE" sz="1000" dirty="0" smtClean="0">
                  <a:solidFill>
                    <a:srgbClr val="FFFFFF"/>
                  </a:solidFill>
                  <a:latin typeface="Arial Narrow" panose="020B0606020202030204" pitchFamily="34" charset="0"/>
                </a:rPr>
                <a:t>Weltmaschine</a:t>
              </a:r>
              <a:endParaRPr lang="de-DE" sz="1000" dirty="0">
                <a:solidFill>
                  <a:srgbClr val="FFFFFF"/>
                </a:solidFill>
                <a:latin typeface="Arial Narrow" panose="020B0606020202030204" pitchFamily="34" charset="0"/>
              </a:endParaRPr>
            </a:p>
          </p:txBody>
        </p:sp>
      </p:grpSp>
      <p:sp>
        <p:nvSpPr>
          <p:cNvPr id="7" name="Fußzeilenplatzhalter 6"/>
          <p:cNvSpPr>
            <a:spLocks noGrp="1"/>
          </p:cNvSpPr>
          <p:nvPr>
            <p:ph type="ftr" sz="quarter" idx="14"/>
          </p:nvPr>
        </p:nvSpPr>
        <p:spPr/>
        <p:txBody>
          <a:bodyPr/>
          <a:lstStyle/>
          <a:p>
            <a:r>
              <a:rPr lang="de-DE" smtClean="0"/>
              <a:t>Netzwerk Teilchenwelt - Angebote und Materialien</a:t>
            </a:r>
            <a:endParaRPr lang="de-DE" dirty="0"/>
          </a:p>
        </p:txBody>
      </p:sp>
      <p:sp>
        <p:nvSpPr>
          <p:cNvPr id="10" name="Foliennummernplatzhalter 9"/>
          <p:cNvSpPr>
            <a:spLocks noGrp="1"/>
          </p:cNvSpPr>
          <p:nvPr>
            <p:ph type="sldNum" sz="quarter" idx="15"/>
          </p:nvPr>
        </p:nvSpPr>
        <p:spPr/>
        <p:txBody>
          <a:bodyPr/>
          <a:lstStyle/>
          <a:p>
            <a:pPr algn="ctr"/>
            <a:fld id="{13EBA283-81CD-428D-9703-4AE41BDC50AA}" type="slidenum">
              <a:rPr lang="de-DE" smtClean="0"/>
              <a:pPr algn="ctr"/>
              <a:t>43</a:t>
            </a:fld>
            <a:endParaRPr lang="de-DE" dirty="0"/>
          </a:p>
        </p:txBody>
      </p:sp>
      <p:grpSp>
        <p:nvGrpSpPr>
          <p:cNvPr id="12" name="Gruppieren 11"/>
          <p:cNvGrpSpPr/>
          <p:nvPr/>
        </p:nvGrpSpPr>
        <p:grpSpPr>
          <a:xfrm>
            <a:off x="3841011" y="2678852"/>
            <a:ext cx="2291539" cy="3480116"/>
            <a:chOff x="3841011" y="2678852"/>
            <a:chExt cx="2291539" cy="3480116"/>
          </a:xfrm>
        </p:grpSpPr>
        <p:pic>
          <p:nvPicPr>
            <p:cNvPr id="15" name="Inhaltsplatzhalter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459089" y="3060775"/>
              <a:ext cx="3055383" cy="2291538"/>
            </a:xfrm>
            <a:prstGeom prst="rect">
              <a:avLst/>
            </a:prstGeom>
          </p:spPr>
        </p:pic>
        <p:sp>
          <p:nvSpPr>
            <p:cNvPr id="11" name="Textfeld 10"/>
            <p:cNvSpPr txBox="1"/>
            <p:nvPr/>
          </p:nvSpPr>
          <p:spPr>
            <a:xfrm>
              <a:off x="3841011" y="5734236"/>
              <a:ext cx="2291539" cy="424732"/>
            </a:xfrm>
            <a:prstGeom prst="rect">
              <a:avLst/>
            </a:prstGeom>
            <a:noFill/>
          </p:spPr>
          <p:txBody>
            <a:bodyPr wrap="square" rtlCol="0">
              <a:spAutoFit/>
            </a:bodyPr>
            <a:lstStyle/>
            <a:p>
              <a:pPr algn="ctr">
                <a:lnSpc>
                  <a:spcPct val="90000"/>
                </a:lnSpc>
                <a:spcBef>
                  <a:spcPts val="1000"/>
                </a:spcBef>
                <a:buClr>
                  <a:srgbClr val="CCCC00"/>
                </a:buClr>
                <a:buSzPct val="90000"/>
              </a:pPr>
              <a:r>
                <a:rPr lang="de-DE" sz="2400" dirty="0" smtClean="0">
                  <a:solidFill>
                    <a:srgbClr val="002060"/>
                  </a:solidFill>
                  <a:latin typeface="Arial Narrow" panose="020B0606020202030204" pitchFamily="34" charset="0"/>
                  <a:hlinkClick r:id="rId6"/>
                </a:rPr>
                <a:t>Quark-Tower</a:t>
              </a:r>
              <a:endParaRPr lang="de-DE" sz="2400" dirty="0">
                <a:solidFill>
                  <a:srgbClr val="002060"/>
                </a:solidFill>
                <a:latin typeface="Arial Narrow" panose="020B0606020202030204" pitchFamily="34" charset="0"/>
              </a:endParaRPr>
            </a:p>
          </p:txBody>
        </p:sp>
      </p:grpSp>
    </p:spTree>
    <p:extLst>
      <p:ext uri="{BB962C8B-B14F-4D97-AF65-F5344CB8AC3E}">
        <p14:creationId xmlns:p14="http://schemas.microsoft.com/office/powerpoint/2010/main" val="4934102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nhaltsplatzhalt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796" y="131610"/>
            <a:ext cx="3617878" cy="2064859"/>
          </a:xfrm>
          <a:prstGeom prst="rect">
            <a:avLst/>
          </a:prstGeom>
        </p:spPr>
      </p:pic>
      <p:sp>
        <p:nvSpPr>
          <p:cNvPr id="5" name="Titel 4"/>
          <p:cNvSpPr>
            <a:spLocks noGrp="1"/>
          </p:cNvSpPr>
          <p:nvPr>
            <p:ph type="title"/>
          </p:nvPr>
        </p:nvSpPr>
        <p:spPr>
          <a:xfrm>
            <a:off x="1295467" y="692806"/>
            <a:ext cx="10580847" cy="942469"/>
          </a:xfrm>
        </p:spPr>
        <p:txBody>
          <a:bodyPr>
            <a:normAutofit/>
          </a:bodyPr>
          <a:lstStyle/>
          <a:p>
            <a:r>
              <a:rPr lang="de-DE" dirty="0"/>
              <a:t>	</a:t>
            </a:r>
            <a:r>
              <a:rPr lang="de-DE" dirty="0" smtClean="0"/>
              <a:t>					Chat-Aktion</a:t>
            </a:r>
            <a:endParaRPr lang="de-DE" i="1" dirty="0"/>
          </a:p>
        </p:txBody>
      </p:sp>
      <p:sp>
        <p:nvSpPr>
          <p:cNvPr id="3" name="Inhaltsplatzhalter 2"/>
          <p:cNvSpPr>
            <a:spLocks noGrp="1"/>
          </p:cNvSpPr>
          <p:nvPr>
            <p:ph sz="quarter" idx="13"/>
          </p:nvPr>
        </p:nvSpPr>
        <p:spPr>
          <a:xfrm>
            <a:off x="1295467" y="1772817"/>
            <a:ext cx="4837083" cy="4323183"/>
          </a:xfrm>
        </p:spPr>
        <p:txBody>
          <a:bodyPr>
            <a:noAutofit/>
          </a:bodyPr>
          <a:lstStyle/>
          <a:p>
            <a:r>
              <a:rPr lang="de-DE" sz="2200" dirty="0" smtClean="0"/>
              <a:t>Interaktive </a:t>
            </a:r>
            <a:r>
              <a:rPr lang="de-DE" sz="2200" dirty="0"/>
              <a:t>mobile </a:t>
            </a:r>
            <a:r>
              <a:rPr lang="de-DE" sz="2200" dirty="0" smtClean="0"/>
              <a:t>Ausstellung zur Teilchenphysik</a:t>
            </a:r>
            <a:r>
              <a:rPr lang="en-US" sz="2200" dirty="0" smtClean="0"/>
              <a:t>, </a:t>
            </a:r>
            <a:r>
              <a:rPr lang="en-US" sz="2200" dirty="0" err="1" smtClean="0"/>
              <a:t>seit</a:t>
            </a:r>
            <a:r>
              <a:rPr lang="en-US" sz="2200" dirty="0" smtClean="0"/>
              <a:t> </a:t>
            </a:r>
            <a:r>
              <a:rPr lang="en-US" sz="2200" dirty="0" err="1" smtClean="0"/>
              <a:t>Mitte</a:t>
            </a:r>
            <a:r>
              <a:rPr lang="en-US" sz="2200" dirty="0" smtClean="0"/>
              <a:t> </a:t>
            </a:r>
            <a:r>
              <a:rPr lang="en-US" sz="2200" dirty="0"/>
              <a:t>2021 auf </a:t>
            </a:r>
            <a:r>
              <a:rPr lang="en-US" sz="2200" dirty="0" smtClean="0"/>
              <a:t>Tour</a:t>
            </a:r>
          </a:p>
          <a:p>
            <a:endParaRPr lang="de-DE" dirty="0"/>
          </a:p>
        </p:txBody>
      </p:sp>
      <p:sp>
        <p:nvSpPr>
          <p:cNvPr id="8" name="Titel 1"/>
          <p:cNvSpPr txBox="1">
            <a:spLocks/>
          </p:cNvSpPr>
          <p:nvPr/>
        </p:nvSpPr>
        <p:spPr>
          <a:xfrm>
            <a:off x="2493" y="12813"/>
            <a:ext cx="6530672"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13" name="Titel 1"/>
          <p:cNvSpPr txBox="1">
            <a:spLocks/>
          </p:cNvSpPr>
          <p:nvPr/>
        </p:nvSpPr>
        <p:spPr>
          <a:xfrm>
            <a:off x="7536728" y="8620"/>
            <a:ext cx="5112000"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2" name="Textfeld 1"/>
          <p:cNvSpPr txBox="1"/>
          <p:nvPr/>
        </p:nvSpPr>
        <p:spPr>
          <a:xfrm>
            <a:off x="7154058" y="1772817"/>
            <a:ext cx="4630574" cy="2028248"/>
          </a:xfrm>
          <a:prstGeom prst="rect">
            <a:avLst/>
          </a:prstGeom>
          <a:noFill/>
        </p:spPr>
        <p:txBody>
          <a:bodyPr wrap="square" rtlCol="0">
            <a:spAutoFit/>
          </a:bodyPr>
          <a:lstStyle/>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r>
              <a:rPr kumimoji="0" lang="en-US" sz="2200" b="0" i="0" u="none" strike="noStrike" kern="1200" cap="none" spc="0" normalizeH="0" baseline="0" noProof="0" dirty="0" err="1" smtClean="0">
                <a:ln>
                  <a:noFill/>
                </a:ln>
                <a:solidFill>
                  <a:srgbClr val="013476"/>
                </a:solidFill>
                <a:effectLst/>
                <a:uLnTx/>
                <a:uFillTx/>
                <a:latin typeface="Arial Narrow"/>
                <a:ea typeface="+mn-ea"/>
                <a:cs typeface="+mn-cs"/>
              </a:rPr>
              <a:t>Spannende</a:t>
            </a:r>
            <a:r>
              <a:rPr kumimoji="0" lang="en-US" sz="2200" b="0" i="0" u="none" strike="noStrike" kern="1200" cap="none" spc="0" normalizeH="0" baseline="0" noProof="0" dirty="0" smtClean="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smtClean="0">
                <a:ln>
                  <a:noFill/>
                </a:ln>
                <a:solidFill>
                  <a:srgbClr val="013476"/>
                </a:solidFill>
                <a:effectLst/>
                <a:uLnTx/>
                <a:uFillTx/>
                <a:latin typeface="Arial Narrow"/>
                <a:ea typeface="+mn-ea"/>
                <a:cs typeface="+mn-cs"/>
              </a:rPr>
              <a:t>Fragen</a:t>
            </a:r>
            <a:r>
              <a:rPr kumimoji="0" lang="en-US" sz="2200" b="0" i="0" u="none" strike="noStrike" kern="1200" cap="none" spc="0" normalizeH="0" baseline="0" noProof="0" dirty="0" smtClean="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smtClean="0">
                <a:ln>
                  <a:noFill/>
                </a:ln>
                <a:solidFill>
                  <a:srgbClr val="013476"/>
                </a:solidFill>
                <a:effectLst/>
                <a:uLnTx/>
                <a:uFillTx/>
                <a:latin typeface="Arial Narrow"/>
                <a:ea typeface="+mn-ea"/>
                <a:cs typeface="+mn-cs"/>
              </a:rPr>
              <a:t>zu</a:t>
            </a:r>
            <a:r>
              <a:rPr kumimoji="0" lang="en-US" sz="2200" b="0" i="0" u="none" strike="noStrike" kern="1200" cap="none" spc="0" normalizeH="0" baseline="0" noProof="0" dirty="0" smtClean="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Forschung</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smtClean="0">
                <a:ln>
                  <a:noFill/>
                </a:ln>
                <a:solidFill>
                  <a:srgbClr val="013476"/>
                </a:solidFill>
                <a:effectLst/>
                <a:uLnTx/>
                <a:uFillTx/>
                <a:latin typeface="Arial Narrow"/>
                <a:ea typeface="+mn-ea"/>
                <a:cs typeface="+mn-cs"/>
              </a:rPr>
              <a:t>Arbeitsalltag</a:t>
            </a:r>
            <a:r>
              <a:rPr kumimoji="0" lang="en-US" sz="2200" b="0" i="0" u="none" strike="noStrike" kern="1200" cap="none" spc="0" normalizeH="0" noProof="0" dirty="0" smtClean="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smtClean="0">
                <a:ln>
                  <a:noFill/>
                </a:ln>
                <a:solidFill>
                  <a:srgbClr val="013476"/>
                </a:solidFill>
                <a:effectLst/>
                <a:uLnTx/>
                <a:uFillTx/>
                <a:latin typeface="Arial Narrow"/>
                <a:ea typeface="+mn-ea"/>
                <a:cs typeface="+mn-cs"/>
              </a:rPr>
              <a:t>und </a:t>
            </a:r>
            <a:r>
              <a:rPr kumimoji="0" lang="en-US" sz="2200" b="0" i="0" u="none" strike="noStrike" kern="1200" cap="none" spc="0" normalizeH="0" baseline="0" noProof="0" dirty="0" err="1" smtClean="0">
                <a:ln>
                  <a:noFill/>
                </a:ln>
                <a:solidFill>
                  <a:srgbClr val="013476"/>
                </a:solidFill>
                <a:effectLst/>
                <a:uLnTx/>
                <a:uFillTx/>
                <a:latin typeface="Arial Narrow"/>
                <a:ea typeface="+mn-ea"/>
                <a:cs typeface="+mn-cs"/>
              </a:rPr>
              <a:t>Berufsperspektiven</a:t>
            </a:r>
            <a:endParaRPr kumimoji="0" lang="en-US" sz="2200" b="0" i="0" u="none" strike="noStrike" kern="1200" cap="none" spc="0" normalizeH="0" baseline="0" noProof="0" dirty="0" smtClean="0">
              <a:ln>
                <a:noFill/>
              </a:ln>
              <a:solidFill>
                <a:srgbClr val="013476"/>
              </a:solidFill>
              <a:effectLst/>
              <a:uLnTx/>
              <a:uFillTx/>
              <a:latin typeface="Arial Narrow"/>
              <a:ea typeface="+mn-ea"/>
              <a:cs typeface="+mn-cs"/>
            </a:endParaRPr>
          </a:p>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endParaRPr kumimoji="0" lang="en-US" sz="2200" b="0" i="0" u="none" strike="noStrike" kern="1200" cap="none" spc="0" normalizeH="0" baseline="0" noProof="0" dirty="0">
              <a:ln>
                <a:noFill/>
              </a:ln>
              <a:solidFill>
                <a:srgbClr val="013476"/>
              </a:solidFill>
              <a:effectLst/>
              <a:uLnTx/>
              <a:uFillTx/>
              <a:latin typeface="Arial Narrow"/>
              <a:ea typeface="+mn-ea"/>
              <a:cs typeface="+mn-cs"/>
            </a:endParaRPr>
          </a:p>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endParaRPr kumimoji="0" lang="en-US" sz="2200" b="0" i="0" u="none" strike="noStrike" kern="1200" cap="none" spc="0" normalizeH="0" baseline="0" noProof="0" dirty="0">
              <a:ln>
                <a:noFill/>
              </a:ln>
              <a:solidFill>
                <a:srgbClr val="013476"/>
              </a:solidFill>
              <a:effectLst/>
              <a:uLnTx/>
              <a:uFillTx/>
              <a:latin typeface="Arial Narrow"/>
              <a:ea typeface="+mn-ea"/>
              <a:cs typeface="+mn-cs"/>
            </a:endParaRPr>
          </a:p>
          <a:p>
            <a:pPr marL="228600" marR="0" lvl="0" indent="-228600" algn="l"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Char char="►"/>
              <a:tabLst/>
              <a:defRPr/>
            </a:pPr>
            <a:endParaRPr kumimoji="0" lang="de-DE" sz="2400" b="0" i="0" u="none" strike="noStrike" kern="1200" cap="none" spc="0" normalizeH="0" baseline="0" noProof="0" dirty="0">
              <a:ln>
                <a:noFill/>
              </a:ln>
              <a:solidFill>
                <a:srgbClr val="002060"/>
              </a:solidFill>
              <a:effectLst/>
              <a:uLnTx/>
              <a:uFillTx/>
              <a:latin typeface="Arial Narrow" panose="020B0606020202030204" pitchFamily="34" charset="0"/>
              <a:ea typeface="+mn-ea"/>
              <a:cs typeface="+mn-cs"/>
            </a:endParaRPr>
          </a:p>
        </p:txBody>
      </p:sp>
      <p:pic>
        <p:nvPicPr>
          <p:cNvPr id="14" name="Grafik 13"/>
          <p:cNvPicPr>
            <a:picLocks noChangeAspect="1"/>
          </p:cNvPicPr>
          <p:nvPr/>
        </p:nvPicPr>
        <p:blipFill rotWithShape="1">
          <a:blip r:embed="rId4">
            <a:extLst>
              <a:ext uri="{28A0092B-C50C-407E-A947-70E740481C1C}">
                <a14:useLocalDpi xmlns:a14="http://schemas.microsoft.com/office/drawing/2010/main" val="0"/>
              </a:ext>
            </a:extLst>
          </a:blip>
          <a:srcRect t="-200" r="55542"/>
          <a:stretch/>
        </p:blipFill>
        <p:spPr>
          <a:xfrm>
            <a:off x="7823200" y="2661265"/>
            <a:ext cx="3171217" cy="3671912"/>
          </a:xfrm>
          <a:prstGeom prst="rect">
            <a:avLst/>
          </a:prstGeom>
        </p:spPr>
      </p:pic>
      <p:grpSp>
        <p:nvGrpSpPr>
          <p:cNvPr id="4" name="Gruppieren 3"/>
          <p:cNvGrpSpPr/>
          <p:nvPr/>
        </p:nvGrpSpPr>
        <p:grpSpPr>
          <a:xfrm>
            <a:off x="578580" y="2856543"/>
            <a:ext cx="2689249" cy="2700000"/>
            <a:chOff x="202231" y="2966402"/>
            <a:chExt cx="2689249" cy="2700000"/>
          </a:xfrm>
        </p:grpSpPr>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2231" y="2966402"/>
              <a:ext cx="2689249" cy="2700000"/>
            </a:xfrm>
            <a:prstGeom prst="rect">
              <a:avLst/>
            </a:prstGeom>
          </p:spPr>
        </p:pic>
        <p:sp>
          <p:nvSpPr>
            <p:cNvPr id="18" name="Textfeld 17"/>
            <p:cNvSpPr txBox="1"/>
            <p:nvPr/>
          </p:nvSpPr>
          <p:spPr>
            <a:xfrm>
              <a:off x="218092" y="543557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FFFFFF"/>
                  </a:solidFill>
                  <a:latin typeface="Arial Narrow" panose="020B0606020202030204" pitchFamily="34" charset="0"/>
                </a:rPr>
                <a:t>© </a:t>
              </a:r>
              <a:r>
                <a:rPr lang="de-DE" sz="1000" dirty="0" smtClean="0">
                  <a:solidFill>
                    <a:srgbClr val="FFFFFF"/>
                  </a:solidFill>
                  <a:latin typeface="Arial Narrow" panose="020B0606020202030204" pitchFamily="34" charset="0"/>
                </a:rPr>
                <a:t>Weltmaschine</a:t>
              </a:r>
              <a:endParaRPr lang="de-DE" sz="1000" dirty="0">
                <a:solidFill>
                  <a:srgbClr val="FFFFFF"/>
                </a:solidFill>
                <a:latin typeface="Arial Narrow" panose="020B0606020202030204" pitchFamily="34" charset="0"/>
              </a:endParaRPr>
            </a:p>
          </p:txBody>
        </p:sp>
      </p:grpSp>
      <p:sp>
        <p:nvSpPr>
          <p:cNvPr id="7" name="Fußzeilenplatzhalter 6"/>
          <p:cNvSpPr>
            <a:spLocks noGrp="1"/>
          </p:cNvSpPr>
          <p:nvPr>
            <p:ph type="ftr" sz="quarter" idx="14"/>
          </p:nvPr>
        </p:nvSpPr>
        <p:spPr/>
        <p:txBody>
          <a:bodyPr/>
          <a:lstStyle/>
          <a:p>
            <a:r>
              <a:rPr lang="de-DE" smtClean="0"/>
              <a:t>Netzwerk Teilchenwelt - Angebote und Materialien</a:t>
            </a:r>
            <a:endParaRPr lang="de-DE" dirty="0"/>
          </a:p>
        </p:txBody>
      </p:sp>
      <p:sp>
        <p:nvSpPr>
          <p:cNvPr id="10" name="Foliennummernplatzhalter 9"/>
          <p:cNvSpPr>
            <a:spLocks noGrp="1"/>
          </p:cNvSpPr>
          <p:nvPr>
            <p:ph type="sldNum" sz="quarter" idx="15"/>
          </p:nvPr>
        </p:nvSpPr>
        <p:spPr/>
        <p:txBody>
          <a:bodyPr/>
          <a:lstStyle/>
          <a:p>
            <a:pPr algn="ctr"/>
            <a:fld id="{13EBA283-81CD-428D-9703-4AE41BDC50AA}" type="slidenum">
              <a:rPr lang="de-DE" smtClean="0"/>
              <a:pPr algn="ctr"/>
              <a:t>44</a:t>
            </a:fld>
            <a:endParaRPr lang="de-DE" dirty="0"/>
          </a:p>
        </p:txBody>
      </p:sp>
      <p:grpSp>
        <p:nvGrpSpPr>
          <p:cNvPr id="12" name="Gruppieren 11"/>
          <p:cNvGrpSpPr/>
          <p:nvPr/>
        </p:nvGrpSpPr>
        <p:grpSpPr>
          <a:xfrm>
            <a:off x="3841011" y="2678852"/>
            <a:ext cx="2291539" cy="3480116"/>
            <a:chOff x="3841011" y="2678852"/>
            <a:chExt cx="2291539" cy="3480116"/>
          </a:xfrm>
        </p:grpSpPr>
        <p:pic>
          <p:nvPicPr>
            <p:cNvPr id="15" name="Inhaltsplatzhalter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459089" y="3060775"/>
              <a:ext cx="3055383" cy="2291538"/>
            </a:xfrm>
            <a:prstGeom prst="rect">
              <a:avLst/>
            </a:prstGeom>
          </p:spPr>
        </p:pic>
        <p:sp>
          <p:nvSpPr>
            <p:cNvPr id="11" name="Textfeld 10"/>
            <p:cNvSpPr txBox="1"/>
            <p:nvPr/>
          </p:nvSpPr>
          <p:spPr>
            <a:xfrm>
              <a:off x="3841011" y="5734236"/>
              <a:ext cx="2291539" cy="424732"/>
            </a:xfrm>
            <a:prstGeom prst="rect">
              <a:avLst/>
            </a:prstGeom>
            <a:noFill/>
          </p:spPr>
          <p:txBody>
            <a:bodyPr wrap="square" rtlCol="0">
              <a:spAutoFit/>
            </a:bodyPr>
            <a:lstStyle/>
            <a:p>
              <a:pPr algn="ctr">
                <a:lnSpc>
                  <a:spcPct val="90000"/>
                </a:lnSpc>
                <a:spcBef>
                  <a:spcPts val="1000"/>
                </a:spcBef>
                <a:buClr>
                  <a:srgbClr val="CCCC00"/>
                </a:buClr>
                <a:buSzPct val="90000"/>
              </a:pPr>
              <a:r>
                <a:rPr lang="de-DE" sz="2400" dirty="0" smtClean="0">
                  <a:solidFill>
                    <a:srgbClr val="002060"/>
                  </a:solidFill>
                  <a:latin typeface="Arial Narrow" panose="020B0606020202030204" pitchFamily="34" charset="0"/>
                  <a:hlinkClick r:id="rId7"/>
                </a:rPr>
                <a:t>Quark-Tower</a:t>
              </a:r>
              <a:endParaRPr lang="de-DE" sz="2400" dirty="0">
                <a:solidFill>
                  <a:srgbClr val="002060"/>
                </a:solidFill>
                <a:latin typeface="Arial Narrow" panose="020B0606020202030204" pitchFamily="34" charset="0"/>
              </a:endParaRPr>
            </a:p>
          </p:txBody>
        </p:sp>
      </p:grpSp>
      <p:sp>
        <p:nvSpPr>
          <p:cNvPr id="9" name="Textfeld 8"/>
          <p:cNvSpPr txBox="1"/>
          <p:nvPr/>
        </p:nvSpPr>
        <p:spPr>
          <a:xfrm>
            <a:off x="8573100" y="6292033"/>
            <a:ext cx="2919311"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rgbClr val="002060"/>
                </a:solidFill>
                <a:latin typeface="Arial Narrow" panose="020B0606020202030204" pitchFamily="34" charset="0"/>
                <a:hlinkClick r:id="rId8"/>
              </a:rPr>
              <a:t>DPG-Vortrag</a:t>
            </a:r>
            <a:endParaRPr lang="de-DE" sz="2400" dirty="0">
              <a:solidFill>
                <a:srgbClr val="002060"/>
              </a:solidFill>
              <a:latin typeface="Arial Narrow" panose="020B0606020202030204" pitchFamily="34" charset="0"/>
            </a:endParaRPr>
          </a:p>
        </p:txBody>
      </p:sp>
      <p:pic>
        <p:nvPicPr>
          <p:cNvPr id="16" name="Grafik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15240" y="243542"/>
            <a:ext cx="2415749" cy="1104996"/>
          </a:xfrm>
          <a:prstGeom prst="rect">
            <a:avLst/>
          </a:prstGeom>
        </p:spPr>
      </p:pic>
      <p:pic>
        <p:nvPicPr>
          <p:cNvPr id="17" name="Grafik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15240" y="1461519"/>
            <a:ext cx="2435032" cy="311297"/>
          </a:xfrm>
          <a:prstGeom prst="rect">
            <a:avLst/>
          </a:prstGeom>
        </p:spPr>
      </p:pic>
    </p:spTree>
    <p:extLst>
      <p:ext uri="{BB962C8B-B14F-4D97-AF65-F5344CB8AC3E}">
        <p14:creationId xmlns:p14="http://schemas.microsoft.com/office/powerpoint/2010/main" val="37924757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International </a:t>
            </a:r>
            <a:r>
              <a:rPr lang="de-DE" dirty="0" err="1" smtClean="0"/>
              <a:t>Masterclasses</a:t>
            </a:r>
            <a:r>
              <a:rPr lang="de-DE" dirty="0" smtClean="0"/>
              <a:t> </a:t>
            </a:r>
            <a:r>
              <a:rPr lang="de-DE" dirty="0" err="1" smtClean="0"/>
              <a:t>and</a:t>
            </a:r>
            <a:r>
              <a:rPr lang="de-DE" dirty="0" smtClean="0"/>
              <a:t> International </a:t>
            </a:r>
            <a:r>
              <a:rPr lang="de-DE" dirty="0" err="1" smtClean="0"/>
              <a:t>Cosmic</a:t>
            </a:r>
            <a:r>
              <a:rPr lang="de-DE" dirty="0" smtClean="0"/>
              <a:t> Day</a:t>
            </a:r>
            <a:endParaRPr lang="de-DE" dirty="0"/>
          </a:p>
        </p:txBody>
      </p:sp>
      <p:sp>
        <p:nvSpPr>
          <p:cNvPr id="3" name="Inhaltsplatzhalter 2"/>
          <p:cNvSpPr>
            <a:spLocks noGrp="1"/>
          </p:cNvSpPr>
          <p:nvPr>
            <p:ph sz="quarter" idx="13"/>
          </p:nvPr>
        </p:nvSpPr>
        <p:spPr/>
        <p:txBody>
          <a:bodyPr/>
          <a:lstStyle/>
          <a:p>
            <a:r>
              <a:rPr lang="de-DE" dirty="0" smtClean="0"/>
              <a:t>Internationale Aktionstage mit Forschungsaktivitäten für </a:t>
            </a:r>
            <a:r>
              <a:rPr lang="de-DE" dirty="0" err="1" smtClean="0"/>
              <a:t>Schüler:innen</a:t>
            </a:r>
            <a:endParaRPr lang="de-DE" dirty="0" smtClean="0"/>
          </a:p>
          <a:p>
            <a:r>
              <a:rPr lang="de-DE" dirty="0" smtClean="0"/>
              <a:t>Gemeinsame Videokonferenz mit Forschungsinstituten</a:t>
            </a:r>
            <a:endParaRPr lang="de-DE" dirty="0"/>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19" name="Foliennummernplatzhalter 4"/>
          <p:cNvSpPr>
            <a:spLocks noGrp="1"/>
          </p:cNvSpPr>
          <p:nvPr>
            <p:ph type="sldNum" sz="quarter" idx="15"/>
          </p:nvPr>
        </p:nvSpPr>
        <p:spPr/>
        <p:txBody>
          <a:bodyPr/>
          <a:lstStyle/>
          <a:p>
            <a:fld id="{13EBA283-81CD-428D-9703-4AE41BDC50AA}" type="slidenum">
              <a:rPr lang="de-DE" smtClean="0"/>
              <a:pPr/>
              <a:t>45</a:t>
            </a:fld>
            <a:endParaRPr lang="de-DE" sz="3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015" y="4761408"/>
            <a:ext cx="1828958" cy="1615580"/>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6015" y="3002211"/>
            <a:ext cx="4031329" cy="1585097"/>
          </a:xfrm>
          <a:prstGeom prst="rect">
            <a:avLst/>
          </a:prstGeom>
        </p:spPr>
      </p:pic>
      <p:sp>
        <p:nvSpPr>
          <p:cNvPr id="9" name="Textfeld 8"/>
          <p:cNvSpPr txBox="1"/>
          <p:nvPr/>
        </p:nvSpPr>
        <p:spPr>
          <a:xfrm>
            <a:off x="3281679" y="4734560"/>
            <a:ext cx="2448561" cy="1550168"/>
          </a:xfrm>
          <a:prstGeom prst="rect">
            <a:avLst/>
          </a:prstGeom>
          <a:noFill/>
        </p:spPr>
        <p:txBody>
          <a:bodyPr wrap="square" rtlCol="0">
            <a:spAutoFit/>
          </a:bodyPr>
          <a:lstStyle/>
          <a:p>
            <a:pPr marL="228600" indent="-228600">
              <a:lnSpc>
                <a:spcPct val="90000"/>
              </a:lnSpc>
              <a:spcBef>
                <a:spcPts val="1000"/>
              </a:spcBef>
              <a:buClr>
                <a:srgbClr val="CCCC00"/>
              </a:buClr>
              <a:buSzPct val="90000"/>
              <a:buFont typeface="Arial Narrow" panose="020B0606020202030204" pitchFamily="34" charset="0"/>
              <a:buChar char="►"/>
            </a:pPr>
            <a:r>
              <a:rPr lang="de-DE" sz="2400" dirty="0" smtClean="0">
                <a:solidFill>
                  <a:srgbClr val="002060"/>
                </a:solidFill>
                <a:latin typeface="Arial Narrow" panose="020B0606020202030204" pitchFamily="34" charset="0"/>
                <a:hlinkClick r:id="rId5"/>
              </a:rPr>
              <a:t>Website</a:t>
            </a:r>
            <a:endParaRPr lang="de-DE" sz="2400" dirty="0" smtClean="0">
              <a:solidFill>
                <a:srgbClr val="002060"/>
              </a:solidFill>
              <a:latin typeface="Arial Narrow" panose="020B0606020202030204" pitchFamily="34" charset="0"/>
            </a:endParaRPr>
          </a:p>
          <a:p>
            <a:pPr marL="228600" indent="-228600">
              <a:lnSpc>
                <a:spcPct val="90000"/>
              </a:lnSpc>
              <a:spcBef>
                <a:spcPts val="1000"/>
              </a:spcBef>
              <a:buClr>
                <a:srgbClr val="CCCC00"/>
              </a:buClr>
              <a:buSzPct val="90000"/>
              <a:buFont typeface="Arial Narrow" panose="020B0606020202030204" pitchFamily="34" charset="0"/>
              <a:buChar char="►"/>
            </a:pPr>
            <a:r>
              <a:rPr lang="de-DE" sz="2400" dirty="0" smtClean="0">
                <a:solidFill>
                  <a:srgbClr val="002060"/>
                </a:solidFill>
                <a:latin typeface="Arial Narrow" panose="020B0606020202030204" pitchFamily="34" charset="0"/>
              </a:rPr>
              <a:t>Koordiniert aus Dresden und USA (</a:t>
            </a:r>
            <a:r>
              <a:rPr lang="de-DE" sz="2400" dirty="0" err="1" smtClean="0">
                <a:solidFill>
                  <a:srgbClr val="002060"/>
                </a:solidFill>
                <a:latin typeface="Arial Narrow" panose="020B0606020202030204" pitchFamily="34" charset="0"/>
              </a:rPr>
              <a:t>QuarkNet</a:t>
            </a:r>
            <a:r>
              <a:rPr lang="de-DE" sz="2400" dirty="0" smtClean="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pic>
        <p:nvPicPr>
          <p:cNvPr id="10" name="Grafik 9"/>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170937" y="2735847"/>
            <a:ext cx="2513531" cy="3555250"/>
          </a:xfrm>
          <a:prstGeom prst="rect">
            <a:avLst/>
          </a:prstGeom>
        </p:spPr>
      </p:pic>
      <p:sp>
        <p:nvSpPr>
          <p:cNvPr id="11" name="Textfeld 10"/>
          <p:cNvSpPr txBox="1"/>
          <p:nvPr/>
        </p:nvSpPr>
        <p:spPr>
          <a:xfrm>
            <a:off x="9811391" y="3794759"/>
            <a:ext cx="2214880" cy="1217769"/>
          </a:xfrm>
          <a:prstGeom prst="rect">
            <a:avLst/>
          </a:prstGeom>
          <a:noFill/>
        </p:spPr>
        <p:txBody>
          <a:bodyPr wrap="square" rtlCol="0">
            <a:spAutoFit/>
          </a:bodyPr>
          <a:lstStyle/>
          <a:p>
            <a:pPr marL="228600" indent="-228600">
              <a:lnSpc>
                <a:spcPct val="90000"/>
              </a:lnSpc>
              <a:spcBef>
                <a:spcPts val="1000"/>
              </a:spcBef>
              <a:buClr>
                <a:srgbClr val="CCCC00"/>
              </a:buClr>
              <a:buSzPct val="90000"/>
              <a:buFont typeface="Arial Narrow" panose="020B0606020202030204" pitchFamily="34" charset="0"/>
              <a:buChar char="►"/>
            </a:pPr>
            <a:r>
              <a:rPr lang="de-DE" sz="2400" dirty="0" smtClean="0">
                <a:solidFill>
                  <a:srgbClr val="002060"/>
                </a:solidFill>
                <a:latin typeface="Arial Narrow" panose="020B0606020202030204" pitchFamily="34" charset="0"/>
                <a:hlinkClick r:id="rId7"/>
              </a:rPr>
              <a:t>Website</a:t>
            </a:r>
            <a:endParaRPr lang="de-DE" sz="2400" dirty="0" smtClean="0">
              <a:solidFill>
                <a:srgbClr val="002060"/>
              </a:solidFill>
              <a:latin typeface="Arial Narrow" panose="020B0606020202030204" pitchFamily="34" charset="0"/>
            </a:endParaRPr>
          </a:p>
          <a:p>
            <a:pPr marL="228600" indent="-228600">
              <a:lnSpc>
                <a:spcPct val="90000"/>
              </a:lnSpc>
              <a:spcBef>
                <a:spcPts val="1000"/>
              </a:spcBef>
              <a:buClr>
                <a:srgbClr val="CCCC00"/>
              </a:buClr>
              <a:buSzPct val="90000"/>
              <a:buFont typeface="Arial Narrow" panose="020B0606020202030204" pitchFamily="34" charset="0"/>
              <a:buChar char="►"/>
            </a:pPr>
            <a:r>
              <a:rPr lang="de-DE" sz="2400" dirty="0" smtClean="0">
                <a:solidFill>
                  <a:srgbClr val="002060"/>
                </a:solidFill>
                <a:latin typeface="Arial Narrow" panose="020B0606020202030204" pitchFamily="34" charset="0"/>
              </a:rPr>
              <a:t>Organisiert von </a:t>
            </a:r>
            <a:r>
              <a:rPr lang="de-DE" sz="2400" dirty="0" err="1" smtClean="0">
                <a:solidFill>
                  <a:srgbClr val="002060"/>
                </a:solidFill>
                <a:latin typeface="Arial Narrow" panose="020B0606020202030204" pitchFamily="34" charset="0"/>
              </a:rPr>
              <a:t>DESY</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20671756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29E695-0A69-41A8-9F49-065118CE1BD9}"/>
              </a:ext>
            </a:extLst>
          </p:cNvPr>
          <p:cNvSpPr>
            <a:spLocks noGrp="1"/>
          </p:cNvSpPr>
          <p:nvPr>
            <p:ph type="title"/>
          </p:nvPr>
        </p:nvSpPr>
        <p:spPr/>
        <p:txBody>
          <a:bodyPr/>
          <a:lstStyle/>
          <a:p>
            <a:r>
              <a:rPr lang="de-DE" dirty="0" smtClean="0"/>
              <a:t>Auf dem Laufenden bleiben</a:t>
            </a:r>
            <a:endParaRPr lang="de-DE" dirty="0"/>
          </a:p>
        </p:txBody>
      </p:sp>
      <p:sp>
        <p:nvSpPr>
          <p:cNvPr id="6" name="Inhaltsplatzhalter 5">
            <a:extLst>
              <a:ext uri="{FF2B5EF4-FFF2-40B4-BE49-F238E27FC236}">
                <a16:creationId xmlns:a16="http://schemas.microsoft.com/office/drawing/2014/main" id="{FB4D6EE8-66A7-4EC8-9278-5191C59027B6}"/>
              </a:ext>
            </a:extLst>
          </p:cNvPr>
          <p:cNvSpPr>
            <a:spLocks noGrp="1"/>
          </p:cNvSpPr>
          <p:nvPr>
            <p:ph sz="quarter" idx="13"/>
          </p:nvPr>
        </p:nvSpPr>
        <p:spPr>
          <a:xfrm>
            <a:off x="1295467" y="1772817"/>
            <a:ext cx="7526681" cy="4535487"/>
          </a:xfrm>
        </p:spPr>
        <p:txBody>
          <a:bodyPr>
            <a:normAutofit/>
          </a:bodyPr>
          <a:lstStyle/>
          <a:p>
            <a:pPr marL="361950" indent="-361950"/>
            <a:r>
              <a:rPr lang="de-DE" dirty="0" smtClean="0"/>
              <a:t>Newsletter/Magazin </a:t>
            </a:r>
            <a:r>
              <a:rPr lang="de-DE" dirty="0"/>
              <a:t>„</a:t>
            </a:r>
            <a:r>
              <a:rPr lang="de-DE" dirty="0" err="1"/>
              <a:t>teilchenwelten</a:t>
            </a:r>
            <a:r>
              <a:rPr lang="de-DE" dirty="0" smtClean="0"/>
              <a:t>“ (ca. 3 x pro Jahr) </a:t>
            </a:r>
            <a:r>
              <a:rPr lang="de-DE" sz="1800" dirty="0">
                <a:hlinkClick r:id="rId2"/>
              </a:rPr>
              <a:t>https://www.teilchenwelt.de/aktuelles/magazin-teilchenwelten/</a:t>
            </a:r>
            <a:r>
              <a:rPr lang="de-DE" sz="1800" dirty="0"/>
              <a:t>  </a:t>
            </a:r>
          </a:p>
          <a:p>
            <a:pPr marL="361950" indent="-361950"/>
            <a:r>
              <a:rPr lang="de-DE" dirty="0" smtClean="0"/>
              <a:t>Zusätzlicher Email-Verteiler (ca. 6 x pro Jahr)</a:t>
            </a:r>
          </a:p>
          <a:p>
            <a:pPr lvl="1"/>
            <a:r>
              <a:rPr lang="de-DE" dirty="0" smtClean="0"/>
              <a:t>Informationen zu überregionalen Angeboten</a:t>
            </a:r>
            <a:br>
              <a:rPr lang="de-DE" dirty="0" smtClean="0"/>
            </a:br>
            <a:r>
              <a:rPr lang="de-DE" dirty="0" smtClean="0"/>
              <a:t>für Ihre Schülerinnen und Schüler (z.B. CERN-Workshops, </a:t>
            </a:r>
            <a:br>
              <a:rPr lang="de-DE" dirty="0" smtClean="0"/>
            </a:br>
            <a:r>
              <a:rPr lang="de-DE" dirty="0" smtClean="0"/>
              <a:t>-Projektwochen, überregionale Angebote)</a:t>
            </a:r>
          </a:p>
          <a:p>
            <a:pPr lvl="1"/>
            <a:r>
              <a:rPr lang="de-DE" dirty="0" smtClean="0"/>
              <a:t>Informationen </a:t>
            </a:r>
            <a:r>
              <a:rPr lang="de-DE" dirty="0"/>
              <a:t>zu Materialien für Lehrkräfte für den Unterricht (Neuerscheinungen, Nachdrucke, …)</a:t>
            </a:r>
          </a:p>
          <a:p>
            <a:pPr lvl="1"/>
            <a:r>
              <a:rPr lang="de-DE" dirty="0"/>
              <a:t>Informationen zum überregionalen Fortbildungsprogramm des Projekts </a:t>
            </a:r>
            <a:br>
              <a:rPr lang="de-DE" dirty="0"/>
            </a:br>
            <a:r>
              <a:rPr lang="de-DE" dirty="0"/>
              <a:t>„Forschung trifft Schule“ </a:t>
            </a:r>
          </a:p>
          <a:p>
            <a:pPr marL="361950" indent="-361950"/>
            <a:r>
              <a:rPr lang="de-DE" dirty="0" smtClean="0">
                <a:hlinkClick r:id="rId3"/>
              </a:rPr>
              <a:t>Hier</a:t>
            </a:r>
            <a:r>
              <a:rPr lang="de-DE" dirty="0" smtClean="0"/>
              <a:t> können </a:t>
            </a:r>
            <a:r>
              <a:rPr lang="de-DE" dirty="0"/>
              <a:t>Sie sich </a:t>
            </a:r>
            <a:r>
              <a:rPr lang="de-DE" dirty="0" smtClean="0"/>
              <a:t>anmelden </a:t>
            </a:r>
            <a:r>
              <a:rPr lang="de-DE" dirty="0"/>
              <a:t>und auswählen, welche Informationen Sie erhalten </a:t>
            </a:r>
            <a:r>
              <a:rPr lang="de-DE" dirty="0" smtClean="0"/>
              <a:t>möchten.</a:t>
            </a:r>
            <a:endParaRPr lang="de-DE" dirty="0"/>
          </a:p>
          <a:p>
            <a:endParaRPr lang="de-DE" dirty="0"/>
          </a:p>
        </p:txBody>
      </p:sp>
      <p:sp>
        <p:nvSpPr>
          <p:cNvPr id="8" name="Fußzeilenplatzhalter 7"/>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a:extLst>
              <a:ext uri="{FF2B5EF4-FFF2-40B4-BE49-F238E27FC236}">
                <a16:creationId xmlns:a16="http://schemas.microsoft.com/office/drawing/2014/main" id="{82F0001B-454B-4BB5-A859-F6CDDC6E6EFE}"/>
              </a:ext>
            </a:extLst>
          </p:cNvPr>
          <p:cNvSpPr>
            <a:spLocks noGrp="1"/>
          </p:cNvSpPr>
          <p:nvPr>
            <p:ph type="sldNum" sz="quarter" idx="15"/>
          </p:nvPr>
        </p:nvSpPr>
        <p:spPr/>
        <p:txBody>
          <a:bodyPr/>
          <a:lstStyle/>
          <a:p>
            <a:pPr algn="ctr"/>
            <a:fld id="{13EBA283-81CD-428D-9703-4AE41BDC50AA}" type="slidenum">
              <a:rPr lang="de-DE" sz="1400" smtClean="0"/>
              <a:pPr algn="ctr"/>
              <a:t>46</a:t>
            </a:fld>
            <a:endParaRPr lang="de-DE" sz="1400" dirty="0"/>
          </a:p>
        </p:txBody>
      </p:sp>
      <p:pic>
        <p:nvPicPr>
          <p:cNvPr id="7" name="Grafik 6">
            <a:extLst>
              <a:ext uri="{FF2B5EF4-FFF2-40B4-BE49-F238E27FC236}">
                <a16:creationId xmlns:a16="http://schemas.microsoft.com/office/drawing/2014/main" id="{8182DA51-8694-4DEE-ABF0-ABB99F8DC1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2400" y="219510"/>
            <a:ext cx="4419600" cy="3082388"/>
          </a:xfrm>
          <a:prstGeom prst="rect">
            <a:avLst/>
          </a:prstGeom>
        </p:spPr>
      </p:pic>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148" y="3402330"/>
            <a:ext cx="2857500" cy="2857500"/>
          </a:xfrm>
          <a:prstGeom prst="rect">
            <a:avLst/>
          </a:prstGeom>
        </p:spPr>
      </p:pic>
    </p:spTree>
    <p:extLst>
      <p:ext uri="{BB962C8B-B14F-4D97-AF65-F5344CB8AC3E}">
        <p14:creationId xmlns:p14="http://schemas.microsoft.com/office/powerpoint/2010/main" val="25650507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Kontakt aufnehmen</a:t>
            </a:r>
            <a:endParaRPr lang="de-DE" dirty="0"/>
          </a:p>
        </p:txBody>
      </p:sp>
      <p:sp>
        <p:nvSpPr>
          <p:cNvPr id="3" name="Inhaltsplatzhalter 2"/>
          <p:cNvSpPr>
            <a:spLocks noGrp="1"/>
          </p:cNvSpPr>
          <p:nvPr>
            <p:ph sz="quarter" idx="13"/>
          </p:nvPr>
        </p:nvSpPr>
        <p:spPr>
          <a:xfrm>
            <a:off x="1295468" y="1772817"/>
            <a:ext cx="3315650" cy="4535487"/>
          </a:xfrm>
        </p:spPr>
        <p:txBody>
          <a:bodyPr/>
          <a:lstStyle/>
          <a:p>
            <a:r>
              <a:rPr lang="de-DE" dirty="0" smtClean="0"/>
              <a:t>Nahegelegenen </a:t>
            </a:r>
            <a:r>
              <a:rPr lang="de-DE" dirty="0" smtClean="0">
                <a:hlinkClick r:id="rId2"/>
              </a:rPr>
              <a:t>Standort suchen</a:t>
            </a:r>
            <a:endParaRPr lang="de-DE" dirty="0" smtClean="0"/>
          </a:p>
          <a:p>
            <a:r>
              <a:rPr lang="de-DE" dirty="0" smtClean="0"/>
              <a:t>Angebote des Standorts erfragen oder eigene Idee einbringen</a:t>
            </a:r>
          </a:p>
          <a:p>
            <a:r>
              <a:rPr lang="de-DE" dirty="0" smtClean="0"/>
              <a:t>Mail: [Stadt]@teilchenwelt.de</a:t>
            </a:r>
            <a:endParaRPr lang="de-DE" dirty="0"/>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47</a:t>
            </a:fld>
            <a:endParaRPr lang="de-DE" dirty="0"/>
          </a:p>
        </p:txBody>
      </p:sp>
      <p:pic>
        <p:nvPicPr>
          <p:cNvPr id="6" name="Inhaltsplatzhalter 5"/>
          <p:cNvPicPr>
            <a:picLocks noChangeAspect="1"/>
          </p:cNvPicPr>
          <p:nvPr/>
        </p:nvPicPr>
        <p:blipFill>
          <a:blip r:embed="rId3"/>
          <a:stretch>
            <a:fillRect/>
          </a:stretch>
        </p:blipFill>
        <p:spPr>
          <a:xfrm>
            <a:off x="4611118" y="1799356"/>
            <a:ext cx="7286970" cy="4535487"/>
          </a:xfrm>
          <a:prstGeom prst="rect">
            <a:avLst/>
          </a:prstGeom>
        </p:spPr>
      </p:pic>
      <p:sp>
        <p:nvSpPr>
          <p:cNvPr id="7" name="Ellipse 6"/>
          <p:cNvSpPr/>
          <p:nvPr/>
        </p:nvSpPr>
        <p:spPr>
          <a:xfrm>
            <a:off x="4412974" y="5619689"/>
            <a:ext cx="3550161" cy="92433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2903733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2478544" y="2084535"/>
            <a:ext cx="2667000" cy="2000548"/>
          </a:xfrm>
          <a:prstGeom prst="rect">
            <a:avLst/>
          </a:prstGeom>
        </p:spPr>
        <p:txBody>
          <a:bodyPr wrap="square">
            <a:spAutoFit/>
          </a:bodyPr>
          <a:lstStyle/>
          <a:p>
            <a:pPr>
              <a:spcBef>
                <a:spcPts val="0"/>
              </a:spcBef>
            </a:pPr>
            <a:endParaRPr lang="de-DE" dirty="0">
              <a:solidFill>
                <a:prstClr val="black"/>
              </a:solidFill>
            </a:endParaRPr>
          </a:p>
          <a:p>
            <a:pPr>
              <a:lnSpc>
                <a:spcPct val="150000"/>
              </a:lnSpc>
              <a:spcBef>
                <a:spcPts val="600"/>
              </a:spcBef>
              <a:spcAft>
                <a:spcPts val="600"/>
              </a:spcAft>
            </a:pPr>
            <a:r>
              <a:rPr lang="de-DE" sz="2400" dirty="0" smtClean="0">
                <a:solidFill>
                  <a:srgbClr val="013476"/>
                </a:solidFill>
                <a:hlinkClick r:id="rId2"/>
              </a:rPr>
              <a:t>www.teilchenwelt.de</a:t>
            </a:r>
            <a:endParaRPr lang="de-DE" sz="2400" dirty="0" smtClean="0">
              <a:solidFill>
                <a:srgbClr val="013476"/>
              </a:solidFill>
            </a:endParaRPr>
          </a:p>
          <a:p>
            <a:pPr>
              <a:lnSpc>
                <a:spcPct val="150000"/>
              </a:lnSpc>
            </a:pPr>
            <a:r>
              <a:rPr lang="de-DE" sz="2400" dirty="0" smtClean="0">
                <a:solidFill>
                  <a:prstClr val="black"/>
                </a:solidFill>
                <a:hlinkClick r:id=""/>
              </a:rPr>
              <a:t>mail@teilchenwelt.de</a:t>
            </a:r>
            <a:endParaRPr lang="de-DE" sz="2400" dirty="0">
              <a:solidFill>
                <a:prstClr val="black"/>
              </a:solidFill>
            </a:endParaRPr>
          </a:p>
          <a:p>
            <a:pPr>
              <a:spcBef>
                <a:spcPts val="0"/>
              </a:spcBef>
            </a:pPr>
            <a:endParaRPr lang="de-DE" sz="2400" dirty="0">
              <a:solidFill>
                <a:srgbClr val="013476"/>
              </a:solidFill>
            </a:endParaRPr>
          </a:p>
        </p:txBody>
      </p:sp>
      <p:sp>
        <p:nvSpPr>
          <p:cNvPr id="10" name="Rechteck 9"/>
          <p:cNvSpPr/>
          <p:nvPr/>
        </p:nvSpPr>
        <p:spPr>
          <a:xfrm>
            <a:off x="8109857" y="0"/>
            <a:ext cx="4158343" cy="6858000"/>
          </a:xfrm>
          <a:prstGeom prst="rect">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63095" y="2183284"/>
            <a:ext cx="540000" cy="540000"/>
          </a:xfrm>
          <a:prstGeom prst="rect">
            <a:avLst/>
          </a:prstGeom>
        </p:spPr>
      </p:pic>
      <p:sp>
        <p:nvSpPr>
          <p:cNvPr id="12" name="Textfeld 11"/>
          <p:cNvSpPr txBox="1"/>
          <p:nvPr/>
        </p:nvSpPr>
        <p:spPr>
          <a:xfrm>
            <a:off x="9784624" y="18952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3" name="Textfeld 12"/>
          <p:cNvSpPr txBox="1"/>
          <p:nvPr/>
        </p:nvSpPr>
        <p:spPr>
          <a:xfrm>
            <a:off x="9784624" y="8552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4" name="Grafik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08457" y="1146168"/>
            <a:ext cx="1570964" cy="461052"/>
          </a:xfrm>
          <a:prstGeom prst="rect">
            <a:avLst/>
          </a:prstGeom>
        </p:spPr>
      </p:pic>
      <p:sp>
        <p:nvSpPr>
          <p:cNvPr id="15" name="Textfeld 14"/>
          <p:cNvSpPr txBox="1"/>
          <p:nvPr/>
        </p:nvSpPr>
        <p:spPr>
          <a:xfrm>
            <a:off x="9784624" y="30021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6" name="Grafik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04968" y="3338610"/>
            <a:ext cx="1009505" cy="428850"/>
          </a:xfrm>
          <a:prstGeom prst="rect">
            <a:avLst/>
          </a:prstGeom>
        </p:spPr>
      </p:pic>
      <p:pic>
        <p:nvPicPr>
          <p:cNvPr id="17" name="Grafik 16"/>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903604" y="5546581"/>
            <a:ext cx="1575816" cy="597143"/>
          </a:xfrm>
          <a:prstGeom prst="rect">
            <a:avLst/>
          </a:prstGeom>
        </p:spPr>
      </p:pic>
      <p:pic>
        <p:nvPicPr>
          <p:cNvPr id="18" name="Grafik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03604" y="4326364"/>
            <a:ext cx="1575816" cy="1097280"/>
          </a:xfrm>
          <a:prstGeom prst="rect">
            <a:avLst/>
          </a:prstGeom>
        </p:spPr>
      </p:pic>
      <p:sp>
        <p:nvSpPr>
          <p:cNvPr id="19" name="Textfeld 18"/>
          <p:cNvSpPr txBox="1"/>
          <p:nvPr/>
        </p:nvSpPr>
        <p:spPr>
          <a:xfrm>
            <a:off x="9755448" y="40102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20" name="Grafik 19">
            <a:extLst>
              <a:ext uri="{FF2B5EF4-FFF2-40B4-BE49-F238E27FC236}">
                <a16:creationId xmlns:a16="http://schemas.microsoft.com/office/drawing/2014/main" id="{ADB11F86-256A-4BFA-AD2F-072C052B672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74752" y="2192500"/>
            <a:ext cx="675000" cy="675000"/>
          </a:xfrm>
          <a:prstGeom prst="rect">
            <a:avLst/>
          </a:prstGeom>
        </p:spPr>
      </p:pic>
      <p:pic>
        <p:nvPicPr>
          <p:cNvPr id="21" name="Grafik 20"/>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2478544" y="1262727"/>
            <a:ext cx="3094520" cy="974399"/>
          </a:xfrm>
          <a:prstGeom prst="rect">
            <a:avLst/>
          </a:prstGeom>
        </p:spPr>
      </p:pic>
      <p:pic>
        <p:nvPicPr>
          <p:cNvPr id="22" name="Grafik 21">
            <a:hlinkClick r:id="rId10"/>
          </p:cNvPr>
          <p:cNvPicPr>
            <a:picLocks noChangeAspect="1"/>
          </p:cNvPicPr>
          <p:nvPr/>
        </p:nvPicPr>
        <p:blipFill rotWithShape="1">
          <a:blip r:embed="rId11"/>
          <a:srcRect t="1222" r="75965" b="-1"/>
          <a:stretch/>
        </p:blipFill>
        <p:spPr>
          <a:xfrm>
            <a:off x="2478544" y="4290860"/>
            <a:ext cx="521973" cy="555112"/>
          </a:xfrm>
          <a:prstGeom prst="rect">
            <a:avLst/>
          </a:prstGeom>
        </p:spPr>
      </p:pic>
      <p:pic>
        <p:nvPicPr>
          <p:cNvPr id="23" name="Grafik 22">
            <a:hlinkClick r:id="rId12"/>
          </p:cNvPr>
          <p:cNvPicPr>
            <a:picLocks noChangeAspect="1"/>
          </p:cNvPicPr>
          <p:nvPr/>
        </p:nvPicPr>
        <p:blipFill rotWithShape="1">
          <a:blip r:embed="rId11"/>
          <a:srcRect l="75000" t="1603" b="-1"/>
          <a:stretch/>
        </p:blipFill>
        <p:spPr>
          <a:xfrm>
            <a:off x="3577187" y="4288243"/>
            <a:ext cx="542925" cy="552967"/>
          </a:xfrm>
          <a:prstGeom prst="rect">
            <a:avLst/>
          </a:prstGeom>
        </p:spPr>
      </p:pic>
      <p:pic>
        <p:nvPicPr>
          <p:cNvPr id="24" name="Grafik 23">
            <a:hlinkClick r:id="rId13"/>
          </p:cNvPr>
          <p:cNvPicPr>
            <a:picLocks noChangeAspect="1"/>
          </p:cNvPicPr>
          <p:nvPr/>
        </p:nvPicPr>
        <p:blipFill rotWithShape="1">
          <a:blip r:embed="rId11"/>
          <a:srcRect l="25497" t="91" r="51491"/>
          <a:stretch/>
        </p:blipFill>
        <p:spPr>
          <a:xfrm>
            <a:off x="3038975" y="4288243"/>
            <a:ext cx="499753" cy="561462"/>
          </a:xfrm>
          <a:prstGeom prst="rect">
            <a:avLst/>
          </a:prstGeom>
        </p:spPr>
      </p:pic>
    </p:spTree>
    <p:extLst>
      <p:ext uri="{BB962C8B-B14F-4D97-AF65-F5344CB8AC3E}">
        <p14:creationId xmlns:p14="http://schemas.microsoft.com/office/powerpoint/2010/main" val="1956645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8" name="Inhaltsplatzhalter 7"/>
          <p:cNvSpPr>
            <a:spLocks noGrp="1"/>
          </p:cNvSpPr>
          <p:nvPr>
            <p:ph sz="quarter" idx="13"/>
          </p:nvPr>
        </p:nvSpPr>
        <p:spPr/>
        <p:txBody>
          <a:bodyPr>
            <a:normAutofit/>
          </a:bodyPr>
          <a:lstStyle/>
          <a:p>
            <a:pPr>
              <a:lnSpc>
                <a:spcPct val="150000"/>
              </a:lnSpc>
            </a:pPr>
            <a:r>
              <a:rPr lang="de-DE" sz="2800" dirty="0" smtClean="0"/>
              <a:t>Was </a:t>
            </a:r>
            <a:r>
              <a:rPr lang="de-DE" sz="2800" dirty="0"/>
              <a:t>ist </a:t>
            </a:r>
            <a:r>
              <a:rPr lang="de-DE" sz="2800" dirty="0" smtClean="0"/>
              <a:t>das Netzwerk </a:t>
            </a:r>
            <a:r>
              <a:rPr lang="de-DE" sz="2800" dirty="0"/>
              <a:t>Teilchenwelt?</a:t>
            </a:r>
          </a:p>
          <a:p>
            <a:pPr>
              <a:lnSpc>
                <a:spcPct val="150000"/>
              </a:lnSpc>
            </a:pPr>
            <a:r>
              <a:rPr lang="de-DE" sz="2800" b="1" dirty="0" smtClean="0"/>
              <a:t>Aktivitäten für Jugendliche</a:t>
            </a:r>
          </a:p>
          <a:p>
            <a:pPr>
              <a:lnSpc>
                <a:spcPct val="150000"/>
              </a:lnSpc>
            </a:pPr>
            <a:r>
              <a:rPr lang="de-DE" sz="2800" dirty="0" smtClean="0"/>
              <a:t>Aktivitäten für Lehrkräfte</a:t>
            </a:r>
          </a:p>
          <a:p>
            <a:pPr>
              <a:lnSpc>
                <a:spcPct val="150000"/>
              </a:lnSpc>
            </a:pPr>
            <a:r>
              <a:rPr lang="de-DE" sz="2800" dirty="0"/>
              <a:t>Unterrichtsmaterialien</a:t>
            </a:r>
          </a:p>
          <a:p>
            <a:pPr>
              <a:lnSpc>
                <a:spcPct val="150000"/>
              </a:lnSpc>
            </a:pPr>
            <a:r>
              <a:rPr lang="de-DE" sz="2800" dirty="0" smtClean="0"/>
              <a:t>Weitere Angebote</a:t>
            </a:r>
          </a:p>
        </p:txBody>
      </p:sp>
      <p:sp>
        <p:nvSpPr>
          <p:cNvPr id="6" name="Fußzeilenplatzhalter 5"/>
          <p:cNvSpPr>
            <a:spLocks noGrp="1"/>
          </p:cNvSpPr>
          <p:nvPr>
            <p:ph type="ftr" sz="quarter" idx="14"/>
          </p:nvPr>
        </p:nvSpPr>
        <p:spPr/>
        <p:txBody>
          <a:bodyPr/>
          <a:lstStyle/>
          <a:p>
            <a:r>
              <a:rPr lang="de-DE" smtClean="0"/>
              <a:t>Netzwerk Teilchenwelt - Angebote und Materialien</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5</a:t>
            </a:fld>
            <a:endParaRPr lang="de-DE" sz="3200" dirty="0"/>
          </a:p>
        </p:txBody>
      </p:sp>
    </p:spTree>
    <p:extLst>
      <p:ext uri="{BB962C8B-B14F-4D97-AF65-F5344CB8AC3E}">
        <p14:creationId xmlns:p14="http://schemas.microsoft.com/office/powerpoint/2010/main" val="3615335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Stufenprogramm für Jugendliche</a:t>
            </a:r>
            <a:endParaRPr lang="de-DE" dirty="0"/>
          </a:p>
        </p:txBody>
      </p:sp>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6</a:t>
            </a:fld>
            <a:endParaRPr lang="de-DE" dirty="0"/>
          </a:p>
        </p:txBody>
      </p:sp>
      <p:graphicFrame>
        <p:nvGraphicFramePr>
          <p:cNvPr id="35" name="Diagramm 34"/>
          <p:cNvGraphicFramePr>
            <a:graphicFrameLocks/>
          </p:cNvGraphicFramePr>
          <p:nvPr>
            <p:extLst>
              <p:ext uri="{D42A27DB-BD31-4B8C-83A1-F6EECF244321}">
                <p14:modId xmlns:p14="http://schemas.microsoft.com/office/powerpoint/2010/main" val="998110585"/>
              </p:ext>
            </p:extLst>
          </p:nvPr>
        </p:nvGraphicFramePr>
        <p:xfrm>
          <a:off x="422118" y="4126851"/>
          <a:ext cx="11358756" cy="2516454"/>
        </p:xfrm>
        <a:graphic>
          <a:graphicData uri="http://schemas.openxmlformats.org/drawingml/2006/chart">
            <c:chart xmlns:c="http://schemas.openxmlformats.org/drawingml/2006/chart" xmlns:r="http://schemas.openxmlformats.org/officeDocument/2006/relationships" r:id="rId3"/>
          </a:graphicData>
        </a:graphic>
      </p:graphicFrame>
      <p:pic>
        <p:nvPicPr>
          <p:cNvPr id="37" name="Grafik 36"/>
          <p:cNvPicPr>
            <a:picLocks noChangeAspect="1"/>
          </p:cNvPicPr>
          <p:nvPr/>
        </p:nvPicPr>
        <p:blipFill rotWithShape="1">
          <a:blip r:embed="rId4" cstate="print">
            <a:extLst>
              <a:ext uri="{28A0092B-C50C-407E-A947-70E740481C1C}">
                <a14:useLocalDpi xmlns:a14="http://schemas.microsoft.com/office/drawing/2010/main" val="0"/>
              </a:ext>
            </a:extLst>
          </a:blip>
          <a:srcRect t="-300"/>
          <a:stretch/>
        </p:blipFill>
        <p:spPr>
          <a:xfrm>
            <a:off x="1418608" y="1464840"/>
            <a:ext cx="2173607" cy="2556000"/>
          </a:xfrm>
          <a:prstGeom prst="rect">
            <a:avLst/>
          </a:prstGeom>
        </p:spPr>
      </p:pic>
      <p:sp>
        <p:nvSpPr>
          <p:cNvPr id="38" name="Textplatzhalter 5"/>
          <p:cNvSpPr txBox="1">
            <a:spLocks/>
          </p:cNvSpPr>
          <p:nvPr/>
        </p:nvSpPr>
        <p:spPr>
          <a:xfrm>
            <a:off x="1180155" y="4054643"/>
            <a:ext cx="2650512" cy="497372"/>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Narrow" panose="020B0606020202030204" pitchFamily="34" charset="0"/>
              <a:buNone/>
            </a:pPr>
            <a:r>
              <a:rPr lang="de-DE" sz="1800" dirty="0" err="1" smtClean="0"/>
              <a:t>Masterclasses</a:t>
            </a:r>
            <a:r>
              <a:rPr lang="de-DE" sz="1800" dirty="0" smtClean="0"/>
              <a:t> in Schulen, </a:t>
            </a:r>
            <a:r>
              <a:rPr lang="de-DE" sz="1800" dirty="0"/>
              <a:t>L</a:t>
            </a:r>
            <a:r>
              <a:rPr lang="de-DE" sz="1800" dirty="0" smtClean="0"/>
              <a:t>ernorten oder online</a:t>
            </a:r>
            <a:endParaRPr lang="de-DE" sz="1800" dirty="0" smtClean="0">
              <a:sym typeface="Wingdings" panose="05000000000000000000" pitchFamily="2" charset="2"/>
            </a:endParaRPr>
          </a:p>
          <a:p>
            <a:pPr marL="0" indent="0">
              <a:buFont typeface="Arial Narrow" panose="020B0606020202030204" pitchFamily="34" charset="0"/>
              <a:buNone/>
            </a:pPr>
            <a:endParaRPr lang="de-DE" sz="1800" dirty="0"/>
          </a:p>
        </p:txBody>
      </p:sp>
      <p:pic>
        <p:nvPicPr>
          <p:cNvPr id="39" name="Grafik 38"/>
          <p:cNvPicPr>
            <a:picLocks noChangeAspect="1"/>
          </p:cNvPicPr>
          <p:nvPr/>
        </p:nvPicPr>
        <p:blipFill rotWithShape="1">
          <a:blip r:embed="rId5" cstate="print">
            <a:extLst>
              <a:ext uri="{28A0092B-C50C-407E-A947-70E740481C1C}">
                <a14:useLocalDpi xmlns:a14="http://schemas.microsoft.com/office/drawing/2010/main" val="0"/>
              </a:ext>
            </a:extLst>
          </a:blip>
          <a:srcRect b="-568"/>
          <a:stretch/>
        </p:blipFill>
        <p:spPr>
          <a:xfrm>
            <a:off x="4181986" y="1460595"/>
            <a:ext cx="2121991" cy="2556000"/>
          </a:xfrm>
          <a:prstGeom prst="rect">
            <a:avLst/>
          </a:prstGeom>
        </p:spPr>
      </p:pic>
      <p:sp>
        <p:nvSpPr>
          <p:cNvPr id="40" name="Textplatzhalter 5"/>
          <p:cNvSpPr txBox="1">
            <a:spLocks/>
          </p:cNvSpPr>
          <p:nvPr/>
        </p:nvSpPr>
        <p:spPr>
          <a:xfrm>
            <a:off x="3910625" y="4007258"/>
            <a:ext cx="2690447" cy="775864"/>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Eigenes</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Engagement, </a:t>
            </a: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Detektor-Projekte</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a:t>
            </a:r>
            <a:endPar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pic>
        <p:nvPicPr>
          <p:cNvPr id="41" name="Grafik 40"/>
          <p:cNvPicPr>
            <a:picLocks noChangeAspect="1"/>
          </p:cNvPicPr>
          <p:nvPr/>
        </p:nvPicPr>
        <p:blipFill rotWithShape="1">
          <a:blip r:embed="rId6" cstate="print">
            <a:extLst>
              <a:ext uri="{28A0092B-C50C-407E-A947-70E740481C1C}">
                <a14:useLocalDpi xmlns:a14="http://schemas.microsoft.com/office/drawing/2010/main" val="0"/>
              </a:ext>
            </a:extLst>
          </a:blip>
          <a:srcRect t="-1196"/>
          <a:stretch/>
        </p:blipFill>
        <p:spPr>
          <a:xfrm>
            <a:off x="6879411" y="1436444"/>
            <a:ext cx="1954782" cy="2587209"/>
          </a:xfrm>
          <a:prstGeom prst="rect">
            <a:avLst/>
          </a:prstGeom>
        </p:spPr>
      </p:pic>
      <p:pic>
        <p:nvPicPr>
          <p:cNvPr id="42" name="Grafik 41"/>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9394823" y="1436444"/>
            <a:ext cx="1869288" cy="2556000"/>
          </a:xfrm>
          <a:prstGeom prst="rect">
            <a:avLst/>
          </a:prstGeom>
        </p:spPr>
      </p:pic>
      <p:sp>
        <p:nvSpPr>
          <p:cNvPr id="43" name="Textplatzhalter 5"/>
          <p:cNvSpPr txBox="1">
            <a:spLocks/>
          </p:cNvSpPr>
          <p:nvPr/>
        </p:nvSpPr>
        <p:spPr>
          <a:xfrm>
            <a:off x="6651234" y="4010207"/>
            <a:ext cx="2432402"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Mehrtägige</a:t>
            </a:r>
            <a:r>
              <a:rPr kumimoji="0" lang="en-US" sz="1800" b="0" i="0" u="none" strike="noStrike" kern="1200" cap="none" spc="0" normalizeH="0" noProof="0" dirty="0" smtClean="0">
                <a:ln>
                  <a:noFill/>
                </a:ln>
                <a:solidFill>
                  <a:srgbClr val="013476"/>
                </a:solidFill>
                <a:effectLst/>
                <a:uLnTx/>
                <a:uFillTx/>
                <a:latin typeface="Arial Narrow" panose="020B0606020202030204" pitchFamily="34" charset="0"/>
                <a:ea typeface="+mn-ea"/>
                <a:cs typeface="+mn-cs"/>
              </a:rPr>
              <a:t> </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Workshops </a:t>
            </a:r>
            <a:b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b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z. B. CERN u. Mainz </a:t>
            </a:r>
            <a:endPar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44" name="Textplatzhalter 5"/>
          <p:cNvSpPr txBox="1">
            <a:spLocks/>
          </p:cNvSpPr>
          <p:nvPr/>
        </p:nvSpPr>
        <p:spPr>
          <a:xfrm>
            <a:off x="9076297" y="3999191"/>
            <a:ext cx="2516426"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Forschungs</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a:t>
            </a:r>
          </a:p>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projekte</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a:t>
            </a:r>
            <a:r>
              <a:rPr kumimoji="0" lang="en-US" sz="18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Standorte</a:t>
            </a:r>
            <a:r>
              <a:rPr kumimoji="0" lang="en-US" sz="18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/CERN)</a:t>
            </a:r>
            <a:endPar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45" name="Textfeld 44"/>
          <p:cNvSpPr txBox="1"/>
          <p:nvPr/>
        </p:nvSpPr>
        <p:spPr>
          <a:xfrm>
            <a:off x="1362338" y="3817450"/>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Juliana Socher</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46" name="Textfeld 45"/>
          <p:cNvSpPr txBox="1"/>
          <p:nvPr/>
        </p:nvSpPr>
        <p:spPr>
          <a:xfrm>
            <a:off x="4107464" y="3806817"/>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47" name="Textfeld 46"/>
          <p:cNvSpPr txBox="1"/>
          <p:nvPr/>
        </p:nvSpPr>
        <p:spPr>
          <a:xfrm>
            <a:off x="6803350" y="38287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48" name="Textfeld 47"/>
          <p:cNvSpPr txBox="1"/>
          <p:nvPr/>
        </p:nvSpPr>
        <p:spPr>
          <a:xfrm>
            <a:off x="10408941" y="3777301"/>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prstClr val="white"/>
                </a:solidFill>
                <a:effectLst/>
                <a:uLnTx/>
                <a:uFillTx/>
                <a:latin typeface="Arial Narrow" panose="020B0606020202030204" pitchFamily="34" charset="0"/>
                <a:ea typeface="+mn-ea"/>
                <a:cs typeface="+mn-cs"/>
              </a:rPr>
              <a:t>© Michael Hoch</a:t>
            </a:r>
            <a:endParaRPr kumimoji="0" lang="de-DE" sz="1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217848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Stufenprogramm für Jugendliche</a:t>
            </a:r>
            <a:endParaRPr lang="de-DE" dirty="0"/>
          </a:p>
        </p:txBody>
      </p:sp>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7</a:t>
            </a:fld>
            <a:endParaRPr lang="de-DE" dirty="0"/>
          </a:p>
        </p:txBody>
      </p:sp>
      <p:graphicFrame>
        <p:nvGraphicFramePr>
          <p:cNvPr id="35" name="Diagramm 34"/>
          <p:cNvGraphicFramePr>
            <a:graphicFrameLocks/>
          </p:cNvGraphicFramePr>
          <p:nvPr>
            <p:extLst/>
          </p:nvPr>
        </p:nvGraphicFramePr>
        <p:xfrm>
          <a:off x="422118" y="4126851"/>
          <a:ext cx="11358756" cy="2516454"/>
        </p:xfrm>
        <a:graphic>
          <a:graphicData uri="http://schemas.openxmlformats.org/drawingml/2006/chart">
            <c:chart xmlns:c="http://schemas.openxmlformats.org/drawingml/2006/chart" xmlns:r="http://schemas.openxmlformats.org/officeDocument/2006/relationships" r:id="rId3"/>
          </a:graphicData>
        </a:graphic>
      </p:graphicFrame>
      <p:pic>
        <p:nvPicPr>
          <p:cNvPr id="37" name="Grafik 36"/>
          <p:cNvPicPr>
            <a:picLocks noChangeAspect="1"/>
          </p:cNvPicPr>
          <p:nvPr/>
        </p:nvPicPr>
        <p:blipFill rotWithShape="1">
          <a:blip r:embed="rId4" cstate="print">
            <a:extLst>
              <a:ext uri="{28A0092B-C50C-407E-A947-70E740481C1C}">
                <a14:useLocalDpi xmlns:a14="http://schemas.microsoft.com/office/drawing/2010/main" val="0"/>
              </a:ext>
            </a:extLst>
          </a:blip>
          <a:srcRect t="-300"/>
          <a:stretch/>
        </p:blipFill>
        <p:spPr>
          <a:xfrm>
            <a:off x="1418608" y="1464840"/>
            <a:ext cx="2173607" cy="2556000"/>
          </a:xfrm>
          <a:prstGeom prst="rect">
            <a:avLst/>
          </a:prstGeom>
        </p:spPr>
      </p:pic>
      <p:sp>
        <p:nvSpPr>
          <p:cNvPr id="38" name="Textplatzhalter 5"/>
          <p:cNvSpPr txBox="1">
            <a:spLocks/>
          </p:cNvSpPr>
          <p:nvPr/>
        </p:nvSpPr>
        <p:spPr>
          <a:xfrm>
            <a:off x="1180155" y="4054643"/>
            <a:ext cx="2650512" cy="497372"/>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Narrow" panose="020B0606020202030204" pitchFamily="34" charset="0"/>
              <a:buNone/>
            </a:pPr>
            <a:r>
              <a:rPr lang="de-DE" sz="1800" dirty="0" err="1" smtClean="0"/>
              <a:t>Masterclasses</a:t>
            </a:r>
            <a:r>
              <a:rPr lang="de-DE" sz="1800" dirty="0" smtClean="0"/>
              <a:t> in Schulen, </a:t>
            </a:r>
            <a:r>
              <a:rPr lang="de-DE" sz="1800" dirty="0"/>
              <a:t>L</a:t>
            </a:r>
            <a:r>
              <a:rPr lang="de-DE" sz="1800" dirty="0" smtClean="0"/>
              <a:t>ernorten oder online</a:t>
            </a:r>
            <a:endParaRPr lang="de-DE" sz="1800" dirty="0" smtClean="0">
              <a:sym typeface="Wingdings" panose="05000000000000000000" pitchFamily="2" charset="2"/>
            </a:endParaRPr>
          </a:p>
          <a:p>
            <a:pPr marL="0" indent="0">
              <a:buFont typeface="Arial Narrow" panose="020B0606020202030204" pitchFamily="34" charset="0"/>
              <a:buNone/>
            </a:pPr>
            <a:endParaRPr lang="de-DE" sz="1800" dirty="0"/>
          </a:p>
        </p:txBody>
      </p:sp>
      <p:pic>
        <p:nvPicPr>
          <p:cNvPr id="39" name="Grafik 38"/>
          <p:cNvPicPr>
            <a:picLocks noChangeAspect="1"/>
          </p:cNvPicPr>
          <p:nvPr/>
        </p:nvPicPr>
        <p:blipFill rotWithShape="1">
          <a:blip r:embed="rId5" cstate="print">
            <a:extLst>
              <a:ext uri="{28A0092B-C50C-407E-A947-70E740481C1C}">
                <a14:useLocalDpi xmlns:a14="http://schemas.microsoft.com/office/drawing/2010/main" val="0"/>
              </a:ext>
            </a:extLst>
          </a:blip>
          <a:srcRect b="-568"/>
          <a:stretch/>
        </p:blipFill>
        <p:spPr>
          <a:xfrm>
            <a:off x="4181986" y="1460595"/>
            <a:ext cx="2121991" cy="2556000"/>
          </a:xfrm>
          <a:prstGeom prst="rect">
            <a:avLst/>
          </a:prstGeom>
        </p:spPr>
      </p:pic>
      <p:sp>
        <p:nvSpPr>
          <p:cNvPr id="40" name="Textplatzhalter 5"/>
          <p:cNvSpPr txBox="1">
            <a:spLocks/>
          </p:cNvSpPr>
          <p:nvPr/>
        </p:nvSpPr>
        <p:spPr>
          <a:xfrm>
            <a:off x="3910625" y="4007258"/>
            <a:ext cx="2690447" cy="775864"/>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lvl="0" indent="0" algn="ctr">
              <a:buNone/>
              <a:defRPr/>
            </a:pPr>
            <a:r>
              <a:rPr lang="en-US" sz="1800" dirty="0" err="1">
                <a:solidFill>
                  <a:srgbClr val="013476"/>
                </a:solidFill>
              </a:rPr>
              <a:t>Eigenes</a:t>
            </a:r>
            <a:r>
              <a:rPr lang="en-US" sz="1800" dirty="0">
                <a:solidFill>
                  <a:srgbClr val="013476"/>
                </a:solidFill>
              </a:rPr>
              <a:t> Engagement, </a:t>
            </a:r>
            <a:r>
              <a:rPr lang="en-US" sz="1800" dirty="0" err="1">
                <a:solidFill>
                  <a:srgbClr val="013476"/>
                </a:solidFill>
              </a:rPr>
              <a:t>Detektor-Projekte</a:t>
            </a:r>
            <a:r>
              <a:rPr lang="en-US" sz="1800" dirty="0">
                <a:solidFill>
                  <a:srgbClr val="013476"/>
                </a:solidFill>
              </a:rPr>
              <a:t>, …</a:t>
            </a:r>
          </a:p>
        </p:txBody>
      </p:sp>
      <p:pic>
        <p:nvPicPr>
          <p:cNvPr id="41" name="Grafik 40"/>
          <p:cNvPicPr>
            <a:picLocks noChangeAspect="1"/>
          </p:cNvPicPr>
          <p:nvPr/>
        </p:nvPicPr>
        <p:blipFill rotWithShape="1">
          <a:blip r:embed="rId6" cstate="print">
            <a:extLst>
              <a:ext uri="{28A0092B-C50C-407E-A947-70E740481C1C}">
                <a14:useLocalDpi xmlns:a14="http://schemas.microsoft.com/office/drawing/2010/main" val="0"/>
              </a:ext>
            </a:extLst>
          </a:blip>
          <a:srcRect t="-1196"/>
          <a:stretch/>
        </p:blipFill>
        <p:spPr>
          <a:xfrm>
            <a:off x="6879411" y="1436444"/>
            <a:ext cx="1954782" cy="2587209"/>
          </a:xfrm>
          <a:prstGeom prst="rect">
            <a:avLst/>
          </a:prstGeom>
        </p:spPr>
      </p:pic>
      <p:sp>
        <p:nvSpPr>
          <p:cNvPr id="43" name="Textplatzhalter 5"/>
          <p:cNvSpPr txBox="1">
            <a:spLocks/>
          </p:cNvSpPr>
          <p:nvPr/>
        </p:nvSpPr>
        <p:spPr>
          <a:xfrm>
            <a:off x="6651234" y="4010207"/>
            <a:ext cx="2432402"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lvl="0" indent="0" algn="ctr">
              <a:buNone/>
              <a:defRPr/>
            </a:pPr>
            <a:r>
              <a:rPr lang="en-US" sz="1800" dirty="0" err="1">
                <a:solidFill>
                  <a:srgbClr val="013476"/>
                </a:solidFill>
              </a:rPr>
              <a:t>Mehrtägige</a:t>
            </a:r>
            <a:r>
              <a:rPr lang="en-US" sz="1800" dirty="0">
                <a:solidFill>
                  <a:srgbClr val="013476"/>
                </a:solidFill>
              </a:rPr>
              <a:t> Workshops </a:t>
            </a:r>
            <a:br>
              <a:rPr lang="en-US" sz="1800" dirty="0">
                <a:solidFill>
                  <a:srgbClr val="013476"/>
                </a:solidFill>
              </a:rPr>
            </a:br>
            <a:r>
              <a:rPr lang="en-US" sz="1800" dirty="0">
                <a:solidFill>
                  <a:srgbClr val="013476"/>
                </a:solidFill>
              </a:rPr>
              <a:t>z. B. CERN u. Mainz </a:t>
            </a:r>
          </a:p>
        </p:txBody>
      </p:sp>
      <p:sp>
        <p:nvSpPr>
          <p:cNvPr id="45" name="Textfeld 44"/>
          <p:cNvSpPr txBox="1"/>
          <p:nvPr/>
        </p:nvSpPr>
        <p:spPr>
          <a:xfrm>
            <a:off x="1362338" y="3817450"/>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Juliana Socher</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46" name="Textfeld 45"/>
          <p:cNvSpPr txBox="1"/>
          <p:nvPr/>
        </p:nvSpPr>
        <p:spPr>
          <a:xfrm>
            <a:off x="4107464" y="3806817"/>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3" name="Rechteck 2"/>
          <p:cNvSpPr/>
          <p:nvPr/>
        </p:nvSpPr>
        <p:spPr>
          <a:xfrm>
            <a:off x="8970794" y="0"/>
            <a:ext cx="3150595" cy="636685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Textfeld 46"/>
          <p:cNvSpPr txBox="1"/>
          <p:nvPr/>
        </p:nvSpPr>
        <p:spPr>
          <a:xfrm>
            <a:off x="6803350" y="38287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pic>
        <p:nvPicPr>
          <p:cNvPr id="20" name="Grafik 19"/>
          <p:cNvPicPr>
            <a:picLocks noChangeAspect="1"/>
          </p:cNvPicPr>
          <p:nvPr/>
        </p:nvPicPr>
        <p:blipFill rotWithShape="1">
          <a:blip r:embed="rId7" cstate="hqprint">
            <a:extLst>
              <a:ext uri="{28A0092B-C50C-407E-A947-70E740481C1C}">
                <a14:useLocalDpi xmlns:a14="http://schemas.microsoft.com/office/drawing/2010/main"/>
              </a:ext>
            </a:extLst>
          </a:blip>
          <a:srcRect r="-2228"/>
          <a:stretch/>
        </p:blipFill>
        <p:spPr>
          <a:xfrm rot="1385876">
            <a:off x="8971112" y="634422"/>
            <a:ext cx="3237805" cy="663239"/>
          </a:xfrm>
          <a:prstGeom prst="rect">
            <a:avLst/>
          </a:prstGeom>
        </p:spPr>
      </p:pic>
      <p:grpSp>
        <p:nvGrpSpPr>
          <p:cNvPr id="4" name="Gruppieren 3"/>
          <p:cNvGrpSpPr/>
          <p:nvPr/>
        </p:nvGrpSpPr>
        <p:grpSpPr>
          <a:xfrm>
            <a:off x="9190496" y="1751920"/>
            <a:ext cx="2795402" cy="1924207"/>
            <a:chOff x="9190496" y="1751920"/>
            <a:chExt cx="2795402" cy="1924207"/>
          </a:xfrm>
        </p:grpSpPr>
        <p:pic>
          <p:nvPicPr>
            <p:cNvPr id="18" name="Inhaltsplatzhalter 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194131" y="1751920"/>
              <a:ext cx="2791767" cy="1862453"/>
            </a:xfrm>
            <a:prstGeom prst="rect">
              <a:avLst/>
            </a:prstGeom>
          </p:spPr>
        </p:pic>
        <p:sp>
          <p:nvSpPr>
            <p:cNvPr id="23" name="Textfeld 22"/>
            <p:cNvSpPr txBox="1"/>
            <p:nvPr/>
          </p:nvSpPr>
          <p:spPr>
            <a:xfrm>
              <a:off x="9190496" y="3445295"/>
              <a:ext cx="2161653"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FZ Jülich / Ralf-Uwe Limbach</a:t>
              </a:r>
            </a:p>
          </p:txBody>
        </p:sp>
      </p:grpSp>
      <p:grpSp>
        <p:nvGrpSpPr>
          <p:cNvPr id="6" name="Gruppieren 5"/>
          <p:cNvGrpSpPr/>
          <p:nvPr/>
        </p:nvGrpSpPr>
        <p:grpSpPr>
          <a:xfrm>
            <a:off x="9190496" y="3922233"/>
            <a:ext cx="2795402" cy="1904479"/>
            <a:chOff x="9190496" y="3922233"/>
            <a:chExt cx="2795402" cy="1904479"/>
          </a:xfrm>
        </p:grpSpPr>
        <p:pic>
          <p:nvPicPr>
            <p:cNvPr id="19" name="Grafik 1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9194131" y="3922233"/>
              <a:ext cx="2791767" cy="1890259"/>
            </a:xfrm>
            <a:prstGeom prst="rect">
              <a:avLst/>
            </a:prstGeom>
          </p:spPr>
        </p:pic>
        <p:sp>
          <p:nvSpPr>
            <p:cNvPr id="5" name="Rechteck 4"/>
            <p:cNvSpPr/>
            <p:nvPr/>
          </p:nvSpPr>
          <p:spPr>
            <a:xfrm>
              <a:off x="9190496" y="5595880"/>
              <a:ext cx="1460656" cy="230832"/>
            </a:xfrm>
            <a:prstGeom prst="rect">
              <a:avLst/>
            </a:prstGeom>
          </p:spPr>
          <p:txBody>
            <a:bodyPr wrap="none">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Wirtschaftsjunioren NRW</a:t>
              </a:r>
            </a:p>
          </p:txBody>
        </p:sp>
      </p:grpSp>
    </p:spTree>
    <p:extLst>
      <p:ext uri="{BB962C8B-B14F-4D97-AF65-F5344CB8AC3E}">
        <p14:creationId xmlns:p14="http://schemas.microsoft.com/office/powerpoint/2010/main" val="3426453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38028" y="218013"/>
            <a:ext cx="1721486" cy="2247923"/>
          </a:xfrm>
          <a:prstGeom prst="rect">
            <a:avLst/>
          </a:prstGeom>
        </p:spPr>
      </p:pic>
      <p:sp>
        <p:nvSpPr>
          <p:cNvPr id="2" name="Titel 1"/>
          <p:cNvSpPr>
            <a:spLocks noGrp="1"/>
          </p:cNvSpPr>
          <p:nvPr>
            <p:ph type="title"/>
          </p:nvPr>
        </p:nvSpPr>
        <p:spPr/>
        <p:txBody>
          <a:bodyPr/>
          <a:lstStyle/>
          <a:p>
            <a:r>
              <a:rPr lang="de-DE" dirty="0" smtClean="0"/>
              <a:t>Aktivitäten für Jugendliche</a:t>
            </a:r>
            <a:endParaRPr lang="de-DE" dirty="0"/>
          </a:p>
        </p:txBody>
      </p:sp>
      <p:sp>
        <p:nvSpPr>
          <p:cNvPr id="6" name="Inhaltsplatzhalter 5"/>
          <p:cNvSpPr>
            <a:spLocks noGrp="1"/>
          </p:cNvSpPr>
          <p:nvPr>
            <p:ph sz="quarter" idx="13"/>
          </p:nvPr>
        </p:nvSpPr>
        <p:spPr>
          <a:xfrm>
            <a:off x="1295467" y="1772817"/>
            <a:ext cx="7850801" cy="4535487"/>
          </a:xfrm>
          <a:prstGeom prst="rect">
            <a:avLst/>
          </a:prstGeom>
        </p:spPr>
        <p:txBody>
          <a:bodyPr>
            <a:normAutofit fontScale="92500" lnSpcReduction="10000"/>
          </a:bodyPr>
          <a:lstStyle/>
          <a:p>
            <a:pPr marL="0" indent="0">
              <a:spcBef>
                <a:spcPts val="450"/>
              </a:spcBef>
              <a:buNone/>
            </a:pPr>
            <a:r>
              <a:rPr lang="de-DE" b="1" dirty="0" smtClean="0">
                <a:sym typeface="Wingdings" panose="05000000000000000000" pitchFamily="2" charset="2"/>
              </a:rPr>
              <a:t>Basisprogramm: </a:t>
            </a:r>
            <a:r>
              <a:rPr lang="de-DE" b="1" dirty="0" err="1" smtClean="0">
                <a:sym typeface="Wingdings" panose="05000000000000000000" pitchFamily="2" charset="2"/>
              </a:rPr>
              <a:t>Masterclasses</a:t>
            </a:r>
            <a:endParaRPr lang="de-DE" b="1" dirty="0">
              <a:sym typeface="Wingdings" panose="05000000000000000000" pitchFamily="2" charset="2"/>
            </a:endParaRPr>
          </a:p>
          <a:p>
            <a:pPr>
              <a:spcBef>
                <a:spcPts val="450"/>
              </a:spcBef>
              <a:spcAft>
                <a:spcPts val="338"/>
              </a:spcAft>
            </a:pPr>
            <a:r>
              <a:rPr lang="de-DE" dirty="0" smtClean="0">
                <a:sym typeface="Wingdings" panose="05000000000000000000" pitchFamily="2" charset="2"/>
              </a:rPr>
              <a:t>Eintägig, an </a:t>
            </a:r>
            <a:r>
              <a:rPr lang="de-DE" dirty="0">
                <a:sym typeface="Wingdings" panose="05000000000000000000" pitchFamily="2" charset="2"/>
              </a:rPr>
              <a:t>Schulen, </a:t>
            </a:r>
            <a:r>
              <a:rPr lang="de-DE" dirty="0" smtClean="0">
                <a:sym typeface="Wingdings" panose="05000000000000000000" pitchFamily="2" charset="2"/>
              </a:rPr>
              <a:t>Unis, Schülerlaboren</a:t>
            </a:r>
            <a:r>
              <a:rPr lang="de-DE" dirty="0">
                <a:sym typeface="Wingdings" panose="05000000000000000000" pitchFamily="2" charset="2"/>
              </a:rPr>
              <a:t>, </a:t>
            </a:r>
            <a:r>
              <a:rPr lang="de-DE" dirty="0" smtClean="0">
                <a:sym typeface="Wingdings" panose="05000000000000000000" pitchFamily="2" charset="2"/>
              </a:rPr>
              <a:t>Museen etc.</a:t>
            </a:r>
          </a:p>
          <a:p>
            <a:pPr>
              <a:spcBef>
                <a:spcPts val="450"/>
              </a:spcBef>
              <a:spcAft>
                <a:spcPts val="338"/>
              </a:spcAft>
            </a:pPr>
            <a:r>
              <a:rPr lang="de-DE" dirty="0" smtClean="0">
                <a:sym typeface="Wingdings" panose="05000000000000000000" pitchFamily="2" charset="2"/>
              </a:rPr>
              <a:t>Einführende Vorträge</a:t>
            </a:r>
            <a:endParaRPr lang="de-DE" dirty="0">
              <a:sym typeface="Wingdings" panose="05000000000000000000" pitchFamily="2" charset="2"/>
            </a:endParaRPr>
          </a:p>
          <a:p>
            <a:pPr>
              <a:spcBef>
                <a:spcPts val="450"/>
              </a:spcBef>
              <a:spcAft>
                <a:spcPts val="338"/>
              </a:spcAft>
            </a:pPr>
            <a:r>
              <a:rPr lang="de-DE" dirty="0" smtClean="0">
                <a:sym typeface="Wingdings" panose="05000000000000000000" pitchFamily="2" charset="2"/>
              </a:rPr>
              <a:t>Analyse von Originaldaten</a:t>
            </a:r>
          </a:p>
          <a:p>
            <a:pPr marL="687600" lvl="1" indent="-230400"/>
            <a:r>
              <a:rPr lang="de-DE" dirty="0"/>
              <a:t>Teilchenphysik </a:t>
            </a:r>
            <a:r>
              <a:rPr lang="de-DE" dirty="0" smtClean="0"/>
              <a:t>(z. B. </a:t>
            </a:r>
            <a:r>
              <a:rPr lang="de-DE" dirty="0" err="1" smtClean="0"/>
              <a:t>LHC</a:t>
            </a:r>
            <a:r>
              <a:rPr lang="de-DE" dirty="0"/>
              <a:t>, Belle II)</a:t>
            </a:r>
          </a:p>
          <a:p>
            <a:pPr marL="687600" lvl="1" indent="-230400"/>
            <a:r>
              <a:rPr lang="de-DE" dirty="0"/>
              <a:t>Astroteilchenphysik </a:t>
            </a:r>
            <a:r>
              <a:rPr lang="de-DE" dirty="0" smtClean="0"/>
              <a:t>(z. B. </a:t>
            </a:r>
            <a:r>
              <a:rPr lang="de-DE" dirty="0" err="1" smtClean="0"/>
              <a:t>IceCube</a:t>
            </a:r>
            <a:r>
              <a:rPr lang="de-DE" dirty="0"/>
              <a:t>, </a:t>
            </a:r>
            <a:r>
              <a:rPr lang="de-DE" dirty="0" smtClean="0"/>
              <a:t>Pierre-</a:t>
            </a:r>
            <a:r>
              <a:rPr lang="de-DE" dirty="0" err="1" smtClean="0"/>
              <a:t>Auger</a:t>
            </a:r>
            <a:r>
              <a:rPr lang="de-DE" dirty="0" smtClean="0"/>
              <a:t>-Observatorium)</a:t>
            </a:r>
            <a:endParaRPr lang="de-DE" dirty="0"/>
          </a:p>
          <a:p>
            <a:pPr marL="687600" lvl="1" indent="-230400"/>
            <a:r>
              <a:rPr lang="de-DE" dirty="0"/>
              <a:t>Kern- und </a:t>
            </a:r>
            <a:r>
              <a:rPr lang="de-DE" dirty="0" err="1"/>
              <a:t>Hadronenphysik</a:t>
            </a:r>
            <a:r>
              <a:rPr lang="de-DE" dirty="0"/>
              <a:t> </a:t>
            </a:r>
            <a:r>
              <a:rPr lang="de-DE" dirty="0" smtClean="0"/>
              <a:t>(z. B. ALICE</a:t>
            </a:r>
            <a:r>
              <a:rPr lang="de-DE" dirty="0"/>
              <a:t>, </a:t>
            </a:r>
            <a:r>
              <a:rPr lang="de-DE" dirty="0" err="1" smtClean="0"/>
              <a:t>Hadronentherapie</a:t>
            </a:r>
            <a:r>
              <a:rPr lang="de-DE" dirty="0" smtClean="0"/>
              <a:t>)</a:t>
            </a:r>
          </a:p>
          <a:p>
            <a:r>
              <a:rPr lang="de-DE" altLang="de-DE" dirty="0" smtClean="0"/>
              <a:t>Ergebnis bringt Erkenntnisgewinn oder beantwortet eine anfangs gestellten Forschungsfrage </a:t>
            </a:r>
          </a:p>
          <a:p>
            <a:r>
              <a:rPr lang="en-US" dirty="0" err="1" smtClean="0"/>
              <a:t>Jugendliche</a:t>
            </a:r>
            <a:r>
              <a:rPr lang="en-US" dirty="0" smtClean="0"/>
              <a:t> </a:t>
            </a:r>
            <a:r>
              <a:rPr lang="en-US" dirty="0" err="1" smtClean="0"/>
              <a:t>treffen</a:t>
            </a:r>
            <a:r>
              <a:rPr lang="en-US" dirty="0" smtClean="0"/>
              <a:t> role models</a:t>
            </a:r>
            <a:endParaRPr lang="de-DE" dirty="0" smtClean="0"/>
          </a:p>
          <a:p>
            <a:pPr marL="357188" indent="-357188"/>
            <a:r>
              <a:rPr lang="de-DE" dirty="0" smtClean="0"/>
              <a:t>In Präsenz oder online als </a:t>
            </a:r>
            <a:r>
              <a:rPr lang="de-DE" dirty="0" err="1" smtClean="0"/>
              <a:t>Masterclass@home</a:t>
            </a:r>
            <a:r>
              <a:rPr lang="de-DE" dirty="0" smtClean="0"/>
              <a:t> </a:t>
            </a:r>
          </a:p>
          <a:p>
            <a:pPr marL="687600" lvl="1" indent="-230400"/>
            <a:r>
              <a:rPr lang="de-DE" dirty="0" smtClean="0"/>
              <a:t>Anmeldung als ganze Klassen/Kurse oder einzeln (ab 15 Jahren)</a:t>
            </a:r>
          </a:p>
          <a:p>
            <a:pPr>
              <a:spcBef>
                <a:spcPts val="450"/>
              </a:spcBef>
              <a:spcAft>
                <a:spcPts val="338"/>
              </a:spcAft>
            </a:pPr>
            <a:r>
              <a:rPr lang="de-DE" dirty="0" smtClean="0">
                <a:sym typeface="Wingdings" panose="05000000000000000000" pitchFamily="2" charset="2"/>
              </a:rPr>
              <a:t>&gt; 160 </a:t>
            </a:r>
            <a:r>
              <a:rPr lang="de-DE" dirty="0" err="1" smtClean="0">
                <a:sym typeface="Wingdings" panose="05000000000000000000" pitchFamily="2" charset="2"/>
              </a:rPr>
              <a:t>Masterclasses</a:t>
            </a:r>
            <a:r>
              <a:rPr lang="de-DE" dirty="0" smtClean="0">
                <a:sym typeface="Wingdings" panose="05000000000000000000" pitchFamily="2" charset="2"/>
              </a:rPr>
              <a:t> in 2019</a:t>
            </a:r>
            <a:endParaRPr lang="de-DE" dirty="0">
              <a:sym typeface="Wingdings" panose="05000000000000000000" pitchFamily="2" charset="2"/>
            </a:endParaRP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6268" y="4554730"/>
            <a:ext cx="2880000" cy="1563695"/>
          </a:xfrm>
          <a:prstGeom prst="rect">
            <a:avLst/>
          </a:prstGeom>
        </p:spPr>
      </p:pic>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6268" y="2685632"/>
            <a:ext cx="2880000" cy="1650124"/>
          </a:xfrm>
          <a:prstGeom prst="rect">
            <a:avLst/>
          </a:prstGeom>
        </p:spPr>
      </p:pic>
      <p:pic>
        <p:nvPicPr>
          <p:cNvPr id="21" name="Grafik 20"/>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9146268" y="663276"/>
            <a:ext cx="2880000" cy="1803383"/>
          </a:xfrm>
          <a:prstGeom prst="rect">
            <a:avLst/>
          </a:prstGeom>
        </p:spPr>
      </p:pic>
      <p:sp>
        <p:nvSpPr>
          <p:cNvPr id="10" name="Fußzeilenplatzhalter 9"/>
          <p:cNvSpPr>
            <a:spLocks noGrp="1"/>
          </p:cNvSpPr>
          <p:nvPr>
            <p:ph type="ftr" sz="quarter" idx="14"/>
          </p:nvPr>
        </p:nvSpPr>
        <p:spPr/>
        <p:txBody>
          <a:bodyPr/>
          <a:lstStyle/>
          <a:p>
            <a:r>
              <a:rPr lang="de-DE" smtClean="0"/>
              <a:t>Netzwerk Teilchenwelt - Angebote und Materialien</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8</a:t>
            </a:fld>
            <a:endParaRPr lang="de-DE" dirty="0"/>
          </a:p>
        </p:txBody>
      </p:sp>
    </p:spTree>
    <p:extLst>
      <p:ext uri="{BB962C8B-B14F-4D97-AF65-F5344CB8AC3E}">
        <p14:creationId xmlns:p14="http://schemas.microsoft.com/office/powerpoint/2010/main" val="2393277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Aktivitäten für Jugendliche</a:t>
            </a:r>
          </a:p>
        </p:txBody>
      </p:sp>
      <p:sp>
        <p:nvSpPr>
          <p:cNvPr id="4" name="Fußzeilenplatzhalter 3"/>
          <p:cNvSpPr>
            <a:spLocks noGrp="1"/>
          </p:cNvSpPr>
          <p:nvPr>
            <p:ph type="ftr" sz="quarter" idx="14"/>
          </p:nvPr>
        </p:nvSpPr>
        <p:spPr/>
        <p:txBody>
          <a:bodyPr/>
          <a:lstStyle/>
          <a:p>
            <a:r>
              <a:rPr lang="de-DE" smtClean="0"/>
              <a:t>Netzwerk Teilchenwelt - Angebote und Materialien</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9</a:t>
            </a:fld>
            <a:endParaRPr lang="de-DE" dirty="0"/>
          </a:p>
        </p:txBody>
      </p:sp>
      <p:graphicFrame>
        <p:nvGraphicFramePr>
          <p:cNvPr id="10" name="Diagramm 9"/>
          <p:cNvGraphicFramePr/>
          <p:nvPr>
            <p:extLst/>
          </p:nvPr>
        </p:nvGraphicFramePr>
        <p:xfrm>
          <a:off x="1919536" y="908721"/>
          <a:ext cx="7416824" cy="53235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feld 10"/>
          <p:cNvSpPr txBox="1"/>
          <p:nvPr/>
        </p:nvSpPr>
        <p:spPr>
          <a:xfrm>
            <a:off x="5096828" y="2093368"/>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12" name="Textfeld 11"/>
          <p:cNvSpPr txBox="1"/>
          <p:nvPr/>
        </p:nvSpPr>
        <p:spPr>
          <a:xfrm>
            <a:off x="6403660" y="4237340"/>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14" name="Textfeld 13"/>
          <p:cNvSpPr txBox="1"/>
          <p:nvPr/>
        </p:nvSpPr>
        <p:spPr>
          <a:xfrm>
            <a:off x="2024202" y="3559950"/>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7" name="Grafik 16"/>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8155769" y="764704"/>
            <a:ext cx="2401763" cy="1631712"/>
          </a:xfrm>
          <a:prstGeom prst="rect">
            <a:avLst/>
          </a:prstGeom>
        </p:spPr>
      </p:pic>
      <p:pic>
        <p:nvPicPr>
          <p:cNvPr id="22" name="Grafik 21"/>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8155769" y="2474370"/>
            <a:ext cx="2401762" cy="2166696"/>
          </a:xfrm>
          <a:prstGeom prst="rect">
            <a:avLst/>
          </a:prstGeom>
        </p:spPr>
      </p:pic>
      <p:pic>
        <p:nvPicPr>
          <p:cNvPr id="23" name="Grafik 22"/>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8155768" y="4717655"/>
            <a:ext cx="2401762" cy="1598165"/>
          </a:xfrm>
          <a:prstGeom prst="rect">
            <a:avLst/>
          </a:prstGeom>
        </p:spPr>
      </p:pic>
      <p:sp>
        <p:nvSpPr>
          <p:cNvPr id="26" name="Sechseck 25"/>
          <p:cNvSpPr/>
          <p:nvPr/>
        </p:nvSpPr>
        <p:spPr>
          <a:xfrm>
            <a:off x="6348257" y="2894700"/>
            <a:ext cx="200362" cy="172774"/>
          </a:xfrm>
          <a:prstGeom prst="hexagon">
            <a:avLst>
              <a:gd name="adj" fmla="val 25000"/>
              <a:gd name="vf" fmla="val 115470"/>
            </a:avLst>
          </a:prstGeom>
          <a:ln>
            <a:solidFill>
              <a:srgbClr val="AFC419"/>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7" name="Sechseck 26"/>
          <p:cNvSpPr/>
          <p:nvPr/>
        </p:nvSpPr>
        <p:spPr>
          <a:xfrm>
            <a:off x="4814088" y="4797152"/>
            <a:ext cx="1589571" cy="1296144"/>
          </a:xfrm>
          <a:prstGeom prst="hexagon">
            <a:avLst>
              <a:gd name="adj" fmla="val 25000"/>
              <a:gd name="vf" fmla="val 115470"/>
            </a:avLst>
          </a:prstGeom>
          <a:ln/>
        </p:spPr>
        <p:style>
          <a:lnRef idx="1">
            <a:schemeClr val="dk1"/>
          </a:lnRef>
          <a:fillRef idx="2">
            <a:schemeClr val="dk1"/>
          </a:fillRef>
          <a:effectRef idx="1">
            <a:schemeClr val="dk1"/>
          </a:effectRef>
          <a:fontRef idx="minor">
            <a:schemeClr val="dk1"/>
          </a:fontRef>
        </p:style>
        <p:txBody>
          <a:bodyPr/>
          <a:lstStyle/>
          <a:p>
            <a:r>
              <a:rPr lang="de-DE" dirty="0"/>
              <a:t>Wissen-</a:t>
            </a:r>
            <a:r>
              <a:rPr lang="de-DE" dirty="0" err="1"/>
              <a:t>schaft</a:t>
            </a:r>
            <a:r>
              <a:rPr lang="de-DE" dirty="0"/>
              <a:t> erleben</a:t>
            </a:r>
          </a:p>
        </p:txBody>
      </p:sp>
      <p:sp>
        <p:nvSpPr>
          <p:cNvPr id="28" name="Textfeld 27"/>
          <p:cNvSpPr txBox="1"/>
          <p:nvPr/>
        </p:nvSpPr>
        <p:spPr>
          <a:xfrm>
            <a:off x="2099252" y="4954524"/>
            <a:ext cx="1404385" cy="1138773"/>
          </a:xfrm>
          <a:prstGeom prst="rect">
            <a:avLst/>
          </a:prstGeom>
          <a:noFill/>
        </p:spPr>
        <p:txBody>
          <a:bodyPr wrap="square" rtlCol="0">
            <a:spAutoFit/>
          </a:bodyPr>
          <a:lstStyle/>
          <a:p>
            <a:pPr lvl="0" algn="ctr"/>
            <a:r>
              <a:rPr lang="de-DE" sz="1700" dirty="0">
                <a:latin typeface="Arial Narrow" pitchFamily="34" charset="0"/>
              </a:rPr>
              <a:t>Persönlicher Kontakt zu Wissen-</a:t>
            </a:r>
            <a:r>
              <a:rPr lang="de-DE" sz="1700" dirty="0" err="1">
                <a:latin typeface="Arial Narrow" pitchFamily="34" charset="0"/>
              </a:rPr>
              <a:t>schaftlern</a:t>
            </a:r>
            <a:endParaRPr lang="de-DE" sz="1700" dirty="0">
              <a:latin typeface="Arial Narrow" pitchFamily="34" charset="0"/>
            </a:endParaRPr>
          </a:p>
        </p:txBody>
      </p:sp>
      <p:sp>
        <p:nvSpPr>
          <p:cNvPr id="20" name="Fußzeilenplatzhalter 5"/>
          <p:cNvSpPr txBox="1">
            <a:spLocks/>
          </p:cNvSpPr>
          <p:nvPr/>
        </p:nvSpPr>
        <p:spPr>
          <a:xfrm>
            <a:off x="8753282" y="6232228"/>
            <a:ext cx="2023238"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Fotos: Netzwerk Teilchenwelt</a:t>
            </a:r>
          </a:p>
        </p:txBody>
      </p:sp>
      <p:sp>
        <p:nvSpPr>
          <p:cNvPr id="21" name="Sechseck 20"/>
          <p:cNvSpPr/>
          <p:nvPr/>
        </p:nvSpPr>
        <p:spPr>
          <a:xfrm>
            <a:off x="6258441" y="1029000"/>
            <a:ext cx="1637759" cy="1319880"/>
          </a:xfrm>
          <a:prstGeom prst="hexagon">
            <a:avLst>
              <a:gd name="adj" fmla="val 25000"/>
              <a:gd name="vf" fmla="val 115470"/>
            </a:avLst>
          </a:prstGeom>
          <a:ln/>
        </p:spPr>
        <p:style>
          <a:lnRef idx="1">
            <a:schemeClr val="dk1"/>
          </a:lnRef>
          <a:fillRef idx="2">
            <a:schemeClr val="dk1"/>
          </a:fillRef>
          <a:effectRef idx="1">
            <a:schemeClr val="dk1"/>
          </a:effectRef>
          <a:fontRef idx="minor">
            <a:schemeClr val="dk1"/>
          </a:fontRef>
        </p:style>
        <p:txBody>
          <a:bodyPr/>
          <a:lstStyle/>
          <a:p>
            <a:r>
              <a:rPr lang="de-DE" dirty="0"/>
              <a:t>Informieren über Forschung</a:t>
            </a:r>
          </a:p>
        </p:txBody>
      </p:sp>
    </p:spTree>
    <p:extLst>
      <p:ext uri="{BB962C8B-B14F-4D97-AF65-F5344CB8AC3E}">
        <p14:creationId xmlns:p14="http://schemas.microsoft.com/office/powerpoint/2010/main" val="2450702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NTW</Template>
  <TotalTime>0</TotalTime>
  <Words>2368</Words>
  <Application>Microsoft Office PowerPoint</Application>
  <PresentationFormat>Breitbild</PresentationFormat>
  <Paragraphs>531</Paragraphs>
  <Slides>48</Slides>
  <Notes>33</Notes>
  <HiddenSlides>0</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48</vt:i4>
      </vt:variant>
    </vt:vector>
  </HeadingPairs>
  <TitlesOfParts>
    <vt:vector size="58" baseType="lpstr">
      <vt:lpstr>Arial</vt:lpstr>
      <vt:lpstr>Arial Narrow</vt:lpstr>
      <vt:lpstr>Arial Unicode MS</vt:lpstr>
      <vt:lpstr>Calibri</vt:lpstr>
      <vt:lpstr>Calibri Light</vt:lpstr>
      <vt:lpstr>MetaOT-Book</vt:lpstr>
      <vt:lpstr>Symbol</vt:lpstr>
      <vt:lpstr>Wingdings</vt:lpstr>
      <vt:lpstr>NTW</vt:lpstr>
      <vt:lpstr>1_NTW</vt:lpstr>
      <vt:lpstr>Netzwerk Teilchenwelt Die Tür zur Welt der kleinsten Teilchen für Jugendliche und Lehrkräfte  Philipp Lindenau; Niklas Herff </vt:lpstr>
      <vt:lpstr>Übersicht</vt:lpstr>
      <vt:lpstr>Übersicht</vt:lpstr>
      <vt:lpstr>Netzwerk Teilchenwelt</vt:lpstr>
      <vt:lpstr>Übersicht</vt:lpstr>
      <vt:lpstr>Stufenprogramm für Jugendliche</vt:lpstr>
      <vt:lpstr>Stufenprogramm für Jugendliche</vt:lpstr>
      <vt:lpstr>Aktivitäten für Jugendliche</vt:lpstr>
      <vt:lpstr>Aktivitäten für Jugendliche</vt:lpstr>
      <vt:lpstr>Aktivitäten für Jugendliche – Beispiel Masterclass</vt:lpstr>
      <vt:lpstr>Astroteilchen-Angebote: Masterclasses</vt:lpstr>
      <vt:lpstr>Astroteilchen-Angebote: Masterclasses</vt:lpstr>
      <vt:lpstr>Astroteilchen-Angebote: Detektoren</vt:lpstr>
      <vt:lpstr>Astroteilchen-Angebote: Detektoren</vt:lpstr>
      <vt:lpstr>Astroteilchen-Angebote: Detektoren</vt:lpstr>
      <vt:lpstr>Astroteilchen-Angebote: Cosmic@Web</vt:lpstr>
      <vt:lpstr>Astroteilchen-Angebote: Cosmic@Web</vt:lpstr>
      <vt:lpstr>Astroteilchen-Angebote: Nebelkammern </vt:lpstr>
      <vt:lpstr>Astroteilchen-Angebote: Nebelkammern</vt:lpstr>
      <vt:lpstr>Astroteilchen-Angebote: Nebelkammern </vt:lpstr>
      <vt:lpstr>Vertiefungsprogramme am CERN </vt:lpstr>
      <vt:lpstr>Vertiefungsprogramm am Knotenpunkt Mainz</vt:lpstr>
      <vt:lpstr>Und danach…?</vt:lpstr>
      <vt:lpstr>Angebote für U15</vt:lpstr>
      <vt:lpstr>Übersicht</vt:lpstr>
      <vt:lpstr>Forschung trifft Schule</vt:lpstr>
      <vt:lpstr>CERN Summerschool</vt:lpstr>
      <vt:lpstr>Übersicht</vt:lpstr>
      <vt:lpstr>Unterrichtsmaterial Teilchenphysik</vt:lpstr>
      <vt:lpstr>Band 1: Ladungen, Wechselwirkungen u. Teilchen</vt:lpstr>
      <vt:lpstr>Band 3: Kosmische Strahlung</vt:lpstr>
      <vt:lpstr>Band 4: Mikrokurse</vt:lpstr>
      <vt:lpstr>LEIFI Physik Portal</vt:lpstr>
      <vt:lpstr>Teilchensteckbriefe</vt:lpstr>
      <vt:lpstr>Arbeitsblätter: Teilchenidentifikation mit Detektoren</vt:lpstr>
      <vt:lpstr>Blasenkammeraufnahmen / GeoGebra</vt:lpstr>
      <vt:lpstr>Materialsammlung</vt:lpstr>
      <vt:lpstr>Feynman-Rhombino</vt:lpstr>
      <vt:lpstr>Feynman-Rhombino</vt:lpstr>
      <vt:lpstr>Escape Radon – Eine Escape-Story zum Radonproblem</vt:lpstr>
      <vt:lpstr>Escape Radon – Eine Escape-Story zum Radonproblem</vt:lpstr>
      <vt:lpstr>Übersicht</vt:lpstr>
      <vt:lpstr>PowerPoint-Präsentation</vt:lpstr>
      <vt:lpstr>      Chat-Aktion</vt:lpstr>
      <vt:lpstr>International Masterclasses and International Cosmic Day</vt:lpstr>
      <vt:lpstr>Auf dem Laufenden bleiben</vt:lpstr>
      <vt:lpstr>Kontakt aufnehmen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Uta Bilow</dc:creator>
  <cp:lastModifiedBy>Niklas Herff</cp:lastModifiedBy>
  <cp:revision>400</cp:revision>
  <dcterms:created xsi:type="dcterms:W3CDTF">2018-11-01T09:16:39Z</dcterms:created>
  <dcterms:modified xsi:type="dcterms:W3CDTF">2022-09-27T12:00:58Z</dcterms:modified>
</cp:coreProperties>
</file>