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</p:sldMasterIdLst>
  <p:notesMasterIdLst>
    <p:notesMasterId r:id="rId10"/>
  </p:notesMasterIdLst>
  <p:sldIdLst>
    <p:sldId id="256" r:id="rId2"/>
    <p:sldId id="304" r:id="rId3"/>
    <p:sldId id="311" r:id="rId4"/>
    <p:sldId id="306" r:id="rId5"/>
    <p:sldId id="307" r:id="rId6"/>
    <p:sldId id="308" r:id="rId7"/>
    <p:sldId id="310" r:id="rId8"/>
    <p:sldId id="312" r:id="rId9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11"/>
    </p:embeddedFont>
    <p:embeddedFont>
      <p:font typeface="Catamaran Light" panose="020B0604020202020204" charset="0"/>
      <p:regular r:id="rId12"/>
      <p:bold r:id="rId13"/>
    </p:embeddedFont>
    <p:embeddedFont>
      <p:font typeface="Livvic" pitchFamily="2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6D96"/>
    <a:srgbClr val="FFFFFF"/>
    <a:srgbClr val="EF53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4F3117A-1B02-4720-80E5-B0B65CFDC15A}">
  <a:tblStyle styleId="{54F3117A-1B02-4720-80E5-B0B65CFDC1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19" y="-3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45caf3b9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45caf3b9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2058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45caf3b9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45caf3b9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0179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45caf3b9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45caf3b9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2001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45caf3b9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45caf3b9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59185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45caf3b9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45caf3b9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955853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45caf3b9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45caf3b9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73404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45caf3b9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45caf3b9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45490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slide">
  <p:cSld name="CUSTOM_7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039575" y="1701225"/>
            <a:ext cx="4592400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039575" y="3206400"/>
            <a:ext cx="2402100" cy="71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CUSTOM_31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ctrTitle"/>
          </p:nvPr>
        </p:nvSpPr>
        <p:spPr>
          <a:xfrm rot="5400000">
            <a:off x="6603595" y="1930225"/>
            <a:ext cx="3481200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CUSTOM_25_1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>
            <a:spLocks noGrp="1"/>
          </p:cNvSpPr>
          <p:nvPr>
            <p:ph type="body" idx="1"/>
          </p:nvPr>
        </p:nvSpPr>
        <p:spPr>
          <a:xfrm>
            <a:off x="642050" y="1277550"/>
            <a:ext cx="5308200" cy="14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21"/>
          <p:cNvSpPr txBox="1">
            <a:spLocks noGrp="1"/>
          </p:cNvSpPr>
          <p:nvPr>
            <p:ph type="ctrTitle"/>
          </p:nvPr>
        </p:nvSpPr>
        <p:spPr>
          <a:xfrm rot="5400000">
            <a:off x="6923109" y="1407498"/>
            <a:ext cx="24498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14" name="Google Shape;114;p21"/>
          <p:cNvSpPr txBox="1">
            <a:spLocks noGrp="1"/>
          </p:cNvSpPr>
          <p:nvPr>
            <p:ph type="subTitle" idx="2"/>
          </p:nvPr>
        </p:nvSpPr>
        <p:spPr>
          <a:xfrm>
            <a:off x="642050" y="540000"/>
            <a:ext cx="4655400" cy="96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●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○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■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●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○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■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●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○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Catamaran Light"/>
              <a:buChar char="■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0" r:id="rId2"/>
    <p:sldLayoutId id="2147483667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ircular pattern of a building&#10;&#10;Description automatically generated with medium confidence">
            <a:extLst>
              <a:ext uri="{FF2B5EF4-FFF2-40B4-BE49-F238E27FC236}">
                <a16:creationId xmlns:a16="http://schemas.microsoft.com/office/drawing/2014/main" id="{73C3D8B7-41E7-128F-F240-927F9A64C7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19" r="47656" b="-1519"/>
          <a:stretch/>
        </p:blipFill>
        <p:spPr>
          <a:xfrm>
            <a:off x="4209980" y="0"/>
            <a:ext cx="4934020" cy="5222852"/>
          </a:xfrm>
          <a:prstGeom prst="rect">
            <a:avLst/>
          </a:prstGeom>
          <a:noFill/>
        </p:spPr>
      </p:pic>
      <p:sp>
        <p:nvSpPr>
          <p:cNvPr id="128" name="Google Shape;128;p26"/>
          <p:cNvSpPr/>
          <p:nvPr/>
        </p:nvSpPr>
        <p:spPr>
          <a:xfrm rot="5400000">
            <a:off x="1428875" y="13850"/>
            <a:ext cx="3358800" cy="5026500"/>
          </a:xfrm>
          <a:prstGeom prst="rect">
            <a:avLst/>
          </a:prstGeom>
          <a:solidFill>
            <a:schemeClr val="accent1">
              <a:alpha val="8616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26"/>
          <p:cNvSpPr txBox="1">
            <a:spLocks noGrp="1"/>
          </p:cNvSpPr>
          <p:nvPr>
            <p:ph type="subTitle" idx="1"/>
          </p:nvPr>
        </p:nvSpPr>
        <p:spPr>
          <a:xfrm>
            <a:off x="1039575" y="3206400"/>
            <a:ext cx="2402100" cy="71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" dirty="0">
                <a:solidFill>
                  <a:schemeClr val="lt1"/>
                </a:solidFill>
              </a:rPr>
              <a:t>Damiano (11/07/2024)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30" name="Google Shape;130;p26"/>
          <p:cNvSpPr txBox="1">
            <a:spLocks noGrp="1"/>
          </p:cNvSpPr>
          <p:nvPr>
            <p:ph type="ctrTitle"/>
          </p:nvPr>
        </p:nvSpPr>
        <p:spPr>
          <a:xfrm>
            <a:off x="1039575" y="1701225"/>
            <a:ext cx="4592400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lt1"/>
                </a:solidFill>
              </a:rPr>
              <a:t>CMS – FGR TESTS UPDATE</a:t>
            </a:r>
            <a:endParaRPr dirty="0">
              <a:solidFill>
                <a:schemeClr val="lt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9"/>
          <p:cNvSpPr txBox="1">
            <a:spLocks noGrp="1"/>
          </p:cNvSpPr>
          <p:nvPr>
            <p:ph type="ctrTitle"/>
          </p:nvPr>
        </p:nvSpPr>
        <p:spPr>
          <a:xfrm>
            <a:off x="11683" y="0"/>
            <a:ext cx="4563874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rgbClr val="556D96"/>
                </a:solidFill>
              </a:rPr>
              <a:t>SUMMARY</a:t>
            </a:r>
            <a:endParaRPr sz="2800" dirty="0">
              <a:solidFill>
                <a:srgbClr val="556D96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44A778-1845-5C89-8004-AF011F3EC1F7}"/>
              </a:ext>
            </a:extLst>
          </p:cNvPr>
          <p:cNvSpPr txBox="1"/>
          <p:nvPr/>
        </p:nvSpPr>
        <p:spPr>
          <a:xfrm>
            <a:off x="557719" y="706877"/>
            <a:ext cx="38067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The data for the tests have been merged (vertical concatenation) to visualize the behavior of different columns and column combinations.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9" name="Google Shape;327;p39">
            <a:extLst>
              <a:ext uri="{FF2B5EF4-FFF2-40B4-BE49-F238E27FC236}">
                <a16:creationId xmlns:a16="http://schemas.microsoft.com/office/drawing/2014/main" id="{0A0C7820-EC81-1136-F434-D95D9322D253}"/>
              </a:ext>
            </a:extLst>
          </p:cNvPr>
          <p:cNvSpPr txBox="1">
            <a:spLocks/>
          </p:cNvSpPr>
          <p:nvPr/>
        </p:nvSpPr>
        <p:spPr>
          <a:xfrm>
            <a:off x="5399896" y="54837"/>
            <a:ext cx="4563874" cy="4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GB" sz="2800" dirty="0">
                <a:solidFill>
                  <a:srgbClr val="FFFFFF"/>
                </a:solidFill>
              </a:rPr>
              <a:t>SO?</a:t>
            </a:r>
          </a:p>
        </p:txBody>
      </p:sp>
      <p:pic>
        <p:nvPicPr>
          <p:cNvPr id="10" name="Picture 9" descr="A graph with colorful squares&#10;&#10;Description automatically generated with medium confidence">
            <a:extLst>
              <a:ext uri="{FF2B5EF4-FFF2-40B4-BE49-F238E27FC236}">
                <a16:creationId xmlns:a16="http://schemas.microsoft.com/office/drawing/2014/main" id="{80CA2EE5-4367-8BFE-3F01-DC1CD06681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730" b="7102"/>
          <a:stretch/>
        </p:blipFill>
        <p:spPr>
          <a:xfrm>
            <a:off x="2293620" y="630360"/>
            <a:ext cx="6804146" cy="2272928"/>
          </a:xfrm>
          <a:prstGeom prst="rect">
            <a:avLst/>
          </a:prstGeom>
        </p:spPr>
      </p:pic>
      <p:sp>
        <p:nvSpPr>
          <p:cNvPr id="4" name="Google Shape;146;p28">
            <a:extLst>
              <a:ext uri="{FF2B5EF4-FFF2-40B4-BE49-F238E27FC236}">
                <a16:creationId xmlns:a16="http://schemas.microsoft.com/office/drawing/2014/main" id="{7ED7C5FC-4CDD-0581-864A-8B0C2CD85C27}"/>
              </a:ext>
            </a:extLst>
          </p:cNvPr>
          <p:cNvSpPr/>
          <p:nvPr/>
        </p:nvSpPr>
        <p:spPr>
          <a:xfrm rot="-5400000" flipH="1">
            <a:off x="-1140238" y="1663053"/>
            <a:ext cx="4511643" cy="2247385"/>
          </a:xfrm>
          <a:prstGeom prst="rect">
            <a:avLst/>
          </a:prstGeom>
          <a:solidFill>
            <a:srgbClr val="556D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" name="Picture 11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607AE05A-DE4B-0980-ACD1-7E2D2BD187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179" b="6655"/>
          <a:stretch/>
        </p:blipFill>
        <p:spPr>
          <a:xfrm>
            <a:off x="2293620" y="2869075"/>
            <a:ext cx="6850380" cy="22729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6E98AF3-5131-432C-30EC-6708F1A5EA6A}"/>
              </a:ext>
            </a:extLst>
          </p:cNvPr>
          <p:cNvSpPr txBox="1"/>
          <p:nvPr/>
        </p:nvSpPr>
        <p:spPr>
          <a:xfrm>
            <a:off x="86947" y="706877"/>
            <a:ext cx="2073498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" dirty="0">
                <a:solidFill>
                  <a:schemeClr val="bg1"/>
                </a:solidFill>
              </a:rPr>
              <a:t>The starting </a:t>
            </a:r>
            <a:r>
              <a:rPr lang="en-US" sz="1150" b="1" dirty="0">
                <a:solidFill>
                  <a:schemeClr val="bg1"/>
                </a:solidFill>
              </a:rPr>
              <a:t>goal</a:t>
            </a:r>
            <a:r>
              <a:rPr lang="en-US" sz="1150" dirty="0">
                <a:solidFill>
                  <a:schemeClr val="bg1"/>
                </a:solidFill>
              </a:rPr>
              <a:t> of the tests was to analyze the </a:t>
            </a:r>
            <a:r>
              <a:rPr lang="en-US" sz="1150" b="1" dirty="0">
                <a:solidFill>
                  <a:schemeClr val="bg1"/>
                </a:solidFill>
              </a:rPr>
              <a:t>influence of thermal conditions on the product quality. </a:t>
            </a:r>
          </a:p>
          <a:p>
            <a:endParaRPr lang="en-US" sz="1150" dirty="0">
              <a:solidFill>
                <a:schemeClr val="bg1"/>
              </a:solidFill>
            </a:endParaRPr>
          </a:p>
          <a:p>
            <a:r>
              <a:rPr lang="en-US" sz="1150" dirty="0">
                <a:solidFill>
                  <a:schemeClr val="bg1"/>
                </a:solidFill>
              </a:rPr>
              <a:t>Unfortunately, the </a:t>
            </a:r>
            <a:r>
              <a:rPr lang="en-US" sz="1150" b="1" dirty="0">
                <a:solidFill>
                  <a:schemeClr val="bg1"/>
                </a:solidFill>
              </a:rPr>
              <a:t>system</a:t>
            </a:r>
            <a:r>
              <a:rPr lang="en-US" sz="1150" dirty="0">
                <a:solidFill>
                  <a:schemeClr val="bg1"/>
                </a:solidFill>
              </a:rPr>
              <a:t> was </a:t>
            </a:r>
            <a:r>
              <a:rPr lang="en-US" sz="1150" b="1" dirty="0">
                <a:solidFill>
                  <a:schemeClr val="bg1"/>
                </a:solidFill>
              </a:rPr>
              <a:t>not stable</a:t>
            </a:r>
            <a:r>
              <a:rPr lang="en-US" sz="1150" dirty="0">
                <a:solidFill>
                  <a:schemeClr val="bg1"/>
                </a:solidFill>
              </a:rPr>
              <a:t> at all, thus the </a:t>
            </a:r>
            <a:r>
              <a:rPr lang="en-US" sz="1150" b="1" dirty="0">
                <a:solidFill>
                  <a:schemeClr val="bg1"/>
                </a:solidFill>
              </a:rPr>
              <a:t>noise</a:t>
            </a:r>
            <a:r>
              <a:rPr lang="en-US" sz="1150" dirty="0">
                <a:solidFill>
                  <a:schemeClr val="bg1"/>
                </a:solidFill>
              </a:rPr>
              <a:t> created by the </a:t>
            </a:r>
            <a:r>
              <a:rPr lang="en-US" sz="1150" b="1" dirty="0">
                <a:solidFill>
                  <a:schemeClr val="bg1"/>
                </a:solidFill>
              </a:rPr>
              <a:t>high variability</a:t>
            </a:r>
            <a:r>
              <a:rPr lang="en-US" sz="1150" dirty="0">
                <a:solidFill>
                  <a:schemeClr val="bg1"/>
                </a:solidFill>
              </a:rPr>
              <a:t> of the quality made </a:t>
            </a:r>
            <a:r>
              <a:rPr lang="en-US" sz="1150" b="1" dirty="0">
                <a:solidFill>
                  <a:schemeClr val="bg1"/>
                </a:solidFill>
              </a:rPr>
              <a:t>impossible to highlight the influence of</a:t>
            </a:r>
            <a:r>
              <a:rPr lang="en-US" sz="1150" dirty="0">
                <a:solidFill>
                  <a:schemeClr val="bg1"/>
                </a:solidFill>
              </a:rPr>
              <a:t> the chiller/heater </a:t>
            </a:r>
            <a:r>
              <a:rPr lang="en-US" sz="1150" b="1" dirty="0">
                <a:solidFill>
                  <a:schemeClr val="bg1"/>
                </a:solidFill>
              </a:rPr>
              <a:t>temperatures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5EB39AB-9BBC-BCF8-0428-44111CBD9288}"/>
              </a:ext>
            </a:extLst>
          </p:cNvPr>
          <p:cNvSpPr/>
          <p:nvPr/>
        </p:nvSpPr>
        <p:spPr>
          <a:xfrm>
            <a:off x="779218" y="3683058"/>
            <a:ext cx="264160" cy="81998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1054BB0-0A6B-EAAA-03CD-63E36FE58281}"/>
              </a:ext>
            </a:extLst>
          </p:cNvPr>
          <p:cNvCxnSpPr>
            <a:stCxn id="14" idx="1"/>
            <a:endCxn id="14" idx="3"/>
          </p:cNvCxnSpPr>
          <p:nvPr/>
        </p:nvCxnSpPr>
        <p:spPr>
          <a:xfrm>
            <a:off x="779218" y="4093048"/>
            <a:ext cx="2641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2C3A8B1-F6AC-3D1B-CB3C-151A5591574C}"/>
              </a:ext>
            </a:extLst>
          </p:cNvPr>
          <p:cNvCxnSpPr/>
          <p:nvPr/>
        </p:nvCxnSpPr>
        <p:spPr>
          <a:xfrm>
            <a:off x="1015438" y="4503038"/>
            <a:ext cx="264160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E632EC-7CB4-C2EC-4231-F23348889748}"/>
              </a:ext>
            </a:extLst>
          </p:cNvPr>
          <p:cNvCxnSpPr/>
          <p:nvPr/>
        </p:nvCxnSpPr>
        <p:spPr>
          <a:xfrm>
            <a:off x="1043378" y="4097688"/>
            <a:ext cx="264160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8E4FC7C-E89A-6765-3D51-9734DA780F30}"/>
              </a:ext>
            </a:extLst>
          </p:cNvPr>
          <p:cNvCxnSpPr/>
          <p:nvPr/>
        </p:nvCxnSpPr>
        <p:spPr>
          <a:xfrm>
            <a:off x="1043378" y="3683058"/>
            <a:ext cx="264160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5D6766C-C331-2726-CC4F-00B346F02500}"/>
              </a:ext>
            </a:extLst>
          </p:cNvPr>
          <p:cNvSpPr txBox="1"/>
          <p:nvPr/>
        </p:nvSpPr>
        <p:spPr>
          <a:xfrm>
            <a:off x="1067508" y="3492060"/>
            <a:ext cx="4241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95000"/>
                  </a:schemeClr>
                </a:solidFill>
              </a:rPr>
              <a:t>75%</a:t>
            </a:r>
            <a:endParaRPr lang="en-GB" sz="9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2A0B26-14C4-A95B-D968-95B7E260D2A6}"/>
              </a:ext>
            </a:extLst>
          </p:cNvPr>
          <p:cNvSpPr txBox="1"/>
          <p:nvPr/>
        </p:nvSpPr>
        <p:spPr>
          <a:xfrm>
            <a:off x="1123696" y="3752918"/>
            <a:ext cx="966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95000"/>
                  </a:schemeClr>
                </a:solidFill>
              </a:rPr>
              <a:t>Median (50%)</a:t>
            </a:r>
            <a:endParaRPr lang="en-GB" sz="9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222887-9F54-77A1-63B9-FA1F53E3AF29}"/>
              </a:ext>
            </a:extLst>
          </p:cNvPr>
          <p:cNvSpPr txBox="1"/>
          <p:nvPr/>
        </p:nvSpPr>
        <p:spPr>
          <a:xfrm>
            <a:off x="1062932" y="4307956"/>
            <a:ext cx="4241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95000"/>
                  </a:schemeClr>
                </a:solidFill>
              </a:rPr>
              <a:t>25%</a:t>
            </a:r>
            <a:endParaRPr lang="en-GB" sz="9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3DB94F4-D9B9-208A-3C62-56300A79ED4C}"/>
              </a:ext>
            </a:extLst>
          </p:cNvPr>
          <p:cNvCxnSpPr>
            <a:cxnSpLocks/>
          </p:cNvCxnSpPr>
          <p:nvPr/>
        </p:nvCxnSpPr>
        <p:spPr>
          <a:xfrm flipH="1" flipV="1">
            <a:off x="909774" y="3492060"/>
            <a:ext cx="1524" cy="19099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0F15F6C-DD36-3775-7426-B64352C59B0F}"/>
              </a:ext>
            </a:extLst>
          </p:cNvPr>
          <p:cNvCxnSpPr>
            <a:cxnSpLocks/>
          </p:cNvCxnSpPr>
          <p:nvPr/>
        </p:nvCxnSpPr>
        <p:spPr>
          <a:xfrm flipV="1">
            <a:off x="911298" y="4503038"/>
            <a:ext cx="0" cy="16192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AD538BE-3E41-27EA-EC3A-E6A7678F9986}"/>
              </a:ext>
            </a:extLst>
          </p:cNvPr>
          <p:cNvCxnSpPr>
            <a:cxnSpLocks/>
          </p:cNvCxnSpPr>
          <p:nvPr/>
        </p:nvCxnSpPr>
        <p:spPr>
          <a:xfrm>
            <a:off x="812226" y="4664963"/>
            <a:ext cx="21132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75348D1-0881-15F8-2A97-3B63E2432672}"/>
              </a:ext>
            </a:extLst>
          </p:cNvPr>
          <p:cNvCxnSpPr>
            <a:cxnSpLocks/>
          </p:cNvCxnSpPr>
          <p:nvPr/>
        </p:nvCxnSpPr>
        <p:spPr>
          <a:xfrm>
            <a:off x="812226" y="3498150"/>
            <a:ext cx="21132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D9AFE93-560F-B672-D0B0-5336767447DA}"/>
              </a:ext>
            </a:extLst>
          </p:cNvPr>
          <p:cNvSpPr txBox="1"/>
          <p:nvPr/>
        </p:nvSpPr>
        <p:spPr>
          <a:xfrm>
            <a:off x="1032951" y="3304672"/>
            <a:ext cx="966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95000"/>
                  </a:schemeClr>
                </a:solidFill>
              </a:rPr>
              <a:t>Upper Extreme</a:t>
            </a:r>
            <a:endParaRPr lang="en-GB" sz="9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9B196C-F50D-D2C5-DA43-11E070438786}"/>
              </a:ext>
            </a:extLst>
          </p:cNvPr>
          <p:cNvSpPr txBox="1"/>
          <p:nvPr/>
        </p:nvSpPr>
        <p:spPr>
          <a:xfrm>
            <a:off x="1123696" y="4481698"/>
            <a:ext cx="966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95000"/>
                  </a:schemeClr>
                </a:solidFill>
              </a:rPr>
              <a:t>Lower Extreme</a:t>
            </a:r>
            <a:endParaRPr lang="en-GB" sz="9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0D7C5944-3A97-C282-0ED0-24862472136C}"/>
              </a:ext>
            </a:extLst>
          </p:cNvPr>
          <p:cNvSpPr/>
          <p:nvPr/>
        </p:nvSpPr>
        <p:spPr>
          <a:xfrm>
            <a:off x="886916" y="3309683"/>
            <a:ext cx="45719" cy="45719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068ABF0-7BA0-BE93-D8BB-DDB9A4C25C46}"/>
              </a:ext>
            </a:extLst>
          </p:cNvPr>
          <p:cNvSpPr/>
          <p:nvPr/>
        </p:nvSpPr>
        <p:spPr>
          <a:xfrm>
            <a:off x="886915" y="4865381"/>
            <a:ext cx="45719" cy="45719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D9AFE93-560F-B672-D0B0-5336767447DA}"/>
              </a:ext>
            </a:extLst>
          </p:cNvPr>
          <p:cNvSpPr txBox="1"/>
          <p:nvPr/>
        </p:nvSpPr>
        <p:spPr>
          <a:xfrm>
            <a:off x="86947" y="3880274"/>
            <a:ext cx="966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95000"/>
                  </a:schemeClr>
                </a:solidFill>
              </a:rPr>
              <a:t>Outliers</a:t>
            </a:r>
            <a:endParaRPr lang="en-GB" sz="9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982BE2-61B5-C444-7CB2-FDAF7C70C5F3}"/>
              </a:ext>
            </a:extLst>
          </p:cNvPr>
          <p:cNvCxnSpPr>
            <a:cxnSpLocks/>
          </p:cNvCxnSpPr>
          <p:nvPr/>
        </p:nvCxnSpPr>
        <p:spPr>
          <a:xfrm flipV="1">
            <a:off x="316414" y="3355402"/>
            <a:ext cx="529981" cy="560961"/>
          </a:xfrm>
          <a:prstGeom prst="straightConnector1">
            <a:avLst/>
          </a:prstGeom>
          <a:ln>
            <a:solidFill>
              <a:srgbClr val="FFFFFF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F593828-0BB0-84A1-70EA-47AFFDCC6DE2}"/>
              </a:ext>
            </a:extLst>
          </p:cNvPr>
          <p:cNvCxnSpPr>
            <a:cxnSpLocks/>
          </p:cNvCxnSpPr>
          <p:nvPr/>
        </p:nvCxnSpPr>
        <p:spPr>
          <a:xfrm>
            <a:off x="369531" y="4098016"/>
            <a:ext cx="446709" cy="767365"/>
          </a:xfrm>
          <a:prstGeom prst="straightConnector1">
            <a:avLst/>
          </a:prstGeom>
          <a:ln>
            <a:solidFill>
              <a:srgbClr val="FFFFFF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B73E1B2-3FF3-E53A-CC34-5530E8685E49}"/>
              </a:ext>
            </a:extLst>
          </p:cNvPr>
          <p:cNvCxnSpPr>
            <a:cxnSpLocks/>
          </p:cNvCxnSpPr>
          <p:nvPr/>
        </p:nvCxnSpPr>
        <p:spPr>
          <a:xfrm>
            <a:off x="1010862" y="4664963"/>
            <a:ext cx="1051618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03C89B-075F-DC77-6D2A-4899CD7B3812}"/>
              </a:ext>
            </a:extLst>
          </p:cNvPr>
          <p:cNvCxnSpPr>
            <a:cxnSpLocks/>
          </p:cNvCxnSpPr>
          <p:nvPr/>
        </p:nvCxnSpPr>
        <p:spPr>
          <a:xfrm>
            <a:off x="1023550" y="3492060"/>
            <a:ext cx="1051618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033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9"/>
          <p:cNvSpPr txBox="1">
            <a:spLocks noGrp="1"/>
          </p:cNvSpPr>
          <p:nvPr>
            <p:ph type="ctrTitle"/>
          </p:nvPr>
        </p:nvSpPr>
        <p:spPr>
          <a:xfrm>
            <a:off x="11682" y="0"/>
            <a:ext cx="8210297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rgbClr val="556D96"/>
                </a:solidFill>
              </a:rPr>
              <a:t>TEMPERATURES… STILL NOT USEFUL</a:t>
            </a:r>
            <a:endParaRPr sz="2800" dirty="0">
              <a:solidFill>
                <a:srgbClr val="556D96"/>
              </a:solidFill>
            </a:endParaRPr>
          </a:p>
        </p:txBody>
      </p:sp>
      <p:sp>
        <p:nvSpPr>
          <p:cNvPr id="14" name="Google Shape;146;p28">
            <a:extLst>
              <a:ext uri="{FF2B5EF4-FFF2-40B4-BE49-F238E27FC236}">
                <a16:creationId xmlns:a16="http://schemas.microsoft.com/office/drawing/2014/main" id="{F0827A20-8003-C3D0-868C-B3C6E6F081C1}"/>
              </a:ext>
            </a:extLst>
          </p:cNvPr>
          <p:cNvSpPr/>
          <p:nvPr/>
        </p:nvSpPr>
        <p:spPr>
          <a:xfrm rot="-5400000" flipH="1">
            <a:off x="4261611" y="-1553898"/>
            <a:ext cx="45719" cy="8934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pic>
        <p:nvPicPr>
          <p:cNvPr id="16" name="Picture 15" descr="A graph of different colored bars&#10;&#10;Description automatically generated">
            <a:extLst>
              <a:ext uri="{FF2B5EF4-FFF2-40B4-BE49-F238E27FC236}">
                <a16:creationId xmlns:a16="http://schemas.microsoft.com/office/drawing/2014/main" id="{B5211B92-92A8-F84C-4B59-269351AB5F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804" b="19238"/>
          <a:stretch/>
        </p:blipFill>
        <p:spPr>
          <a:xfrm>
            <a:off x="0" y="760498"/>
            <a:ext cx="8640000" cy="1996183"/>
          </a:xfrm>
          <a:prstGeom prst="rect">
            <a:avLst/>
          </a:prstGeom>
        </p:spPr>
      </p:pic>
      <p:pic>
        <p:nvPicPr>
          <p:cNvPr id="18" name="Picture 17" descr="A graph of a bar chart&#10;&#10;Description automatically generated with medium confidence">
            <a:extLst>
              <a:ext uri="{FF2B5EF4-FFF2-40B4-BE49-F238E27FC236}">
                <a16:creationId xmlns:a16="http://schemas.microsoft.com/office/drawing/2014/main" id="{BD2A71E6-598A-DA19-4415-4B9046B0F7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193" b="7739"/>
          <a:stretch/>
        </p:blipFill>
        <p:spPr>
          <a:xfrm>
            <a:off x="11682" y="2769559"/>
            <a:ext cx="8640000" cy="217800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39C34A8-8D80-2059-EA08-E96880EB5642}"/>
              </a:ext>
            </a:extLst>
          </p:cNvPr>
          <p:cNvSpPr/>
          <p:nvPr/>
        </p:nvSpPr>
        <p:spPr>
          <a:xfrm>
            <a:off x="7931150" y="2819448"/>
            <a:ext cx="1130300" cy="217800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297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9"/>
          <p:cNvSpPr txBox="1">
            <a:spLocks noGrp="1"/>
          </p:cNvSpPr>
          <p:nvPr>
            <p:ph type="ctrTitle"/>
          </p:nvPr>
        </p:nvSpPr>
        <p:spPr>
          <a:xfrm>
            <a:off x="11682" y="0"/>
            <a:ext cx="8210297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rgbClr val="556D96"/>
                </a:solidFill>
              </a:rPr>
              <a:t>IMPROVEMENTS: KEY POINTS</a:t>
            </a:r>
            <a:endParaRPr sz="2800" dirty="0">
              <a:solidFill>
                <a:srgbClr val="556D96"/>
              </a:solidFill>
            </a:endParaRPr>
          </a:p>
        </p:txBody>
      </p:sp>
      <p:sp>
        <p:nvSpPr>
          <p:cNvPr id="4" name="Google Shape;146;p28">
            <a:extLst>
              <a:ext uri="{FF2B5EF4-FFF2-40B4-BE49-F238E27FC236}">
                <a16:creationId xmlns:a16="http://schemas.microsoft.com/office/drawing/2014/main" id="{7ED7C5FC-4CDD-0581-864A-8B0C2CD85C27}"/>
              </a:ext>
            </a:extLst>
          </p:cNvPr>
          <p:cNvSpPr/>
          <p:nvPr/>
        </p:nvSpPr>
        <p:spPr>
          <a:xfrm rot="-5400000" flipH="1">
            <a:off x="3833179" y="-3248490"/>
            <a:ext cx="1495571" cy="9161929"/>
          </a:xfrm>
          <a:prstGeom prst="rect">
            <a:avLst/>
          </a:prstGeom>
          <a:solidFill>
            <a:srgbClr val="556D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E98AF3-5131-432C-30EC-6708F1A5EA6A}"/>
              </a:ext>
            </a:extLst>
          </p:cNvPr>
          <p:cNvSpPr txBox="1"/>
          <p:nvPr/>
        </p:nvSpPr>
        <p:spPr>
          <a:xfrm>
            <a:off x="116084" y="746366"/>
            <a:ext cx="89212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- Then we </a:t>
            </a:r>
            <a:r>
              <a:rPr lang="en-US" sz="1200" b="1" dirty="0">
                <a:solidFill>
                  <a:schemeClr val="bg1"/>
                </a:solidFill>
              </a:rPr>
              <a:t>modified the system</a:t>
            </a:r>
            <a:r>
              <a:rPr lang="en-US" sz="1200" dirty="0">
                <a:solidFill>
                  <a:schemeClr val="bg1"/>
                </a:solidFill>
              </a:rPr>
              <a:t> to guarantee a </a:t>
            </a:r>
            <a:r>
              <a:rPr lang="en-US" sz="1200" b="1" dirty="0">
                <a:solidFill>
                  <a:schemeClr val="bg1"/>
                </a:solidFill>
              </a:rPr>
              <a:t>parallel</a:t>
            </a:r>
            <a:r>
              <a:rPr lang="en-US" sz="1200" dirty="0">
                <a:solidFill>
                  <a:schemeClr val="bg1"/>
                </a:solidFill>
              </a:rPr>
              <a:t> configuration during </a:t>
            </a:r>
            <a:r>
              <a:rPr lang="en-US" sz="1200" b="1" dirty="0">
                <a:solidFill>
                  <a:schemeClr val="bg1"/>
                </a:solidFill>
              </a:rPr>
              <a:t>extraction mode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dirty="0">
                <a:solidFill>
                  <a:schemeClr val="bg1"/>
                </a:solidFill>
              </a:rPr>
              <a:t>- Even if this change did </a:t>
            </a:r>
            <a:r>
              <a:rPr lang="en-US" sz="1200" b="1" dirty="0">
                <a:solidFill>
                  <a:schemeClr val="bg1"/>
                </a:solidFill>
              </a:rPr>
              <a:t>not stabilize the system</a:t>
            </a:r>
            <a:r>
              <a:rPr lang="en-US" sz="1200" dirty="0">
                <a:solidFill>
                  <a:schemeClr val="bg1"/>
                </a:solidFill>
              </a:rPr>
              <a:t>, it gives us the </a:t>
            </a:r>
            <a:r>
              <a:rPr lang="en-US" sz="1200" b="1" dirty="0">
                <a:solidFill>
                  <a:schemeClr val="bg1"/>
                </a:solidFill>
              </a:rPr>
              <a:t>chance to regulate the extraction flow of single columns.</a:t>
            </a:r>
          </a:p>
          <a:p>
            <a:endParaRPr lang="en-US" sz="1200" b="1" dirty="0">
              <a:solidFill>
                <a:schemeClr val="bg1"/>
              </a:solidFill>
            </a:endParaRPr>
          </a:p>
          <a:p>
            <a:r>
              <a:rPr lang="en-US" sz="1200" b="1" dirty="0">
                <a:solidFill>
                  <a:schemeClr val="bg1"/>
                </a:solidFill>
              </a:rPr>
              <a:t>- Reducing </a:t>
            </a:r>
            <a:r>
              <a:rPr lang="en-US" sz="1200" dirty="0">
                <a:solidFill>
                  <a:schemeClr val="bg1"/>
                </a:solidFill>
              </a:rPr>
              <a:t>the </a:t>
            </a:r>
            <a:r>
              <a:rPr lang="en-US" sz="1200" b="1" dirty="0">
                <a:solidFill>
                  <a:schemeClr val="bg1"/>
                </a:solidFill>
              </a:rPr>
              <a:t>extraction flow</a:t>
            </a:r>
            <a:r>
              <a:rPr lang="en-US" sz="1200" dirty="0">
                <a:solidFill>
                  <a:schemeClr val="bg1"/>
                </a:solidFill>
              </a:rPr>
              <a:t> of critical columns (</a:t>
            </a:r>
            <a:r>
              <a:rPr lang="en-US" sz="1200" b="1" dirty="0">
                <a:solidFill>
                  <a:schemeClr val="bg1"/>
                </a:solidFill>
              </a:rPr>
              <a:t>C1 and C2</a:t>
            </a:r>
            <a:r>
              <a:rPr lang="en-US" sz="1200" dirty="0">
                <a:solidFill>
                  <a:schemeClr val="bg1"/>
                </a:solidFill>
              </a:rPr>
              <a:t>) </a:t>
            </a:r>
            <a:r>
              <a:rPr lang="en-US" sz="1200" b="1" dirty="0">
                <a:solidFill>
                  <a:schemeClr val="bg1"/>
                </a:solidFill>
              </a:rPr>
              <a:t>stabilizes</a:t>
            </a:r>
            <a:r>
              <a:rPr lang="en-US" sz="1200" dirty="0">
                <a:solidFill>
                  <a:schemeClr val="bg1"/>
                </a:solidFill>
              </a:rPr>
              <a:t> the system and </a:t>
            </a:r>
            <a:r>
              <a:rPr lang="en-US" sz="1200" b="1" dirty="0">
                <a:solidFill>
                  <a:schemeClr val="bg1"/>
                </a:solidFill>
              </a:rPr>
              <a:t>improves</a:t>
            </a:r>
            <a:r>
              <a:rPr lang="en-US" sz="1200" dirty="0">
                <a:solidFill>
                  <a:schemeClr val="bg1"/>
                </a:solidFill>
              </a:rPr>
              <a:t> the</a:t>
            </a:r>
            <a:r>
              <a:rPr lang="en-US" sz="1200" b="1" dirty="0">
                <a:solidFill>
                  <a:schemeClr val="bg1"/>
                </a:solidFill>
              </a:rPr>
              <a:t> quality</a:t>
            </a:r>
          </a:p>
        </p:txBody>
      </p:sp>
      <p:pic>
        <p:nvPicPr>
          <p:cNvPr id="3" name="Picture 2" descr="A close-up of a screen&#10;&#10;Description automatically generated">
            <a:extLst>
              <a:ext uri="{FF2B5EF4-FFF2-40B4-BE49-F238E27FC236}">
                <a16:creationId xmlns:a16="http://schemas.microsoft.com/office/drawing/2014/main" id="{26560017-B894-F199-2066-3796920E89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67" b="7210"/>
          <a:stretch/>
        </p:blipFill>
        <p:spPr>
          <a:xfrm>
            <a:off x="268484" y="2239595"/>
            <a:ext cx="8768835" cy="290390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DDB1AED-8066-66BF-678E-49AAD5BFF294}"/>
              </a:ext>
            </a:extLst>
          </p:cNvPr>
          <p:cNvSpPr/>
          <p:nvPr/>
        </p:nvSpPr>
        <p:spPr>
          <a:xfrm>
            <a:off x="1074420" y="2705100"/>
            <a:ext cx="2369820" cy="2316480"/>
          </a:xfrm>
          <a:prstGeom prst="rect">
            <a:avLst/>
          </a:prstGeom>
          <a:noFill/>
          <a:ln>
            <a:solidFill>
              <a:srgbClr val="556D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BE931D-8BB2-3C88-A3D7-29D6E0E7F16D}"/>
              </a:ext>
            </a:extLst>
          </p:cNvPr>
          <p:cNvSpPr/>
          <p:nvPr/>
        </p:nvSpPr>
        <p:spPr>
          <a:xfrm>
            <a:off x="5951220" y="3596640"/>
            <a:ext cx="2369820" cy="1161707"/>
          </a:xfrm>
          <a:prstGeom prst="rect">
            <a:avLst/>
          </a:prstGeom>
          <a:noFill/>
          <a:ln>
            <a:solidFill>
              <a:srgbClr val="556D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Google Shape;146;p28">
            <a:extLst>
              <a:ext uri="{FF2B5EF4-FFF2-40B4-BE49-F238E27FC236}">
                <a16:creationId xmlns:a16="http://schemas.microsoft.com/office/drawing/2014/main" id="{D5BD6FF4-BEC6-6042-CBA6-6086BA568D66}"/>
              </a:ext>
            </a:extLst>
          </p:cNvPr>
          <p:cNvSpPr/>
          <p:nvPr/>
        </p:nvSpPr>
        <p:spPr>
          <a:xfrm rot="-5400000" flipH="1">
            <a:off x="4440384" y="2363934"/>
            <a:ext cx="575652" cy="2118360"/>
          </a:xfrm>
          <a:prstGeom prst="rect">
            <a:avLst/>
          </a:prstGeom>
          <a:solidFill>
            <a:srgbClr val="556D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130A9D-C599-ABE1-D5B5-6F6FA5782BC7}"/>
              </a:ext>
            </a:extLst>
          </p:cNvPr>
          <p:cNvSpPr txBox="1"/>
          <p:nvPr/>
        </p:nvSpPr>
        <p:spPr>
          <a:xfrm>
            <a:off x="3771900" y="3276048"/>
            <a:ext cx="1912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How much?</a:t>
            </a:r>
            <a:endParaRPr lang="en-GB" sz="1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F210AA9-5A19-5101-EA9C-6C5F89E77F3D}"/>
              </a:ext>
            </a:extLst>
          </p:cNvPr>
          <p:cNvCxnSpPr>
            <a:cxnSpLocks/>
          </p:cNvCxnSpPr>
          <p:nvPr/>
        </p:nvCxnSpPr>
        <p:spPr>
          <a:xfrm flipH="1">
            <a:off x="5787390" y="1762029"/>
            <a:ext cx="1642110" cy="13732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930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9"/>
          <p:cNvSpPr txBox="1">
            <a:spLocks noGrp="1"/>
          </p:cNvSpPr>
          <p:nvPr>
            <p:ph type="ctrTitle"/>
          </p:nvPr>
        </p:nvSpPr>
        <p:spPr>
          <a:xfrm>
            <a:off x="11682" y="0"/>
            <a:ext cx="5992878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rgbClr val="556D96"/>
                </a:solidFill>
              </a:rPr>
              <a:t>IMPROVEMENTS: MEAN and STD</a:t>
            </a:r>
            <a:endParaRPr sz="2800" dirty="0">
              <a:solidFill>
                <a:srgbClr val="556D96"/>
              </a:solidFill>
            </a:endParaRPr>
          </a:p>
        </p:txBody>
      </p:sp>
      <p:pic>
        <p:nvPicPr>
          <p:cNvPr id="8" name="Picture 7" descr="A graph of a bar graph&#10;&#10;Description automatically generated with medium confidence">
            <a:extLst>
              <a:ext uri="{FF2B5EF4-FFF2-40B4-BE49-F238E27FC236}">
                <a16:creationId xmlns:a16="http://schemas.microsoft.com/office/drawing/2014/main" id="{20CC0117-545F-C64B-8686-75649502B3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60" b="6347"/>
          <a:stretch/>
        </p:blipFill>
        <p:spPr>
          <a:xfrm>
            <a:off x="11683" y="567052"/>
            <a:ext cx="6914897" cy="2255161"/>
          </a:xfrm>
          <a:prstGeom prst="rect">
            <a:avLst/>
          </a:prstGeom>
        </p:spPr>
      </p:pic>
      <p:pic>
        <p:nvPicPr>
          <p:cNvPr id="26" name="Picture 25" descr="A graph of a bar graph&#10;&#10;Description automatically generated with medium confidence">
            <a:extLst>
              <a:ext uri="{FF2B5EF4-FFF2-40B4-BE49-F238E27FC236}">
                <a16:creationId xmlns:a16="http://schemas.microsoft.com/office/drawing/2014/main" id="{7C9E9299-1CF6-3820-5DFF-3C038E9B684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820" b="5686"/>
          <a:stretch/>
        </p:blipFill>
        <p:spPr>
          <a:xfrm>
            <a:off x="11683" y="2861989"/>
            <a:ext cx="6914897" cy="2255161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53C20F5-C930-54B9-D68D-07A8C7F1EE2F}"/>
              </a:ext>
            </a:extLst>
          </p:cNvPr>
          <p:cNvCxnSpPr/>
          <p:nvPr/>
        </p:nvCxnSpPr>
        <p:spPr>
          <a:xfrm>
            <a:off x="4518660" y="982980"/>
            <a:ext cx="0" cy="38252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997A56C-8A8E-C256-4577-176E3B397746}"/>
              </a:ext>
            </a:extLst>
          </p:cNvPr>
          <p:cNvCxnSpPr/>
          <p:nvPr/>
        </p:nvCxnSpPr>
        <p:spPr>
          <a:xfrm>
            <a:off x="4892040" y="982980"/>
            <a:ext cx="0" cy="38252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31C1B23-FC1D-7F95-EA1B-56BE639E6FEF}"/>
              </a:ext>
            </a:extLst>
          </p:cNvPr>
          <p:cNvSpPr txBox="1"/>
          <p:nvPr/>
        </p:nvSpPr>
        <p:spPr>
          <a:xfrm>
            <a:off x="3741420" y="685800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556D96"/>
                </a:solidFill>
              </a:rPr>
              <a:t>HHHH     LHHH      LLHH</a:t>
            </a:r>
            <a:endParaRPr lang="en-GB" sz="1200" b="1" dirty="0">
              <a:solidFill>
                <a:srgbClr val="556D96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F22EDE4-92E9-501E-F6E3-5A24D2F7A1E9}"/>
              </a:ext>
            </a:extLst>
          </p:cNvPr>
          <p:cNvCxnSpPr>
            <a:cxnSpLocks/>
          </p:cNvCxnSpPr>
          <p:nvPr/>
        </p:nvCxnSpPr>
        <p:spPr>
          <a:xfrm flipH="1">
            <a:off x="3627120" y="962799"/>
            <a:ext cx="335280" cy="26268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FB7FB5B-EE32-303F-7A48-2806CDC6DFD1}"/>
              </a:ext>
            </a:extLst>
          </p:cNvPr>
          <p:cNvCxnSpPr>
            <a:cxnSpLocks/>
          </p:cNvCxnSpPr>
          <p:nvPr/>
        </p:nvCxnSpPr>
        <p:spPr>
          <a:xfrm flipH="1">
            <a:off x="4705349" y="990600"/>
            <a:ext cx="1" cy="46976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1D05A97-DAA8-F6FC-9AE3-EF9E23473607}"/>
              </a:ext>
            </a:extLst>
          </p:cNvPr>
          <p:cNvCxnSpPr>
            <a:cxnSpLocks/>
          </p:cNvCxnSpPr>
          <p:nvPr/>
        </p:nvCxnSpPr>
        <p:spPr>
          <a:xfrm>
            <a:off x="5349240" y="1003090"/>
            <a:ext cx="373380" cy="32804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CD9D87A-67EF-DCF6-C821-59100EE60E92}"/>
              </a:ext>
            </a:extLst>
          </p:cNvPr>
          <p:cNvSpPr txBox="1"/>
          <p:nvPr/>
        </p:nvSpPr>
        <p:spPr>
          <a:xfrm>
            <a:off x="6637021" y="4808220"/>
            <a:ext cx="22021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556D96"/>
                </a:solidFill>
              </a:rPr>
              <a:t>H = 650 L/h &amp; L = 450 L/h</a:t>
            </a:r>
            <a:endParaRPr lang="en-GB" sz="1000" dirty="0">
              <a:solidFill>
                <a:srgbClr val="556D96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B66477D-A0E8-E941-A9DA-68D645170946}"/>
              </a:ext>
            </a:extLst>
          </p:cNvPr>
          <p:cNvSpPr txBox="1"/>
          <p:nvPr/>
        </p:nvSpPr>
        <p:spPr>
          <a:xfrm>
            <a:off x="7082789" y="906780"/>
            <a:ext cx="17221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556D96"/>
                </a:solidFill>
              </a:rPr>
              <a:t>Grouping the data by test and aggregating by mean and STD of isobutane concentration confirms that </a:t>
            </a:r>
            <a:r>
              <a:rPr lang="en-US" sz="1200" b="1" dirty="0">
                <a:solidFill>
                  <a:srgbClr val="556D96"/>
                </a:solidFill>
              </a:rPr>
              <a:t>the modification itself is not enough</a:t>
            </a:r>
            <a:endParaRPr lang="en-GB" sz="1200" b="1" dirty="0">
              <a:solidFill>
                <a:srgbClr val="556D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332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9"/>
          <p:cNvSpPr txBox="1">
            <a:spLocks noGrp="1"/>
          </p:cNvSpPr>
          <p:nvPr>
            <p:ph type="ctrTitle"/>
          </p:nvPr>
        </p:nvSpPr>
        <p:spPr>
          <a:xfrm>
            <a:off x="11682" y="0"/>
            <a:ext cx="5215637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rgbClr val="556D96"/>
                </a:solidFill>
              </a:rPr>
              <a:t>IMPROVEMENTS: KEY DATA</a:t>
            </a:r>
            <a:endParaRPr sz="2800" dirty="0">
              <a:solidFill>
                <a:srgbClr val="556D96"/>
              </a:solidFill>
            </a:endParaRPr>
          </a:p>
        </p:txBody>
      </p:sp>
      <p:sp>
        <p:nvSpPr>
          <p:cNvPr id="29" name="Google Shape;327;p39">
            <a:extLst>
              <a:ext uri="{FF2B5EF4-FFF2-40B4-BE49-F238E27FC236}">
                <a16:creationId xmlns:a16="http://schemas.microsoft.com/office/drawing/2014/main" id="{0A0C7820-EC81-1136-F434-D95D9322D253}"/>
              </a:ext>
            </a:extLst>
          </p:cNvPr>
          <p:cNvSpPr txBox="1">
            <a:spLocks/>
          </p:cNvSpPr>
          <p:nvPr/>
        </p:nvSpPr>
        <p:spPr>
          <a:xfrm>
            <a:off x="5399896" y="54837"/>
            <a:ext cx="4563874" cy="4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GB" sz="2800" dirty="0">
                <a:solidFill>
                  <a:srgbClr val="FFFFFF"/>
                </a:solidFill>
              </a:rPr>
              <a:t>SO?</a:t>
            </a:r>
          </a:p>
        </p:txBody>
      </p:sp>
      <p:pic>
        <p:nvPicPr>
          <p:cNvPr id="7" name="Picture 6" descr="A graph of different colored bars&#10;&#10;Description automatically generated">
            <a:extLst>
              <a:ext uri="{FF2B5EF4-FFF2-40B4-BE49-F238E27FC236}">
                <a16:creationId xmlns:a16="http://schemas.microsoft.com/office/drawing/2014/main" id="{BA55A25A-BDFB-0089-50BF-42C291D9BE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905" b="12489"/>
          <a:stretch/>
        </p:blipFill>
        <p:spPr>
          <a:xfrm>
            <a:off x="596836" y="1554480"/>
            <a:ext cx="3344988" cy="3541776"/>
          </a:xfrm>
          <a:prstGeom prst="rect">
            <a:avLst/>
          </a:prstGeom>
        </p:spPr>
      </p:pic>
      <p:pic>
        <p:nvPicPr>
          <p:cNvPr id="10" name="Picture 9" descr="A graph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FD879637-69D0-5C26-D414-5FE35FA359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476" b="11918"/>
          <a:stretch/>
        </p:blipFill>
        <p:spPr>
          <a:xfrm>
            <a:off x="5153408" y="1564040"/>
            <a:ext cx="3344988" cy="35417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BC47199-9FB0-FE81-3781-3070C72FEA1C}"/>
              </a:ext>
            </a:extLst>
          </p:cNvPr>
          <p:cNvSpPr txBox="1"/>
          <p:nvPr/>
        </p:nvSpPr>
        <p:spPr>
          <a:xfrm>
            <a:off x="198120" y="647700"/>
            <a:ext cx="4233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556D96"/>
                </a:solidFill>
              </a:rPr>
              <a:t>- The modification does not influence the average quality</a:t>
            </a:r>
          </a:p>
          <a:p>
            <a:r>
              <a:rPr lang="en-US" sz="1200" dirty="0">
                <a:solidFill>
                  <a:srgbClr val="556D96"/>
                </a:solidFill>
              </a:rPr>
              <a:t>- </a:t>
            </a:r>
            <a:r>
              <a:rPr lang="en-US" sz="1200" b="1" dirty="0">
                <a:solidFill>
                  <a:srgbClr val="556D96"/>
                </a:solidFill>
              </a:rPr>
              <a:t>Reducing the extraction flow is key </a:t>
            </a:r>
            <a:r>
              <a:rPr lang="en-US" sz="1200" dirty="0">
                <a:solidFill>
                  <a:srgbClr val="556D96"/>
                </a:solidFill>
              </a:rPr>
              <a:t>to dump this metric</a:t>
            </a:r>
            <a:endParaRPr lang="en-GB" sz="1200" dirty="0">
              <a:solidFill>
                <a:srgbClr val="556D96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53D285-F9BA-48C7-87D9-033C034EC51E}"/>
              </a:ext>
            </a:extLst>
          </p:cNvPr>
          <p:cNvSpPr txBox="1"/>
          <p:nvPr/>
        </p:nvSpPr>
        <p:spPr>
          <a:xfrm>
            <a:off x="4572000" y="647699"/>
            <a:ext cx="4373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200" dirty="0">
                <a:solidFill>
                  <a:srgbClr val="556D96"/>
                </a:solidFill>
              </a:rPr>
              <a:t>The </a:t>
            </a:r>
            <a:r>
              <a:rPr lang="en-US" sz="1200" b="1" dirty="0">
                <a:solidFill>
                  <a:srgbClr val="556D96"/>
                </a:solidFill>
              </a:rPr>
              <a:t>modification improves </a:t>
            </a:r>
            <a:r>
              <a:rPr lang="en-US" sz="1200" dirty="0">
                <a:solidFill>
                  <a:srgbClr val="556D96"/>
                </a:solidFill>
              </a:rPr>
              <a:t>the </a:t>
            </a:r>
            <a:r>
              <a:rPr lang="en-US" sz="1200" b="1" dirty="0">
                <a:solidFill>
                  <a:srgbClr val="556D96"/>
                </a:solidFill>
              </a:rPr>
              <a:t>stability</a:t>
            </a:r>
            <a:r>
              <a:rPr lang="en-US" sz="1200" dirty="0">
                <a:solidFill>
                  <a:srgbClr val="556D96"/>
                </a:solidFill>
              </a:rPr>
              <a:t> (decreases STD)</a:t>
            </a:r>
          </a:p>
          <a:p>
            <a:pPr marL="171450" indent="-171450">
              <a:buFontTx/>
              <a:buChar char="-"/>
            </a:pPr>
            <a:r>
              <a:rPr lang="en-US" sz="1200" dirty="0">
                <a:solidFill>
                  <a:srgbClr val="556D96"/>
                </a:solidFill>
              </a:rPr>
              <a:t>The </a:t>
            </a:r>
            <a:r>
              <a:rPr lang="en-US" sz="1200" b="1" dirty="0">
                <a:solidFill>
                  <a:srgbClr val="556D96"/>
                </a:solidFill>
              </a:rPr>
              <a:t>major reduction is associated with the reduction of the extraction flow of C1</a:t>
            </a:r>
            <a:endParaRPr lang="en-GB" sz="1200" b="1" dirty="0">
              <a:solidFill>
                <a:srgbClr val="556D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181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9FD531-1C0F-A948-0B58-FA3DFC03C3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05" t="3031" r="2241" b="5279"/>
          <a:stretch/>
        </p:blipFill>
        <p:spPr>
          <a:xfrm>
            <a:off x="113560" y="923803"/>
            <a:ext cx="4407101" cy="4120638"/>
          </a:xfrm>
          <a:prstGeom prst="rect">
            <a:avLst/>
          </a:prstGeom>
        </p:spPr>
      </p:pic>
      <p:sp>
        <p:nvSpPr>
          <p:cNvPr id="327" name="Google Shape;327;p39"/>
          <p:cNvSpPr txBox="1">
            <a:spLocks noGrp="1"/>
          </p:cNvSpPr>
          <p:nvPr>
            <p:ph type="ctrTitle"/>
          </p:nvPr>
        </p:nvSpPr>
        <p:spPr>
          <a:xfrm>
            <a:off x="11682" y="0"/>
            <a:ext cx="8163052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rgbClr val="556D96"/>
                </a:solidFill>
              </a:rPr>
              <a:t>PURITY, EFFICIENCY AND STABILITY </a:t>
            </a:r>
            <a:endParaRPr sz="2800" dirty="0">
              <a:solidFill>
                <a:srgbClr val="556D96"/>
              </a:solidFill>
            </a:endParaRPr>
          </a:p>
        </p:txBody>
      </p:sp>
      <p:sp>
        <p:nvSpPr>
          <p:cNvPr id="13" name="Google Shape;146;p28">
            <a:extLst>
              <a:ext uri="{FF2B5EF4-FFF2-40B4-BE49-F238E27FC236}">
                <a16:creationId xmlns:a16="http://schemas.microsoft.com/office/drawing/2014/main" id="{7FF55836-E5EA-0C04-11A3-24B6094FC747}"/>
              </a:ext>
            </a:extLst>
          </p:cNvPr>
          <p:cNvSpPr/>
          <p:nvPr/>
        </p:nvSpPr>
        <p:spPr>
          <a:xfrm rot="-5400000" flipH="1">
            <a:off x="4379724" y="577342"/>
            <a:ext cx="198118" cy="8934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pic>
        <p:nvPicPr>
          <p:cNvPr id="5" name="Picture 4" descr="A graph with red and blue squares&#10;&#10;Description automatically generated">
            <a:extLst>
              <a:ext uri="{FF2B5EF4-FFF2-40B4-BE49-F238E27FC236}">
                <a16:creationId xmlns:a16="http://schemas.microsoft.com/office/drawing/2014/main" id="{90BAC194-6146-4E80-52EF-F2E3DA8F3C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869" b="5263"/>
          <a:stretch/>
        </p:blipFill>
        <p:spPr>
          <a:xfrm>
            <a:off x="6013237" y="864920"/>
            <a:ext cx="3066368" cy="417952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950D574-EAD4-F6B5-65F6-6E5E29F4F352}"/>
              </a:ext>
            </a:extLst>
          </p:cNvPr>
          <p:cNvSpPr/>
          <p:nvPr/>
        </p:nvSpPr>
        <p:spPr>
          <a:xfrm>
            <a:off x="7681833" y="1422656"/>
            <a:ext cx="637504" cy="2058595"/>
          </a:xfrm>
          <a:prstGeom prst="rect">
            <a:avLst/>
          </a:prstGeom>
          <a:noFill/>
          <a:ln>
            <a:solidFill>
              <a:srgbClr val="EF53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0DDB3A6-EC39-28CE-FF29-FABE1399651A}"/>
              </a:ext>
            </a:extLst>
          </p:cNvPr>
          <p:cNvCxnSpPr/>
          <p:nvPr/>
        </p:nvCxnSpPr>
        <p:spPr>
          <a:xfrm>
            <a:off x="5158172" y="1515291"/>
            <a:ext cx="0" cy="1306286"/>
          </a:xfrm>
          <a:prstGeom prst="straightConnector1">
            <a:avLst/>
          </a:prstGeom>
          <a:ln w="38100">
            <a:solidFill>
              <a:srgbClr val="EF533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EB89EB3-2943-D4BB-C614-EDC602D171E0}"/>
              </a:ext>
            </a:extLst>
          </p:cNvPr>
          <p:cNvCxnSpPr>
            <a:cxnSpLocks/>
          </p:cNvCxnSpPr>
          <p:nvPr/>
        </p:nvCxnSpPr>
        <p:spPr>
          <a:xfrm>
            <a:off x="5158172" y="1515291"/>
            <a:ext cx="2523661" cy="0"/>
          </a:xfrm>
          <a:prstGeom prst="line">
            <a:avLst/>
          </a:prstGeom>
          <a:ln w="38100">
            <a:solidFill>
              <a:srgbClr val="EF53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19C4D18-3DE3-971B-3715-6D9C9ED5981E}"/>
              </a:ext>
            </a:extLst>
          </p:cNvPr>
          <p:cNvSpPr txBox="1"/>
          <p:nvPr/>
        </p:nvSpPr>
        <p:spPr>
          <a:xfrm>
            <a:off x="4279376" y="2952206"/>
            <a:ext cx="16772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556D96"/>
                </a:solidFill>
              </a:rPr>
              <a:t>Peaks due to C1 – C2 instabilities occurred at -38.5. This must be addressed and checked with more data</a:t>
            </a:r>
          </a:p>
          <a:p>
            <a:endParaRPr lang="en-US" sz="1200" dirty="0">
              <a:solidFill>
                <a:srgbClr val="556D96"/>
              </a:solidFill>
            </a:endParaRPr>
          </a:p>
          <a:p>
            <a:endParaRPr lang="en-US" sz="1200" dirty="0">
              <a:solidFill>
                <a:srgbClr val="556D96"/>
              </a:solidFill>
            </a:endParaRPr>
          </a:p>
          <a:p>
            <a:endParaRPr lang="en-GB" sz="1200" dirty="0">
              <a:solidFill>
                <a:srgbClr val="556D96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5004BC-4540-3739-2EB0-530016B55AA1}"/>
              </a:ext>
            </a:extLst>
          </p:cNvPr>
          <p:cNvSpPr/>
          <p:nvPr/>
        </p:nvSpPr>
        <p:spPr>
          <a:xfrm>
            <a:off x="4282227" y="2888293"/>
            <a:ext cx="1790158" cy="1390288"/>
          </a:xfrm>
          <a:prstGeom prst="rect">
            <a:avLst/>
          </a:prstGeom>
          <a:noFill/>
          <a:ln>
            <a:solidFill>
              <a:srgbClr val="EF53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158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9"/>
          <p:cNvSpPr txBox="1">
            <a:spLocks noGrp="1"/>
          </p:cNvSpPr>
          <p:nvPr>
            <p:ph type="ctrTitle"/>
          </p:nvPr>
        </p:nvSpPr>
        <p:spPr>
          <a:xfrm>
            <a:off x="11683" y="0"/>
            <a:ext cx="4563874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rgbClr val="556D96"/>
                </a:solidFill>
              </a:rPr>
              <a:t>NEXT STEPS</a:t>
            </a:r>
            <a:endParaRPr sz="2800" dirty="0">
              <a:solidFill>
                <a:srgbClr val="556D96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44A778-1845-5C89-8004-AF011F3EC1F7}"/>
              </a:ext>
            </a:extLst>
          </p:cNvPr>
          <p:cNvSpPr txBox="1"/>
          <p:nvPr/>
        </p:nvSpPr>
        <p:spPr>
          <a:xfrm>
            <a:off x="557719" y="706877"/>
            <a:ext cx="38067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The data for the tests have been merged (vertical concatenation) to visualize the behavior of different columns and column combinations.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9" name="Google Shape;327;p39">
            <a:extLst>
              <a:ext uri="{FF2B5EF4-FFF2-40B4-BE49-F238E27FC236}">
                <a16:creationId xmlns:a16="http://schemas.microsoft.com/office/drawing/2014/main" id="{0A0C7820-EC81-1136-F434-D95D9322D253}"/>
              </a:ext>
            </a:extLst>
          </p:cNvPr>
          <p:cNvSpPr txBox="1">
            <a:spLocks/>
          </p:cNvSpPr>
          <p:nvPr/>
        </p:nvSpPr>
        <p:spPr>
          <a:xfrm>
            <a:off x="5399896" y="54837"/>
            <a:ext cx="4563874" cy="4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GB" sz="2800" dirty="0">
                <a:solidFill>
                  <a:srgbClr val="FFFFFF"/>
                </a:solidFill>
              </a:rPr>
              <a:t>SO?</a:t>
            </a:r>
          </a:p>
        </p:txBody>
      </p:sp>
      <p:sp>
        <p:nvSpPr>
          <p:cNvPr id="4" name="Google Shape;146;p28">
            <a:extLst>
              <a:ext uri="{FF2B5EF4-FFF2-40B4-BE49-F238E27FC236}">
                <a16:creationId xmlns:a16="http://schemas.microsoft.com/office/drawing/2014/main" id="{7ED7C5FC-4CDD-0581-864A-8B0C2CD85C27}"/>
              </a:ext>
            </a:extLst>
          </p:cNvPr>
          <p:cNvSpPr/>
          <p:nvPr/>
        </p:nvSpPr>
        <p:spPr>
          <a:xfrm rot="-5400000" flipH="1">
            <a:off x="-165312" y="688127"/>
            <a:ext cx="4827460" cy="4513053"/>
          </a:xfrm>
          <a:prstGeom prst="rect">
            <a:avLst/>
          </a:prstGeom>
          <a:solidFill>
            <a:srgbClr val="556D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E98AF3-5131-432C-30EC-6708F1A5EA6A}"/>
              </a:ext>
            </a:extLst>
          </p:cNvPr>
          <p:cNvSpPr txBox="1"/>
          <p:nvPr/>
        </p:nvSpPr>
        <p:spPr>
          <a:xfrm>
            <a:off x="86946" y="706877"/>
            <a:ext cx="421683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>
              <a:solidFill>
                <a:schemeClr val="bg1"/>
              </a:solidFill>
            </a:endParaRPr>
          </a:p>
          <a:p>
            <a:r>
              <a:rPr lang="en-US" sz="2400" b="1" dirty="0">
                <a:solidFill>
                  <a:schemeClr val="bg1"/>
                </a:solidFill>
              </a:rPr>
              <a:t>1. Systematically change Temperature to check:</a:t>
            </a:r>
          </a:p>
          <a:p>
            <a:endParaRPr lang="en-US" sz="2000" b="1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- Average and STD of Isobutane Concentration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- Stability Optimum (a.k.a. keep dumping the peaks)</a:t>
            </a:r>
          </a:p>
          <a:p>
            <a:endParaRPr lang="en-US" sz="16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6F3A74E-3C69-A615-D83A-A49DD0451FAB}"/>
                  </a:ext>
                </a:extLst>
              </p:cNvPr>
              <p:cNvSpPr txBox="1"/>
              <p:nvPr/>
            </p:nvSpPr>
            <p:spPr>
              <a:xfrm>
                <a:off x="4689426" y="702078"/>
                <a:ext cx="4216830" cy="2750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b="1" dirty="0">
                  <a:solidFill>
                    <a:srgbClr val="556D96"/>
                  </a:solidFill>
                </a:endParaRPr>
              </a:p>
              <a:p>
                <a:r>
                  <a:rPr lang="en-US" sz="2400" b="1" dirty="0">
                    <a:solidFill>
                      <a:srgbClr val="556D96"/>
                    </a:solidFill>
                  </a:rPr>
                  <a:t>2. System Optimization and Management</a:t>
                </a:r>
              </a:p>
              <a:p>
                <a:endParaRPr lang="en-US" sz="2000" b="1" dirty="0">
                  <a:solidFill>
                    <a:srgbClr val="556D96"/>
                  </a:solidFill>
                </a:endParaRPr>
              </a:p>
              <a:p>
                <a:r>
                  <a:rPr lang="en-US" sz="1600" dirty="0">
                    <a:solidFill>
                      <a:srgbClr val="556D96"/>
                    </a:solidFill>
                  </a:rPr>
                  <a:t>- Define a “Goal Function” (e.g.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556D96"/>
                        </a:solidFill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1600" b="0" i="1" smtClean="0">
                        <a:solidFill>
                          <a:srgbClr val="556D96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rgbClr val="556D96"/>
                        </a:solidFill>
                        <a:latin typeface="Cambria Math" panose="02040503050406030204" pitchFamily="18" charset="0"/>
                      </a:rPr>
                      <m:t>𝑃𝑢𝑟𝑖𝑡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556D9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556D96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556D96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  <m:r>
                      <a:rPr lang="en-US" sz="1600" i="1">
                        <a:solidFill>
                          <a:srgbClr val="556D9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600" b="0" i="1" smtClean="0">
                        <a:solidFill>
                          <a:srgbClr val="556D96"/>
                        </a:solidFill>
                        <a:latin typeface="Cambria Math" panose="02040503050406030204" pitchFamily="18" charset="0"/>
                      </a:rPr>
                      <m:t>𝑅𝑒𝑐𝑜𝑣𝑒𝑟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556D9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556D96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556D96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rgbClr val="556D96"/>
                    </a:solidFill>
                  </a:rPr>
                  <a:t>) to maximize</a:t>
                </a:r>
              </a:p>
              <a:p>
                <a:endParaRPr lang="en-US" sz="1600" dirty="0">
                  <a:solidFill>
                    <a:srgbClr val="556D96"/>
                  </a:solidFill>
                </a:endParaRPr>
              </a:p>
              <a:p>
                <a:r>
                  <a:rPr lang="en-US" sz="1600" dirty="0">
                    <a:solidFill>
                      <a:srgbClr val="556D96"/>
                    </a:solidFill>
                  </a:rPr>
                  <a:t>- Continuously check the status and inform the group/experiment</a:t>
                </a:r>
                <a:endParaRPr lang="en-US" sz="1600" b="1" dirty="0">
                  <a:solidFill>
                    <a:srgbClr val="556D96"/>
                  </a:solidFill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6F3A74E-3C69-A615-D83A-A49DD0451F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9426" y="702078"/>
                <a:ext cx="4216830" cy="2750818"/>
              </a:xfrm>
              <a:prstGeom prst="rect">
                <a:avLst/>
              </a:prstGeom>
              <a:blipFill>
                <a:blip r:embed="rId3"/>
                <a:stretch>
                  <a:fillRect l="-2168" r="-2890" b="-19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1459333"/>
      </p:ext>
    </p:extLst>
  </p:cSld>
  <p:clrMapOvr>
    <a:masterClrMapping/>
  </p:clrMapOvr>
</p:sld>
</file>

<file path=ppt/theme/theme1.xml><?xml version="1.0" encoding="utf-8"?>
<a:theme xmlns:a="http://schemas.openxmlformats.org/drawingml/2006/main" name="Engineering Project Proposal by Slidesgo">
  <a:themeElements>
    <a:clrScheme name="Simple Light">
      <a:dk1>
        <a:srgbClr val="434343"/>
      </a:dk1>
      <a:lt1>
        <a:srgbClr val="FFFFFF"/>
      </a:lt1>
      <a:dk2>
        <a:srgbClr val="595959"/>
      </a:dk2>
      <a:lt2>
        <a:srgbClr val="EEEEEE"/>
      </a:lt2>
      <a:accent1>
        <a:srgbClr val="556D96"/>
      </a:accent1>
      <a:accent2>
        <a:srgbClr val="212121"/>
      </a:accent2>
      <a:accent3>
        <a:srgbClr val="A9B9D3"/>
      </a:accent3>
      <a:accent4>
        <a:srgbClr val="26529E"/>
      </a:accent4>
      <a:accent5>
        <a:srgbClr val="62779B"/>
      </a:accent5>
      <a:accent6>
        <a:srgbClr val="363F4C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386</Words>
  <Application>Microsoft Office PowerPoint</Application>
  <PresentationFormat>On-screen Show (16:9)</PresentationFormat>
  <Paragraphs>50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Catamaran Light</vt:lpstr>
      <vt:lpstr>Cambria Math</vt:lpstr>
      <vt:lpstr>Livvic</vt:lpstr>
      <vt:lpstr>Arial</vt:lpstr>
      <vt:lpstr>Engineering Project Proposal by Slidesgo</vt:lpstr>
      <vt:lpstr>CMS – FGR TESTS UPDATE</vt:lpstr>
      <vt:lpstr>SUMMARY</vt:lpstr>
      <vt:lpstr>TEMPERATURES… STILL NOT USEFUL</vt:lpstr>
      <vt:lpstr>IMPROVEMENTS: KEY POINTS</vt:lpstr>
      <vt:lpstr>IMPROVEMENTS: MEAN and STD</vt:lpstr>
      <vt:lpstr>IMPROVEMENTS: KEY DATA</vt:lpstr>
      <vt:lpstr>PURITY, EFFICIENCY AND STABILITY 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TESTS UPDATE</dc:title>
  <cp:lastModifiedBy>Damiano Galassi</cp:lastModifiedBy>
  <cp:revision>19</cp:revision>
  <dcterms:modified xsi:type="dcterms:W3CDTF">2024-07-11T07:06:23Z</dcterms:modified>
</cp:coreProperties>
</file>