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94" r:id="rId3"/>
    <p:sldId id="257" r:id="rId4"/>
    <p:sldId id="297" r:id="rId5"/>
    <p:sldId id="296" r:id="rId6"/>
    <p:sldId id="300" r:id="rId7"/>
    <p:sldId id="298" r:id="rId8"/>
    <p:sldId id="299" r:id="rId9"/>
    <p:sldId id="301" r:id="rId10"/>
    <p:sldId id="302" r:id="rId11"/>
    <p:sldId id="304" r:id="rId12"/>
    <p:sldId id="305" r:id="rId13"/>
    <p:sldId id="268" r:id="rId14"/>
    <p:sldId id="307" r:id="rId15"/>
    <p:sldId id="308" r:id="rId16"/>
    <p:sldId id="309" r:id="rId17"/>
    <p:sldId id="310" r:id="rId18"/>
    <p:sldId id="318" r:id="rId19"/>
    <p:sldId id="313" r:id="rId20"/>
    <p:sldId id="314" r:id="rId21"/>
    <p:sldId id="315" r:id="rId22"/>
    <p:sldId id="311" r:id="rId23"/>
    <p:sldId id="312" r:id="rId24"/>
    <p:sldId id="316" r:id="rId25"/>
    <p:sldId id="261" r:id="rId26"/>
    <p:sldId id="287" r:id="rId27"/>
    <p:sldId id="317" r:id="rId28"/>
    <p:sldId id="293" r:id="rId29"/>
    <p:sldId id="286" r:id="rId30"/>
    <p:sldId id="319" r:id="rId31"/>
    <p:sldId id="320" r:id="rId32"/>
    <p:sldId id="321" r:id="rId33"/>
    <p:sldId id="322" r:id="rId3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515C14-BB11-419C-981A-A888F31B15D4}" type="doc">
      <dgm:prSet loTypeId="urn:microsoft.com/office/officeart/2005/8/layout/cycle5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7A65DAEA-5B39-4960-8475-54A619711344}">
      <dgm:prSet phldrT="[Text]"/>
      <dgm:spPr/>
      <dgm:t>
        <a:bodyPr/>
        <a:lstStyle/>
        <a:p>
          <a:r>
            <a:rPr lang="en-US" dirty="0"/>
            <a:t>Magnetic design</a:t>
          </a:r>
          <a:endParaRPr lang="en-GB" dirty="0"/>
        </a:p>
      </dgm:t>
    </dgm:pt>
    <dgm:pt modelId="{E258149D-B0B8-48C5-971B-78167F5AB426}" type="parTrans" cxnId="{DF9A98BD-28B5-49C1-98C8-2ED3A5E841B3}">
      <dgm:prSet/>
      <dgm:spPr/>
      <dgm:t>
        <a:bodyPr/>
        <a:lstStyle/>
        <a:p>
          <a:endParaRPr lang="en-GB"/>
        </a:p>
      </dgm:t>
    </dgm:pt>
    <dgm:pt modelId="{70A00299-8D3D-404A-BB17-098F95B0BEB4}" type="sibTrans" cxnId="{DF9A98BD-28B5-49C1-98C8-2ED3A5E841B3}">
      <dgm:prSet/>
      <dgm:spPr/>
      <dgm:t>
        <a:bodyPr/>
        <a:lstStyle/>
        <a:p>
          <a:endParaRPr lang="en-GB"/>
        </a:p>
      </dgm:t>
    </dgm:pt>
    <dgm:pt modelId="{CA1B02A1-A218-4E79-BE40-888D10299315}">
      <dgm:prSet phldrT="[Text]"/>
      <dgm:spPr/>
      <dgm:t>
        <a:bodyPr/>
        <a:lstStyle/>
        <a:p>
          <a:r>
            <a:rPr lang="en-US" dirty="0"/>
            <a:t>Mechanical design</a:t>
          </a:r>
          <a:endParaRPr lang="en-GB" dirty="0"/>
        </a:p>
      </dgm:t>
    </dgm:pt>
    <dgm:pt modelId="{28FF9772-B264-42B6-A7DA-3D1A037B7425}" type="parTrans" cxnId="{5250EFDE-25BE-420A-8D40-B1A19923E263}">
      <dgm:prSet/>
      <dgm:spPr/>
      <dgm:t>
        <a:bodyPr/>
        <a:lstStyle/>
        <a:p>
          <a:endParaRPr lang="en-GB"/>
        </a:p>
      </dgm:t>
    </dgm:pt>
    <dgm:pt modelId="{E32ECC4C-2E05-4DAC-A949-AD85629EC5F9}" type="sibTrans" cxnId="{5250EFDE-25BE-420A-8D40-B1A19923E263}">
      <dgm:prSet/>
      <dgm:spPr/>
      <dgm:t>
        <a:bodyPr/>
        <a:lstStyle/>
        <a:p>
          <a:endParaRPr lang="en-GB"/>
        </a:p>
      </dgm:t>
    </dgm:pt>
    <dgm:pt modelId="{1E86DAE4-6769-458F-9369-1695D106B41B}">
      <dgm:prSet phldrT="[Text]"/>
      <dgm:spPr/>
      <dgm:t>
        <a:bodyPr/>
        <a:lstStyle/>
        <a:p>
          <a:r>
            <a:rPr lang="en-US" dirty="0"/>
            <a:t>Construction</a:t>
          </a:r>
          <a:endParaRPr lang="en-GB" dirty="0"/>
        </a:p>
      </dgm:t>
    </dgm:pt>
    <dgm:pt modelId="{819E83F9-7C96-4687-8F50-ED88F1838889}" type="parTrans" cxnId="{D842822B-A564-4A4F-B7DB-733C23637EE3}">
      <dgm:prSet/>
      <dgm:spPr/>
      <dgm:t>
        <a:bodyPr/>
        <a:lstStyle/>
        <a:p>
          <a:endParaRPr lang="en-GB"/>
        </a:p>
      </dgm:t>
    </dgm:pt>
    <dgm:pt modelId="{E9960E01-DAD9-41C3-AC46-A75341FFD652}" type="sibTrans" cxnId="{D842822B-A564-4A4F-B7DB-733C23637EE3}">
      <dgm:prSet/>
      <dgm:spPr/>
      <dgm:t>
        <a:bodyPr/>
        <a:lstStyle/>
        <a:p>
          <a:endParaRPr lang="en-GB"/>
        </a:p>
      </dgm:t>
    </dgm:pt>
    <dgm:pt modelId="{468AE271-F257-4709-A2B1-5CB19B26FF15}">
      <dgm:prSet phldrT="[Text]"/>
      <dgm:spPr/>
      <dgm:t>
        <a:bodyPr/>
        <a:lstStyle/>
        <a:p>
          <a:r>
            <a:rPr lang="en-US" dirty="0"/>
            <a:t>Winding and coil production </a:t>
          </a:r>
          <a:endParaRPr lang="en-GB" dirty="0"/>
        </a:p>
      </dgm:t>
    </dgm:pt>
    <dgm:pt modelId="{BE51E10D-C26E-409C-A5EA-73F240B43E28}" type="parTrans" cxnId="{78DA0542-D3F8-4361-8F6E-31B3C239D5C8}">
      <dgm:prSet/>
      <dgm:spPr/>
      <dgm:t>
        <a:bodyPr/>
        <a:lstStyle/>
        <a:p>
          <a:endParaRPr lang="en-GB"/>
        </a:p>
      </dgm:t>
    </dgm:pt>
    <dgm:pt modelId="{4A190296-5210-4551-8AEC-4C259FA0B455}" type="sibTrans" cxnId="{78DA0542-D3F8-4361-8F6E-31B3C239D5C8}">
      <dgm:prSet/>
      <dgm:spPr/>
      <dgm:t>
        <a:bodyPr/>
        <a:lstStyle/>
        <a:p>
          <a:endParaRPr lang="en-GB"/>
        </a:p>
      </dgm:t>
    </dgm:pt>
    <dgm:pt modelId="{8E9F22B6-A4A7-4A54-A1B6-4B249A1461A3}">
      <dgm:prSet phldrT="[Text]"/>
      <dgm:spPr/>
      <dgm:t>
        <a:bodyPr/>
        <a:lstStyle/>
        <a:p>
          <a:r>
            <a:rPr lang="en-US" dirty="0"/>
            <a:t>Cable design</a:t>
          </a:r>
          <a:endParaRPr lang="en-GB" dirty="0"/>
        </a:p>
      </dgm:t>
    </dgm:pt>
    <dgm:pt modelId="{8789F62B-C025-4DB8-814D-ED008B4E6532}" type="parTrans" cxnId="{4D57A39B-BFB7-45FA-906A-08E68FC0B89C}">
      <dgm:prSet/>
      <dgm:spPr/>
      <dgm:t>
        <a:bodyPr/>
        <a:lstStyle/>
        <a:p>
          <a:endParaRPr lang="en-GB"/>
        </a:p>
      </dgm:t>
    </dgm:pt>
    <dgm:pt modelId="{931E9314-E7FB-46E9-8C48-503DA092C0C8}" type="sibTrans" cxnId="{4D57A39B-BFB7-45FA-906A-08E68FC0B89C}">
      <dgm:prSet/>
      <dgm:spPr/>
      <dgm:t>
        <a:bodyPr/>
        <a:lstStyle/>
        <a:p>
          <a:endParaRPr lang="en-GB"/>
        </a:p>
      </dgm:t>
    </dgm:pt>
    <dgm:pt modelId="{F567B039-B6EF-4FDC-953E-A4E76246D82A}">
      <dgm:prSet phldrT="[Text]"/>
      <dgm:spPr/>
      <dgm:t>
        <a:bodyPr/>
        <a:lstStyle/>
        <a:p>
          <a:r>
            <a:rPr lang="en-US" dirty="0"/>
            <a:t>Tooling design for the assembly</a:t>
          </a:r>
          <a:endParaRPr lang="en-GB" dirty="0"/>
        </a:p>
      </dgm:t>
    </dgm:pt>
    <dgm:pt modelId="{8DDB03D1-7667-409D-AF86-888EF410D3AE}" type="parTrans" cxnId="{8D9F9026-389C-4C13-9AE8-5F43352F03E9}">
      <dgm:prSet/>
      <dgm:spPr/>
      <dgm:t>
        <a:bodyPr/>
        <a:lstStyle/>
        <a:p>
          <a:endParaRPr lang="en-GB"/>
        </a:p>
      </dgm:t>
    </dgm:pt>
    <dgm:pt modelId="{52B7CC5A-76A4-4D89-B49A-CBF2B682455D}" type="sibTrans" cxnId="{8D9F9026-389C-4C13-9AE8-5F43352F03E9}">
      <dgm:prSet/>
      <dgm:spPr/>
      <dgm:t>
        <a:bodyPr/>
        <a:lstStyle/>
        <a:p>
          <a:endParaRPr lang="en-GB"/>
        </a:p>
      </dgm:t>
    </dgm:pt>
    <dgm:pt modelId="{42E24EC1-5F5B-4B0D-AEC1-8D3CAFF7127E}">
      <dgm:prSet phldrT="[Text]"/>
      <dgm:spPr/>
      <dgm:t>
        <a:bodyPr/>
        <a:lstStyle/>
        <a:p>
          <a:r>
            <a:rPr lang="en-US" dirty="0">
              <a:sym typeface="Symbol" pitchFamily="18" charset="2"/>
            </a:rPr>
            <a:t>Cryogenics</a:t>
          </a:r>
          <a:endParaRPr lang="en-GB" dirty="0"/>
        </a:p>
      </dgm:t>
    </dgm:pt>
    <dgm:pt modelId="{9DFBFCFB-6396-41D2-BF26-417632F1CF28}" type="parTrans" cxnId="{51A15DC5-C4C4-40CE-BA82-0B0EA1D4DA02}">
      <dgm:prSet/>
      <dgm:spPr/>
      <dgm:t>
        <a:bodyPr/>
        <a:lstStyle/>
        <a:p>
          <a:endParaRPr lang="en-GB"/>
        </a:p>
      </dgm:t>
    </dgm:pt>
    <dgm:pt modelId="{F9CAB7E0-1AE2-461F-97A7-9401880866B8}" type="sibTrans" cxnId="{51A15DC5-C4C4-40CE-BA82-0B0EA1D4DA02}">
      <dgm:prSet/>
      <dgm:spPr/>
      <dgm:t>
        <a:bodyPr/>
        <a:lstStyle/>
        <a:p>
          <a:endParaRPr lang="en-GB"/>
        </a:p>
      </dgm:t>
    </dgm:pt>
    <dgm:pt modelId="{700A70AA-9C59-4BCF-886A-2C973782EA5F}">
      <dgm:prSet phldrT="[Text]"/>
      <dgm:spPr/>
      <dgm:t>
        <a:bodyPr/>
        <a:lstStyle/>
        <a:p>
          <a:r>
            <a:rPr lang="en-US" dirty="0"/>
            <a:t>Magnet protection</a:t>
          </a:r>
          <a:endParaRPr lang="en-GB" dirty="0"/>
        </a:p>
      </dgm:t>
    </dgm:pt>
    <dgm:pt modelId="{36745BE0-6A50-4C38-84D5-DD45AA0C8A53}" type="parTrans" cxnId="{44974BBD-B30B-479B-8A6F-CB7E965813E7}">
      <dgm:prSet/>
      <dgm:spPr/>
      <dgm:t>
        <a:bodyPr/>
        <a:lstStyle/>
        <a:p>
          <a:endParaRPr lang="en-GB"/>
        </a:p>
      </dgm:t>
    </dgm:pt>
    <dgm:pt modelId="{9BC4EA74-2897-4D26-B654-60E7E008AEFF}" type="sibTrans" cxnId="{44974BBD-B30B-479B-8A6F-CB7E965813E7}">
      <dgm:prSet/>
      <dgm:spPr/>
      <dgm:t>
        <a:bodyPr/>
        <a:lstStyle/>
        <a:p>
          <a:endParaRPr lang="en-GB"/>
        </a:p>
      </dgm:t>
    </dgm:pt>
    <dgm:pt modelId="{766E1437-7982-4187-9489-6B9C6F02BE25}" type="pres">
      <dgm:prSet presAssocID="{8A515C14-BB11-419C-981A-A888F31B15D4}" presName="cycle" presStyleCnt="0">
        <dgm:presLayoutVars>
          <dgm:dir/>
          <dgm:resizeHandles val="exact"/>
        </dgm:presLayoutVars>
      </dgm:prSet>
      <dgm:spPr/>
    </dgm:pt>
    <dgm:pt modelId="{C26C3D34-CDF8-4612-8169-182D3A58D129}" type="pres">
      <dgm:prSet presAssocID="{7A65DAEA-5B39-4960-8475-54A619711344}" presName="node" presStyleLbl="node1" presStyleIdx="0" presStyleCnt="8">
        <dgm:presLayoutVars>
          <dgm:bulletEnabled val="1"/>
        </dgm:presLayoutVars>
      </dgm:prSet>
      <dgm:spPr/>
    </dgm:pt>
    <dgm:pt modelId="{F15A6AED-0952-40A1-8A30-494E58644B30}" type="pres">
      <dgm:prSet presAssocID="{7A65DAEA-5B39-4960-8475-54A619711344}" presName="spNode" presStyleCnt="0"/>
      <dgm:spPr/>
    </dgm:pt>
    <dgm:pt modelId="{FD671A83-5157-4EFA-930A-5B81E5A5FEF5}" type="pres">
      <dgm:prSet presAssocID="{70A00299-8D3D-404A-BB17-098F95B0BEB4}" presName="sibTrans" presStyleLbl="sibTrans1D1" presStyleIdx="0" presStyleCnt="8"/>
      <dgm:spPr/>
    </dgm:pt>
    <dgm:pt modelId="{A5D9AE81-C340-49FE-8906-9B8289D45D13}" type="pres">
      <dgm:prSet presAssocID="{CA1B02A1-A218-4E79-BE40-888D10299315}" presName="node" presStyleLbl="node1" presStyleIdx="1" presStyleCnt="8">
        <dgm:presLayoutVars>
          <dgm:bulletEnabled val="1"/>
        </dgm:presLayoutVars>
      </dgm:prSet>
      <dgm:spPr/>
    </dgm:pt>
    <dgm:pt modelId="{656FD7CE-3D8B-4391-9731-7350BD344D7C}" type="pres">
      <dgm:prSet presAssocID="{CA1B02A1-A218-4E79-BE40-888D10299315}" presName="spNode" presStyleCnt="0"/>
      <dgm:spPr/>
    </dgm:pt>
    <dgm:pt modelId="{94FE4BB6-FF7D-4A3A-907B-DAE298276F89}" type="pres">
      <dgm:prSet presAssocID="{E32ECC4C-2E05-4DAC-A949-AD85629EC5F9}" presName="sibTrans" presStyleLbl="sibTrans1D1" presStyleIdx="1" presStyleCnt="8"/>
      <dgm:spPr/>
    </dgm:pt>
    <dgm:pt modelId="{2426AB73-0310-454B-A989-A155AA5F926E}" type="pres">
      <dgm:prSet presAssocID="{1E86DAE4-6769-458F-9369-1695D106B41B}" presName="node" presStyleLbl="node1" presStyleIdx="2" presStyleCnt="8">
        <dgm:presLayoutVars>
          <dgm:bulletEnabled val="1"/>
        </dgm:presLayoutVars>
      </dgm:prSet>
      <dgm:spPr/>
    </dgm:pt>
    <dgm:pt modelId="{E041044A-EACA-4287-AB9E-42826933D383}" type="pres">
      <dgm:prSet presAssocID="{1E86DAE4-6769-458F-9369-1695D106B41B}" presName="spNode" presStyleCnt="0"/>
      <dgm:spPr/>
    </dgm:pt>
    <dgm:pt modelId="{80C24F95-D3BA-429D-ACEC-2A0B27BC7C76}" type="pres">
      <dgm:prSet presAssocID="{E9960E01-DAD9-41C3-AC46-A75341FFD652}" presName="sibTrans" presStyleLbl="sibTrans1D1" presStyleIdx="2" presStyleCnt="8"/>
      <dgm:spPr/>
    </dgm:pt>
    <dgm:pt modelId="{7A3D456A-2B59-43BD-B755-980C19A980BB}" type="pres">
      <dgm:prSet presAssocID="{468AE271-F257-4709-A2B1-5CB19B26FF15}" presName="node" presStyleLbl="node1" presStyleIdx="3" presStyleCnt="8">
        <dgm:presLayoutVars>
          <dgm:bulletEnabled val="1"/>
        </dgm:presLayoutVars>
      </dgm:prSet>
      <dgm:spPr/>
    </dgm:pt>
    <dgm:pt modelId="{3739162E-8E77-4A57-9355-6363432C6018}" type="pres">
      <dgm:prSet presAssocID="{468AE271-F257-4709-A2B1-5CB19B26FF15}" presName="spNode" presStyleCnt="0"/>
      <dgm:spPr/>
    </dgm:pt>
    <dgm:pt modelId="{DA28F677-1600-4265-9A83-BF40EC572EC9}" type="pres">
      <dgm:prSet presAssocID="{4A190296-5210-4551-8AEC-4C259FA0B455}" presName="sibTrans" presStyleLbl="sibTrans1D1" presStyleIdx="3" presStyleCnt="8"/>
      <dgm:spPr/>
    </dgm:pt>
    <dgm:pt modelId="{F8AE0B8A-0642-455B-8F18-4660BB06DF25}" type="pres">
      <dgm:prSet presAssocID="{8E9F22B6-A4A7-4A54-A1B6-4B249A1461A3}" presName="node" presStyleLbl="node1" presStyleIdx="4" presStyleCnt="8">
        <dgm:presLayoutVars>
          <dgm:bulletEnabled val="1"/>
        </dgm:presLayoutVars>
      </dgm:prSet>
      <dgm:spPr/>
    </dgm:pt>
    <dgm:pt modelId="{2B0EE312-8E75-460D-8A61-BF693BA3DBA4}" type="pres">
      <dgm:prSet presAssocID="{8E9F22B6-A4A7-4A54-A1B6-4B249A1461A3}" presName="spNode" presStyleCnt="0"/>
      <dgm:spPr/>
    </dgm:pt>
    <dgm:pt modelId="{B56B77D0-B56F-4121-944F-FE319565EACD}" type="pres">
      <dgm:prSet presAssocID="{931E9314-E7FB-46E9-8C48-503DA092C0C8}" presName="sibTrans" presStyleLbl="sibTrans1D1" presStyleIdx="4" presStyleCnt="8"/>
      <dgm:spPr/>
    </dgm:pt>
    <dgm:pt modelId="{EBAC027B-18C0-466A-879A-F97592528E73}" type="pres">
      <dgm:prSet presAssocID="{F567B039-B6EF-4FDC-953E-A4E76246D82A}" presName="node" presStyleLbl="node1" presStyleIdx="5" presStyleCnt="8">
        <dgm:presLayoutVars>
          <dgm:bulletEnabled val="1"/>
        </dgm:presLayoutVars>
      </dgm:prSet>
      <dgm:spPr/>
    </dgm:pt>
    <dgm:pt modelId="{4BD9A55D-E1C8-4513-8119-5BAA53E9DC16}" type="pres">
      <dgm:prSet presAssocID="{F567B039-B6EF-4FDC-953E-A4E76246D82A}" presName="spNode" presStyleCnt="0"/>
      <dgm:spPr/>
    </dgm:pt>
    <dgm:pt modelId="{9CAC206A-0347-4E24-9768-15B091920D97}" type="pres">
      <dgm:prSet presAssocID="{52B7CC5A-76A4-4D89-B49A-CBF2B682455D}" presName="sibTrans" presStyleLbl="sibTrans1D1" presStyleIdx="5" presStyleCnt="8"/>
      <dgm:spPr/>
    </dgm:pt>
    <dgm:pt modelId="{9ECC713B-E8F7-4CB5-93A2-EE3720FD9AA9}" type="pres">
      <dgm:prSet presAssocID="{42E24EC1-5F5B-4B0D-AEC1-8D3CAFF7127E}" presName="node" presStyleLbl="node1" presStyleIdx="6" presStyleCnt="8">
        <dgm:presLayoutVars>
          <dgm:bulletEnabled val="1"/>
        </dgm:presLayoutVars>
      </dgm:prSet>
      <dgm:spPr/>
    </dgm:pt>
    <dgm:pt modelId="{02414259-6302-4FB1-9ABF-1CEE8B48806E}" type="pres">
      <dgm:prSet presAssocID="{42E24EC1-5F5B-4B0D-AEC1-8D3CAFF7127E}" presName="spNode" presStyleCnt="0"/>
      <dgm:spPr/>
    </dgm:pt>
    <dgm:pt modelId="{1D7A60EA-1C9B-4286-8C8A-9B2DB6548852}" type="pres">
      <dgm:prSet presAssocID="{F9CAB7E0-1AE2-461F-97A7-9401880866B8}" presName="sibTrans" presStyleLbl="sibTrans1D1" presStyleIdx="6" presStyleCnt="8"/>
      <dgm:spPr/>
    </dgm:pt>
    <dgm:pt modelId="{3323A15E-4FAC-485C-81F3-59D0CB24639A}" type="pres">
      <dgm:prSet presAssocID="{700A70AA-9C59-4BCF-886A-2C973782EA5F}" presName="node" presStyleLbl="node1" presStyleIdx="7" presStyleCnt="8">
        <dgm:presLayoutVars>
          <dgm:bulletEnabled val="1"/>
        </dgm:presLayoutVars>
      </dgm:prSet>
      <dgm:spPr/>
    </dgm:pt>
    <dgm:pt modelId="{8825928A-AE99-4DAC-BDCD-59DBE0615D56}" type="pres">
      <dgm:prSet presAssocID="{700A70AA-9C59-4BCF-886A-2C973782EA5F}" presName="spNode" presStyleCnt="0"/>
      <dgm:spPr/>
    </dgm:pt>
    <dgm:pt modelId="{EE69D550-EFFA-47FF-A411-8FF12C691601}" type="pres">
      <dgm:prSet presAssocID="{9BC4EA74-2897-4D26-B654-60E7E008AEFF}" presName="sibTrans" presStyleLbl="sibTrans1D1" presStyleIdx="7" presStyleCnt="8"/>
      <dgm:spPr/>
    </dgm:pt>
  </dgm:ptLst>
  <dgm:cxnLst>
    <dgm:cxn modelId="{0B8DFE04-7570-4432-89D9-CEFDDC251B84}" type="presOf" srcId="{CA1B02A1-A218-4E79-BE40-888D10299315}" destId="{A5D9AE81-C340-49FE-8906-9B8289D45D13}" srcOrd="0" destOrd="0" presId="urn:microsoft.com/office/officeart/2005/8/layout/cycle5"/>
    <dgm:cxn modelId="{965EFC06-D5B7-4827-9F17-3E8136A46DA6}" type="presOf" srcId="{52B7CC5A-76A4-4D89-B49A-CBF2B682455D}" destId="{9CAC206A-0347-4E24-9768-15B091920D97}" srcOrd="0" destOrd="0" presId="urn:microsoft.com/office/officeart/2005/8/layout/cycle5"/>
    <dgm:cxn modelId="{98706A16-0465-4058-98DA-E37E322ACB1D}" type="presOf" srcId="{E32ECC4C-2E05-4DAC-A949-AD85629EC5F9}" destId="{94FE4BB6-FF7D-4A3A-907B-DAE298276F89}" srcOrd="0" destOrd="0" presId="urn:microsoft.com/office/officeart/2005/8/layout/cycle5"/>
    <dgm:cxn modelId="{726B8820-FEEE-4652-B089-5323C36B221E}" type="presOf" srcId="{70A00299-8D3D-404A-BB17-098F95B0BEB4}" destId="{FD671A83-5157-4EFA-930A-5B81E5A5FEF5}" srcOrd="0" destOrd="0" presId="urn:microsoft.com/office/officeart/2005/8/layout/cycle5"/>
    <dgm:cxn modelId="{6214B624-2772-4986-8939-FEDE3E6B846F}" type="presOf" srcId="{8E9F22B6-A4A7-4A54-A1B6-4B249A1461A3}" destId="{F8AE0B8A-0642-455B-8F18-4660BB06DF25}" srcOrd="0" destOrd="0" presId="urn:microsoft.com/office/officeart/2005/8/layout/cycle5"/>
    <dgm:cxn modelId="{8D9F9026-389C-4C13-9AE8-5F43352F03E9}" srcId="{8A515C14-BB11-419C-981A-A888F31B15D4}" destId="{F567B039-B6EF-4FDC-953E-A4E76246D82A}" srcOrd="5" destOrd="0" parTransId="{8DDB03D1-7667-409D-AF86-888EF410D3AE}" sibTransId="{52B7CC5A-76A4-4D89-B49A-CBF2B682455D}"/>
    <dgm:cxn modelId="{D842822B-A564-4A4F-B7DB-733C23637EE3}" srcId="{8A515C14-BB11-419C-981A-A888F31B15D4}" destId="{1E86DAE4-6769-458F-9369-1695D106B41B}" srcOrd="2" destOrd="0" parTransId="{819E83F9-7C96-4687-8F50-ED88F1838889}" sibTransId="{E9960E01-DAD9-41C3-AC46-A75341FFD652}"/>
    <dgm:cxn modelId="{B843AF3D-CFEC-4280-A58E-77E06726E114}" type="presOf" srcId="{700A70AA-9C59-4BCF-886A-2C973782EA5F}" destId="{3323A15E-4FAC-485C-81F3-59D0CB24639A}" srcOrd="0" destOrd="0" presId="urn:microsoft.com/office/officeart/2005/8/layout/cycle5"/>
    <dgm:cxn modelId="{78DA0542-D3F8-4361-8F6E-31B3C239D5C8}" srcId="{8A515C14-BB11-419C-981A-A888F31B15D4}" destId="{468AE271-F257-4709-A2B1-5CB19B26FF15}" srcOrd="3" destOrd="0" parTransId="{BE51E10D-C26E-409C-A5EA-73F240B43E28}" sibTransId="{4A190296-5210-4551-8AEC-4C259FA0B455}"/>
    <dgm:cxn modelId="{74BBB550-9E99-42DF-9A61-EBE422280D6E}" type="presOf" srcId="{9BC4EA74-2897-4D26-B654-60E7E008AEFF}" destId="{EE69D550-EFFA-47FF-A411-8FF12C691601}" srcOrd="0" destOrd="0" presId="urn:microsoft.com/office/officeart/2005/8/layout/cycle5"/>
    <dgm:cxn modelId="{32258154-0CAA-4BCC-B869-CEC0799ACDAF}" type="presOf" srcId="{F9CAB7E0-1AE2-461F-97A7-9401880866B8}" destId="{1D7A60EA-1C9B-4286-8C8A-9B2DB6548852}" srcOrd="0" destOrd="0" presId="urn:microsoft.com/office/officeart/2005/8/layout/cycle5"/>
    <dgm:cxn modelId="{E775C681-923E-4290-98EC-1C34DB1AF13D}" type="presOf" srcId="{E9960E01-DAD9-41C3-AC46-A75341FFD652}" destId="{80C24F95-D3BA-429D-ACEC-2A0B27BC7C76}" srcOrd="0" destOrd="0" presId="urn:microsoft.com/office/officeart/2005/8/layout/cycle5"/>
    <dgm:cxn modelId="{C15A7C91-53B3-4286-9269-AA761B2AD9C5}" type="presOf" srcId="{468AE271-F257-4709-A2B1-5CB19B26FF15}" destId="{7A3D456A-2B59-43BD-B755-980C19A980BB}" srcOrd="0" destOrd="0" presId="urn:microsoft.com/office/officeart/2005/8/layout/cycle5"/>
    <dgm:cxn modelId="{B5701698-A91B-43F1-818F-DD70BCB07873}" type="presOf" srcId="{8A515C14-BB11-419C-981A-A888F31B15D4}" destId="{766E1437-7982-4187-9489-6B9C6F02BE25}" srcOrd="0" destOrd="0" presId="urn:microsoft.com/office/officeart/2005/8/layout/cycle5"/>
    <dgm:cxn modelId="{4D57A39B-BFB7-45FA-906A-08E68FC0B89C}" srcId="{8A515C14-BB11-419C-981A-A888F31B15D4}" destId="{8E9F22B6-A4A7-4A54-A1B6-4B249A1461A3}" srcOrd="4" destOrd="0" parTransId="{8789F62B-C025-4DB8-814D-ED008B4E6532}" sibTransId="{931E9314-E7FB-46E9-8C48-503DA092C0C8}"/>
    <dgm:cxn modelId="{381726A9-A825-41CE-B172-FA51AC1415CB}" type="presOf" srcId="{4A190296-5210-4551-8AEC-4C259FA0B455}" destId="{DA28F677-1600-4265-9A83-BF40EC572EC9}" srcOrd="0" destOrd="0" presId="urn:microsoft.com/office/officeart/2005/8/layout/cycle5"/>
    <dgm:cxn modelId="{29C770B8-8EFA-4BA5-9842-4C84A2B8DCBB}" type="presOf" srcId="{42E24EC1-5F5B-4B0D-AEC1-8D3CAFF7127E}" destId="{9ECC713B-E8F7-4CB5-93A2-EE3720FD9AA9}" srcOrd="0" destOrd="0" presId="urn:microsoft.com/office/officeart/2005/8/layout/cycle5"/>
    <dgm:cxn modelId="{44974BBD-B30B-479B-8A6F-CB7E965813E7}" srcId="{8A515C14-BB11-419C-981A-A888F31B15D4}" destId="{700A70AA-9C59-4BCF-886A-2C973782EA5F}" srcOrd="7" destOrd="0" parTransId="{36745BE0-6A50-4C38-84D5-DD45AA0C8A53}" sibTransId="{9BC4EA74-2897-4D26-B654-60E7E008AEFF}"/>
    <dgm:cxn modelId="{DF9A98BD-28B5-49C1-98C8-2ED3A5E841B3}" srcId="{8A515C14-BB11-419C-981A-A888F31B15D4}" destId="{7A65DAEA-5B39-4960-8475-54A619711344}" srcOrd="0" destOrd="0" parTransId="{E258149D-B0B8-48C5-971B-78167F5AB426}" sibTransId="{70A00299-8D3D-404A-BB17-098F95B0BEB4}"/>
    <dgm:cxn modelId="{B6EDEEC3-A3BD-4053-8935-16308D01895D}" type="presOf" srcId="{931E9314-E7FB-46E9-8C48-503DA092C0C8}" destId="{B56B77D0-B56F-4121-944F-FE319565EACD}" srcOrd="0" destOrd="0" presId="urn:microsoft.com/office/officeart/2005/8/layout/cycle5"/>
    <dgm:cxn modelId="{51A15DC5-C4C4-40CE-BA82-0B0EA1D4DA02}" srcId="{8A515C14-BB11-419C-981A-A888F31B15D4}" destId="{42E24EC1-5F5B-4B0D-AEC1-8D3CAFF7127E}" srcOrd="6" destOrd="0" parTransId="{9DFBFCFB-6396-41D2-BF26-417632F1CF28}" sibTransId="{F9CAB7E0-1AE2-461F-97A7-9401880866B8}"/>
    <dgm:cxn modelId="{5250EFDE-25BE-420A-8D40-B1A19923E263}" srcId="{8A515C14-BB11-419C-981A-A888F31B15D4}" destId="{CA1B02A1-A218-4E79-BE40-888D10299315}" srcOrd="1" destOrd="0" parTransId="{28FF9772-B264-42B6-A7DA-3D1A037B7425}" sibTransId="{E32ECC4C-2E05-4DAC-A949-AD85629EC5F9}"/>
    <dgm:cxn modelId="{8C2521EE-80A5-4C17-9580-A38ECB9EA6ED}" type="presOf" srcId="{7A65DAEA-5B39-4960-8475-54A619711344}" destId="{C26C3D34-CDF8-4612-8169-182D3A58D129}" srcOrd="0" destOrd="0" presId="urn:microsoft.com/office/officeart/2005/8/layout/cycle5"/>
    <dgm:cxn modelId="{A940B7FA-9091-4EE1-956F-938AF482C10F}" type="presOf" srcId="{F567B039-B6EF-4FDC-953E-A4E76246D82A}" destId="{EBAC027B-18C0-466A-879A-F97592528E73}" srcOrd="0" destOrd="0" presId="urn:microsoft.com/office/officeart/2005/8/layout/cycle5"/>
    <dgm:cxn modelId="{B73B48FB-7BD7-4558-9334-EF05907BA5E4}" type="presOf" srcId="{1E86DAE4-6769-458F-9369-1695D106B41B}" destId="{2426AB73-0310-454B-A989-A155AA5F926E}" srcOrd="0" destOrd="0" presId="urn:microsoft.com/office/officeart/2005/8/layout/cycle5"/>
    <dgm:cxn modelId="{DFEF4E6D-CCEE-4C87-930E-6E30466C65F6}" type="presParOf" srcId="{766E1437-7982-4187-9489-6B9C6F02BE25}" destId="{C26C3D34-CDF8-4612-8169-182D3A58D129}" srcOrd="0" destOrd="0" presId="urn:microsoft.com/office/officeart/2005/8/layout/cycle5"/>
    <dgm:cxn modelId="{18296E4B-2C56-4D03-AD5A-D81FB5B956E7}" type="presParOf" srcId="{766E1437-7982-4187-9489-6B9C6F02BE25}" destId="{F15A6AED-0952-40A1-8A30-494E58644B30}" srcOrd="1" destOrd="0" presId="urn:microsoft.com/office/officeart/2005/8/layout/cycle5"/>
    <dgm:cxn modelId="{7251FBC7-6068-4073-8DC4-1122DE9810A0}" type="presParOf" srcId="{766E1437-7982-4187-9489-6B9C6F02BE25}" destId="{FD671A83-5157-4EFA-930A-5B81E5A5FEF5}" srcOrd="2" destOrd="0" presId="urn:microsoft.com/office/officeart/2005/8/layout/cycle5"/>
    <dgm:cxn modelId="{6982A64B-21DA-4309-9BE6-C08B9E99D11B}" type="presParOf" srcId="{766E1437-7982-4187-9489-6B9C6F02BE25}" destId="{A5D9AE81-C340-49FE-8906-9B8289D45D13}" srcOrd="3" destOrd="0" presId="urn:microsoft.com/office/officeart/2005/8/layout/cycle5"/>
    <dgm:cxn modelId="{3B3CCD79-D3F8-45CE-B58A-F1607619FE70}" type="presParOf" srcId="{766E1437-7982-4187-9489-6B9C6F02BE25}" destId="{656FD7CE-3D8B-4391-9731-7350BD344D7C}" srcOrd="4" destOrd="0" presId="urn:microsoft.com/office/officeart/2005/8/layout/cycle5"/>
    <dgm:cxn modelId="{CD0DB61A-489D-4399-87A7-508FF7379E51}" type="presParOf" srcId="{766E1437-7982-4187-9489-6B9C6F02BE25}" destId="{94FE4BB6-FF7D-4A3A-907B-DAE298276F89}" srcOrd="5" destOrd="0" presId="urn:microsoft.com/office/officeart/2005/8/layout/cycle5"/>
    <dgm:cxn modelId="{7028DF40-B2EE-4973-8566-363501FCF054}" type="presParOf" srcId="{766E1437-7982-4187-9489-6B9C6F02BE25}" destId="{2426AB73-0310-454B-A989-A155AA5F926E}" srcOrd="6" destOrd="0" presId="urn:microsoft.com/office/officeart/2005/8/layout/cycle5"/>
    <dgm:cxn modelId="{129E5FEC-86E4-440D-8412-4DC4B259DB7F}" type="presParOf" srcId="{766E1437-7982-4187-9489-6B9C6F02BE25}" destId="{E041044A-EACA-4287-AB9E-42826933D383}" srcOrd="7" destOrd="0" presId="urn:microsoft.com/office/officeart/2005/8/layout/cycle5"/>
    <dgm:cxn modelId="{2AA7C4DD-3662-44F6-BD79-F34785A7A54D}" type="presParOf" srcId="{766E1437-7982-4187-9489-6B9C6F02BE25}" destId="{80C24F95-D3BA-429D-ACEC-2A0B27BC7C76}" srcOrd="8" destOrd="0" presId="urn:microsoft.com/office/officeart/2005/8/layout/cycle5"/>
    <dgm:cxn modelId="{B9165CA2-41B2-4E1A-B100-B40E052F7950}" type="presParOf" srcId="{766E1437-7982-4187-9489-6B9C6F02BE25}" destId="{7A3D456A-2B59-43BD-B755-980C19A980BB}" srcOrd="9" destOrd="0" presId="urn:microsoft.com/office/officeart/2005/8/layout/cycle5"/>
    <dgm:cxn modelId="{BA070DA3-4ED4-4651-9379-875632DD42A5}" type="presParOf" srcId="{766E1437-7982-4187-9489-6B9C6F02BE25}" destId="{3739162E-8E77-4A57-9355-6363432C6018}" srcOrd="10" destOrd="0" presId="urn:microsoft.com/office/officeart/2005/8/layout/cycle5"/>
    <dgm:cxn modelId="{9644D8C4-CE02-4DC7-B159-AFAB25152F63}" type="presParOf" srcId="{766E1437-7982-4187-9489-6B9C6F02BE25}" destId="{DA28F677-1600-4265-9A83-BF40EC572EC9}" srcOrd="11" destOrd="0" presId="urn:microsoft.com/office/officeart/2005/8/layout/cycle5"/>
    <dgm:cxn modelId="{709D2B1A-3675-4714-A11B-6AB11C65ED4A}" type="presParOf" srcId="{766E1437-7982-4187-9489-6B9C6F02BE25}" destId="{F8AE0B8A-0642-455B-8F18-4660BB06DF25}" srcOrd="12" destOrd="0" presId="urn:microsoft.com/office/officeart/2005/8/layout/cycle5"/>
    <dgm:cxn modelId="{AB533BC0-78B5-4930-BE2B-090D96A66FA2}" type="presParOf" srcId="{766E1437-7982-4187-9489-6B9C6F02BE25}" destId="{2B0EE312-8E75-460D-8A61-BF693BA3DBA4}" srcOrd="13" destOrd="0" presId="urn:microsoft.com/office/officeart/2005/8/layout/cycle5"/>
    <dgm:cxn modelId="{C762774C-4D52-434B-8E80-1DC6F74DBD21}" type="presParOf" srcId="{766E1437-7982-4187-9489-6B9C6F02BE25}" destId="{B56B77D0-B56F-4121-944F-FE319565EACD}" srcOrd="14" destOrd="0" presId="urn:microsoft.com/office/officeart/2005/8/layout/cycle5"/>
    <dgm:cxn modelId="{94D5ECCF-E1B3-46AB-9911-6400B9EA89E6}" type="presParOf" srcId="{766E1437-7982-4187-9489-6B9C6F02BE25}" destId="{EBAC027B-18C0-466A-879A-F97592528E73}" srcOrd="15" destOrd="0" presId="urn:microsoft.com/office/officeart/2005/8/layout/cycle5"/>
    <dgm:cxn modelId="{DA4648B9-BC6F-418B-9260-8F2BA397C0DE}" type="presParOf" srcId="{766E1437-7982-4187-9489-6B9C6F02BE25}" destId="{4BD9A55D-E1C8-4513-8119-5BAA53E9DC16}" srcOrd="16" destOrd="0" presId="urn:microsoft.com/office/officeart/2005/8/layout/cycle5"/>
    <dgm:cxn modelId="{9BC01073-ED44-41D0-AC3D-13BDCE013BD7}" type="presParOf" srcId="{766E1437-7982-4187-9489-6B9C6F02BE25}" destId="{9CAC206A-0347-4E24-9768-15B091920D97}" srcOrd="17" destOrd="0" presId="urn:microsoft.com/office/officeart/2005/8/layout/cycle5"/>
    <dgm:cxn modelId="{24F6AF72-0F2B-45C0-98B2-F76E15FB6B0C}" type="presParOf" srcId="{766E1437-7982-4187-9489-6B9C6F02BE25}" destId="{9ECC713B-E8F7-4CB5-93A2-EE3720FD9AA9}" srcOrd="18" destOrd="0" presId="urn:microsoft.com/office/officeart/2005/8/layout/cycle5"/>
    <dgm:cxn modelId="{CCA5B8ED-DE81-4313-B83A-C68D99B6EDAB}" type="presParOf" srcId="{766E1437-7982-4187-9489-6B9C6F02BE25}" destId="{02414259-6302-4FB1-9ABF-1CEE8B48806E}" srcOrd="19" destOrd="0" presId="urn:microsoft.com/office/officeart/2005/8/layout/cycle5"/>
    <dgm:cxn modelId="{09FA4926-E907-4CE2-9F44-AC12B8671914}" type="presParOf" srcId="{766E1437-7982-4187-9489-6B9C6F02BE25}" destId="{1D7A60EA-1C9B-4286-8C8A-9B2DB6548852}" srcOrd="20" destOrd="0" presId="urn:microsoft.com/office/officeart/2005/8/layout/cycle5"/>
    <dgm:cxn modelId="{0E837A3A-6E59-47A9-90DC-50D2DE9BD525}" type="presParOf" srcId="{766E1437-7982-4187-9489-6B9C6F02BE25}" destId="{3323A15E-4FAC-485C-81F3-59D0CB24639A}" srcOrd="21" destOrd="0" presId="urn:microsoft.com/office/officeart/2005/8/layout/cycle5"/>
    <dgm:cxn modelId="{D5B47264-7552-43F5-A708-9CF99D8E1F99}" type="presParOf" srcId="{766E1437-7982-4187-9489-6B9C6F02BE25}" destId="{8825928A-AE99-4DAC-BDCD-59DBE0615D56}" srcOrd="22" destOrd="0" presId="urn:microsoft.com/office/officeart/2005/8/layout/cycle5"/>
    <dgm:cxn modelId="{0B41E392-A540-4A92-9BCE-76F2488B3517}" type="presParOf" srcId="{766E1437-7982-4187-9489-6B9C6F02BE25}" destId="{EE69D550-EFFA-47FF-A411-8FF12C691601}" srcOrd="23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6C3D34-CDF8-4612-8169-182D3A58D129}">
      <dsp:nvSpPr>
        <dsp:cNvPr id="0" name=""/>
        <dsp:cNvSpPr/>
      </dsp:nvSpPr>
      <dsp:spPr>
        <a:xfrm>
          <a:off x="2786683" y="2365"/>
          <a:ext cx="842740" cy="54778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Magnetic design</a:t>
          </a:r>
          <a:endParaRPr lang="en-GB" sz="900" kern="1200" dirty="0"/>
        </a:p>
      </dsp:txBody>
      <dsp:txXfrm>
        <a:off x="2813423" y="29105"/>
        <a:ext cx="789260" cy="494301"/>
      </dsp:txXfrm>
    </dsp:sp>
    <dsp:sp modelId="{FD671A83-5157-4EFA-930A-5B81E5A5FEF5}">
      <dsp:nvSpPr>
        <dsp:cNvPr id="0" name=""/>
        <dsp:cNvSpPr/>
      </dsp:nvSpPr>
      <dsp:spPr>
        <a:xfrm>
          <a:off x="1308641" y="276256"/>
          <a:ext cx="3798825" cy="3798825"/>
        </a:xfrm>
        <a:custGeom>
          <a:avLst/>
          <a:gdLst/>
          <a:ahLst/>
          <a:cxnLst/>
          <a:rect l="0" t="0" r="0" b="0"/>
          <a:pathLst>
            <a:path>
              <a:moveTo>
                <a:pt x="2440976" y="78842"/>
              </a:moveTo>
              <a:arcTo wR="1899412" hR="1899412" stAng="17193968" swAng="679871"/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D9AE81-C340-49FE-8906-9B8289D45D13}">
      <dsp:nvSpPr>
        <dsp:cNvPr id="0" name=""/>
        <dsp:cNvSpPr/>
      </dsp:nvSpPr>
      <dsp:spPr>
        <a:xfrm>
          <a:off x="4129771" y="558690"/>
          <a:ext cx="842740" cy="547781"/>
        </a:xfrm>
        <a:prstGeom prst="roundRect">
          <a:avLst/>
        </a:prstGeom>
        <a:solidFill>
          <a:schemeClr val="accent2">
            <a:hueOff val="920516"/>
            <a:satOff val="-2642"/>
            <a:lumOff val="-42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Mechanical design</a:t>
          </a:r>
          <a:endParaRPr lang="en-GB" sz="900" kern="1200" dirty="0"/>
        </a:p>
      </dsp:txBody>
      <dsp:txXfrm>
        <a:off x="4156511" y="585430"/>
        <a:ext cx="789260" cy="494301"/>
      </dsp:txXfrm>
    </dsp:sp>
    <dsp:sp modelId="{94FE4BB6-FF7D-4A3A-907B-DAE298276F89}">
      <dsp:nvSpPr>
        <dsp:cNvPr id="0" name=""/>
        <dsp:cNvSpPr/>
      </dsp:nvSpPr>
      <dsp:spPr>
        <a:xfrm>
          <a:off x="1308641" y="276256"/>
          <a:ext cx="3798825" cy="3798825"/>
        </a:xfrm>
        <a:custGeom>
          <a:avLst/>
          <a:gdLst/>
          <a:ahLst/>
          <a:cxnLst/>
          <a:rect l="0" t="0" r="0" b="0"/>
          <a:pathLst>
            <a:path>
              <a:moveTo>
                <a:pt x="3558933" y="975421"/>
              </a:moveTo>
              <a:arcTo wR="1899412" hR="1899412" stAng="19853504" swAng="940110"/>
            </a:path>
          </a:pathLst>
        </a:custGeom>
        <a:noFill/>
        <a:ln w="12700" cap="flat" cmpd="sng" algn="ctr">
          <a:solidFill>
            <a:schemeClr val="accent2">
              <a:hueOff val="920516"/>
              <a:satOff val="-2642"/>
              <a:lumOff val="-423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26AB73-0310-454B-A989-A155AA5F926E}">
      <dsp:nvSpPr>
        <dsp:cNvPr id="0" name=""/>
        <dsp:cNvSpPr/>
      </dsp:nvSpPr>
      <dsp:spPr>
        <a:xfrm>
          <a:off x="4686096" y="1901778"/>
          <a:ext cx="842740" cy="547781"/>
        </a:xfrm>
        <a:prstGeom prst="roundRect">
          <a:avLst/>
        </a:prstGeom>
        <a:solidFill>
          <a:schemeClr val="accent2">
            <a:hueOff val="1841033"/>
            <a:satOff val="-5284"/>
            <a:lumOff val="-846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Construction</a:t>
          </a:r>
          <a:endParaRPr lang="en-GB" sz="900" kern="1200" dirty="0"/>
        </a:p>
      </dsp:txBody>
      <dsp:txXfrm>
        <a:off x="4712836" y="1928518"/>
        <a:ext cx="789260" cy="494301"/>
      </dsp:txXfrm>
    </dsp:sp>
    <dsp:sp modelId="{80C24F95-D3BA-429D-ACEC-2A0B27BC7C76}">
      <dsp:nvSpPr>
        <dsp:cNvPr id="0" name=""/>
        <dsp:cNvSpPr/>
      </dsp:nvSpPr>
      <dsp:spPr>
        <a:xfrm>
          <a:off x="1308641" y="276256"/>
          <a:ext cx="3798825" cy="3798825"/>
        </a:xfrm>
        <a:custGeom>
          <a:avLst/>
          <a:gdLst/>
          <a:ahLst/>
          <a:cxnLst/>
          <a:rect l="0" t="0" r="0" b="0"/>
          <a:pathLst>
            <a:path>
              <a:moveTo>
                <a:pt x="3746809" y="2340879"/>
              </a:moveTo>
              <a:arcTo wR="1899412" hR="1899412" stAng="806386" swAng="940110"/>
            </a:path>
          </a:pathLst>
        </a:custGeom>
        <a:noFill/>
        <a:ln w="12700" cap="flat" cmpd="sng" algn="ctr">
          <a:solidFill>
            <a:schemeClr val="accent2">
              <a:hueOff val="1841033"/>
              <a:satOff val="-5284"/>
              <a:lumOff val="-846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3D456A-2B59-43BD-B755-980C19A980BB}">
      <dsp:nvSpPr>
        <dsp:cNvPr id="0" name=""/>
        <dsp:cNvSpPr/>
      </dsp:nvSpPr>
      <dsp:spPr>
        <a:xfrm>
          <a:off x="4129771" y="3244865"/>
          <a:ext cx="842740" cy="547781"/>
        </a:xfrm>
        <a:prstGeom prst="roundRect">
          <a:avLst/>
        </a:prstGeom>
        <a:solidFill>
          <a:schemeClr val="accent2">
            <a:hueOff val="2761549"/>
            <a:satOff val="-7926"/>
            <a:lumOff val="-1269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Winding and coil production </a:t>
          </a:r>
          <a:endParaRPr lang="en-GB" sz="900" kern="1200" dirty="0"/>
        </a:p>
      </dsp:txBody>
      <dsp:txXfrm>
        <a:off x="4156511" y="3271605"/>
        <a:ext cx="789260" cy="494301"/>
      </dsp:txXfrm>
    </dsp:sp>
    <dsp:sp modelId="{DA28F677-1600-4265-9A83-BF40EC572EC9}">
      <dsp:nvSpPr>
        <dsp:cNvPr id="0" name=""/>
        <dsp:cNvSpPr/>
      </dsp:nvSpPr>
      <dsp:spPr>
        <a:xfrm>
          <a:off x="1308641" y="276256"/>
          <a:ext cx="3798825" cy="3798825"/>
        </a:xfrm>
        <a:custGeom>
          <a:avLst/>
          <a:gdLst/>
          <a:ahLst/>
          <a:cxnLst/>
          <a:rect l="0" t="0" r="0" b="0"/>
          <a:pathLst>
            <a:path>
              <a:moveTo>
                <a:pt x="2788125" y="3578089"/>
              </a:moveTo>
              <a:arcTo wR="1899412" hR="1899412" stAng="3726161" swAng="679871"/>
            </a:path>
          </a:pathLst>
        </a:custGeom>
        <a:noFill/>
        <a:ln w="12700" cap="flat" cmpd="sng" algn="ctr">
          <a:solidFill>
            <a:schemeClr val="accent2">
              <a:hueOff val="2761549"/>
              <a:satOff val="-7926"/>
              <a:lumOff val="-1269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AE0B8A-0642-455B-8F18-4660BB06DF25}">
      <dsp:nvSpPr>
        <dsp:cNvPr id="0" name=""/>
        <dsp:cNvSpPr/>
      </dsp:nvSpPr>
      <dsp:spPr>
        <a:xfrm>
          <a:off x="2786683" y="3801190"/>
          <a:ext cx="842740" cy="547781"/>
        </a:xfrm>
        <a:prstGeom prst="roundRect">
          <a:avLst/>
        </a:prstGeom>
        <a:solidFill>
          <a:schemeClr val="accent2">
            <a:hueOff val="3682065"/>
            <a:satOff val="-10567"/>
            <a:lumOff val="-1691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Cable design</a:t>
          </a:r>
          <a:endParaRPr lang="en-GB" sz="900" kern="1200" dirty="0"/>
        </a:p>
      </dsp:txBody>
      <dsp:txXfrm>
        <a:off x="2813423" y="3827930"/>
        <a:ext cx="789260" cy="494301"/>
      </dsp:txXfrm>
    </dsp:sp>
    <dsp:sp modelId="{B56B77D0-B56F-4121-944F-FE319565EACD}">
      <dsp:nvSpPr>
        <dsp:cNvPr id="0" name=""/>
        <dsp:cNvSpPr/>
      </dsp:nvSpPr>
      <dsp:spPr>
        <a:xfrm>
          <a:off x="1308641" y="276256"/>
          <a:ext cx="3798825" cy="3798825"/>
        </a:xfrm>
        <a:custGeom>
          <a:avLst/>
          <a:gdLst/>
          <a:ahLst/>
          <a:cxnLst/>
          <a:rect l="0" t="0" r="0" b="0"/>
          <a:pathLst>
            <a:path>
              <a:moveTo>
                <a:pt x="1357848" y="3719983"/>
              </a:moveTo>
              <a:arcTo wR="1899412" hR="1899412" stAng="6393968" swAng="679871"/>
            </a:path>
          </a:pathLst>
        </a:custGeom>
        <a:noFill/>
        <a:ln w="12700" cap="flat" cmpd="sng" algn="ctr">
          <a:solidFill>
            <a:schemeClr val="accent2">
              <a:hueOff val="3682065"/>
              <a:satOff val="-10567"/>
              <a:lumOff val="-1691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AC027B-18C0-466A-879A-F97592528E73}">
      <dsp:nvSpPr>
        <dsp:cNvPr id="0" name=""/>
        <dsp:cNvSpPr/>
      </dsp:nvSpPr>
      <dsp:spPr>
        <a:xfrm>
          <a:off x="1443596" y="3244865"/>
          <a:ext cx="842740" cy="547781"/>
        </a:xfrm>
        <a:prstGeom prst="roundRect">
          <a:avLst/>
        </a:prstGeom>
        <a:solidFill>
          <a:schemeClr val="accent2">
            <a:hueOff val="4602581"/>
            <a:satOff val="-13209"/>
            <a:lumOff val="-2114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Tooling design for the assembly</a:t>
          </a:r>
          <a:endParaRPr lang="en-GB" sz="900" kern="1200" dirty="0"/>
        </a:p>
      </dsp:txBody>
      <dsp:txXfrm>
        <a:off x="1470336" y="3271605"/>
        <a:ext cx="789260" cy="494301"/>
      </dsp:txXfrm>
    </dsp:sp>
    <dsp:sp modelId="{9CAC206A-0347-4E24-9768-15B091920D97}">
      <dsp:nvSpPr>
        <dsp:cNvPr id="0" name=""/>
        <dsp:cNvSpPr/>
      </dsp:nvSpPr>
      <dsp:spPr>
        <a:xfrm>
          <a:off x="1308641" y="276256"/>
          <a:ext cx="3798825" cy="3798825"/>
        </a:xfrm>
        <a:custGeom>
          <a:avLst/>
          <a:gdLst/>
          <a:ahLst/>
          <a:cxnLst/>
          <a:rect l="0" t="0" r="0" b="0"/>
          <a:pathLst>
            <a:path>
              <a:moveTo>
                <a:pt x="239892" y="2823403"/>
              </a:moveTo>
              <a:arcTo wR="1899412" hR="1899412" stAng="9053504" swAng="940110"/>
            </a:path>
          </a:pathLst>
        </a:custGeom>
        <a:noFill/>
        <a:ln w="12700" cap="flat" cmpd="sng" algn="ctr">
          <a:solidFill>
            <a:schemeClr val="accent2">
              <a:hueOff val="4602581"/>
              <a:satOff val="-13209"/>
              <a:lumOff val="-2114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CC713B-E8F7-4CB5-93A2-EE3720FD9AA9}">
      <dsp:nvSpPr>
        <dsp:cNvPr id="0" name=""/>
        <dsp:cNvSpPr/>
      </dsp:nvSpPr>
      <dsp:spPr>
        <a:xfrm>
          <a:off x="887270" y="1901778"/>
          <a:ext cx="842740" cy="547781"/>
        </a:xfrm>
        <a:prstGeom prst="roundRect">
          <a:avLst/>
        </a:prstGeom>
        <a:solidFill>
          <a:schemeClr val="accent2">
            <a:hueOff val="5523098"/>
            <a:satOff val="-15851"/>
            <a:lumOff val="-2537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ym typeface="Symbol" pitchFamily="18" charset="2"/>
            </a:rPr>
            <a:t>Cryogenics</a:t>
          </a:r>
          <a:endParaRPr lang="en-GB" sz="900" kern="1200" dirty="0"/>
        </a:p>
      </dsp:txBody>
      <dsp:txXfrm>
        <a:off x="914010" y="1928518"/>
        <a:ext cx="789260" cy="494301"/>
      </dsp:txXfrm>
    </dsp:sp>
    <dsp:sp modelId="{1D7A60EA-1C9B-4286-8C8A-9B2DB6548852}">
      <dsp:nvSpPr>
        <dsp:cNvPr id="0" name=""/>
        <dsp:cNvSpPr/>
      </dsp:nvSpPr>
      <dsp:spPr>
        <a:xfrm>
          <a:off x="1308641" y="276256"/>
          <a:ext cx="3798825" cy="3798825"/>
        </a:xfrm>
        <a:custGeom>
          <a:avLst/>
          <a:gdLst/>
          <a:ahLst/>
          <a:cxnLst/>
          <a:rect l="0" t="0" r="0" b="0"/>
          <a:pathLst>
            <a:path>
              <a:moveTo>
                <a:pt x="52015" y="1457945"/>
              </a:moveTo>
              <a:arcTo wR="1899412" hR="1899412" stAng="11606386" swAng="940110"/>
            </a:path>
          </a:pathLst>
        </a:custGeom>
        <a:noFill/>
        <a:ln w="12700" cap="flat" cmpd="sng" algn="ctr">
          <a:solidFill>
            <a:schemeClr val="accent2">
              <a:hueOff val="5523098"/>
              <a:satOff val="-15851"/>
              <a:lumOff val="-2537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23A15E-4FAC-485C-81F3-59D0CB24639A}">
      <dsp:nvSpPr>
        <dsp:cNvPr id="0" name=""/>
        <dsp:cNvSpPr/>
      </dsp:nvSpPr>
      <dsp:spPr>
        <a:xfrm>
          <a:off x="1443596" y="558690"/>
          <a:ext cx="842740" cy="547781"/>
        </a:xfrm>
        <a:prstGeom prst="roundRect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Magnet protection</a:t>
          </a:r>
          <a:endParaRPr lang="en-GB" sz="900" kern="1200" dirty="0"/>
        </a:p>
      </dsp:txBody>
      <dsp:txXfrm>
        <a:off x="1470336" y="585430"/>
        <a:ext cx="789260" cy="494301"/>
      </dsp:txXfrm>
    </dsp:sp>
    <dsp:sp modelId="{EE69D550-EFFA-47FF-A411-8FF12C691601}">
      <dsp:nvSpPr>
        <dsp:cNvPr id="0" name=""/>
        <dsp:cNvSpPr/>
      </dsp:nvSpPr>
      <dsp:spPr>
        <a:xfrm>
          <a:off x="1308641" y="276256"/>
          <a:ext cx="3798825" cy="3798825"/>
        </a:xfrm>
        <a:custGeom>
          <a:avLst/>
          <a:gdLst/>
          <a:ahLst/>
          <a:cxnLst/>
          <a:rect l="0" t="0" r="0" b="0"/>
          <a:pathLst>
            <a:path>
              <a:moveTo>
                <a:pt x="1010699" y="220735"/>
              </a:moveTo>
              <a:arcTo wR="1899412" hR="1899412" stAng="14526161" swAng="679871"/>
            </a:path>
          </a:pathLst>
        </a:custGeom>
        <a:noFill/>
        <a:ln w="12700" cap="flat" cmpd="sng" algn="ctr">
          <a:solidFill>
            <a:schemeClr val="accent2">
              <a:hueOff val="6443614"/>
              <a:satOff val="-18493"/>
              <a:lumOff val="-2960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10DC-ED77-4F0A-B08B-8AF42D81375D}" type="datetimeFigureOut">
              <a:rPr lang="en-GB" smtClean="0"/>
              <a:t>16/07/2024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C1B37-D2D5-4460-9F53-0BB9D4F50C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129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415AE5-C49B-4286-B3C0-4EC649833B78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79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4767C-7019-2C7F-1059-72191A810D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6E7486-D210-2902-286B-F8783CAD5F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212DF-599E-B3EC-5281-05569C7F2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78FD-5161-4523-BD9F-1323C7A6911F}" type="datetime1">
              <a:rPr lang="en-GB" smtClean="0"/>
              <a:t>16/07/2024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BF97E-AAB0-A485-691E-2121740AF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F9124-F451-91B0-3EEE-FF020ABCC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707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79345-0C32-29F7-0365-14C64038C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BA296B-A9CD-FC81-8895-EC91851133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95797A-4400-9411-FAC5-44CC3FBA8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E06E-6ED2-4D40-B406-94443401BF51}" type="datetime1">
              <a:rPr lang="en-GB" smtClean="0"/>
              <a:t>16/07/2024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19021-12E9-8A95-8368-AA5858B2E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C781F3-9912-B43D-77B4-BBF595B04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32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CC6ED2-997A-F2FC-D0CE-0A895DC057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FA723F-51F9-8802-2C50-11B9E9EBA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C3701-8B24-79A9-15E2-61FEEC568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DC1E9-F7DB-48F6-A2F3-2DFDB9A8AC08}" type="datetime1">
              <a:rPr lang="en-GB" smtClean="0"/>
              <a:t>16/07/2024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B0784-ECA6-2D93-AB9A-4B0E89763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E540D9-D0DA-474B-C389-C860416FB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882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AA892-E663-2946-281F-D13DA8833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E2A68-E80E-4016-618B-BA0000420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6A874-B797-A303-EC55-4A97DC37F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DFFD-A473-4D3D-B4EF-3D3D32FBEDA7}" type="datetime1">
              <a:rPr lang="en-GB" smtClean="0"/>
              <a:t>16/07/2024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C2BE6-A50B-BC5E-9EEC-168B9B94F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27E174-AFBC-4ED3-4A36-D670865F1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5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716DC-6237-8C67-7798-A53C5A86B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0A1FC4-4389-B845-F0E9-FA1829111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285C2-6C17-A78A-9B19-542A4A7D3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BACB-0FB7-40B2-9F2D-A10FF605C55D}" type="datetime1">
              <a:rPr lang="en-GB" smtClean="0"/>
              <a:t>16/07/2024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A70B88-D022-FA9A-3B23-40C71C2F6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29FDE-92FE-33AD-892D-E4790832B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09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78713-C720-85A4-FD51-07E49ADB2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3D3B4-E91C-E84C-52BB-7429FBB780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6038ED-C9BB-579D-5BDD-775DAE6C7D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6261DA-041E-7118-FB60-96CE6B2A4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A384-699D-4B79-8D46-AAA3CA6D8EA7}" type="datetime1">
              <a:rPr lang="en-GB" smtClean="0"/>
              <a:t>16/07/2024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636ECD-26BE-D56C-8C1C-A9E6862E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BAF217-1A9B-CECF-4E08-A593FBA8E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885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8D109-AF6E-F3FC-915D-04A437A3E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788F09-3BCF-4515-FA22-F6AF454D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5794D1-2584-8305-4326-21DD7F86AA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70FF26-FFB1-82D1-A676-A7CF4DEFFE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0E0AA4-54CE-B9E1-AF98-A584DEE830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BD2D22-53E2-080B-E125-347435AC0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57AE6-51D9-4AE9-80EB-20B54E071455}" type="datetime1">
              <a:rPr lang="en-GB" smtClean="0"/>
              <a:t>16/07/2024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EC3CBF-8B35-C511-8108-7D9893DF8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376CB1-C914-D74A-648C-93DD67712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466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19F94-EF69-3DA8-EA4C-ADC8ABEF1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5374BC-8856-AD75-B47F-637E70C3B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85C84-8758-4EC0-B46F-9D0EBC2019D8}" type="datetime1">
              <a:rPr lang="en-GB" smtClean="0"/>
              <a:t>16/07/2024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8A9710-2DDD-8B22-2E24-EC7A144DD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8D18B-92DD-278A-D9E0-CA985228E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11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5E9FBB-A491-D9E8-5124-FECA57300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4CE4-FEEF-4AF3-B2DC-2938D79D2241}" type="datetime1">
              <a:rPr lang="en-GB" smtClean="0"/>
              <a:t>16/07/2024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C2ED50-2D1C-8104-EB26-99D48BC9D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0BD082-011C-3A68-0304-01A1C56FD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62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CF453-EAB9-37DA-C75B-E5A077F4D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DF2CD-867F-5D39-F575-010C599CF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12523A-40AE-8E83-BBF5-909FBBBA3B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5E6B9F-5F83-4D47-DEFD-4ACEE954D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EEC6-F10D-47F4-8715-745297A242A7}" type="datetime1">
              <a:rPr lang="en-GB" smtClean="0"/>
              <a:t>16/07/2024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0FDE17-0CD1-E628-55F4-BBC214233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332768-6631-0FEE-6A6B-3FF4A05E3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34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58C5E-E9EE-D8F6-ED5F-B595FA181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FB9289-796F-C195-DD59-EDA94E89EF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BFEF85-E153-6816-6C50-700C0E7420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ADBDF7-5CD9-58EF-439D-5B152F85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0D93-4C27-4C5A-9A7B-9DFF0D0168B6}" type="datetime1">
              <a:rPr lang="en-GB" smtClean="0"/>
              <a:t>16/07/2024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0D93EB-C6BA-F209-AB5E-E47EFE444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7E107C-4A06-F531-5CE2-5372FBEAD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110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3F0DC2-211C-1D04-17D2-EB92577F8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C5CB9-1846-C423-B1E8-2BE61A05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38319-E6BB-30A6-9841-8C6D3648BB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495777-5723-4468-AA1E-767349D5DFF0}" type="datetime1">
              <a:rPr lang="en-GB" smtClean="0"/>
              <a:t>16/07/2024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E1B873-BFDD-5B0E-97E4-112841C8B6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D8089-E4BA-F5CB-9E29-7CEB275266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99F91C-5D77-4FFC-AC9F-99CDEB535D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3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irbus.com/en/newsroom/press-releases/2024-05-airbus-takes-superconductivity-research-for-hydrogen-powered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12408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9.jpeg"/><Relationship Id="rId7" Type="http://schemas.openxmlformats.org/officeDocument/2006/relationships/image" Target="../media/image36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gif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11" Type="http://schemas.openxmlformats.org/officeDocument/2006/relationships/image" Target="../media/image71.png"/><Relationship Id="rId5" Type="http://schemas.openxmlformats.org/officeDocument/2006/relationships/image" Target="../media/image65.png"/><Relationship Id="rId10" Type="http://schemas.openxmlformats.org/officeDocument/2006/relationships/image" Target="../media/image70.jp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3BE26-C219-704A-CDD3-A828E5214A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150" b="1" dirty="0" err="1">
                <a:solidFill>
                  <a:schemeClr val="bg1"/>
                </a:solidFill>
              </a:rPr>
              <a:t>Superconduttori</a:t>
            </a:r>
            <a:r>
              <a:rPr lang="en-150" b="1" dirty="0">
                <a:solidFill>
                  <a:schemeClr val="bg1"/>
                </a:solidFill>
              </a:rPr>
              <a:t> </a:t>
            </a:r>
            <a:r>
              <a:rPr lang="en-150" b="1" dirty="0" err="1">
                <a:solidFill>
                  <a:schemeClr val="bg1"/>
                </a:solidFill>
              </a:rPr>
              <a:t>nel</a:t>
            </a:r>
            <a:r>
              <a:rPr lang="en-150" b="1" dirty="0">
                <a:solidFill>
                  <a:schemeClr val="bg1"/>
                </a:solidFill>
              </a:rPr>
              <a:t> </a:t>
            </a:r>
            <a:r>
              <a:rPr lang="en-150" b="1" dirty="0" err="1">
                <a:solidFill>
                  <a:schemeClr val="bg1"/>
                </a:solidFill>
              </a:rPr>
              <a:t>futuro</a:t>
            </a:r>
            <a:r>
              <a:rPr lang="en-150" b="1" dirty="0">
                <a:solidFill>
                  <a:schemeClr val="bg1"/>
                </a:solidFill>
              </a:rPr>
              <a:t>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C19F45-ADC4-7AF7-5BB7-9266505A12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150" dirty="0">
                <a:solidFill>
                  <a:schemeClr val="bg1"/>
                </a:solidFill>
              </a:rPr>
              <a:t>Penelope Matilde Quassolo</a:t>
            </a:r>
          </a:p>
          <a:p>
            <a:pPr eaLnBrk="1" hangingPunct="1"/>
            <a:r>
              <a:rPr lang="en-US" sz="1800" dirty="0">
                <a:solidFill>
                  <a:schemeClr val="bg1"/>
                </a:solidFill>
              </a:rPr>
              <a:t>Technology Department</a:t>
            </a:r>
          </a:p>
          <a:p>
            <a:pPr eaLnBrk="1" hangingPunct="1"/>
            <a:r>
              <a:rPr lang="en-US" sz="1800" dirty="0">
                <a:solidFill>
                  <a:schemeClr val="bg1"/>
                </a:solidFill>
              </a:rPr>
              <a:t>European Organization for Nuclear Research (CERN)</a:t>
            </a:r>
          </a:p>
          <a:p>
            <a:pPr eaLnBrk="1" hangingPunct="1"/>
            <a:endParaRPr lang="en-US" sz="1600" dirty="0">
              <a:solidFill>
                <a:schemeClr val="bg1"/>
              </a:solidFill>
            </a:endParaRPr>
          </a:p>
          <a:p>
            <a:endParaRPr lang="en-15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DB425E-6927-CD57-4F8E-2EFD6E532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1638" y="382318"/>
            <a:ext cx="1914792" cy="193384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B14F7-9017-4925-C977-F166D76C3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193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Superconduttività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FCF3C-BF84-7C51-ADC1-73408F265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5314"/>
            <a:ext cx="10515600" cy="499103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800" dirty="0">
                <a:sym typeface="Symbol" pitchFamily="18" charset="2"/>
              </a:rPr>
              <a:t>La </a:t>
            </a:r>
            <a:r>
              <a:rPr lang="en-US" sz="1800" dirty="0" err="1">
                <a:sym typeface="Symbol" pitchFamily="18" charset="2"/>
              </a:rPr>
              <a:t>superconduttività</a:t>
            </a:r>
            <a:r>
              <a:rPr lang="en-US" sz="1800" dirty="0">
                <a:sym typeface="Symbol" pitchFamily="18" charset="2"/>
              </a:rPr>
              <a:t>, </a:t>
            </a:r>
            <a:r>
              <a:rPr lang="en-US" sz="1800" dirty="0" err="1">
                <a:sym typeface="Symbol" pitchFamily="18" charset="2"/>
              </a:rPr>
              <a:t>fenomeno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quantistico</a:t>
            </a:r>
            <a:r>
              <a:rPr lang="en-US" sz="1800" dirty="0">
                <a:sym typeface="Symbol" pitchFamily="18" charset="2"/>
              </a:rPr>
              <a:t>, è </a:t>
            </a:r>
            <a:r>
              <a:rPr lang="en-US" sz="1800" dirty="0" err="1">
                <a:sym typeface="Symbol" pitchFamily="18" charset="2"/>
              </a:rPr>
              <a:t>distrutta</a:t>
            </a:r>
            <a:r>
              <a:rPr lang="en-US" sz="1800" dirty="0">
                <a:sym typeface="Symbol" pitchFamily="18" charset="2"/>
              </a:rPr>
              <a:t> da </a:t>
            </a:r>
            <a:r>
              <a:rPr lang="en-US" sz="1800" dirty="0" err="1">
                <a:sym typeface="Symbol" pitchFamily="18" charset="2"/>
              </a:rPr>
              <a:t>tre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fattori</a:t>
            </a:r>
            <a:endParaRPr lang="en-US" sz="1800" dirty="0">
              <a:sym typeface="Symbol" pitchFamily="18" charset="2"/>
            </a:endParaRPr>
          </a:p>
          <a:p>
            <a:pPr lvl="1" eaLnBrk="1" hangingPunct="1"/>
            <a:r>
              <a:rPr lang="en-US" sz="1600" dirty="0" err="1">
                <a:sym typeface="Symbol" pitchFamily="18" charset="2"/>
              </a:rPr>
              <a:t>Grandi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b="1" dirty="0" err="1">
                <a:sym typeface="Symbol" pitchFamily="18" charset="2"/>
              </a:rPr>
              <a:t>campi</a:t>
            </a:r>
            <a:r>
              <a:rPr lang="en-US" sz="1600" b="1" dirty="0">
                <a:sym typeface="Symbol" pitchFamily="18" charset="2"/>
              </a:rPr>
              <a:t> </a:t>
            </a:r>
            <a:r>
              <a:rPr lang="en-US" sz="1600" b="1" dirty="0" err="1">
                <a:sym typeface="Symbol" pitchFamily="18" charset="2"/>
              </a:rPr>
              <a:t>magnetici</a:t>
            </a:r>
            <a:endParaRPr lang="en-US" sz="1600" b="1" dirty="0">
              <a:sym typeface="Symbol" pitchFamily="18" charset="2"/>
            </a:endParaRPr>
          </a:p>
          <a:p>
            <a:pPr lvl="1" eaLnBrk="1" hangingPunct="1"/>
            <a:r>
              <a:rPr lang="en-US" sz="1600" dirty="0" err="1">
                <a:sym typeface="Symbol" pitchFamily="18" charset="2"/>
              </a:rPr>
              <a:t>Grandi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b="1" dirty="0" err="1">
                <a:sym typeface="Symbol" pitchFamily="18" charset="2"/>
              </a:rPr>
              <a:t>densità</a:t>
            </a:r>
            <a:r>
              <a:rPr lang="en-US" sz="1600" b="1" dirty="0">
                <a:sym typeface="Symbol" pitchFamily="18" charset="2"/>
              </a:rPr>
              <a:t> di </a:t>
            </a:r>
            <a:r>
              <a:rPr lang="en-US" sz="1600" b="1" dirty="0" err="1">
                <a:sym typeface="Symbol" pitchFamily="18" charset="2"/>
              </a:rPr>
              <a:t>corrente</a:t>
            </a:r>
            <a:r>
              <a:rPr lang="en-US" sz="1600" b="1" dirty="0">
                <a:sym typeface="Symbol" pitchFamily="18" charset="2"/>
              </a:rPr>
              <a:t> </a:t>
            </a:r>
            <a:r>
              <a:rPr lang="en-US" sz="1600" dirty="0">
                <a:sym typeface="Symbol" pitchFamily="18" charset="2"/>
              </a:rPr>
              <a:t>(ma 1000-10000 volte </a:t>
            </a:r>
            <a:r>
              <a:rPr lang="en-US" sz="1600" dirty="0" err="1">
                <a:sym typeface="Symbol" pitchFamily="18" charset="2"/>
              </a:rPr>
              <a:t>piú</a:t>
            </a:r>
            <a:r>
              <a:rPr lang="en-US" sz="1600" dirty="0">
                <a:sym typeface="Symbol" pitchFamily="18" charset="2"/>
              </a:rPr>
              <a:t> del </a:t>
            </a:r>
            <a:r>
              <a:rPr lang="en-US" sz="1600" dirty="0" err="1">
                <a:sym typeface="Symbol" pitchFamily="18" charset="2"/>
              </a:rPr>
              <a:t>rame</a:t>
            </a:r>
            <a:r>
              <a:rPr lang="en-US" sz="1600" dirty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en-US" sz="1600" dirty="0">
                <a:sym typeface="Symbol" pitchFamily="18" charset="2"/>
              </a:rPr>
              <a:t>Alte </a:t>
            </a:r>
            <a:r>
              <a:rPr lang="en-US" sz="1600" b="1" dirty="0">
                <a:sym typeface="Symbol" pitchFamily="18" charset="2"/>
              </a:rPr>
              <a:t>temperature</a:t>
            </a:r>
            <a:endParaRPr lang="en-US" sz="2000" dirty="0">
              <a:sym typeface="Symbol" pitchFamily="18" charset="2"/>
            </a:endParaRPr>
          </a:p>
          <a:p>
            <a:pPr eaLnBrk="1" hangingPunct="1"/>
            <a:r>
              <a:rPr lang="en-US" sz="1800" dirty="0" err="1">
                <a:sym typeface="Symbol" pitchFamily="18" charset="2"/>
              </a:rPr>
              <a:t>Mentre</a:t>
            </a:r>
            <a:r>
              <a:rPr lang="en-US" sz="1800" dirty="0">
                <a:sym typeface="Symbol" pitchFamily="18" charset="2"/>
              </a:rPr>
              <a:t> non è (</a:t>
            </a:r>
            <a:r>
              <a:rPr lang="en-US" sz="1800" dirty="0" err="1">
                <a:sym typeface="Symbol" pitchFamily="18" charset="2"/>
              </a:rPr>
              <a:t>così</a:t>
            </a:r>
            <a:r>
              <a:rPr lang="en-US" sz="1800" dirty="0">
                <a:sym typeface="Symbol" pitchFamily="18" charset="2"/>
              </a:rPr>
              <a:t>) difficile </a:t>
            </a:r>
            <a:r>
              <a:rPr lang="en-US" sz="1800" dirty="0" err="1">
                <a:sym typeface="Symbol" pitchFamily="18" charset="2"/>
              </a:rPr>
              <a:t>raffreddare</a:t>
            </a:r>
            <a:r>
              <a:rPr lang="en-US" sz="1800" dirty="0">
                <a:sym typeface="Symbol" pitchFamily="18" charset="2"/>
              </a:rPr>
              <a:t>, la </a:t>
            </a:r>
            <a:r>
              <a:rPr lang="en-US" sz="1800" dirty="0" err="1">
                <a:sym typeface="Symbol" pitchFamily="18" charset="2"/>
              </a:rPr>
              <a:t>tolleranza</a:t>
            </a:r>
            <a:r>
              <a:rPr lang="en-US" sz="1800" dirty="0">
                <a:sym typeface="Symbol" pitchFamily="18" charset="2"/>
              </a:rPr>
              <a:t> al campo </a:t>
            </a:r>
            <a:r>
              <a:rPr lang="en-US" sz="1800" dirty="0" err="1">
                <a:sym typeface="Symbol" pitchFamily="18" charset="2"/>
              </a:rPr>
              <a:t>magnetico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nei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materiali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scoperti</a:t>
            </a:r>
            <a:r>
              <a:rPr lang="en-US" sz="1800" dirty="0">
                <a:sym typeface="Symbol" pitchFamily="18" charset="2"/>
              </a:rPr>
              <a:t> da Kamerlingh </a:t>
            </a:r>
            <a:r>
              <a:rPr lang="en-US" sz="1800" dirty="0" err="1">
                <a:sym typeface="Symbol" pitchFamily="18" charset="2"/>
              </a:rPr>
              <a:t>Onnes</a:t>
            </a:r>
            <a:r>
              <a:rPr lang="en-US" sz="1800" dirty="0">
                <a:sym typeface="Symbol" pitchFamily="18" charset="2"/>
              </a:rPr>
              <a:t> e </a:t>
            </a:r>
            <a:r>
              <a:rPr lang="en-US" sz="1800" dirty="0" err="1">
                <a:sym typeface="Symbol" pitchFamily="18" charset="2"/>
              </a:rPr>
              <a:t>negli</a:t>
            </a:r>
            <a:r>
              <a:rPr lang="en-US" sz="1800" dirty="0">
                <a:sym typeface="Symbol" pitchFamily="18" charset="2"/>
              </a:rPr>
              <a:t> anni </a:t>
            </a:r>
            <a:r>
              <a:rPr lang="en-US" sz="1800" dirty="0" err="1">
                <a:sym typeface="Symbol" pitchFamily="18" charset="2"/>
              </a:rPr>
              <a:t>successivi</a:t>
            </a:r>
            <a:r>
              <a:rPr lang="en-US" sz="1800" dirty="0">
                <a:sym typeface="Symbol" pitchFamily="18" charset="2"/>
              </a:rPr>
              <a:t> è minima (</a:t>
            </a:r>
            <a:r>
              <a:rPr lang="en-US" sz="1800" dirty="0" err="1">
                <a:sym typeface="Symbol" pitchFamily="18" charset="2"/>
              </a:rPr>
              <a:t>meno</a:t>
            </a:r>
            <a:r>
              <a:rPr lang="en-US" sz="1800" dirty="0">
                <a:sym typeface="Symbol" pitchFamily="18" charset="2"/>
              </a:rPr>
              <a:t> di 1 T)</a:t>
            </a:r>
          </a:p>
          <a:p>
            <a:pPr lvl="1" eaLnBrk="1" hangingPunct="1"/>
            <a:r>
              <a:rPr lang="en-US" sz="1600" dirty="0">
                <a:sym typeface="Symbol" pitchFamily="18" charset="2"/>
              </a:rPr>
              <a:t>Per </a:t>
            </a:r>
            <a:r>
              <a:rPr lang="en-US" sz="1600" dirty="0" err="1">
                <a:sym typeface="Symbol" pitchFamily="18" charset="2"/>
              </a:rPr>
              <a:t>questo</a:t>
            </a:r>
            <a:r>
              <a:rPr lang="en-US" sz="1600" dirty="0">
                <a:sym typeface="Symbol" pitchFamily="18" charset="2"/>
              </a:rPr>
              <a:t> (e per </a:t>
            </a:r>
            <a:r>
              <a:rPr lang="en-US" sz="1600" dirty="0" err="1">
                <a:sym typeface="Symbol" pitchFamily="18" charset="2"/>
              </a:rPr>
              <a:t>altro</a:t>
            </a:r>
            <a:r>
              <a:rPr lang="en-US" sz="1600" dirty="0">
                <a:sym typeface="Symbol" pitchFamily="18" charset="2"/>
              </a:rPr>
              <a:t>) </a:t>
            </a:r>
            <a:r>
              <a:rPr lang="en-US" sz="1600" dirty="0" err="1">
                <a:sym typeface="Symbol" pitchFamily="18" charset="2"/>
              </a:rPr>
              <a:t>passeranno</a:t>
            </a:r>
            <a:r>
              <a:rPr lang="en-US" sz="1600" dirty="0">
                <a:sym typeface="Symbol" pitchFamily="18" charset="2"/>
              </a:rPr>
              <a:t> 50 anni </a:t>
            </a:r>
            <a:r>
              <a:rPr lang="en-US" sz="1600" dirty="0" err="1">
                <a:sym typeface="Symbol" pitchFamily="18" charset="2"/>
              </a:rPr>
              <a:t>dalla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scoperta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della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superconduttività</a:t>
            </a:r>
            <a:r>
              <a:rPr lang="en-US" sz="1600" dirty="0">
                <a:sym typeface="Symbol" pitchFamily="18" charset="2"/>
              </a:rPr>
              <a:t> ai </a:t>
            </a:r>
            <a:r>
              <a:rPr lang="en-US" sz="1600" dirty="0" err="1">
                <a:sym typeface="Symbol" pitchFamily="18" charset="2"/>
              </a:rPr>
              <a:t>primi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magneti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superconduttori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che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danno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più</a:t>
            </a:r>
            <a:r>
              <a:rPr lang="en-US" sz="1600" dirty="0">
                <a:sym typeface="Symbol" pitchFamily="18" charset="2"/>
              </a:rPr>
              <a:t> di un tesla</a:t>
            </a:r>
          </a:p>
          <a:p>
            <a:pPr eaLnBrk="1" hangingPunct="1"/>
            <a:r>
              <a:rPr lang="en-150" sz="1800" dirty="0">
                <a:sym typeface="Symbol" pitchFamily="18" charset="2"/>
              </a:rPr>
              <a:t>Solo </a:t>
            </a:r>
            <a:r>
              <a:rPr lang="en-US" sz="1800" dirty="0" err="1">
                <a:sym typeface="Symbol" pitchFamily="18" charset="2"/>
              </a:rPr>
              <a:t>nel</a:t>
            </a:r>
            <a:r>
              <a:rPr lang="en-US" sz="1800" dirty="0">
                <a:sym typeface="Symbol" pitchFamily="18" charset="2"/>
              </a:rPr>
              <a:t> 1957 </a:t>
            </a:r>
            <a:r>
              <a:rPr lang="en-US" sz="1800" dirty="0" err="1">
                <a:sym typeface="Symbol" pitchFamily="18" charset="2"/>
              </a:rPr>
              <a:t>viene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proposta</a:t>
            </a:r>
            <a:r>
              <a:rPr lang="en-US" sz="1800" dirty="0">
                <a:sym typeface="Symbol" pitchFamily="18" charset="2"/>
              </a:rPr>
              <a:t> la </a:t>
            </a:r>
            <a:r>
              <a:rPr lang="en-US" sz="1800" b="1" dirty="0" err="1">
                <a:sym typeface="Symbol" pitchFamily="18" charset="2"/>
              </a:rPr>
              <a:t>teoria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b="1" dirty="0">
                <a:sym typeface="Symbol" pitchFamily="18" charset="2"/>
              </a:rPr>
              <a:t>BCS</a:t>
            </a:r>
            <a:r>
              <a:rPr lang="en-150" sz="1800" dirty="0">
                <a:sym typeface="Symbol" pitchFamily="18" charset="2"/>
              </a:rPr>
              <a:t> (</a:t>
            </a:r>
            <a:r>
              <a:rPr lang="en-GB" sz="1800" dirty="0">
                <a:sym typeface="Symbol" pitchFamily="18" charset="2"/>
              </a:rPr>
              <a:t>Bardeen–Cooper–Schrieffer</a:t>
            </a:r>
            <a:r>
              <a:rPr lang="en-150" sz="1800" dirty="0">
                <a:sym typeface="Symbol" pitchFamily="18" charset="2"/>
              </a:rPr>
              <a:t>)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che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dà</a:t>
            </a:r>
            <a:r>
              <a:rPr lang="en-US" sz="1800" dirty="0">
                <a:sym typeface="Symbol" pitchFamily="18" charset="2"/>
              </a:rPr>
              <a:t> il </a:t>
            </a:r>
            <a:r>
              <a:rPr lang="en-US" sz="1800" dirty="0" err="1">
                <a:sym typeface="Symbol" pitchFamily="18" charset="2"/>
              </a:rPr>
              <a:t>modello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oggi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affermato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della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superconduttività</a:t>
            </a:r>
            <a:endParaRPr lang="en-US" sz="1800" dirty="0">
              <a:sym typeface="Symbol" pitchFamily="18" charset="2"/>
            </a:endParaRPr>
          </a:p>
          <a:p>
            <a:pPr lvl="1" eaLnBrk="1" hangingPunct="1"/>
            <a:r>
              <a:rPr lang="en-US" sz="1600" dirty="0">
                <a:sym typeface="Symbol" pitchFamily="18" charset="2"/>
              </a:rPr>
              <a:t>Premio Nobel </a:t>
            </a:r>
            <a:r>
              <a:rPr lang="en-US" sz="1600" dirty="0" err="1">
                <a:sym typeface="Symbol" pitchFamily="18" charset="2"/>
              </a:rPr>
              <a:t>nel</a:t>
            </a:r>
            <a:r>
              <a:rPr lang="en-US" sz="1600" dirty="0">
                <a:sym typeface="Symbol" pitchFamily="18" charset="2"/>
              </a:rPr>
              <a:t> 1972</a:t>
            </a:r>
            <a:endParaRPr lang="en-GB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FB9413-F61A-65F7-D9C8-701D6FE1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 descr="surface.jpg">
            <a:extLst>
              <a:ext uri="{FF2B5EF4-FFF2-40B4-BE49-F238E27FC236}">
                <a16:creationId xmlns:a16="http://schemas.microsoft.com/office/drawing/2014/main" id="{469E1B46-E6AF-46FD-FE8D-E8046DAC9C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3678" y="501651"/>
            <a:ext cx="2518949" cy="2123640"/>
          </a:xfrm>
          <a:prstGeom prst="rect">
            <a:avLst/>
          </a:prstGeom>
        </p:spPr>
      </p:pic>
      <p:pic>
        <p:nvPicPr>
          <p:cNvPr id="7" name="Picture 24" descr="fig11">
            <a:extLst>
              <a:ext uri="{FF2B5EF4-FFF2-40B4-BE49-F238E27FC236}">
                <a16:creationId xmlns:a16="http://schemas.microsoft.com/office/drawing/2014/main" id="{7856E1A6-6299-C087-BEF6-44B959FD19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968" y="4735728"/>
            <a:ext cx="1157821" cy="1528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5" descr="fig12">
            <a:extLst>
              <a:ext uri="{FF2B5EF4-FFF2-40B4-BE49-F238E27FC236}">
                <a16:creationId xmlns:a16="http://schemas.microsoft.com/office/drawing/2014/main" id="{0D7AC8BA-AD92-82CF-604D-EB147EBAB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044" y="4735728"/>
            <a:ext cx="1157820" cy="151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6" descr="fig13">
            <a:extLst>
              <a:ext uri="{FF2B5EF4-FFF2-40B4-BE49-F238E27FC236}">
                <a16:creationId xmlns:a16="http://schemas.microsoft.com/office/drawing/2014/main" id="{A2E38CE8-C6CC-CB7E-7EC7-779E13BAF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213" y="4787083"/>
            <a:ext cx="1157820" cy="1516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5">
            <a:extLst>
              <a:ext uri="{FF2B5EF4-FFF2-40B4-BE49-F238E27FC236}">
                <a16:creationId xmlns:a16="http://schemas.microsoft.com/office/drawing/2014/main" id="{B66A6C76-EB38-9BD0-BEC9-63058EF376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544" y="6354771"/>
            <a:ext cx="26890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/>
            <a:r>
              <a:rPr lang="en-US" sz="1200" b="1" dirty="0">
                <a:latin typeface="+mn-lt"/>
                <a:ea typeface="+mn-ea"/>
              </a:rPr>
              <a:t>John Bardeen, American</a:t>
            </a:r>
          </a:p>
          <a:p>
            <a:pPr algn="ctr"/>
            <a:r>
              <a:rPr lang="en-US" sz="1200" b="1" dirty="0">
                <a:latin typeface="+mn-lt"/>
                <a:ea typeface="+mn-ea"/>
              </a:rPr>
              <a:t>23 May 1908 – 30 Janvier 1991</a:t>
            </a:r>
          </a:p>
        </p:txBody>
      </p:sp>
      <p:sp>
        <p:nvSpPr>
          <p:cNvPr id="11" name="Text Box 5">
            <a:extLst>
              <a:ext uri="{FF2B5EF4-FFF2-40B4-BE49-F238E27FC236}">
                <a16:creationId xmlns:a16="http://schemas.microsoft.com/office/drawing/2014/main" id="{CA8292D2-BF4D-3067-45CC-B04B1B55D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1492" y="6356349"/>
            <a:ext cx="26890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/>
            <a:r>
              <a:rPr lang="en-US" sz="1200" b="1" dirty="0">
                <a:latin typeface="+mn-lt"/>
                <a:ea typeface="+mn-ea"/>
              </a:rPr>
              <a:t>Leon Cooper, American</a:t>
            </a:r>
          </a:p>
          <a:p>
            <a:pPr algn="ctr"/>
            <a:r>
              <a:rPr lang="en-US" sz="1200" b="1" dirty="0">
                <a:latin typeface="+mn-lt"/>
                <a:ea typeface="+mn-ea"/>
              </a:rPr>
              <a:t>28 February 1930</a:t>
            </a:r>
          </a:p>
        </p:txBody>
      </p:sp>
      <p:sp>
        <p:nvSpPr>
          <p:cNvPr id="12" name="Text Box 5">
            <a:extLst>
              <a:ext uri="{FF2B5EF4-FFF2-40B4-BE49-F238E27FC236}">
                <a16:creationId xmlns:a16="http://schemas.microsoft.com/office/drawing/2014/main" id="{CB5EE495-3566-15F4-45CF-37E192AF92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3440" y="6354772"/>
            <a:ext cx="26890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/>
            <a:r>
              <a:rPr lang="en-US" sz="1200" b="1" dirty="0">
                <a:latin typeface="+mn-lt"/>
                <a:ea typeface="+mn-ea"/>
              </a:rPr>
              <a:t>John Robert Schrieffer, American</a:t>
            </a:r>
          </a:p>
          <a:p>
            <a:pPr algn="ctr"/>
            <a:r>
              <a:rPr lang="en-US" sz="1200" b="1" dirty="0">
                <a:latin typeface="+mn-lt"/>
                <a:ea typeface="+mn-ea"/>
              </a:rPr>
              <a:t>31 May 1931</a:t>
            </a:r>
          </a:p>
        </p:txBody>
      </p:sp>
    </p:spTree>
    <p:extLst>
      <p:ext uri="{BB962C8B-B14F-4D97-AF65-F5344CB8AC3E}">
        <p14:creationId xmlns:p14="http://schemas.microsoft.com/office/powerpoint/2010/main" val="2203314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Superconduttività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–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coppie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e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difetti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FCF3C-BF84-7C51-ADC1-73408F265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3976"/>
            <a:ext cx="10515600" cy="4972374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900" dirty="0">
                <a:sym typeface="Symbol" pitchFamily="18" charset="2"/>
              </a:rPr>
              <a:t>Secondo la </a:t>
            </a:r>
            <a:r>
              <a:rPr lang="en-US" sz="1900" dirty="0" err="1">
                <a:sym typeface="Symbol" pitchFamily="18" charset="2"/>
              </a:rPr>
              <a:t>teoria</a:t>
            </a:r>
            <a:r>
              <a:rPr lang="en-US" sz="1900" dirty="0">
                <a:sym typeface="Symbol" pitchFamily="18" charset="2"/>
              </a:rPr>
              <a:t>, </a:t>
            </a:r>
            <a:r>
              <a:rPr lang="en-US" sz="1900" dirty="0" err="1">
                <a:sym typeface="Symbol" pitchFamily="18" charset="2"/>
              </a:rPr>
              <a:t>gli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elettroni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si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accoppiano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raggiungendo</a:t>
            </a:r>
            <a:r>
              <a:rPr lang="en-US" sz="1900" dirty="0">
                <a:sym typeface="Symbol" pitchFamily="18" charset="2"/>
              </a:rPr>
              <a:t> un nuovo </a:t>
            </a:r>
            <a:r>
              <a:rPr lang="en-US" sz="1900" dirty="0" err="1">
                <a:sym typeface="Symbol" pitchFamily="18" charset="2"/>
              </a:rPr>
              <a:t>stato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che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gli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permette</a:t>
            </a:r>
            <a:r>
              <a:rPr lang="en-US" sz="1900" dirty="0">
                <a:sym typeface="Symbol" pitchFamily="18" charset="2"/>
              </a:rPr>
              <a:t> di </a:t>
            </a:r>
            <a:r>
              <a:rPr lang="en-US" sz="1900" dirty="0" err="1">
                <a:sym typeface="Symbol" pitchFamily="18" charset="2"/>
              </a:rPr>
              <a:t>viaggiare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nel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materiale</a:t>
            </a:r>
            <a:r>
              <a:rPr lang="en-US" sz="1900" dirty="0">
                <a:sym typeface="Symbol" pitchFamily="18" charset="2"/>
              </a:rPr>
              <a:t> senza </a:t>
            </a:r>
            <a:r>
              <a:rPr lang="en-US" sz="1900" dirty="0" err="1">
                <a:sym typeface="Symbol" pitchFamily="18" charset="2"/>
              </a:rPr>
              <a:t>interagire</a:t>
            </a:r>
            <a:r>
              <a:rPr lang="en-US" sz="1900" dirty="0">
                <a:sym typeface="Symbol" pitchFamily="18" charset="2"/>
              </a:rPr>
              <a:t> con </a:t>
            </a:r>
            <a:r>
              <a:rPr lang="en-US" sz="1900" dirty="0" err="1">
                <a:sym typeface="Symbol" pitchFamily="18" charset="2"/>
              </a:rPr>
              <a:t>gli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atomi</a:t>
            </a:r>
            <a:r>
              <a:rPr lang="en-US" sz="1900" dirty="0">
                <a:sym typeface="Symbol" pitchFamily="18" charset="2"/>
              </a:rPr>
              <a:t> (</a:t>
            </a:r>
            <a:r>
              <a:rPr lang="en-US" sz="1900" dirty="0" err="1">
                <a:sym typeface="Symbol" pitchFamily="18" charset="2"/>
              </a:rPr>
              <a:t>coppie</a:t>
            </a:r>
            <a:r>
              <a:rPr lang="en-US" sz="1900" dirty="0">
                <a:sym typeface="Symbol" pitchFamily="18" charset="2"/>
              </a:rPr>
              <a:t> di Cooper)</a:t>
            </a:r>
            <a:r>
              <a:rPr lang="en-150" sz="1900" dirty="0">
                <a:sym typeface="Symbol" pitchFamily="18" charset="2"/>
              </a:rPr>
              <a:t>.</a:t>
            </a:r>
            <a:endParaRPr lang="en-US" sz="1900" dirty="0">
              <a:sym typeface="Symbol" pitchFamily="18" charset="2"/>
            </a:endParaRPr>
          </a:p>
          <a:p>
            <a:pPr eaLnBrk="1" hangingPunct="1"/>
            <a:endParaRPr lang="en-US" sz="1900" dirty="0">
              <a:sym typeface="Symbol" pitchFamily="18" charset="2"/>
            </a:endParaRPr>
          </a:p>
          <a:p>
            <a:pPr eaLnBrk="1" hangingPunct="1"/>
            <a:endParaRPr lang="en-US" sz="1900" dirty="0">
              <a:sym typeface="Symbol" pitchFamily="18" charset="2"/>
            </a:endParaRPr>
          </a:p>
          <a:p>
            <a:pPr eaLnBrk="1" hangingPunct="1"/>
            <a:endParaRPr lang="en-US" sz="1900" dirty="0">
              <a:sym typeface="Symbol" pitchFamily="18" charset="2"/>
            </a:endParaRPr>
          </a:p>
          <a:p>
            <a:pPr eaLnBrk="1" hangingPunct="1"/>
            <a:endParaRPr lang="en-150" sz="1900" dirty="0">
              <a:sym typeface="Symbol" pitchFamily="18" charset="2"/>
            </a:endParaRPr>
          </a:p>
          <a:p>
            <a:pPr eaLnBrk="1" hangingPunct="1"/>
            <a:endParaRPr lang="en-150" sz="1900" dirty="0">
              <a:sym typeface="Symbol" pitchFamily="18" charset="2"/>
            </a:endParaRPr>
          </a:p>
          <a:p>
            <a:pPr eaLnBrk="1" hangingPunct="1"/>
            <a:endParaRPr lang="en-US" sz="1900" dirty="0">
              <a:sym typeface="Symbol" pitchFamily="18" charset="2"/>
            </a:endParaRPr>
          </a:p>
          <a:p>
            <a:pPr eaLnBrk="1" hangingPunct="1"/>
            <a:r>
              <a:rPr lang="en-US" sz="1900" dirty="0" err="1">
                <a:sym typeface="Symbol" pitchFamily="18" charset="2"/>
              </a:rPr>
              <a:t>Negli</a:t>
            </a:r>
            <a:r>
              <a:rPr lang="en-US" sz="1900" dirty="0">
                <a:sym typeface="Symbol" pitchFamily="18" charset="2"/>
              </a:rPr>
              <a:t> anni ‘50 </a:t>
            </a:r>
            <a:r>
              <a:rPr lang="en-US" sz="1900" dirty="0" err="1">
                <a:sym typeface="Symbol" pitchFamily="18" charset="2"/>
              </a:rPr>
              <a:t>si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sviluppa</a:t>
            </a:r>
            <a:r>
              <a:rPr lang="en-US" sz="1900" dirty="0">
                <a:sym typeface="Symbol" pitchFamily="18" charset="2"/>
              </a:rPr>
              <a:t> la </a:t>
            </a:r>
            <a:r>
              <a:rPr lang="en-US" sz="1900" dirty="0" err="1">
                <a:sym typeface="Symbol" pitchFamily="18" charset="2"/>
              </a:rPr>
              <a:t>teoria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dei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superconduttori</a:t>
            </a:r>
            <a:r>
              <a:rPr lang="en-US" sz="1900" dirty="0">
                <a:sym typeface="Symbol" pitchFamily="18" charset="2"/>
              </a:rPr>
              <a:t> di </a:t>
            </a:r>
            <a:r>
              <a:rPr lang="en-US" sz="1900" dirty="0" err="1">
                <a:sym typeface="Symbol" pitchFamily="18" charset="2"/>
              </a:rPr>
              <a:t>tipo</a:t>
            </a:r>
            <a:r>
              <a:rPr lang="en-US" sz="1900" dirty="0">
                <a:sym typeface="Symbol" pitchFamily="18" charset="2"/>
              </a:rPr>
              <a:t> II, </a:t>
            </a:r>
            <a:r>
              <a:rPr lang="en-US" sz="1900" dirty="0" err="1">
                <a:sym typeface="Symbol" pitchFamily="18" charset="2"/>
              </a:rPr>
              <a:t>che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tollerano</a:t>
            </a:r>
            <a:r>
              <a:rPr lang="en-US" sz="1900" dirty="0">
                <a:sym typeface="Symbol" pitchFamily="18" charset="2"/>
              </a:rPr>
              <a:t> </a:t>
            </a:r>
          </a:p>
          <a:p>
            <a:pPr marL="0" indent="0" eaLnBrk="1" hangingPunct="1">
              <a:buNone/>
            </a:pPr>
            <a:r>
              <a:rPr lang="en-US" sz="1900" dirty="0" err="1">
                <a:sym typeface="Symbol" pitchFamily="18" charset="2"/>
              </a:rPr>
              <a:t>grandi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campi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magnetici</a:t>
            </a:r>
            <a:endParaRPr lang="en-US" sz="1900" dirty="0">
              <a:sym typeface="Symbol" pitchFamily="18" charset="2"/>
            </a:endParaRPr>
          </a:p>
          <a:p>
            <a:pPr lvl="1" eaLnBrk="1" hangingPunct="1"/>
            <a:r>
              <a:rPr lang="en-US" sz="1900" dirty="0">
                <a:sym typeface="Symbol" pitchFamily="18" charset="2"/>
              </a:rPr>
              <a:t>Premio Nobel 2003 a </a:t>
            </a:r>
            <a:r>
              <a:rPr lang="en-US" sz="1900" dirty="0" err="1">
                <a:sym typeface="Symbol" pitchFamily="18" charset="2"/>
              </a:rPr>
              <a:t>Abriksov</a:t>
            </a:r>
            <a:endParaRPr lang="en-US" sz="1900" dirty="0">
              <a:sym typeface="Symbol" pitchFamily="18" charset="2"/>
            </a:endParaRPr>
          </a:p>
          <a:p>
            <a:pPr lvl="1" eaLnBrk="1" hangingPunct="1"/>
            <a:r>
              <a:rPr lang="en-US" sz="1900" dirty="0" err="1">
                <a:sym typeface="Symbol" pitchFamily="18" charset="2"/>
              </a:rPr>
              <a:t>Elemento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essenziale</a:t>
            </a:r>
            <a:r>
              <a:rPr lang="en-US" sz="1900" dirty="0">
                <a:sym typeface="Symbol" pitchFamily="18" charset="2"/>
              </a:rPr>
              <a:t>: il </a:t>
            </a:r>
            <a:r>
              <a:rPr lang="en-US" sz="1900" dirty="0" err="1">
                <a:sym typeface="Symbol" pitchFamily="18" charset="2"/>
              </a:rPr>
              <a:t>materiale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deve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avere</a:t>
            </a:r>
            <a:r>
              <a:rPr lang="en-US" sz="1900" dirty="0">
                <a:sym typeface="Symbol" pitchFamily="18" charset="2"/>
              </a:rPr>
              <a:t> </a:t>
            </a:r>
            <a:r>
              <a:rPr lang="en-US" sz="1900" dirty="0" err="1">
                <a:sym typeface="Symbol" pitchFamily="18" charset="2"/>
              </a:rPr>
              <a:t>difetti</a:t>
            </a:r>
            <a:endParaRPr lang="en-US" sz="1900" dirty="0">
              <a:sym typeface="Symbol" pitchFamily="18" charset="2"/>
            </a:endParaRP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ADC252-FD9D-E3F4-149F-E50DDFFB5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5" descr="abrikosov.jpg">
            <a:extLst>
              <a:ext uri="{FF2B5EF4-FFF2-40B4-BE49-F238E27FC236}">
                <a16:creationId xmlns:a16="http://schemas.microsoft.com/office/drawing/2014/main" id="{0D129358-2E64-265E-A090-B98310BAEF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662" y="2311724"/>
            <a:ext cx="1514138" cy="2141423"/>
          </a:xfrm>
          <a:prstGeom prst="rect">
            <a:avLst/>
          </a:prstGeom>
        </p:spPr>
      </p:pic>
      <p:sp>
        <p:nvSpPr>
          <p:cNvPr id="7" name="Text Box 8">
            <a:extLst>
              <a:ext uri="{FF2B5EF4-FFF2-40B4-BE49-F238E27FC236}">
                <a16:creationId xmlns:a16="http://schemas.microsoft.com/office/drawing/2014/main" id="{0A2DB1D1-8F3F-94B4-4840-C6323A89A8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2505" y="4486666"/>
            <a:ext cx="250845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CH" sz="1200" b="1" dirty="0">
                <a:latin typeface="+mn-lt"/>
                <a:ea typeface="+mn-ea"/>
              </a:rPr>
              <a:t>Alexei Abrikosov, Russian</a:t>
            </a:r>
          </a:p>
          <a:p>
            <a:pPr algn="ctr">
              <a:spcBef>
                <a:spcPct val="50000"/>
              </a:spcBef>
            </a:pPr>
            <a:r>
              <a:rPr lang="fr-CH" sz="1200" b="1" dirty="0">
                <a:latin typeface="+mn-lt"/>
                <a:ea typeface="+mn-ea"/>
              </a:rPr>
              <a:t>(25 June 1928)</a:t>
            </a:r>
            <a:endParaRPr lang="en-US" sz="1200" b="1" dirty="0">
              <a:latin typeface="+mn-lt"/>
              <a:ea typeface="+mn-ea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58658B-F282-79CE-473D-751E663C1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8754" y="2535659"/>
            <a:ext cx="3064293" cy="12257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54ECBA-C774-93E8-B80B-64F123BC2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1169" y="2535659"/>
            <a:ext cx="2835628" cy="121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43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Superconduttività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- Temperature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FCF3C-BF84-7C51-ADC1-73408F265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8857"/>
            <a:ext cx="105156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800" dirty="0" err="1">
                <a:sym typeface="Symbol" pitchFamily="18" charset="2"/>
              </a:rPr>
              <a:t>L’esistenza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dello</a:t>
            </a:r>
            <a:r>
              <a:rPr lang="en-US" sz="1800" dirty="0">
                <a:sym typeface="Symbol" pitchFamily="18" charset="2"/>
              </a:rPr>
              <a:t> zero </a:t>
            </a:r>
            <a:r>
              <a:rPr lang="en-US" sz="1800" dirty="0" err="1">
                <a:sym typeface="Symbol" pitchFamily="18" charset="2"/>
              </a:rPr>
              <a:t>assoluto</a:t>
            </a:r>
            <a:r>
              <a:rPr lang="en-US" sz="1800" dirty="0">
                <a:sym typeface="Symbol" pitchFamily="18" charset="2"/>
              </a:rPr>
              <a:t> (-273 C) </a:t>
            </a:r>
            <a:r>
              <a:rPr lang="en-US" sz="1800" dirty="0" err="1">
                <a:sym typeface="Symbol" pitchFamily="18" charset="2"/>
              </a:rPr>
              <a:t>viene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ipotizzata</a:t>
            </a:r>
            <a:r>
              <a:rPr lang="en-US" sz="1800" dirty="0">
                <a:sym typeface="Symbol" pitchFamily="18" charset="2"/>
              </a:rPr>
              <a:t> per la prima volta </a:t>
            </a:r>
            <a:r>
              <a:rPr lang="en-US" sz="1800" dirty="0" err="1">
                <a:sym typeface="Symbol" pitchFamily="18" charset="2"/>
              </a:rPr>
              <a:t>nel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b="1" dirty="0">
                <a:sym typeface="Symbol" pitchFamily="18" charset="2"/>
              </a:rPr>
              <a:t>1702</a:t>
            </a:r>
            <a:r>
              <a:rPr lang="en-US" sz="1800" dirty="0">
                <a:sym typeface="Symbol" pitchFamily="18" charset="2"/>
              </a:rPr>
              <a:t> (</a:t>
            </a:r>
            <a:r>
              <a:rPr lang="en-US" sz="1800" dirty="0" err="1"/>
              <a:t>Guillame</a:t>
            </a:r>
            <a:r>
              <a:rPr lang="en-US" sz="1800" dirty="0"/>
              <a:t> </a:t>
            </a:r>
            <a:r>
              <a:rPr lang="en-US" sz="1800" dirty="0" err="1"/>
              <a:t>Amontons</a:t>
            </a:r>
            <a:r>
              <a:rPr lang="en-US" sz="1800" dirty="0"/>
              <a:t>)</a:t>
            </a:r>
          </a:p>
          <a:p>
            <a:pPr lvl="1" eaLnBrk="1" hangingPunct="1"/>
            <a:r>
              <a:rPr lang="en-US" sz="1400" dirty="0"/>
              <a:t> </a:t>
            </a:r>
            <a:r>
              <a:rPr lang="en-US" sz="1400" dirty="0" err="1"/>
              <a:t>Allo</a:t>
            </a:r>
            <a:r>
              <a:rPr lang="en-US" sz="1400" dirty="0"/>
              <a:t> zero </a:t>
            </a:r>
            <a:r>
              <a:rPr lang="en-US" sz="1400" dirty="0" err="1"/>
              <a:t>assoluto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movimenti</a:t>
            </a:r>
            <a:r>
              <a:rPr lang="en-US" sz="1400" dirty="0"/>
              <a:t> </a:t>
            </a:r>
            <a:r>
              <a:rPr lang="en-US" sz="1400" dirty="0" err="1"/>
              <a:t>atomici</a:t>
            </a:r>
            <a:r>
              <a:rPr lang="en-US" sz="1400" dirty="0"/>
              <a:t> </a:t>
            </a:r>
            <a:r>
              <a:rPr lang="en-US" sz="1400" dirty="0" err="1"/>
              <a:t>sono</a:t>
            </a:r>
            <a:r>
              <a:rPr lang="en-US" sz="1400" dirty="0"/>
              <a:t> </a:t>
            </a:r>
            <a:r>
              <a:rPr lang="en-US" sz="1400" dirty="0" err="1"/>
              <a:t>congelati</a:t>
            </a:r>
            <a:endParaRPr lang="en-150" sz="1400" dirty="0"/>
          </a:p>
          <a:p>
            <a:pPr eaLnBrk="1" hangingPunct="1"/>
            <a:r>
              <a:rPr lang="en-US" sz="1800" dirty="0">
                <a:sym typeface="Symbol" pitchFamily="18" charset="2"/>
              </a:rPr>
              <a:t>Fino </a:t>
            </a:r>
            <a:r>
              <a:rPr lang="en-US" sz="1800" dirty="0" err="1">
                <a:sym typeface="Symbol" pitchFamily="18" charset="2"/>
              </a:rPr>
              <a:t>agli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b="1" dirty="0">
                <a:sym typeface="Symbol" pitchFamily="18" charset="2"/>
              </a:rPr>
              <a:t>anni </a:t>
            </a:r>
            <a:r>
              <a:rPr lang="en-US" sz="1800" b="1" dirty="0" err="1">
                <a:sym typeface="Symbol" pitchFamily="18" charset="2"/>
              </a:rPr>
              <a:t>ottanta</a:t>
            </a:r>
            <a:r>
              <a:rPr lang="en-US" sz="1800" dirty="0">
                <a:sym typeface="Symbol" pitchFamily="18" charset="2"/>
              </a:rPr>
              <a:t>, la </a:t>
            </a:r>
            <a:r>
              <a:rPr lang="en-US" sz="1800" b="1" dirty="0" err="1">
                <a:sym typeface="Symbol" pitchFamily="18" charset="2"/>
              </a:rPr>
              <a:t>temperatura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massima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alla</a:t>
            </a:r>
            <a:r>
              <a:rPr lang="en-US" sz="1800" b="1" dirty="0">
                <a:sym typeface="Symbol" pitchFamily="18" charset="2"/>
              </a:rPr>
              <a:t> quale </a:t>
            </a:r>
            <a:r>
              <a:rPr lang="en-US" sz="1800" b="1" dirty="0" err="1">
                <a:sym typeface="Symbol" pitchFamily="18" charset="2"/>
              </a:rPr>
              <a:t>si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osserve</a:t>
            </a:r>
            <a:r>
              <a:rPr lang="en-US" sz="1800" b="1" dirty="0">
                <a:sym typeface="Symbol" pitchFamily="18" charset="2"/>
              </a:rPr>
              <a:t> la </a:t>
            </a:r>
            <a:r>
              <a:rPr lang="en-US" sz="1800" b="1" dirty="0" err="1">
                <a:sym typeface="Symbol" pitchFamily="18" charset="2"/>
              </a:rPr>
              <a:t>superconduttività</a:t>
            </a:r>
            <a:r>
              <a:rPr lang="en-US" sz="1800" b="1" dirty="0">
                <a:sym typeface="Symbol" pitchFamily="18" charset="2"/>
              </a:rPr>
              <a:t> è 25 K</a:t>
            </a:r>
            <a:r>
              <a:rPr lang="en-US" sz="1800" dirty="0">
                <a:sym typeface="Symbol" pitchFamily="18" charset="2"/>
              </a:rPr>
              <a:t>, </a:t>
            </a:r>
            <a:r>
              <a:rPr lang="en-US" sz="1800" dirty="0" err="1">
                <a:sym typeface="Symbol" pitchFamily="18" charset="2"/>
              </a:rPr>
              <a:t>ovvero</a:t>
            </a:r>
            <a:r>
              <a:rPr lang="en-US" sz="1800" dirty="0">
                <a:sym typeface="Symbol" pitchFamily="18" charset="2"/>
              </a:rPr>
              <a:t> -250°</a:t>
            </a:r>
          </a:p>
          <a:p>
            <a:pPr lvl="1" eaLnBrk="1" hangingPunct="1"/>
            <a:r>
              <a:rPr lang="en-US" sz="1400" b="1" dirty="0">
                <a:sym typeface="Symbol" pitchFamily="18" charset="2"/>
              </a:rPr>
              <a:t>77 K (-200°  C) </a:t>
            </a:r>
            <a:r>
              <a:rPr lang="en-US" sz="1400" dirty="0">
                <a:sym typeface="Symbol" pitchFamily="18" charset="2"/>
              </a:rPr>
              <a:t>è </a:t>
            </a:r>
            <a:r>
              <a:rPr lang="en-US" sz="1400" dirty="0" err="1">
                <a:sym typeface="Symbol" pitchFamily="18" charset="2"/>
              </a:rPr>
              <a:t>una</a:t>
            </a:r>
            <a:r>
              <a:rPr lang="en-US" sz="1400" dirty="0">
                <a:sym typeface="Symbol" pitchFamily="18" charset="2"/>
              </a:rPr>
              <a:t> </a:t>
            </a:r>
            <a:r>
              <a:rPr lang="en-US" sz="1400" dirty="0" err="1">
                <a:sym typeface="Symbol" pitchFamily="18" charset="2"/>
              </a:rPr>
              <a:t>temperatura</a:t>
            </a:r>
            <a:r>
              <a:rPr lang="en-US" sz="1400" dirty="0">
                <a:sym typeface="Symbol" pitchFamily="18" charset="2"/>
              </a:rPr>
              <a:t> </a:t>
            </a:r>
            <a:r>
              <a:rPr lang="en-US" sz="1400" dirty="0" err="1">
                <a:sym typeface="Symbol" pitchFamily="18" charset="2"/>
              </a:rPr>
              <a:t>speciale</a:t>
            </a:r>
            <a:r>
              <a:rPr lang="en-US" sz="1400" dirty="0">
                <a:sym typeface="Symbol" pitchFamily="18" charset="2"/>
              </a:rPr>
              <a:t>: </a:t>
            </a:r>
            <a:r>
              <a:rPr lang="en-US" sz="1400" dirty="0" err="1">
                <a:sym typeface="Symbol" pitchFamily="18" charset="2"/>
              </a:rPr>
              <a:t>quella</a:t>
            </a:r>
            <a:r>
              <a:rPr lang="en-US" sz="1400" dirty="0">
                <a:sym typeface="Symbol" pitchFamily="18" charset="2"/>
              </a:rPr>
              <a:t> </a:t>
            </a:r>
            <a:r>
              <a:rPr lang="en-US" sz="1400" dirty="0" err="1">
                <a:sym typeface="Symbol" pitchFamily="18" charset="2"/>
              </a:rPr>
              <a:t>dell’</a:t>
            </a:r>
            <a:r>
              <a:rPr lang="en-US" sz="1400" b="1" dirty="0" err="1">
                <a:sym typeface="Symbol" pitchFamily="18" charset="2"/>
              </a:rPr>
              <a:t>azoto</a:t>
            </a:r>
            <a:r>
              <a:rPr lang="en-US" sz="1400" dirty="0">
                <a:sym typeface="Symbol" pitchFamily="18" charset="2"/>
              </a:rPr>
              <a:t> </a:t>
            </a:r>
            <a:r>
              <a:rPr lang="en-US" sz="1400" b="1" dirty="0" err="1">
                <a:sym typeface="Symbol" pitchFamily="18" charset="2"/>
              </a:rPr>
              <a:t>liquido</a:t>
            </a:r>
            <a:r>
              <a:rPr lang="en-US" sz="1400" dirty="0">
                <a:sym typeface="Symbol" pitchFamily="18" charset="2"/>
              </a:rPr>
              <a:t> – un </a:t>
            </a:r>
            <a:r>
              <a:rPr lang="en-US" sz="1400" dirty="0" err="1">
                <a:sym typeface="Symbol" pitchFamily="18" charset="2"/>
              </a:rPr>
              <a:t>metodo</a:t>
            </a:r>
            <a:r>
              <a:rPr lang="en-US" sz="1400" dirty="0">
                <a:sym typeface="Symbol" pitchFamily="18" charset="2"/>
              </a:rPr>
              <a:t> semplice per </a:t>
            </a:r>
            <a:r>
              <a:rPr lang="en-US" sz="1400" dirty="0" err="1">
                <a:sym typeface="Symbol" pitchFamily="18" charset="2"/>
              </a:rPr>
              <a:t>raffreddare</a:t>
            </a:r>
            <a:r>
              <a:rPr lang="en-US" sz="1400" dirty="0">
                <a:sym typeface="Symbol" pitchFamily="18" charset="2"/>
              </a:rPr>
              <a:t> (lo </a:t>
            </a:r>
            <a:r>
              <a:rPr lang="en-US" sz="1400" dirty="0" err="1">
                <a:sym typeface="Symbol" pitchFamily="18" charset="2"/>
              </a:rPr>
              <a:t>vedrete</a:t>
            </a:r>
            <a:r>
              <a:rPr lang="en-US" sz="1400" dirty="0">
                <a:sym typeface="Symbol" pitchFamily="18" charset="2"/>
              </a:rPr>
              <a:t> </a:t>
            </a:r>
            <a:r>
              <a:rPr lang="en-US" sz="1400" dirty="0" err="1">
                <a:sym typeface="Symbol" pitchFamily="18" charset="2"/>
              </a:rPr>
              <a:t>nel</a:t>
            </a:r>
            <a:r>
              <a:rPr lang="en-US" sz="1400" dirty="0">
                <a:sym typeface="Symbol" pitchFamily="18" charset="2"/>
              </a:rPr>
              <a:t> </a:t>
            </a:r>
            <a:r>
              <a:rPr lang="en-US" sz="1400" dirty="0" err="1">
                <a:sym typeface="Symbol" pitchFamily="18" charset="2"/>
              </a:rPr>
              <a:t>laboratorio</a:t>
            </a:r>
            <a:r>
              <a:rPr lang="en-US" sz="1400" dirty="0">
                <a:sym typeface="Symbol" pitchFamily="18" charset="2"/>
              </a:rPr>
              <a:t>)</a:t>
            </a:r>
          </a:p>
          <a:p>
            <a:pPr eaLnBrk="1" hangingPunct="1"/>
            <a:r>
              <a:rPr lang="en-US" sz="1800" dirty="0">
                <a:sym typeface="Symbol" pitchFamily="18" charset="2"/>
              </a:rPr>
              <a:t>Nel </a:t>
            </a:r>
            <a:r>
              <a:rPr lang="en-US" sz="1800" b="1" dirty="0">
                <a:sym typeface="Symbol" pitchFamily="18" charset="2"/>
              </a:rPr>
              <a:t>1986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vengono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scoperti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superconduttori</a:t>
            </a:r>
            <a:r>
              <a:rPr lang="en-US" sz="1800" b="1" dirty="0">
                <a:sym typeface="Symbol" pitchFamily="18" charset="2"/>
              </a:rPr>
              <a:t> a temperature al </a:t>
            </a:r>
            <a:r>
              <a:rPr lang="en-US" sz="1800" b="1" dirty="0" err="1">
                <a:sym typeface="Symbol" pitchFamily="18" charset="2"/>
              </a:rPr>
              <a:t>disopra</a:t>
            </a:r>
            <a:r>
              <a:rPr lang="en-US" sz="1800" b="1" dirty="0">
                <a:sym typeface="Symbol" pitchFamily="18" charset="2"/>
              </a:rPr>
              <a:t> di -200° C (High Temperature Superconductors)</a:t>
            </a:r>
          </a:p>
          <a:p>
            <a:pPr lvl="1"/>
            <a:r>
              <a:rPr lang="en-US" sz="1400" dirty="0">
                <a:sym typeface="Symbol" pitchFamily="18" charset="2"/>
              </a:rPr>
              <a:t>Premio Nobel </a:t>
            </a:r>
            <a:r>
              <a:rPr lang="en-US" sz="1400" dirty="0" err="1">
                <a:sym typeface="Symbol" pitchFamily="18" charset="2"/>
              </a:rPr>
              <a:t>nel</a:t>
            </a:r>
            <a:r>
              <a:rPr lang="en-US" sz="1400" dirty="0">
                <a:sym typeface="Symbol" pitchFamily="18" charset="2"/>
              </a:rPr>
              <a:t> 1986 (</a:t>
            </a:r>
            <a:r>
              <a:rPr lang="en-US" sz="1400" dirty="0" err="1">
                <a:sym typeface="Symbol" pitchFamily="18" charset="2"/>
              </a:rPr>
              <a:t>rapido</a:t>
            </a:r>
            <a:r>
              <a:rPr lang="en-US" sz="1400" dirty="0">
                <a:sym typeface="Symbol" pitchFamily="18" charset="2"/>
              </a:rPr>
              <a:t>!)</a:t>
            </a:r>
          </a:p>
          <a:p>
            <a:endParaRPr lang="en-US" sz="1800" dirty="0"/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BACB92-55D2-69B8-C0AC-F6AD4CF26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12</a:t>
            </a:fld>
            <a:endParaRPr lang="en-GB"/>
          </a:p>
        </p:txBody>
      </p:sp>
      <p:sp>
        <p:nvSpPr>
          <p:cNvPr id="6" name="Text Box 28">
            <a:extLst>
              <a:ext uri="{FF2B5EF4-FFF2-40B4-BE49-F238E27FC236}">
                <a16:creationId xmlns:a16="http://schemas.microsoft.com/office/drawing/2014/main" id="{3AA9189B-7F26-10E5-3960-B7DC338C3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0678" y="6304002"/>
            <a:ext cx="193084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200" b="1" dirty="0">
                <a:latin typeface="+mn-lt"/>
                <a:ea typeface="+mn-ea"/>
              </a:rPr>
              <a:t>George Bednorz, German</a:t>
            </a:r>
            <a:endParaRPr lang="en-150" sz="1200" b="1" dirty="0">
              <a:latin typeface="+mn-lt"/>
              <a:ea typeface="+mn-ea"/>
            </a:endParaRPr>
          </a:p>
          <a:p>
            <a:pPr algn="ctr">
              <a:spcBef>
                <a:spcPct val="50000"/>
              </a:spcBef>
            </a:pPr>
            <a:r>
              <a:rPr lang="en-US" sz="1200" b="1" dirty="0">
                <a:latin typeface="+mn-lt"/>
                <a:ea typeface="+mn-ea"/>
              </a:rPr>
              <a:t>(16 May 1950)</a:t>
            </a:r>
          </a:p>
        </p:txBody>
      </p:sp>
      <p:pic>
        <p:nvPicPr>
          <p:cNvPr id="7" name="Picture 29" descr="fig4">
            <a:extLst>
              <a:ext uri="{FF2B5EF4-FFF2-40B4-BE49-F238E27FC236}">
                <a16:creationId xmlns:a16="http://schemas.microsoft.com/office/drawing/2014/main" id="{26239047-C0A0-B004-C9AC-0017C2370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842" y="4355896"/>
            <a:ext cx="1340660" cy="1819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0" descr="fig5">
            <a:extLst>
              <a:ext uri="{FF2B5EF4-FFF2-40B4-BE49-F238E27FC236}">
                <a16:creationId xmlns:a16="http://schemas.microsoft.com/office/drawing/2014/main" id="{46D67834-D3E3-8CC4-76B1-94B5738EC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536" y="4355896"/>
            <a:ext cx="1286465" cy="1819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8">
            <a:extLst>
              <a:ext uri="{FF2B5EF4-FFF2-40B4-BE49-F238E27FC236}">
                <a16:creationId xmlns:a16="http://schemas.microsoft.com/office/drawing/2014/main" id="{0797D6E5-371C-D15D-9EFD-7394359C7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7275" y="6234145"/>
            <a:ext cx="2202461" cy="619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1200" b="1" dirty="0">
                <a:latin typeface="+mn-lt"/>
                <a:ea typeface="+mn-ea"/>
              </a:rPr>
              <a:t>Karl Alexander Muller , Swiss</a:t>
            </a:r>
            <a:endParaRPr lang="en-150" sz="1200" b="1" dirty="0">
              <a:latin typeface="+mn-lt"/>
              <a:ea typeface="+mn-ea"/>
            </a:endParaRPr>
          </a:p>
          <a:p>
            <a:pPr algn="ctr">
              <a:lnSpc>
                <a:spcPct val="150000"/>
              </a:lnSpc>
            </a:pPr>
            <a:r>
              <a:rPr lang="en-US" sz="1200" b="1" dirty="0">
                <a:latin typeface="+mn-lt"/>
                <a:ea typeface="+mn-ea"/>
              </a:rPr>
              <a:t>(27 April 1927)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7BBD4FC5-83F4-84A8-871B-690FD4E66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278" y="4355896"/>
            <a:ext cx="3100931" cy="2357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962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C4CBF563-C068-8556-3D3D-D9D8ED1A72EE}"/>
              </a:ext>
            </a:extLst>
          </p:cNvPr>
          <p:cNvSpPr txBox="1"/>
          <p:nvPr/>
        </p:nvSpPr>
        <p:spPr>
          <a:xfrm>
            <a:off x="533264" y="1467175"/>
            <a:ext cx="804804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Nb and Ti</a:t>
            </a:r>
            <a:r>
              <a:rPr lang="en-GB" sz="2000" dirty="0"/>
              <a:t>(1961)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/>
              <a:t>ductile alloy </a:t>
            </a:r>
          </a:p>
          <a:p>
            <a:r>
              <a:rPr lang="en-GB" sz="2000" i="1" dirty="0"/>
              <a:t>Extrusion + drawing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</a:t>
            </a:r>
            <a:r>
              <a:rPr lang="en-GB" sz="2000" baseline="-25000" dirty="0"/>
              <a:t>c</a:t>
            </a:r>
            <a:r>
              <a:rPr lang="en-GB" sz="2000" dirty="0"/>
              <a:t> is ~ 9.2 K at 0 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B</a:t>
            </a:r>
            <a:r>
              <a:rPr lang="en-GB" sz="2000" baseline="-25000" dirty="0"/>
              <a:t>C2</a:t>
            </a:r>
            <a:r>
              <a:rPr lang="en-GB" sz="2000" dirty="0"/>
              <a:t> is ~ 14.5 T at 0 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Use in </a:t>
            </a:r>
            <a:r>
              <a:rPr lang="en-GB" sz="2000" b="1" dirty="0"/>
              <a:t>Tevatron</a:t>
            </a:r>
            <a:r>
              <a:rPr lang="en-GB" sz="2000" dirty="0"/>
              <a:t>(80s), then all the other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~50-200 US$ per kg of wire (1 euro per m)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dirty="0">
                <a:solidFill>
                  <a:srgbClr val="FF0000"/>
                </a:solidFill>
              </a:rPr>
              <a:t>Nb and Sn </a:t>
            </a:r>
            <a:r>
              <a:rPr lang="en-GB" sz="2000" dirty="0"/>
              <a:t>(1954)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/>
              <a:t>intermetallic compound</a:t>
            </a:r>
          </a:p>
          <a:p>
            <a:r>
              <a:rPr lang="en-GB" sz="2000" i="1" dirty="0"/>
              <a:t>Brittle, strain sensitive, formed at ~650-700°C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</a:t>
            </a:r>
            <a:r>
              <a:rPr lang="en-GB" sz="2000" baseline="-25000" dirty="0"/>
              <a:t>c</a:t>
            </a:r>
            <a:r>
              <a:rPr lang="en-GB" sz="2000" dirty="0"/>
              <a:t> is ~ 18 K at 0 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B</a:t>
            </a:r>
            <a:r>
              <a:rPr lang="en-GB" sz="2000" baseline="-25000" dirty="0"/>
              <a:t>C2</a:t>
            </a:r>
            <a:r>
              <a:rPr lang="en-GB" sz="2000" dirty="0"/>
              <a:t> is ~ 28 T at 0 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Used in </a:t>
            </a:r>
            <a:r>
              <a:rPr lang="en-GB" sz="2000" b="1" dirty="0"/>
              <a:t>NMR, ITER</a:t>
            </a:r>
            <a:r>
              <a:rPr lang="en-GB" sz="2000" dirty="0"/>
              <a:t>, now </a:t>
            </a:r>
            <a:r>
              <a:rPr lang="en-GB" sz="2000" b="1" dirty="0"/>
              <a:t>HL-LHC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~700-1500 US$ per kg of wire (5 euro per m)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1549F87-5C3E-2491-72B2-FCF262F3B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9074" y="1816730"/>
            <a:ext cx="4033229" cy="370209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DE4A44-C855-E29B-A2B5-9FCEDEFE7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99E-7F1A-489F-9DF7-6FC2BCBC348C}" type="slidenum">
              <a:rPr lang="en-GB" smtClean="0"/>
              <a:t>13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DFDA65E-6CB3-E740-1A20-633048C82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Superconduttività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2272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07A39-76A2-6FFF-F5C8-217554EFA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Sommario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B10E8-5F26-CC7C-31FD-739FDCFAC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Elementi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di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fisica</a:t>
            </a:r>
            <a:endParaRPr lang="en-15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Storia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della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superconduttività</a:t>
            </a:r>
            <a:endParaRPr lang="en-15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150" dirty="0" err="1"/>
              <a:t>Superconduttivita</a:t>
            </a:r>
            <a:r>
              <a:rPr lang="en-150" dirty="0"/>
              <a:t> </a:t>
            </a:r>
            <a:r>
              <a:rPr lang="en-150" dirty="0" err="1"/>
              <a:t>appliacata</a:t>
            </a:r>
            <a:endParaRPr lang="en-150" dirty="0"/>
          </a:p>
          <a:p>
            <a:pPr lvl="1"/>
            <a:r>
              <a:rPr lang="en-GB" dirty="0"/>
              <a:t>L</a:t>
            </a:r>
            <a:r>
              <a:rPr lang="en-150" dirty="0" err="1"/>
              <a:t>inee</a:t>
            </a:r>
            <a:r>
              <a:rPr lang="en-150" dirty="0"/>
              <a:t> </a:t>
            </a:r>
            <a:r>
              <a:rPr lang="en-150" dirty="0" err="1"/>
              <a:t>elettriche</a:t>
            </a:r>
            <a:r>
              <a:rPr lang="en-150" dirty="0"/>
              <a:t> </a:t>
            </a:r>
          </a:p>
          <a:p>
            <a:pPr lvl="1"/>
            <a:r>
              <a:rPr lang="en-150" dirty="0" err="1"/>
              <a:t>Motori</a:t>
            </a:r>
            <a:r>
              <a:rPr lang="en-150" dirty="0"/>
              <a:t> e </a:t>
            </a:r>
            <a:r>
              <a:rPr lang="en-150" dirty="0" err="1"/>
              <a:t>generatori</a:t>
            </a:r>
            <a:r>
              <a:rPr lang="en-150" dirty="0"/>
              <a:t> </a:t>
            </a:r>
          </a:p>
          <a:p>
            <a:pPr lvl="1"/>
            <a:r>
              <a:rPr lang="en-150" dirty="0"/>
              <a:t>Magneti </a:t>
            </a:r>
            <a:r>
              <a:rPr lang="en-150" dirty="0" err="1"/>
              <a:t>superconduttori</a:t>
            </a:r>
            <a:endParaRPr lang="en-150" dirty="0"/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Cosa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portare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a casa</a:t>
            </a:r>
          </a:p>
          <a:p>
            <a:endParaRPr lang="en-150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C46C4F-B53F-6943-2082-3E8E685ED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747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Linee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elettriche:no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FCF3C-BF84-7C51-ADC1-73408F265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837" y="1365189"/>
            <a:ext cx="10515600" cy="5172459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800" dirty="0" err="1">
                <a:sym typeface="Symbol" pitchFamily="18" charset="2"/>
              </a:rPr>
              <a:t>Perchè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oggi</a:t>
            </a:r>
            <a:r>
              <a:rPr lang="en-US" sz="1800" dirty="0">
                <a:sym typeface="Symbol" pitchFamily="18" charset="2"/>
              </a:rPr>
              <a:t>, </a:t>
            </a:r>
            <a:r>
              <a:rPr lang="en-US" sz="1800" dirty="0" err="1">
                <a:sym typeface="Symbol" pitchFamily="18" charset="2"/>
              </a:rPr>
              <a:t>più</a:t>
            </a:r>
            <a:r>
              <a:rPr lang="en-US" sz="1800" dirty="0">
                <a:sym typeface="Symbol" pitchFamily="18" charset="2"/>
              </a:rPr>
              <a:t> di cento anni dopo la </a:t>
            </a:r>
            <a:r>
              <a:rPr lang="en-US" sz="1800" dirty="0" err="1">
                <a:sym typeface="Symbol" pitchFamily="18" charset="2"/>
              </a:rPr>
              <a:t>scoperta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della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superconduttività</a:t>
            </a:r>
            <a:r>
              <a:rPr lang="en-US" sz="1800" dirty="0">
                <a:sym typeface="Symbol" pitchFamily="18" charset="2"/>
              </a:rPr>
              <a:t>, </a:t>
            </a:r>
            <a:r>
              <a:rPr lang="en-US" sz="1800" dirty="0" err="1">
                <a:sym typeface="Symbol" pitchFamily="18" charset="2"/>
              </a:rPr>
              <a:t>abbiamo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ancora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delle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linee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elettriche</a:t>
            </a:r>
            <a:r>
              <a:rPr lang="en-US" sz="1800" b="1" dirty="0">
                <a:sym typeface="Symbol" pitchFamily="18" charset="2"/>
              </a:rPr>
              <a:t> in </a:t>
            </a:r>
            <a:r>
              <a:rPr lang="en-US" sz="1800" b="1" dirty="0" err="1">
                <a:sym typeface="Symbol" pitchFamily="18" charset="2"/>
              </a:rPr>
              <a:t>alluminio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che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dissipano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energia</a:t>
            </a:r>
            <a:r>
              <a:rPr lang="en-US" sz="1800" dirty="0">
                <a:sym typeface="Symbol" pitchFamily="18" charset="2"/>
              </a:rPr>
              <a:t>?</a:t>
            </a:r>
          </a:p>
          <a:p>
            <a:pPr lvl="1" eaLnBrk="1" hangingPunct="1"/>
            <a:r>
              <a:rPr lang="en-US" sz="1600" dirty="0">
                <a:sym typeface="Symbol" pitchFamily="18" charset="2"/>
              </a:rPr>
              <a:t>Le </a:t>
            </a:r>
            <a:r>
              <a:rPr lang="en-US" sz="1600" dirty="0" err="1">
                <a:sym typeface="Symbol" pitchFamily="18" charset="2"/>
              </a:rPr>
              <a:t>perdite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nelle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linee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elettriche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sono</a:t>
            </a:r>
            <a:r>
              <a:rPr lang="en-US" sz="1600" dirty="0">
                <a:sym typeface="Symbol" pitchFamily="18" charset="2"/>
              </a:rPr>
              <a:t> rese </a:t>
            </a:r>
            <a:r>
              <a:rPr lang="en-US" sz="1600" dirty="0" err="1">
                <a:sym typeface="Symbol" pitchFamily="18" charset="2"/>
              </a:rPr>
              <a:t>minime</a:t>
            </a:r>
            <a:r>
              <a:rPr lang="en-US" sz="1600" dirty="0">
                <a:sym typeface="Symbol" pitchFamily="18" charset="2"/>
              </a:rPr>
              <a:t> da alti </a:t>
            </a:r>
            <a:r>
              <a:rPr lang="en-US" sz="1600" dirty="0" err="1">
                <a:sym typeface="Symbol" pitchFamily="18" charset="2"/>
              </a:rPr>
              <a:t>voltaggi</a:t>
            </a:r>
            <a:endParaRPr lang="en-US" sz="1600" dirty="0">
              <a:sym typeface="Symbol" pitchFamily="18" charset="2"/>
            </a:endParaRPr>
          </a:p>
          <a:p>
            <a:pPr lvl="1" eaLnBrk="1" hangingPunct="1"/>
            <a:r>
              <a:rPr lang="en-US" sz="1600" dirty="0">
                <a:sym typeface="Symbol" pitchFamily="18" charset="2"/>
              </a:rPr>
              <a:t>Alti </a:t>
            </a:r>
            <a:r>
              <a:rPr lang="en-US" sz="1600" dirty="0" err="1">
                <a:sym typeface="Symbol" pitchFamily="18" charset="2"/>
              </a:rPr>
              <a:t>voltaggi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>
                <a:sym typeface="Wingdings"/>
              </a:rPr>
              <a:t> </a:t>
            </a:r>
            <a:r>
              <a:rPr lang="en-US" sz="1600" dirty="0" err="1">
                <a:sym typeface="Wingdings"/>
              </a:rPr>
              <a:t>basse</a:t>
            </a:r>
            <a:r>
              <a:rPr lang="en-US" sz="1600" dirty="0">
                <a:sym typeface="Wingdings"/>
              </a:rPr>
              <a:t> </a:t>
            </a:r>
            <a:r>
              <a:rPr lang="en-US" sz="1600" dirty="0" err="1">
                <a:sym typeface="Wingdings"/>
              </a:rPr>
              <a:t>correnti</a:t>
            </a:r>
            <a:r>
              <a:rPr lang="en-US" sz="1600" dirty="0">
                <a:sym typeface="Wingdings"/>
              </a:rPr>
              <a:t> e </a:t>
            </a:r>
            <a:r>
              <a:rPr lang="en-US" sz="1600" dirty="0" err="1">
                <a:sym typeface="Wingdings"/>
              </a:rPr>
              <a:t>piccole</a:t>
            </a:r>
            <a:r>
              <a:rPr lang="en-US" sz="1600" dirty="0">
                <a:sym typeface="Wingdings"/>
              </a:rPr>
              <a:t> </a:t>
            </a:r>
            <a:r>
              <a:rPr lang="en-US" sz="1600" dirty="0" err="1">
                <a:sym typeface="Wingdings"/>
              </a:rPr>
              <a:t>dissipazioni</a:t>
            </a:r>
            <a:endParaRPr lang="en-US" sz="1600" dirty="0">
              <a:sym typeface="Wingdings"/>
            </a:endParaRPr>
          </a:p>
          <a:p>
            <a:pPr lvl="1" eaLnBrk="1" hangingPunct="1"/>
            <a:r>
              <a:rPr lang="en-US" sz="1600" dirty="0" err="1">
                <a:sym typeface="Wingdings"/>
              </a:rPr>
              <a:t>Inoltre</a:t>
            </a:r>
            <a:r>
              <a:rPr lang="en-US" sz="1600" dirty="0">
                <a:sym typeface="Wingdings"/>
              </a:rPr>
              <a:t>, le </a:t>
            </a:r>
            <a:r>
              <a:rPr lang="en-US" sz="1600" dirty="0" err="1">
                <a:sym typeface="Wingdings"/>
              </a:rPr>
              <a:t>più</a:t>
            </a:r>
            <a:r>
              <a:rPr lang="en-US" sz="1600" dirty="0">
                <a:sym typeface="Wingdings"/>
              </a:rPr>
              <a:t> </a:t>
            </a:r>
            <a:r>
              <a:rPr lang="en-US" sz="1600" dirty="0" err="1">
                <a:sym typeface="Wingdings"/>
              </a:rPr>
              <a:t>grandi</a:t>
            </a:r>
            <a:r>
              <a:rPr lang="en-US" sz="1600" dirty="0">
                <a:sym typeface="Wingdings"/>
              </a:rPr>
              <a:t> </a:t>
            </a:r>
            <a:r>
              <a:rPr lang="en-US" sz="1600" dirty="0" err="1">
                <a:sym typeface="Wingdings"/>
              </a:rPr>
              <a:t>dissipazioni</a:t>
            </a:r>
            <a:r>
              <a:rPr lang="en-US" sz="1600" dirty="0">
                <a:sym typeface="Wingdings"/>
              </a:rPr>
              <a:t> </a:t>
            </a:r>
            <a:r>
              <a:rPr lang="en-US" sz="1600" dirty="0" err="1">
                <a:sym typeface="Wingdings"/>
              </a:rPr>
              <a:t>sono</a:t>
            </a:r>
            <a:r>
              <a:rPr lang="en-US" sz="1600" dirty="0">
                <a:sym typeface="Wingdings"/>
              </a:rPr>
              <a:t> </a:t>
            </a:r>
            <a:r>
              <a:rPr lang="en-US" sz="1600" dirty="0" err="1">
                <a:sym typeface="Wingdings"/>
              </a:rPr>
              <a:t>nell’ultimo</a:t>
            </a:r>
            <a:r>
              <a:rPr lang="en-US" sz="1600" dirty="0">
                <a:sym typeface="Wingdings"/>
              </a:rPr>
              <a:t> </a:t>
            </a:r>
            <a:r>
              <a:rPr lang="en-US" sz="1600" dirty="0" err="1">
                <a:sym typeface="Wingdings"/>
              </a:rPr>
              <a:t>chilometro</a:t>
            </a:r>
            <a:endParaRPr lang="en-US" sz="1600" dirty="0">
              <a:sym typeface="Wingdings"/>
            </a:endParaRPr>
          </a:p>
          <a:p>
            <a:pPr eaLnBrk="1" hangingPunct="1"/>
            <a:r>
              <a:rPr lang="en-US" sz="1800" dirty="0">
                <a:sym typeface="Wingdings"/>
              </a:rPr>
              <a:t>Non è </a:t>
            </a:r>
            <a:r>
              <a:rPr lang="en-US" sz="1800" dirty="0" err="1">
                <a:sym typeface="Wingdings"/>
              </a:rPr>
              <a:t>conveniente</a:t>
            </a:r>
            <a:r>
              <a:rPr lang="en-US" sz="1800" dirty="0">
                <a:sym typeface="Wingdings"/>
              </a:rPr>
              <a:t> dal punto</a:t>
            </a:r>
            <a:r>
              <a:rPr lang="en-150" sz="1800" dirty="0">
                <a:sym typeface="Wingdings"/>
              </a:rPr>
              <a:t> </a:t>
            </a:r>
            <a:r>
              <a:rPr lang="en-US" sz="1800" dirty="0">
                <a:sym typeface="Wingdings"/>
              </a:rPr>
              <a:t>di vista </a:t>
            </a:r>
            <a:r>
              <a:rPr lang="en-US" sz="1800" dirty="0" err="1">
                <a:sym typeface="Wingdings"/>
              </a:rPr>
              <a:t>dei</a:t>
            </a:r>
            <a:r>
              <a:rPr lang="en-US" sz="1800" dirty="0">
                <a:sym typeface="Wingdings"/>
              </a:rPr>
              <a:t> </a:t>
            </a:r>
            <a:r>
              <a:rPr lang="en-US" sz="1800" b="1" dirty="0" err="1">
                <a:sym typeface="Wingdings"/>
              </a:rPr>
              <a:t>costi</a:t>
            </a:r>
            <a:r>
              <a:rPr lang="en-US" sz="1800" dirty="0">
                <a:sym typeface="Wingdings"/>
              </a:rPr>
              <a:t>!</a:t>
            </a:r>
          </a:p>
          <a:p>
            <a:pPr lvl="1" eaLnBrk="1" hangingPunct="1"/>
            <a:r>
              <a:rPr lang="en-US" sz="1600" dirty="0">
                <a:sym typeface="Wingdings"/>
              </a:rPr>
              <a:t>Sia del </a:t>
            </a:r>
            <a:r>
              <a:rPr lang="en-US" sz="1600" dirty="0" err="1">
                <a:sym typeface="Wingdings"/>
              </a:rPr>
              <a:t>superconduttore</a:t>
            </a:r>
            <a:endParaRPr lang="en-US" sz="1600" dirty="0">
              <a:sym typeface="Wingdings"/>
            </a:endParaRPr>
          </a:p>
          <a:p>
            <a:pPr lvl="1" eaLnBrk="1" hangingPunct="1"/>
            <a:r>
              <a:rPr lang="en-US" sz="1600" dirty="0">
                <a:sym typeface="Wingdings"/>
              </a:rPr>
              <a:t>Sia </a:t>
            </a:r>
            <a:r>
              <a:rPr lang="en-US" sz="1600" dirty="0" err="1">
                <a:sym typeface="Wingdings"/>
              </a:rPr>
              <a:t>della</a:t>
            </a:r>
            <a:r>
              <a:rPr lang="en-US" sz="1600" dirty="0">
                <a:sym typeface="Wingdings"/>
              </a:rPr>
              <a:t> </a:t>
            </a:r>
            <a:r>
              <a:rPr lang="en-US" sz="1600" dirty="0" err="1">
                <a:sym typeface="Wingdings"/>
              </a:rPr>
              <a:t>infrastruttura</a:t>
            </a:r>
            <a:r>
              <a:rPr lang="en-US" sz="1600" dirty="0">
                <a:sym typeface="Wingdings"/>
              </a:rPr>
              <a:t> per </a:t>
            </a:r>
            <a:r>
              <a:rPr lang="en-US" sz="1600" dirty="0" err="1">
                <a:sym typeface="Wingdings"/>
              </a:rPr>
              <a:t>raffreddarl</a:t>
            </a:r>
            <a:r>
              <a:rPr lang="en-150" sz="1600" dirty="0">
                <a:sym typeface="Wingdings"/>
              </a:rPr>
              <a:t>o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3F261-D867-F327-8B36-899C2348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15</a:t>
            </a:fld>
            <a:endParaRPr lang="en-GB"/>
          </a:p>
        </p:txBody>
      </p:sp>
      <p:pic>
        <p:nvPicPr>
          <p:cNvPr id="4" name="Picture 3" descr="p.txt-2.jpeg">
            <a:extLst>
              <a:ext uri="{FF2B5EF4-FFF2-40B4-BE49-F238E27FC236}">
                <a16:creationId xmlns:a16="http://schemas.microsoft.com/office/drawing/2014/main" id="{B209B113-5225-FC8C-1532-DC17FDEFBC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281" y="3584510"/>
            <a:ext cx="3539976" cy="236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444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Linee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elettriche:si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FCF3C-BF84-7C51-ADC1-73408F265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837" y="1365189"/>
            <a:ext cx="10515600" cy="5172459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800" dirty="0" err="1">
                <a:sym typeface="Symbol" pitchFamily="18" charset="2"/>
              </a:rPr>
              <a:t>D’altro</a:t>
            </a:r>
            <a:r>
              <a:rPr lang="en-US" sz="1800" dirty="0">
                <a:sym typeface="Symbol" pitchFamily="18" charset="2"/>
              </a:rPr>
              <a:t> canto, </a:t>
            </a:r>
            <a:r>
              <a:rPr lang="en-US" sz="1800" b="1" dirty="0" err="1">
                <a:sym typeface="Symbol" pitchFamily="18" charset="2"/>
              </a:rPr>
              <a:t>i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superconduttori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possono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portare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alte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densità</a:t>
            </a:r>
            <a:r>
              <a:rPr lang="en-US" sz="1800" b="1" dirty="0">
                <a:sym typeface="Symbol" pitchFamily="18" charset="2"/>
              </a:rPr>
              <a:t> di </a:t>
            </a:r>
            <a:r>
              <a:rPr lang="en-US" sz="1800" b="1" dirty="0" err="1">
                <a:sym typeface="Symbol" pitchFamily="18" charset="2"/>
              </a:rPr>
              <a:t>corrente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dirty="0">
                <a:sym typeface="Symbol" pitchFamily="18" charset="2"/>
              </a:rPr>
              <a:t>(100 volte piu’ del </a:t>
            </a:r>
            <a:r>
              <a:rPr lang="en-US" sz="1800" dirty="0" err="1">
                <a:sym typeface="Symbol" pitchFamily="18" charset="2"/>
              </a:rPr>
              <a:t>rame</a:t>
            </a:r>
            <a:r>
              <a:rPr lang="en-US" sz="1800" dirty="0">
                <a:sym typeface="Symbol" pitchFamily="18" charset="2"/>
              </a:rPr>
              <a:t> o </a:t>
            </a:r>
            <a:r>
              <a:rPr lang="en-US" sz="1800" dirty="0" err="1">
                <a:sym typeface="Symbol" pitchFamily="18" charset="2"/>
              </a:rPr>
              <a:t>dell’alluminio</a:t>
            </a:r>
            <a:r>
              <a:rPr lang="en-US" sz="1800" dirty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en-150" sz="1600" dirty="0">
                <a:sym typeface="Symbol" pitchFamily="18" charset="2"/>
              </a:rPr>
              <a:t>I</a:t>
            </a:r>
            <a:r>
              <a:rPr lang="en-US" sz="1600" dirty="0" err="1">
                <a:sym typeface="Symbol" pitchFamily="18" charset="2"/>
              </a:rPr>
              <a:t>nteressanti</a:t>
            </a:r>
            <a:r>
              <a:rPr lang="en-US" sz="1600" dirty="0">
                <a:sym typeface="Symbol" pitchFamily="18" charset="2"/>
              </a:rPr>
              <a:t> per </a:t>
            </a:r>
            <a:r>
              <a:rPr lang="en-US" sz="1600" dirty="0" err="1">
                <a:sym typeface="Symbol" pitchFamily="18" charset="2"/>
              </a:rPr>
              <a:t>casi</a:t>
            </a:r>
            <a:r>
              <a:rPr lang="en-US" sz="1600" dirty="0">
                <a:sym typeface="Symbol" pitchFamily="18" charset="2"/>
              </a:rPr>
              <a:t> in cui lo </a:t>
            </a:r>
            <a:r>
              <a:rPr lang="en-US" sz="1600" dirty="0" err="1">
                <a:sym typeface="Symbol" pitchFamily="18" charset="2"/>
              </a:rPr>
              <a:t>spazio</a:t>
            </a:r>
            <a:r>
              <a:rPr lang="en-US" sz="1600" dirty="0">
                <a:sym typeface="Symbol" pitchFamily="18" charset="2"/>
              </a:rPr>
              <a:t> è </a:t>
            </a:r>
            <a:r>
              <a:rPr lang="en-US" sz="1600" dirty="0" err="1">
                <a:sym typeface="Symbol" pitchFamily="18" charset="2"/>
              </a:rPr>
              <a:t>limitato</a:t>
            </a:r>
            <a:endParaRPr lang="en-US" sz="1600" dirty="0">
              <a:sym typeface="Symbol" pitchFamily="18" charset="2"/>
            </a:endParaRPr>
          </a:p>
          <a:p>
            <a:pPr lvl="1" eaLnBrk="1" hangingPunct="1"/>
            <a:r>
              <a:rPr lang="en-US" sz="1600" dirty="0" err="1">
                <a:sym typeface="Symbol" pitchFamily="18" charset="2"/>
              </a:rPr>
              <a:t>Applicazioni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pilota</a:t>
            </a:r>
            <a:r>
              <a:rPr lang="en-US" sz="1600" dirty="0">
                <a:sym typeface="Symbol" pitchFamily="18" charset="2"/>
              </a:rPr>
              <a:t> a </a:t>
            </a:r>
            <a:r>
              <a:rPr lang="en-US" sz="1600" dirty="0" err="1">
                <a:sym typeface="Symbol" pitchFamily="18" charset="2"/>
              </a:rPr>
              <a:t>trasmissione</a:t>
            </a:r>
            <a:r>
              <a:rPr lang="en-US" sz="1600" dirty="0">
                <a:sym typeface="Symbol" pitchFamily="18" charset="2"/>
              </a:rPr>
              <a:t> di </a:t>
            </a:r>
            <a:r>
              <a:rPr lang="en-US" sz="1600" dirty="0" err="1">
                <a:sym typeface="Symbol" pitchFamily="18" charset="2"/>
              </a:rPr>
              <a:t>corrente</a:t>
            </a:r>
            <a:r>
              <a:rPr lang="en-US" sz="1600" dirty="0">
                <a:sym typeface="Symbol" pitchFamily="18" charset="2"/>
              </a:rPr>
              <a:t> </a:t>
            </a:r>
            <a:endParaRPr lang="en-150" sz="1600" dirty="0">
              <a:sym typeface="Symbol" pitchFamily="18" charset="2"/>
            </a:endParaRPr>
          </a:p>
          <a:p>
            <a:pPr lvl="1" eaLnBrk="1" hangingPunct="1"/>
            <a:endParaRPr lang="en-150" sz="1600" dirty="0">
              <a:sym typeface="Symbol" pitchFamily="18" charset="2"/>
            </a:endParaRPr>
          </a:p>
          <a:p>
            <a:pPr lvl="1" eaLnBrk="1" hangingPunct="1"/>
            <a:endParaRPr lang="en-150" sz="1600" dirty="0">
              <a:sym typeface="Symbol" pitchFamily="18" charset="2"/>
            </a:endParaRPr>
          </a:p>
          <a:p>
            <a:pPr lvl="1" eaLnBrk="1" hangingPunct="1"/>
            <a:endParaRPr lang="en-150" sz="1600" dirty="0">
              <a:sym typeface="Symbol" pitchFamily="18" charset="2"/>
            </a:endParaRPr>
          </a:p>
          <a:p>
            <a:pPr lvl="1" eaLnBrk="1" hangingPunct="1"/>
            <a:endParaRPr lang="en-150" sz="1600" dirty="0">
              <a:sym typeface="Symbol" pitchFamily="18" charset="2"/>
            </a:endParaRPr>
          </a:p>
          <a:p>
            <a:pPr lvl="1" eaLnBrk="1" hangingPunct="1"/>
            <a:endParaRPr lang="en-150" sz="1600" dirty="0">
              <a:sym typeface="Symbol" pitchFamily="18" charset="2"/>
            </a:endParaRPr>
          </a:p>
          <a:p>
            <a:pPr lvl="1" eaLnBrk="1" hangingPunct="1"/>
            <a:endParaRPr lang="en-150" sz="1100" dirty="0">
              <a:sym typeface="Symbol" pitchFamily="18" charset="2"/>
            </a:endParaRPr>
          </a:p>
          <a:p>
            <a:pPr lvl="1" eaLnBrk="1" hangingPunct="1"/>
            <a:endParaRPr lang="en-150" sz="1100" dirty="0">
              <a:sym typeface="Symbol" pitchFamily="18" charset="2"/>
            </a:endParaRPr>
          </a:p>
          <a:p>
            <a:pPr eaLnBrk="1" hangingPunct="1"/>
            <a:r>
              <a:rPr lang="en-150" sz="1800" dirty="0"/>
              <a:t>I </a:t>
            </a:r>
            <a:r>
              <a:rPr lang="en-150" sz="1800" dirty="0" err="1"/>
              <a:t>superconduttori</a:t>
            </a:r>
            <a:r>
              <a:rPr lang="en-150" sz="1800" dirty="0"/>
              <a:t> </a:t>
            </a:r>
            <a:r>
              <a:rPr lang="en-150" sz="1800" dirty="0" err="1"/>
              <a:t>possono</a:t>
            </a:r>
            <a:r>
              <a:rPr lang="en-US" sz="1800" dirty="0"/>
              <a:t> </a:t>
            </a:r>
            <a:r>
              <a:rPr lang="en-US" sz="1800" dirty="0" err="1"/>
              <a:t>portare</a:t>
            </a:r>
            <a:r>
              <a:rPr lang="en-US" sz="1800" dirty="0"/>
              <a:t> la </a:t>
            </a:r>
            <a:r>
              <a:rPr lang="en-US" sz="1800" dirty="0" err="1"/>
              <a:t>corrente</a:t>
            </a:r>
            <a:r>
              <a:rPr lang="en-US" sz="1800" dirty="0"/>
              <a:t> da </a:t>
            </a:r>
            <a:r>
              <a:rPr lang="en-US" sz="1800" dirty="0" err="1"/>
              <a:t>temperatura</a:t>
            </a:r>
            <a:r>
              <a:rPr lang="en-US" sz="1800" dirty="0"/>
              <a:t> </a:t>
            </a:r>
            <a:r>
              <a:rPr lang="en-US" sz="1800" dirty="0" err="1"/>
              <a:t>ambiente</a:t>
            </a:r>
            <a:r>
              <a:rPr lang="en-US" sz="1800" dirty="0"/>
              <a:t> a -270° (current leads) </a:t>
            </a:r>
            <a:r>
              <a:rPr lang="en-US" sz="1800" dirty="0" err="1"/>
              <a:t>riducendo</a:t>
            </a:r>
            <a:r>
              <a:rPr lang="en-US" sz="1800" dirty="0"/>
              <a:t> le </a:t>
            </a:r>
            <a:r>
              <a:rPr lang="en-US" sz="1800" dirty="0" err="1"/>
              <a:t>perdite</a:t>
            </a:r>
            <a:endParaRPr lang="en-US" sz="1800" dirty="0"/>
          </a:p>
          <a:p>
            <a:pPr lvl="1" eaLnBrk="1" hangingPunct="1"/>
            <a:r>
              <a:rPr lang="en-US" sz="1600" dirty="0" err="1"/>
              <a:t>Applicazioni</a:t>
            </a:r>
            <a:r>
              <a:rPr lang="en-US" sz="1600" dirty="0"/>
              <a:t> in </a:t>
            </a:r>
            <a:r>
              <a:rPr lang="en-US" sz="1600" dirty="0" err="1"/>
              <a:t>acceleratori</a:t>
            </a:r>
            <a:r>
              <a:rPr lang="en-US" sz="1600" dirty="0"/>
              <a:t> di </a:t>
            </a:r>
            <a:r>
              <a:rPr lang="en-US" sz="1600" dirty="0" err="1"/>
              <a:t>particelle</a:t>
            </a:r>
            <a:r>
              <a:rPr lang="en-US" sz="1600" dirty="0"/>
              <a:t> (LHC, HL-LHC) e in </a:t>
            </a:r>
            <a:r>
              <a:rPr lang="en-US" sz="1600" dirty="0" err="1"/>
              <a:t>magneti</a:t>
            </a:r>
            <a:r>
              <a:rPr lang="en-US" sz="1600" dirty="0"/>
              <a:t> per la </a:t>
            </a:r>
            <a:r>
              <a:rPr lang="en-US" sz="1600" dirty="0" err="1"/>
              <a:t>fusione</a:t>
            </a:r>
            <a:r>
              <a:rPr lang="en-US" sz="1600" dirty="0"/>
              <a:t> </a:t>
            </a:r>
            <a:r>
              <a:rPr lang="en-US" sz="1600" dirty="0" err="1"/>
              <a:t>nucleare</a:t>
            </a:r>
            <a:r>
              <a:rPr lang="en-US" sz="1600" dirty="0"/>
              <a:t> (ITER)</a:t>
            </a:r>
          </a:p>
          <a:p>
            <a:endParaRPr lang="en-150" sz="1600" dirty="0">
              <a:sym typeface="Symbol" pitchFamily="18" charset="2"/>
            </a:endParaRP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3F261-D867-F327-8B36-899C2348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16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364E95-F69C-3CDA-60F2-B0B426B69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681" y="2538124"/>
            <a:ext cx="2527719" cy="16829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31EBEA-E916-4AA2-A6CE-CB5FFD63A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5225" y="2538124"/>
            <a:ext cx="2238644" cy="16789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FA7058-4AAF-25AC-7FA3-D1F4BC9351DF}"/>
              </a:ext>
            </a:extLst>
          </p:cNvPr>
          <p:cNvSpPr txBox="1"/>
          <p:nvPr/>
        </p:nvSpPr>
        <p:spPr>
          <a:xfrm>
            <a:off x="6761584" y="2967438"/>
            <a:ext cx="2238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Long Island Power Authority, with a 574 MW superconducting power line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516470-E9DB-05DB-EE05-80EFB26C19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3961" y="2376521"/>
            <a:ext cx="1576320" cy="36811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728DDFF-92FB-BA4E-D6FA-514B5697D3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9465" y="5507114"/>
            <a:ext cx="1753580" cy="11656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E0FA266-FB4F-1A60-3FDC-BBB2884F5A0A}"/>
              </a:ext>
            </a:extLst>
          </p:cNvPr>
          <p:cNvSpPr txBox="1"/>
          <p:nvPr/>
        </p:nvSpPr>
        <p:spPr>
          <a:xfrm>
            <a:off x="6363114" y="5951421"/>
            <a:ext cx="19239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HTS current leads in LHC</a:t>
            </a:r>
          </a:p>
        </p:txBody>
      </p:sp>
    </p:spTree>
    <p:extLst>
      <p:ext uri="{BB962C8B-B14F-4D97-AF65-F5344CB8AC3E}">
        <p14:creationId xmlns:p14="http://schemas.microsoft.com/office/powerpoint/2010/main" val="39961789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Motori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e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generatori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FCF3C-BF84-7C51-ADC1-73408F265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837" y="1365189"/>
            <a:ext cx="10515600" cy="5172459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600" dirty="0">
                <a:sym typeface="Symbol" pitchFamily="18" charset="2"/>
              </a:rPr>
              <a:t>La </a:t>
            </a:r>
            <a:r>
              <a:rPr lang="en-US" sz="1600" dirty="0" err="1">
                <a:sym typeface="Symbol" pitchFamily="18" charset="2"/>
              </a:rPr>
              <a:t>compattezza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permessa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dalla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superconduttività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rende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interessanti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applicazioni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150" sz="1600" dirty="0">
                <a:sym typeface="Symbol" pitchFamily="18" charset="2"/>
              </a:rPr>
              <a:t>d</a:t>
            </a:r>
            <a:r>
              <a:rPr lang="en-US" sz="1600" dirty="0" err="1">
                <a:sym typeface="Symbol" pitchFamily="18" charset="2"/>
              </a:rPr>
              <a:t>ove</a:t>
            </a:r>
            <a:r>
              <a:rPr lang="en-US" sz="1600" dirty="0">
                <a:sym typeface="Symbol" pitchFamily="18" charset="2"/>
              </a:rPr>
              <a:t> il peso del </a:t>
            </a:r>
            <a:r>
              <a:rPr lang="en-US" sz="1600" dirty="0" err="1">
                <a:sym typeface="Symbol" pitchFamily="18" charset="2"/>
              </a:rPr>
              <a:t>sistema</a:t>
            </a:r>
            <a:r>
              <a:rPr lang="en-US" sz="1600" dirty="0">
                <a:sym typeface="Symbol" pitchFamily="18" charset="2"/>
              </a:rPr>
              <a:t> è un </a:t>
            </a:r>
            <a:r>
              <a:rPr lang="en-US" sz="1600" dirty="0" err="1">
                <a:sym typeface="Symbol" pitchFamily="18" charset="2"/>
              </a:rPr>
              <a:t>parametro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importante</a:t>
            </a:r>
            <a:r>
              <a:rPr lang="en-US" sz="1600" dirty="0">
                <a:sym typeface="Symbol" pitchFamily="18" charset="2"/>
              </a:rPr>
              <a:t>: </a:t>
            </a:r>
            <a:r>
              <a:rPr lang="en-US" sz="1600" dirty="0" err="1">
                <a:sym typeface="Symbol" pitchFamily="18" charset="2"/>
              </a:rPr>
              <a:t>motori</a:t>
            </a:r>
            <a:r>
              <a:rPr lang="en-US" sz="1600" dirty="0">
                <a:sym typeface="Symbol" pitchFamily="18" charset="2"/>
              </a:rPr>
              <a:t> e </a:t>
            </a:r>
            <a:r>
              <a:rPr lang="en-US" sz="1600" dirty="0" err="1">
                <a:sym typeface="Symbol" pitchFamily="18" charset="2"/>
              </a:rPr>
              <a:t>generatori</a:t>
            </a:r>
            <a:r>
              <a:rPr lang="en-US" sz="1600" dirty="0">
                <a:sym typeface="Symbol" pitchFamily="18" charset="2"/>
              </a:rPr>
              <a:t> di </a:t>
            </a:r>
            <a:r>
              <a:rPr lang="en-US" sz="1600" dirty="0" err="1">
                <a:sym typeface="Symbol" pitchFamily="18" charset="2"/>
              </a:rPr>
              <a:t>navi</a:t>
            </a:r>
            <a:r>
              <a:rPr lang="en-US" sz="1600" dirty="0">
                <a:sym typeface="Symbol" pitchFamily="18" charset="2"/>
              </a:rPr>
              <a:t>, </a:t>
            </a:r>
            <a:r>
              <a:rPr lang="en-US" sz="1600" dirty="0" err="1">
                <a:sym typeface="Symbol" pitchFamily="18" charset="2"/>
              </a:rPr>
              <a:t>aerei</a:t>
            </a:r>
            <a:r>
              <a:rPr lang="en-US" sz="1600" dirty="0">
                <a:sym typeface="Symbol" pitchFamily="18" charset="2"/>
              </a:rPr>
              <a:t>, …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3F261-D867-F327-8B36-899C2348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17</a:t>
            </a:fld>
            <a:endParaRPr lang="en-GB"/>
          </a:p>
        </p:txBody>
      </p:sp>
      <p:pic>
        <p:nvPicPr>
          <p:cNvPr id="6" name="Picture 22">
            <a:extLst>
              <a:ext uri="{FF2B5EF4-FFF2-40B4-BE49-F238E27FC236}">
                <a16:creationId xmlns:a16="http://schemas.microsoft.com/office/drawing/2014/main" id="{45B09C31-90BD-C6E0-44EC-7835653BF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68" y="2217677"/>
            <a:ext cx="6889918" cy="3075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A04506A-73E3-3BC0-EBB0-230D4459AAA1}"/>
              </a:ext>
            </a:extLst>
          </p:cNvPr>
          <p:cNvSpPr txBox="1"/>
          <p:nvPr/>
        </p:nvSpPr>
        <p:spPr>
          <a:xfrm>
            <a:off x="7794715" y="4877384"/>
            <a:ext cx="398673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bg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Airbus takes superconductivity research for hydrogen-powered aircraft a step further | Airbus</a:t>
            </a:r>
            <a:endParaRPr lang="en-GB" sz="105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8F83B8-C7A5-3E10-50F5-468ADD737E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6611" y="2475547"/>
            <a:ext cx="3467189" cy="190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576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Treni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e Quantum Computing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3F261-D867-F327-8B36-899C2348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18</a:t>
            </a:fld>
            <a:endParaRPr lang="en-GB"/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CE5485B2-153A-2CFD-3BD3-28DA917E7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997" y="4126893"/>
            <a:ext cx="4608021" cy="2304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A68E63-BCE4-658E-9855-63C7A0CE3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997" y="1529049"/>
            <a:ext cx="4608024" cy="2304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oogle Shape;311;p4" descr="Immagine che contiene testo, interno, cesto&#10;&#10;Descrizione generata automaticamente">
            <a:extLst>
              <a:ext uri="{FF2B5EF4-FFF2-40B4-BE49-F238E27FC236}">
                <a16:creationId xmlns:a16="http://schemas.microsoft.com/office/drawing/2014/main" id="{34C2D751-382B-3B7E-51E5-9AF91A625568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20647" y="1734977"/>
            <a:ext cx="2779906" cy="448287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0DF65B8-E793-AEF3-BBAE-71D64AD5571B}"/>
              </a:ext>
            </a:extLst>
          </p:cNvPr>
          <p:cNvSpPr txBox="1"/>
          <p:nvPr/>
        </p:nvSpPr>
        <p:spPr>
          <a:xfrm>
            <a:off x="7667724" y="6217850"/>
            <a:ext cx="17231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Computer </a:t>
            </a:r>
            <a:r>
              <a:rPr lang="en-US" sz="1200" b="1" dirty="0" err="1"/>
              <a:t>quantistico</a:t>
            </a:r>
            <a:endParaRPr lang="en-US" sz="12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E55124-41E4-0E36-6181-154D986998DD}"/>
              </a:ext>
            </a:extLst>
          </p:cNvPr>
          <p:cNvSpPr txBox="1"/>
          <p:nvPr/>
        </p:nvSpPr>
        <p:spPr>
          <a:xfrm>
            <a:off x="2203877" y="3849894"/>
            <a:ext cx="22562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/>
              <a:t>Treno</a:t>
            </a:r>
            <a:r>
              <a:rPr lang="en-US" sz="1200" b="1" dirty="0"/>
              <a:t> a </a:t>
            </a:r>
            <a:r>
              <a:rPr lang="en-US" sz="1200" b="1" dirty="0" err="1"/>
              <a:t>levitazione</a:t>
            </a:r>
            <a:r>
              <a:rPr lang="en-US" sz="1200" b="1" dirty="0"/>
              <a:t> </a:t>
            </a:r>
            <a:r>
              <a:rPr lang="en-US" sz="1200" b="1" dirty="0" err="1"/>
              <a:t>magnetica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51447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>
                <a:solidFill>
                  <a:srgbClr val="0033A1"/>
                </a:solidFill>
                <a:latin typeface="+mn-lt"/>
              </a:rPr>
              <a:t>Magneti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superconduttori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FCF3C-BF84-7C51-ADC1-73408F265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837" y="1365189"/>
            <a:ext cx="10515600" cy="5172459"/>
          </a:xfrm>
        </p:spPr>
        <p:txBody>
          <a:bodyPr>
            <a:normAutofit/>
          </a:bodyPr>
          <a:lstStyle/>
          <a:p>
            <a:pPr eaLnBrk="1" hangingPunct="1"/>
            <a:r>
              <a:rPr lang="it-IT" sz="1600" dirty="0">
                <a:sym typeface="Symbol" pitchFamily="18" charset="2"/>
              </a:rPr>
              <a:t>A partire dagli anni sessanta, si riescono a costruire magneti superconduttori (di tipoII) con campi al di sopra di 1 tesla</a:t>
            </a:r>
          </a:p>
          <a:p>
            <a:pPr eaLnBrk="1" hangingPunct="1"/>
            <a:r>
              <a:rPr lang="it-IT" sz="1600" dirty="0">
                <a:sym typeface="Symbol" pitchFamily="18" charset="2"/>
              </a:rPr>
              <a:t>Un ulteriore problema che viene risolto è che un superconduttore massiccio (come un filo di rame) non funziona: bisogna avere filamenti sottili in una matrice di rame</a:t>
            </a:r>
          </a:p>
          <a:p>
            <a:pPr eaLnBrk="1" hangingPunct="1"/>
            <a:r>
              <a:rPr lang="it-IT" sz="1600" dirty="0">
                <a:sym typeface="Symbol" pitchFamily="18" charset="2"/>
              </a:rPr>
              <a:t>I filamenti sono di un diametro di 10-100 micron!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3F261-D867-F327-8B36-899C2348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19</a:t>
            </a:fld>
            <a:endParaRPr lang="en-GB"/>
          </a:p>
        </p:txBody>
      </p:sp>
      <p:pic>
        <p:nvPicPr>
          <p:cNvPr id="6" name="Picture 5" descr="0403045_01">
            <a:extLst>
              <a:ext uri="{FF2B5EF4-FFF2-40B4-BE49-F238E27FC236}">
                <a16:creationId xmlns:a16="http://schemas.microsoft.com/office/drawing/2014/main" id="{07ACCD80-92A5-E03F-DB8F-927A23F74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3" t="9575" b="7446"/>
          <a:stretch>
            <a:fillRect/>
          </a:stretch>
        </p:blipFill>
        <p:spPr bwMode="auto">
          <a:xfrm>
            <a:off x="1600423" y="3441504"/>
            <a:ext cx="3987577" cy="28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25">
            <a:extLst>
              <a:ext uri="{FF2B5EF4-FFF2-40B4-BE49-F238E27FC236}">
                <a16:creationId xmlns:a16="http://schemas.microsoft.com/office/drawing/2014/main" id="{06B42970-D14A-9111-AB00-B3209377F399}"/>
              </a:ext>
            </a:extLst>
          </p:cNvPr>
          <p:cNvGrpSpPr>
            <a:grpSpLocks/>
          </p:cNvGrpSpPr>
          <p:nvPr/>
        </p:nvGrpSpPr>
        <p:grpSpPr bwMode="auto">
          <a:xfrm>
            <a:off x="6858000" y="3033889"/>
            <a:ext cx="2130777" cy="3368339"/>
            <a:chOff x="3915" y="1527"/>
            <a:chExt cx="1672" cy="2612"/>
          </a:xfrm>
        </p:grpSpPr>
        <p:pic>
          <p:nvPicPr>
            <p:cNvPr id="10" name="Picture 5" descr="inner strand">
              <a:extLst>
                <a:ext uri="{FF2B5EF4-FFF2-40B4-BE49-F238E27FC236}">
                  <a16:creationId xmlns:a16="http://schemas.microsoft.com/office/drawing/2014/main" id="{A8068BCF-A9E8-E653-900D-03DDB6B7F1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1527"/>
              <a:ext cx="1042" cy="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Group 6">
              <a:extLst>
                <a:ext uri="{FF2B5EF4-FFF2-40B4-BE49-F238E27FC236}">
                  <a16:creationId xmlns:a16="http://schemas.microsoft.com/office/drawing/2014/main" id="{ADC7B6EA-E7A9-C598-F9F3-19FF0DB10A19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5011" y="1871"/>
              <a:ext cx="864" cy="289"/>
              <a:chOff x="4564" y="2880"/>
              <a:chExt cx="864" cy="289"/>
            </a:xfrm>
          </p:grpSpPr>
          <p:sp>
            <p:nvSpPr>
              <p:cNvPr id="17" name="Line 7">
                <a:extLst>
                  <a:ext uri="{FF2B5EF4-FFF2-40B4-BE49-F238E27FC236}">
                    <a16:creationId xmlns:a16="http://schemas.microsoft.com/office/drawing/2014/main" id="{1B878C2C-88FC-F0E7-7217-1F50004D43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69" y="2871"/>
                <a:ext cx="86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sm" len="lg"/>
                <a:tailEnd type="triangle" w="sm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8" name="Text Box 8">
                <a:extLst>
                  <a:ext uri="{FF2B5EF4-FFF2-40B4-BE49-F238E27FC236}">
                    <a16:creationId xmlns:a16="http://schemas.microsoft.com/office/drawing/2014/main" id="{4C62095B-5811-9200-0E4F-FA024F33739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53" y="2881"/>
                <a:ext cx="70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>
                  <a:defRPr/>
                </a:pPr>
                <a:r>
                  <a:rPr lang="en-US">
                    <a:cs typeface="+mn-cs"/>
                    <a:sym typeface="Symbol" charset="0"/>
                  </a:rPr>
                  <a:t></a:t>
                </a:r>
                <a:r>
                  <a:rPr lang="en-US">
                    <a:cs typeface="+mn-cs"/>
                  </a:rPr>
                  <a:t>1 mm</a:t>
                </a:r>
              </a:p>
            </p:txBody>
          </p:sp>
        </p:grpSp>
        <p:pic>
          <p:nvPicPr>
            <p:cNvPr id="13" name="Picture 4" descr="NbTi filaments inside copper">
              <a:extLst>
                <a:ext uri="{FF2B5EF4-FFF2-40B4-BE49-F238E27FC236}">
                  <a16:creationId xmlns:a16="http://schemas.microsoft.com/office/drawing/2014/main" id="{C7364CBA-F884-B9E1-5C81-3B5C80A5DC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4"/>
            <a:stretch>
              <a:fillRect/>
            </a:stretch>
          </p:blipFill>
          <p:spPr bwMode="auto">
            <a:xfrm>
              <a:off x="3921" y="2944"/>
              <a:ext cx="1597" cy="1195"/>
            </a:xfrm>
            <a:prstGeom prst="rect">
              <a:avLst/>
            </a:prstGeom>
            <a:noFill/>
            <a:ln w="12700">
              <a:solidFill>
                <a:schemeClr val="hlink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20">
              <a:extLst>
                <a:ext uri="{FF2B5EF4-FFF2-40B4-BE49-F238E27FC236}">
                  <a16:creationId xmlns:a16="http://schemas.microsoft.com/office/drawing/2014/main" id="{65778902-8E88-F024-66E3-7A537A91E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2" y="2068"/>
              <a:ext cx="150" cy="92"/>
            </a:xfrm>
            <a:prstGeom prst="rect">
              <a:avLst/>
            </a:prstGeom>
            <a:noFill/>
            <a:ln w="12700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5" name="Line 21">
              <a:extLst>
                <a:ext uri="{FF2B5EF4-FFF2-40B4-BE49-F238E27FC236}">
                  <a16:creationId xmlns:a16="http://schemas.microsoft.com/office/drawing/2014/main" id="{644070BD-8171-5E16-DF82-9006095992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15" y="2067"/>
              <a:ext cx="686" cy="873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6" name="Line 22">
              <a:extLst>
                <a:ext uri="{FF2B5EF4-FFF2-40B4-BE49-F238E27FC236}">
                  <a16:creationId xmlns:a16="http://schemas.microsoft.com/office/drawing/2014/main" id="{9747FB29-892E-7388-97A7-2C06CBBA02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48" y="2065"/>
              <a:ext cx="770" cy="88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4801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DCFB15F-1B00-C01B-5046-3D0C62FBC887}"/>
              </a:ext>
            </a:extLst>
          </p:cNvPr>
          <p:cNvSpPr txBox="1">
            <a:spLocks/>
          </p:cNvSpPr>
          <p:nvPr/>
        </p:nvSpPr>
        <p:spPr>
          <a:xfrm>
            <a:off x="838200" y="10636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Riferimenti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5E9A6-46FE-B5C7-A20D-484EE2B93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99E-7F1A-489F-9DF7-6FC2BCBC348C}" type="slidenum">
              <a:rPr lang="en-GB" smtClean="0"/>
              <a:t>2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F8A3E5-49BB-B486-13EC-F38E57F06668}"/>
              </a:ext>
            </a:extLst>
          </p:cNvPr>
          <p:cNvSpPr txBox="1"/>
          <p:nvPr/>
        </p:nvSpPr>
        <p:spPr>
          <a:xfrm>
            <a:off x="994195" y="1134905"/>
            <a:ext cx="10875752" cy="1915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GB" sz="105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/>
              <a:t>P. </a:t>
            </a:r>
            <a:r>
              <a:rPr lang="en-GB" sz="1800" b="0" i="0" u="none" strike="noStrike" baseline="0" dirty="0" err="1"/>
              <a:t>Ferracin</a:t>
            </a:r>
            <a:r>
              <a:rPr lang="en-GB" sz="1800" b="0" i="0" u="none" strike="noStrike" baseline="0" dirty="0"/>
              <a:t>, E. </a:t>
            </a:r>
            <a:r>
              <a:rPr lang="en-GB" sz="1800" b="0" i="0" u="none" strike="noStrike" baseline="0" dirty="0" err="1"/>
              <a:t>Todesco</a:t>
            </a:r>
            <a:r>
              <a:rPr lang="en-GB" sz="1800" b="0" i="0" u="none" strike="noStrike" baseline="0" dirty="0"/>
              <a:t>, S. </a:t>
            </a:r>
            <a:r>
              <a:rPr lang="en-GB" sz="1800" b="0" i="0" u="none" strike="noStrike" baseline="0" dirty="0" err="1"/>
              <a:t>Prestemon</a:t>
            </a:r>
            <a:r>
              <a:rPr lang="en-GB" sz="1800" b="0" i="0" u="none" strike="noStrike" baseline="0" dirty="0"/>
              <a:t>, “</a:t>
            </a:r>
            <a:r>
              <a:rPr lang="en-GB" sz="1800" b="0" i="1" u="none" strike="noStrike" baseline="0" dirty="0"/>
              <a:t>Superconducting accelerator magnets</a:t>
            </a:r>
            <a:r>
              <a:rPr lang="en-GB" sz="1800" b="0" i="0" u="none" strike="noStrike" baseline="0" dirty="0"/>
              <a:t>”, US Particle Accelerator School, </a:t>
            </a:r>
            <a:r>
              <a:rPr lang="en-GB" sz="1800" b="0" i="0" u="none" strike="noStrike" baseline="0" dirty="0">
                <a:solidFill>
                  <a:srgbClr val="0070C0"/>
                </a:solidFill>
              </a:rPr>
              <a:t>www.uspas.fnal.gov.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/>
              <a:t>E. </a:t>
            </a:r>
            <a:r>
              <a:rPr lang="en-GB" sz="1800" b="0" i="0" u="none" strike="noStrike" baseline="0" dirty="0" err="1"/>
              <a:t>Todesco</a:t>
            </a:r>
            <a:r>
              <a:rPr lang="en-GB" sz="1800" b="0" i="0" u="none" strike="noStrike" baseline="0" dirty="0"/>
              <a:t>, “</a:t>
            </a:r>
            <a:r>
              <a:rPr lang="en-GB" sz="1800" b="0" i="1" u="none" strike="noStrike" baseline="0" dirty="0"/>
              <a:t>Masterclass -Design of superconducting magnets for particle accelerators</a:t>
            </a:r>
            <a:r>
              <a:rPr lang="en-GB" sz="1800" b="0" i="0" u="none" strike="noStrike" baseline="0" dirty="0"/>
              <a:t>”,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https://indico.cern.ch/category/12408/</a:t>
            </a:r>
            <a:r>
              <a:rPr lang="en-GB" dirty="0">
                <a:solidFill>
                  <a:srgbClr val="0070C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S. </a:t>
            </a:r>
            <a:r>
              <a:rPr lang="en-GB" sz="1800" b="0" i="0" u="none" strike="noStrike" baseline="0" dirty="0"/>
              <a:t>Izquierdo Bermudez </a:t>
            </a:r>
            <a:r>
              <a:rPr lang="en-GB" dirty="0"/>
              <a:t> “</a:t>
            </a:r>
            <a:r>
              <a:rPr lang="en-GB" sz="1800" i="1" u="none" strike="noStrike" baseline="0" dirty="0"/>
              <a:t>Accelerator Technology Challenges:</a:t>
            </a:r>
            <a:r>
              <a:rPr lang="en-GB" i="1" dirty="0"/>
              <a:t> </a:t>
            </a:r>
            <a:r>
              <a:rPr lang="en-GB" sz="1800" i="1" u="none" strike="noStrike" baseline="0" dirty="0"/>
              <a:t>Superconducting magnets</a:t>
            </a:r>
            <a:r>
              <a:rPr lang="en-GB" sz="1800" i="0" u="none" strike="noStrike" baseline="0" dirty="0"/>
              <a:t>”, CERN Summer Student Lecture -2023, </a:t>
            </a:r>
            <a:r>
              <a:rPr lang="en-GB" sz="1800" i="0" u="sng" strike="noStrike" baseline="0" dirty="0">
                <a:solidFill>
                  <a:srgbClr val="0070C0"/>
                </a:solidFill>
              </a:rPr>
              <a:t>https://indico.cern.ch/event/1254879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8D86DB7-CEDE-5DF6-CBE1-76F42C3EE84F}"/>
              </a:ext>
            </a:extLst>
          </p:cNvPr>
          <p:cNvSpPr/>
          <p:nvPr/>
        </p:nvSpPr>
        <p:spPr>
          <a:xfrm>
            <a:off x="1696528" y="4021468"/>
            <a:ext cx="8798943" cy="1073046"/>
          </a:xfrm>
          <a:prstGeom prst="rect">
            <a:avLst/>
          </a:prstGeom>
          <a:noFill/>
          <a:ln w="19050">
            <a:solidFill>
              <a:srgbClr val="0033A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sz="2000" dirty="0">
                <a:solidFill>
                  <a:srgbClr val="0033A1"/>
                </a:solidFill>
              </a:rPr>
              <a:t>Un </a:t>
            </a:r>
            <a:r>
              <a:rPr lang="en-150" sz="2000" dirty="0" err="1">
                <a:solidFill>
                  <a:srgbClr val="0033A1"/>
                </a:solidFill>
              </a:rPr>
              <a:t>grazie</a:t>
            </a:r>
            <a:r>
              <a:rPr lang="en-150" sz="2000" dirty="0">
                <a:solidFill>
                  <a:srgbClr val="0033A1"/>
                </a:solidFill>
              </a:rPr>
              <a:t> </a:t>
            </a:r>
            <a:r>
              <a:rPr lang="en-150" sz="2000" dirty="0" err="1">
                <a:solidFill>
                  <a:srgbClr val="0033A1"/>
                </a:solidFill>
              </a:rPr>
              <a:t>speciale</a:t>
            </a:r>
            <a:r>
              <a:rPr lang="en-150" sz="2000" dirty="0">
                <a:solidFill>
                  <a:srgbClr val="0033A1"/>
                </a:solidFill>
              </a:rPr>
              <a:t> a </a:t>
            </a:r>
            <a:r>
              <a:rPr lang="en-US" sz="2000" dirty="0">
                <a:solidFill>
                  <a:srgbClr val="0033A1"/>
                </a:solidFill>
              </a:rPr>
              <a:t>Susana I.B. </a:t>
            </a:r>
            <a:r>
              <a:rPr lang="en-150" sz="2000" dirty="0">
                <a:solidFill>
                  <a:srgbClr val="0033A1"/>
                </a:solidFill>
              </a:rPr>
              <a:t>and Ezio T. p</a:t>
            </a:r>
            <a:r>
              <a:rPr lang="en-GB" sz="2000" dirty="0">
                <a:solidFill>
                  <a:srgbClr val="0033A1"/>
                </a:solidFill>
              </a:rPr>
              <a:t>er</a:t>
            </a:r>
            <a:r>
              <a:rPr lang="en-150" sz="2000" dirty="0">
                <a:solidFill>
                  <a:srgbClr val="0033A1"/>
                </a:solidFill>
              </a:rPr>
              <a:t> il </a:t>
            </a:r>
            <a:r>
              <a:rPr lang="en-150" sz="2000" dirty="0" err="1">
                <a:solidFill>
                  <a:srgbClr val="0033A1"/>
                </a:solidFill>
              </a:rPr>
              <a:t>materiale</a:t>
            </a:r>
            <a:r>
              <a:rPr lang="en-150" sz="2000" dirty="0">
                <a:solidFill>
                  <a:srgbClr val="0033A1"/>
                </a:solidFill>
              </a:rPr>
              <a:t> </a:t>
            </a:r>
            <a:r>
              <a:rPr lang="en-150" sz="2000" dirty="0" err="1">
                <a:solidFill>
                  <a:srgbClr val="0033A1"/>
                </a:solidFill>
              </a:rPr>
              <a:t>usato</a:t>
            </a:r>
            <a:r>
              <a:rPr lang="en-150" sz="2000" dirty="0">
                <a:solidFill>
                  <a:srgbClr val="0033A1"/>
                </a:solidFill>
              </a:rPr>
              <a:t> per </a:t>
            </a:r>
            <a:r>
              <a:rPr lang="en-150" sz="2000" dirty="0" err="1">
                <a:solidFill>
                  <a:srgbClr val="0033A1"/>
                </a:solidFill>
              </a:rPr>
              <a:t>questa</a:t>
            </a:r>
            <a:r>
              <a:rPr lang="en-150" sz="2000" dirty="0">
                <a:solidFill>
                  <a:srgbClr val="0033A1"/>
                </a:solidFill>
              </a:rPr>
              <a:t> </a:t>
            </a:r>
            <a:r>
              <a:rPr lang="en-150" sz="2000" dirty="0" err="1">
                <a:solidFill>
                  <a:srgbClr val="0033A1"/>
                </a:solidFill>
              </a:rPr>
              <a:t>presentazioni</a:t>
            </a:r>
            <a:r>
              <a:rPr lang="en-150" sz="2000" dirty="0">
                <a:solidFill>
                  <a:srgbClr val="0033A1"/>
                </a:solidFill>
              </a:rPr>
              <a:t> e per </a:t>
            </a:r>
            <a:r>
              <a:rPr lang="en-150" sz="2000" dirty="0" err="1">
                <a:solidFill>
                  <a:srgbClr val="0033A1"/>
                </a:solidFill>
              </a:rPr>
              <a:t>tutte</a:t>
            </a:r>
            <a:r>
              <a:rPr lang="en-150" sz="2000" dirty="0">
                <a:solidFill>
                  <a:srgbClr val="0033A1"/>
                </a:solidFill>
              </a:rPr>
              <a:t> le </a:t>
            </a:r>
            <a:r>
              <a:rPr lang="en-150" sz="2000" dirty="0" err="1">
                <a:solidFill>
                  <a:srgbClr val="0033A1"/>
                </a:solidFill>
              </a:rPr>
              <a:t>cose</a:t>
            </a:r>
            <a:r>
              <a:rPr lang="en-150" sz="2000" dirty="0">
                <a:solidFill>
                  <a:srgbClr val="0033A1"/>
                </a:solidFill>
              </a:rPr>
              <a:t> </a:t>
            </a:r>
            <a:r>
              <a:rPr lang="en-150" sz="2000" dirty="0" err="1">
                <a:solidFill>
                  <a:srgbClr val="0033A1"/>
                </a:solidFill>
              </a:rPr>
              <a:t>interessanti</a:t>
            </a:r>
            <a:r>
              <a:rPr lang="en-150" sz="2000" dirty="0">
                <a:solidFill>
                  <a:srgbClr val="0033A1"/>
                </a:solidFill>
              </a:rPr>
              <a:t> </a:t>
            </a:r>
            <a:r>
              <a:rPr lang="en-150" sz="2000" dirty="0" err="1">
                <a:solidFill>
                  <a:srgbClr val="0033A1"/>
                </a:solidFill>
              </a:rPr>
              <a:t>che</a:t>
            </a:r>
            <a:r>
              <a:rPr lang="en-150" sz="2000" dirty="0">
                <a:solidFill>
                  <a:srgbClr val="0033A1"/>
                </a:solidFill>
              </a:rPr>
              <a:t> </a:t>
            </a:r>
            <a:r>
              <a:rPr lang="en-150" sz="2000" dirty="0" err="1">
                <a:solidFill>
                  <a:srgbClr val="0033A1"/>
                </a:solidFill>
              </a:rPr>
              <a:t>sto</a:t>
            </a:r>
            <a:r>
              <a:rPr lang="en-150" sz="2000" dirty="0">
                <a:solidFill>
                  <a:srgbClr val="0033A1"/>
                </a:solidFill>
              </a:rPr>
              <a:t> </a:t>
            </a:r>
            <a:r>
              <a:rPr lang="en-150" sz="2000" dirty="0" err="1">
                <a:solidFill>
                  <a:srgbClr val="0033A1"/>
                </a:solidFill>
              </a:rPr>
              <a:t>imparando</a:t>
            </a:r>
            <a:r>
              <a:rPr lang="en-150" sz="2000" dirty="0">
                <a:solidFill>
                  <a:srgbClr val="0033A1"/>
                </a:solidFill>
              </a:rPr>
              <a:t> sui </a:t>
            </a:r>
            <a:r>
              <a:rPr lang="en-150" sz="2000" dirty="0" err="1">
                <a:solidFill>
                  <a:srgbClr val="0033A1"/>
                </a:solidFill>
              </a:rPr>
              <a:t>superconduttori</a:t>
            </a:r>
            <a:r>
              <a:rPr lang="en-150" sz="2000" dirty="0">
                <a:solidFill>
                  <a:srgbClr val="0033A1"/>
                </a:solidFill>
              </a:rPr>
              <a:t>!</a:t>
            </a:r>
            <a:endParaRPr lang="en-GB" sz="2000" dirty="0">
              <a:solidFill>
                <a:srgbClr val="003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8620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30BD99B-7DEE-12B5-D537-DA85783B8826}"/>
              </a:ext>
            </a:extLst>
          </p:cNvPr>
          <p:cNvSpPr txBox="1">
            <a:spLocks/>
          </p:cNvSpPr>
          <p:nvPr/>
        </p:nvSpPr>
        <p:spPr>
          <a:xfrm>
            <a:off x="597159" y="1536441"/>
            <a:ext cx="11196735" cy="50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150" altLang="en-US" sz="1800" dirty="0" err="1"/>
              <a:t>Diametro</a:t>
            </a:r>
            <a:r>
              <a:rPr lang="en-150" altLang="en-US" sz="1800" dirty="0"/>
              <a:t> 0.85mm</a:t>
            </a:r>
            <a:endParaRPr lang="en-GB" altLang="en-US" sz="1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EBF618B-F263-E68D-6441-609FC81874EE}"/>
              </a:ext>
            </a:extLst>
          </p:cNvPr>
          <p:cNvSpPr>
            <a:spLocks noChangeAspect="1"/>
          </p:cNvSpPr>
          <p:nvPr/>
        </p:nvSpPr>
        <p:spPr>
          <a:xfrm>
            <a:off x="1676400" y="2693258"/>
            <a:ext cx="2519363" cy="251936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41726EDA-4FCC-0C20-116B-0403FABB10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1575" y="2004283"/>
            <a:ext cx="990600" cy="4603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Cu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03C09967-AD39-2C52-11E3-F0407ACA3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2007458"/>
            <a:ext cx="1143000" cy="4619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solidFill>
                  <a:schemeClr val="tx2"/>
                </a:solidFill>
                <a:ea typeface="ＭＳ Ｐゴシック" panose="020B0600070205080204" pitchFamily="34" charset="-128"/>
              </a:rPr>
              <a:t>Nb</a:t>
            </a:r>
            <a:r>
              <a:rPr lang="en-US" altLang="en-US" baseline="-25000">
                <a:solidFill>
                  <a:schemeClr val="tx2"/>
                </a:solidFill>
                <a:ea typeface="ＭＳ Ｐゴシック" panose="020B0600070205080204" pitchFamily="34" charset="-128"/>
              </a:rPr>
              <a:t>3</a:t>
            </a:r>
            <a:r>
              <a:rPr lang="en-US" altLang="en-US">
                <a:solidFill>
                  <a:schemeClr val="tx2"/>
                </a:solidFill>
                <a:ea typeface="ＭＳ Ｐゴシック" panose="020B0600070205080204" pitchFamily="34" charset="-128"/>
              </a:rPr>
              <a:t>Sn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91D5BABC-FE3D-A96D-4B29-CA70FB7B78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2007458"/>
            <a:ext cx="990600" cy="4603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Nb-Ti</a:t>
            </a: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E848F7CC-1C36-D616-886C-470A139910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5436458"/>
            <a:ext cx="1447800" cy="10779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ea typeface="ＭＳ Ｐゴシック" panose="020B0600070205080204" pitchFamily="34" charset="-128"/>
              </a:rPr>
              <a:t>J</a:t>
            </a:r>
            <a:r>
              <a:rPr lang="en-US" altLang="en-US" sz="1600" b="1" i="1" baseline="-25000">
                <a:ea typeface="ＭＳ Ｐゴシック" panose="020B0600070205080204" pitchFamily="34" charset="-128"/>
              </a:rPr>
              <a:t>e</a:t>
            </a:r>
            <a:r>
              <a:rPr lang="en-US" altLang="en-US" sz="1600" b="1">
                <a:ea typeface="ＭＳ Ｐゴシック" panose="020B0600070205080204" pitchFamily="34" charset="-128"/>
              </a:rPr>
              <a:t> ~ 5 A/mm</a:t>
            </a:r>
            <a:r>
              <a:rPr lang="en-US" altLang="en-US" sz="1600" b="1" baseline="30000">
                <a:ea typeface="ＭＳ Ｐゴシック" panose="020B0600070205080204" pitchFamily="34" charset="-128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ea typeface="ＭＳ Ｐゴシック" panose="020B0600070205080204" pitchFamily="34" charset="-128"/>
              </a:rPr>
              <a:t>I </a:t>
            </a:r>
            <a:r>
              <a:rPr lang="en-US" altLang="en-US" sz="1600" b="1">
                <a:ea typeface="ＭＳ Ｐゴシック" panose="020B0600070205080204" pitchFamily="34" charset="-128"/>
              </a:rPr>
              <a:t>~ 3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ea typeface="ＭＳ Ｐゴシック" panose="020B0600070205080204" pitchFamily="34" charset="-128"/>
              </a:rPr>
              <a:t>B</a:t>
            </a:r>
            <a:r>
              <a:rPr lang="en-US" altLang="en-US" sz="1600" b="1">
                <a:ea typeface="ＭＳ Ｐゴシック" panose="020B0600070205080204" pitchFamily="34" charset="-128"/>
              </a:rPr>
              <a:t> = 2 T</a:t>
            </a:r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id="{3DE23F4D-438F-DB66-D022-0E18C00B07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5425346"/>
            <a:ext cx="2209800" cy="107791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ea typeface="ＭＳ Ｐゴシック" panose="020B0600070205080204" pitchFamily="34" charset="-128"/>
              </a:rPr>
              <a:t>J</a:t>
            </a:r>
            <a:r>
              <a:rPr lang="en-US" altLang="en-US" sz="1600" b="1" i="1" baseline="-25000">
                <a:solidFill>
                  <a:srgbClr val="FF0000"/>
                </a:solidFill>
                <a:ea typeface="ＭＳ Ｐゴシック" panose="020B0600070205080204" pitchFamily="34" charset="-128"/>
              </a:rPr>
              <a:t>e</a:t>
            </a:r>
            <a:r>
              <a:rPr lang="en-US" altLang="en-US" sz="1600" b="1">
                <a:solidFill>
                  <a:srgbClr val="FF0000"/>
                </a:solidFill>
                <a:ea typeface="ＭＳ Ｐゴシック" panose="020B0600070205080204" pitchFamily="34" charset="-128"/>
              </a:rPr>
              <a:t> ~ 600-700 A/mm</a:t>
            </a:r>
            <a:r>
              <a:rPr lang="en-US" altLang="en-US" sz="1600" b="1" baseline="30000">
                <a:solidFill>
                  <a:srgbClr val="FF0000"/>
                </a:solidFill>
                <a:ea typeface="ＭＳ Ｐゴシック" panose="020B0600070205080204" pitchFamily="34" charset="-128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sz="1600" b="1">
                <a:solidFill>
                  <a:srgbClr val="FF0000"/>
                </a:solidFill>
                <a:ea typeface="ＭＳ Ｐゴシック" panose="020B0600070205080204" pitchFamily="34" charset="-128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ea typeface="ＭＳ Ｐゴシック" panose="020B0600070205080204" pitchFamily="34" charset="-128"/>
              </a:rPr>
              <a:t>B </a:t>
            </a:r>
            <a:r>
              <a:rPr lang="en-US" altLang="en-US" sz="1600" b="1">
                <a:solidFill>
                  <a:srgbClr val="FF0000"/>
                </a:solidFill>
                <a:ea typeface="ＭＳ Ｐゴシック" panose="020B0600070205080204" pitchFamily="34" charset="-128"/>
              </a:rPr>
              <a:t>= 8-9 T</a:t>
            </a: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93B6B6D5-5A74-FD24-3335-36637A59CB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5436458"/>
            <a:ext cx="2286000" cy="10779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J</a:t>
            </a:r>
            <a:r>
              <a:rPr lang="en-US" altLang="en-US" sz="1600" b="1" i="1" baseline="-250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e</a:t>
            </a:r>
            <a:r>
              <a:rPr lang="en-US" altLang="en-US" sz="1600" b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 ~ 600-700 A/mm</a:t>
            </a:r>
            <a:r>
              <a:rPr lang="en-US" altLang="en-US" sz="1600" b="1" baseline="300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sz="1600" b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US" sz="1600" b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 = 12-13 T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B306429-66FB-74BE-73A4-C10C7247084D}"/>
              </a:ext>
            </a:extLst>
          </p:cNvPr>
          <p:cNvSpPr>
            <a:spLocks noChangeAspect="1"/>
          </p:cNvSpPr>
          <p:nvPr/>
        </p:nvSpPr>
        <p:spPr>
          <a:xfrm>
            <a:off x="4719638" y="2693258"/>
            <a:ext cx="2519362" cy="25193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8AD735F-703D-3A10-C0F9-B5632DC3DBF5}"/>
              </a:ext>
            </a:extLst>
          </p:cNvPr>
          <p:cNvSpPr>
            <a:spLocks noChangeAspect="1"/>
          </p:cNvSpPr>
          <p:nvPr/>
        </p:nvSpPr>
        <p:spPr>
          <a:xfrm>
            <a:off x="7691438" y="2693258"/>
            <a:ext cx="2519362" cy="251936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3" name="Text Box 7">
            <a:extLst>
              <a:ext uri="{FF2B5EF4-FFF2-40B4-BE49-F238E27FC236}">
                <a16:creationId xmlns:a16="http://schemas.microsoft.com/office/drawing/2014/main" id="{DB68B9A3-AEA8-8DC2-6916-266C0DE071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191" y="2058193"/>
            <a:ext cx="1447800" cy="2460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by P. </a:t>
            </a:r>
            <a:r>
              <a:rPr lang="en-US" altLang="en-US" sz="1000" dirty="0" err="1">
                <a:solidFill>
                  <a:schemeClr val="tx1"/>
                </a:solidFill>
                <a:ea typeface="ＭＳ Ｐゴシック" panose="020B0600070205080204" pitchFamily="34" charset="-128"/>
              </a:rPr>
              <a:t>Ferracin</a:t>
            </a:r>
            <a:endParaRPr lang="en-US" altLang="en-US" sz="10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F78B9-1DC3-846E-D1EA-99C4B35D2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99E-7F1A-489F-9DF7-6FC2BCBC348C}" type="slidenum">
              <a:rPr lang="en-GB" smtClean="0"/>
              <a:t>20</a:t>
            </a:fld>
            <a:endParaRPr lang="en-GB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0A3ED666-80CE-9A57-046A-92CE1EDCE81E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Superconduttori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in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pratica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59420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ound Sub.jpg">
            <a:extLst>
              <a:ext uri="{FF2B5EF4-FFF2-40B4-BE49-F238E27FC236}">
                <a16:creationId xmlns:a16="http://schemas.microsoft.com/office/drawing/2014/main" id="{BC475F1D-EF78-A630-AD75-A779511A9E2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5" r="16106"/>
          <a:stretch>
            <a:fillRect/>
          </a:stretch>
        </p:blipFill>
        <p:spPr bwMode="auto">
          <a:xfrm>
            <a:off x="7658100" y="2598073"/>
            <a:ext cx="2667000" cy="2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ssc_wire">
            <a:extLst>
              <a:ext uri="{FF2B5EF4-FFF2-40B4-BE49-F238E27FC236}">
                <a16:creationId xmlns:a16="http://schemas.microsoft.com/office/drawing/2014/main" id="{835B94FE-8616-E011-9AFB-36B3C17E7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662" y="2693258"/>
            <a:ext cx="2573338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EBF618B-F263-E68D-6441-609FC81874EE}"/>
              </a:ext>
            </a:extLst>
          </p:cNvPr>
          <p:cNvSpPr>
            <a:spLocks noChangeAspect="1"/>
          </p:cNvSpPr>
          <p:nvPr/>
        </p:nvSpPr>
        <p:spPr>
          <a:xfrm>
            <a:off x="1676400" y="2693258"/>
            <a:ext cx="2519363" cy="251936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41726EDA-4FCC-0C20-116B-0403FABB10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1575" y="2004283"/>
            <a:ext cx="990600" cy="4603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Cu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03C09967-AD39-2C52-11E3-F0407ACA3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2007458"/>
            <a:ext cx="1143000" cy="4619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solidFill>
                  <a:schemeClr val="tx2"/>
                </a:solidFill>
                <a:ea typeface="ＭＳ Ｐゴシック" panose="020B0600070205080204" pitchFamily="34" charset="-128"/>
              </a:rPr>
              <a:t>Nb</a:t>
            </a:r>
            <a:r>
              <a:rPr lang="en-US" altLang="en-US" baseline="-25000">
                <a:solidFill>
                  <a:schemeClr val="tx2"/>
                </a:solidFill>
                <a:ea typeface="ＭＳ Ｐゴシック" panose="020B0600070205080204" pitchFamily="34" charset="-128"/>
              </a:rPr>
              <a:t>3</a:t>
            </a:r>
            <a:r>
              <a:rPr lang="en-US" altLang="en-US">
                <a:solidFill>
                  <a:schemeClr val="tx2"/>
                </a:solidFill>
                <a:ea typeface="ＭＳ Ｐゴシック" panose="020B0600070205080204" pitchFamily="34" charset="-128"/>
              </a:rPr>
              <a:t>Sn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91D5BABC-FE3D-A96D-4B29-CA70FB7B78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2007458"/>
            <a:ext cx="990600" cy="4603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Nb-Ti</a:t>
            </a: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E848F7CC-1C36-D616-886C-470A139910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5436458"/>
            <a:ext cx="1447800" cy="10779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ea typeface="ＭＳ Ｐゴシック" panose="020B0600070205080204" pitchFamily="34" charset="-128"/>
              </a:rPr>
              <a:t>J</a:t>
            </a:r>
            <a:r>
              <a:rPr lang="en-US" altLang="en-US" sz="1600" b="1" i="1" baseline="-25000">
                <a:ea typeface="ＭＳ Ｐゴシック" panose="020B0600070205080204" pitchFamily="34" charset="-128"/>
              </a:rPr>
              <a:t>e</a:t>
            </a:r>
            <a:r>
              <a:rPr lang="en-US" altLang="en-US" sz="1600" b="1">
                <a:ea typeface="ＭＳ Ｐゴシック" panose="020B0600070205080204" pitchFamily="34" charset="-128"/>
              </a:rPr>
              <a:t> ~ 5 A/mm</a:t>
            </a:r>
            <a:r>
              <a:rPr lang="en-US" altLang="en-US" sz="1600" b="1" baseline="30000">
                <a:ea typeface="ＭＳ Ｐゴシック" panose="020B0600070205080204" pitchFamily="34" charset="-128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ea typeface="ＭＳ Ｐゴシック" panose="020B0600070205080204" pitchFamily="34" charset="-128"/>
              </a:rPr>
              <a:t>I </a:t>
            </a:r>
            <a:r>
              <a:rPr lang="en-US" altLang="en-US" sz="1600" b="1">
                <a:ea typeface="ＭＳ Ｐゴシック" panose="020B0600070205080204" pitchFamily="34" charset="-128"/>
              </a:rPr>
              <a:t>~ 3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ea typeface="ＭＳ Ｐゴシック" panose="020B0600070205080204" pitchFamily="34" charset="-128"/>
              </a:rPr>
              <a:t>B</a:t>
            </a:r>
            <a:r>
              <a:rPr lang="en-US" altLang="en-US" sz="1600" b="1">
                <a:ea typeface="ＭＳ Ｐゴシック" panose="020B0600070205080204" pitchFamily="34" charset="-128"/>
              </a:rPr>
              <a:t> = 2 T</a:t>
            </a:r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id="{3DE23F4D-438F-DB66-D022-0E18C00B07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5425346"/>
            <a:ext cx="2209800" cy="107791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ea typeface="ＭＳ Ｐゴシック" panose="020B0600070205080204" pitchFamily="34" charset="-128"/>
              </a:rPr>
              <a:t>J</a:t>
            </a:r>
            <a:r>
              <a:rPr lang="en-US" altLang="en-US" sz="1600" b="1" i="1" baseline="-25000">
                <a:solidFill>
                  <a:srgbClr val="FF0000"/>
                </a:solidFill>
                <a:ea typeface="ＭＳ Ｐゴシック" panose="020B0600070205080204" pitchFamily="34" charset="-128"/>
              </a:rPr>
              <a:t>e</a:t>
            </a:r>
            <a:r>
              <a:rPr lang="en-US" altLang="en-US" sz="1600" b="1">
                <a:solidFill>
                  <a:srgbClr val="FF0000"/>
                </a:solidFill>
                <a:ea typeface="ＭＳ Ｐゴシック" panose="020B0600070205080204" pitchFamily="34" charset="-128"/>
              </a:rPr>
              <a:t> ~ 600-700 A/mm</a:t>
            </a:r>
            <a:r>
              <a:rPr lang="en-US" altLang="en-US" sz="1600" b="1" baseline="30000">
                <a:solidFill>
                  <a:srgbClr val="FF0000"/>
                </a:solidFill>
                <a:ea typeface="ＭＳ Ｐゴシック" panose="020B0600070205080204" pitchFamily="34" charset="-128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sz="1600" b="1">
                <a:solidFill>
                  <a:srgbClr val="FF0000"/>
                </a:solidFill>
                <a:ea typeface="ＭＳ Ｐゴシック" panose="020B0600070205080204" pitchFamily="34" charset="-128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ea typeface="ＭＳ Ｐゴシック" panose="020B0600070205080204" pitchFamily="34" charset="-128"/>
              </a:rPr>
              <a:t>B </a:t>
            </a:r>
            <a:r>
              <a:rPr lang="en-US" altLang="en-US" sz="1600" b="1">
                <a:solidFill>
                  <a:srgbClr val="FF0000"/>
                </a:solidFill>
                <a:ea typeface="ＭＳ Ｐゴシック" panose="020B0600070205080204" pitchFamily="34" charset="-128"/>
              </a:rPr>
              <a:t>= 8-9 T</a:t>
            </a: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93B6B6D5-5A74-FD24-3335-36637A59CB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5436458"/>
            <a:ext cx="2286000" cy="10779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J</a:t>
            </a:r>
            <a:r>
              <a:rPr lang="en-US" altLang="en-US" sz="1600" b="1" i="1" baseline="-250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e</a:t>
            </a:r>
            <a:r>
              <a:rPr lang="en-US" altLang="en-US" sz="1600" b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 ~ 600-700 A/mm</a:t>
            </a:r>
            <a:r>
              <a:rPr lang="en-US" altLang="en-US" sz="1600" b="1" baseline="300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sz="1600" b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US" sz="1600" b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 = 12-13 T</a:t>
            </a:r>
          </a:p>
        </p:txBody>
      </p:sp>
      <p:sp>
        <p:nvSpPr>
          <p:cNvPr id="3" name="Text Box 7">
            <a:extLst>
              <a:ext uri="{FF2B5EF4-FFF2-40B4-BE49-F238E27FC236}">
                <a16:creationId xmlns:a16="http://schemas.microsoft.com/office/drawing/2014/main" id="{DB68B9A3-AEA8-8DC2-6916-266C0DE071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191" y="2058193"/>
            <a:ext cx="1447800" cy="2460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by P. </a:t>
            </a:r>
            <a:r>
              <a:rPr lang="en-US" altLang="en-US" sz="1000" dirty="0" err="1">
                <a:solidFill>
                  <a:schemeClr val="tx1"/>
                </a:solidFill>
                <a:ea typeface="ＭＳ Ｐゴシック" panose="020B0600070205080204" pitchFamily="34" charset="-128"/>
              </a:rPr>
              <a:t>Ferracin</a:t>
            </a:r>
            <a:endParaRPr lang="en-US" altLang="en-US" sz="10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0A15A2C-FAD5-E931-8FCD-78D9D02F9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99E-7F1A-489F-9DF7-6FC2BCBC348C}" type="slidenum">
              <a:rPr lang="en-GB" smtClean="0"/>
              <a:t>21</a:t>
            </a:fld>
            <a:endParaRPr lang="en-GB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E245F06A-D926-33EC-D213-33621CFFA506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Superconduttori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in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pratica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A88BFAC-B4F9-CEF6-15F5-2A5ACE7D5077}"/>
              </a:ext>
            </a:extLst>
          </p:cNvPr>
          <p:cNvSpPr txBox="1">
            <a:spLocks/>
          </p:cNvSpPr>
          <p:nvPr/>
        </p:nvSpPr>
        <p:spPr>
          <a:xfrm>
            <a:off x="597159" y="1536441"/>
            <a:ext cx="11196735" cy="5057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150" altLang="en-US" sz="1800" dirty="0" err="1"/>
              <a:t>Diametro</a:t>
            </a:r>
            <a:r>
              <a:rPr lang="en-150" altLang="en-US" sz="1800" dirty="0"/>
              <a:t> 0.85mm</a:t>
            </a:r>
            <a:endParaRPr lang="en-GB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8118362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>
                <a:solidFill>
                  <a:srgbClr val="0033A1"/>
                </a:solidFill>
                <a:latin typeface="+mn-lt"/>
              </a:rPr>
              <a:t>Magneti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superconduttori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-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fusione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FCF3C-BF84-7C51-ADC1-73408F265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837" y="1365189"/>
            <a:ext cx="10515600" cy="5172459"/>
          </a:xfrm>
        </p:spPr>
        <p:txBody>
          <a:bodyPr>
            <a:normAutofit/>
          </a:bodyPr>
          <a:lstStyle/>
          <a:p>
            <a:pPr eaLnBrk="1" hangingPunct="1"/>
            <a:r>
              <a:rPr lang="it-IT" sz="1600" dirty="0">
                <a:sym typeface="Symbol" pitchFamily="18" charset="2"/>
              </a:rPr>
              <a:t>Nei tokamak, proposti negli anni ‘50 da Sakarov e Tamm, un campo magnetico confina un plasma che viene scaldato per produrre energia di fusione nucleare, come nel Sole</a:t>
            </a:r>
          </a:p>
          <a:p>
            <a:pPr eaLnBrk="1" hangingPunct="1"/>
            <a:r>
              <a:rPr lang="it-IT" sz="1600" dirty="0">
                <a:sym typeface="Symbol" pitchFamily="18" charset="2"/>
              </a:rPr>
              <a:t>ITER è l’ultima generazione di questi progetti, lanciato nel 1985, operativo nel 2030 – magneti in Nb3Sn fino a 13 T</a:t>
            </a:r>
          </a:p>
          <a:p>
            <a:pPr eaLnBrk="1" hangingPunct="1"/>
            <a:r>
              <a:rPr lang="it-IT" sz="1600" dirty="0">
                <a:sym typeface="Symbol" pitchFamily="18" charset="2"/>
              </a:rPr>
              <a:t>SPARC è un progetto che grazie a magneti in HTS di 20 T dovrebbe permettere un reattore molto più compatto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3F261-D867-F327-8B36-899C2348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22</a:t>
            </a:fld>
            <a:endParaRPr lang="en-GB"/>
          </a:p>
        </p:txBody>
      </p:sp>
      <p:pic>
        <p:nvPicPr>
          <p:cNvPr id="4" name="Picture 3" descr="DT_Reac_en">
            <a:extLst>
              <a:ext uri="{FF2B5EF4-FFF2-40B4-BE49-F238E27FC236}">
                <a16:creationId xmlns:a16="http://schemas.microsoft.com/office/drawing/2014/main" id="{C797B2A2-A2F0-7F2D-7EED-F3A1C3AA3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275" y="3503869"/>
            <a:ext cx="3995737" cy="180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3A0AE9A3-B782-D2EF-A6D9-F7A17AEED4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505" y="2881390"/>
            <a:ext cx="2793085" cy="261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552000-96FD-427E-56DE-9E5600763085}"/>
              </a:ext>
            </a:extLst>
          </p:cNvPr>
          <p:cNvSpPr txBox="1"/>
          <p:nvPr/>
        </p:nvSpPr>
        <p:spPr>
          <a:xfrm>
            <a:off x="8165024" y="5464085"/>
            <a:ext cx="49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ITER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277461-58F1-57A3-BE14-115A84900CA4}"/>
              </a:ext>
            </a:extLst>
          </p:cNvPr>
          <p:cNvSpPr txBox="1"/>
          <p:nvPr/>
        </p:nvSpPr>
        <p:spPr>
          <a:xfrm>
            <a:off x="3533523" y="5432792"/>
            <a:ext cx="1392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/>
              <a:t>Fusione</a:t>
            </a:r>
            <a:r>
              <a:rPr lang="en-US" sz="1200" b="1" dirty="0"/>
              <a:t> </a:t>
            </a:r>
            <a:r>
              <a:rPr lang="en-US" sz="1200" b="1" dirty="0" err="1"/>
              <a:t>nucleare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63138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>
                <a:solidFill>
                  <a:srgbClr val="0033A1"/>
                </a:solidFill>
                <a:latin typeface="+mn-lt"/>
              </a:rPr>
              <a:t>Magneti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superconduttori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-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medicina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FCF3C-BF84-7C51-ADC1-73408F265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836" y="1365189"/>
            <a:ext cx="10607963" cy="5172459"/>
          </a:xfrm>
        </p:spPr>
        <p:txBody>
          <a:bodyPr>
            <a:normAutofit/>
          </a:bodyPr>
          <a:lstStyle/>
          <a:p>
            <a:pPr eaLnBrk="1" hangingPunct="1"/>
            <a:r>
              <a:rPr lang="it-IT" sz="1600" dirty="0">
                <a:sym typeface="Symbol" pitchFamily="18" charset="2"/>
              </a:rPr>
              <a:t>Imaging a </a:t>
            </a:r>
            <a:r>
              <a:rPr lang="it-IT" sz="1600" b="1" dirty="0">
                <a:sym typeface="Symbol" pitchFamily="18" charset="2"/>
              </a:rPr>
              <a:t>risonanza magnetica </a:t>
            </a:r>
            <a:r>
              <a:rPr lang="it-IT" sz="1600" dirty="0">
                <a:sym typeface="Symbol" pitchFamily="18" charset="2"/>
              </a:rPr>
              <a:t>– solenoidi da 3 a 7 T prodotti commercialmente e usati negli ospedali</a:t>
            </a:r>
          </a:p>
          <a:p>
            <a:pPr eaLnBrk="1" hangingPunct="1"/>
            <a:r>
              <a:rPr lang="it-IT" sz="1600" dirty="0">
                <a:sym typeface="Symbol" pitchFamily="18" charset="2"/>
              </a:rPr>
              <a:t>Dispositivi a campo più alto sono sviluppati in via sperimentale (progetto Neurospin, a 11.7 T), e fino a 17 T</a:t>
            </a:r>
          </a:p>
          <a:p>
            <a:pPr eaLnBrk="1" hangingPunct="1"/>
            <a:r>
              <a:rPr lang="it-IT" sz="1600" dirty="0">
                <a:sym typeface="Symbol" pitchFamily="18" charset="2"/>
              </a:rPr>
              <a:t>Costituiscono oggi il mercato principale per la superconduttività</a:t>
            </a:r>
          </a:p>
          <a:p>
            <a:pPr eaLnBrk="1" hangingPunct="1"/>
            <a:r>
              <a:rPr lang="it-IT" sz="1600" dirty="0">
                <a:sym typeface="Symbol" pitchFamily="18" charset="2"/>
              </a:rPr>
              <a:t>Sono una applicazione particolare della NMR (risonanza magnetica nucleare), usata con campi magnetici fino a 23 T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3F261-D867-F327-8B36-899C2348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23</a:t>
            </a:fld>
            <a:endParaRPr lang="en-GB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ED88FCA-AC53-C47A-3FF7-64ADE5860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093" y="3277844"/>
            <a:ext cx="2917473" cy="2442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B1A3C5F1-DCDE-BFC8-BCB1-A3FF8B554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946" y="3297559"/>
            <a:ext cx="1978025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1" descr="Siemens7T">
            <a:extLst>
              <a:ext uri="{FF2B5EF4-FFF2-40B4-BE49-F238E27FC236}">
                <a16:creationId xmlns:a16="http://schemas.microsoft.com/office/drawing/2014/main" id="{D8C0477B-68B6-5B07-7AF1-575561FF4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510" y="3339894"/>
            <a:ext cx="199072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66FD477-6762-2505-1D06-D95F7B58B0F9}"/>
              </a:ext>
            </a:extLst>
          </p:cNvPr>
          <p:cNvSpPr txBox="1"/>
          <p:nvPr/>
        </p:nvSpPr>
        <p:spPr>
          <a:xfrm>
            <a:off x="3260527" y="5990631"/>
            <a:ext cx="5578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/>
              <a:t>Immagini</a:t>
            </a:r>
            <a:r>
              <a:rPr lang="en-US" sz="1200" b="1" dirty="0"/>
              <a:t> </a:t>
            </a:r>
            <a:r>
              <a:rPr lang="en-US" sz="1200" b="1" dirty="0" err="1"/>
              <a:t>ottenute</a:t>
            </a:r>
            <a:r>
              <a:rPr lang="en-US" sz="1200" b="1" dirty="0"/>
              <a:t> </a:t>
            </a:r>
            <a:r>
              <a:rPr lang="en-US" sz="1200" b="1" dirty="0" err="1"/>
              <a:t>grazie</a:t>
            </a:r>
            <a:r>
              <a:rPr lang="en-US" sz="1200" b="1" dirty="0"/>
              <a:t> </a:t>
            </a:r>
            <a:r>
              <a:rPr lang="en-US" sz="1200" b="1" dirty="0" err="1"/>
              <a:t>alla</a:t>
            </a:r>
            <a:r>
              <a:rPr lang="en-US" sz="1200" b="1" dirty="0"/>
              <a:t> </a:t>
            </a:r>
            <a:r>
              <a:rPr lang="en-150" sz="1200" b="1" dirty="0"/>
              <a:t> </a:t>
            </a:r>
            <a:r>
              <a:rPr lang="en-US" sz="1200" b="1" dirty="0" err="1"/>
              <a:t>risonanza</a:t>
            </a:r>
            <a:r>
              <a:rPr lang="en-US" sz="1200" b="1" dirty="0"/>
              <a:t> </a:t>
            </a:r>
            <a:r>
              <a:rPr lang="en-US" sz="1200" b="1" dirty="0" err="1"/>
              <a:t>magnetica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775588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>
                <a:solidFill>
                  <a:srgbClr val="0033A1"/>
                </a:solidFill>
                <a:latin typeface="+mn-lt"/>
              </a:rPr>
              <a:t>Magneti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superconduttori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-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acceleratori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FCF3C-BF84-7C51-ADC1-73408F265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836" y="1365189"/>
            <a:ext cx="10607963" cy="5172459"/>
          </a:xfrm>
        </p:spPr>
        <p:txBody>
          <a:bodyPr>
            <a:normAutofit/>
          </a:bodyPr>
          <a:lstStyle/>
          <a:p>
            <a:pPr eaLnBrk="1" hangingPunct="1"/>
            <a:r>
              <a:rPr lang="it-IT" sz="1600" dirty="0">
                <a:sym typeface="Symbol" pitchFamily="18" charset="2"/>
              </a:rPr>
              <a:t>Negli acceleratori di particelle, l’energia di collisione è il prodotto tra il campo dei magneti e la dimensione dell’anello</a:t>
            </a:r>
          </a:p>
          <a:p>
            <a:pPr eaLnBrk="1" hangingPunct="1"/>
            <a:r>
              <a:rPr lang="it-IT" sz="1600" dirty="0">
                <a:sym typeface="Symbol" pitchFamily="18" charset="2"/>
              </a:rPr>
              <a:t>Alti campi magnetici  grandi energie</a:t>
            </a:r>
          </a:p>
          <a:p>
            <a:pPr eaLnBrk="1" hangingPunct="1"/>
            <a:r>
              <a:rPr lang="it-IT" sz="1600" dirty="0">
                <a:sym typeface="Symbol" pitchFamily="18" charset="2"/>
              </a:rPr>
              <a:t>Tevatron con 4 T (Nb-Ti) e 6.28 km sfiora 1 TeV per protone negli anni ‘80</a:t>
            </a:r>
          </a:p>
          <a:p>
            <a:pPr eaLnBrk="1" hangingPunct="1"/>
            <a:r>
              <a:rPr lang="it-IT" sz="1600" dirty="0">
                <a:sym typeface="Symbol" pitchFamily="18" charset="2"/>
              </a:rPr>
              <a:t>Anni prima, magneti con 4 T di campo vengono usati al CERN-ISR</a:t>
            </a:r>
          </a:p>
          <a:p>
            <a:pPr eaLnBrk="1" hangingPunct="1"/>
            <a:r>
              <a:rPr lang="it-IT" sz="1600" dirty="0">
                <a:sym typeface="Symbol" pitchFamily="18" charset="2"/>
              </a:rPr>
              <a:t>Negli anni ‘10, LHC con 8 T (Nb-Ti) e 27 km raggiunge 6.8 TeV, e un premio Nobel per la scoperta del bosone di Higgs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3F261-D867-F327-8B36-899C2348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24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55D7FE-329E-EE57-3858-66EA607B2E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8866"/>
          <a:stretch/>
        </p:blipFill>
        <p:spPr>
          <a:xfrm>
            <a:off x="1557183" y="3331317"/>
            <a:ext cx="2740832" cy="26892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2569F4-EABD-D8BB-E280-941EF53F70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1904" y="3557096"/>
            <a:ext cx="2455332" cy="24553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FABAD2-9AEA-9FDC-B26B-6DFDF32F49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6680" y="3557093"/>
            <a:ext cx="2455334" cy="245533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FBFADB3-C925-5077-237C-C3E9C9D8FCC5}"/>
              </a:ext>
            </a:extLst>
          </p:cNvPr>
          <p:cNvSpPr txBox="1"/>
          <p:nvPr/>
        </p:nvSpPr>
        <p:spPr>
          <a:xfrm>
            <a:off x="7910458" y="6082984"/>
            <a:ext cx="100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Peter Higgs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E28D5A-2656-DCF6-E3EF-820A27DE80A9}"/>
              </a:ext>
            </a:extLst>
          </p:cNvPr>
          <p:cNvSpPr txBox="1"/>
          <p:nvPr/>
        </p:nvSpPr>
        <p:spPr>
          <a:xfrm>
            <a:off x="5212414" y="6037829"/>
            <a:ext cx="13172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François </a:t>
            </a:r>
            <a:r>
              <a:rPr lang="en-US" sz="1200" b="1" dirty="0" err="1"/>
              <a:t>Englert</a:t>
            </a:r>
            <a:endParaRPr lang="en-US" sz="12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75CD5A-B99D-2CB7-ED31-DCB21C1D0ABD}"/>
              </a:ext>
            </a:extLst>
          </p:cNvPr>
          <p:cNvSpPr txBox="1"/>
          <p:nvPr/>
        </p:nvSpPr>
        <p:spPr>
          <a:xfrm>
            <a:off x="2711925" y="6063229"/>
            <a:ext cx="115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I </a:t>
            </a:r>
            <a:r>
              <a:rPr lang="en-US" sz="1200" b="1" dirty="0" err="1"/>
              <a:t>dipoli</a:t>
            </a:r>
            <a:r>
              <a:rPr lang="en-US" sz="1200" b="1" dirty="0"/>
              <a:t> di LHC</a:t>
            </a:r>
          </a:p>
        </p:txBody>
      </p:sp>
    </p:spTree>
    <p:extLst>
      <p:ext uri="{BB962C8B-B14F-4D97-AF65-F5344CB8AC3E}">
        <p14:creationId xmlns:p14="http://schemas.microsoft.com/office/powerpoint/2010/main" val="861245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55C924-3AAB-904B-2010-CAE325988E90}"/>
              </a:ext>
            </a:extLst>
          </p:cNvPr>
          <p:cNvSpPr txBox="1">
            <a:spLocks noChangeArrowheads="1"/>
          </p:cNvSpPr>
          <p:nvPr/>
        </p:nvSpPr>
        <p:spPr>
          <a:xfrm>
            <a:off x="299619" y="1043299"/>
            <a:ext cx="8872956" cy="51135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150" sz="1800" dirty="0" err="1">
                <a:solidFill>
                  <a:srgbClr val="FF0000"/>
                </a:solidFill>
              </a:rPr>
              <a:t>L’arco</a:t>
            </a:r>
            <a:r>
              <a:rPr lang="en-150" sz="1800" dirty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FF0000"/>
                </a:solidFill>
              </a:rPr>
              <a:t>(20.7 km)</a:t>
            </a:r>
            <a:endParaRPr lang="en-GB" sz="2000" dirty="0"/>
          </a:p>
          <a:p>
            <a:pPr lvl="1"/>
            <a:r>
              <a:rPr lang="en-GB" sz="1600" dirty="0" err="1">
                <a:solidFill>
                  <a:srgbClr val="FF0000"/>
                </a:solidFill>
              </a:rPr>
              <a:t>Dipol</a:t>
            </a:r>
            <a:r>
              <a:rPr lang="en-150" sz="1600" dirty="0" err="1">
                <a:solidFill>
                  <a:srgbClr val="FF0000"/>
                </a:solidFill>
              </a:rPr>
              <a:t>i</a:t>
            </a:r>
            <a:r>
              <a:rPr lang="en-GB" sz="1600" dirty="0"/>
              <a:t> : </a:t>
            </a:r>
            <a:r>
              <a:rPr lang="en-150" sz="1600" dirty="0"/>
              <a:t>campo </a:t>
            </a:r>
            <a:r>
              <a:rPr lang="en-150" sz="1600" dirty="0" err="1"/>
              <a:t>magnetico</a:t>
            </a:r>
            <a:r>
              <a:rPr lang="en-150" sz="1600" dirty="0"/>
              <a:t> </a:t>
            </a:r>
            <a:r>
              <a:rPr lang="en-150" sz="1600" dirty="0" err="1"/>
              <a:t>responsabile</a:t>
            </a:r>
            <a:r>
              <a:rPr lang="en-150" sz="1600" dirty="0"/>
              <a:t> di </a:t>
            </a:r>
            <a:r>
              <a:rPr lang="en-150" sz="1600" dirty="0" err="1"/>
              <a:t>devire</a:t>
            </a:r>
            <a:r>
              <a:rPr lang="en-150" sz="1600" dirty="0"/>
              <a:t> (</a:t>
            </a:r>
            <a:r>
              <a:rPr lang="en-150" sz="1600" dirty="0" err="1"/>
              <a:t>curvare</a:t>
            </a:r>
            <a:r>
              <a:rPr lang="en-150" sz="1600" dirty="0"/>
              <a:t>) il fascio di </a:t>
            </a:r>
            <a:r>
              <a:rPr lang="en-150" sz="1600" dirty="0" err="1"/>
              <a:t>particelle</a:t>
            </a:r>
            <a:endParaRPr lang="en-GB" sz="1600" dirty="0"/>
          </a:p>
          <a:p>
            <a:pPr lvl="1"/>
            <a:r>
              <a:rPr lang="en-GB" sz="1600" dirty="0" err="1">
                <a:solidFill>
                  <a:srgbClr val="FF0000"/>
                </a:solidFill>
              </a:rPr>
              <a:t>Quadrupol</a:t>
            </a:r>
            <a:r>
              <a:rPr lang="en-150" sz="1600" dirty="0" err="1">
                <a:solidFill>
                  <a:srgbClr val="FF0000"/>
                </a:solidFill>
              </a:rPr>
              <a:t>i</a:t>
            </a:r>
            <a:r>
              <a:rPr lang="en-GB" sz="1600" dirty="0">
                <a:solidFill>
                  <a:srgbClr val="FF0000"/>
                </a:solidFill>
              </a:rPr>
              <a:t>:</a:t>
            </a:r>
            <a:r>
              <a:rPr lang="en-GB" sz="1600" dirty="0"/>
              <a:t> </a:t>
            </a:r>
            <a:r>
              <a:rPr lang="en-150" sz="1600" dirty="0"/>
              <a:t>campo </a:t>
            </a:r>
            <a:r>
              <a:rPr lang="en-150" sz="1600" dirty="0" err="1"/>
              <a:t>magnetico</a:t>
            </a:r>
            <a:r>
              <a:rPr lang="en-150" sz="1600" dirty="0"/>
              <a:t> </a:t>
            </a:r>
            <a:r>
              <a:rPr lang="en-150" sz="1600" dirty="0" err="1"/>
              <a:t>che</a:t>
            </a:r>
            <a:r>
              <a:rPr lang="en-150" sz="1600" dirty="0"/>
              <a:t> genera </a:t>
            </a:r>
            <a:r>
              <a:rPr lang="en-150" sz="1600" dirty="0" err="1"/>
              <a:t>forze</a:t>
            </a:r>
            <a:r>
              <a:rPr lang="en-150" sz="1600" dirty="0"/>
              <a:t> </a:t>
            </a:r>
            <a:r>
              <a:rPr lang="en-150" sz="1600" dirty="0" err="1"/>
              <a:t>necessarie</a:t>
            </a:r>
            <a:r>
              <a:rPr lang="en-150" sz="1600" dirty="0"/>
              <a:t> per </a:t>
            </a:r>
            <a:r>
              <a:rPr lang="en-150" sz="1600" dirty="0" err="1"/>
              <a:t>stabilizzare</a:t>
            </a:r>
            <a:r>
              <a:rPr lang="en-150" sz="1600" dirty="0"/>
              <a:t> il moto </a:t>
            </a:r>
            <a:r>
              <a:rPr lang="en-150" sz="1600" dirty="0" err="1"/>
              <a:t>lineare</a:t>
            </a:r>
            <a:endParaRPr lang="en-GB" sz="1600" dirty="0"/>
          </a:p>
          <a:p>
            <a:pPr lvl="2"/>
            <a:r>
              <a:rPr lang="en-150" sz="1400" dirty="0"/>
              <a:t>Focus del fascio</a:t>
            </a:r>
            <a:endParaRPr lang="en-GB" sz="1400" dirty="0"/>
          </a:p>
          <a:p>
            <a:pPr lvl="2"/>
            <a:r>
              <a:rPr lang="en-150" sz="1400" dirty="0" err="1"/>
              <a:t>Previene</a:t>
            </a:r>
            <a:r>
              <a:rPr lang="en-150" sz="1400" dirty="0"/>
              <a:t> la “</a:t>
            </a:r>
            <a:r>
              <a:rPr lang="en-150" sz="1400" dirty="0" err="1"/>
              <a:t>caduta</a:t>
            </a:r>
            <a:r>
              <a:rPr lang="en-150" sz="1400" dirty="0"/>
              <a:t>” </a:t>
            </a:r>
            <a:r>
              <a:rPr lang="en-150" sz="1400" dirty="0" err="1"/>
              <a:t>dei</a:t>
            </a:r>
            <a:r>
              <a:rPr lang="en-150" sz="1400" dirty="0"/>
              <a:t> </a:t>
            </a:r>
            <a:r>
              <a:rPr lang="en-150" sz="1400" dirty="0" err="1"/>
              <a:t>protoni</a:t>
            </a:r>
            <a:r>
              <a:rPr lang="en-150" sz="1400" dirty="0"/>
              <a:t> </a:t>
            </a:r>
            <a:r>
              <a:rPr lang="en-150" sz="1400" dirty="0" err="1"/>
              <a:t>nel</a:t>
            </a:r>
            <a:r>
              <a:rPr lang="en-150" sz="1400" dirty="0"/>
              <a:t> </a:t>
            </a:r>
            <a:r>
              <a:rPr lang="en-150" sz="1400" dirty="0" err="1"/>
              <a:t>fondo</a:t>
            </a:r>
            <a:r>
              <a:rPr lang="en-150" sz="1400" dirty="0"/>
              <a:t> </a:t>
            </a:r>
            <a:r>
              <a:rPr lang="en-150" sz="1400" dirty="0" err="1"/>
              <a:t>dell’apertura</a:t>
            </a:r>
            <a:r>
              <a:rPr lang="en-GB" sz="1400" dirty="0"/>
              <a:t>( </a:t>
            </a:r>
            <a:r>
              <a:rPr lang="en-150" sz="1400" dirty="0" err="1"/>
              <a:t>succederebbe</a:t>
            </a:r>
            <a:r>
              <a:rPr lang="en-150" sz="1400" dirty="0"/>
              <a:t> in </a:t>
            </a:r>
            <a:r>
              <a:rPr lang="en-150" sz="1400" dirty="0" err="1"/>
              <a:t>meno</a:t>
            </a:r>
            <a:r>
              <a:rPr lang="en-150" sz="1400" dirty="0"/>
              <a:t> di </a:t>
            </a:r>
            <a:r>
              <a:rPr lang="en-GB" sz="1400" dirty="0"/>
              <a:t>60 </a:t>
            </a:r>
            <a:r>
              <a:rPr lang="en-GB" sz="1400" dirty="0" err="1"/>
              <a:t>ms</a:t>
            </a:r>
            <a:r>
              <a:rPr lang="en-GB" sz="1400" dirty="0"/>
              <a:t>)</a:t>
            </a:r>
          </a:p>
          <a:p>
            <a:pPr lvl="1"/>
            <a:r>
              <a:rPr lang="en-GB" sz="1600" dirty="0" err="1">
                <a:solidFill>
                  <a:srgbClr val="FF0000"/>
                </a:solidFill>
              </a:rPr>
              <a:t>Corret</a:t>
            </a:r>
            <a:r>
              <a:rPr lang="en-150" sz="1600" dirty="0">
                <a:solidFill>
                  <a:srgbClr val="FF0000"/>
                </a:solidFill>
              </a:rPr>
              <a:t>tori</a:t>
            </a:r>
          </a:p>
          <a:p>
            <a:pPr lvl="1"/>
            <a:endParaRPr lang="en-150" sz="1600" dirty="0">
              <a:solidFill>
                <a:srgbClr val="FF0000"/>
              </a:solidFill>
            </a:endParaRPr>
          </a:p>
          <a:p>
            <a:pPr lvl="1"/>
            <a:endParaRPr lang="en-150" sz="1600" dirty="0">
              <a:solidFill>
                <a:srgbClr val="FF0000"/>
              </a:solidFill>
            </a:endParaRPr>
          </a:p>
          <a:p>
            <a:pPr lvl="1"/>
            <a:endParaRPr lang="en-150" sz="1600" dirty="0">
              <a:solidFill>
                <a:srgbClr val="FF0000"/>
              </a:solidFill>
            </a:endParaRPr>
          </a:p>
          <a:p>
            <a:pPr lvl="1"/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>
                <a:solidFill>
                  <a:srgbClr val="FF0000"/>
                </a:solidFill>
              </a:rPr>
              <a:t>Long straight sections (7.2)</a:t>
            </a:r>
          </a:p>
          <a:p>
            <a:pPr lvl="1"/>
            <a:r>
              <a:rPr lang="en-150" sz="1600" dirty="0">
                <a:solidFill>
                  <a:srgbClr val="FF0000"/>
                </a:solidFill>
              </a:rPr>
              <a:t>Zona di </a:t>
            </a:r>
            <a:r>
              <a:rPr lang="en-150" sz="1600" dirty="0" err="1">
                <a:solidFill>
                  <a:srgbClr val="FF0000"/>
                </a:solidFill>
              </a:rPr>
              <a:t>interazione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(IR) </a:t>
            </a:r>
            <a:r>
              <a:rPr lang="en-150" sz="1600" dirty="0"/>
              <a:t>dove </a:t>
            </a:r>
            <a:r>
              <a:rPr lang="en-150" sz="1600" dirty="0" err="1"/>
              <a:t>troviamo</a:t>
            </a:r>
            <a:r>
              <a:rPr lang="en-150" sz="1600" dirty="0"/>
              <a:t> </a:t>
            </a:r>
            <a:r>
              <a:rPr lang="en-150" sz="1600" dirty="0" err="1"/>
              <a:t>gli</a:t>
            </a:r>
            <a:r>
              <a:rPr lang="en-150" sz="1600" dirty="0"/>
              <a:t> </a:t>
            </a:r>
            <a:r>
              <a:rPr lang="en-150" sz="1600" dirty="0" err="1"/>
              <a:t>esperimenti</a:t>
            </a:r>
            <a:endParaRPr lang="en-US" sz="1600" dirty="0"/>
          </a:p>
          <a:p>
            <a:pPr lvl="2"/>
            <a:r>
              <a:rPr lang="en-US" sz="1400" dirty="0" err="1"/>
              <a:t>Quadrupol</a:t>
            </a:r>
            <a:r>
              <a:rPr lang="en-150" sz="1400" dirty="0" err="1"/>
              <a:t>i</a:t>
            </a:r>
            <a:r>
              <a:rPr lang="en-US" sz="1400" dirty="0"/>
              <a:t> </a:t>
            </a:r>
            <a:r>
              <a:rPr lang="en-150" sz="1400" dirty="0"/>
              <a:t>per il focus del fascio </a:t>
            </a:r>
            <a:endParaRPr lang="en-US" sz="1400" dirty="0"/>
          </a:p>
          <a:p>
            <a:pPr lvl="2"/>
            <a:r>
              <a:rPr lang="en-US" sz="1400" dirty="0" err="1"/>
              <a:t>Dipol</a:t>
            </a:r>
            <a:r>
              <a:rPr lang="en-150" sz="1400" dirty="0" err="1"/>
              <a:t>i</a:t>
            </a:r>
            <a:r>
              <a:rPr lang="en-US" sz="1400" dirty="0"/>
              <a:t> </a:t>
            </a:r>
            <a:r>
              <a:rPr lang="en-150" sz="1400" dirty="0"/>
              <a:t>per il passaggio </a:t>
            </a:r>
            <a:r>
              <a:rPr lang="en-150" sz="1400" dirty="0" err="1"/>
              <a:t>nei</a:t>
            </a:r>
            <a:r>
              <a:rPr lang="en-150" sz="1400" dirty="0"/>
              <a:t> </a:t>
            </a:r>
            <a:r>
              <a:rPr lang="en-150" sz="1400" dirty="0" err="1"/>
              <a:t>dipoli</a:t>
            </a:r>
            <a:r>
              <a:rPr lang="en-150" sz="1400" dirty="0"/>
              <a:t> a doppia </a:t>
            </a:r>
            <a:r>
              <a:rPr lang="en-150" sz="1400" dirty="0" err="1"/>
              <a:t>apertura</a:t>
            </a:r>
            <a:endParaRPr lang="en-US" sz="1400" dirty="0"/>
          </a:p>
          <a:p>
            <a:pPr lvl="1"/>
            <a:r>
              <a:rPr lang="en-150" sz="1600" dirty="0" err="1">
                <a:solidFill>
                  <a:srgbClr val="FF0000"/>
                </a:solidFill>
              </a:rPr>
              <a:t>Altri</a:t>
            </a:r>
            <a:r>
              <a:rPr lang="en-150" sz="1600" dirty="0">
                <a:solidFill>
                  <a:srgbClr val="FF0000"/>
                </a:solidFill>
              </a:rPr>
              <a:t> </a:t>
            </a:r>
            <a:r>
              <a:rPr lang="en-150" sz="1600" dirty="0" err="1">
                <a:solidFill>
                  <a:srgbClr val="FF0000"/>
                </a:solidFill>
              </a:rPr>
              <a:t>dispositivi</a:t>
            </a:r>
            <a:endParaRPr lang="en-US" sz="1600" dirty="0">
              <a:solidFill>
                <a:srgbClr val="FF0000"/>
              </a:solidFill>
            </a:endParaRPr>
          </a:p>
          <a:p>
            <a:pPr lvl="2"/>
            <a:r>
              <a:rPr lang="en-US" sz="1400" dirty="0"/>
              <a:t>Beam injection (dipole kickers)</a:t>
            </a:r>
          </a:p>
          <a:p>
            <a:pPr lvl="2"/>
            <a:r>
              <a:rPr lang="en-US" sz="1400" dirty="0"/>
              <a:t>Accelerating structure (RF cavities)</a:t>
            </a:r>
          </a:p>
          <a:p>
            <a:pPr lvl="2"/>
            <a:r>
              <a:rPr lang="en-US" sz="1400" dirty="0"/>
              <a:t>Beam dump (dipole kickers)</a:t>
            </a:r>
          </a:p>
          <a:p>
            <a:pPr lvl="2"/>
            <a:r>
              <a:rPr lang="en-US" sz="1400" dirty="0"/>
              <a:t>Beam cleaning (collimators)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410CB2-819E-CE3A-DE79-F276326FD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1594" y="950913"/>
            <a:ext cx="2181225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5">
            <a:extLst>
              <a:ext uri="{FF2B5EF4-FFF2-40B4-BE49-F238E27FC236}">
                <a16:creationId xmlns:a16="http://schemas.microsoft.com/office/drawing/2014/main" id="{2FB2B819-4969-CFB7-7E84-43344BEE85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7132" y="3041651"/>
            <a:ext cx="24431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/>
              <a:t>A schematic view of a synchrotron</a:t>
            </a: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F97CF4B6-E31C-2E02-BD0C-17888B53D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39656" y="6034567"/>
            <a:ext cx="24431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/>
              <a:t>The lay-out of the LHC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242D28-9A43-56EA-53DC-199C2D9DF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8884" y="3600051"/>
            <a:ext cx="3971667" cy="23526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6B7A02-7CA1-E68C-79F9-C6BA00783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362"/>
            <a:ext cx="10515600" cy="1325563"/>
          </a:xfrm>
        </p:spPr>
        <p:txBody>
          <a:bodyPr/>
          <a:lstStyle/>
          <a:p>
            <a:pPr algn="ctr"/>
            <a:r>
              <a:rPr lang="en-150" b="1" dirty="0">
                <a:solidFill>
                  <a:srgbClr val="0033A1"/>
                </a:solidFill>
                <a:latin typeface="+mn-lt"/>
              </a:rPr>
              <a:t>Magneti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superconduttori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-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acceleratori</a:t>
            </a:r>
            <a:endParaRPr lang="en-GB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E16881-0A9E-4F10-97A8-5822363CD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6E39-825D-4E69-BF1E-EDEF8346E65F}" type="datetime1">
              <a:rPr lang="en-GB" smtClean="0"/>
              <a:t>16/07/2024</a:t>
            </a:fld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CC7443C-F3F1-263B-27DC-27B529393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99E-7F1A-489F-9DF7-6FC2BCBC348C}" type="slidenum">
              <a:rPr lang="en-GB" smtClean="0"/>
              <a:t>25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846BB1-0402-11F6-F78A-6CD7AF5E22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3576" y="2745015"/>
            <a:ext cx="1563516" cy="10822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C0A1E9E-E3FF-EF30-38AC-41DE896D7A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9162" y="2745015"/>
            <a:ext cx="2548405" cy="114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1880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59B2DFC-A536-DF83-D3AE-A54CEA120C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0867834"/>
              </p:ext>
            </p:extLst>
          </p:nvPr>
        </p:nvGraphicFramePr>
        <p:xfrm>
          <a:off x="8755" y="1659979"/>
          <a:ext cx="6416108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6D786709-03BD-AFEA-18F3-40C223327DB4}"/>
              </a:ext>
            </a:extLst>
          </p:cNvPr>
          <p:cNvSpPr txBox="1">
            <a:spLocks/>
          </p:cNvSpPr>
          <p:nvPr/>
        </p:nvSpPr>
        <p:spPr>
          <a:xfrm>
            <a:off x="838200" y="3436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150" b="1" dirty="0">
                <a:solidFill>
                  <a:srgbClr val="0033A1"/>
                </a:solidFill>
                <a:latin typeface="+mn-lt"/>
              </a:rPr>
              <a:t>Magneti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superconduttori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-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acceleratori</a:t>
            </a:r>
            <a:endParaRPr lang="en-GB" b="1" dirty="0">
              <a:solidFill>
                <a:srgbClr val="0070C0"/>
              </a:solidFill>
              <a:latin typeface="+mn-lt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CBA28E4-0BFA-E900-F480-AE8D766E77F2}"/>
              </a:ext>
            </a:extLst>
          </p:cNvPr>
          <p:cNvCxnSpPr>
            <a:cxnSpLocks/>
          </p:cNvCxnSpPr>
          <p:nvPr/>
        </p:nvCxnSpPr>
        <p:spPr>
          <a:xfrm>
            <a:off x="5871411" y="3777916"/>
            <a:ext cx="11069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1BD2FC7-AE64-8D06-3D23-4FFA406B99C2}"/>
              </a:ext>
            </a:extLst>
          </p:cNvPr>
          <p:cNvSpPr/>
          <p:nvPr/>
        </p:nvSpPr>
        <p:spPr>
          <a:xfrm>
            <a:off x="7152774" y="3335756"/>
            <a:ext cx="1666374" cy="884320"/>
          </a:xfrm>
          <a:prstGeom prst="roundRect">
            <a:avLst/>
          </a:prstGeom>
          <a:solidFill>
            <a:srgbClr val="0033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Test and training </a:t>
            </a:r>
            <a:endParaRPr lang="en-GB" sz="12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BE60F1D-0405-E26F-A422-448874A8F36E}"/>
              </a:ext>
            </a:extLst>
          </p:cNvPr>
          <p:cNvCxnSpPr>
            <a:cxnSpLocks/>
          </p:cNvCxnSpPr>
          <p:nvPr/>
        </p:nvCxnSpPr>
        <p:spPr>
          <a:xfrm>
            <a:off x="9077826" y="3777916"/>
            <a:ext cx="7058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920159-D31F-DAAA-88E1-0CCC138A1D4E}"/>
              </a:ext>
            </a:extLst>
          </p:cNvPr>
          <p:cNvSpPr/>
          <p:nvPr/>
        </p:nvSpPr>
        <p:spPr>
          <a:xfrm>
            <a:off x="9958137" y="3335756"/>
            <a:ext cx="1666374" cy="88432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Particle accelerators</a:t>
            </a:r>
            <a:endParaRPr lang="en-GB" sz="12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6E459B-E0E9-9CCC-0930-871B67BB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D812-F5F9-4C7C-B8E5-9FB800F842A7}" type="datetime1">
              <a:rPr lang="en-GB" smtClean="0"/>
              <a:t>16/07/2024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94B859-55FF-12F8-BBE3-08E49E3ED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99E-7F1A-489F-9DF7-6FC2BCBC348C}" type="slidenum">
              <a:rPr lang="en-GB" smtClean="0"/>
              <a:t>26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19D253-20D8-0BEC-D217-6E2DD90B2EA3}"/>
              </a:ext>
            </a:extLst>
          </p:cNvPr>
          <p:cNvSpPr txBox="1"/>
          <p:nvPr/>
        </p:nvSpPr>
        <p:spPr>
          <a:xfrm>
            <a:off x="5677632" y="1856142"/>
            <a:ext cx="60974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dirty="0">
                <a:sym typeface="Symbol" pitchFamily="18" charset="2"/>
              </a:rPr>
              <a:t>I </a:t>
            </a:r>
            <a:r>
              <a:rPr lang="en-150" dirty="0" err="1">
                <a:sym typeface="Symbol" pitchFamily="18" charset="2"/>
              </a:rPr>
              <a:t>magneti</a:t>
            </a:r>
            <a:r>
              <a:rPr lang="en-150" dirty="0">
                <a:sym typeface="Symbol" pitchFamily="18" charset="2"/>
              </a:rPr>
              <a:t> </a:t>
            </a:r>
            <a:r>
              <a:rPr lang="en-150" dirty="0" err="1">
                <a:sym typeface="Symbol" pitchFamily="18" charset="2"/>
              </a:rPr>
              <a:t>superconduttori</a:t>
            </a:r>
            <a:r>
              <a:rPr lang="en-150" dirty="0">
                <a:sym typeface="Symbol" pitchFamily="18" charset="2"/>
              </a:rPr>
              <a:t> </a:t>
            </a:r>
            <a:r>
              <a:rPr lang="en-150" dirty="0" err="1">
                <a:sym typeface="Symbol" pitchFamily="18" charset="2"/>
              </a:rPr>
              <a:t>sono</a:t>
            </a:r>
            <a:r>
              <a:rPr lang="en-150" dirty="0">
                <a:sym typeface="Symbol" pitchFamily="18" charset="2"/>
              </a:rPr>
              <a:t> uno </a:t>
            </a:r>
            <a:r>
              <a:rPr lang="en-150" dirty="0" err="1">
                <a:sym typeface="Symbol" pitchFamily="18" charset="2"/>
              </a:rPr>
              <a:t>straordinario</a:t>
            </a:r>
            <a:r>
              <a:rPr lang="en-150" dirty="0">
                <a:sym typeface="Symbol" pitchFamily="18" charset="2"/>
              </a:rPr>
              <a:t> </a:t>
            </a:r>
            <a:r>
              <a:rPr lang="en-150" dirty="0" err="1">
                <a:sym typeface="Symbol" pitchFamily="18" charset="2"/>
              </a:rPr>
              <a:t>insieme</a:t>
            </a:r>
            <a:r>
              <a:rPr lang="en-150" dirty="0">
                <a:sym typeface="Symbol" pitchFamily="18" charset="2"/>
              </a:rPr>
              <a:t> di </a:t>
            </a:r>
            <a:r>
              <a:rPr lang="en-150" dirty="0" err="1">
                <a:sym typeface="Symbol" pitchFamily="18" charset="2"/>
              </a:rPr>
              <a:t>fisica</a:t>
            </a:r>
            <a:r>
              <a:rPr lang="en-150" dirty="0">
                <a:sym typeface="Symbol" pitchFamily="18" charset="2"/>
              </a:rPr>
              <a:t>, </a:t>
            </a:r>
            <a:r>
              <a:rPr lang="en-150" dirty="0" err="1">
                <a:sym typeface="Symbol" pitchFamily="18" charset="2"/>
              </a:rPr>
              <a:t>ingegneria</a:t>
            </a:r>
            <a:r>
              <a:rPr lang="en-150" dirty="0">
                <a:sym typeface="Symbol" pitchFamily="18" charset="2"/>
              </a:rPr>
              <a:t> e </a:t>
            </a:r>
            <a:r>
              <a:rPr lang="en-150" dirty="0" err="1">
                <a:sym typeface="Symbol" pitchFamily="18" charset="2"/>
              </a:rPr>
              <a:t>chimica</a:t>
            </a:r>
            <a:r>
              <a:rPr lang="en-150" dirty="0">
                <a:sym typeface="Symbol" pitchFamily="18" charset="2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79449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>
                <a:solidFill>
                  <a:srgbClr val="0033A1"/>
                </a:solidFill>
                <a:latin typeface="+mn-lt"/>
              </a:rPr>
              <a:t>Magneti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superconduttori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-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acceleratori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FCF3C-BF84-7C51-ADC1-73408F265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836" y="1365189"/>
            <a:ext cx="10607963" cy="5172459"/>
          </a:xfrm>
        </p:spPr>
        <p:txBody>
          <a:bodyPr>
            <a:normAutofit/>
          </a:bodyPr>
          <a:lstStyle/>
          <a:p>
            <a:pPr eaLnBrk="1" hangingPunct="1"/>
            <a:r>
              <a:rPr lang="it-IT" sz="1600" dirty="0">
                <a:sym typeface="Symbol" pitchFamily="18" charset="2"/>
              </a:rPr>
              <a:t>Nell’upgrade di LHC, al CERN stiamo costruendo magneti di nuova generazione (Nb3Sn) con campo di picco di 11.5 T – installazione nel 2026-28</a:t>
            </a:r>
          </a:p>
          <a:p>
            <a:pPr eaLnBrk="1" hangingPunct="1"/>
            <a:r>
              <a:rPr lang="it-IT" sz="1600" dirty="0">
                <a:sym typeface="Symbol" pitchFamily="18" charset="2"/>
              </a:rPr>
              <a:t>Campi di 14 T o 20 T sono considerati negli studi del prossimo collisionatore al CERN, con un nuovo tunnel di 90 km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3F261-D867-F327-8B36-899C2348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27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2AD545-FF97-2E2B-2AB7-4BD9E8326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1537" y="2650641"/>
            <a:ext cx="1857839" cy="32878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BBF265-2DE7-AF8E-1CD2-57BA0FD08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092" y="2791753"/>
            <a:ext cx="4176886" cy="31326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5CBC28A-F5C3-DB72-C019-9015CF9C2B81}"/>
              </a:ext>
            </a:extLst>
          </p:cNvPr>
          <p:cNvSpPr txBox="1"/>
          <p:nvPr/>
        </p:nvSpPr>
        <p:spPr>
          <a:xfrm>
            <a:off x="1560113" y="5932888"/>
            <a:ext cx="4643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Il primo </a:t>
            </a:r>
            <a:r>
              <a:rPr lang="en-US" sz="1200" b="1" dirty="0" err="1"/>
              <a:t>magnete</a:t>
            </a:r>
            <a:r>
              <a:rPr lang="en-US" sz="1200" b="1" dirty="0"/>
              <a:t> in Nb3Sn di 7 m </a:t>
            </a:r>
            <a:r>
              <a:rPr lang="en-US" sz="1200" b="1" dirty="0" err="1"/>
              <a:t>nel</a:t>
            </a:r>
            <a:r>
              <a:rPr lang="en-US" sz="1200" b="1" dirty="0"/>
              <a:t> </a:t>
            </a:r>
            <a:r>
              <a:rPr lang="en-US" sz="1200" b="1" dirty="0" err="1"/>
              <a:t>criostato</a:t>
            </a:r>
            <a:r>
              <a:rPr lang="en-US" sz="1200" b="1" dirty="0"/>
              <a:t> rosso, e le </a:t>
            </a:r>
            <a:r>
              <a:rPr lang="en-US" sz="1200" b="1" dirty="0" err="1"/>
              <a:t>bobine</a:t>
            </a:r>
            <a:endParaRPr lang="en-US" sz="12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74AE6E-C14F-195B-773C-0EB61F36CD0B}"/>
              </a:ext>
            </a:extLst>
          </p:cNvPr>
          <p:cNvSpPr txBox="1"/>
          <p:nvPr/>
        </p:nvSpPr>
        <p:spPr>
          <a:xfrm>
            <a:off x="7836318" y="5952755"/>
            <a:ext cx="1837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FCC: un tunnel di 90 km</a:t>
            </a:r>
          </a:p>
        </p:txBody>
      </p:sp>
      <p:pic>
        <p:nvPicPr>
          <p:cNvPr id="15" name="Picture 4" descr="https://www.universetoday.com/wp-content/uploads/2019/01/FCC_STILL_02.jpg">
            <a:extLst>
              <a:ext uri="{FF2B5EF4-FFF2-40B4-BE49-F238E27FC236}">
                <a16:creationId xmlns:a16="http://schemas.microsoft.com/office/drawing/2014/main" id="{70C8FCD0-2720-6C72-E988-DAED594173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34196" y="2410753"/>
            <a:ext cx="2715610" cy="35136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18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1238B8F-30D2-FEA8-EA98-4669636D7876}"/>
              </a:ext>
            </a:extLst>
          </p:cNvPr>
          <p:cNvSpPr txBox="1"/>
          <p:nvPr/>
        </p:nvSpPr>
        <p:spPr>
          <a:xfrm>
            <a:off x="1015397" y="1379096"/>
            <a:ext cx="7127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150" sz="1600" dirty="0">
                <a:cs typeface="Times New Roman" panose="02020603050405020304" pitchFamily="18" charset="0"/>
              </a:rPr>
              <a:t>Il </a:t>
            </a:r>
            <a:r>
              <a:rPr lang="en-150" sz="1600" dirty="0" err="1">
                <a:cs typeface="Times New Roman" panose="02020603050405020304" pitchFamily="18" charset="0"/>
              </a:rPr>
              <a:t>progetto</a:t>
            </a:r>
            <a:r>
              <a:rPr lang="en-GB" sz="1600" dirty="0">
                <a:cs typeface="Times New Roman" panose="02020603050405020304" pitchFamily="18" charset="0"/>
              </a:rPr>
              <a:t> High Luminosity Large Hadron Collider (</a:t>
            </a:r>
            <a:r>
              <a:rPr lang="en-GB" sz="1600" b="1" dirty="0">
                <a:cs typeface="Times New Roman" panose="02020603050405020304" pitchFamily="18" charset="0"/>
              </a:rPr>
              <a:t>HL-LHC</a:t>
            </a:r>
            <a:r>
              <a:rPr lang="en-GB" sz="1600" dirty="0">
                <a:cs typeface="Times New Roman" panose="02020603050405020304" pitchFamily="18" charset="0"/>
              </a:rPr>
              <a:t>) </a:t>
            </a:r>
            <a:r>
              <a:rPr lang="en-150" sz="1600" dirty="0">
                <a:cs typeface="Times New Roman" panose="02020603050405020304" pitchFamily="18" charset="0"/>
              </a:rPr>
              <a:t>ha lo </a:t>
            </a:r>
            <a:r>
              <a:rPr lang="en-150" sz="1600" dirty="0" err="1">
                <a:cs typeface="Times New Roman" panose="02020603050405020304" pitchFamily="18" charset="0"/>
              </a:rPr>
              <a:t>scopo</a:t>
            </a:r>
            <a:r>
              <a:rPr lang="en-150" sz="1600" dirty="0">
                <a:cs typeface="Times New Roman" panose="02020603050405020304" pitchFamily="18" charset="0"/>
              </a:rPr>
              <a:t> di </a:t>
            </a:r>
            <a:r>
              <a:rPr lang="en-150" sz="1600" dirty="0" err="1">
                <a:cs typeface="Times New Roman" panose="02020603050405020304" pitchFamily="18" charset="0"/>
              </a:rPr>
              <a:t>migliorare</a:t>
            </a:r>
            <a:r>
              <a:rPr lang="en-150" sz="1600" dirty="0">
                <a:cs typeface="Times New Roman" panose="02020603050405020304" pitchFamily="18" charset="0"/>
              </a:rPr>
              <a:t> </a:t>
            </a:r>
            <a:r>
              <a:rPr lang="en-150" sz="1600" dirty="0" err="1">
                <a:cs typeface="Times New Roman" panose="02020603050405020304" pitchFamily="18" charset="0"/>
              </a:rPr>
              <a:t>l’LHC</a:t>
            </a:r>
            <a:r>
              <a:rPr lang="en-150" sz="1600" dirty="0">
                <a:cs typeface="Times New Roman" panose="02020603050405020304" pitchFamily="18" charset="0"/>
              </a:rPr>
              <a:t> </a:t>
            </a:r>
            <a:r>
              <a:rPr lang="en-150" sz="1600" dirty="0" err="1">
                <a:cs typeface="Times New Roman" panose="02020603050405020304" pitchFamily="18" charset="0"/>
              </a:rPr>
              <a:t>aumentando</a:t>
            </a:r>
            <a:r>
              <a:rPr lang="en-150" sz="1600" dirty="0">
                <a:cs typeface="Times New Roman" panose="02020603050405020304" pitchFamily="18" charset="0"/>
              </a:rPr>
              <a:t> la </a:t>
            </a:r>
            <a:r>
              <a:rPr lang="en-150" sz="1600" dirty="0" err="1">
                <a:cs typeface="Times New Roman" panose="02020603050405020304" pitchFamily="18" charset="0"/>
              </a:rPr>
              <a:t>luminosità</a:t>
            </a:r>
            <a:r>
              <a:rPr lang="en-150" sz="1600" dirty="0">
                <a:cs typeface="Times New Roman" panose="02020603050405020304" pitchFamily="18" charset="0"/>
              </a:rPr>
              <a:t> (</a:t>
            </a:r>
            <a:r>
              <a:rPr lang="en-150" sz="1600" dirty="0" err="1">
                <a:cs typeface="Times New Roman" panose="02020603050405020304" pitchFamily="18" charset="0"/>
              </a:rPr>
              <a:t>collisioni</a:t>
            </a:r>
            <a:r>
              <a:rPr lang="en-150" sz="1600" dirty="0">
                <a:cs typeface="Times New Roman" panose="02020603050405020304" pitchFamily="18" charset="0"/>
              </a:rPr>
              <a:t>)</a:t>
            </a:r>
            <a:endParaRPr lang="en-GB" sz="1600" dirty="0"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491060-AD52-503A-2B0E-FD1E752AEDF3}"/>
              </a:ext>
            </a:extLst>
          </p:cNvPr>
          <p:cNvSpPr txBox="1"/>
          <p:nvPr/>
        </p:nvSpPr>
        <p:spPr>
          <a:xfrm>
            <a:off x="4697354" y="2273772"/>
            <a:ext cx="701731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150" sz="1600" dirty="0">
                <a:cs typeface="Times New Roman" panose="02020603050405020304" pitchFamily="18" charset="0"/>
              </a:rPr>
              <a:t>Una </a:t>
            </a:r>
            <a:r>
              <a:rPr lang="en-150" sz="1600" dirty="0" err="1">
                <a:cs typeface="Times New Roman" panose="02020603050405020304" pitchFamily="18" charset="0"/>
              </a:rPr>
              <a:t>parte</a:t>
            </a:r>
            <a:r>
              <a:rPr lang="en-150" sz="1600" dirty="0">
                <a:cs typeface="Times New Roman" panose="02020603050405020304" pitchFamily="18" charset="0"/>
              </a:rPr>
              <a:t> </a:t>
            </a:r>
            <a:r>
              <a:rPr lang="en-150" sz="1600" dirty="0" err="1">
                <a:cs typeface="Times New Roman" panose="02020603050405020304" pitchFamily="18" charset="0"/>
              </a:rPr>
              <a:t>importante</a:t>
            </a:r>
            <a:r>
              <a:rPr lang="en-150" sz="1600" dirty="0">
                <a:cs typeface="Times New Roman" panose="02020603050405020304" pitchFamily="18" charset="0"/>
              </a:rPr>
              <a:t> di </a:t>
            </a:r>
            <a:r>
              <a:rPr lang="en-150" sz="1600" dirty="0" err="1">
                <a:cs typeface="Times New Roman" panose="02020603050405020304" pitchFamily="18" charset="0"/>
              </a:rPr>
              <a:t>questo</a:t>
            </a:r>
            <a:r>
              <a:rPr lang="en-150" sz="1600" dirty="0">
                <a:cs typeface="Times New Roman" panose="02020603050405020304" pitchFamily="18" charset="0"/>
              </a:rPr>
              <a:t> </a:t>
            </a:r>
            <a:r>
              <a:rPr lang="en-150" sz="1600" dirty="0" err="1">
                <a:cs typeface="Times New Roman" panose="02020603050405020304" pitchFamily="18" charset="0"/>
              </a:rPr>
              <a:t>progetto</a:t>
            </a:r>
            <a:r>
              <a:rPr lang="en-150" sz="1600" dirty="0">
                <a:cs typeface="Times New Roman" panose="02020603050405020304" pitchFamily="18" charset="0"/>
              </a:rPr>
              <a:t> è la zona di </a:t>
            </a:r>
            <a:r>
              <a:rPr lang="en-150" sz="1600" dirty="0" err="1">
                <a:cs typeface="Times New Roman" panose="02020603050405020304" pitchFamily="18" charset="0"/>
              </a:rPr>
              <a:t>interazione</a:t>
            </a:r>
            <a:r>
              <a:rPr lang="en-150" sz="1600" dirty="0">
                <a:cs typeface="Times New Roman" panose="02020603050405020304" pitchFamily="18" charset="0"/>
              </a:rPr>
              <a:t> per </a:t>
            </a:r>
            <a:r>
              <a:rPr lang="en-150" sz="1600" dirty="0" err="1">
                <a:cs typeface="Times New Roman" panose="02020603050405020304" pitchFamily="18" charset="0"/>
              </a:rPr>
              <a:t>gli</a:t>
            </a:r>
            <a:r>
              <a:rPr lang="en-150" sz="1600" dirty="0">
                <a:cs typeface="Times New Roman" panose="02020603050405020304" pitchFamily="18" charset="0"/>
              </a:rPr>
              <a:t> </a:t>
            </a:r>
            <a:r>
              <a:rPr lang="en-150" sz="1600" dirty="0" err="1">
                <a:cs typeface="Times New Roman" panose="02020603050405020304" pitchFamily="18" charset="0"/>
              </a:rPr>
              <a:t>esperimenti</a:t>
            </a:r>
            <a:r>
              <a:rPr lang="en-150" sz="1600" dirty="0">
                <a:cs typeface="Times New Roman" panose="02020603050405020304" pitchFamily="18" charset="0"/>
              </a:rPr>
              <a:t> di ATLAS e CMS.</a:t>
            </a:r>
          </a:p>
          <a:p>
            <a:pPr algn="just"/>
            <a:endParaRPr lang="en-GB" sz="200" dirty="0"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256A35-6E7A-4C80-6FCB-28DD2084D9EC}"/>
              </a:ext>
            </a:extLst>
          </p:cNvPr>
          <p:cNvSpPr txBox="1"/>
          <p:nvPr/>
        </p:nvSpPr>
        <p:spPr>
          <a:xfrm>
            <a:off x="7236703" y="3328970"/>
            <a:ext cx="332554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cs typeface="Times New Roman" panose="02020603050405020304" pitchFamily="18" charset="0"/>
              </a:rPr>
              <a:t>New </a:t>
            </a:r>
            <a:r>
              <a:rPr lang="en-GB" sz="1600" b="1" dirty="0">
                <a:cs typeface="Times New Roman" panose="02020603050405020304" pitchFamily="18" charset="0"/>
              </a:rPr>
              <a:t>MQXF</a:t>
            </a:r>
            <a:r>
              <a:rPr lang="en-GB" sz="1600" dirty="0">
                <a:cs typeface="Times New Roman" panose="02020603050405020304" pitchFamily="18" charset="0"/>
              </a:rPr>
              <a:t> low-</a:t>
            </a:r>
            <a:r>
              <a:rPr lang="el-GR" sz="1600" dirty="0">
                <a:cs typeface="Times New Roman" panose="02020603050405020304" pitchFamily="18" charset="0"/>
              </a:rPr>
              <a:t>β</a:t>
            </a:r>
            <a:r>
              <a:rPr lang="en-US" sz="1600" dirty="0">
                <a:cs typeface="Times New Roman" panose="02020603050405020304" pitchFamily="18" charset="0"/>
              </a:rPr>
              <a:t> quadrupole magnets (</a:t>
            </a:r>
            <a:r>
              <a:rPr lang="en-US" sz="1600" b="1" dirty="0">
                <a:cs typeface="Times New Roman" panose="02020603050405020304" pitchFamily="18" charset="0"/>
              </a:rPr>
              <a:t>Nb</a:t>
            </a:r>
            <a:r>
              <a:rPr lang="en-US" sz="1600" b="1" baseline="-25000" dirty="0">
                <a:cs typeface="Times New Roman" panose="02020603050405020304" pitchFamily="18" charset="0"/>
              </a:rPr>
              <a:t>3</a:t>
            </a:r>
            <a:r>
              <a:rPr lang="en-US" sz="1600" b="1" dirty="0">
                <a:cs typeface="Times New Roman" panose="02020603050405020304" pitchFamily="18" charset="0"/>
              </a:rPr>
              <a:t>Sn</a:t>
            </a:r>
            <a:r>
              <a:rPr lang="en-US" sz="1600" dirty="0">
                <a:cs typeface="Times New Roman" panose="02020603050405020304" pitchFamily="18" charset="0"/>
              </a:rPr>
              <a:t>)</a:t>
            </a:r>
            <a:endParaRPr lang="en-GB" sz="1600" dirty="0">
              <a:cs typeface="Times New Roman" panose="02020603050405020304" pitchFamily="18" charset="0"/>
            </a:endParaRPr>
          </a:p>
        </p:txBody>
      </p:sp>
      <p:pic>
        <p:nvPicPr>
          <p:cNvPr id="7" name="Picture 4" descr="Home | High Luminosity LHC Project">
            <a:extLst>
              <a:ext uri="{FF2B5EF4-FFF2-40B4-BE49-F238E27FC236}">
                <a16:creationId xmlns:a16="http://schemas.microsoft.com/office/drawing/2014/main" id="{3710010C-9EE6-046B-E281-63CFB11EE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939" y="1361879"/>
            <a:ext cx="1632733" cy="66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90CBAD-EEBA-B09B-73E8-C79A78BD49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"/>
          <a:stretch/>
        </p:blipFill>
        <p:spPr>
          <a:xfrm rot="16200000">
            <a:off x="2230958" y="4739403"/>
            <a:ext cx="3579729" cy="4073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28109A-D176-5CAF-0D8A-7286A0F51255}"/>
              </a:ext>
            </a:extLst>
          </p:cNvPr>
          <p:cNvSpPr txBox="1"/>
          <p:nvPr/>
        </p:nvSpPr>
        <p:spPr>
          <a:xfrm>
            <a:off x="3560294" y="2667221"/>
            <a:ext cx="8996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MQXFB</a:t>
            </a:r>
          </a:p>
          <a:p>
            <a:r>
              <a:rPr lang="en-US" sz="1400" i="1" dirty="0"/>
              <a:t> (7.15 m)</a:t>
            </a:r>
            <a:endParaRPr lang="en-GB" sz="1400" i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BD48BF-2AD0-0CBF-EA9A-82732CF21685}"/>
              </a:ext>
            </a:extLst>
          </p:cNvPr>
          <p:cNvSpPr/>
          <p:nvPr/>
        </p:nvSpPr>
        <p:spPr>
          <a:xfrm>
            <a:off x="1717241" y="2833304"/>
            <a:ext cx="1749704" cy="2883658"/>
          </a:xfrm>
          <a:prstGeom prst="rect">
            <a:avLst/>
          </a:prstGeom>
          <a:blipFill dpi="0" rotWithShape="1">
            <a:blip r:embed="rId4">
              <a:alphaModFix amt="50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69EDA4F-4B70-CF64-5DD5-F54B6A1B7FC1}"/>
              </a:ext>
            </a:extLst>
          </p:cNvPr>
          <p:cNvSpPr txBox="1">
            <a:spLocks/>
          </p:cNvSpPr>
          <p:nvPr/>
        </p:nvSpPr>
        <p:spPr>
          <a:xfrm>
            <a:off x="1550552" y="4368839"/>
            <a:ext cx="1099722" cy="10634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GB" sz="1050" dirty="0">
                <a:solidFill>
                  <a:schemeClr val="bg1">
                    <a:lumMod val="65000"/>
                  </a:schemeClr>
                </a:solidFill>
                <a:cs typeface="Consolas" panose="020B0609020204030204" pitchFamily="49" charset="0"/>
              </a:rPr>
              <a:t>Joint short model development program </a:t>
            </a:r>
            <a:r>
              <a:rPr lang="en-GB" sz="1050" b="1" dirty="0">
                <a:solidFill>
                  <a:schemeClr val="bg1">
                    <a:lumMod val="65000"/>
                  </a:schemeClr>
                </a:solidFill>
                <a:cs typeface="Consolas" panose="020B0609020204030204" pitchFamily="49" charset="0"/>
              </a:rPr>
              <a:t>(MQXFS) </a:t>
            </a:r>
            <a:r>
              <a:rPr lang="en-GB" sz="1050" dirty="0">
                <a:solidFill>
                  <a:schemeClr val="bg1">
                    <a:lumMod val="65000"/>
                  </a:schemeClr>
                </a:solidFill>
              </a:rPr>
              <a:t>to validate the design.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5201317-96CD-440F-65AC-BA8007B0430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419" y="4254423"/>
            <a:ext cx="3792377" cy="2355795"/>
          </a:xfrm>
          <a:prstGeom prst="rect">
            <a:avLst/>
          </a:prstGeom>
        </p:spPr>
      </p:pic>
      <p:pic>
        <p:nvPicPr>
          <p:cNvPr id="13" name="Picture 2" descr="Flag of the United States - Wikipedia">
            <a:extLst>
              <a:ext uri="{FF2B5EF4-FFF2-40B4-BE49-F238E27FC236}">
                <a16:creationId xmlns:a16="http://schemas.microsoft.com/office/drawing/2014/main" id="{C9399A6F-A22C-3CC9-E605-CCFF50374B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653" y="2560274"/>
            <a:ext cx="500616" cy="26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 5" descr="CERN-logo_outline.jpg">
            <a:extLst>
              <a:ext uri="{FF2B5EF4-FFF2-40B4-BE49-F238E27FC236}">
                <a16:creationId xmlns:a16="http://schemas.microsoft.com/office/drawing/2014/main" id="{C2C00064-3988-E4F0-90C9-E4E962656C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73731" y="2210093"/>
            <a:ext cx="494185" cy="48600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D91E42DF-D79B-0322-BFB5-7A131BA9139A}"/>
              </a:ext>
            </a:extLst>
          </p:cNvPr>
          <p:cNvSpPr txBox="1">
            <a:spLocks/>
          </p:cNvSpPr>
          <p:nvPr/>
        </p:nvSpPr>
        <p:spPr>
          <a:xfrm>
            <a:off x="838200" y="30337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150" b="1" dirty="0">
                <a:solidFill>
                  <a:srgbClr val="0033A1"/>
                </a:solidFill>
                <a:latin typeface="+mn-lt"/>
              </a:rPr>
              <a:t>Magneti per </a:t>
            </a:r>
            <a:r>
              <a:rPr lang="en-GB" b="1" dirty="0">
                <a:solidFill>
                  <a:srgbClr val="0033A1"/>
                </a:solidFill>
                <a:latin typeface="+mn-lt"/>
              </a:rPr>
              <a:t>HL-LHC Nb3Sn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74E4D2-A266-F101-6536-5A892D9B9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466E5-89EB-4B95-BF34-7A5717116466}" type="datetime1">
              <a:rPr lang="en-GB" smtClean="0"/>
              <a:t>16/07/2024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DB1AB3-1EC9-C7CF-3F91-2513A5F0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99E-7F1A-489F-9DF7-6FC2BCBC348C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1763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A5B9582-4E71-7149-A8FC-E807C87F7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924" y="1432887"/>
            <a:ext cx="6089576" cy="372708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C9631A4-55CC-92F9-2523-3C29930F3C3D}"/>
              </a:ext>
            </a:extLst>
          </p:cNvPr>
          <p:cNvSpPr txBox="1">
            <a:spLocks/>
          </p:cNvSpPr>
          <p:nvPr/>
        </p:nvSpPr>
        <p:spPr>
          <a:xfrm>
            <a:off x="838200" y="30337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150" b="1" dirty="0">
                <a:solidFill>
                  <a:srgbClr val="0033A1"/>
                </a:solidFill>
                <a:latin typeface="+mn-lt"/>
              </a:rPr>
              <a:t>Magneti per </a:t>
            </a:r>
            <a:r>
              <a:rPr lang="en-GB" b="1" dirty="0">
                <a:solidFill>
                  <a:srgbClr val="0033A1"/>
                </a:solidFill>
                <a:latin typeface="+mn-lt"/>
              </a:rPr>
              <a:t>HL-LHC Nb3Sn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4598703-2065-054B-8C9B-E7B777ED5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1953-2EDB-4612-99D2-24AB66579F71}" type="datetime1">
              <a:rPr lang="en-GB" smtClean="0"/>
              <a:t>16/07/2024</a:t>
            </a:fld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49DB4B7-BDD6-46FE-881C-A3AF460A3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699E-7F1A-489F-9DF7-6FC2BCBC348C}" type="slidenum">
              <a:rPr lang="en-GB" smtClean="0"/>
              <a:t>29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019744-5AFF-0038-973B-E2A967730717}"/>
              </a:ext>
            </a:extLst>
          </p:cNvPr>
          <p:cNvSpPr txBox="1"/>
          <p:nvPr/>
        </p:nvSpPr>
        <p:spPr>
          <a:xfrm>
            <a:off x="412189" y="4784586"/>
            <a:ext cx="28380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HL-LHC MQXF</a:t>
            </a:r>
          </a:p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Sn, B</a:t>
            </a:r>
            <a:r>
              <a:rPr lang="en-US" baseline="-25000" dirty="0"/>
              <a:t>p</a:t>
            </a:r>
            <a:r>
              <a:rPr lang="en-US" dirty="0"/>
              <a:t>=11.3T</a:t>
            </a:r>
          </a:p>
          <a:p>
            <a:r>
              <a:rPr lang="en-US" dirty="0" err="1"/>
              <a:t>Fx</a:t>
            </a:r>
            <a:r>
              <a:rPr lang="en-US" dirty="0"/>
              <a:t>=6.8 MN/m (585 t per m)</a:t>
            </a:r>
          </a:p>
          <a:p>
            <a:r>
              <a:rPr lang="en-US" dirty="0"/>
              <a:t>      ~510 compact cars</a:t>
            </a:r>
          </a:p>
          <a:p>
            <a:r>
              <a:rPr lang="en-US" dirty="0" err="1"/>
              <a:t>Fz</a:t>
            </a:r>
            <a:r>
              <a:rPr lang="en-US" dirty="0"/>
              <a:t>=1.2MN</a:t>
            </a:r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671DB4-03B3-6F50-2B5F-FE25B951A54D}"/>
              </a:ext>
            </a:extLst>
          </p:cNvPr>
          <p:cNvSpPr txBox="1"/>
          <p:nvPr/>
        </p:nvSpPr>
        <p:spPr>
          <a:xfrm>
            <a:off x="9328727" y="1679965"/>
            <a:ext cx="28380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HL-LHC MQXF</a:t>
            </a:r>
          </a:p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Sn, B</a:t>
            </a:r>
            <a:r>
              <a:rPr lang="en-US" baseline="-25000" dirty="0"/>
              <a:t>p</a:t>
            </a:r>
            <a:r>
              <a:rPr lang="en-US" dirty="0"/>
              <a:t>=11.7T</a:t>
            </a:r>
          </a:p>
          <a:p>
            <a:r>
              <a:rPr lang="en-US" dirty="0" err="1"/>
              <a:t>Fx</a:t>
            </a:r>
            <a:r>
              <a:rPr lang="en-US" dirty="0"/>
              <a:t>=7.2 MN/m (620 t per m)</a:t>
            </a:r>
          </a:p>
          <a:p>
            <a:r>
              <a:rPr lang="en-US" dirty="0"/>
              <a:t>      ~550 compact cars</a:t>
            </a:r>
          </a:p>
          <a:p>
            <a:r>
              <a:rPr lang="en-US" dirty="0" err="1"/>
              <a:t>Fz</a:t>
            </a:r>
            <a:r>
              <a:rPr lang="en-US" dirty="0"/>
              <a:t>=0.45MN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08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07A39-76A2-6FFF-F5C8-217554EFA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Sommario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B10E8-5F26-CC7C-31FD-739FDCFAC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150" dirty="0" err="1"/>
              <a:t>Elementi</a:t>
            </a:r>
            <a:r>
              <a:rPr lang="en-150" dirty="0"/>
              <a:t> di </a:t>
            </a:r>
            <a:r>
              <a:rPr lang="en-150" dirty="0" err="1"/>
              <a:t>fisica</a:t>
            </a:r>
            <a:endParaRPr lang="en-150" dirty="0"/>
          </a:p>
          <a:p>
            <a:r>
              <a:rPr lang="en-150" dirty="0"/>
              <a:t>Storia </a:t>
            </a:r>
            <a:r>
              <a:rPr lang="en-150" dirty="0" err="1"/>
              <a:t>della</a:t>
            </a:r>
            <a:r>
              <a:rPr lang="en-150" dirty="0"/>
              <a:t> </a:t>
            </a:r>
            <a:r>
              <a:rPr lang="en-150" dirty="0" err="1"/>
              <a:t>superconduttività</a:t>
            </a:r>
            <a:endParaRPr lang="en-150" dirty="0"/>
          </a:p>
          <a:p>
            <a:r>
              <a:rPr lang="en-150" dirty="0" err="1"/>
              <a:t>Superconduttivita</a:t>
            </a:r>
            <a:r>
              <a:rPr lang="en-150" dirty="0"/>
              <a:t> </a:t>
            </a:r>
            <a:r>
              <a:rPr lang="en-150" dirty="0" err="1"/>
              <a:t>appliacata</a:t>
            </a:r>
            <a:endParaRPr lang="en-150" dirty="0"/>
          </a:p>
          <a:p>
            <a:pPr lvl="1"/>
            <a:r>
              <a:rPr lang="en-GB" dirty="0"/>
              <a:t>L</a:t>
            </a:r>
            <a:r>
              <a:rPr lang="en-150" dirty="0" err="1"/>
              <a:t>inee</a:t>
            </a:r>
            <a:r>
              <a:rPr lang="en-150" dirty="0"/>
              <a:t> </a:t>
            </a:r>
            <a:r>
              <a:rPr lang="en-150" dirty="0" err="1"/>
              <a:t>elettriche</a:t>
            </a:r>
            <a:r>
              <a:rPr lang="en-150" dirty="0"/>
              <a:t> </a:t>
            </a:r>
          </a:p>
          <a:p>
            <a:pPr lvl="1"/>
            <a:r>
              <a:rPr lang="en-150" dirty="0" err="1"/>
              <a:t>Motori</a:t>
            </a:r>
            <a:r>
              <a:rPr lang="en-150" dirty="0"/>
              <a:t> e </a:t>
            </a:r>
            <a:r>
              <a:rPr lang="en-150" dirty="0" err="1"/>
              <a:t>generatori</a:t>
            </a:r>
            <a:r>
              <a:rPr lang="en-150" dirty="0"/>
              <a:t> </a:t>
            </a:r>
          </a:p>
          <a:p>
            <a:pPr lvl="1"/>
            <a:r>
              <a:rPr lang="en-150" dirty="0"/>
              <a:t>Magneti </a:t>
            </a:r>
            <a:r>
              <a:rPr lang="en-150" dirty="0" err="1"/>
              <a:t>superconduttori</a:t>
            </a:r>
            <a:endParaRPr lang="en-150" dirty="0"/>
          </a:p>
          <a:p>
            <a:r>
              <a:rPr lang="en-150" dirty="0"/>
              <a:t>Cosa </a:t>
            </a:r>
            <a:r>
              <a:rPr lang="en-150" dirty="0" err="1"/>
              <a:t>portare</a:t>
            </a:r>
            <a:r>
              <a:rPr lang="en-150" dirty="0"/>
              <a:t> a casa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7490821-F8F0-4125-9B46-E49BF9CB5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2263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Attività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in Italia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3F261-D867-F327-8B36-899C2348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30</a:t>
            </a:fld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402CF-D0BF-F5C3-9835-B9AFEA2090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836" y="1365189"/>
            <a:ext cx="10607963" cy="5172459"/>
          </a:xfrm>
        </p:spPr>
        <p:txBody>
          <a:bodyPr>
            <a:normAutofit/>
          </a:bodyPr>
          <a:lstStyle/>
          <a:p>
            <a:pPr eaLnBrk="1" hangingPunct="1"/>
            <a:r>
              <a:rPr lang="it-IT" sz="1600" dirty="0">
                <a:sym typeface="Symbol" pitchFamily="18" charset="2"/>
              </a:rPr>
              <a:t>La ricerca italiana è in prima linea in queste attività</a:t>
            </a:r>
          </a:p>
          <a:p>
            <a:pPr eaLnBrk="1" hangingPunct="1"/>
            <a:r>
              <a:rPr lang="it-IT" sz="1600" dirty="0">
                <a:sym typeface="Symbol" pitchFamily="18" charset="2"/>
              </a:rPr>
              <a:t>Università</a:t>
            </a:r>
          </a:p>
          <a:p>
            <a:pPr eaLnBrk="1" hangingPunct="1"/>
            <a:r>
              <a:rPr lang="it-IT" sz="1600" dirty="0">
                <a:sym typeface="Symbol" pitchFamily="18" charset="2"/>
              </a:rPr>
              <a:t>Enti pubblici di ricerca e laboratori (INFN, ENEA, …)</a:t>
            </a:r>
          </a:p>
          <a:p>
            <a:pPr eaLnBrk="1" hangingPunct="1"/>
            <a:r>
              <a:rPr lang="it-IT" sz="1600" dirty="0">
                <a:sym typeface="Symbol" pitchFamily="18" charset="2"/>
              </a:rPr>
              <a:t>Ricerca privata (ENI, …</a:t>
            </a:r>
          </a:p>
          <a:p>
            <a:endParaRPr lang="en-GB" dirty="0"/>
          </a:p>
        </p:txBody>
      </p:sp>
      <p:pic>
        <p:nvPicPr>
          <p:cNvPr id="6" name="Google Shape;201;p2">
            <a:extLst>
              <a:ext uri="{FF2B5EF4-FFF2-40B4-BE49-F238E27FC236}">
                <a16:creationId xmlns:a16="http://schemas.microsoft.com/office/drawing/2014/main" id="{229A7D5F-8B88-298B-E1A5-0863A52D66E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25044" y="5731756"/>
            <a:ext cx="3002237" cy="884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20;p2" descr="Immagine che contiene testo, ceramica, porcellana&#10;&#10;Descrizione generata automaticamente">
            <a:extLst>
              <a:ext uri="{FF2B5EF4-FFF2-40B4-BE49-F238E27FC236}">
                <a16:creationId xmlns:a16="http://schemas.microsoft.com/office/drawing/2014/main" id="{587CB1BE-5808-D6E8-0484-6C6457EF487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12659" y="5669892"/>
            <a:ext cx="1051583" cy="1051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22;p2" descr="cnr spin effe erre congressi napoli">
            <a:extLst>
              <a:ext uri="{FF2B5EF4-FFF2-40B4-BE49-F238E27FC236}">
                <a16:creationId xmlns:a16="http://schemas.microsoft.com/office/drawing/2014/main" id="{37EFAAF8-035D-9C8C-1C45-FEAD86474C0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7823" t="15158" r="40741" b="22861"/>
          <a:stretch/>
        </p:blipFill>
        <p:spPr>
          <a:xfrm rot="5400000">
            <a:off x="7804307" y="4074287"/>
            <a:ext cx="816705" cy="14582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pic>
      <p:pic>
        <p:nvPicPr>
          <p:cNvPr id="10" name="Google Shape;200;p2">
            <a:extLst>
              <a:ext uri="{FF2B5EF4-FFF2-40B4-BE49-F238E27FC236}">
                <a16:creationId xmlns:a16="http://schemas.microsoft.com/office/drawing/2014/main" id="{07DFA814-2C3D-E9A4-E66E-5700626E6DA7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95781" y="5646272"/>
            <a:ext cx="1274203" cy="983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243;p8" descr="Imagen relacionada">
            <a:extLst>
              <a:ext uri="{FF2B5EF4-FFF2-40B4-BE49-F238E27FC236}">
                <a16:creationId xmlns:a16="http://schemas.microsoft.com/office/drawing/2014/main" id="{C3F3DF99-B4C3-56FB-2D06-A411449AF7D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12660" y="3132445"/>
            <a:ext cx="2028050" cy="680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283;p8">
            <a:extLst>
              <a:ext uri="{FF2B5EF4-FFF2-40B4-BE49-F238E27FC236}">
                <a16:creationId xmlns:a16="http://schemas.microsoft.com/office/drawing/2014/main" id="{D4D978F6-2828-BB31-8CD8-F1A28E956063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767229" y="4395039"/>
            <a:ext cx="1363610" cy="620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C48A97-0C5F-E21F-20CE-CB38BAA63D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28253" y="4515671"/>
            <a:ext cx="2009257" cy="673101"/>
          </a:xfrm>
          <a:prstGeom prst="rect">
            <a:avLst/>
          </a:prstGeom>
        </p:spPr>
      </p:pic>
      <p:pic>
        <p:nvPicPr>
          <p:cNvPr id="19" name="Google Shape;323;p4">
            <a:extLst>
              <a:ext uri="{FF2B5EF4-FFF2-40B4-BE49-F238E27FC236}">
                <a16:creationId xmlns:a16="http://schemas.microsoft.com/office/drawing/2014/main" id="{94500AE7-3224-EC3A-0ABB-07D9B19F2908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27646" y="4492239"/>
            <a:ext cx="2113454" cy="541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324;p4">
            <a:extLst>
              <a:ext uri="{FF2B5EF4-FFF2-40B4-BE49-F238E27FC236}">
                <a16:creationId xmlns:a16="http://schemas.microsoft.com/office/drawing/2014/main" id="{73346640-6641-7CD6-8D72-50C50CCA747C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663422" y="2896072"/>
            <a:ext cx="1829768" cy="1163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325;p4" descr="Text&#10;&#10;Description automatically generated with medium confidence">
            <a:extLst>
              <a:ext uri="{FF2B5EF4-FFF2-40B4-BE49-F238E27FC236}">
                <a16:creationId xmlns:a16="http://schemas.microsoft.com/office/drawing/2014/main" id="{ACAF03ED-1AF6-8812-3702-D43276E9EA8B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926162" y="3170369"/>
            <a:ext cx="1017791" cy="853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7973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07A39-76A2-6FFF-F5C8-217554EFA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Sommario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B10E8-5F26-CC7C-31FD-739FDCFAC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Elementi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di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fisica</a:t>
            </a:r>
            <a:endParaRPr lang="en-15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Storia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della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superconduttività</a:t>
            </a:r>
            <a:endParaRPr lang="en-15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Superconduttivita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appliacata</a:t>
            </a:r>
            <a:endParaRPr lang="en-15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L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inee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elettriche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lvl="1"/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Motori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e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generatori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lvl="1"/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Magneti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superconduttori</a:t>
            </a:r>
            <a:endParaRPr lang="en-15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dirty="0"/>
              <a:t>Cosa </a:t>
            </a:r>
            <a:r>
              <a:rPr lang="en-GB" dirty="0" err="1"/>
              <a:t>portare</a:t>
            </a:r>
            <a:r>
              <a:rPr lang="en-GB" dirty="0"/>
              <a:t> a casa</a:t>
            </a:r>
          </a:p>
          <a:p>
            <a:endParaRPr lang="en-150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C46C4F-B53F-6943-2082-3E8E685ED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6177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>
                <a:solidFill>
                  <a:srgbClr val="0033A1"/>
                </a:solidFill>
                <a:latin typeface="+mn-lt"/>
              </a:rPr>
              <a:t>Cosa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portare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a casa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FCF3C-BF84-7C51-ADC1-73408F265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018" y="1987230"/>
            <a:ext cx="10607963" cy="4177195"/>
          </a:xfrm>
        </p:spPr>
        <p:txBody>
          <a:bodyPr>
            <a:normAutofit/>
          </a:bodyPr>
          <a:lstStyle/>
          <a:p>
            <a:pPr eaLnBrk="1" hangingPunct="1"/>
            <a:r>
              <a:rPr lang="it-IT" sz="2000" dirty="0">
                <a:sym typeface="Symbol" pitchFamily="18" charset="2"/>
              </a:rPr>
              <a:t>La superconduttività è un </a:t>
            </a:r>
            <a:r>
              <a:rPr lang="it-IT" sz="2000" b="1" dirty="0">
                <a:sym typeface="Symbol" pitchFamily="18" charset="2"/>
              </a:rPr>
              <a:t>dono</a:t>
            </a:r>
            <a:r>
              <a:rPr lang="it-IT" sz="2000" dirty="0">
                <a:sym typeface="Symbol" pitchFamily="18" charset="2"/>
              </a:rPr>
              <a:t> della meccanica quantistica</a:t>
            </a:r>
          </a:p>
          <a:p>
            <a:pPr eaLnBrk="1" hangingPunct="1"/>
            <a:r>
              <a:rPr lang="it-IT" sz="2000" dirty="0">
                <a:sym typeface="Symbol" pitchFamily="18" charset="2"/>
              </a:rPr>
              <a:t>Si basa sulle </a:t>
            </a:r>
            <a:r>
              <a:rPr lang="it-IT" sz="2000" b="1" dirty="0">
                <a:sym typeface="Symbol" pitchFamily="18" charset="2"/>
              </a:rPr>
              <a:t>coppie e sui difetti</a:t>
            </a:r>
          </a:p>
          <a:p>
            <a:pPr eaLnBrk="1" hangingPunct="1"/>
            <a:r>
              <a:rPr lang="it-IT" sz="2000" dirty="0">
                <a:sym typeface="Symbol" pitchFamily="18" charset="2"/>
              </a:rPr>
              <a:t>I tempi della ricerca sono lunghi, e lo sforzo della comunità è a livello </a:t>
            </a:r>
            <a:r>
              <a:rPr lang="it-IT" sz="2000" b="1" dirty="0">
                <a:sym typeface="Symbol" pitchFamily="18" charset="2"/>
              </a:rPr>
              <a:t>planetario</a:t>
            </a:r>
          </a:p>
          <a:p>
            <a:pPr eaLnBrk="1" hangingPunct="1"/>
            <a:r>
              <a:rPr lang="it-IT" sz="2000" dirty="0">
                <a:sym typeface="Symbol" pitchFamily="18" charset="2"/>
              </a:rPr>
              <a:t>Collaborazione nello spazio … </a:t>
            </a:r>
            <a:r>
              <a:rPr lang="it-IT" sz="2000" b="1" dirty="0">
                <a:sym typeface="Symbol" pitchFamily="18" charset="2"/>
              </a:rPr>
              <a:t>accettate le diversità </a:t>
            </a:r>
            <a:r>
              <a:rPr lang="it-IT" sz="2000" dirty="0">
                <a:sym typeface="Symbol" pitchFamily="18" charset="2"/>
              </a:rPr>
              <a:t>(e imparate le lingue)</a:t>
            </a:r>
          </a:p>
          <a:p>
            <a:pPr eaLnBrk="1" hangingPunct="1"/>
            <a:r>
              <a:rPr lang="it-IT" sz="2000" dirty="0">
                <a:sym typeface="Symbol" pitchFamily="18" charset="2"/>
              </a:rPr>
              <a:t>… e nel tempo, come le cattedrali del medioevo – </a:t>
            </a:r>
            <a:r>
              <a:rPr lang="it-IT" sz="2000" b="1" dirty="0">
                <a:sym typeface="Symbol" pitchFamily="18" charset="2"/>
              </a:rPr>
              <a:t>siate pazienti</a:t>
            </a:r>
          </a:p>
          <a:p>
            <a:pPr eaLnBrk="1" hangingPunct="1"/>
            <a:r>
              <a:rPr lang="it-IT" sz="2000" dirty="0">
                <a:sym typeface="Symbol" pitchFamily="18" charset="2"/>
              </a:rPr>
              <a:t>Le applicazioni nate dalla ricerca di base sono molteplici e soprendenti </a:t>
            </a:r>
          </a:p>
          <a:p>
            <a:pPr eaLnBrk="1" hangingPunct="1"/>
            <a:r>
              <a:rPr lang="it-IT" sz="2000" dirty="0">
                <a:sym typeface="Symbol" pitchFamily="18" charset="2"/>
              </a:rPr>
              <a:t>Dallo studio delle proprietà della materia a basse temperature nascono magneti per la medicina</a:t>
            </a:r>
            <a:r>
              <a:rPr lang="en-150" sz="2000" dirty="0">
                <a:sym typeface="Symbol" pitchFamily="18" charset="2"/>
              </a:rPr>
              <a:t>, </a:t>
            </a:r>
            <a:r>
              <a:rPr lang="it-IT" sz="2000" dirty="0">
                <a:sym typeface="Symbol" pitchFamily="18" charset="2"/>
              </a:rPr>
              <a:t>come dalle ricerche di Marie Sklodowska (Curie) sui raggi X nacquero le radiografie</a:t>
            </a:r>
          </a:p>
          <a:p>
            <a:pPr eaLnBrk="1" hangingPunct="1"/>
            <a:r>
              <a:rPr lang="it-IT" sz="2000" b="1" dirty="0">
                <a:sym typeface="Symbol" pitchFamily="18" charset="2"/>
              </a:rPr>
              <a:t>Se sceglierete questo lavoro, non vi annoierete mai</a:t>
            </a:r>
          </a:p>
          <a:p>
            <a:endParaRPr lang="en-GB" sz="3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3F261-D867-F327-8B36-899C2348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7361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7037658-D630-0BDB-5F40-5DA3E606E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90" y="382298"/>
            <a:ext cx="6739614" cy="37895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43662" y="4527978"/>
            <a:ext cx="10515600" cy="1325563"/>
          </a:xfrm>
        </p:spPr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Grazie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!!!!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3F261-D867-F327-8B36-899C2348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33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76C2E3-2492-FF15-644C-E6DFEFFB98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0461" y="1276917"/>
            <a:ext cx="3997520" cy="22486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1BE1FB-8B2C-C8C9-0865-B71B9FB4BC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8151" y="4351439"/>
            <a:ext cx="4002030" cy="224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182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07A39-76A2-6FFF-F5C8-217554EFA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Sommario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B10E8-5F26-CC7C-31FD-739FDCFAC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150" dirty="0" err="1"/>
              <a:t>Elementi</a:t>
            </a:r>
            <a:r>
              <a:rPr lang="en-150" dirty="0"/>
              <a:t> di </a:t>
            </a:r>
            <a:r>
              <a:rPr lang="en-150" dirty="0" err="1"/>
              <a:t>fisica</a:t>
            </a:r>
            <a:endParaRPr lang="en-150" dirty="0"/>
          </a:p>
          <a:p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Storia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della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superconduttività</a:t>
            </a:r>
            <a:endParaRPr lang="en-15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Superconduttivita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appliacata</a:t>
            </a:r>
            <a:endParaRPr lang="en-15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L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inee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elettriche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lvl="1"/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Motori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e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generatori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lvl="1"/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Magneti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superconduttori</a:t>
            </a:r>
            <a:endParaRPr lang="en-15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Cosa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portare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a casa</a:t>
            </a:r>
          </a:p>
          <a:p>
            <a:endParaRPr lang="en-150" dirty="0">
              <a:solidFill>
                <a:schemeClr val="bg1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E6768-E1A6-5F6D-EE66-B5E17C53F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568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Magnetismo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FCF3C-BF84-7C51-ADC1-73408F265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575" y="1334212"/>
            <a:ext cx="10515600" cy="506658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800" dirty="0">
                <a:sym typeface="Symbol" pitchFamily="18" charset="2"/>
              </a:rPr>
              <a:t>Il campo </a:t>
            </a:r>
            <a:r>
              <a:rPr lang="en-US" sz="1800" dirty="0" err="1">
                <a:sym typeface="Symbol" pitchFamily="18" charset="2"/>
              </a:rPr>
              <a:t>magnetico</a:t>
            </a:r>
            <a:r>
              <a:rPr lang="en-US" sz="1800" dirty="0">
                <a:sym typeface="Symbol" pitchFamily="18" charset="2"/>
              </a:rPr>
              <a:t>, </a:t>
            </a:r>
            <a:r>
              <a:rPr lang="en-US" sz="1800" dirty="0" err="1">
                <a:sym typeface="Symbol" pitchFamily="18" charset="2"/>
              </a:rPr>
              <a:t>studiato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fino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dall’antichità</a:t>
            </a:r>
            <a:r>
              <a:rPr lang="en-US" sz="1800" dirty="0">
                <a:sym typeface="Symbol" pitchFamily="18" charset="2"/>
              </a:rPr>
              <a:t>, fu </a:t>
            </a:r>
            <a:r>
              <a:rPr lang="en-US" sz="1800" dirty="0" err="1">
                <a:sym typeface="Symbol" pitchFamily="18" charset="2"/>
              </a:rPr>
              <a:t>descritto</a:t>
            </a:r>
            <a:r>
              <a:rPr lang="en-US" sz="1800" dirty="0">
                <a:sym typeface="Symbol" pitchFamily="18" charset="2"/>
              </a:rPr>
              <a:t> dal Maxwell </a:t>
            </a:r>
            <a:r>
              <a:rPr lang="en-US" sz="1800" dirty="0" err="1">
                <a:sym typeface="Symbol" pitchFamily="18" charset="2"/>
              </a:rPr>
              <a:t>nella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seconda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metà</a:t>
            </a:r>
            <a:r>
              <a:rPr lang="en-US" sz="1800" dirty="0">
                <a:sym typeface="Symbol" pitchFamily="18" charset="2"/>
              </a:rPr>
              <a:t> dell’</a:t>
            </a:r>
            <a:r>
              <a:rPr lang="en-150" sz="1800" dirty="0">
                <a:sym typeface="Symbol" pitchFamily="18" charset="2"/>
              </a:rPr>
              <a:t>O</a:t>
            </a:r>
            <a:r>
              <a:rPr lang="en-US" sz="1800" dirty="0" err="1">
                <a:sym typeface="Symbol" pitchFamily="18" charset="2"/>
              </a:rPr>
              <a:t>ttocento</a:t>
            </a:r>
            <a:endParaRPr lang="en-US" sz="1800" dirty="0">
              <a:sym typeface="Symbol" pitchFamily="18" charset="2"/>
            </a:endParaRPr>
          </a:p>
          <a:p>
            <a:pPr marL="457200" lvl="1" indent="0" algn="ctr" eaLnBrk="1" hangingPunct="1">
              <a:buNone/>
            </a:pPr>
            <a:r>
              <a:rPr lang="en-US" sz="1800" b="1" dirty="0" err="1">
                <a:sym typeface="Symbol" pitchFamily="18" charset="2"/>
              </a:rPr>
              <a:t>Magnetismo</a:t>
            </a:r>
            <a:r>
              <a:rPr lang="en-US" sz="1800" b="1" dirty="0">
                <a:sym typeface="Symbol" pitchFamily="18" charset="2"/>
              </a:rPr>
              <a:t> e </a:t>
            </a:r>
            <a:r>
              <a:rPr lang="en-US" sz="1800" b="1" dirty="0" err="1">
                <a:sym typeface="Symbol" pitchFamily="18" charset="2"/>
              </a:rPr>
              <a:t>elettricità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sono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facce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della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stessa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medaglia</a:t>
            </a:r>
            <a:r>
              <a:rPr lang="en-150" sz="1800" b="1" dirty="0">
                <a:sym typeface="Symbol" pitchFamily="18" charset="2"/>
              </a:rPr>
              <a:t> </a:t>
            </a:r>
            <a:endParaRPr lang="en-US" sz="1800" b="1" dirty="0">
              <a:sym typeface="Symbol" pitchFamily="18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07A176-324B-8BB5-5258-1518F7A3F5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272" y="2268895"/>
            <a:ext cx="9166206" cy="445258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E9FC05-6B69-AE08-773C-CE8BEDBA8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74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Magnetismo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FCF3C-BF84-7C51-ADC1-73408F265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837" y="1365190"/>
            <a:ext cx="10515600" cy="4351338"/>
          </a:xfrm>
        </p:spPr>
        <p:txBody>
          <a:bodyPr/>
          <a:lstStyle/>
          <a:p>
            <a:pPr eaLnBrk="1" hangingPunct="1"/>
            <a:r>
              <a:rPr lang="en-US" sz="2000" b="1" dirty="0">
                <a:sym typeface="Symbol" pitchFamily="18" charset="2"/>
              </a:rPr>
              <a:t>Un campo </a:t>
            </a:r>
            <a:r>
              <a:rPr lang="en-US" sz="2000" b="1" dirty="0" err="1">
                <a:sym typeface="Symbol" pitchFamily="18" charset="2"/>
              </a:rPr>
              <a:t>magnetico</a:t>
            </a:r>
            <a:r>
              <a:rPr lang="en-US" sz="2000" b="1" dirty="0">
                <a:sym typeface="Symbol" pitchFamily="18" charset="2"/>
              </a:rPr>
              <a:t> </a:t>
            </a:r>
            <a:r>
              <a:rPr lang="en-US" sz="2000" b="1" dirty="0" err="1">
                <a:sym typeface="Symbol" pitchFamily="18" charset="2"/>
              </a:rPr>
              <a:t>viene</a:t>
            </a:r>
            <a:r>
              <a:rPr lang="en-US" sz="2000" b="1" dirty="0">
                <a:sym typeface="Symbol" pitchFamily="18" charset="2"/>
              </a:rPr>
              <a:t> </a:t>
            </a:r>
            <a:r>
              <a:rPr lang="en-US" sz="2000" b="1" dirty="0" err="1">
                <a:sym typeface="Symbol" pitchFamily="18" charset="2"/>
              </a:rPr>
              <a:t>generato</a:t>
            </a:r>
            <a:r>
              <a:rPr lang="en-US" sz="2000" b="1" dirty="0">
                <a:sym typeface="Symbol" pitchFamily="18" charset="2"/>
              </a:rPr>
              <a:t> da </a:t>
            </a:r>
            <a:r>
              <a:rPr lang="en-US" sz="2000" b="1" dirty="0" err="1">
                <a:sym typeface="Symbol" pitchFamily="18" charset="2"/>
              </a:rPr>
              <a:t>una</a:t>
            </a:r>
            <a:r>
              <a:rPr lang="en-US" sz="2000" b="1" dirty="0">
                <a:sym typeface="Symbol" pitchFamily="18" charset="2"/>
              </a:rPr>
              <a:t> </a:t>
            </a:r>
            <a:r>
              <a:rPr lang="en-US" sz="2000" b="1" dirty="0" err="1">
                <a:sym typeface="Symbol" pitchFamily="18" charset="2"/>
              </a:rPr>
              <a:t>corrente</a:t>
            </a:r>
            <a:r>
              <a:rPr lang="en-US" sz="2000" b="1" dirty="0">
                <a:sym typeface="Symbol" pitchFamily="18" charset="2"/>
              </a:rPr>
              <a:t> </a:t>
            </a:r>
            <a:r>
              <a:rPr lang="en-US" sz="2000" b="1" dirty="0" err="1">
                <a:sym typeface="Symbol" pitchFamily="18" charset="2"/>
              </a:rPr>
              <a:t>elettrica</a:t>
            </a:r>
            <a:endParaRPr lang="en-US" sz="2000" b="1" dirty="0">
              <a:sym typeface="Symbol" pitchFamily="18" charset="2"/>
            </a:endParaRPr>
          </a:p>
          <a:p>
            <a:pPr lvl="1" eaLnBrk="1" hangingPunct="1"/>
            <a:r>
              <a:rPr lang="en-US" sz="1800" dirty="0">
                <a:sym typeface="Symbol" pitchFamily="18" charset="2"/>
              </a:rPr>
              <a:t>Il campo è </a:t>
            </a:r>
            <a:r>
              <a:rPr lang="en-US" sz="1800" dirty="0" err="1">
                <a:sym typeface="Symbol" pitchFamily="18" charset="2"/>
              </a:rPr>
              <a:t>proporzionale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alla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corrente</a:t>
            </a:r>
            <a:endParaRPr lang="en-US" sz="1800" dirty="0">
              <a:sym typeface="Symbol" pitchFamily="18" charset="2"/>
            </a:endParaRPr>
          </a:p>
          <a:p>
            <a:pPr lvl="1"/>
            <a:r>
              <a:rPr lang="en-US" sz="1800" dirty="0">
                <a:sym typeface="Symbol" pitchFamily="18" charset="2"/>
              </a:rPr>
              <a:t>Con 1 A (</a:t>
            </a:r>
            <a:r>
              <a:rPr lang="en-US" sz="1800" dirty="0" err="1">
                <a:sym typeface="Symbol" pitchFamily="18" charset="2"/>
              </a:rPr>
              <a:t>corrente</a:t>
            </a:r>
            <a:r>
              <a:rPr lang="en-US" sz="1800" dirty="0">
                <a:sym typeface="Symbol" pitchFamily="18" charset="2"/>
              </a:rPr>
              <a:t> del filo di casa) in un </a:t>
            </a:r>
            <a:r>
              <a:rPr lang="en-US" sz="1800" dirty="0" err="1">
                <a:sym typeface="Symbol" pitchFamily="18" charset="2"/>
              </a:rPr>
              <a:t>cerchio</a:t>
            </a:r>
            <a:r>
              <a:rPr lang="en-US" sz="1800" dirty="0">
                <a:sym typeface="Symbol" pitchFamily="18" charset="2"/>
              </a:rPr>
              <a:t> di 10 cm di </a:t>
            </a:r>
            <a:r>
              <a:rPr lang="en-US" sz="1800" dirty="0" err="1">
                <a:sym typeface="Symbol" pitchFamily="18" charset="2"/>
              </a:rPr>
              <a:t>raggio</a:t>
            </a:r>
            <a:r>
              <a:rPr lang="en-US" sz="1800" dirty="0">
                <a:sym typeface="Symbol" pitchFamily="18" charset="2"/>
              </a:rPr>
              <a:t>, </a:t>
            </a:r>
            <a:r>
              <a:rPr lang="en-US" sz="1800" dirty="0" err="1">
                <a:sym typeface="Symbol" pitchFamily="18" charset="2"/>
              </a:rPr>
              <a:t>si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ottiene</a:t>
            </a:r>
            <a:r>
              <a:rPr lang="en-US" sz="1800" dirty="0">
                <a:sym typeface="Symbol" pitchFamily="18" charset="2"/>
              </a:rPr>
              <a:t> 0.006 </a:t>
            </a:r>
            <a:r>
              <a:rPr lang="en-US" sz="1800" dirty="0" err="1">
                <a:sym typeface="Symbol" pitchFamily="18" charset="2"/>
              </a:rPr>
              <a:t>mT</a:t>
            </a:r>
            <a:r>
              <a:rPr lang="en-US" sz="1800" dirty="0">
                <a:sym typeface="Symbol" pitchFamily="18" charset="2"/>
              </a:rPr>
              <a:t> (La Terra ha un campo </a:t>
            </a:r>
            <a:r>
              <a:rPr lang="en-US" sz="1800" dirty="0" err="1">
                <a:sym typeface="Symbol" pitchFamily="18" charset="2"/>
              </a:rPr>
              <a:t>magnetico</a:t>
            </a:r>
            <a:r>
              <a:rPr lang="en-US" sz="1800" dirty="0">
                <a:sym typeface="Symbol" pitchFamily="18" charset="2"/>
              </a:rPr>
              <a:t> di 0.050 </a:t>
            </a:r>
            <a:r>
              <a:rPr lang="en-US" sz="1800" dirty="0" err="1">
                <a:sym typeface="Symbol" pitchFamily="18" charset="2"/>
              </a:rPr>
              <a:t>mT</a:t>
            </a:r>
            <a:r>
              <a:rPr lang="en-US" sz="1800" dirty="0">
                <a:sym typeface="Symbol" pitchFamily="18" charset="2"/>
              </a:rPr>
              <a:t>)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3F261-D867-F327-8B36-899C2348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7" name="Object 38">
            <a:extLst>
              <a:ext uri="{FF2B5EF4-FFF2-40B4-BE49-F238E27FC236}">
                <a16:creationId xmlns:a16="http://schemas.microsoft.com/office/drawing/2014/main" id="{DC75BDB9-FD9E-7B13-B49A-43ABDBDB22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1508205"/>
              </p:ext>
            </p:extLst>
          </p:nvPr>
        </p:nvGraphicFramePr>
        <p:xfrm>
          <a:off x="3148511" y="2982285"/>
          <a:ext cx="1583973" cy="1331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68300" imgH="304800" progId="Equation.3">
                  <p:embed/>
                </p:oleObj>
              </mc:Choice>
              <mc:Fallback>
                <p:oleObj name="Equation" r:id="rId2" imgW="368300" imgH="304800" progId="Equation.3">
                  <p:embed/>
                  <p:pic>
                    <p:nvPicPr>
                      <p:cNvPr id="5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8511" y="2982285"/>
                        <a:ext cx="1583973" cy="13311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EF1E06F1-6C56-DE81-5542-ECE42B354CCE}"/>
              </a:ext>
            </a:extLst>
          </p:cNvPr>
          <p:cNvGrpSpPr/>
          <p:nvPr/>
        </p:nvGrpSpPr>
        <p:grpSpPr>
          <a:xfrm>
            <a:off x="1368154" y="4870030"/>
            <a:ext cx="2323026" cy="1032015"/>
            <a:chOff x="4569665" y="5840041"/>
            <a:chExt cx="2004676" cy="78448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4BE6893-E223-1263-F67E-A0538A367179}"/>
                </a:ext>
              </a:extLst>
            </p:cNvPr>
            <p:cNvGrpSpPr/>
            <p:nvPr/>
          </p:nvGrpSpPr>
          <p:grpSpPr>
            <a:xfrm>
              <a:off x="4569665" y="5840041"/>
              <a:ext cx="2004676" cy="784484"/>
              <a:chOff x="174319" y="5454025"/>
              <a:chExt cx="2004676" cy="784484"/>
            </a:xfrm>
          </p:grpSpPr>
          <p:sp>
            <p:nvSpPr>
              <p:cNvPr id="12" name="Donut 10">
                <a:extLst>
                  <a:ext uri="{FF2B5EF4-FFF2-40B4-BE49-F238E27FC236}">
                    <a16:creationId xmlns:a16="http://schemas.microsoft.com/office/drawing/2014/main" id="{7BA6B9AB-7ECE-0C6D-9750-731931750FAC}"/>
                  </a:ext>
                </a:extLst>
              </p:cNvPr>
              <p:cNvSpPr/>
              <p:nvPr/>
            </p:nvSpPr>
            <p:spPr bwMode="auto">
              <a:xfrm>
                <a:off x="174319" y="5927205"/>
                <a:ext cx="2004676" cy="311304"/>
              </a:xfrm>
              <a:prstGeom prst="donu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51024DED-E919-0E3E-BE20-B3CE1DDE35FB}"/>
                  </a:ext>
                </a:extLst>
              </p:cNvPr>
              <p:cNvCxnSpPr/>
              <p:nvPr/>
            </p:nvCxnSpPr>
            <p:spPr bwMode="auto">
              <a:xfrm flipV="1">
                <a:off x="1170432" y="5454025"/>
                <a:ext cx="12451" cy="622605"/>
              </a:xfrm>
              <a:prstGeom prst="straightConnector1">
                <a:avLst/>
              </a:prstGeom>
              <a:solidFill>
                <a:schemeClr val="accent1"/>
              </a:solidFill>
              <a:ln w="41275" cap="flat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EB6C408-02B3-B9EF-DD3D-B075C04A8204}"/>
                </a:ext>
              </a:extLst>
            </p:cNvPr>
            <p:cNvSpPr txBox="1"/>
            <p:nvPr/>
          </p:nvSpPr>
          <p:spPr>
            <a:xfrm>
              <a:off x="5842693" y="6092057"/>
              <a:ext cx="286382" cy="280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i="1" dirty="0"/>
                <a:t>r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F6A0CFE-A1EC-C625-7BB5-E218784E0B63}"/>
                </a:ext>
              </a:extLst>
            </p:cNvPr>
            <p:cNvCxnSpPr/>
            <p:nvPr/>
          </p:nvCxnSpPr>
          <p:spPr bwMode="auto">
            <a:xfrm>
              <a:off x="5565778" y="6450193"/>
              <a:ext cx="924387" cy="15429"/>
            </a:xfrm>
            <a:prstGeom prst="line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14" name="Picture 28" descr="Jbiot">
            <a:extLst>
              <a:ext uri="{FF2B5EF4-FFF2-40B4-BE49-F238E27FC236}">
                <a16:creationId xmlns:a16="http://schemas.microsoft.com/office/drawing/2014/main" id="{DEAC6E09-8EED-45FF-7966-ADA97FAB80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3490" y="3080696"/>
            <a:ext cx="1780356" cy="1960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29">
            <a:extLst>
              <a:ext uri="{FF2B5EF4-FFF2-40B4-BE49-F238E27FC236}">
                <a16:creationId xmlns:a16="http://schemas.microsoft.com/office/drawing/2014/main" id="{5B66177B-37AF-62F5-4D4C-695FD42573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9724" y="5178699"/>
            <a:ext cx="25117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1200" b="1" dirty="0"/>
              <a:t>Jean-</a:t>
            </a:r>
            <a:r>
              <a:rPr lang="it-IT" sz="1200" b="1" dirty="0" err="1"/>
              <a:t>Baptiste</a:t>
            </a:r>
            <a:r>
              <a:rPr lang="it-IT" sz="1200" b="1" dirty="0"/>
              <a:t> Biot,</a:t>
            </a:r>
          </a:p>
          <a:p>
            <a:pPr algn="ctr"/>
            <a:r>
              <a:rPr lang="it-IT" sz="1200" b="1" dirty="0"/>
              <a:t>French</a:t>
            </a:r>
          </a:p>
          <a:p>
            <a:pPr algn="ctr"/>
            <a:r>
              <a:rPr lang="it-IT" sz="1200" b="1" dirty="0"/>
              <a:t> (April 21, 1774 – </a:t>
            </a:r>
            <a:r>
              <a:rPr lang="it-IT" sz="1200" b="1" dirty="0" err="1"/>
              <a:t>February</a:t>
            </a:r>
            <a:r>
              <a:rPr lang="it-IT" sz="1200" b="1" dirty="0"/>
              <a:t> 3, 1862)</a:t>
            </a:r>
          </a:p>
        </p:txBody>
      </p:sp>
      <p:pic>
        <p:nvPicPr>
          <p:cNvPr id="16" name="Picture 30" descr="savart_felix_160">
            <a:extLst>
              <a:ext uri="{FF2B5EF4-FFF2-40B4-BE49-F238E27FC236}">
                <a16:creationId xmlns:a16="http://schemas.microsoft.com/office/drawing/2014/main" id="{9222C649-BA12-1E62-6376-1677B26E1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63" y="3080696"/>
            <a:ext cx="1705377" cy="1960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31">
            <a:extLst>
              <a:ext uri="{FF2B5EF4-FFF2-40B4-BE49-F238E27FC236}">
                <a16:creationId xmlns:a16="http://schemas.microsoft.com/office/drawing/2014/main" id="{E7F5A9F9-9FEC-D271-2B6C-AC7BA3392F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172" y="5178699"/>
            <a:ext cx="23550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1200" b="1" dirty="0" err="1"/>
              <a:t>Félix</a:t>
            </a:r>
            <a:r>
              <a:rPr lang="it-IT" sz="1200" b="1" dirty="0"/>
              <a:t> </a:t>
            </a:r>
            <a:r>
              <a:rPr lang="it-IT" sz="1200" b="1" dirty="0" err="1"/>
              <a:t>Savart</a:t>
            </a:r>
            <a:r>
              <a:rPr lang="it-IT" sz="1200" b="1" dirty="0"/>
              <a:t>, </a:t>
            </a:r>
          </a:p>
          <a:p>
            <a:pPr algn="ctr"/>
            <a:r>
              <a:rPr lang="it-IT" sz="1200" b="1" dirty="0"/>
              <a:t>French</a:t>
            </a:r>
          </a:p>
          <a:p>
            <a:pPr algn="ctr"/>
            <a:r>
              <a:rPr lang="it-IT" sz="1200" b="1" dirty="0"/>
              <a:t> (</a:t>
            </a:r>
            <a:r>
              <a:rPr lang="it-IT" sz="1200" b="1" dirty="0" err="1"/>
              <a:t>June</a:t>
            </a:r>
            <a:r>
              <a:rPr lang="it-IT" sz="1200" b="1" dirty="0"/>
              <a:t> 30, 1791-March 16, 1841) </a:t>
            </a:r>
          </a:p>
        </p:txBody>
      </p:sp>
    </p:spTree>
    <p:extLst>
      <p:ext uri="{BB962C8B-B14F-4D97-AF65-F5344CB8AC3E}">
        <p14:creationId xmlns:p14="http://schemas.microsoft.com/office/powerpoint/2010/main" val="173505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11405F9-7498-C539-DFE7-B7217C42C7E7}"/>
              </a:ext>
            </a:extLst>
          </p:cNvPr>
          <p:cNvSpPr txBox="1">
            <a:spLocks/>
          </p:cNvSpPr>
          <p:nvPr/>
        </p:nvSpPr>
        <p:spPr>
          <a:xfrm>
            <a:off x="745837" y="1365190"/>
            <a:ext cx="10515600" cy="4991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800" dirty="0">
                <a:sym typeface="Symbol" pitchFamily="18" charset="2"/>
              </a:rPr>
              <a:t>Per fare </a:t>
            </a:r>
            <a:r>
              <a:rPr lang="en-US" sz="1800" dirty="0" err="1">
                <a:sym typeface="Symbol" pitchFamily="18" charset="2"/>
              </a:rPr>
              <a:t>grandi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campi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magnetici</a:t>
            </a:r>
            <a:r>
              <a:rPr lang="en-US" sz="1800" dirty="0">
                <a:sym typeface="Symbol" pitchFamily="18" charset="2"/>
              </a:rPr>
              <a:t>, </a:t>
            </a:r>
            <a:r>
              <a:rPr lang="en-US" sz="1800" dirty="0" err="1">
                <a:sym typeface="Symbol" pitchFamily="18" charset="2"/>
              </a:rPr>
              <a:t>occorrono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grandi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correnti</a:t>
            </a:r>
            <a:endParaRPr lang="en-US" sz="1800" dirty="0">
              <a:sym typeface="Symbol" pitchFamily="18" charset="2"/>
            </a:endParaRPr>
          </a:p>
          <a:p>
            <a:pPr lvl="1" eaLnBrk="1" hangingPunct="1"/>
            <a:r>
              <a:rPr lang="en-US" sz="1800" b="1" dirty="0">
                <a:sym typeface="Symbol" pitchFamily="18" charset="2"/>
              </a:rPr>
              <a:t>La </a:t>
            </a:r>
            <a:r>
              <a:rPr lang="en-US" sz="1800" b="1" dirty="0" err="1">
                <a:sym typeface="Symbol" pitchFamily="18" charset="2"/>
              </a:rPr>
              <a:t>corrente</a:t>
            </a:r>
            <a:r>
              <a:rPr lang="en-US" sz="1800" b="1" dirty="0">
                <a:sym typeface="Symbol" pitchFamily="18" charset="2"/>
              </a:rPr>
              <a:t> è un </a:t>
            </a:r>
            <a:r>
              <a:rPr lang="en-US" sz="1800" b="1" dirty="0" err="1">
                <a:sym typeface="Symbol" pitchFamily="18" charset="2"/>
              </a:rPr>
              <a:t>flusso</a:t>
            </a:r>
            <a:r>
              <a:rPr lang="en-US" sz="1800" b="1" dirty="0">
                <a:sym typeface="Symbol" pitchFamily="18" charset="2"/>
              </a:rPr>
              <a:t> di </a:t>
            </a:r>
            <a:r>
              <a:rPr lang="en-US" sz="1800" b="1" dirty="0" err="1">
                <a:sym typeface="Symbol" pitchFamily="18" charset="2"/>
              </a:rPr>
              <a:t>elettroni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che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n-US" sz="1800" b="1" dirty="0" err="1">
                <a:sym typeface="Symbol" pitchFamily="18" charset="2"/>
              </a:rPr>
              <a:t>attraversano</a:t>
            </a:r>
            <a:r>
              <a:rPr lang="en-US" sz="1800" b="1" dirty="0">
                <a:sym typeface="Symbol" pitchFamily="18" charset="2"/>
              </a:rPr>
              <a:t> un </a:t>
            </a:r>
            <a:r>
              <a:rPr lang="en-US" sz="1800" b="1" dirty="0" err="1">
                <a:sym typeface="Symbol" pitchFamily="18" charset="2"/>
              </a:rPr>
              <a:t>conduttore</a:t>
            </a:r>
            <a:endParaRPr lang="en-US" sz="1800" b="1" dirty="0">
              <a:sym typeface="Symbol" pitchFamily="18" charset="2"/>
            </a:endParaRPr>
          </a:p>
          <a:p>
            <a:pPr lvl="1" eaLnBrk="1" hangingPunct="1"/>
            <a:r>
              <a:rPr lang="en-US" sz="1800" dirty="0" err="1">
                <a:sym typeface="Symbol" pitchFamily="18" charset="2"/>
              </a:rPr>
              <a:t>Anche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negli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migliori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conduttori</a:t>
            </a:r>
            <a:r>
              <a:rPr lang="en-US" sz="1800" dirty="0">
                <a:sym typeface="Symbol" pitchFamily="18" charset="2"/>
              </a:rPr>
              <a:t>, il </a:t>
            </a:r>
            <a:r>
              <a:rPr lang="en-US" sz="1800" b="1" dirty="0">
                <a:sym typeface="Symbol" pitchFamily="18" charset="2"/>
              </a:rPr>
              <a:t>moto è con </a:t>
            </a:r>
            <a:r>
              <a:rPr lang="en-US" sz="1800" b="1" dirty="0" err="1">
                <a:sym typeface="Symbol" pitchFamily="18" charset="2"/>
              </a:rPr>
              <a:t>attrito</a:t>
            </a:r>
            <a:r>
              <a:rPr lang="en-US" sz="1800" dirty="0">
                <a:sym typeface="Symbol" pitchFamily="18" charset="2"/>
              </a:rPr>
              <a:t>, a causa </a:t>
            </a:r>
            <a:r>
              <a:rPr lang="en-US" sz="1800" dirty="0" err="1">
                <a:sym typeface="Symbol" pitchFamily="18" charset="2"/>
              </a:rPr>
              <a:t>delle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collisioni</a:t>
            </a:r>
            <a:r>
              <a:rPr lang="en-US" sz="1800" dirty="0">
                <a:sym typeface="Symbol" pitchFamily="18" charset="2"/>
              </a:rPr>
              <a:t> con </a:t>
            </a:r>
            <a:r>
              <a:rPr lang="en-US" sz="1800" dirty="0" err="1">
                <a:sym typeface="Symbol" pitchFamily="18" charset="2"/>
              </a:rPr>
              <a:t>gli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atomi</a:t>
            </a:r>
            <a:r>
              <a:rPr lang="en-US" sz="1800" dirty="0">
                <a:sym typeface="Symbol" pitchFamily="18" charset="2"/>
              </a:rPr>
              <a:t> del </a:t>
            </a:r>
            <a:r>
              <a:rPr lang="en-US" sz="1800" dirty="0" err="1">
                <a:sym typeface="Symbol" pitchFamily="18" charset="2"/>
              </a:rPr>
              <a:t>conduttore</a:t>
            </a:r>
            <a:r>
              <a:rPr lang="en-US" sz="1800" dirty="0">
                <a:sym typeface="Symbol" pitchFamily="18" charset="2"/>
              </a:rPr>
              <a:t> – </a:t>
            </a:r>
            <a:r>
              <a:rPr lang="en-US" sz="1800" dirty="0" err="1">
                <a:sym typeface="Symbol" pitchFamily="18" charset="2"/>
              </a:rPr>
              <a:t>c’è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dissipazione</a:t>
            </a:r>
            <a:endParaRPr lang="en-US" sz="1800" dirty="0">
              <a:sym typeface="Symbol" pitchFamily="18" charset="2"/>
            </a:endParaRPr>
          </a:p>
          <a:p>
            <a:pPr lvl="1" eaLnBrk="1" hangingPunct="1"/>
            <a:endParaRPr lang="en-150" sz="1800" dirty="0">
              <a:sym typeface="Symbol" pitchFamily="18" charset="2"/>
            </a:endParaRPr>
          </a:p>
          <a:p>
            <a:pPr lvl="1" eaLnBrk="1" hangingPunct="1"/>
            <a:endParaRPr lang="en-150" sz="1800" dirty="0">
              <a:sym typeface="Symbol" pitchFamily="18" charset="2"/>
            </a:endParaRPr>
          </a:p>
          <a:p>
            <a:pPr lvl="1" eaLnBrk="1" hangingPunct="1"/>
            <a:endParaRPr lang="en-150" sz="1800" dirty="0">
              <a:sym typeface="Symbol" pitchFamily="18" charset="2"/>
            </a:endParaRPr>
          </a:p>
          <a:p>
            <a:pPr lvl="1" eaLnBrk="1" hangingPunct="1"/>
            <a:endParaRPr lang="en-150" sz="1800" dirty="0">
              <a:sym typeface="Symbol" pitchFamily="18" charset="2"/>
            </a:endParaRPr>
          </a:p>
          <a:p>
            <a:pPr lvl="1" eaLnBrk="1" hangingPunct="1"/>
            <a:endParaRPr lang="en-150" sz="1800" dirty="0">
              <a:sym typeface="Symbol" pitchFamily="18" charset="2"/>
            </a:endParaRPr>
          </a:p>
          <a:p>
            <a:pPr lvl="1" eaLnBrk="1" hangingPunct="1"/>
            <a:endParaRPr lang="en-US" sz="1800" dirty="0">
              <a:sym typeface="Symbol" pitchFamily="18" charset="2"/>
            </a:endParaRPr>
          </a:p>
          <a:p>
            <a:pPr eaLnBrk="1" hangingPunct="1"/>
            <a:r>
              <a:rPr lang="en-US" sz="1800" dirty="0" err="1">
                <a:sym typeface="Symbol" pitchFamily="18" charset="2"/>
              </a:rPr>
              <a:t>L’energia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dissipiata</a:t>
            </a:r>
            <a:r>
              <a:rPr lang="en-US" sz="1800" dirty="0">
                <a:sym typeface="Symbol" pitchFamily="18" charset="2"/>
              </a:rPr>
              <a:t> è</a:t>
            </a:r>
            <a:r>
              <a:rPr lang="en-150" sz="1800" dirty="0">
                <a:sym typeface="Symbol" pitchFamily="18" charset="2"/>
              </a:rPr>
              <a:t>  d</a:t>
            </a:r>
            <a:r>
              <a:rPr lang="en-US" sz="1800" dirty="0" err="1">
                <a:sym typeface="Symbol" pitchFamily="18" charset="2"/>
              </a:rPr>
              <a:t>ipende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dalle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vibrazioni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degli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atomi</a:t>
            </a:r>
            <a:r>
              <a:rPr lang="en-150" sz="1800" dirty="0">
                <a:sym typeface="Symbol" pitchFamily="18" charset="2"/>
              </a:rPr>
              <a:t>, la cui </a:t>
            </a:r>
            <a:r>
              <a:rPr lang="en-150" sz="1800" dirty="0" err="1">
                <a:sym typeface="Symbol" pitchFamily="18" charset="2"/>
              </a:rPr>
              <a:t>ampiezza</a:t>
            </a:r>
            <a:r>
              <a:rPr lang="en-150" sz="1800" dirty="0">
                <a:sym typeface="Symbol" pitchFamily="18" charset="2"/>
              </a:rPr>
              <a:t> </a:t>
            </a:r>
            <a:r>
              <a:rPr lang="en-150" sz="1800" dirty="0" err="1">
                <a:sym typeface="Symbol" pitchFamily="18" charset="2"/>
              </a:rPr>
              <a:t>aumenta</a:t>
            </a:r>
            <a:r>
              <a:rPr lang="en-150" sz="1800" dirty="0">
                <a:sym typeface="Symbol" pitchFamily="18" charset="2"/>
              </a:rPr>
              <a:t> con la </a:t>
            </a:r>
            <a:r>
              <a:rPr lang="en-150" sz="1800" dirty="0" err="1">
                <a:sym typeface="Symbol" pitchFamily="18" charset="2"/>
              </a:rPr>
              <a:t>temperatur</a:t>
            </a:r>
            <a:r>
              <a:rPr lang="en-GB" sz="1800" dirty="0">
                <a:sym typeface="Symbol" pitchFamily="18" charset="2"/>
              </a:rPr>
              <a:t>e</a:t>
            </a:r>
            <a:endParaRPr lang="en-150" sz="1800" dirty="0">
              <a:sym typeface="Symbol" pitchFamily="18" charset="2"/>
            </a:endParaRPr>
          </a:p>
          <a:p>
            <a:pPr eaLnBrk="1" hangingPunct="1"/>
            <a:r>
              <a:rPr lang="en-US" sz="1800" dirty="0">
                <a:sym typeface="Symbol" pitchFamily="18" charset="2"/>
              </a:rPr>
              <a:t>A </a:t>
            </a:r>
            <a:r>
              <a:rPr lang="en-US" sz="1800" dirty="0" err="1">
                <a:sym typeface="Symbol" pitchFamily="18" charset="2"/>
              </a:rPr>
              <a:t>basse</a:t>
            </a:r>
            <a:r>
              <a:rPr lang="en-US" sz="1800" dirty="0">
                <a:sym typeface="Symbol" pitchFamily="18" charset="2"/>
              </a:rPr>
              <a:t> temperature, </a:t>
            </a:r>
            <a:r>
              <a:rPr lang="en-150" sz="1800" dirty="0" err="1">
                <a:sym typeface="Symbol" pitchFamily="18" charset="2"/>
              </a:rPr>
              <a:t>l’ampiezza</a:t>
            </a:r>
            <a:r>
              <a:rPr lang="en-150" sz="1800" dirty="0">
                <a:sym typeface="Symbol" pitchFamily="18" charset="2"/>
              </a:rPr>
              <a:t> </a:t>
            </a:r>
            <a:r>
              <a:rPr lang="en-150" sz="1800" dirty="0" err="1">
                <a:sym typeface="Symbol" pitchFamily="18" charset="2"/>
              </a:rPr>
              <a:t>delle</a:t>
            </a:r>
            <a:r>
              <a:rPr lang="en-150" sz="1800" dirty="0">
                <a:sym typeface="Symbol" pitchFamily="18" charset="2"/>
              </a:rPr>
              <a:t> </a:t>
            </a:r>
            <a:r>
              <a:rPr lang="en-150" sz="1800" dirty="0" err="1">
                <a:sym typeface="Symbol" pitchFamily="18" charset="2"/>
              </a:rPr>
              <a:t>vibrazioni</a:t>
            </a:r>
            <a:r>
              <a:rPr lang="en-150" sz="1800" dirty="0">
                <a:sym typeface="Symbol" pitchFamily="18" charset="2"/>
              </a:rPr>
              <a:t> </a:t>
            </a:r>
            <a:r>
              <a:rPr lang="en-150" sz="1800" dirty="0" err="1">
                <a:sym typeface="Symbol" pitchFamily="18" charset="2"/>
              </a:rPr>
              <a:t>diminuisce</a:t>
            </a:r>
            <a:r>
              <a:rPr lang="en-150" sz="1800" dirty="0">
                <a:sym typeface="Symbol" pitchFamily="18" charset="2"/>
              </a:rPr>
              <a:t> e </a:t>
            </a:r>
            <a:r>
              <a:rPr lang="en-150" sz="1800" dirty="0" err="1">
                <a:sym typeface="Symbol" pitchFamily="18" charset="2"/>
              </a:rPr>
              <a:t>così</a:t>
            </a:r>
            <a:r>
              <a:rPr lang="en-150" sz="1800" dirty="0">
                <a:sym typeface="Symbol" pitchFamily="18" charset="2"/>
              </a:rPr>
              <a:t> </a:t>
            </a:r>
            <a:r>
              <a:rPr lang="en-150" sz="1800" dirty="0" err="1">
                <a:sym typeface="Symbol" pitchFamily="18" charset="2"/>
              </a:rPr>
              <a:t>anche</a:t>
            </a:r>
            <a:r>
              <a:rPr lang="en-150" sz="1800" dirty="0">
                <a:sym typeface="Symbol" pitchFamily="18" charset="2"/>
              </a:rPr>
              <a:t> </a:t>
            </a:r>
            <a:r>
              <a:rPr lang="en-US" sz="1800" dirty="0">
                <a:sym typeface="Symbol" pitchFamily="18" charset="2"/>
              </a:rPr>
              <a:t>la </a:t>
            </a:r>
            <a:r>
              <a:rPr lang="en-US" sz="1800" dirty="0" err="1">
                <a:sym typeface="Symbol" pitchFamily="18" charset="2"/>
              </a:rPr>
              <a:t>resistenza</a:t>
            </a:r>
            <a:endParaRPr lang="en-US" sz="1800" dirty="0">
              <a:sym typeface="Symbol" pitchFamily="18" charset="2"/>
            </a:endParaRPr>
          </a:p>
          <a:p>
            <a:pPr eaLnBrk="1" hangingPunct="1"/>
            <a:r>
              <a:rPr lang="en-US" sz="1800" dirty="0">
                <a:sym typeface="Symbol" pitchFamily="18" charset="2"/>
              </a:rPr>
              <a:t>Il </a:t>
            </a:r>
            <a:r>
              <a:rPr lang="en-US" sz="1800" dirty="0" err="1">
                <a:sym typeface="Symbol" pitchFamily="18" charset="2"/>
              </a:rPr>
              <a:t>rame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può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portare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fino</a:t>
            </a:r>
            <a:r>
              <a:rPr lang="en-US" sz="1800" dirty="0">
                <a:sym typeface="Symbol" pitchFamily="18" charset="2"/>
              </a:rPr>
              <a:t> a 1 A/mm</a:t>
            </a:r>
            <a:r>
              <a:rPr lang="en-US" sz="1800" baseline="30000" dirty="0">
                <a:sym typeface="Symbol" pitchFamily="18" charset="2"/>
              </a:rPr>
              <a:t>2</a:t>
            </a:r>
            <a:r>
              <a:rPr lang="en-US" sz="1800" dirty="0">
                <a:sym typeface="Symbol" pitchFamily="18" charset="2"/>
              </a:rPr>
              <a:t> (se </a:t>
            </a:r>
            <a:r>
              <a:rPr lang="en-US" sz="1800" dirty="0" err="1">
                <a:sym typeface="Symbol" pitchFamily="18" charset="2"/>
              </a:rPr>
              <a:t>raffreddato</a:t>
            </a:r>
            <a:r>
              <a:rPr lang="en-US" sz="1800" dirty="0">
                <a:sym typeface="Symbol" pitchFamily="18" charset="2"/>
              </a:rPr>
              <a:t> a aria) poi </a:t>
            </a:r>
            <a:r>
              <a:rPr lang="en-US" sz="1800" dirty="0" err="1">
                <a:sym typeface="Symbol" pitchFamily="18" charset="2"/>
              </a:rPr>
              <a:t>si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scalda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troppo</a:t>
            </a:r>
            <a:r>
              <a:rPr lang="en-150" sz="1800" dirty="0">
                <a:sym typeface="Symbol" pitchFamily="18" charset="2"/>
              </a:rPr>
              <a:t>.</a:t>
            </a:r>
            <a:endParaRPr lang="en-US" sz="1800" dirty="0">
              <a:sym typeface="Symbol" pitchFamily="18" charset="2"/>
            </a:endParaRPr>
          </a:p>
          <a:p>
            <a:pPr lvl="1" eaLnBrk="1" hangingPunct="1"/>
            <a:r>
              <a:rPr lang="en-US" sz="1800" dirty="0">
                <a:sym typeface="Symbol" pitchFamily="18" charset="2"/>
              </a:rPr>
              <a:t>Per fare </a:t>
            </a:r>
            <a:r>
              <a:rPr lang="en-US" sz="1800" b="1" dirty="0">
                <a:sym typeface="Symbol" pitchFamily="18" charset="2"/>
              </a:rPr>
              <a:t>1 T</a:t>
            </a:r>
            <a:r>
              <a:rPr lang="en-US" sz="1800" dirty="0">
                <a:sym typeface="Symbol" pitchFamily="18" charset="2"/>
              </a:rPr>
              <a:t>, (200.000 volte il campo </a:t>
            </a:r>
            <a:r>
              <a:rPr lang="en-US" sz="1800" dirty="0" err="1">
                <a:sym typeface="Symbol" pitchFamily="18" charset="2"/>
              </a:rPr>
              <a:t>terrestre</a:t>
            </a:r>
            <a:r>
              <a:rPr lang="en-US" sz="1800" dirty="0">
                <a:sym typeface="Symbol" pitchFamily="18" charset="2"/>
              </a:rPr>
              <a:t>) </a:t>
            </a:r>
            <a:r>
              <a:rPr lang="en-US" sz="1800" dirty="0" err="1">
                <a:sym typeface="Symbol" pitchFamily="18" charset="2"/>
              </a:rPr>
              <a:t>servono</a:t>
            </a:r>
            <a:r>
              <a:rPr lang="en-US" sz="1800" dirty="0">
                <a:sym typeface="Symbol" pitchFamily="18" charset="2"/>
              </a:rPr>
              <a:t> 100 kA, </a:t>
            </a:r>
            <a:r>
              <a:rPr lang="en-US" sz="1800" dirty="0" err="1">
                <a:sym typeface="Symbol" pitchFamily="18" charset="2"/>
              </a:rPr>
              <a:t>ovvero</a:t>
            </a:r>
            <a:r>
              <a:rPr lang="en-US" sz="1800" dirty="0">
                <a:sym typeface="Symbol" pitchFamily="18" charset="2"/>
              </a:rPr>
              <a:t> un </a:t>
            </a:r>
            <a:r>
              <a:rPr lang="en-US" sz="1800" dirty="0" err="1">
                <a:sym typeface="Symbol" pitchFamily="18" charset="2"/>
              </a:rPr>
              <a:t>conduttore</a:t>
            </a:r>
            <a:r>
              <a:rPr lang="en-US" sz="1800" dirty="0">
                <a:sym typeface="Symbol" pitchFamily="18" charset="2"/>
              </a:rPr>
              <a:t> di </a:t>
            </a:r>
            <a:r>
              <a:rPr lang="en-US" sz="1800" dirty="0" err="1">
                <a:sym typeface="Symbol" pitchFamily="18" charset="2"/>
              </a:rPr>
              <a:t>una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sezione</a:t>
            </a:r>
            <a:r>
              <a:rPr lang="en-US" sz="1800" dirty="0">
                <a:sym typeface="Symbol" pitchFamily="18" charset="2"/>
              </a:rPr>
              <a:t> di un </a:t>
            </a:r>
            <a:r>
              <a:rPr lang="en-US" sz="1800" dirty="0" err="1">
                <a:sym typeface="Symbol" pitchFamily="18" charset="2"/>
              </a:rPr>
              <a:t>quadrato</a:t>
            </a:r>
            <a:r>
              <a:rPr lang="en-US" sz="1800" dirty="0">
                <a:sym typeface="Symbol" pitchFamily="18" charset="2"/>
              </a:rPr>
              <a:t> di </a:t>
            </a:r>
            <a:r>
              <a:rPr lang="en-US" sz="1800" b="1" dirty="0">
                <a:sym typeface="Symbol" pitchFamily="18" charset="2"/>
              </a:rPr>
              <a:t>30 cm </a:t>
            </a:r>
            <a:r>
              <a:rPr lang="en-US" sz="1800" dirty="0" err="1">
                <a:sym typeface="Symbol" pitchFamily="18" charset="2"/>
              </a:rPr>
              <a:t>che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 err="1">
                <a:sym typeface="Symbol" pitchFamily="18" charset="2"/>
              </a:rPr>
              <a:t>pesa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b="1" dirty="0">
                <a:sym typeface="Symbol" pitchFamily="18" charset="2"/>
              </a:rPr>
              <a:t>800 kg al metro </a:t>
            </a:r>
            <a:r>
              <a:rPr lang="en-US" sz="1800" dirty="0">
                <a:sym typeface="Symbol" pitchFamily="18" charset="2"/>
              </a:rPr>
              <a:t>!</a:t>
            </a:r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Resistenza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019B4C-7FA8-243A-D66C-59AE76E2B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7696CB-1E24-37BF-DE43-7802109835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6029" y="2801088"/>
            <a:ext cx="3475216" cy="148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00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07A39-76A2-6FFF-F5C8-217554EFA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Sommario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B10E8-5F26-CC7C-31FD-739FDCFAC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Elementi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di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fisica</a:t>
            </a:r>
            <a:endParaRPr lang="en-15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150" dirty="0"/>
              <a:t>Storia </a:t>
            </a:r>
            <a:r>
              <a:rPr lang="en-150" dirty="0" err="1"/>
              <a:t>della</a:t>
            </a:r>
            <a:r>
              <a:rPr lang="en-150" dirty="0"/>
              <a:t> </a:t>
            </a:r>
            <a:r>
              <a:rPr lang="en-150" dirty="0" err="1"/>
              <a:t>superconduttività</a:t>
            </a:r>
            <a:endParaRPr lang="en-150" dirty="0"/>
          </a:p>
          <a:p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Superconduttivita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appliacata</a:t>
            </a:r>
            <a:endParaRPr lang="en-15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L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inee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elettriche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lvl="1"/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Motori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e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generatori</a:t>
            </a:r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lvl="1"/>
            <a:r>
              <a:rPr lang="en-150" dirty="0">
                <a:solidFill>
                  <a:schemeClr val="bg1">
                    <a:lumMod val="75000"/>
                  </a:schemeClr>
                </a:solidFill>
              </a:rPr>
              <a:t>Magneti </a:t>
            </a:r>
            <a:r>
              <a:rPr lang="en-150" dirty="0" err="1">
                <a:solidFill>
                  <a:schemeClr val="bg1">
                    <a:lumMod val="75000"/>
                  </a:schemeClr>
                </a:solidFill>
              </a:rPr>
              <a:t>superconduttori</a:t>
            </a:r>
            <a:endParaRPr lang="en-15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Cosa </a:t>
            </a: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portare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a casa</a:t>
            </a:r>
          </a:p>
          <a:p>
            <a:endParaRPr lang="en-150" dirty="0">
              <a:solidFill>
                <a:schemeClr val="bg1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F4FB2-1F5A-9981-AC7A-BD1E68A01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462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235-7C02-AAF4-B1BB-63149947D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b="1" dirty="0" err="1">
                <a:solidFill>
                  <a:srgbClr val="0033A1"/>
                </a:solidFill>
                <a:latin typeface="+mn-lt"/>
              </a:rPr>
              <a:t>Scoperta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della</a:t>
            </a:r>
            <a:r>
              <a:rPr lang="en-150" b="1" dirty="0">
                <a:solidFill>
                  <a:srgbClr val="0033A1"/>
                </a:solidFill>
                <a:latin typeface="+mn-lt"/>
              </a:rPr>
              <a:t> </a:t>
            </a:r>
            <a:r>
              <a:rPr lang="en-150" b="1" dirty="0" err="1">
                <a:solidFill>
                  <a:srgbClr val="0033A1"/>
                </a:solidFill>
                <a:latin typeface="+mn-lt"/>
              </a:rPr>
              <a:t>superconduttività</a:t>
            </a:r>
            <a:endParaRPr lang="en-GB" b="1" dirty="0">
              <a:solidFill>
                <a:srgbClr val="0033A1"/>
              </a:solidFill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9822592-E1D6-E4D5-BE59-30CAFD142FB3}"/>
              </a:ext>
            </a:extLst>
          </p:cNvPr>
          <p:cNvSpPr txBox="1">
            <a:spLocks/>
          </p:cNvSpPr>
          <p:nvPr/>
        </p:nvSpPr>
        <p:spPr>
          <a:xfrm>
            <a:off x="745838" y="1365190"/>
            <a:ext cx="7259828" cy="4991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800" dirty="0">
                <a:sym typeface="Symbol" pitchFamily="18" charset="2"/>
              </a:rPr>
              <a:t>Nel </a:t>
            </a:r>
            <a:r>
              <a:rPr lang="en-US" sz="1800" b="1" dirty="0">
                <a:sym typeface="Symbol" pitchFamily="18" charset="2"/>
              </a:rPr>
              <a:t>1911</a:t>
            </a:r>
            <a:r>
              <a:rPr lang="en-US" sz="1800" dirty="0">
                <a:sym typeface="Symbol" pitchFamily="18" charset="2"/>
              </a:rPr>
              <a:t>, Kamerlingh Omnes </a:t>
            </a:r>
            <a:r>
              <a:rPr lang="en-US" sz="1800" dirty="0" err="1">
                <a:sym typeface="Symbol" pitchFamily="18" charset="2"/>
              </a:rPr>
              <a:t>scopre</a:t>
            </a:r>
            <a:r>
              <a:rPr lang="en-US" sz="1800" dirty="0">
                <a:sym typeface="Symbol" pitchFamily="18" charset="2"/>
              </a:rPr>
              <a:t> la </a:t>
            </a:r>
            <a:r>
              <a:rPr lang="en-US" sz="1800" b="1" dirty="0" err="1">
                <a:sym typeface="Symbol" pitchFamily="18" charset="2"/>
              </a:rPr>
              <a:t>superconduttività</a:t>
            </a:r>
            <a:endParaRPr lang="en-US" sz="1800" b="1" dirty="0">
              <a:sym typeface="Symbol" pitchFamily="18" charset="2"/>
            </a:endParaRPr>
          </a:p>
          <a:p>
            <a:pPr lvl="1" eaLnBrk="1" hangingPunct="1"/>
            <a:r>
              <a:rPr lang="en-US" sz="1600" b="1" dirty="0">
                <a:sym typeface="Symbol" pitchFamily="18" charset="2"/>
              </a:rPr>
              <a:t>Il </a:t>
            </a:r>
            <a:r>
              <a:rPr lang="en-US" sz="1600" b="1" dirty="0" err="1">
                <a:sym typeface="Symbol" pitchFamily="18" charset="2"/>
              </a:rPr>
              <a:t>mercurio</a:t>
            </a:r>
            <a:r>
              <a:rPr lang="en-US" sz="1600" b="1" dirty="0">
                <a:sym typeface="Symbol" pitchFamily="18" charset="2"/>
              </a:rPr>
              <a:t>, al </a:t>
            </a:r>
            <a:r>
              <a:rPr lang="en-US" sz="1600" b="1" dirty="0" err="1">
                <a:sym typeface="Symbol" pitchFamily="18" charset="2"/>
              </a:rPr>
              <a:t>disotto</a:t>
            </a:r>
            <a:r>
              <a:rPr lang="en-US" sz="1600" b="1" dirty="0">
                <a:sym typeface="Symbol" pitchFamily="18" charset="2"/>
              </a:rPr>
              <a:t> di -269° ha zero </a:t>
            </a:r>
            <a:r>
              <a:rPr lang="en-US" sz="1600" b="1" dirty="0" err="1">
                <a:sym typeface="Symbol" pitchFamily="18" charset="2"/>
              </a:rPr>
              <a:t>resistenza</a:t>
            </a:r>
            <a:r>
              <a:rPr lang="en-US" sz="1600" b="1" dirty="0">
                <a:sym typeface="Symbol" pitchFamily="18" charset="2"/>
              </a:rPr>
              <a:t>!</a:t>
            </a:r>
          </a:p>
          <a:p>
            <a:pPr lvl="1" eaLnBrk="1" hangingPunct="1"/>
            <a:r>
              <a:rPr lang="en-US" sz="1600" dirty="0" err="1">
                <a:sym typeface="Symbol" pitchFamily="18" charset="2"/>
              </a:rPr>
              <a:t>Scoperta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grazie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alla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sua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invenzione</a:t>
            </a:r>
            <a:r>
              <a:rPr lang="en-US" sz="1600" dirty="0">
                <a:sym typeface="Symbol" pitchFamily="18" charset="2"/>
              </a:rPr>
              <a:t> di un </a:t>
            </a:r>
            <a:r>
              <a:rPr lang="en-US" sz="1600" dirty="0" err="1">
                <a:sym typeface="Symbol" pitchFamily="18" charset="2"/>
              </a:rPr>
              <a:t>frigorifero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che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riesce</a:t>
            </a:r>
            <a:r>
              <a:rPr lang="en-US" sz="1600" dirty="0">
                <a:sym typeface="Symbol" pitchFamily="18" charset="2"/>
              </a:rPr>
              <a:t> a </a:t>
            </a:r>
            <a:r>
              <a:rPr lang="en-US" sz="1600" dirty="0" err="1">
                <a:sym typeface="Symbol" pitchFamily="18" charset="2"/>
              </a:rPr>
              <a:t>rendere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l’elio</a:t>
            </a:r>
            <a:r>
              <a:rPr lang="en-US" sz="1600" dirty="0"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liquido</a:t>
            </a:r>
            <a:endParaRPr lang="en-US" sz="1600" dirty="0">
              <a:sym typeface="Symbol" pitchFamily="18" charset="2"/>
            </a:endParaRPr>
          </a:p>
          <a:p>
            <a:pPr lvl="2" eaLnBrk="1" hangingPunct="1"/>
            <a:r>
              <a:rPr lang="en-US" sz="1400" dirty="0" err="1">
                <a:sym typeface="Symbol" pitchFamily="18" charset="2"/>
              </a:rPr>
              <a:t>L’elio</a:t>
            </a:r>
            <a:r>
              <a:rPr lang="en-US" sz="1400" dirty="0">
                <a:sym typeface="Symbol" pitchFamily="18" charset="2"/>
              </a:rPr>
              <a:t> è </a:t>
            </a:r>
            <a:r>
              <a:rPr lang="en-US" sz="1400" dirty="0" err="1">
                <a:sym typeface="Symbol" pitchFamily="18" charset="2"/>
              </a:rPr>
              <a:t>l’unico</a:t>
            </a:r>
            <a:r>
              <a:rPr lang="en-US" sz="1400" dirty="0">
                <a:sym typeface="Symbol" pitchFamily="18" charset="2"/>
              </a:rPr>
              <a:t> </a:t>
            </a:r>
            <a:r>
              <a:rPr lang="en-US" sz="1400" dirty="0" err="1">
                <a:sym typeface="Symbol" pitchFamily="18" charset="2"/>
              </a:rPr>
              <a:t>elemento</a:t>
            </a:r>
            <a:r>
              <a:rPr lang="en-US" sz="1400" dirty="0">
                <a:sym typeface="Symbol" pitchFamily="18" charset="2"/>
              </a:rPr>
              <a:t> </a:t>
            </a:r>
            <a:r>
              <a:rPr lang="en-US" sz="1400" dirty="0" err="1">
                <a:sym typeface="Symbol" pitchFamily="18" charset="2"/>
              </a:rPr>
              <a:t>che</a:t>
            </a:r>
            <a:r>
              <a:rPr lang="en-US" sz="1400" dirty="0">
                <a:sym typeface="Symbol" pitchFamily="18" charset="2"/>
              </a:rPr>
              <a:t> non </a:t>
            </a:r>
            <a:r>
              <a:rPr lang="en-US" sz="1400" dirty="0" err="1">
                <a:sym typeface="Symbol" pitchFamily="18" charset="2"/>
              </a:rPr>
              <a:t>ghiaccia</a:t>
            </a:r>
            <a:r>
              <a:rPr lang="en-US" sz="1400" dirty="0">
                <a:sym typeface="Symbol" pitchFamily="18" charset="2"/>
              </a:rPr>
              <a:t> </a:t>
            </a:r>
            <a:r>
              <a:rPr lang="en-US" sz="1400" dirty="0" err="1">
                <a:sym typeface="Symbol" pitchFamily="18" charset="2"/>
              </a:rPr>
              <a:t>mai</a:t>
            </a:r>
            <a:endParaRPr lang="en-US" sz="1400" dirty="0">
              <a:sym typeface="Symbol" pitchFamily="18" charset="2"/>
            </a:endParaRPr>
          </a:p>
          <a:p>
            <a:pPr eaLnBrk="1" hangingPunct="1"/>
            <a:r>
              <a:rPr lang="en-US" sz="1800" dirty="0">
                <a:sym typeface="Symbol" pitchFamily="18" charset="2"/>
              </a:rPr>
              <a:t>1913: </a:t>
            </a:r>
            <a:r>
              <a:rPr lang="en-US" sz="1800" dirty="0" err="1">
                <a:sym typeface="Symbol" pitchFamily="18" charset="2"/>
              </a:rPr>
              <a:t>premio</a:t>
            </a:r>
            <a:r>
              <a:rPr lang="en-US" sz="1800" dirty="0">
                <a:sym typeface="Symbol" pitchFamily="18" charset="2"/>
              </a:rPr>
              <a:t> Nobel, ma per il </a:t>
            </a:r>
            <a:r>
              <a:rPr lang="en-US" sz="1800" dirty="0" err="1">
                <a:sym typeface="Symbol" pitchFamily="18" charset="2"/>
              </a:rPr>
              <a:t>frigorifero</a:t>
            </a:r>
            <a:endParaRPr lang="en-150" sz="1800" dirty="0">
              <a:sym typeface="Symbol" pitchFamily="18" charset="2"/>
            </a:endParaRPr>
          </a:p>
          <a:p>
            <a:pPr eaLnBrk="1" hangingPunct="1"/>
            <a:endParaRPr lang="en-US" sz="1400" dirty="0">
              <a:sym typeface="Symbol" pitchFamily="18" charset="2"/>
            </a:endParaRP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E68655-C402-4BD1-66F5-BDE2E9CEB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F91C-5D77-4FFC-AC9F-99CDEB535D66}" type="slidenum">
              <a:rPr lang="en-GB" smtClean="0"/>
              <a:t>9</a:t>
            </a:fld>
            <a:endParaRPr lang="en-GB"/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B9FD6AFA-EB39-A6FA-7A78-5F444BE80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584957" y="1690688"/>
            <a:ext cx="2768843" cy="3584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8">
            <a:extLst>
              <a:ext uri="{FF2B5EF4-FFF2-40B4-BE49-F238E27FC236}">
                <a16:creationId xmlns:a16="http://schemas.microsoft.com/office/drawing/2014/main" id="{E03582F2-E208-FFC7-CC2C-BE768FF628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6529" y="5309276"/>
            <a:ext cx="269963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it-IT" sz="1200" b="1" dirty="0">
                <a:latin typeface="+mn-lt"/>
                <a:ea typeface="+mn-ea"/>
              </a:rPr>
              <a:t>Heinke Kamerlingh Onnes</a:t>
            </a:r>
            <a:r>
              <a:rPr lang="en-US" sz="1200" b="1" dirty="0">
                <a:latin typeface="+mn-lt"/>
                <a:ea typeface="+mn-ea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it-IT" sz="1200" b="1" dirty="0">
                <a:latin typeface="+mn-lt"/>
                <a:ea typeface="+mn-ea"/>
              </a:rPr>
              <a:t>(1853 – 1928) Nobel prize 1913</a:t>
            </a:r>
            <a:endParaRPr lang="en-US" sz="1200" b="1" dirty="0">
              <a:latin typeface="+mn-lt"/>
              <a:ea typeface="+mn-ea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5F9290-C683-48A6-FF8B-7D497225E6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7955" y="3474202"/>
            <a:ext cx="1839685" cy="22882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060822C-631B-7D8C-9BA1-442D419C60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1242" y="3918727"/>
            <a:ext cx="2689594" cy="1667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751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1414</TotalTime>
  <Words>2222</Words>
  <Application>Microsoft Office PowerPoint</Application>
  <PresentationFormat>Widescreen</PresentationFormat>
  <Paragraphs>337</Paragraphs>
  <Slides>33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ＭＳ Ｐゴシック</vt:lpstr>
      <vt:lpstr>Aptos</vt:lpstr>
      <vt:lpstr>Aptos Display</vt:lpstr>
      <vt:lpstr>Arial</vt:lpstr>
      <vt:lpstr>Book Antiqua</vt:lpstr>
      <vt:lpstr>Consolas</vt:lpstr>
      <vt:lpstr>Symbol</vt:lpstr>
      <vt:lpstr>Times New Roman</vt:lpstr>
      <vt:lpstr>Wingdings</vt:lpstr>
      <vt:lpstr>Office Theme</vt:lpstr>
      <vt:lpstr>Equation</vt:lpstr>
      <vt:lpstr>Superconduttori nel futuro </vt:lpstr>
      <vt:lpstr>PowerPoint Presentation</vt:lpstr>
      <vt:lpstr>Sommario</vt:lpstr>
      <vt:lpstr>Sommario</vt:lpstr>
      <vt:lpstr>Magnetismo</vt:lpstr>
      <vt:lpstr>Magnetismo</vt:lpstr>
      <vt:lpstr>Resistenza</vt:lpstr>
      <vt:lpstr>Sommario</vt:lpstr>
      <vt:lpstr>Scoperta della superconduttività</vt:lpstr>
      <vt:lpstr>Superconduttività</vt:lpstr>
      <vt:lpstr>Superconduttività – coppie e difetti</vt:lpstr>
      <vt:lpstr>Superconduttività - Temperature</vt:lpstr>
      <vt:lpstr>Superconduttività</vt:lpstr>
      <vt:lpstr>Sommario</vt:lpstr>
      <vt:lpstr>Linee elettriche:no</vt:lpstr>
      <vt:lpstr>Linee elettriche:si </vt:lpstr>
      <vt:lpstr>Motori e generatori</vt:lpstr>
      <vt:lpstr>Treni e Quantum Computing</vt:lpstr>
      <vt:lpstr>Magneti superconduttori</vt:lpstr>
      <vt:lpstr>PowerPoint Presentation</vt:lpstr>
      <vt:lpstr>PowerPoint Presentation</vt:lpstr>
      <vt:lpstr>Magneti superconduttori - fusione</vt:lpstr>
      <vt:lpstr>Magneti superconduttori - medicina</vt:lpstr>
      <vt:lpstr>Magneti superconduttori - acceleratori</vt:lpstr>
      <vt:lpstr>Magneti superconduttori - acceleratori</vt:lpstr>
      <vt:lpstr>PowerPoint Presentation</vt:lpstr>
      <vt:lpstr>Magneti superconduttori - acceleratori</vt:lpstr>
      <vt:lpstr>PowerPoint Presentation</vt:lpstr>
      <vt:lpstr>PowerPoint Presentation</vt:lpstr>
      <vt:lpstr>Attività in Italia</vt:lpstr>
      <vt:lpstr>Sommario</vt:lpstr>
      <vt:lpstr>Cosa portare a casa</vt:lpstr>
      <vt:lpstr>Grazie!!!!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Superconduttori nel futuro </dc:title>
  <dc:creator>Penelope Matilde Quassolo</dc:creator>
  <cp:lastModifiedBy>Penelope Matilde Quassolo</cp:lastModifiedBy>
  <cp:revision>4</cp:revision>
  <cp:lastPrinted>2024-07-15T16:17:16Z</cp:lastPrinted>
  <dcterms:created xsi:type="dcterms:W3CDTF">2024-07-12T08:35:32Z</dcterms:created>
  <dcterms:modified xsi:type="dcterms:W3CDTF">2024-07-16T06:59:30Z</dcterms:modified>
</cp:coreProperties>
</file>