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362" r:id="rId2"/>
    <p:sldId id="385" r:id="rId3"/>
    <p:sldId id="319" r:id="rId4"/>
    <p:sldId id="256" r:id="rId5"/>
    <p:sldId id="269" r:id="rId6"/>
    <p:sldId id="277" r:id="rId7"/>
    <p:sldId id="377" r:id="rId8"/>
    <p:sldId id="378" r:id="rId9"/>
    <p:sldId id="363" r:id="rId10"/>
    <p:sldId id="364" r:id="rId11"/>
    <p:sldId id="376" r:id="rId12"/>
    <p:sldId id="379" r:id="rId13"/>
    <p:sldId id="365" r:id="rId14"/>
    <p:sldId id="366" r:id="rId15"/>
    <p:sldId id="369" r:id="rId16"/>
    <p:sldId id="370" r:id="rId17"/>
    <p:sldId id="371" r:id="rId18"/>
    <p:sldId id="372" r:id="rId19"/>
    <p:sldId id="373" r:id="rId20"/>
    <p:sldId id="374" r:id="rId21"/>
    <p:sldId id="375" r:id="rId22"/>
    <p:sldId id="361" r:id="rId23"/>
    <p:sldId id="336" r:id="rId24"/>
    <p:sldId id="380" r:id="rId25"/>
    <p:sldId id="381" r:id="rId26"/>
    <p:sldId id="382" r:id="rId27"/>
    <p:sldId id="383" r:id="rId28"/>
    <p:sldId id="384"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D1FF"/>
    <a:srgbClr val="FFC8E5"/>
    <a:srgbClr val="C4EDFF"/>
    <a:srgbClr val="DAD2A9"/>
    <a:srgbClr val="6FE7FF"/>
    <a:srgbClr val="38FF56"/>
    <a:srgbClr val="84E4FF"/>
    <a:srgbClr val="5128B0"/>
    <a:srgbClr val="FFF4A8"/>
    <a:srgbClr val="FFA8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8" autoAdjust="0"/>
    <p:restoredTop sz="94660"/>
  </p:normalViewPr>
  <p:slideViewPr>
    <p:cSldViewPr snapToGrid="0" snapToObjects="1">
      <p:cViewPr>
        <p:scale>
          <a:sx n="94" d="100"/>
          <a:sy n="94" d="100"/>
        </p:scale>
        <p:origin x="-1064" y="6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4FCC49-3774-F84F-B981-06323E94A303}" type="datetimeFigureOut">
              <a:rPr lang="en-US" smtClean="0"/>
              <a:pPr/>
              <a:t>15.07.24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609CD7-02DC-4E43-9619-337812178DB5}" type="slidenum">
              <a:rPr lang="en-US" smtClean="0"/>
              <a:pPr/>
              <a:t>‹#›</a:t>
            </a:fld>
            <a:endParaRPr lang="en-US"/>
          </a:p>
        </p:txBody>
      </p:sp>
    </p:spTree>
    <p:extLst>
      <p:ext uri="{BB962C8B-B14F-4D97-AF65-F5344CB8AC3E}">
        <p14:creationId xmlns:p14="http://schemas.microsoft.com/office/powerpoint/2010/main" val="13748561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D3175-D133-C14D-969F-77CFECAEE886}" type="datetimeFigureOut">
              <a:rPr lang="en-US" smtClean="0"/>
              <a:pPr/>
              <a:t>15.07.24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00815A-DBBC-4841-A6E8-5165C14C7231}" type="slidenum">
              <a:rPr lang="en-US" smtClean="0"/>
              <a:pPr/>
              <a:t>‹#›</a:t>
            </a:fld>
            <a:endParaRPr lang="en-US"/>
          </a:p>
        </p:txBody>
      </p:sp>
    </p:spTree>
    <p:extLst>
      <p:ext uri="{BB962C8B-B14F-4D97-AF65-F5344CB8AC3E}">
        <p14:creationId xmlns:p14="http://schemas.microsoft.com/office/powerpoint/2010/main" val="413256493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pPr/>
              <a:t>7</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18</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CFE023-2107-5B41-A1C3-999F8C536894}" type="slidenum">
              <a:rPr lang="en-US"/>
              <a:pPr/>
              <a:t>19</a:t>
            </a:fld>
            <a:endParaRPr lang="en-US"/>
          </a:p>
        </p:txBody>
      </p:sp>
      <p:sp>
        <p:nvSpPr>
          <p:cNvPr id="201730" name="Rectangle 2"/>
          <p:cNvSpPr>
            <a:spLocks noGrp="1" noRot="1" noChangeAspect="1"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20</a:t>
            </a:fld>
            <a:endParaRPr lang="en-US"/>
          </a:p>
        </p:txBody>
      </p:sp>
      <p:sp>
        <p:nvSpPr>
          <p:cNvPr id="202754" name="Rectangle 2"/>
          <p:cNvSpPr>
            <a:spLocks noGrp="1" noRot="1" noChangeAspect="1"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8</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613ED5-A525-0B47-A88B-2F7DC3B8E63F}" type="slidenum">
              <a:rPr lang="en-US"/>
              <a:pPr>
                <a:defRPr/>
              </a:pPr>
              <a:t>11</a:t>
            </a:fld>
            <a:endParaRPr lang="en-US"/>
          </a:p>
        </p:txBody>
      </p:sp>
      <p:sp>
        <p:nvSpPr>
          <p:cNvPr id="3921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9219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C5514DA-84CF-F848-838F-DD00CD9E3A71}" type="slidenum">
              <a:rPr lang="en-US"/>
              <a:pPr>
                <a:defRPr/>
              </a:pPr>
              <a:t>12</a:t>
            </a:fld>
            <a:endParaRPr lang="en-US"/>
          </a:p>
        </p:txBody>
      </p:sp>
      <p:sp>
        <p:nvSpPr>
          <p:cNvPr id="2150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15043"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FF6045-9252-634D-A2F0-A1F537EF9BBF}" type="slidenum">
              <a:rPr lang="en-US"/>
              <a:pPr/>
              <a:t>13</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F26DAB-6849-6147-8DD4-D0496A7F4ACE}" type="slidenum">
              <a:rPr lang="en-US"/>
              <a:pPr/>
              <a:t>14</a:t>
            </a:fld>
            <a:endParaRPr lang="en-US"/>
          </a:p>
        </p:txBody>
      </p:sp>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15</a:t>
            </a:fld>
            <a:endParaRPr lang="en-US"/>
          </a:p>
        </p:txBody>
      </p:sp>
      <p:sp>
        <p:nvSpPr>
          <p:cNvPr id="198658" name="Rectangle 2"/>
          <p:cNvSpPr>
            <a:spLocks noGrp="1" noRot="1" noChangeAspect="1"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64EC3D-568D-8A48-BBCB-C7305ADF2BD1}" type="slidenum">
              <a:rPr lang="en-US"/>
              <a:pPr/>
              <a:t>16</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17</a:t>
            </a:fld>
            <a:endParaRPr lang="en-US"/>
          </a:p>
        </p:txBody>
      </p:sp>
      <p:sp>
        <p:nvSpPr>
          <p:cNvPr id="200706" name="Rectangle 2"/>
          <p:cNvSpPr>
            <a:spLocks noGrp="1" noRot="1" noChangeAspect="1"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529986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829540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733446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0"/>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en-GB" smtClean="0"/>
              <a:t>Despina Hatzifotiadou</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5494659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3"/>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en-GB" smtClean="0"/>
              <a:t>Despina Hatzifotiadou</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2698405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649784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1904537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89596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r>
              <a:rPr lang="en-GB" smtClean="0"/>
              <a:t>Despina Hatzifotiadou</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382177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r>
              <a:rPr lang="en-GB" smtClean="0"/>
              <a:t>Despina Hatzifotiadou</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4811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2341982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l-G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4058497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l-G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a:t>
            </a:fld>
            <a:endParaRPr lang="en-US"/>
          </a:p>
        </p:txBody>
      </p:sp>
    </p:spTree>
    <p:extLst>
      <p:ext uri="{BB962C8B-B14F-4D97-AF65-F5344CB8AC3E}">
        <p14:creationId xmlns:p14="http://schemas.microsoft.com/office/powerpoint/2010/main" val="7396615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smtClean="0"/>
              <a:t>Despina Hatzifotiadou</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9660DA-E739-CB4A-AEFC-82AEB23D0057}" type="slidenum">
              <a:rPr lang="en-US" smtClean="0"/>
              <a:pPr/>
              <a:t>‹#›</a:t>
            </a:fld>
            <a:endParaRPr lang="en-US"/>
          </a:p>
        </p:txBody>
      </p:sp>
    </p:spTree>
    <p:extLst>
      <p:ext uri="{BB962C8B-B14F-4D97-AF65-F5344CB8AC3E}">
        <p14:creationId xmlns:p14="http://schemas.microsoft.com/office/powerpoint/2010/main" val="30822373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png"/><Relationship Id="rId5" Type="http://schemas.openxmlformats.org/officeDocument/2006/relationships/image" Target="../media/image27.jpeg"/><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 Id="rId3"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2.gif"/><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4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gif"/><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pPr/>
              <a:t>1</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001"/>
            <a:ext cx="10259999" cy="6839999"/>
          </a:xfrm>
          <a:prstGeom prst="rect">
            <a:avLst/>
          </a:prstGeom>
          <a:solidFill>
            <a:srgbClr val="FFFFFF"/>
          </a:solidFill>
          <a:ln>
            <a:solidFill>
              <a:srgbClr val="4F81BD"/>
            </a:solidFill>
          </a:ln>
        </p:spPr>
      </p:pic>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dirty="0"/>
          </a:p>
        </p:txBody>
      </p:sp>
      <p:sp>
        <p:nvSpPr>
          <p:cNvPr id="9" name="Rectangle 8"/>
          <p:cNvSpPr/>
          <p:nvPr/>
        </p:nvSpPr>
        <p:spPr>
          <a:xfrm>
            <a:off x="24652" y="38796"/>
            <a:ext cx="9217307" cy="707886"/>
          </a:xfrm>
          <a:prstGeom prst="rect">
            <a:avLst/>
          </a:prstGeom>
        </p:spPr>
        <p:txBody>
          <a:bodyPr wrap="square">
            <a:spAutoFit/>
          </a:bodyPr>
          <a:lstStyle/>
          <a:p>
            <a:pPr algn="ctr"/>
            <a:r>
              <a:rPr lang="en-GB" sz="4000" dirty="0">
                <a:solidFill>
                  <a:srgbClr val="FFFF00"/>
                </a:solidFill>
              </a:rPr>
              <a:t>ALICE </a:t>
            </a:r>
            <a:r>
              <a:rPr lang="en-GB" sz="4000" dirty="0" smtClean="0">
                <a:solidFill>
                  <a:srgbClr val="FFFF00"/>
                </a:solidFill>
              </a:rPr>
              <a:t>: A </a:t>
            </a:r>
            <a:r>
              <a:rPr lang="en-GB" sz="4000" dirty="0">
                <a:solidFill>
                  <a:srgbClr val="FFFF00"/>
                </a:solidFill>
              </a:rPr>
              <a:t>Large Ion Collider Experiment</a:t>
            </a:r>
            <a:endParaRPr lang="en-US" sz="4000" dirty="0">
              <a:solidFill>
                <a:srgbClr val="FFFF00"/>
              </a:solidFill>
            </a:endParaRPr>
          </a:p>
        </p:txBody>
      </p:sp>
    </p:spTree>
    <p:extLst>
      <p:ext uri="{BB962C8B-B14F-4D97-AF65-F5344CB8AC3E}">
        <p14:creationId xmlns:p14="http://schemas.microsoft.com/office/powerpoint/2010/main" val="12313526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pPr/>
              <a:t>10</a:t>
            </a:fld>
            <a:endParaRPr lang="en-US"/>
          </a:p>
        </p:txBody>
      </p:sp>
      <p:sp>
        <p:nvSpPr>
          <p:cNvPr id="7" name="Date Placeholder 6"/>
          <p:cNvSpPr>
            <a:spLocks noGrp="1"/>
          </p:cNvSpPr>
          <p:nvPr>
            <p:ph type="dt" sz="half" idx="10"/>
          </p:nvPr>
        </p:nvSpPr>
        <p:spPr/>
        <p:txBody>
          <a:bodyPr/>
          <a:lstStyle/>
          <a:p>
            <a:r>
              <a:rPr lang="en-GB" smtClean="0"/>
              <a:t>Despina Hatzifotiadou</a:t>
            </a:r>
            <a:endParaRPr lang="en-US" dirty="0"/>
          </a:p>
        </p:txBody>
      </p:sp>
      <p:sp>
        <p:nvSpPr>
          <p:cNvPr id="9" name="Footer Placeholder 8"/>
          <p:cNvSpPr>
            <a:spLocks noGrp="1"/>
          </p:cNvSpPr>
          <p:nvPr>
            <p:ph type="ftr" sz="quarter" idx="11"/>
          </p:nvPr>
        </p:nvSpPr>
        <p:spPr/>
        <p:txBody>
          <a:bodyPr/>
          <a:lstStyle/>
          <a:p>
            <a:endParaRPr lang="en-US"/>
          </a:p>
        </p:txBody>
      </p:sp>
      <p:pic>
        <p:nvPicPr>
          <p:cNvPr id="17" name="Picture 16" descr="ALICE-WorldMapNov20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9" y="1366309"/>
            <a:ext cx="9145872" cy="4142080"/>
          </a:xfrm>
          <a:prstGeom prst="rect">
            <a:avLst/>
          </a:prstGeom>
        </p:spPr>
      </p:pic>
      <p:pic>
        <p:nvPicPr>
          <p:cNvPr id="20" name="Picture 19" descr="2012-Jul-30-4_Color_Logo_D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60" y="36987"/>
            <a:ext cx="931841" cy="1260000"/>
          </a:xfrm>
          <a:prstGeom prst="rect">
            <a:avLst/>
          </a:prstGeom>
        </p:spPr>
      </p:pic>
      <p:sp>
        <p:nvSpPr>
          <p:cNvPr id="21" name="Rectangle 20"/>
          <p:cNvSpPr/>
          <p:nvPr/>
        </p:nvSpPr>
        <p:spPr>
          <a:xfrm>
            <a:off x="41300" y="5511971"/>
            <a:ext cx="9096553" cy="461665"/>
          </a:xfrm>
          <a:prstGeom prst="rect">
            <a:avLst/>
          </a:prstGeom>
        </p:spPr>
        <p:txBody>
          <a:bodyPr wrap="square">
            <a:spAutoFit/>
          </a:bodyPr>
          <a:lstStyle/>
          <a:p>
            <a:pPr algn="ctr"/>
            <a:r>
              <a:rPr lang="en-US" sz="2400" dirty="0" smtClean="0">
                <a:solidFill>
                  <a:srgbClr val="FFFFFF"/>
                </a:solidFill>
              </a:rPr>
              <a:t>37 </a:t>
            </a:r>
            <a:r>
              <a:rPr lang="en-GB" sz="2400" dirty="0" smtClean="0">
                <a:solidFill>
                  <a:srgbClr val="FFFFFF"/>
                </a:solidFill>
              </a:rPr>
              <a:t>countries</a:t>
            </a:r>
            <a:r>
              <a:rPr lang="en-US" sz="2400" dirty="0" smtClean="0">
                <a:solidFill>
                  <a:srgbClr val="FFFFFF"/>
                </a:solidFill>
              </a:rPr>
              <a:t>, 131 Institutes</a:t>
            </a:r>
            <a:r>
              <a:rPr lang="en-GB" sz="2400" dirty="0" smtClean="0">
                <a:solidFill>
                  <a:srgbClr val="FFFFFF"/>
                </a:solidFill>
              </a:rPr>
              <a:t>,</a:t>
            </a:r>
            <a:r>
              <a:rPr lang="en-US" sz="2400" dirty="0" smtClean="0">
                <a:solidFill>
                  <a:srgbClr val="FFFFFF"/>
                </a:solidFill>
              </a:rPr>
              <a:t> 1500 </a:t>
            </a:r>
            <a:r>
              <a:rPr lang="en-GB" sz="2400" dirty="0" smtClean="0">
                <a:solidFill>
                  <a:srgbClr val="FFFFFF"/>
                </a:solidFill>
              </a:rPr>
              <a:t>members</a:t>
            </a:r>
            <a:endParaRPr lang="en-US" sz="2400" dirty="0">
              <a:solidFill>
                <a:srgbClr val="FFFFFF"/>
              </a:solidFill>
            </a:endParaRPr>
          </a:p>
        </p:txBody>
      </p:sp>
      <p:sp>
        <p:nvSpPr>
          <p:cNvPr id="22" name="TextBox 21"/>
          <p:cNvSpPr txBox="1"/>
          <p:nvPr/>
        </p:nvSpPr>
        <p:spPr>
          <a:xfrm>
            <a:off x="3367809" y="665765"/>
            <a:ext cx="2408382" cy="461665"/>
          </a:xfrm>
          <a:prstGeom prst="rect">
            <a:avLst/>
          </a:prstGeom>
          <a:noFill/>
        </p:spPr>
        <p:txBody>
          <a:bodyPr wrap="none" rtlCol="0">
            <a:spAutoFit/>
          </a:bodyPr>
          <a:lstStyle/>
          <a:p>
            <a:pPr algn="ctr"/>
            <a:r>
              <a:rPr lang="en-GB" sz="2400" dirty="0" smtClean="0">
                <a:solidFill>
                  <a:schemeClr val="bg1"/>
                </a:solidFill>
              </a:rPr>
              <a:t>The Collaboration</a:t>
            </a:r>
            <a:endParaRPr lang="en-GB" sz="2400" dirty="0">
              <a:solidFill>
                <a:schemeClr val="bg1"/>
              </a:solidFill>
            </a:endParaRPr>
          </a:p>
        </p:txBody>
      </p:sp>
    </p:spTree>
    <p:extLst>
      <p:ext uri="{BB962C8B-B14F-4D97-AF65-F5344CB8AC3E}">
        <p14:creationId xmlns:p14="http://schemas.microsoft.com/office/powerpoint/2010/main" val="255517768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Text Box 2"/>
          <p:cNvSpPr txBox="1">
            <a:spLocks noChangeArrowheads="1"/>
          </p:cNvSpPr>
          <p:nvPr/>
        </p:nvSpPr>
        <p:spPr bwMode="auto">
          <a:xfrm>
            <a:off x="593725" y="174625"/>
            <a:ext cx="260118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sz="2600" dirty="0">
                <a:solidFill>
                  <a:srgbClr val="FFFFFF"/>
                </a:solidFill>
                <a:cs typeface="+mn-cs"/>
              </a:rPr>
              <a:t>Particle Detectors</a:t>
            </a:r>
            <a:endParaRPr lang="en-US" dirty="0">
              <a:solidFill>
                <a:srgbClr val="FFFFFF"/>
              </a:solidFill>
              <a:cs typeface="+mn-cs"/>
            </a:endParaRPr>
          </a:p>
        </p:txBody>
      </p:sp>
      <p:sp>
        <p:nvSpPr>
          <p:cNvPr id="375811" name="Text Box 3"/>
          <p:cNvSpPr txBox="1">
            <a:spLocks noChangeArrowheads="1"/>
          </p:cNvSpPr>
          <p:nvPr/>
        </p:nvSpPr>
        <p:spPr bwMode="auto">
          <a:xfrm>
            <a:off x="152400" y="1190625"/>
            <a:ext cx="8855075" cy="449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Tx/>
              <a:buChar char="•"/>
              <a:defRPr/>
            </a:pPr>
            <a:r>
              <a:rPr lang="en-US" sz="2200" dirty="0" smtClean="0">
                <a:solidFill>
                  <a:schemeClr val="bg1"/>
                </a:solidFill>
                <a:cs typeface="+mn-cs"/>
              </a:rPr>
              <a:t>They </a:t>
            </a:r>
            <a:r>
              <a:rPr lang="ja-JP" altLang="en-US" sz="2200" dirty="0">
                <a:solidFill>
                  <a:schemeClr val="bg1"/>
                </a:solidFill>
                <a:latin typeface="Arial"/>
                <a:cs typeface="+mn-cs"/>
              </a:rPr>
              <a:t>“</a:t>
            </a:r>
            <a:r>
              <a:rPr lang="en-US" sz="2200" dirty="0">
                <a:solidFill>
                  <a:schemeClr val="bg1"/>
                </a:solidFill>
                <a:cs typeface="+mn-cs"/>
              </a:rPr>
              <a:t>see</a:t>
            </a:r>
            <a:r>
              <a:rPr lang="ja-JP" altLang="en-US" sz="2200" dirty="0">
                <a:solidFill>
                  <a:schemeClr val="bg1"/>
                </a:solidFill>
                <a:latin typeface="Arial"/>
                <a:cs typeface="+mn-cs"/>
              </a:rPr>
              <a:t>”</a:t>
            </a:r>
            <a:r>
              <a:rPr lang="en-US" sz="2200" dirty="0">
                <a:solidFill>
                  <a:schemeClr val="bg1"/>
                </a:solidFill>
                <a:cs typeface="+mn-cs"/>
              </a:rPr>
              <a:t> the particles produced from beam-beam or beam-target collisions</a:t>
            </a:r>
          </a:p>
          <a:p>
            <a:pPr>
              <a:buFontTx/>
              <a:buChar char="•"/>
              <a:defRPr/>
            </a:pPr>
            <a:r>
              <a:rPr lang="en-US" sz="2200" dirty="0">
                <a:solidFill>
                  <a:schemeClr val="bg1"/>
                </a:solidFill>
                <a:cs typeface="+mn-cs"/>
              </a:rPr>
              <a:t> The detection is based on interaction of the particles with matter</a:t>
            </a:r>
          </a:p>
          <a:p>
            <a:pPr>
              <a:defRPr/>
            </a:pPr>
            <a:r>
              <a:rPr lang="en-US" sz="2200" dirty="0">
                <a:solidFill>
                  <a:schemeClr val="bg1"/>
                </a:solidFill>
                <a:cs typeface="+mn-cs"/>
              </a:rPr>
              <a:t>and eventually production of an electrical signal</a:t>
            </a:r>
          </a:p>
          <a:p>
            <a:pPr>
              <a:buFontTx/>
              <a:buChar char="•"/>
              <a:defRPr/>
            </a:pPr>
            <a:r>
              <a:rPr lang="en-US" sz="2200" dirty="0">
                <a:solidFill>
                  <a:schemeClr val="bg1"/>
                </a:solidFill>
                <a:cs typeface="+mn-cs"/>
              </a:rPr>
              <a:t> Various types of detectors :</a:t>
            </a:r>
          </a:p>
          <a:p>
            <a:pPr>
              <a:defRPr/>
            </a:pPr>
            <a:r>
              <a:rPr lang="en-US" sz="2200" dirty="0">
                <a:solidFill>
                  <a:schemeClr val="bg1"/>
                </a:solidFill>
                <a:cs typeface="+mn-cs"/>
              </a:rPr>
              <a:t>	Solid state detectors (semiconductors),</a:t>
            </a:r>
          </a:p>
          <a:p>
            <a:pPr>
              <a:defRPr/>
            </a:pPr>
            <a:r>
              <a:rPr lang="en-US" sz="2200" dirty="0">
                <a:solidFill>
                  <a:schemeClr val="bg1"/>
                </a:solidFill>
                <a:cs typeface="+mn-cs"/>
              </a:rPr>
              <a:t>	Gaseous detectors,</a:t>
            </a:r>
          </a:p>
          <a:p>
            <a:pPr>
              <a:defRPr/>
            </a:pPr>
            <a:r>
              <a:rPr lang="en-US" sz="2200" dirty="0">
                <a:solidFill>
                  <a:schemeClr val="bg1"/>
                </a:solidFill>
                <a:cs typeface="+mn-cs"/>
              </a:rPr>
              <a:t>	Scintillators …</a:t>
            </a:r>
          </a:p>
          <a:p>
            <a:pPr>
              <a:defRPr/>
            </a:pPr>
            <a:endParaRPr lang="en-US" sz="2200" dirty="0">
              <a:solidFill>
                <a:schemeClr val="bg1"/>
              </a:solidFill>
              <a:cs typeface="+mn-cs"/>
            </a:endParaRPr>
          </a:p>
          <a:p>
            <a:pPr>
              <a:buFontTx/>
              <a:buChar char="•"/>
              <a:defRPr/>
            </a:pPr>
            <a:r>
              <a:rPr lang="en-US" sz="2200" dirty="0">
                <a:solidFill>
                  <a:schemeClr val="bg1"/>
                </a:solidFill>
                <a:cs typeface="+mn-cs"/>
              </a:rPr>
              <a:t> They convey information about :</a:t>
            </a:r>
          </a:p>
          <a:p>
            <a:pPr>
              <a:defRPr/>
            </a:pPr>
            <a:r>
              <a:rPr lang="en-US" sz="2200" dirty="0">
                <a:solidFill>
                  <a:schemeClr val="bg1"/>
                </a:solidFill>
                <a:cs typeface="+mn-cs"/>
              </a:rPr>
              <a:t>	The particle energy (</a:t>
            </a:r>
            <a:r>
              <a:rPr lang="en-US" sz="2200" dirty="0" err="1">
                <a:solidFill>
                  <a:schemeClr val="bg1"/>
                </a:solidFill>
                <a:cs typeface="+mn-cs"/>
              </a:rPr>
              <a:t>calorimeteres</a:t>
            </a:r>
            <a:r>
              <a:rPr lang="en-US" sz="2200" dirty="0">
                <a:solidFill>
                  <a:schemeClr val="bg1"/>
                </a:solidFill>
                <a:cs typeface="+mn-cs"/>
              </a:rPr>
              <a:t>)</a:t>
            </a:r>
          </a:p>
          <a:p>
            <a:pPr>
              <a:defRPr/>
            </a:pPr>
            <a:r>
              <a:rPr lang="en-US" sz="2200" dirty="0">
                <a:solidFill>
                  <a:schemeClr val="bg1"/>
                </a:solidFill>
                <a:cs typeface="+mn-cs"/>
              </a:rPr>
              <a:t>	The particle type (particle identification)</a:t>
            </a:r>
          </a:p>
          <a:p>
            <a:pPr>
              <a:defRPr/>
            </a:pPr>
            <a:r>
              <a:rPr lang="en-US" sz="2200" dirty="0">
                <a:solidFill>
                  <a:schemeClr val="bg1"/>
                </a:solidFill>
                <a:cs typeface="+mn-cs"/>
              </a:rPr>
              <a:t>	Particle trajectory (tracking devices)</a:t>
            </a:r>
            <a:endParaRPr lang="en-US" dirty="0">
              <a:solidFill>
                <a:schemeClr val="bg1"/>
              </a:solidFill>
              <a:cs typeface="+mn-cs"/>
            </a:endParaRPr>
          </a:p>
        </p:txBody>
      </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9660DA-E739-CB4A-AEFC-82AEB23D0057}" type="slidenum">
              <a:rPr lang="en-US" smtClean="0"/>
              <a:pPr/>
              <a:t>11</a:t>
            </a:fld>
            <a:endParaRPr lang="en-US"/>
          </a:p>
        </p:txBody>
      </p:sp>
    </p:spTree>
    <p:extLst>
      <p:ext uri="{BB962C8B-B14F-4D97-AF65-F5344CB8AC3E}">
        <p14:creationId xmlns:p14="http://schemas.microsoft.com/office/powerpoint/2010/main" val="1439851387"/>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4"/>
          <p:cNvSpPr>
            <a:spLocks noGrp="1"/>
          </p:cNvSpPr>
          <p:nvPr>
            <p:ph type="dt" sz="quarter" idx="10"/>
          </p:nvPr>
        </p:nvSpPr>
        <p:spPr/>
        <p:txBody>
          <a:bodyPr/>
          <a:lstStyle/>
          <a:p>
            <a:pPr>
              <a:defRPr/>
            </a:pPr>
            <a:r>
              <a:rPr lang="en-GB" smtClean="0"/>
              <a:t>Despina Hatzifotiadou</a:t>
            </a:r>
            <a:endParaRPr lang="en-US"/>
          </a:p>
        </p:txBody>
      </p:sp>
      <p:sp>
        <p:nvSpPr>
          <p:cNvPr id="14" name="Footer Placeholder 5"/>
          <p:cNvSpPr>
            <a:spLocks noGrp="1"/>
          </p:cNvSpPr>
          <p:nvPr>
            <p:ph type="ftr" sz="quarter" idx="11"/>
          </p:nvPr>
        </p:nvSpPr>
        <p:spPr/>
        <p:txBody>
          <a:bodyPr/>
          <a:lstStyle/>
          <a:p>
            <a:pPr>
              <a:defRPr/>
            </a:pPr>
            <a:endParaRPr lang="en-US"/>
          </a:p>
        </p:txBody>
      </p:sp>
      <p:sp>
        <p:nvSpPr>
          <p:cNvPr id="15" name="Slide Number Placeholder 6"/>
          <p:cNvSpPr>
            <a:spLocks noGrp="1"/>
          </p:cNvSpPr>
          <p:nvPr>
            <p:ph type="sldNum" sz="quarter" idx="12"/>
          </p:nvPr>
        </p:nvSpPr>
        <p:spPr/>
        <p:txBody>
          <a:bodyPr/>
          <a:lstStyle/>
          <a:p>
            <a:pPr>
              <a:defRPr/>
            </a:pPr>
            <a:fld id="{1ABAC402-15BC-1B4D-A7E1-FCAA6C136553}" type="slidenum">
              <a:rPr lang="en-US"/>
              <a:pPr>
                <a:defRPr/>
              </a:pPr>
              <a:t>12</a:t>
            </a:fld>
            <a:endParaRPr lang="en-US"/>
          </a:p>
        </p:txBody>
      </p:sp>
      <p:sp>
        <p:nvSpPr>
          <p:cNvPr id="98316" name="Rectangle 12"/>
          <p:cNvSpPr>
            <a:spLocks noGrp="1" noChangeArrowheads="1"/>
          </p:cNvSpPr>
          <p:nvPr>
            <p:ph type="title"/>
          </p:nvPr>
        </p:nvSpPr>
        <p:spPr/>
        <p:txBody>
          <a:bodyPr>
            <a:normAutofit/>
          </a:bodyPr>
          <a:lstStyle/>
          <a:p>
            <a:pPr eaLnBrk="1" hangingPunct="1">
              <a:defRPr/>
            </a:pPr>
            <a:r>
              <a:rPr lang="en-GB" sz="3200" dirty="0" smtClean="0">
                <a:solidFill>
                  <a:srgbClr val="FFFFFF"/>
                </a:solidFill>
                <a:cs typeface="+mj-cs"/>
              </a:rPr>
              <a:t>The magnetic field</a:t>
            </a:r>
            <a:endParaRPr lang="fr-FR" sz="3200" dirty="0" smtClean="0">
              <a:solidFill>
                <a:srgbClr val="FFFFFF"/>
              </a:solidFill>
              <a:cs typeface="+mj-cs"/>
            </a:endParaRPr>
          </a:p>
        </p:txBody>
      </p:sp>
      <p:grpSp>
        <p:nvGrpSpPr>
          <p:cNvPr id="49157" name="Group 22"/>
          <p:cNvGrpSpPr>
            <a:grpSpLocks/>
          </p:cNvGrpSpPr>
          <p:nvPr/>
        </p:nvGrpSpPr>
        <p:grpSpPr bwMode="auto">
          <a:xfrm>
            <a:off x="107950" y="1628775"/>
            <a:ext cx="3995738" cy="2305050"/>
            <a:chOff x="0" y="845"/>
            <a:chExt cx="2880" cy="1633"/>
          </a:xfrm>
        </p:grpSpPr>
        <p:pic>
          <p:nvPicPr>
            <p:cNvPr id="49164" name="Picture 23" descr="Charge and Momentum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 y="935"/>
              <a:ext cx="1406" cy="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28" name="Text Box 24"/>
            <p:cNvSpPr txBox="1">
              <a:spLocks noChangeArrowheads="1"/>
            </p:cNvSpPr>
            <p:nvPr/>
          </p:nvSpPr>
          <p:spPr bwMode="auto">
            <a:xfrm>
              <a:off x="1292" y="1543"/>
              <a:ext cx="1519" cy="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smtClean="0">
                  <a:solidFill>
                    <a:srgbClr val="FFFFFF"/>
                  </a:solidFill>
                  <a:cs typeface="+mn-cs"/>
                </a:rPr>
                <a:t>I</a:t>
              </a:r>
              <a:r>
                <a:rPr lang="en-GB" dirty="0" err="1" smtClean="0">
                  <a:solidFill>
                    <a:srgbClr val="FFFFFF"/>
                  </a:solidFill>
                  <a:cs typeface="+mn-cs"/>
                </a:rPr>
                <a:t>dentifies</a:t>
              </a:r>
              <a:r>
                <a:rPr lang="en-GB" dirty="0" smtClean="0">
                  <a:solidFill>
                    <a:srgbClr val="FFFFFF"/>
                  </a:solidFill>
                  <a:cs typeface="+mn-cs"/>
                </a:rPr>
                <a:t> the charge</a:t>
              </a:r>
              <a:endParaRPr lang="en-US" dirty="0">
                <a:solidFill>
                  <a:srgbClr val="FFFFFF"/>
                </a:solidFill>
                <a:cs typeface="+mn-cs"/>
              </a:endParaRPr>
            </a:p>
          </p:txBody>
        </p:sp>
        <p:sp>
          <p:nvSpPr>
            <p:cNvPr id="98329" name="Rectangle 25"/>
            <p:cNvSpPr>
              <a:spLocks noChangeArrowheads="1"/>
            </p:cNvSpPr>
            <p:nvPr/>
          </p:nvSpPr>
          <p:spPr bwMode="auto">
            <a:xfrm>
              <a:off x="0" y="845"/>
              <a:ext cx="2880" cy="163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49158" name="Group 27"/>
          <p:cNvGrpSpPr>
            <a:grpSpLocks/>
          </p:cNvGrpSpPr>
          <p:nvPr/>
        </p:nvGrpSpPr>
        <p:grpSpPr bwMode="auto">
          <a:xfrm>
            <a:off x="3851275" y="3716338"/>
            <a:ext cx="4948855" cy="2376487"/>
            <a:chOff x="1655" y="2296"/>
            <a:chExt cx="3850" cy="1769"/>
          </a:xfrm>
        </p:grpSpPr>
        <p:pic>
          <p:nvPicPr>
            <p:cNvPr id="49161" name="Picture 28" descr="Charge and Momentum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2341"/>
              <a:ext cx="1948" cy="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33" name="Text Box 29"/>
            <p:cNvSpPr txBox="1">
              <a:spLocks noChangeArrowheads="1"/>
            </p:cNvSpPr>
            <p:nvPr/>
          </p:nvSpPr>
          <p:spPr bwMode="auto">
            <a:xfrm>
              <a:off x="3742" y="3222"/>
              <a:ext cx="1763" cy="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smtClean="0">
                  <a:solidFill>
                    <a:srgbClr val="FFFFFF"/>
                  </a:solidFill>
                  <a:latin typeface="Calibri"/>
                  <a:cs typeface="Calibri"/>
                </a:rPr>
                <a:t>M</a:t>
              </a:r>
              <a:r>
                <a:rPr lang="en-GB" dirty="0" err="1" smtClean="0">
                  <a:solidFill>
                    <a:srgbClr val="FFFFFF"/>
                  </a:solidFill>
                  <a:latin typeface="Calibri"/>
                  <a:cs typeface="Calibri"/>
                </a:rPr>
                <a:t>easures</a:t>
              </a:r>
              <a:r>
                <a:rPr lang="en-GB" dirty="0" smtClean="0">
                  <a:solidFill>
                    <a:srgbClr val="FFFFFF"/>
                  </a:solidFill>
                  <a:latin typeface="Calibri"/>
                  <a:cs typeface="Calibri"/>
                </a:rPr>
                <a:t> momentum</a:t>
              </a:r>
              <a:endParaRPr lang="fr-FR" dirty="0">
                <a:solidFill>
                  <a:srgbClr val="FFFFFF"/>
                </a:solidFill>
                <a:latin typeface="Calibri"/>
                <a:cs typeface="Calibri"/>
              </a:endParaRPr>
            </a:p>
          </p:txBody>
        </p:sp>
        <p:sp>
          <p:nvSpPr>
            <p:cNvPr id="98334" name="Rectangle 30"/>
            <p:cNvSpPr>
              <a:spLocks noChangeArrowheads="1"/>
            </p:cNvSpPr>
            <p:nvPr/>
          </p:nvSpPr>
          <p:spPr bwMode="auto">
            <a:xfrm>
              <a:off x="1655" y="2296"/>
              <a:ext cx="3810" cy="17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98335" name="Text Box 31"/>
          <p:cNvSpPr txBox="1">
            <a:spLocks noChangeArrowheads="1"/>
          </p:cNvSpPr>
          <p:nvPr/>
        </p:nvSpPr>
        <p:spPr bwMode="auto">
          <a:xfrm>
            <a:off x="5938838" y="4221163"/>
            <a:ext cx="158432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dirty="0" smtClean="0">
                <a:latin typeface="Calibri"/>
                <a:cs typeface="Calibri"/>
              </a:rPr>
              <a:t>H</a:t>
            </a:r>
            <a:r>
              <a:rPr lang="en-GB" dirty="0" err="1" smtClean="0">
                <a:latin typeface="Calibri"/>
                <a:cs typeface="Calibri"/>
              </a:rPr>
              <a:t>igher</a:t>
            </a:r>
            <a:r>
              <a:rPr lang="en-GB" dirty="0" smtClean="0">
                <a:latin typeface="Calibri"/>
                <a:cs typeface="Calibri"/>
              </a:rPr>
              <a:t> momentum</a:t>
            </a:r>
            <a:endParaRPr lang="fr-FR" dirty="0">
              <a:latin typeface="Calibri"/>
              <a:cs typeface="Calibri"/>
            </a:endParaRPr>
          </a:p>
        </p:txBody>
      </p:sp>
      <p:sp>
        <p:nvSpPr>
          <p:cNvPr id="98336" name="Text Box 32"/>
          <p:cNvSpPr txBox="1">
            <a:spLocks noChangeArrowheads="1"/>
          </p:cNvSpPr>
          <p:nvPr/>
        </p:nvSpPr>
        <p:spPr bwMode="auto">
          <a:xfrm>
            <a:off x="3563938" y="3927475"/>
            <a:ext cx="1584325" cy="64633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dirty="0" smtClean="0">
                <a:latin typeface="Calibri"/>
                <a:cs typeface="Calibri"/>
              </a:rPr>
              <a:t>L</a:t>
            </a:r>
            <a:r>
              <a:rPr lang="en-GB" dirty="0" err="1" smtClean="0">
                <a:latin typeface="Calibri"/>
                <a:cs typeface="Calibri"/>
              </a:rPr>
              <a:t>ower</a:t>
            </a:r>
            <a:r>
              <a:rPr lang="en-GB" dirty="0" smtClean="0">
                <a:latin typeface="Calibri"/>
                <a:cs typeface="Calibri"/>
              </a:rPr>
              <a:t> momentum</a:t>
            </a:r>
            <a:r>
              <a:rPr lang="el-GR" dirty="0" smtClean="0">
                <a:latin typeface="Calibri"/>
                <a:cs typeface="Calibri"/>
              </a:rPr>
              <a:t> </a:t>
            </a:r>
            <a:endParaRPr lang="fr-FR" dirty="0">
              <a:latin typeface="Calibri"/>
              <a:cs typeface="Calibri"/>
            </a:endParaRPr>
          </a:p>
        </p:txBody>
      </p:sp>
      <p:sp>
        <p:nvSpPr>
          <p:cNvPr id="17" name="TextBox 16"/>
          <p:cNvSpPr txBox="1"/>
          <p:nvPr/>
        </p:nvSpPr>
        <p:spPr bwMode="auto">
          <a:xfrm>
            <a:off x="33795" y="4213690"/>
            <a:ext cx="3857625" cy="1200150"/>
          </a:xfrm>
          <a:prstGeom prst="rect">
            <a:avLst/>
          </a:prstGeom>
          <a:noFill/>
        </p:spPr>
        <p:txBody>
          <a:bodyPr>
            <a:spAutoFit/>
          </a:bodyPr>
          <a:lstStyle/>
          <a:p>
            <a:pPr>
              <a:defRPr/>
            </a:pPr>
            <a:r>
              <a:rPr lang="fr-FR" dirty="0" smtClean="0">
                <a:solidFill>
                  <a:srgbClr val="FFFF00"/>
                </a:solidFill>
                <a:latin typeface="+mj-lt"/>
              </a:rPr>
              <a:t>p = </a:t>
            </a:r>
            <a:r>
              <a:rPr lang="en-GB" dirty="0" smtClean="0">
                <a:solidFill>
                  <a:srgbClr val="FFFF00"/>
                </a:solidFill>
                <a:latin typeface="+mj-lt"/>
              </a:rPr>
              <a:t>momentum</a:t>
            </a:r>
            <a:endParaRPr lang="fr-FR" dirty="0" smtClean="0">
              <a:solidFill>
                <a:srgbClr val="FFFF00"/>
              </a:solidFill>
              <a:latin typeface="+mj-lt"/>
            </a:endParaRPr>
          </a:p>
          <a:p>
            <a:pPr>
              <a:defRPr/>
            </a:pPr>
            <a:r>
              <a:rPr lang="fr-FR" dirty="0" smtClean="0">
                <a:solidFill>
                  <a:srgbClr val="FFFF00"/>
                </a:solidFill>
                <a:latin typeface="+mj-lt"/>
              </a:rPr>
              <a:t>R = </a:t>
            </a:r>
            <a:r>
              <a:rPr lang="en-GB" dirty="0" smtClean="0">
                <a:solidFill>
                  <a:srgbClr val="FFFF00"/>
                </a:solidFill>
                <a:latin typeface="+mj-lt"/>
              </a:rPr>
              <a:t>radius of curvature</a:t>
            </a:r>
            <a:endParaRPr lang="fr-FR" dirty="0" smtClean="0">
              <a:solidFill>
                <a:srgbClr val="FFFF00"/>
              </a:solidFill>
              <a:latin typeface="+mj-lt"/>
            </a:endParaRPr>
          </a:p>
          <a:p>
            <a:pPr>
              <a:defRPr/>
            </a:pPr>
            <a:r>
              <a:rPr lang="fr-FR" dirty="0" smtClean="0">
                <a:solidFill>
                  <a:srgbClr val="FFFF00"/>
                </a:solidFill>
                <a:latin typeface="+mj-lt"/>
              </a:rPr>
              <a:t>B = </a:t>
            </a:r>
            <a:r>
              <a:rPr lang="en-GB" dirty="0" smtClean="0">
                <a:solidFill>
                  <a:srgbClr val="FFFF00"/>
                </a:solidFill>
                <a:latin typeface="+mj-lt"/>
              </a:rPr>
              <a:t>magnetic field</a:t>
            </a:r>
            <a:endParaRPr lang="fr-FR" dirty="0" smtClean="0">
              <a:solidFill>
                <a:srgbClr val="FFFF00"/>
              </a:solidFill>
              <a:latin typeface="+mj-lt"/>
            </a:endParaRPr>
          </a:p>
          <a:p>
            <a:pPr>
              <a:defRPr/>
            </a:pPr>
            <a:r>
              <a:rPr lang="fr-FR" dirty="0" smtClean="0">
                <a:solidFill>
                  <a:srgbClr val="FFFF00"/>
                </a:solidFill>
                <a:latin typeface="+mj-lt"/>
              </a:rPr>
              <a:t>q = </a:t>
            </a:r>
            <a:r>
              <a:rPr lang="en-GB" dirty="0" smtClean="0">
                <a:solidFill>
                  <a:srgbClr val="FFFF00"/>
                </a:solidFill>
                <a:latin typeface="+mj-lt"/>
              </a:rPr>
              <a:t>charge</a:t>
            </a:r>
            <a:endParaRPr lang="fr-FR" dirty="0">
              <a:solidFill>
                <a:srgbClr val="FFFF00"/>
              </a:solidFill>
              <a:latin typeface="+mj-lt"/>
            </a:endParaRPr>
          </a:p>
        </p:txBody>
      </p:sp>
      <p:sp>
        <p:nvSpPr>
          <p:cNvPr id="18" name="TextBox 17"/>
          <p:cNvSpPr txBox="1"/>
          <p:nvPr/>
        </p:nvSpPr>
        <p:spPr>
          <a:xfrm>
            <a:off x="502335" y="5477444"/>
            <a:ext cx="1424789" cy="584776"/>
          </a:xfrm>
          <a:prstGeom prst="rect">
            <a:avLst/>
          </a:prstGeom>
          <a:noFill/>
        </p:spPr>
        <p:txBody>
          <a:bodyPr wrap="none">
            <a:spAutoFit/>
          </a:bodyPr>
          <a:lstStyle/>
          <a:p>
            <a:pPr>
              <a:defRPr/>
            </a:pPr>
            <a:r>
              <a:rPr lang="it-IT" sz="3200" dirty="0">
                <a:solidFill>
                  <a:srgbClr val="FFFF00"/>
                </a:solidFill>
                <a:latin typeface="+mn-lt"/>
              </a:rPr>
              <a:t>R=p/qB</a:t>
            </a:r>
            <a:endParaRPr lang="en-GB" sz="3200" dirty="0">
              <a:solidFill>
                <a:srgbClr val="FFFF00"/>
              </a:solidFill>
              <a:latin typeface="+mn-lt"/>
            </a:endParaRPr>
          </a:p>
        </p:txBody>
      </p:sp>
    </p:spTree>
    <p:extLst>
      <p:ext uri="{BB962C8B-B14F-4D97-AF65-F5344CB8AC3E}">
        <p14:creationId xmlns:p14="http://schemas.microsoft.com/office/powerpoint/2010/main" val="427922521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numéro de diapositive 7"/>
          <p:cNvSpPr>
            <a:spLocks noGrp="1"/>
          </p:cNvSpPr>
          <p:nvPr>
            <p:ph type="sldNum" sz="quarter" idx="12"/>
          </p:nvPr>
        </p:nvSpPr>
        <p:spPr/>
        <p:txBody>
          <a:bodyPr/>
          <a:lstStyle/>
          <a:p>
            <a:fld id="{B7210C18-EA22-8F4A-A5FA-0B1F0E3DB331}" type="slidenum">
              <a:rPr lang="en-US"/>
              <a:pPr/>
              <a:t>13</a:t>
            </a:fld>
            <a:endParaRPr lang="en-US"/>
          </a:p>
        </p:txBody>
      </p:sp>
      <p:grpSp>
        <p:nvGrpSpPr>
          <p:cNvPr id="103454" name="Group 30"/>
          <p:cNvGrpSpPr>
            <a:grpSpLocks/>
          </p:cNvGrpSpPr>
          <p:nvPr/>
        </p:nvGrpSpPr>
        <p:grpSpPr bwMode="auto">
          <a:xfrm>
            <a:off x="250825" y="2492375"/>
            <a:ext cx="8804275" cy="3752850"/>
            <a:chOff x="23" y="1570"/>
            <a:chExt cx="5546" cy="2364"/>
          </a:xfrm>
        </p:grpSpPr>
        <p:pic>
          <p:nvPicPr>
            <p:cNvPr id="103428" name="Picture 4" descr="al_2k3_g5"/>
            <p:cNvPicPr>
              <a:picLocks noChangeAspect="1" noChangeArrowheads="1"/>
            </p:cNvPicPr>
            <p:nvPr/>
          </p:nvPicPr>
          <p:blipFill>
            <a:blip r:embed="rId3" cstate="screen">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3" y="1570"/>
              <a:ext cx="3175" cy="2364"/>
            </a:xfrm>
            <a:prstGeom prst="rect">
              <a:avLst/>
            </a:prstGeom>
            <a:solidFill>
              <a:schemeClr val="tx1"/>
            </a:solidFill>
            <a:ln/>
            <a:effectLst/>
          </p:spPr>
        </p:pic>
        <p:sp>
          <p:nvSpPr>
            <p:cNvPr id="103444" name="Text Box 20"/>
            <p:cNvSpPr txBox="1">
              <a:spLocks noChangeArrowheads="1"/>
            </p:cNvSpPr>
            <p:nvPr/>
          </p:nvSpPr>
          <p:spPr bwMode="auto">
            <a:xfrm>
              <a:off x="3787" y="1616"/>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en-GB" sz="2200" dirty="0" smtClean="0">
                  <a:solidFill>
                    <a:schemeClr val="bg1"/>
                  </a:solidFill>
                  <a:latin typeface="+mj-lt"/>
                </a:rPr>
                <a:t>Inner Tracking</a:t>
              </a:r>
              <a:r>
                <a:rPr lang="el-GR" sz="2200" dirty="0" smtClean="0">
                  <a:solidFill>
                    <a:schemeClr val="bg1"/>
                  </a:solidFill>
                  <a:latin typeface="+mj-lt"/>
                </a:rPr>
                <a:t> </a:t>
              </a:r>
              <a:r>
                <a:rPr lang="en-GB" sz="2200" dirty="0" smtClean="0">
                  <a:solidFill>
                    <a:schemeClr val="bg1"/>
                  </a:solidFill>
                  <a:latin typeface="+mj-lt"/>
                </a:rPr>
                <a:t>System </a:t>
              </a:r>
              <a:r>
                <a:rPr lang="fr-FR" sz="2200" dirty="0" smtClean="0">
                  <a:solidFill>
                    <a:schemeClr val="bg1"/>
                  </a:solidFill>
                  <a:latin typeface="+mj-lt"/>
                </a:rPr>
                <a:t>(</a:t>
              </a:r>
              <a:r>
                <a:rPr lang="fr-FR" sz="2200" dirty="0">
                  <a:solidFill>
                    <a:schemeClr val="bg1"/>
                  </a:solidFill>
                  <a:latin typeface="+mj-lt"/>
                </a:rPr>
                <a:t>ITS): p, </a:t>
              </a:r>
              <a:r>
                <a:rPr lang="fr-FR" sz="2200" dirty="0" err="1" smtClean="0">
                  <a:solidFill>
                    <a:schemeClr val="bg1"/>
                  </a:solidFill>
                  <a:latin typeface="+mj-lt"/>
                </a:rPr>
                <a:t>pid</a:t>
              </a:r>
              <a:endParaRPr lang="fr-FR" sz="2200" dirty="0">
                <a:solidFill>
                  <a:schemeClr val="bg1"/>
                </a:solidFill>
                <a:latin typeface="+mj-lt"/>
              </a:endParaRPr>
            </a:p>
          </p:txBody>
        </p:sp>
        <p:sp>
          <p:nvSpPr>
            <p:cNvPr id="103446" name="Line 22"/>
            <p:cNvSpPr>
              <a:spLocks noChangeShapeType="1"/>
            </p:cNvSpPr>
            <p:nvPr/>
          </p:nvSpPr>
          <p:spPr bwMode="auto">
            <a:xfrm flipH="1">
              <a:off x="1791" y="1842"/>
              <a:ext cx="1996" cy="590"/>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103426" name="Rectangle 2"/>
          <p:cNvSpPr>
            <a:spLocks noGrp="1" noChangeArrowheads="1"/>
          </p:cNvSpPr>
          <p:nvPr>
            <p:ph type="title"/>
          </p:nvPr>
        </p:nvSpPr>
        <p:spPr>
          <a:xfrm>
            <a:off x="457200" y="277814"/>
            <a:ext cx="8362950" cy="878890"/>
          </a:xfrm>
        </p:spPr>
        <p:txBody>
          <a:bodyPr>
            <a:normAutofit/>
          </a:bodyPr>
          <a:lstStyle/>
          <a:p>
            <a:r>
              <a:rPr lang="en-GB" sz="2800" dirty="0" smtClean="0">
                <a:solidFill>
                  <a:srgbClr val="FFFF00"/>
                </a:solidFill>
              </a:rPr>
              <a:t>ALICE : </a:t>
            </a:r>
            <a:r>
              <a:rPr lang="el-GR" sz="2800" dirty="0" smtClean="0">
                <a:solidFill>
                  <a:srgbClr val="FFFF00"/>
                </a:solidFill>
              </a:rPr>
              <a:t>18 </a:t>
            </a:r>
            <a:r>
              <a:rPr lang="en-GB" sz="2800" dirty="0" smtClean="0">
                <a:solidFill>
                  <a:srgbClr val="FFFF00"/>
                </a:solidFill>
              </a:rPr>
              <a:t>different detection systems</a:t>
            </a:r>
            <a:endParaRPr lang="en-US" sz="2800" dirty="0">
              <a:solidFill>
                <a:srgbClr val="FFFF00"/>
              </a:solidFill>
            </a:endParaRPr>
          </a:p>
        </p:txBody>
      </p:sp>
      <p:sp>
        <p:nvSpPr>
          <p:cNvPr id="103427" name="Rectangle 3"/>
          <p:cNvSpPr>
            <a:spLocks noGrp="1" noChangeArrowheads="1"/>
          </p:cNvSpPr>
          <p:nvPr>
            <p:ph type="body" sz="half" idx="1"/>
          </p:nvPr>
        </p:nvSpPr>
        <p:spPr>
          <a:xfrm>
            <a:off x="457200" y="1484313"/>
            <a:ext cx="8507413" cy="892175"/>
          </a:xfrm>
        </p:spPr>
        <p:txBody>
          <a:bodyPr/>
          <a:lstStyle/>
          <a:p>
            <a:pPr>
              <a:lnSpc>
                <a:spcPct val="80000"/>
              </a:lnSpc>
            </a:pPr>
            <a:r>
              <a:rPr lang="en-GB" sz="2000" dirty="0" smtClean="0">
                <a:solidFill>
                  <a:srgbClr val="FFFFFF"/>
                </a:solidFill>
              </a:rPr>
              <a:t>Around the interaction point, we have installed detectors such as </a:t>
            </a:r>
            <a:r>
              <a:rPr lang="el-GR" sz="2000" dirty="0" smtClean="0">
                <a:solidFill>
                  <a:srgbClr val="FFFFFF"/>
                </a:solidFill>
              </a:rPr>
              <a:t>...</a:t>
            </a:r>
            <a:endParaRPr lang="en-US" sz="2000" dirty="0">
              <a:solidFill>
                <a:srgbClr val="FFFFFF"/>
              </a:solidFill>
            </a:endParaRPr>
          </a:p>
        </p:txBody>
      </p:sp>
      <p:grpSp>
        <p:nvGrpSpPr>
          <p:cNvPr id="103449" name="Group 25"/>
          <p:cNvGrpSpPr>
            <a:grpSpLocks/>
          </p:cNvGrpSpPr>
          <p:nvPr/>
        </p:nvGrpSpPr>
        <p:grpSpPr bwMode="auto">
          <a:xfrm>
            <a:off x="250825" y="2501900"/>
            <a:ext cx="8805863" cy="3735388"/>
            <a:chOff x="22" y="1570"/>
            <a:chExt cx="5547" cy="2353"/>
          </a:xfrm>
        </p:grpSpPr>
        <p:pic>
          <p:nvPicPr>
            <p:cNvPr id="103440" name="Picture 16" descr="al_2k3_g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 y="1570"/>
              <a:ext cx="3175" cy="2353"/>
            </a:xfrm>
            <a:prstGeom prst="rect">
              <a:avLst/>
            </a:prstGeom>
            <a:noFill/>
          </p:spPr>
        </p:pic>
        <p:sp>
          <p:nvSpPr>
            <p:cNvPr id="103447" name="Text Box 23"/>
            <p:cNvSpPr txBox="1">
              <a:spLocks noChangeArrowheads="1"/>
            </p:cNvSpPr>
            <p:nvPr/>
          </p:nvSpPr>
          <p:spPr bwMode="auto">
            <a:xfrm>
              <a:off x="3787" y="2340"/>
              <a:ext cx="1782" cy="485"/>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Time projection </a:t>
              </a:r>
              <a:r>
                <a:rPr lang="fr-FR" sz="2200" dirty="0" err="1" smtClean="0">
                  <a:solidFill>
                    <a:srgbClr val="FFFFFF"/>
                  </a:solidFill>
                  <a:latin typeface="+mj-lt"/>
                </a:rPr>
                <a:t>chamber</a:t>
              </a:r>
              <a:r>
                <a:rPr lang="fr-FR" sz="2200" dirty="0" smtClean="0">
                  <a:solidFill>
                    <a:srgbClr val="FFFFFF"/>
                  </a:solidFill>
                  <a:latin typeface="+mj-lt"/>
                </a:rPr>
                <a:t> </a:t>
              </a:r>
              <a:r>
                <a:rPr lang="fr-FR" sz="2200" dirty="0">
                  <a:solidFill>
                    <a:srgbClr val="FFFFFF"/>
                  </a:solidFill>
                  <a:latin typeface="+mj-lt"/>
                </a:rPr>
                <a:t>(TPC) : p, </a:t>
              </a:r>
              <a:r>
                <a:rPr lang="fr-FR" sz="2200" dirty="0" err="1">
                  <a:solidFill>
                    <a:srgbClr val="FFFFFF"/>
                  </a:solidFill>
                  <a:latin typeface="+mj-lt"/>
                </a:rPr>
                <a:t>pid</a:t>
              </a:r>
              <a:endParaRPr lang="fr-FR" sz="2200" dirty="0">
                <a:solidFill>
                  <a:srgbClr val="FFFFFF"/>
                </a:solidFill>
                <a:latin typeface="+mj-lt"/>
              </a:endParaRPr>
            </a:p>
          </p:txBody>
        </p:sp>
        <p:sp>
          <p:nvSpPr>
            <p:cNvPr id="103448" name="Line 24"/>
            <p:cNvSpPr>
              <a:spLocks noChangeShapeType="1"/>
            </p:cNvSpPr>
            <p:nvPr/>
          </p:nvSpPr>
          <p:spPr bwMode="auto">
            <a:xfrm flipH="1">
              <a:off x="2245" y="2523"/>
              <a:ext cx="1542" cy="907"/>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grpSp>
        <p:nvGrpSpPr>
          <p:cNvPr id="103453" name="Group 29"/>
          <p:cNvGrpSpPr>
            <a:grpSpLocks/>
          </p:cNvGrpSpPr>
          <p:nvPr/>
        </p:nvGrpSpPr>
        <p:grpSpPr bwMode="auto">
          <a:xfrm>
            <a:off x="250825" y="2444750"/>
            <a:ext cx="8783638" cy="3986213"/>
            <a:chOff x="23" y="1525"/>
            <a:chExt cx="5533" cy="2511"/>
          </a:xfrm>
        </p:grpSpPr>
        <p:pic>
          <p:nvPicPr>
            <p:cNvPr id="103441" name="Picture 17" descr="al_2k3_g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3" y="1525"/>
              <a:ext cx="3175" cy="2389"/>
            </a:xfrm>
            <a:prstGeom prst="rect">
              <a:avLst/>
            </a:prstGeom>
            <a:noFill/>
          </p:spPr>
        </p:pic>
        <p:sp>
          <p:nvSpPr>
            <p:cNvPr id="103451" name="Text Box 27"/>
            <p:cNvSpPr txBox="1">
              <a:spLocks noChangeArrowheads="1"/>
            </p:cNvSpPr>
            <p:nvPr/>
          </p:nvSpPr>
          <p:spPr bwMode="auto">
            <a:xfrm>
              <a:off x="3787" y="3125"/>
              <a:ext cx="1769" cy="911"/>
            </a:xfrm>
            <a:prstGeom prst="rect">
              <a:avLst/>
            </a:prstGeom>
            <a:noFill/>
            <a:ln w="9525">
              <a:solidFill>
                <a:srgbClr val="FF0000"/>
              </a:solidFill>
              <a:miter lim="800000"/>
              <a:headEnd/>
              <a:tailEnd/>
            </a:ln>
            <a:effectLst/>
          </p:spPr>
          <p:txBody>
            <a:bodyPr>
              <a:prstTxWarp prst="textNoShape">
                <a:avLst/>
              </a:prstTxWarp>
              <a:spAutoFit/>
            </a:bodyPr>
            <a:lstStyle/>
            <a:p>
              <a:pPr algn="ctr"/>
              <a:r>
                <a:rPr lang="fr-FR" sz="2200" dirty="0">
                  <a:solidFill>
                    <a:srgbClr val="FFFFFF"/>
                  </a:solidFill>
                  <a:latin typeface="+mj-lt"/>
                </a:rPr>
                <a:t>Transition radiation detector (TRD</a:t>
              </a:r>
              <a:r>
                <a:rPr lang="fr-FR" sz="2200" dirty="0" smtClean="0">
                  <a:solidFill>
                    <a:srgbClr val="FFFFFF"/>
                  </a:solidFill>
                  <a:latin typeface="+mj-lt"/>
                </a:rPr>
                <a:t>) : e</a:t>
              </a:r>
              <a:r>
                <a:rPr lang="fr-FR" sz="2200" baseline="30000" dirty="0" smtClean="0">
                  <a:solidFill>
                    <a:srgbClr val="FFFFFF"/>
                  </a:solidFill>
                  <a:latin typeface="+mj-lt"/>
                </a:rPr>
                <a:t>-</a:t>
              </a:r>
              <a:endParaRPr lang="fr-FR" sz="2200" baseline="30000" dirty="0">
                <a:solidFill>
                  <a:srgbClr val="FFFFFF"/>
                </a:solidFill>
                <a:latin typeface="+mj-lt"/>
              </a:endParaRPr>
            </a:p>
            <a:p>
              <a:pPr algn="ctr"/>
              <a:r>
                <a:rPr lang="en-GB" sz="2200" dirty="0" smtClean="0">
                  <a:solidFill>
                    <a:srgbClr val="FFFFFF"/>
                  </a:solidFill>
                  <a:latin typeface="+mj-lt"/>
                </a:rPr>
                <a:t>Time Of Flight (TOF): </a:t>
              </a:r>
              <a:r>
                <a:rPr lang="en-GB" sz="2200" dirty="0" err="1" smtClean="0">
                  <a:solidFill>
                    <a:srgbClr val="FFFFFF"/>
                  </a:solidFill>
                  <a:latin typeface="+mj-lt"/>
                </a:rPr>
                <a:t>pid</a:t>
              </a:r>
              <a:endParaRPr lang="fr-FR" sz="2200" dirty="0">
                <a:solidFill>
                  <a:srgbClr val="FFFFFF"/>
                </a:solidFill>
                <a:latin typeface="+mj-lt"/>
              </a:endParaRPr>
            </a:p>
          </p:txBody>
        </p:sp>
        <p:sp>
          <p:nvSpPr>
            <p:cNvPr id="103452" name="Line 28"/>
            <p:cNvSpPr>
              <a:spLocks noChangeShapeType="1"/>
            </p:cNvSpPr>
            <p:nvPr/>
          </p:nvSpPr>
          <p:spPr bwMode="auto">
            <a:xfrm flipH="1" flipV="1">
              <a:off x="1882" y="3385"/>
              <a:ext cx="1905" cy="45"/>
            </a:xfrm>
            <a:prstGeom prst="line">
              <a:avLst/>
            </a:prstGeom>
            <a:noFill/>
            <a:ln w="28575">
              <a:solidFill>
                <a:srgbClr val="FF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162622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3454"/>
                                        </p:tgtEl>
                                        <p:attrNameLst>
                                          <p:attrName>style.visibility</p:attrName>
                                        </p:attrNameLst>
                                      </p:cBhvr>
                                      <p:to>
                                        <p:strVal val="visible"/>
                                      </p:to>
                                    </p:set>
                                    <p:anim calcmode="lin" valueType="num">
                                      <p:cBhvr>
                                        <p:cTn id="7" dur="500" fill="hold"/>
                                        <p:tgtEl>
                                          <p:spTgt spid="103454"/>
                                        </p:tgtEl>
                                        <p:attrNameLst>
                                          <p:attrName>ppt_w</p:attrName>
                                        </p:attrNameLst>
                                      </p:cBhvr>
                                      <p:tavLst>
                                        <p:tav tm="0">
                                          <p:val>
                                            <p:fltVal val="0"/>
                                          </p:val>
                                        </p:tav>
                                        <p:tav tm="100000">
                                          <p:val>
                                            <p:strVal val="#ppt_w"/>
                                          </p:val>
                                        </p:tav>
                                      </p:tavLst>
                                    </p:anim>
                                    <p:anim calcmode="lin" valueType="num">
                                      <p:cBhvr>
                                        <p:cTn id="8" dur="500" fill="hold"/>
                                        <p:tgtEl>
                                          <p:spTgt spid="10345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3454"/>
                                        </p:tgtEl>
                                        <p:attrNameLst>
                                          <p:attrName>style.opacity</p:attrName>
                                        </p:attrNameLst>
                                      </p:cBhvr>
                                      <p:to>
                                        <p:strVal val="0.5"/>
                                      </p:to>
                                    </p:set>
                                    <p:animEffect filter="image" prLst="opacity: 0.5">
                                      <p:cBhvr rctx="IE">
                                        <p:cTn id="13" dur="indefinite"/>
                                        <p:tgtEl>
                                          <p:spTgt spid="103454"/>
                                        </p:tgtEl>
                                      </p:cBhvr>
                                    </p:animEffect>
                                  </p:childTnLst>
                                </p:cTn>
                              </p:par>
                              <p:par>
                                <p:cTn id="14" presetID="23" presetClass="entr" presetSubtype="16" fill="hold" nodeType="withEffect">
                                  <p:stCondLst>
                                    <p:cond delay="0"/>
                                  </p:stCondLst>
                                  <p:childTnLst>
                                    <p:set>
                                      <p:cBhvr>
                                        <p:cTn id="15" dur="1" fill="hold">
                                          <p:stCondLst>
                                            <p:cond delay="0"/>
                                          </p:stCondLst>
                                        </p:cTn>
                                        <p:tgtEl>
                                          <p:spTgt spid="103449"/>
                                        </p:tgtEl>
                                        <p:attrNameLst>
                                          <p:attrName>style.visibility</p:attrName>
                                        </p:attrNameLst>
                                      </p:cBhvr>
                                      <p:to>
                                        <p:strVal val="visible"/>
                                      </p:to>
                                    </p:set>
                                    <p:anim calcmode="lin" valueType="num">
                                      <p:cBhvr>
                                        <p:cTn id="16" dur="500" fill="hold"/>
                                        <p:tgtEl>
                                          <p:spTgt spid="103449"/>
                                        </p:tgtEl>
                                        <p:attrNameLst>
                                          <p:attrName>ppt_w</p:attrName>
                                        </p:attrNameLst>
                                      </p:cBhvr>
                                      <p:tavLst>
                                        <p:tav tm="0">
                                          <p:val>
                                            <p:fltVal val="0"/>
                                          </p:val>
                                        </p:tav>
                                        <p:tav tm="100000">
                                          <p:val>
                                            <p:strVal val="#ppt_w"/>
                                          </p:val>
                                        </p:tav>
                                      </p:tavLst>
                                    </p:anim>
                                    <p:anim calcmode="lin" valueType="num">
                                      <p:cBhvr>
                                        <p:cTn id="17" dur="500" fill="hold"/>
                                        <p:tgtEl>
                                          <p:spTgt spid="103449"/>
                                        </p:tgtEl>
                                        <p:attrNameLst>
                                          <p:attrName>ppt_h</p:attrName>
                                        </p:attrNameLst>
                                      </p:cBhvr>
                                      <p:tavLst>
                                        <p:tav tm="0">
                                          <p:val>
                                            <p:flt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mph" presetSubtype="0" nodeType="clickEffect">
                                  <p:stCondLst>
                                    <p:cond delay="0"/>
                                  </p:stCondLst>
                                  <p:childTnLst>
                                    <p:set>
                                      <p:cBhvr rctx="PPT">
                                        <p:cTn id="21" dur="indefinite"/>
                                        <p:tgtEl>
                                          <p:spTgt spid="103449"/>
                                        </p:tgtEl>
                                        <p:attrNameLst>
                                          <p:attrName>style.opacity</p:attrName>
                                        </p:attrNameLst>
                                      </p:cBhvr>
                                      <p:to>
                                        <p:strVal val="0.5"/>
                                      </p:to>
                                    </p:set>
                                    <p:animEffect filter="image" prLst="opacity: 0.5">
                                      <p:cBhvr rctx="IE">
                                        <p:cTn id="22" dur="indefinite"/>
                                        <p:tgtEl>
                                          <p:spTgt spid="103449"/>
                                        </p:tgtEl>
                                      </p:cBhvr>
                                    </p:animEffect>
                                  </p:childTnLst>
                                </p:cTn>
                              </p:par>
                              <p:par>
                                <p:cTn id="23" presetID="23" presetClass="entr" presetSubtype="16" fill="hold" nodeType="withEffect">
                                  <p:stCondLst>
                                    <p:cond delay="0"/>
                                  </p:stCondLst>
                                  <p:childTnLst>
                                    <p:set>
                                      <p:cBhvr>
                                        <p:cTn id="24" dur="1" fill="hold">
                                          <p:stCondLst>
                                            <p:cond delay="0"/>
                                          </p:stCondLst>
                                        </p:cTn>
                                        <p:tgtEl>
                                          <p:spTgt spid="103453"/>
                                        </p:tgtEl>
                                        <p:attrNameLst>
                                          <p:attrName>style.visibility</p:attrName>
                                        </p:attrNameLst>
                                      </p:cBhvr>
                                      <p:to>
                                        <p:strVal val="visible"/>
                                      </p:to>
                                    </p:set>
                                    <p:anim calcmode="lin" valueType="num">
                                      <p:cBhvr>
                                        <p:cTn id="25" dur="500" fill="hold"/>
                                        <p:tgtEl>
                                          <p:spTgt spid="103453"/>
                                        </p:tgtEl>
                                        <p:attrNameLst>
                                          <p:attrName>ppt_w</p:attrName>
                                        </p:attrNameLst>
                                      </p:cBhvr>
                                      <p:tavLst>
                                        <p:tav tm="0">
                                          <p:val>
                                            <p:fltVal val="0"/>
                                          </p:val>
                                        </p:tav>
                                        <p:tav tm="100000">
                                          <p:val>
                                            <p:strVal val="#ppt_w"/>
                                          </p:val>
                                        </p:tav>
                                      </p:tavLst>
                                    </p:anim>
                                    <p:anim calcmode="lin" valueType="num">
                                      <p:cBhvr>
                                        <p:cTn id="26" dur="500" fill="hold"/>
                                        <p:tgtEl>
                                          <p:spTgt spid="1034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space réservé du numéro de diapositive 5"/>
          <p:cNvSpPr>
            <a:spLocks noGrp="1"/>
          </p:cNvSpPr>
          <p:nvPr>
            <p:ph type="sldNum" sz="quarter" idx="12"/>
          </p:nvPr>
        </p:nvSpPr>
        <p:spPr/>
        <p:txBody>
          <a:bodyPr/>
          <a:lstStyle/>
          <a:p>
            <a:fld id="{7997178F-C37B-1246-B68A-C0269D961F85}" type="slidenum">
              <a:rPr lang="en-US"/>
              <a:pPr/>
              <a:t>14</a:t>
            </a:fld>
            <a:endParaRPr lang="en-US"/>
          </a:p>
        </p:txBody>
      </p:sp>
      <p:sp>
        <p:nvSpPr>
          <p:cNvPr id="107522" name="Rectangle 2"/>
          <p:cNvSpPr>
            <a:spLocks noGrp="1" noChangeArrowheads="1"/>
          </p:cNvSpPr>
          <p:nvPr>
            <p:ph type="title"/>
          </p:nvPr>
        </p:nvSpPr>
        <p:spPr/>
        <p:txBody>
          <a:bodyPr>
            <a:normAutofit/>
          </a:bodyPr>
          <a:lstStyle/>
          <a:p>
            <a:pPr algn="l"/>
            <a:r>
              <a:rPr lang="fr-FR" sz="2800" dirty="0">
                <a:solidFill>
                  <a:schemeClr val="bg1"/>
                </a:solidFill>
              </a:rPr>
              <a:t>… </a:t>
            </a:r>
            <a:r>
              <a:rPr lang="en-GB" sz="2800" dirty="0" smtClean="0">
                <a:solidFill>
                  <a:schemeClr val="bg1"/>
                </a:solidFill>
              </a:rPr>
              <a:t>and some more specialised detectors</a:t>
            </a:r>
            <a:endParaRPr lang="fr-FR" sz="2800" dirty="0">
              <a:solidFill>
                <a:schemeClr val="bg1"/>
              </a:solidFill>
            </a:endParaRPr>
          </a:p>
        </p:txBody>
      </p:sp>
      <p:pic>
        <p:nvPicPr>
          <p:cNvPr id="107525" name="Picture 5" descr="al_2k3_g2"/>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179388" y="1455738"/>
            <a:ext cx="6337300" cy="4637087"/>
          </a:xfrm>
          <a:noFill/>
          <a:ln/>
        </p:spPr>
      </p:pic>
      <p:sp>
        <p:nvSpPr>
          <p:cNvPr id="107527" name="Text Box 7"/>
          <p:cNvSpPr txBox="1">
            <a:spLocks noChangeArrowheads="1"/>
          </p:cNvSpPr>
          <p:nvPr/>
        </p:nvSpPr>
        <p:spPr bwMode="auto">
          <a:xfrm>
            <a:off x="6732588" y="1700213"/>
            <a:ext cx="2376487" cy="1754327"/>
          </a:xfrm>
          <a:prstGeom prst="rect">
            <a:avLst/>
          </a:prstGeom>
          <a:noFill/>
          <a:ln w="9525">
            <a:solidFill>
              <a:schemeClr val="tx1"/>
            </a:solidFill>
            <a:miter lim="800000"/>
            <a:headEnd/>
            <a:tailEnd/>
          </a:ln>
          <a:effectLst/>
        </p:spPr>
        <p:txBody>
          <a:bodyPr>
            <a:prstTxWarp prst="textNoShape">
              <a:avLst/>
            </a:prstTxWarp>
            <a:spAutoFit/>
          </a:bodyPr>
          <a:lstStyle/>
          <a:p>
            <a:r>
              <a:rPr lang="en-GB" dirty="0" err="1" smtClean="0">
                <a:solidFill>
                  <a:schemeClr val="bg1"/>
                </a:solidFill>
                <a:latin typeface="+mj-lt"/>
              </a:rPr>
              <a:t>Muon</a:t>
            </a:r>
            <a:r>
              <a:rPr lang="en-GB" dirty="0" smtClean="0">
                <a:solidFill>
                  <a:schemeClr val="bg1"/>
                </a:solidFill>
                <a:latin typeface="+mj-lt"/>
              </a:rPr>
              <a:t> spectrometer</a:t>
            </a:r>
            <a:r>
              <a:rPr lang="fr-FR" dirty="0" smtClean="0">
                <a:solidFill>
                  <a:schemeClr val="bg1"/>
                </a:solidFill>
                <a:latin typeface="+mj-lt"/>
              </a:rPr>
              <a:t>:</a:t>
            </a:r>
            <a:endParaRPr lang="fr-FR" dirty="0">
              <a:solidFill>
                <a:schemeClr val="bg1"/>
              </a:solidFill>
              <a:latin typeface="+mj-lt"/>
            </a:endParaRPr>
          </a:p>
          <a:p>
            <a:pPr>
              <a:buFontTx/>
              <a:buChar char="•"/>
            </a:pPr>
            <a:r>
              <a:rPr lang="fr-FR" dirty="0">
                <a:solidFill>
                  <a:schemeClr val="bg1"/>
                </a:solidFill>
                <a:latin typeface="+mj-lt"/>
              </a:rPr>
              <a:t> </a:t>
            </a:r>
            <a:r>
              <a:rPr lang="en-GB" dirty="0" smtClean="0">
                <a:solidFill>
                  <a:schemeClr val="bg1"/>
                </a:solidFill>
                <a:latin typeface="+mj-lt"/>
              </a:rPr>
              <a:t>Absorber</a:t>
            </a:r>
            <a:endParaRPr lang="fr-FR" dirty="0">
              <a:solidFill>
                <a:schemeClr val="bg1"/>
              </a:solidFill>
              <a:latin typeface="+mj-lt"/>
            </a:endParaRPr>
          </a:p>
          <a:p>
            <a:pPr>
              <a:buFontTx/>
              <a:buChar char="•"/>
            </a:pPr>
            <a:r>
              <a:rPr lang="fr-FR" dirty="0">
                <a:solidFill>
                  <a:schemeClr val="bg1"/>
                </a:solidFill>
                <a:latin typeface="+mj-lt"/>
              </a:rPr>
              <a:t> </a:t>
            </a:r>
            <a:r>
              <a:rPr lang="en-GB" dirty="0" smtClean="0">
                <a:solidFill>
                  <a:schemeClr val="bg1"/>
                </a:solidFill>
                <a:latin typeface="+mj-lt"/>
              </a:rPr>
              <a:t>Dipole magnet</a:t>
            </a:r>
            <a:endParaRPr lang="fr-FR" dirty="0">
              <a:solidFill>
                <a:schemeClr val="bg1"/>
              </a:solidFill>
              <a:latin typeface="+mj-lt"/>
            </a:endParaRPr>
          </a:p>
          <a:p>
            <a:pPr>
              <a:buFontTx/>
              <a:buChar char="•"/>
            </a:pPr>
            <a:r>
              <a:rPr lang="fr-FR" dirty="0">
                <a:solidFill>
                  <a:schemeClr val="bg1"/>
                </a:solidFill>
                <a:latin typeface="+mj-lt"/>
              </a:rPr>
              <a:t> </a:t>
            </a:r>
            <a:r>
              <a:rPr lang="el-GR" dirty="0" smtClean="0">
                <a:solidFill>
                  <a:schemeClr val="bg1"/>
                </a:solidFill>
                <a:latin typeface="+mj-lt"/>
              </a:rPr>
              <a:t>μ</a:t>
            </a:r>
            <a:r>
              <a:rPr lang="en-GB" dirty="0" smtClean="0">
                <a:solidFill>
                  <a:schemeClr val="bg1"/>
                </a:solidFill>
                <a:latin typeface="+mj-lt"/>
              </a:rPr>
              <a:t> tracking chambers</a:t>
            </a:r>
            <a:endParaRPr lang="fr-FR" dirty="0">
              <a:solidFill>
                <a:schemeClr val="bg1"/>
              </a:solidFill>
              <a:latin typeface="+mj-lt"/>
            </a:endParaRPr>
          </a:p>
          <a:p>
            <a:pPr>
              <a:buFontTx/>
              <a:buChar char="•"/>
            </a:pPr>
            <a:r>
              <a:rPr lang="fr-FR" dirty="0">
                <a:solidFill>
                  <a:schemeClr val="bg1"/>
                </a:solidFill>
                <a:latin typeface="+mj-lt"/>
              </a:rPr>
              <a:t> </a:t>
            </a:r>
            <a:r>
              <a:rPr lang="en-GB" dirty="0" smtClean="0">
                <a:solidFill>
                  <a:schemeClr val="bg1"/>
                </a:solidFill>
                <a:latin typeface="+mj-lt"/>
              </a:rPr>
              <a:t>Filter</a:t>
            </a:r>
            <a:endParaRPr lang="fr-FR" dirty="0">
              <a:solidFill>
                <a:schemeClr val="bg1"/>
              </a:solidFill>
              <a:latin typeface="+mj-lt"/>
            </a:endParaRPr>
          </a:p>
          <a:p>
            <a:pPr>
              <a:buFontTx/>
              <a:buChar char="•"/>
            </a:pPr>
            <a:r>
              <a:rPr lang="fr-FR" dirty="0">
                <a:solidFill>
                  <a:schemeClr val="bg1"/>
                </a:solidFill>
                <a:latin typeface="+mj-lt"/>
              </a:rPr>
              <a:t> Trigger</a:t>
            </a:r>
          </a:p>
        </p:txBody>
      </p:sp>
      <p:sp>
        <p:nvSpPr>
          <p:cNvPr id="107528" name="Line 8"/>
          <p:cNvSpPr>
            <a:spLocks noChangeShapeType="1"/>
          </p:cNvSpPr>
          <p:nvPr/>
        </p:nvSpPr>
        <p:spPr bwMode="auto">
          <a:xfrm flipH="1">
            <a:off x="3203575" y="2420938"/>
            <a:ext cx="3600450" cy="129540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29" name="Line 9"/>
          <p:cNvSpPr>
            <a:spLocks noChangeShapeType="1"/>
          </p:cNvSpPr>
          <p:nvPr/>
        </p:nvSpPr>
        <p:spPr bwMode="auto">
          <a:xfrm flipH="1">
            <a:off x="3851275" y="2781300"/>
            <a:ext cx="2952750" cy="1439863"/>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0" name="Line 10"/>
          <p:cNvSpPr>
            <a:spLocks noChangeShapeType="1"/>
          </p:cNvSpPr>
          <p:nvPr/>
        </p:nvSpPr>
        <p:spPr bwMode="auto">
          <a:xfrm flipH="1">
            <a:off x="4643438" y="2997200"/>
            <a:ext cx="2160587" cy="935038"/>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1" name="Line 11"/>
          <p:cNvSpPr>
            <a:spLocks noChangeShapeType="1"/>
          </p:cNvSpPr>
          <p:nvPr/>
        </p:nvSpPr>
        <p:spPr bwMode="auto">
          <a:xfrm flipH="1">
            <a:off x="4643438" y="3284538"/>
            <a:ext cx="2160587"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sp>
        <p:nvSpPr>
          <p:cNvPr id="107532" name="Line 12"/>
          <p:cNvSpPr>
            <a:spLocks noChangeShapeType="1"/>
          </p:cNvSpPr>
          <p:nvPr/>
        </p:nvSpPr>
        <p:spPr bwMode="auto">
          <a:xfrm flipH="1">
            <a:off x="5003800" y="3573463"/>
            <a:ext cx="1800225" cy="1008062"/>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7" name="Group 17"/>
          <p:cNvGrpSpPr>
            <a:grpSpLocks/>
          </p:cNvGrpSpPr>
          <p:nvPr/>
        </p:nvGrpSpPr>
        <p:grpSpPr bwMode="auto">
          <a:xfrm>
            <a:off x="2051050" y="3644900"/>
            <a:ext cx="7058027" cy="1162050"/>
            <a:chOff x="1292" y="2296"/>
            <a:chExt cx="4446" cy="732"/>
          </a:xfrm>
        </p:grpSpPr>
        <p:sp>
          <p:nvSpPr>
            <p:cNvPr id="107534" name="Line 14"/>
            <p:cNvSpPr>
              <a:spLocks noChangeShapeType="1"/>
            </p:cNvSpPr>
            <p:nvPr/>
          </p:nvSpPr>
          <p:spPr bwMode="auto">
            <a:xfrm flipH="1" flipV="1">
              <a:off x="1292" y="2296"/>
              <a:ext cx="3176" cy="590"/>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nvGrpSpPr>
            <p:cNvPr id="107536" name="Group 16"/>
            <p:cNvGrpSpPr>
              <a:grpSpLocks/>
            </p:cNvGrpSpPr>
            <p:nvPr/>
          </p:nvGrpSpPr>
          <p:grpSpPr bwMode="auto">
            <a:xfrm>
              <a:off x="1474" y="2795"/>
              <a:ext cx="4264" cy="233"/>
              <a:chOff x="1474" y="2795"/>
              <a:chExt cx="4264" cy="233"/>
            </a:xfrm>
          </p:grpSpPr>
          <p:sp>
            <p:nvSpPr>
              <p:cNvPr id="107533" name="Text Box 13"/>
              <p:cNvSpPr txBox="1">
                <a:spLocks noChangeArrowheads="1"/>
              </p:cNvSpPr>
              <p:nvPr/>
            </p:nvSpPr>
            <p:spPr bwMode="auto">
              <a:xfrm>
                <a:off x="4468" y="2795"/>
                <a:ext cx="1270" cy="233"/>
              </a:xfrm>
              <a:prstGeom prst="rect">
                <a:avLst/>
              </a:prstGeom>
              <a:noFill/>
              <a:ln w="9525">
                <a:solidFill>
                  <a:schemeClr val="tx1"/>
                </a:solidFill>
                <a:miter lim="800000"/>
                <a:headEnd/>
                <a:tailEnd/>
              </a:ln>
              <a:effectLst/>
            </p:spPr>
            <p:txBody>
              <a:bodyPr wrap="square">
                <a:prstTxWarp prst="textNoShape">
                  <a:avLst/>
                </a:prstTxWarp>
                <a:spAutoFit/>
              </a:bodyPr>
              <a:lstStyle/>
              <a:p>
                <a:r>
                  <a:rPr lang="en-US" dirty="0" smtClean="0">
                    <a:solidFill>
                      <a:srgbClr val="FFFFFF"/>
                    </a:solidFill>
                    <a:latin typeface="+mj-lt"/>
                  </a:rPr>
                  <a:t>P</a:t>
                </a:r>
                <a:r>
                  <a:rPr lang="en-GB" dirty="0" err="1" smtClean="0">
                    <a:solidFill>
                      <a:srgbClr val="FFFFFF"/>
                    </a:solidFill>
                    <a:latin typeface="+mj-lt"/>
                  </a:rPr>
                  <a:t>hoton</a:t>
                </a:r>
                <a:r>
                  <a:rPr lang="en-GB" dirty="0" smtClean="0">
                    <a:solidFill>
                      <a:srgbClr val="FFFFFF"/>
                    </a:solidFill>
                    <a:latin typeface="+mj-lt"/>
                  </a:rPr>
                  <a:t> detectors</a:t>
                </a:r>
                <a:endParaRPr lang="en-US" dirty="0">
                  <a:solidFill>
                    <a:srgbClr val="FFFFFF"/>
                  </a:solidFill>
                  <a:latin typeface="+mj-lt"/>
                </a:endParaRPr>
              </a:p>
            </p:txBody>
          </p:sp>
          <p:sp>
            <p:nvSpPr>
              <p:cNvPr id="107535" name="Line 15"/>
              <p:cNvSpPr>
                <a:spLocks noChangeShapeType="1"/>
              </p:cNvSpPr>
              <p:nvPr/>
            </p:nvSpPr>
            <p:spPr bwMode="auto">
              <a:xfrm flipH="1" flipV="1">
                <a:off x="1474" y="2840"/>
                <a:ext cx="2994" cy="46"/>
              </a:xfrm>
              <a:prstGeom prst="line">
                <a:avLst/>
              </a:prstGeom>
              <a:noFill/>
              <a:ln w="19050">
                <a:solidFill>
                  <a:srgbClr val="FF0000"/>
                </a:solidFill>
                <a:round/>
                <a:headEnd/>
                <a:tailEnd type="triangle" w="med" len="med"/>
              </a:ln>
              <a:effectLst/>
            </p:spPr>
            <p:txBody>
              <a:bodyPr>
                <a:prstTxWarp prst="textNoShape">
                  <a:avLst/>
                </a:prstTxWarp>
              </a:bodyPr>
              <a:lstStyle/>
              <a:p>
                <a:endParaRPr lang="fr-FR"/>
              </a:p>
            </p:txBody>
          </p:sp>
        </p:grpSp>
      </p:gr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668913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52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mph" presetSubtype="0" nodeType="clickEffect">
                                  <p:stCondLst>
                                    <p:cond delay="0"/>
                                  </p:stCondLst>
                                  <p:childTnLst>
                                    <p:set>
                                      <p:cBhvr rctx="PPT">
                                        <p:cTn id="12" dur="indefinite"/>
                                        <p:tgtEl>
                                          <p:spTgt spid="107527">
                                            <p:txEl>
                                              <p:pRg st="1" end="1"/>
                                            </p:txEl>
                                          </p:spTgt>
                                        </p:tgtEl>
                                        <p:attrNameLst>
                                          <p:attrName>style.opacity</p:attrName>
                                        </p:attrNameLst>
                                      </p:cBhvr>
                                      <p:to>
                                        <p:strVal val="0.5"/>
                                      </p:to>
                                    </p:set>
                                    <p:animEffect filter="image" prLst="opacity: 0.5">
                                      <p:cBhvr rctx="IE">
                                        <p:cTn id="13" dur="indefinite"/>
                                        <p:tgtEl>
                                          <p:spTgt spid="107527">
                                            <p:txEl>
                                              <p:pRg st="1" end="1"/>
                                            </p:txEl>
                                          </p:spTgt>
                                        </p:tgtEl>
                                      </p:cBhvr>
                                    </p:animEffect>
                                  </p:childTnLst>
                                </p:cTn>
                              </p:par>
                              <p:par>
                                <p:cTn id="14" presetID="1" presetClass="exit" presetSubtype="0" fill="hold" grpId="1" nodeType="withEffect">
                                  <p:stCondLst>
                                    <p:cond delay="0"/>
                                  </p:stCondLst>
                                  <p:childTnLst>
                                    <p:set>
                                      <p:cBhvr>
                                        <p:cTn id="15" dur="1" fill="hold">
                                          <p:stCondLst>
                                            <p:cond delay="0"/>
                                          </p:stCondLst>
                                        </p:cTn>
                                        <p:tgtEl>
                                          <p:spTgt spid="107528"/>
                                        </p:tgtEl>
                                        <p:attrNameLst>
                                          <p:attrName>style.visibility</p:attrName>
                                        </p:attrNameLst>
                                      </p:cBhvr>
                                      <p:to>
                                        <p:strVal val="hidden"/>
                                      </p:to>
                                    </p:set>
                                  </p:childTnLst>
                                </p:cTn>
                              </p:par>
                              <p:par>
                                <p:cTn id="16" presetID="1" presetClass="entr" presetSubtype="0" fill="hold" nodeType="withEffect">
                                  <p:stCondLst>
                                    <p:cond delay="0"/>
                                  </p:stCondLst>
                                  <p:childTnLst>
                                    <p:set>
                                      <p:cBhvr>
                                        <p:cTn id="17" dur="1" fill="hold">
                                          <p:stCondLst>
                                            <p:cond delay="0"/>
                                          </p:stCondLst>
                                        </p:cTn>
                                        <p:tgtEl>
                                          <p:spTgt spid="107527">
                                            <p:txEl>
                                              <p:pRg st="2" end="2"/>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0752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107527">
                                            <p:txEl>
                                              <p:pRg st="2" end="2"/>
                                            </p:txEl>
                                          </p:spTgt>
                                        </p:tgtEl>
                                        <p:attrNameLst>
                                          <p:attrName>style.opacity</p:attrName>
                                        </p:attrNameLst>
                                      </p:cBhvr>
                                      <p:to>
                                        <p:strVal val="0.5"/>
                                      </p:to>
                                    </p:set>
                                    <p:animEffect filter="image" prLst="opacity: 0.5">
                                      <p:cBhvr rctx="IE">
                                        <p:cTn id="24" dur="indefinite"/>
                                        <p:tgtEl>
                                          <p:spTgt spid="107527">
                                            <p:txEl>
                                              <p:pRg st="2" end="2"/>
                                            </p:txEl>
                                          </p:spTgt>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107529"/>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7527">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5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mph" presetSubtype="0" nodeType="clickEffect">
                                  <p:stCondLst>
                                    <p:cond delay="0"/>
                                  </p:stCondLst>
                                  <p:childTnLst>
                                    <p:set>
                                      <p:cBhvr rctx="PPT">
                                        <p:cTn id="34" dur="indefinite"/>
                                        <p:tgtEl>
                                          <p:spTgt spid="107527">
                                            <p:txEl>
                                              <p:pRg st="3" end="3"/>
                                            </p:txEl>
                                          </p:spTgt>
                                        </p:tgtEl>
                                        <p:attrNameLst>
                                          <p:attrName>style.opacity</p:attrName>
                                        </p:attrNameLst>
                                      </p:cBhvr>
                                      <p:to>
                                        <p:strVal val="0.5"/>
                                      </p:to>
                                    </p:set>
                                    <p:animEffect filter="image" prLst="opacity: 0.5">
                                      <p:cBhvr rctx="IE">
                                        <p:cTn id="35" dur="indefinite"/>
                                        <p:tgtEl>
                                          <p:spTgt spid="107527">
                                            <p:txEl>
                                              <p:pRg st="3" end="3"/>
                                            </p:txEl>
                                          </p:spTgt>
                                        </p:tgtEl>
                                      </p:cBhvr>
                                    </p:animEffect>
                                  </p:childTnLst>
                                </p:cTn>
                              </p:par>
                              <p:par>
                                <p:cTn id="36" presetID="1" presetClass="exit" presetSubtype="0" fill="hold" grpId="1" nodeType="withEffect">
                                  <p:stCondLst>
                                    <p:cond delay="0"/>
                                  </p:stCondLst>
                                  <p:childTnLst>
                                    <p:set>
                                      <p:cBhvr>
                                        <p:cTn id="37" dur="1" fill="hold">
                                          <p:stCondLst>
                                            <p:cond delay="0"/>
                                          </p:stCondLst>
                                        </p:cTn>
                                        <p:tgtEl>
                                          <p:spTgt spid="107530"/>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07527">
                                            <p:txEl>
                                              <p:pRg st="4" end="4"/>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7531"/>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9" presetClass="emph" presetSubtype="0" nodeType="clickEffect">
                                  <p:stCondLst>
                                    <p:cond delay="0"/>
                                  </p:stCondLst>
                                  <p:childTnLst>
                                    <p:set>
                                      <p:cBhvr rctx="PPT">
                                        <p:cTn id="45" dur="indefinite"/>
                                        <p:tgtEl>
                                          <p:spTgt spid="107527">
                                            <p:txEl>
                                              <p:pRg st="4" end="4"/>
                                            </p:txEl>
                                          </p:spTgt>
                                        </p:tgtEl>
                                        <p:attrNameLst>
                                          <p:attrName>style.opacity</p:attrName>
                                        </p:attrNameLst>
                                      </p:cBhvr>
                                      <p:to>
                                        <p:strVal val="0.5"/>
                                      </p:to>
                                    </p:set>
                                    <p:animEffect filter="image" prLst="opacity: 0.5">
                                      <p:cBhvr rctx="IE">
                                        <p:cTn id="46" dur="indefinite"/>
                                        <p:tgtEl>
                                          <p:spTgt spid="107527">
                                            <p:txEl>
                                              <p:pRg st="4" end="4"/>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107527">
                                            <p:txEl>
                                              <p:pRg st="5" end="5"/>
                                            </p:txEl>
                                          </p:spTgt>
                                        </p:tgtEl>
                                        <p:attrNameLst>
                                          <p:attrName>style.visibility</p:attrName>
                                        </p:attrNameLst>
                                      </p:cBhvr>
                                      <p:to>
                                        <p:strVal val="visible"/>
                                      </p:to>
                                    </p:set>
                                  </p:childTnLst>
                                </p:cTn>
                              </p:par>
                              <p:par>
                                <p:cTn id="49" presetID="1" presetClass="exit" presetSubtype="0" fill="hold" grpId="1" nodeType="withEffect">
                                  <p:stCondLst>
                                    <p:cond delay="0"/>
                                  </p:stCondLst>
                                  <p:childTnLst>
                                    <p:set>
                                      <p:cBhvr>
                                        <p:cTn id="50" dur="1" fill="hold">
                                          <p:stCondLst>
                                            <p:cond delay="0"/>
                                          </p:stCondLst>
                                        </p:cTn>
                                        <p:tgtEl>
                                          <p:spTgt spid="107531"/>
                                        </p:tgtEl>
                                        <p:attrNameLst>
                                          <p:attrName>style.visibility</p:attrName>
                                        </p:attrNameLst>
                                      </p:cBhvr>
                                      <p:to>
                                        <p:strVal val="hidden"/>
                                      </p:to>
                                    </p:set>
                                  </p:childTnLst>
                                </p:cTn>
                              </p:par>
                              <p:par>
                                <p:cTn id="51" presetID="1" presetClass="entr" presetSubtype="0" fill="hold" grpId="0" nodeType="withEffect">
                                  <p:stCondLst>
                                    <p:cond delay="0"/>
                                  </p:stCondLst>
                                  <p:childTnLst>
                                    <p:set>
                                      <p:cBhvr>
                                        <p:cTn id="52" dur="1" fill="hold">
                                          <p:stCondLst>
                                            <p:cond delay="0"/>
                                          </p:stCondLst>
                                        </p:cTn>
                                        <p:tgtEl>
                                          <p:spTgt spid="1075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07532"/>
                                        </p:tgtEl>
                                        <p:attrNameLst>
                                          <p:attrName>style.visibility</p:attrName>
                                        </p:attrNameLst>
                                      </p:cBhvr>
                                      <p:to>
                                        <p:strVal val="hidden"/>
                                      </p:to>
                                    </p:set>
                                  </p:childTnLst>
                                </p:cTn>
                              </p:par>
                              <p:par>
                                <p:cTn id="57" presetID="9" presetClass="emph" presetSubtype="0" nodeType="withEffect">
                                  <p:stCondLst>
                                    <p:cond delay="0"/>
                                  </p:stCondLst>
                                  <p:childTnLst>
                                    <p:set>
                                      <p:cBhvr rctx="PPT">
                                        <p:cTn id="58" dur="indefinite"/>
                                        <p:tgtEl>
                                          <p:spTgt spid="107527">
                                            <p:txEl>
                                              <p:pRg st="5" end="5"/>
                                            </p:txEl>
                                          </p:spTgt>
                                        </p:tgtEl>
                                        <p:attrNameLst>
                                          <p:attrName>style.opacity</p:attrName>
                                        </p:attrNameLst>
                                      </p:cBhvr>
                                      <p:to>
                                        <p:strVal val="0.5"/>
                                      </p:to>
                                    </p:set>
                                    <p:animEffect filter="image" prLst="opacity: 0.5">
                                      <p:cBhvr rctx="IE">
                                        <p:cTn id="59" dur="indefinite"/>
                                        <p:tgtEl>
                                          <p:spTgt spid="107527">
                                            <p:txEl>
                                              <p:pRg st="5" end="5"/>
                                            </p:txEl>
                                          </p:spTgt>
                                        </p:tgtEl>
                                      </p:cBhvr>
                                    </p:animEffect>
                                  </p:childTnLst>
                                </p:cTn>
                              </p:par>
                              <p:par>
                                <p:cTn id="60" presetID="9" presetClass="emph" presetSubtype="0" nodeType="withEffect">
                                  <p:stCondLst>
                                    <p:cond delay="0"/>
                                  </p:stCondLst>
                                  <p:childTnLst>
                                    <p:set>
                                      <p:cBhvr rctx="PPT">
                                        <p:cTn id="61" dur="indefinite"/>
                                        <p:tgtEl>
                                          <p:spTgt spid="107527">
                                            <p:txEl>
                                              <p:pRg st="0" end="0"/>
                                            </p:txEl>
                                          </p:spTgt>
                                        </p:tgtEl>
                                        <p:attrNameLst>
                                          <p:attrName>style.opacity</p:attrName>
                                        </p:attrNameLst>
                                      </p:cBhvr>
                                      <p:to>
                                        <p:strVal val="0.5"/>
                                      </p:to>
                                    </p:set>
                                    <p:animEffect filter="image" prLst="opacity: 0.5">
                                      <p:cBhvr rctx="IE">
                                        <p:cTn id="62" dur="indefinite"/>
                                        <p:tgtEl>
                                          <p:spTgt spid="107527">
                                            <p:txEl>
                                              <p:pRg st="0" end="0"/>
                                            </p:txEl>
                                          </p:spTgt>
                                        </p:tgtEl>
                                      </p:cBhvr>
                                    </p:animEffect>
                                  </p:childTnLst>
                                </p:cTn>
                              </p:par>
                              <p:par>
                                <p:cTn id="63" presetID="1" presetClass="entr" presetSubtype="0" fill="hold" nodeType="withEffect">
                                  <p:stCondLst>
                                    <p:cond delay="0"/>
                                  </p:stCondLst>
                                  <p:childTnLst>
                                    <p:set>
                                      <p:cBhvr>
                                        <p:cTn id="64" dur="1" fill="hold">
                                          <p:stCondLst>
                                            <p:cond delay="0"/>
                                          </p:stCondLst>
                                        </p:cTn>
                                        <p:tgtEl>
                                          <p:spTgt spid="1075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8" grpId="0" animBg="1"/>
      <p:bldP spid="107528" grpId="1" animBg="1"/>
      <p:bldP spid="107529" grpId="0" animBg="1"/>
      <p:bldP spid="107529" grpId="1" animBg="1"/>
      <p:bldP spid="107530" grpId="0" animBg="1"/>
      <p:bldP spid="107530" grpId="1" animBg="1"/>
      <p:bldP spid="107531" grpId="0" animBg="1"/>
      <p:bldP spid="107531" grpId="1" animBg="1"/>
      <p:bldP spid="107532" grpId="0" animBg="1"/>
      <p:bldP spid="107532"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93D1FF"/>
        </a:solidFill>
        <a:effectLst/>
      </p:bgPr>
    </p:bg>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15</a:t>
            </a:fld>
            <a:endParaRPr lang="en-US"/>
          </a:p>
        </p:txBody>
      </p:sp>
      <p:sp>
        <p:nvSpPr>
          <p:cNvPr id="114692" name="Rectangle 4"/>
          <p:cNvSpPr>
            <a:spLocks noGrp="1" noChangeArrowheads="1"/>
          </p:cNvSpPr>
          <p:nvPr>
            <p:ph type="title"/>
          </p:nvPr>
        </p:nvSpPr>
        <p:spPr/>
        <p:txBody>
          <a:bodyPr>
            <a:normAutofit/>
          </a:bodyPr>
          <a:lstStyle/>
          <a:p>
            <a:r>
              <a:rPr lang="el-GR" sz="3200" dirty="0" smtClean="0"/>
              <a:t>Τ</a:t>
            </a:r>
            <a:r>
              <a:rPr lang="en-GB" sz="3200" dirty="0" err="1" smtClean="0"/>
              <a:t>ime</a:t>
            </a:r>
            <a:r>
              <a:rPr lang="en-GB" sz="3200" dirty="0" smtClean="0"/>
              <a:t> Projection Chamber (TPC)</a:t>
            </a:r>
            <a:endParaRPr lang="en-US" sz="3200" dirty="0"/>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4" name="Text Box 6"/>
          <p:cNvSpPr txBox="1">
            <a:spLocks noChangeArrowheads="1"/>
          </p:cNvSpPr>
          <p:nvPr/>
        </p:nvSpPr>
        <p:spPr bwMode="auto">
          <a:xfrm>
            <a:off x="609600" y="5500688"/>
            <a:ext cx="2809875" cy="762000"/>
          </a:xfrm>
          <a:prstGeom prst="rect">
            <a:avLst/>
          </a:prstGeom>
          <a:noFill/>
          <a:ln w="12700" cap="sq">
            <a:solidFill>
              <a:schemeClr val="folHlink"/>
            </a:solidFill>
            <a:miter lim="800000"/>
            <a:headEnd type="none" w="sm" len="sm"/>
            <a:tailEnd type="none" w="sm" len="sm"/>
          </a:ln>
          <a:effectLst/>
        </p:spPr>
        <p:txBody>
          <a:bodyPr>
            <a:prstTxWarp prst="textNoShape">
              <a:avLst/>
            </a:prstTxWarp>
            <a:spAutoFit/>
          </a:bodyPr>
          <a:lstStyle/>
          <a:p>
            <a:pPr algn="ctr">
              <a:lnSpc>
                <a:spcPct val="120000"/>
              </a:lnSpc>
            </a:pPr>
            <a:r>
              <a:rPr lang="en-US" sz="1200">
                <a:latin typeface="Arial" charset="0"/>
              </a:rPr>
              <a:t>Readout plane segmentation</a:t>
            </a:r>
          </a:p>
          <a:p>
            <a:pPr algn="ctr">
              <a:lnSpc>
                <a:spcPct val="120000"/>
              </a:lnSpc>
            </a:pPr>
            <a:r>
              <a:rPr lang="en-US" sz="1200">
                <a:latin typeface="Arial" charset="0"/>
              </a:rPr>
              <a:t>18 trapezoidal sectors </a:t>
            </a:r>
          </a:p>
          <a:p>
            <a:pPr algn="ctr">
              <a:lnSpc>
                <a:spcPct val="120000"/>
              </a:lnSpc>
            </a:pPr>
            <a:r>
              <a:rPr lang="en-US" sz="1200">
                <a:latin typeface="Arial" charset="0"/>
              </a:rPr>
              <a:t>each covering 20 degrees in azimuth </a:t>
            </a:r>
          </a:p>
        </p:txBody>
      </p:sp>
      <p:sp>
        <p:nvSpPr>
          <p:cNvPr id="114695" name="Text Box 7"/>
          <p:cNvSpPr txBox="1">
            <a:spLocks noChangeArrowheads="1"/>
          </p:cNvSpPr>
          <p:nvPr/>
        </p:nvSpPr>
        <p:spPr bwMode="auto">
          <a:xfrm>
            <a:off x="2676525"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5"/>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8"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5425"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0"/>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7000" y="4914900"/>
            <a:ext cx="765175" cy="304800"/>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8400" y="243840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5" y="2708275"/>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8"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5700" y="2305050"/>
            <a:ext cx="336550" cy="366713"/>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8"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3"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20938" y="344963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8" y="3451225"/>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91150" y="1612900"/>
            <a:ext cx="1462088" cy="957263"/>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5"/>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0" y="3132138"/>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3" y="3138488"/>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0" y="3997325"/>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3" y="4003675"/>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5" y="4064000"/>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0"/>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8"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38"/>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38"/>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0" y="3152775"/>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8" y="5449888"/>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5"/>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8"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5"/>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8" y="4602163"/>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0"/>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0"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5" y="3132138"/>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5"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0"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5"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0"/>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3"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3" y="4305300"/>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5"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6750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988" y="4230688"/>
            <a:ext cx="115887"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3150" y="4230688"/>
            <a:ext cx="127000" cy="228600"/>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8"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8" y="3227388"/>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5"/>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5" y="5176838"/>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0" y="3559175"/>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438" y="3413125"/>
            <a:ext cx="100012" cy="182563"/>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625" y="5033963"/>
            <a:ext cx="100013" cy="182562"/>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0"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5"/>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5"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0"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0"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5"/>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4" name="Line 86"/>
          <p:cNvSpPr>
            <a:spLocks noChangeShapeType="1"/>
          </p:cNvSpPr>
          <p:nvPr/>
        </p:nvSpPr>
        <p:spPr bwMode="auto">
          <a:xfrm flipH="1">
            <a:off x="5435600" y="5118100"/>
            <a:ext cx="1441450" cy="74295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8"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5075" y="5870575"/>
            <a:ext cx="425450" cy="274638"/>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7925" y="3132138"/>
            <a:ext cx="539750" cy="2386012"/>
            <a:chOff x="3283" y="1152"/>
            <a:chExt cx="494"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3" y="2142"/>
              <a:ext cx="494" cy="210"/>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5"/>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7650" y="4176713"/>
            <a:ext cx="374650" cy="274637"/>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0"/>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7050" y="3695700"/>
            <a:ext cx="912813"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7688" y="4702175"/>
            <a:ext cx="809625" cy="274638"/>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5"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88288" y="4789488"/>
            <a:ext cx="515937" cy="27463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1" name="Text Box 103"/>
          <p:cNvSpPr txBox="1">
            <a:spLocks noChangeArrowheads="1"/>
          </p:cNvSpPr>
          <p:nvPr/>
        </p:nvSpPr>
        <p:spPr bwMode="auto">
          <a:xfrm>
            <a:off x="4932363" y="5861050"/>
            <a:ext cx="94297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End plate</a:t>
            </a:r>
          </a:p>
        </p:txBody>
      </p:sp>
      <p:sp>
        <p:nvSpPr>
          <p:cNvPr id="114792" name="Text Box 104"/>
          <p:cNvSpPr txBox="1">
            <a:spLocks noChangeArrowheads="1"/>
          </p:cNvSpPr>
          <p:nvPr/>
        </p:nvSpPr>
        <p:spPr bwMode="auto">
          <a:xfrm>
            <a:off x="4716463" y="5186363"/>
            <a:ext cx="1543050"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3" name="Line 105"/>
          <p:cNvSpPr>
            <a:spLocks noChangeShapeType="1"/>
          </p:cNvSpPr>
          <p:nvPr/>
        </p:nvSpPr>
        <p:spPr bwMode="auto">
          <a:xfrm flipH="1" flipV="1">
            <a:off x="3132138" y="4997450"/>
            <a:ext cx="2303462" cy="8636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4" name="Line 106"/>
          <p:cNvSpPr>
            <a:spLocks noChangeShapeType="1"/>
          </p:cNvSpPr>
          <p:nvPr/>
        </p:nvSpPr>
        <p:spPr bwMode="auto">
          <a:xfrm flipV="1">
            <a:off x="5508625" y="3557588"/>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0"/>
            <a:ext cx="1139825"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3"/>
            <a:ext cx="1265238" cy="314325"/>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1035013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3D1FF"/>
        </a:solidFill>
        <a:effectLst/>
      </p:bgPr>
    </p:bg>
    <p:spTree>
      <p:nvGrpSpPr>
        <p:cNvPr id="1" name=""/>
        <p:cNvGrpSpPr/>
        <p:nvPr/>
      </p:nvGrpSpPr>
      <p:grpSpPr>
        <a:xfrm>
          <a:off x="0" y="0"/>
          <a:ext cx="0" cy="0"/>
          <a:chOff x="0" y="0"/>
          <a:chExt cx="0" cy="0"/>
        </a:xfrm>
      </p:grpSpPr>
      <p:sp>
        <p:nvSpPr>
          <p:cNvPr id="53" name="Espace réservé du numéro de diapositive 5"/>
          <p:cNvSpPr>
            <a:spLocks noGrp="1"/>
          </p:cNvSpPr>
          <p:nvPr>
            <p:ph type="sldNum" sz="quarter" idx="12"/>
          </p:nvPr>
        </p:nvSpPr>
        <p:spPr/>
        <p:txBody>
          <a:bodyPr/>
          <a:lstStyle/>
          <a:p>
            <a:fld id="{15412941-B1EC-E54C-898C-B7B7CF4E8F70}" type="slidenum">
              <a:rPr lang="en-US"/>
              <a:pPr/>
              <a:t>16</a:t>
            </a:fld>
            <a:endParaRPr lang="en-US"/>
          </a:p>
        </p:txBody>
      </p:sp>
      <p:sp>
        <p:nvSpPr>
          <p:cNvPr id="112698" name="Rectangle 58"/>
          <p:cNvSpPr>
            <a:spLocks noChangeArrowheads="1"/>
          </p:cNvSpPr>
          <p:nvPr/>
        </p:nvSpPr>
        <p:spPr bwMode="auto">
          <a:xfrm>
            <a:off x="2124075" y="2492375"/>
            <a:ext cx="4176713" cy="3384550"/>
          </a:xfrm>
          <a:prstGeom prst="rect">
            <a:avLst/>
          </a:prstGeom>
          <a:solidFill>
            <a:srgbClr val="FFBE6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12644" name="Rectangle 4"/>
          <p:cNvSpPr>
            <a:spLocks noGrp="1" noChangeArrowheads="1"/>
          </p:cNvSpPr>
          <p:nvPr>
            <p:ph type="title"/>
          </p:nvPr>
        </p:nvSpPr>
        <p:spPr/>
        <p:txBody>
          <a:bodyPr>
            <a:normAutofit/>
          </a:bodyPr>
          <a:lstStyle/>
          <a:p>
            <a:r>
              <a:rPr lang="el-GR" sz="2800" dirty="0"/>
              <a:t>Τ</a:t>
            </a:r>
            <a:r>
              <a:rPr lang="en-GB" sz="2800" dirty="0" err="1"/>
              <a:t>ime</a:t>
            </a:r>
            <a:r>
              <a:rPr lang="en-GB" sz="2800" dirty="0"/>
              <a:t> Projection Chamber (TPC)</a:t>
            </a:r>
            <a:endParaRPr lang="fr-FR" sz="2800" dirty="0"/>
          </a:p>
        </p:txBody>
      </p:sp>
      <p:sp>
        <p:nvSpPr>
          <p:cNvPr id="112648" name="Line 8"/>
          <p:cNvSpPr>
            <a:spLocks noChangeShapeType="1"/>
          </p:cNvSpPr>
          <p:nvPr/>
        </p:nvSpPr>
        <p:spPr bwMode="auto">
          <a:xfrm flipV="1">
            <a:off x="4789488" y="2133600"/>
            <a:ext cx="0" cy="358775"/>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0" name="Line 10"/>
          <p:cNvSpPr>
            <a:spLocks noChangeShapeType="1"/>
          </p:cNvSpPr>
          <p:nvPr/>
        </p:nvSpPr>
        <p:spPr bwMode="auto">
          <a:xfrm>
            <a:off x="4789488" y="2133600"/>
            <a:ext cx="576262"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12651" name="Text Box 11"/>
          <p:cNvSpPr txBox="1">
            <a:spLocks noChangeArrowheads="1"/>
          </p:cNvSpPr>
          <p:nvPr/>
        </p:nvSpPr>
        <p:spPr bwMode="auto">
          <a:xfrm>
            <a:off x="5005388" y="1773238"/>
            <a:ext cx="614362" cy="366712"/>
          </a:xfrm>
          <a:prstGeom prst="rect">
            <a:avLst/>
          </a:prstGeom>
          <a:noFill/>
          <a:ln w="9525">
            <a:noFill/>
            <a:miter lim="800000"/>
            <a:headEnd/>
            <a:tailEnd/>
          </a:ln>
          <a:effectLst/>
        </p:spPr>
        <p:txBody>
          <a:bodyPr wrap="none">
            <a:prstTxWarp prst="textNoShape">
              <a:avLst/>
            </a:prstTxWarp>
            <a:spAutoFit/>
          </a:bodyPr>
          <a:lstStyle/>
          <a:p>
            <a:r>
              <a:rPr lang="en-US" dirty="0">
                <a:latin typeface="Verdana" charset="0"/>
              </a:rPr>
              <a:t>-HV</a:t>
            </a:r>
          </a:p>
        </p:txBody>
      </p:sp>
      <p:sp>
        <p:nvSpPr>
          <p:cNvPr id="112652" name="Line 12"/>
          <p:cNvSpPr>
            <a:spLocks noChangeShapeType="1"/>
          </p:cNvSpPr>
          <p:nvPr/>
        </p:nvSpPr>
        <p:spPr bwMode="auto">
          <a:xfrm>
            <a:off x="2916238" y="2276475"/>
            <a:ext cx="158432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12653" name="Text Box 13"/>
          <p:cNvSpPr txBox="1">
            <a:spLocks noChangeArrowheads="1"/>
          </p:cNvSpPr>
          <p:nvPr/>
        </p:nvSpPr>
        <p:spPr bwMode="auto">
          <a:xfrm>
            <a:off x="3595688"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4" name="Line 14"/>
          <p:cNvSpPr>
            <a:spLocks noChangeShapeType="1"/>
          </p:cNvSpPr>
          <p:nvPr/>
        </p:nvSpPr>
        <p:spPr bwMode="auto">
          <a:xfrm>
            <a:off x="4932363" y="2276475"/>
            <a:ext cx="1584325" cy="0"/>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55" name="Text Box 15"/>
          <p:cNvSpPr txBox="1">
            <a:spLocks noChangeArrowheads="1"/>
          </p:cNvSpPr>
          <p:nvPr/>
        </p:nvSpPr>
        <p:spPr bwMode="auto">
          <a:xfrm>
            <a:off x="5611813" y="1844675"/>
            <a:ext cx="328612" cy="366713"/>
          </a:xfrm>
          <a:prstGeom prst="rect">
            <a:avLst/>
          </a:prstGeom>
          <a:noFill/>
          <a:ln w="9525">
            <a:noFill/>
            <a:miter lim="800000"/>
            <a:headEnd/>
            <a:tailEnd/>
          </a:ln>
          <a:effectLst/>
        </p:spPr>
        <p:txBody>
          <a:bodyPr wrap="none">
            <a:prstTxWarp prst="textNoShape">
              <a:avLst/>
            </a:prstTxWarp>
            <a:spAutoFit/>
          </a:bodyPr>
          <a:lstStyle/>
          <a:p>
            <a:r>
              <a:rPr lang="en-US">
                <a:latin typeface="Verdana" charset="0"/>
              </a:rPr>
              <a:t>E</a:t>
            </a:r>
          </a:p>
        </p:txBody>
      </p:sp>
      <p:sp>
        <p:nvSpPr>
          <p:cNvPr id="112657" name="Oval 17"/>
          <p:cNvSpPr>
            <a:spLocks noChangeArrowheads="1"/>
          </p:cNvSpPr>
          <p:nvPr/>
        </p:nvSpPr>
        <p:spPr bwMode="auto">
          <a:xfrm>
            <a:off x="5005388" y="1268413"/>
            <a:ext cx="215900" cy="215900"/>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12661" name="Group 21"/>
          <p:cNvGrpSpPr>
            <a:grpSpLocks/>
          </p:cNvGrpSpPr>
          <p:nvPr/>
        </p:nvGrpSpPr>
        <p:grpSpPr bwMode="auto">
          <a:xfrm>
            <a:off x="4213225" y="2565400"/>
            <a:ext cx="498475" cy="455613"/>
            <a:chOff x="4863" y="2520"/>
            <a:chExt cx="314" cy="409"/>
          </a:xfrm>
        </p:grpSpPr>
        <p:sp>
          <p:nvSpPr>
            <p:cNvPr id="112658" name="Text Box 18"/>
            <p:cNvSpPr txBox="1">
              <a:spLocks noChangeArrowheads="1"/>
            </p:cNvSpPr>
            <p:nvPr/>
          </p:nvSpPr>
          <p:spPr bwMode="auto">
            <a:xfrm>
              <a:off x="4863" y="2520"/>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59" name="Text Box 19"/>
            <p:cNvSpPr txBox="1">
              <a:spLocks noChangeArrowheads="1"/>
            </p:cNvSpPr>
            <p:nvPr/>
          </p:nvSpPr>
          <p:spPr bwMode="auto">
            <a:xfrm>
              <a:off x="4999" y="2655"/>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0" name="Text Box 20"/>
            <p:cNvSpPr txBox="1">
              <a:spLocks noChangeArrowheads="1"/>
            </p:cNvSpPr>
            <p:nvPr/>
          </p:nvSpPr>
          <p:spPr bwMode="auto">
            <a:xfrm>
              <a:off x="4967" y="2568"/>
              <a:ext cx="178" cy="274"/>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7" name="Group 37"/>
          <p:cNvGrpSpPr>
            <a:grpSpLocks/>
          </p:cNvGrpSpPr>
          <p:nvPr/>
        </p:nvGrpSpPr>
        <p:grpSpPr bwMode="auto">
          <a:xfrm>
            <a:off x="4192588" y="2992438"/>
            <a:ext cx="496887" cy="525462"/>
            <a:chOff x="2731" y="1885"/>
            <a:chExt cx="313" cy="331"/>
          </a:xfrm>
        </p:grpSpPr>
        <p:sp>
          <p:nvSpPr>
            <p:cNvPr id="112665" name="Text Box 25"/>
            <p:cNvSpPr txBox="1">
              <a:spLocks noChangeArrowheads="1"/>
            </p:cNvSpPr>
            <p:nvPr/>
          </p:nvSpPr>
          <p:spPr bwMode="auto">
            <a:xfrm>
              <a:off x="2731" y="188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6" name="Text Box 26"/>
            <p:cNvSpPr txBox="1">
              <a:spLocks noChangeArrowheads="1"/>
            </p:cNvSpPr>
            <p:nvPr/>
          </p:nvSpPr>
          <p:spPr bwMode="auto">
            <a:xfrm>
              <a:off x="2867" y="202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7" name="Text Box 27"/>
            <p:cNvSpPr txBox="1">
              <a:spLocks noChangeArrowheads="1"/>
            </p:cNvSpPr>
            <p:nvPr/>
          </p:nvSpPr>
          <p:spPr bwMode="auto">
            <a:xfrm>
              <a:off x="2744" y="202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8" name="Group 38"/>
          <p:cNvGrpSpPr>
            <a:grpSpLocks/>
          </p:cNvGrpSpPr>
          <p:nvPr/>
        </p:nvGrpSpPr>
        <p:grpSpPr bwMode="auto">
          <a:xfrm>
            <a:off x="3997325" y="3500438"/>
            <a:ext cx="496888" cy="525462"/>
            <a:chOff x="2608" y="2205"/>
            <a:chExt cx="313" cy="331"/>
          </a:xfrm>
        </p:grpSpPr>
        <p:sp>
          <p:nvSpPr>
            <p:cNvPr id="112668" name="Text Box 28"/>
            <p:cNvSpPr txBox="1">
              <a:spLocks noChangeArrowheads="1"/>
            </p:cNvSpPr>
            <p:nvPr/>
          </p:nvSpPr>
          <p:spPr bwMode="auto">
            <a:xfrm>
              <a:off x="2608" y="220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69" name="Text Box 29"/>
            <p:cNvSpPr txBox="1">
              <a:spLocks noChangeArrowheads="1"/>
            </p:cNvSpPr>
            <p:nvPr/>
          </p:nvSpPr>
          <p:spPr bwMode="auto">
            <a:xfrm>
              <a:off x="2744" y="234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0" name="Text Box 30"/>
            <p:cNvSpPr txBox="1">
              <a:spLocks noChangeArrowheads="1"/>
            </p:cNvSpPr>
            <p:nvPr/>
          </p:nvSpPr>
          <p:spPr bwMode="auto">
            <a:xfrm>
              <a:off x="2621" y="234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79" name="Group 39"/>
          <p:cNvGrpSpPr>
            <a:grpSpLocks/>
          </p:cNvGrpSpPr>
          <p:nvPr/>
        </p:nvGrpSpPr>
        <p:grpSpPr bwMode="auto">
          <a:xfrm>
            <a:off x="3903663" y="4071938"/>
            <a:ext cx="496887" cy="525462"/>
            <a:chOff x="2549" y="2565"/>
            <a:chExt cx="313" cy="331"/>
          </a:xfrm>
        </p:grpSpPr>
        <p:sp>
          <p:nvSpPr>
            <p:cNvPr id="112671" name="Text Box 31"/>
            <p:cNvSpPr txBox="1">
              <a:spLocks noChangeArrowheads="1"/>
            </p:cNvSpPr>
            <p:nvPr/>
          </p:nvSpPr>
          <p:spPr bwMode="auto">
            <a:xfrm>
              <a:off x="2549" y="2565"/>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2" name="Text Box 32"/>
            <p:cNvSpPr txBox="1">
              <a:spLocks noChangeArrowheads="1"/>
            </p:cNvSpPr>
            <p:nvPr/>
          </p:nvSpPr>
          <p:spPr bwMode="auto">
            <a:xfrm>
              <a:off x="2685" y="2701"/>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3" name="Text Box 33"/>
            <p:cNvSpPr txBox="1">
              <a:spLocks noChangeArrowheads="1"/>
            </p:cNvSpPr>
            <p:nvPr/>
          </p:nvSpPr>
          <p:spPr bwMode="auto">
            <a:xfrm>
              <a:off x="2562" y="270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grpSp>
        <p:nvGrpSpPr>
          <p:cNvPr id="112680" name="Group 40"/>
          <p:cNvGrpSpPr>
            <a:grpSpLocks/>
          </p:cNvGrpSpPr>
          <p:nvPr/>
        </p:nvGrpSpPr>
        <p:grpSpPr bwMode="auto">
          <a:xfrm>
            <a:off x="3687763" y="4648200"/>
            <a:ext cx="496887" cy="525463"/>
            <a:chOff x="2413" y="2928"/>
            <a:chExt cx="313" cy="331"/>
          </a:xfrm>
        </p:grpSpPr>
        <p:sp>
          <p:nvSpPr>
            <p:cNvPr id="112674" name="Text Box 34"/>
            <p:cNvSpPr txBox="1">
              <a:spLocks noChangeArrowheads="1"/>
            </p:cNvSpPr>
            <p:nvPr/>
          </p:nvSpPr>
          <p:spPr bwMode="auto">
            <a:xfrm>
              <a:off x="2413" y="2928"/>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5" name="Text Box 35"/>
            <p:cNvSpPr txBox="1">
              <a:spLocks noChangeArrowheads="1"/>
            </p:cNvSpPr>
            <p:nvPr/>
          </p:nvSpPr>
          <p:spPr bwMode="auto">
            <a:xfrm>
              <a:off x="2549" y="3064"/>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sp>
          <p:nvSpPr>
            <p:cNvPr id="112676" name="Text Box 36"/>
            <p:cNvSpPr txBox="1">
              <a:spLocks noChangeArrowheads="1"/>
            </p:cNvSpPr>
            <p:nvPr/>
          </p:nvSpPr>
          <p:spPr bwMode="auto">
            <a:xfrm>
              <a:off x="2426" y="3067"/>
              <a:ext cx="177" cy="192"/>
            </a:xfrm>
            <a:prstGeom prst="rect">
              <a:avLst/>
            </a:prstGeom>
            <a:noFill/>
            <a:ln w="9525">
              <a:noFill/>
              <a:miter lim="800000"/>
              <a:headEnd/>
              <a:tailEnd/>
            </a:ln>
            <a:effectLst/>
          </p:spPr>
          <p:txBody>
            <a:bodyPr wrap="none">
              <a:prstTxWarp prst="textNoShape">
                <a:avLst/>
              </a:prstTxWarp>
              <a:spAutoFit/>
            </a:bodyPr>
            <a:lstStyle/>
            <a:p>
              <a:r>
                <a:rPr lang="en-US" sz="1400" b="1">
                  <a:solidFill>
                    <a:srgbClr val="000000"/>
                  </a:solidFill>
                </a:rPr>
                <a:t>-</a:t>
              </a:r>
            </a:p>
          </p:txBody>
        </p:sp>
      </p:grpSp>
      <p:sp>
        <p:nvSpPr>
          <p:cNvPr id="112690" name="Line 50"/>
          <p:cNvSpPr>
            <a:spLocks noChangeShapeType="1"/>
          </p:cNvSpPr>
          <p:nvPr/>
        </p:nvSpPr>
        <p:spPr bwMode="auto">
          <a:xfrm flipV="1">
            <a:off x="7162800" y="3357563"/>
            <a:ext cx="1574800" cy="1697037"/>
          </a:xfrm>
          <a:prstGeom prst="line">
            <a:avLst/>
          </a:prstGeom>
          <a:noFill/>
          <a:ln w="28575">
            <a:solidFill>
              <a:schemeClr val="tx1"/>
            </a:solidFill>
            <a:round/>
            <a:headEnd/>
            <a:tailEnd/>
          </a:ln>
          <a:effectLst/>
        </p:spPr>
        <p:txBody>
          <a:bodyPr>
            <a:prstTxWarp prst="textNoShape">
              <a:avLst/>
            </a:prstTxWarp>
          </a:bodyPr>
          <a:lstStyle/>
          <a:p>
            <a:endParaRPr lang="fr-FR"/>
          </a:p>
        </p:txBody>
      </p:sp>
      <p:grpSp>
        <p:nvGrpSpPr>
          <p:cNvPr id="112694" name="Group 54"/>
          <p:cNvGrpSpPr>
            <a:grpSpLocks/>
          </p:cNvGrpSpPr>
          <p:nvPr/>
        </p:nvGrpSpPr>
        <p:grpSpPr bwMode="auto">
          <a:xfrm>
            <a:off x="6792913" y="3141663"/>
            <a:ext cx="2351087" cy="2303462"/>
            <a:chOff x="3787" y="1706"/>
            <a:chExt cx="1905" cy="1724"/>
          </a:xfrm>
        </p:grpSpPr>
        <p:sp>
          <p:nvSpPr>
            <p:cNvPr id="112681" name="Line 41"/>
            <p:cNvSpPr>
              <a:spLocks noChangeShapeType="1"/>
            </p:cNvSpPr>
            <p:nvPr/>
          </p:nvSpPr>
          <p:spPr bwMode="auto">
            <a:xfrm>
              <a:off x="3787" y="1706"/>
              <a:ext cx="0" cy="1724"/>
            </a:xfrm>
            <a:prstGeom prst="line">
              <a:avLst/>
            </a:prstGeom>
            <a:noFill/>
            <a:ln w="9525">
              <a:solidFill>
                <a:schemeClr val="tx1"/>
              </a:solidFill>
              <a:round/>
              <a:headEnd type="triangle" w="med" len="med"/>
              <a:tailEnd/>
            </a:ln>
            <a:effectLst/>
          </p:spPr>
          <p:txBody>
            <a:bodyPr>
              <a:prstTxWarp prst="textNoShape">
                <a:avLst/>
              </a:prstTxWarp>
            </a:bodyPr>
            <a:lstStyle/>
            <a:p>
              <a:endParaRPr lang="fr-FR"/>
            </a:p>
          </p:txBody>
        </p:sp>
        <p:sp>
          <p:nvSpPr>
            <p:cNvPr id="112682" name="Line 42"/>
            <p:cNvSpPr>
              <a:spLocks noChangeShapeType="1"/>
            </p:cNvSpPr>
            <p:nvPr/>
          </p:nvSpPr>
          <p:spPr bwMode="auto">
            <a:xfrm>
              <a:off x="3787" y="3430"/>
              <a:ext cx="1905"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grpSp>
      <p:sp>
        <p:nvSpPr>
          <p:cNvPr id="112683" name="Text Box 43"/>
          <p:cNvSpPr txBox="1">
            <a:spLocks noChangeArrowheads="1"/>
          </p:cNvSpPr>
          <p:nvPr/>
        </p:nvSpPr>
        <p:spPr bwMode="auto">
          <a:xfrm>
            <a:off x="7092950" y="5589588"/>
            <a:ext cx="1466850" cy="366712"/>
          </a:xfrm>
          <a:prstGeom prst="rect">
            <a:avLst/>
          </a:prstGeom>
          <a:noFill/>
          <a:ln w="9525">
            <a:noFill/>
            <a:miter lim="800000"/>
            <a:headEnd/>
            <a:tailEnd/>
          </a:ln>
          <a:effectLst/>
        </p:spPr>
        <p:txBody>
          <a:bodyPr wrap="none">
            <a:prstTxWarp prst="textNoShape">
              <a:avLst/>
            </a:prstTxWarp>
            <a:spAutoFit/>
          </a:bodyPr>
          <a:lstStyle/>
          <a:p>
            <a:r>
              <a:rPr lang="fr-FR">
                <a:latin typeface="Comic Sans MS" charset="0"/>
              </a:rPr>
              <a:t>Arrival time</a:t>
            </a:r>
          </a:p>
        </p:txBody>
      </p:sp>
      <p:sp>
        <p:nvSpPr>
          <p:cNvPr id="112685" name="Oval 45"/>
          <p:cNvSpPr>
            <a:spLocks noChangeArrowheads="1"/>
          </p:cNvSpPr>
          <p:nvPr/>
        </p:nvSpPr>
        <p:spPr bwMode="auto">
          <a:xfrm>
            <a:off x="7091363" y="50133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6" name="Oval 46"/>
          <p:cNvSpPr>
            <a:spLocks noChangeArrowheads="1"/>
          </p:cNvSpPr>
          <p:nvPr/>
        </p:nvSpPr>
        <p:spPr bwMode="auto">
          <a:xfrm>
            <a:off x="7585075" y="4603750"/>
            <a:ext cx="115888"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7" name="Oval 47"/>
          <p:cNvSpPr>
            <a:spLocks noChangeArrowheads="1"/>
          </p:cNvSpPr>
          <p:nvPr/>
        </p:nvSpPr>
        <p:spPr bwMode="auto">
          <a:xfrm>
            <a:off x="7945438" y="4098925"/>
            <a:ext cx="115887" cy="122238"/>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8" name="Oval 48"/>
          <p:cNvSpPr>
            <a:spLocks noChangeArrowheads="1"/>
          </p:cNvSpPr>
          <p:nvPr/>
        </p:nvSpPr>
        <p:spPr bwMode="auto">
          <a:xfrm>
            <a:off x="8305800" y="3811588"/>
            <a:ext cx="115888"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89" name="Oval 49"/>
          <p:cNvSpPr>
            <a:spLocks noChangeArrowheads="1"/>
          </p:cNvSpPr>
          <p:nvPr/>
        </p:nvSpPr>
        <p:spPr bwMode="auto">
          <a:xfrm>
            <a:off x="8675688" y="3357563"/>
            <a:ext cx="115887" cy="122237"/>
          </a:xfrm>
          <a:prstGeom prst="ellipse">
            <a:avLst/>
          </a:prstGeom>
          <a:gradFill rotWithShape="1">
            <a:gsLst>
              <a:gs pos="0">
                <a:srgbClr val="000000">
                  <a:gamma/>
                  <a:tint val="0"/>
                  <a:invGamma/>
                </a:srgbClr>
              </a:gs>
              <a:gs pos="100000">
                <a:srgbClr val="000000"/>
              </a:gs>
            </a:gsLst>
            <a:path path="shape">
              <a:fillToRect l="50000" t="50000" r="50000" b="50000"/>
            </a:path>
          </a:gradFill>
          <a:ln w="9525">
            <a:solidFill>
              <a:srgbClr val="000000"/>
            </a:solidFill>
            <a:round/>
            <a:headEnd/>
            <a:tailEnd/>
          </a:ln>
          <a:effectLst/>
        </p:spPr>
        <p:txBody>
          <a:bodyPr wrap="none" anchor="ctr">
            <a:prstTxWarp prst="textNoShape">
              <a:avLst/>
            </a:prstTxWarp>
          </a:bodyPr>
          <a:lstStyle/>
          <a:p>
            <a:endParaRPr lang="fr-FR"/>
          </a:p>
        </p:txBody>
      </p:sp>
      <p:sp>
        <p:nvSpPr>
          <p:cNvPr id="112692" name="Line 52"/>
          <p:cNvSpPr>
            <a:spLocks noChangeShapeType="1"/>
          </p:cNvSpPr>
          <p:nvPr/>
        </p:nvSpPr>
        <p:spPr bwMode="auto">
          <a:xfrm flipH="1">
            <a:off x="3563938" y="2492375"/>
            <a:ext cx="1152525" cy="3529013"/>
          </a:xfrm>
          <a:prstGeom prst="line">
            <a:avLst/>
          </a:prstGeom>
          <a:noFill/>
          <a:ln w="19050">
            <a:solidFill>
              <a:srgbClr val="000000"/>
            </a:solidFill>
            <a:prstDash val="sysDot"/>
            <a:round/>
            <a:headEnd/>
            <a:tailEnd/>
          </a:ln>
          <a:effectLst/>
        </p:spPr>
        <p:txBody>
          <a:bodyPr>
            <a:prstTxWarp prst="textNoShape">
              <a:avLst/>
            </a:prstTxWarp>
          </a:bodyPr>
          <a:lstStyle/>
          <a:p>
            <a:endParaRPr lang="fr-FR"/>
          </a:p>
        </p:txBody>
      </p:sp>
      <p:sp>
        <p:nvSpPr>
          <p:cNvPr id="112695" name="Line 55"/>
          <p:cNvSpPr>
            <a:spLocks noChangeShapeType="1"/>
          </p:cNvSpPr>
          <p:nvPr/>
        </p:nvSpPr>
        <p:spPr bwMode="auto">
          <a:xfrm>
            <a:off x="2268538" y="5084763"/>
            <a:ext cx="1584325" cy="0"/>
          </a:xfrm>
          <a:prstGeom prst="line">
            <a:avLst/>
          </a:prstGeom>
          <a:noFill/>
          <a:ln w="9525">
            <a:solidFill>
              <a:srgbClr val="000000"/>
            </a:solidFill>
            <a:round/>
            <a:headEnd type="triangle" w="med" len="med"/>
            <a:tailEnd type="triangle" w="med" len="med"/>
          </a:ln>
          <a:effectLst/>
        </p:spPr>
        <p:txBody>
          <a:bodyPr>
            <a:prstTxWarp prst="textNoShape">
              <a:avLst/>
            </a:prstTxWarp>
          </a:bodyPr>
          <a:lstStyle/>
          <a:p>
            <a:endParaRPr lang="fr-FR"/>
          </a:p>
        </p:txBody>
      </p:sp>
      <p:sp>
        <p:nvSpPr>
          <p:cNvPr id="112699" name="Line 59"/>
          <p:cNvSpPr>
            <a:spLocks noChangeShapeType="1"/>
          </p:cNvSpPr>
          <p:nvPr/>
        </p:nvSpPr>
        <p:spPr bwMode="auto">
          <a:xfrm>
            <a:off x="4787900" y="2492375"/>
            <a:ext cx="0" cy="3384550"/>
          </a:xfrm>
          <a:prstGeom prst="line">
            <a:avLst/>
          </a:prstGeom>
          <a:noFill/>
          <a:ln w="28575">
            <a:solidFill>
              <a:schemeClr val="tx1"/>
            </a:solidFill>
            <a:round/>
            <a:headEnd/>
            <a:tailEnd/>
          </a:ln>
          <a:effectLst/>
        </p:spPr>
        <p:txBody>
          <a:bodyPr>
            <a:prstTxWarp prst="textNoShape">
              <a:avLst/>
            </a:prstTxWarp>
          </a:bodyPr>
          <a:lstStyle/>
          <a:p>
            <a:endParaRPr lang="fr-FR"/>
          </a:p>
        </p:txBody>
      </p:sp>
      <p:pic>
        <p:nvPicPr>
          <p:cNvPr id="112720" name="Picture 80" descr="PADSTOT_TR"/>
          <p:cNvPicPr>
            <a:picLocks noGrp="1" noChangeAspect="1" noChangeArrowheads="1"/>
          </p:cNvPicPr>
          <p:nvPr>
            <p:ph idx="1"/>
          </p:nvPr>
        </p:nvPicPr>
        <p:blipFill>
          <a:blip r:embed="rId3" cstate="screen">
            <a:lum bright="6000" contrast="-12000"/>
            <a:extLst>
              <a:ext uri="{28A0092B-C50C-407E-A947-70E740481C1C}">
                <a14:useLocalDpi xmlns:a14="http://schemas.microsoft.com/office/drawing/2010/main"/>
              </a:ext>
            </a:extLst>
          </a:blip>
          <a:srcRect/>
          <a:stretch>
            <a:fillRect/>
          </a:stretch>
        </p:blipFill>
        <p:spPr>
          <a:xfrm>
            <a:off x="107950" y="2492375"/>
            <a:ext cx="1811338" cy="2592388"/>
          </a:xfrm>
          <a:prstGeom prst="rect">
            <a:avLst/>
          </a:prstGeom>
          <a:ln>
            <a:noFill/>
          </a:ln>
          <a:effectLst>
            <a:outerShdw blurRad="292100" dist="139700" dir="2700000" algn="tl" rotWithShape="0">
              <a:srgbClr val="333333">
                <a:alpha val="65000"/>
              </a:srgbClr>
            </a:outerShdw>
          </a:effectLst>
        </p:spPr>
      </p:pic>
      <p:grpSp>
        <p:nvGrpSpPr>
          <p:cNvPr id="112723" name="Group 83"/>
          <p:cNvGrpSpPr>
            <a:grpSpLocks/>
          </p:cNvGrpSpPr>
          <p:nvPr/>
        </p:nvGrpSpPr>
        <p:grpSpPr bwMode="auto">
          <a:xfrm>
            <a:off x="971550" y="2636838"/>
            <a:ext cx="431800" cy="2305050"/>
            <a:chOff x="612" y="1661"/>
            <a:chExt cx="272" cy="1452"/>
          </a:xfrm>
        </p:grpSpPr>
        <p:sp>
          <p:nvSpPr>
            <p:cNvPr id="112696" name="Line 56"/>
            <p:cNvSpPr>
              <a:spLocks noChangeShapeType="1"/>
            </p:cNvSpPr>
            <p:nvPr/>
          </p:nvSpPr>
          <p:spPr bwMode="auto">
            <a:xfrm flipV="1">
              <a:off x="612" y="1661"/>
              <a:ext cx="0" cy="1452"/>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12722" name="Line 82"/>
            <p:cNvSpPr>
              <a:spLocks noChangeShapeType="1"/>
            </p:cNvSpPr>
            <p:nvPr/>
          </p:nvSpPr>
          <p:spPr bwMode="auto">
            <a:xfrm>
              <a:off x="612" y="2387"/>
              <a:ext cx="272" cy="0"/>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
        <p:nvSpPr>
          <p:cNvPr id="54" name="Text Box 44"/>
          <p:cNvSpPr txBox="1">
            <a:spLocks noChangeArrowheads="1"/>
          </p:cNvSpPr>
          <p:nvPr/>
        </p:nvSpPr>
        <p:spPr bwMode="auto">
          <a:xfrm rot="16200000">
            <a:off x="6326289" y="3350419"/>
            <a:ext cx="479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dirty="0" err="1">
                <a:latin typeface="Symbol" charset="0"/>
                <a:cs typeface="+mn-cs"/>
              </a:rPr>
              <a:t>q,f</a:t>
            </a:r>
            <a:endParaRPr lang="en-US" dirty="0">
              <a:latin typeface="Symbol" charset="0"/>
              <a:cs typeface="+mn-cs"/>
            </a:endParaRPr>
          </a:p>
        </p:txBody>
      </p:sp>
    </p:spTree>
    <p:extLst>
      <p:ext uri="{BB962C8B-B14F-4D97-AF65-F5344CB8AC3E}">
        <p14:creationId xmlns:p14="http://schemas.microsoft.com/office/powerpoint/2010/main" val="16233754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57"/>
                                        </p:tgtEl>
                                        <p:attrNameLst>
                                          <p:attrName>style.visibility</p:attrName>
                                        </p:attrNameLst>
                                      </p:cBhvr>
                                      <p:to>
                                        <p:strVal val="visible"/>
                                      </p:to>
                                    </p:set>
                                  </p:childTnLst>
                                </p:cTn>
                              </p:par>
                            </p:childTnLst>
                          </p:cTn>
                        </p:par>
                        <p:par>
                          <p:cTn id="7" fill="hold">
                            <p:stCondLst>
                              <p:cond delay="0"/>
                            </p:stCondLst>
                            <p:childTnLst>
                              <p:par>
                                <p:cTn id="8" presetID="0" presetClass="path" presetSubtype="0" accel="50000" decel="50000" fill="hold" grpId="1" nodeType="afterEffect">
                                  <p:stCondLst>
                                    <p:cond delay="0"/>
                                  </p:stCondLst>
                                  <p:childTnLst>
                                    <p:animMotion origin="layout" path="M -6.94444E-6 6.13157E-6 L -0.1889 0.73547 " pathEditMode="relative" ptsTypes="AA">
                                      <p:cBhvr>
                                        <p:cTn id="9" dur="2000" fill="hold"/>
                                        <p:tgtEl>
                                          <p:spTgt spid="112657"/>
                                        </p:tgtEl>
                                        <p:attrNameLst>
                                          <p:attrName>ppt_x</p:attrName>
                                          <p:attrName>ppt_y</p:attrName>
                                        </p:attrNameLst>
                                      </p:cBhvr>
                                    </p:animMotion>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12692"/>
                                        </p:tgtEl>
                                        <p:attrNameLst>
                                          <p:attrName>style.visibility</p:attrName>
                                        </p:attrNameLst>
                                      </p:cBhvr>
                                      <p:to>
                                        <p:strVal val="visible"/>
                                      </p:to>
                                    </p:set>
                                  </p:childTnLst>
                                </p:cTn>
                              </p:par>
                            </p:childTnLst>
                          </p:cTn>
                        </p:par>
                        <p:par>
                          <p:cTn id="13" fill="hold">
                            <p:stCondLst>
                              <p:cond delay="2000"/>
                            </p:stCondLst>
                            <p:childTnLst>
                              <p:par>
                                <p:cTn id="14" presetID="1" presetClass="exit" presetSubtype="0" fill="hold" grpId="2" nodeType="afterEffect">
                                  <p:stCondLst>
                                    <p:cond delay="0"/>
                                  </p:stCondLst>
                                  <p:childTnLst>
                                    <p:set>
                                      <p:cBhvr>
                                        <p:cTn id="15" dur="1" fill="hold">
                                          <p:stCondLst>
                                            <p:cond delay="0"/>
                                          </p:stCondLst>
                                        </p:cTn>
                                        <p:tgtEl>
                                          <p:spTgt spid="112657"/>
                                        </p:tgtEl>
                                        <p:attrNameLst>
                                          <p:attrName>style.visibility</p:attrName>
                                        </p:attrNameLst>
                                      </p:cBhvr>
                                      <p:to>
                                        <p:strVal val="hidden"/>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1266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112677"/>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112678"/>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112679"/>
                                        </p:tgtEl>
                                        <p:attrNameLst>
                                          <p:attrName>style.visibility</p:attrName>
                                        </p:attrNameLst>
                                      </p:cBhvr>
                                      <p:to>
                                        <p:strVal val="visible"/>
                                      </p:to>
                                    </p:set>
                                  </p:childTnLst>
                                </p:cTn>
                              </p:par>
                            </p:childTnLst>
                          </p:cTn>
                        </p:par>
                        <p:par>
                          <p:cTn id="28" fill="hold">
                            <p:stCondLst>
                              <p:cond delay="2000"/>
                            </p:stCondLst>
                            <p:childTnLst>
                              <p:par>
                                <p:cTn id="29" presetID="1" presetClass="entr" presetSubtype="0" fill="hold" nodeType="afterEffect">
                                  <p:stCondLst>
                                    <p:cond delay="0"/>
                                  </p:stCondLst>
                                  <p:childTnLst>
                                    <p:set>
                                      <p:cBhvr>
                                        <p:cTn id="30" dur="1" fill="hold">
                                          <p:stCondLst>
                                            <p:cond delay="0"/>
                                          </p:stCondLst>
                                        </p:cTn>
                                        <p:tgtEl>
                                          <p:spTgt spid="112680"/>
                                        </p:tgtEl>
                                        <p:attrNameLst>
                                          <p:attrName>style.visibility</p:attrName>
                                        </p:attrNameLst>
                                      </p:cBhvr>
                                      <p:to>
                                        <p:strVal val="visible"/>
                                      </p:to>
                                    </p:set>
                                  </p:childTnLst>
                                </p:cTn>
                              </p:par>
                              <p:par>
                                <p:cTn id="31" presetID="0" presetClass="path" presetSubtype="0" accel="50000" decel="50000" fill="hold" nodeType="withEffect">
                                  <p:stCondLst>
                                    <p:cond delay="0"/>
                                  </p:stCondLst>
                                  <p:childTnLst>
                                    <p:animMotion origin="layout" path="M -4.72222E-6 3.24763E-6 L -0.18889 3.24763E-6 " pathEditMode="relative" ptsTypes="AA">
                                      <p:cBhvr>
                                        <p:cTn id="32" dur="3000" fill="hold"/>
                                        <p:tgtEl>
                                          <p:spTgt spid="112680"/>
                                        </p:tgtEl>
                                        <p:attrNameLst>
                                          <p:attrName>ppt_x</p:attrName>
                                          <p:attrName>ppt_y</p:attrName>
                                        </p:attrNameLst>
                                      </p:cBhvr>
                                    </p:animMotion>
                                  </p:childTnLst>
                                </p:cTn>
                              </p:par>
                              <p:par>
                                <p:cTn id="33" presetID="0" presetClass="path" presetSubtype="0" accel="50000" decel="50000" fill="hold" nodeType="withEffect">
                                  <p:stCondLst>
                                    <p:cond delay="0"/>
                                  </p:stCondLst>
                                  <p:childTnLst>
                                    <p:animMotion origin="layout" path="M 1.66667E-6 3.24763E-6 L -0.20486 3.24763E-6 " pathEditMode="relative" ptsTypes="AA">
                                      <p:cBhvr>
                                        <p:cTn id="34" dur="3000" fill="hold"/>
                                        <p:tgtEl>
                                          <p:spTgt spid="112679"/>
                                        </p:tgtEl>
                                        <p:attrNameLst>
                                          <p:attrName>ppt_x</p:attrName>
                                          <p:attrName>ppt_y</p:attrName>
                                        </p:attrNameLst>
                                      </p:cBhvr>
                                    </p:animMotion>
                                  </p:childTnLst>
                                </p:cTn>
                              </p:par>
                              <p:par>
                                <p:cTn id="35" presetID="0" presetClass="path" presetSubtype="0" accel="50000" decel="50000" fill="hold" nodeType="withEffect">
                                  <p:stCondLst>
                                    <p:cond delay="0"/>
                                  </p:stCondLst>
                                  <p:childTnLst>
                                    <p:animMotion origin="layout" path="M 2.22222E-6 -1.82534E-6 L -0.21267 -1.82534E-6 " pathEditMode="relative" ptsTypes="AA">
                                      <p:cBhvr>
                                        <p:cTn id="36" dur="3000" fill="hold"/>
                                        <p:tgtEl>
                                          <p:spTgt spid="112678"/>
                                        </p:tgtEl>
                                        <p:attrNameLst>
                                          <p:attrName>ppt_x</p:attrName>
                                          <p:attrName>ppt_y</p:attrName>
                                        </p:attrNameLst>
                                      </p:cBhvr>
                                    </p:animMotion>
                                  </p:childTnLst>
                                </p:cTn>
                              </p:par>
                              <p:par>
                                <p:cTn id="37" presetID="0" presetClass="path" presetSubtype="0" accel="50000" decel="50000" fill="hold" nodeType="withEffect">
                                  <p:stCondLst>
                                    <p:cond delay="0"/>
                                  </p:stCondLst>
                                  <p:childTnLst>
                                    <p:animMotion origin="layout" path="M -2.22222E-6 -6.75237E-6 L -0.23629 -6.75237E-6 " pathEditMode="relative" ptsTypes="AA">
                                      <p:cBhvr>
                                        <p:cTn id="38" dur="3000" fill="hold"/>
                                        <p:tgtEl>
                                          <p:spTgt spid="112677"/>
                                        </p:tgtEl>
                                        <p:attrNameLst>
                                          <p:attrName>ppt_x</p:attrName>
                                          <p:attrName>ppt_y</p:attrName>
                                        </p:attrNameLst>
                                      </p:cBhvr>
                                    </p:animMotion>
                                  </p:childTnLst>
                                </p:cTn>
                              </p:par>
                              <p:par>
                                <p:cTn id="39" presetID="0" presetClass="path" presetSubtype="0" accel="50000" decel="50000" fill="hold" nodeType="withEffect">
                                  <p:stCondLst>
                                    <p:cond delay="0"/>
                                  </p:stCondLst>
                                  <p:childTnLst>
                                    <p:animMotion origin="layout" path="M -1.66667E-6 -2.95576E-6 L -0.23629 -0.01042 " pathEditMode="relative" ptsTypes="AA">
                                      <p:cBhvr>
                                        <p:cTn id="40" dur="3000" fill="hold"/>
                                        <p:tgtEl>
                                          <p:spTgt spid="112661"/>
                                        </p:tgtEl>
                                        <p:attrNameLst>
                                          <p:attrName>ppt_x</p:attrName>
                                          <p:attrName>ppt_y</p:attrName>
                                        </p:attrNameLst>
                                      </p:cBhvr>
                                    </p:animMotion>
                                  </p:childTnLst>
                                </p:cTn>
                              </p:par>
                            </p:childTnLst>
                          </p:cTn>
                        </p:par>
                        <p:par>
                          <p:cTn id="41" fill="hold">
                            <p:stCondLst>
                              <p:cond delay="5000"/>
                            </p:stCondLst>
                            <p:childTnLst>
                              <p:par>
                                <p:cTn id="42" presetID="1" presetClass="exit" presetSubtype="0" fill="hold" nodeType="afterEffect">
                                  <p:stCondLst>
                                    <p:cond delay="0"/>
                                  </p:stCondLst>
                                  <p:childTnLst>
                                    <p:set>
                                      <p:cBhvr>
                                        <p:cTn id="43" dur="1" fill="hold">
                                          <p:stCondLst>
                                            <p:cond delay="0"/>
                                          </p:stCondLst>
                                        </p:cTn>
                                        <p:tgtEl>
                                          <p:spTgt spid="112680"/>
                                        </p:tgtEl>
                                        <p:attrNameLst>
                                          <p:attrName>style.visibility</p:attrName>
                                        </p:attrNameLst>
                                      </p:cBhvr>
                                      <p:to>
                                        <p:strVal val="hidden"/>
                                      </p:to>
                                    </p:set>
                                  </p:childTnLst>
                                </p:cTn>
                              </p:par>
                            </p:childTnLst>
                          </p:cTn>
                        </p:par>
                        <p:par>
                          <p:cTn id="44" fill="hold">
                            <p:stCondLst>
                              <p:cond delay="5000"/>
                            </p:stCondLst>
                            <p:childTnLst>
                              <p:par>
                                <p:cTn id="45" presetID="1" presetClass="exit" presetSubtype="0" fill="hold" nodeType="afterEffect">
                                  <p:stCondLst>
                                    <p:cond delay="0"/>
                                  </p:stCondLst>
                                  <p:childTnLst>
                                    <p:set>
                                      <p:cBhvr>
                                        <p:cTn id="46" dur="1" fill="hold">
                                          <p:stCondLst>
                                            <p:cond delay="0"/>
                                          </p:stCondLst>
                                        </p:cTn>
                                        <p:tgtEl>
                                          <p:spTgt spid="112679"/>
                                        </p:tgtEl>
                                        <p:attrNameLst>
                                          <p:attrName>style.visibility</p:attrName>
                                        </p:attrNameLst>
                                      </p:cBhvr>
                                      <p:to>
                                        <p:strVal val="hidden"/>
                                      </p:to>
                                    </p:set>
                                  </p:childTnLst>
                                </p:cTn>
                              </p:par>
                            </p:childTnLst>
                          </p:cTn>
                        </p:par>
                        <p:par>
                          <p:cTn id="47" fill="hold">
                            <p:stCondLst>
                              <p:cond delay="5000"/>
                            </p:stCondLst>
                            <p:childTnLst>
                              <p:par>
                                <p:cTn id="48" presetID="1" presetClass="exit" presetSubtype="0" fill="hold" nodeType="afterEffect">
                                  <p:stCondLst>
                                    <p:cond delay="0"/>
                                  </p:stCondLst>
                                  <p:childTnLst>
                                    <p:set>
                                      <p:cBhvr>
                                        <p:cTn id="49" dur="1" fill="hold">
                                          <p:stCondLst>
                                            <p:cond delay="0"/>
                                          </p:stCondLst>
                                        </p:cTn>
                                        <p:tgtEl>
                                          <p:spTgt spid="112678"/>
                                        </p:tgtEl>
                                        <p:attrNameLst>
                                          <p:attrName>style.visibility</p:attrName>
                                        </p:attrNameLst>
                                      </p:cBhvr>
                                      <p:to>
                                        <p:strVal val="hidden"/>
                                      </p:to>
                                    </p:set>
                                  </p:childTnLst>
                                </p:cTn>
                              </p:par>
                            </p:childTnLst>
                          </p:cTn>
                        </p:par>
                        <p:par>
                          <p:cTn id="50" fill="hold">
                            <p:stCondLst>
                              <p:cond delay="5000"/>
                            </p:stCondLst>
                            <p:childTnLst>
                              <p:par>
                                <p:cTn id="51" presetID="1" presetClass="exit" presetSubtype="0" fill="hold" nodeType="afterEffect">
                                  <p:stCondLst>
                                    <p:cond delay="0"/>
                                  </p:stCondLst>
                                  <p:childTnLst>
                                    <p:set>
                                      <p:cBhvr>
                                        <p:cTn id="52" dur="1" fill="hold">
                                          <p:stCondLst>
                                            <p:cond delay="0"/>
                                          </p:stCondLst>
                                        </p:cTn>
                                        <p:tgtEl>
                                          <p:spTgt spid="112661"/>
                                        </p:tgtEl>
                                        <p:attrNameLst>
                                          <p:attrName>style.visibility</p:attrName>
                                        </p:attrNameLst>
                                      </p:cBhvr>
                                      <p:to>
                                        <p:strVal val="hidden"/>
                                      </p:to>
                                    </p:set>
                                  </p:childTnLst>
                                </p:cTn>
                              </p:par>
                            </p:childTnLst>
                          </p:cTn>
                        </p:par>
                        <p:par>
                          <p:cTn id="53" fill="hold">
                            <p:stCondLst>
                              <p:cond delay="5000"/>
                            </p:stCondLst>
                            <p:childTnLst>
                              <p:par>
                                <p:cTn id="54" presetID="1" presetClass="exit" presetSubtype="0" fill="hold" nodeType="afterEffect">
                                  <p:stCondLst>
                                    <p:cond delay="0"/>
                                  </p:stCondLst>
                                  <p:childTnLst>
                                    <p:set>
                                      <p:cBhvr>
                                        <p:cTn id="55" dur="1" fill="hold">
                                          <p:stCondLst>
                                            <p:cond delay="0"/>
                                          </p:stCondLst>
                                        </p:cTn>
                                        <p:tgtEl>
                                          <p:spTgt spid="112677"/>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11269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2695"/>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12683"/>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xit" presetSubtype="0" fill="hold" grpId="1" nodeType="clickEffect">
                                  <p:stCondLst>
                                    <p:cond delay="0"/>
                                  </p:stCondLst>
                                  <p:childTnLst>
                                    <p:set>
                                      <p:cBhvr>
                                        <p:cTn id="65" dur="1" fill="hold">
                                          <p:stCondLst>
                                            <p:cond delay="0"/>
                                          </p:stCondLst>
                                        </p:cTn>
                                        <p:tgtEl>
                                          <p:spTgt spid="112695"/>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112723"/>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112685"/>
                                        </p:tgtEl>
                                        <p:attrNameLst>
                                          <p:attrName>style.visibility</p:attrName>
                                        </p:attrNameLst>
                                      </p:cBhvr>
                                      <p:to>
                                        <p:strVal val="visible"/>
                                      </p:to>
                                    </p:set>
                                  </p:childTnLst>
                                </p:cTn>
                              </p:par>
                            </p:childTnLst>
                          </p:cTn>
                        </p:par>
                        <p:par>
                          <p:cTn id="72" fill="hold">
                            <p:stCondLst>
                              <p:cond delay="0"/>
                            </p:stCondLst>
                            <p:childTnLst>
                              <p:par>
                                <p:cTn id="73" presetID="1" presetClass="entr" presetSubtype="0" fill="hold" grpId="0" nodeType="afterEffect">
                                  <p:stCondLst>
                                    <p:cond delay="0"/>
                                  </p:stCondLst>
                                  <p:childTnLst>
                                    <p:set>
                                      <p:cBhvr>
                                        <p:cTn id="74" dur="1" fill="hold">
                                          <p:stCondLst>
                                            <p:cond delay="0"/>
                                          </p:stCondLst>
                                        </p:cTn>
                                        <p:tgtEl>
                                          <p:spTgt spid="112686"/>
                                        </p:tgtEl>
                                        <p:attrNameLst>
                                          <p:attrName>style.visibility</p:attrName>
                                        </p:attrNameLst>
                                      </p:cBhvr>
                                      <p:to>
                                        <p:strVal val="visible"/>
                                      </p:to>
                                    </p:set>
                                  </p:childTnLst>
                                </p:cTn>
                              </p:par>
                            </p:childTnLst>
                          </p:cTn>
                        </p:par>
                        <p:par>
                          <p:cTn id="75" fill="hold">
                            <p:stCondLst>
                              <p:cond delay="0"/>
                            </p:stCondLst>
                            <p:childTnLst>
                              <p:par>
                                <p:cTn id="76" presetID="1" presetClass="entr" presetSubtype="0" fill="hold" grpId="0" nodeType="afterEffect">
                                  <p:stCondLst>
                                    <p:cond delay="0"/>
                                  </p:stCondLst>
                                  <p:childTnLst>
                                    <p:set>
                                      <p:cBhvr>
                                        <p:cTn id="77" dur="1" fill="hold">
                                          <p:stCondLst>
                                            <p:cond delay="0"/>
                                          </p:stCondLst>
                                        </p:cTn>
                                        <p:tgtEl>
                                          <p:spTgt spid="112687"/>
                                        </p:tgtEl>
                                        <p:attrNameLst>
                                          <p:attrName>style.visibility</p:attrName>
                                        </p:attrNameLst>
                                      </p:cBhvr>
                                      <p:to>
                                        <p:strVal val="visible"/>
                                      </p:to>
                                    </p:set>
                                  </p:childTnLst>
                                </p:cTn>
                              </p:par>
                            </p:childTnLst>
                          </p:cTn>
                        </p:par>
                        <p:par>
                          <p:cTn id="78" fill="hold">
                            <p:stCondLst>
                              <p:cond delay="0"/>
                            </p:stCondLst>
                            <p:childTnLst>
                              <p:par>
                                <p:cTn id="79" presetID="1" presetClass="entr" presetSubtype="0" fill="hold" grpId="0" nodeType="afterEffect">
                                  <p:stCondLst>
                                    <p:cond delay="0"/>
                                  </p:stCondLst>
                                  <p:childTnLst>
                                    <p:set>
                                      <p:cBhvr>
                                        <p:cTn id="80" dur="1" fill="hold">
                                          <p:stCondLst>
                                            <p:cond delay="0"/>
                                          </p:stCondLst>
                                        </p:cTn>
                                        <p:tgtEl>
                                          <p:spTgt spid="112688"/>
                                        </p:tgtEl>
                                        <p:attrNameLst>
                                          <p:attrName>style.visibility</p:attrName>
                                        </p:attrNameLst>
                                      </p:cBhvr>
                                      <p:to>
                                        <p:strVal val="visible"/>
                                      </p:to>
                                    </p:set>
                                  </p:childTnLst>
                                </p:cTn>
                              </p:par>
                            </p:childTnLst>
                          </p:cTn>
                        </p:par>
                        <p:par>
                          <p:cTn id="81" fill="hold">
                            <p:stCondLst>
                              <p:cond delay="0"/>
                            </p:stCondLst>
                            <p:childTnLst>
                              <p:par>
                                <p:cTn id="82" presetID="1" presetClass="entr" presetSubtype="0" fill="hold" grpId="0" nodeType="afterEffect">
                                  <p:stCondLst>
                                    <p:cond delay="0"/>
                                  </p:stCondLst>
                                  <p:childTnLst>
                                    <p:set>
                                      <p:cBhvr>
                                        <p:cTn id="83" dur="1" fill="hold">
                                          <p:stCondLst>
                                            <p:cond delay="0"/>
                                          </p:stCondLst>
                                        </p:cTn>
                                        <p:tgtEl>
                                          <p:spTgt spid="112689"/>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112690"/>
                                        </p:tgtEl>
                                        <p:attrNameLst>
                                          <p:attrName>style.visibility</p:attrName>
                                        </p:attrNameLst>
                                      </p:cBhvr>
                                      <p:to>
                                        <p:strVal val="visible"/>
                                      </p:to>
                                    </p:set>
                                  </p:childTnLst>
                                </p:cTn>
                              </p:par>
                              <p:par>
                                <p:cTn id="88" presetID="1" presetClass="entr" presetSubtype="0" fill="hold" grpId="0" nodeType="withEffect">
                                  <p:stCondLst>
                                    <p:cond delay="0"/>
                                  </p:stCondLst>
                                  <p:childTnLst>
                                    <p:set>
                                      <p:cBhvr>
                                        <p:cTn id="89"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7" grpId="0" animBg="1"/>
      <p:bldP spid="112657" grpId="1" animBg="1"/>
      <p:bldP spid="112657" grpId="2" animBg="1"/>
      <p:bldP spid="112690" grpId="0" animBg="1"/>
      <p:bldP spid="112683" grpId="0"/>
      <p:bldP spid="112685" grpId="0" animBg="1"/>
      <p:bldP spid="112686" grpId="0" animBg="1"/>
      <p:bldP spid="112687" grpId="0" animBg="1"/>
      <p:bldP spid="112688" grpId="0" animBg="1"/>
      <p:bldP spid="112689" grpId="0" animBg="1"/>
      <p:bldP spid="112692" grpId="0" animBg="1"/>
      <p:bldP spid="112695" grpId="0" animBg="1"/>
      <p:bldP spid="112695" grpId="1" animBg="1"/>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17</a:t>
            </a:fld>
            <a:endParaRPr lang="en-US"/>
          </a:p>
        </p:txBody>
      </p:sp>
      <p:sp>
        <p:nvSpPr>
          <p:cNvPr id="124930" name="Rectangle 2"/>
          <p:cNvSpPr>
            <a:spLocks noGrp="1" noChangeArrowheads="1"/>
          </p:cNvSpPr>
          <p:nvPr>
            <p:ph type="title"/>
          </p:nvPr>
        </p:nvSpPr>
        <p:spPr/>
        <p:txBody>
          <a:bodyPr>
            <a:normAutofit/>
          </a:bodyPr>
          <a:lstStyle/>
          <a:p>
            <a:r>
              <a:rPr lang="en-US" sz="3200" dirty="0" smtClean="0">
                <a:solidFill>
                  <a:srgbClr val="FFFFFF"/>
                </a:solidFill>
              </a:rPr>
              <a:t>Transition Radiation Detector</a:t>
            </a:r>
            <a:endParaRPr lang="en-US" sz="3200" dirty="0">
              <a:solidFill>
                <a:srgbClr val="FFFFFF"/>
              </a:solidFill>
            </a:endParaRPr>
          </a:p>
        </p:txBody>
      </p:sp>
      <p:sp>
        <p:nvSpPr>
          <p:cNvPr id="124931" name="Rectangle 3"/>
          <p:cNvSpPr>
            <a:spLocks noGrp="1" noChangeArrowheads="1"/>
          </p:cNvSpPr>
          <p:nvPr>
            <p:ph type="body" sz="half" idx="1"/>
          </p:nvPr>
        </p:nvSpPr>
        <p:spPr>
          <a:xfrm>
            <a:off x="457200" y="1412875"/>
            <a:ext cx="8507413" cy="749300"/>
          </a:xfrm>
        </p:spPr>
        <p:txBody>
          <a:bodyPr/>
          <a:lstStyle/>
          <a:p>
            <a:r>
              <a:rPr lang="en-GB" sz="2800" dirty="0" smtClean="0">
                <a:solidFill>
                  <a:srgbClr val="FFFFFF"/>
                </a:solidFill>
              </a:rPr>
              <a:t>It separates electrons from </a:t>
            </a:r>
            <a:r>
              <a:rPr lang="en-GB" sz="2800" dirty="0" err="1" smtClean="0">
                <a:solidFill>
                  <a:srgbClr val="FFFFFF"/>
                </a:solidFill>
              </a:rPr>
              <a:t>pions</a:t>
            </a:r>
            <a:endParaRPr lang="fr-FR"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250825" y="1989138"/>
            <a:ext cx="3840163" cy="4183062"/>
          </a:xfrm>
          <a:prstGeom prst="rect">
            <a:avLst/>
          </a:prstGeom>
          <a:ln>
            <a:noFill/>
          </a:ln>
          <a:effectLst>
            <a:outerShdw blurRad="292100" dist="139700" dir="2700000" algn="tl" rotWithShape="0">
              <a:srgbClr val="333333">
                <a:alpha val="65000"/>
              </a:srgbClr>
            </a:outerShdw>
          </a:effectLst>
        </p:spPr>
      </p:pic>
      <p:sp>
        <p:nvSpPr>
          <p:cNvPr id="124934" name="Text Box 6"/>
          <p:cNvSpPr txBox="1">
            <a:spLocks noChangeArrowheads="1"/>
          </p:cNvSpPr>
          <p:nvPr/>
        </p:nvSpPr>
        <p:spPr bwMode="auto">
          <a:xfrm>
            <a:off x="4787900" y="2205038"/>
            <a:ext cx="4176713" cy="3785652"/>
          </a:xfrm>
          <a:prstGeom prst="rect">
            <a:avLst/>
          </a:prstGeom>
          <a:noFill/>
          <a:ln w="9525">
            <a:noFill/>
            <a:miter lim="800000"/>
            <a:headEnd/>
            <a:tailEnd/>
          </a:ln>
          <a:effectLst/>
        </p:spPr>
        <p:txBody>
          <a:bodyPr>
            <a:prstTxWarp prst="textNoShape">
              <a:avLst/>
            </a:prstTxWarp>
            <a:spAutoFit/>
          </a:bodyPr>
          <a:lstStyle/>
          <a:p>
            <a:pPr>
              <a:buFontTx/>
              <a:buChar char="•"/>
            </a:pPr>
            <a:r>
              <a:rPr lang="en-GB" sz="2000" dirty="0" smtClean="0">
                <a:solidFill>
                  <a:srgbClr val="FFFFFF"/>
                </a:solidFill>
                <a:latin typeface="+mj-lt"/>
              </a:rPr>
              <a:t>A relativistic particle going through an inhomogen</a:t>
            </a:r>
            <a:r>
              <a:rPr lang="en-GB" sz="2000" dirty="0">
                <a:solidFill>
                  <a:srgbClr val="FFFFFF"/>
                </a:solidFill>
                <a:latin typeface="+mj-lt"/>
              </a:rPr>
              <a:t>e</a:t>
            </a:r>
            <a:r>
              <a:rPr lang="en-GB" sz="2000" dirty="0" smtClean="0">
                <a:solidFill>
                  <a:srgbClr val="FFFFFF"/>
                </a:solidFill>
                <a:latin typeface="+mj-lt"/>
              </a:rPr>
              <a:t>ous medium emits transition radiation (</a:t>
            </a:r>
            <a:r>
              <a:rPr lang="fr-FR" sz="2000" dirty="0" smtClean="0">
                <a:solidFill>
                  <a:srgbClr val="FFFFFF"/>
                </a:solidFill>
                <a:latin typeface="+mj-lt"/>
              </a:rPr>
              <a:t>X rays)</a:t>
            </a:r>
            <a:endParaRPr lang="el-GR" sz="2000" dirty="0" smtClean="0">
              <a:solidFill>
                <a:srgbClr val="FFFFFF"/>
              </a:solidFill>
              <a:latin typeface="+mj-lt"/>
            </a:endParaRPr>
          </a:p>
          <a:p>
            <a:r>
              <a:rPr lang="fr-FR" sz="2000" dirty="0" smtClean="0">
                <a:solidFill>
                  <a:srgbClr val="FFFFFF"/>
                </a:solidFill>
                <a:latin typeface="+mj-lt"/>
              </a:rPr>
              <a:t> </a:t>
            </a:r>
            <a:endParaRPr lang="fr-FR" sz="2000" dirty="0">
              <a:solidFill>
                <a:srgbClr val="FFFFFF"/>
              </a:solidFill>
              <a:latin typeface="+mj-lt"/>
            </a:endParaRPr>
          </a:p>
          <a:p>
            <a:pPr>
              <a:buFontTx/>
              <a:buChar char="•"/>
            </a:pPr>
            <a:r>
              <a:rPr lang="fr-FR" sz="2000" dirty="0">
                <a:solidFill>
                  <a:srgbClr val="FFFFFF"/>
                </a:solidFill>
                <a:latin typeface="+mj-lt"/>
              </a:rPr>
              <a:t> </a:t>
            </a:r>
            <a:r>
              <a:rPr lang="en-GB" sz="2000" dirty="0" smtClean="0">
                <a:solidFill>
                  <a:srgbClr val="FFFFFF"/>
                </a:solidFill>
                <a:latin typeface="+mj-lt"/>
              </a:rPr>
              <a:t>The medium is chosen in such a way that electrons only emit X-rays</a:t>
            </a:r>
            <a:endParaRPr lang="el-G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a:solidFill>
                  <a:srgbClr val="FFFFFF"/>
                </a:solidFill>
                <a:latin typeface="+mj-lt"/>
              </a:rPr>
              <a:t> </a:t>
            </a:r>
            <a:r>
              <a:rPr lang="en-GB" sz="2000" dirty="0" smtClean="0">
                <a:solidFill>
                  <a:srgbClr val="FFFFFF"/>
                </a:solidFill>
                <a:latin typeface="+mj-lt"/>
              </a:rPr>
              <a:t>We detect both charged particles and X-rays</a:t>
            </a:r>
            <a:endParaRPr lang="fr-FR" sz="2000" dirty="0">
              <a:solidFill>
                <a:srgbClr val="FFFFFF"/>
              </a:solidFill>
              <a:latin typeface="+mj-lt"/>
            </a:endParaRPr>
          </a:p>
          <a:p>
            <a:pPr>
              <a:buFontTx/>
              <a:buChar char="•"/>
            </a:pPr>
            <a:endParaRPr lang="fr-FR" sz="2000" dirty="0">
              <a:solidFill>
                <a:srgbClr val="FFFFFF"/>
              </a:solidFill>
              <a:latin typeface="+mj-lt"/>
            </a:endParaRPr>
          </a:p>
          <a:p>
            <a:pPr>
              <a:buFontTx/>
              <a:buChar char="•"/>
            </a:pPr>
            <a:r>
              <a:rPr lang="fr-FR" sz="2000" dirty="0" smtClean="0">
                <a:solidFill>
                  <a:srgbClr val="FFFFFF"/>
                </a:solidFill>
                <a:latin typeface="+mj-lt"/>
              </a:rPr>
              <a:t> </a:t>
            </a:r>
            <a:r>
              <a:rPr lang="en-GB" sz="2000" dirty="0" smtClean="0">
                <a:solidFill>
                  <a:srgbClr val="FFFFFF"/>
                </a:solidFill>
                <a:latin typeface="+mj-lt"/>
              </a:rPr>
              <a:t>M</a:t>
            </a:r>
            <a:r>
              <a:rPr lang="en-US" sz="2000" dirty="0" smtClean="0">
                <a:solidFill>
                  <a:srgbClr val="FFFFFF"/>
                </a:solidFill>
                <a:latin typeface="+mj-lt"/>
              </a:rPr>
              <a:t>u</a:t>
            </a:r>
            <a:r>
              <a:rPr lang="en-GB" sz="2000" dirty="0" err="1" smtClean="0">
                <a:solidFill>
                  <a:srgbClr val="FFFFFF"/>
                </a:solidFill>
                <a:latin typeface="+mj-lt"/>
              </a:rPr>
              <a:t>ltiwire</a:t>
            </a:r>
            <a:r>
              <a:rPr lang="en-GB" sz="2000" dirty="0" smtClean="0">
                <a:solidFill>
                  <a:srgbClr val="FFFFFF"/>
                </a:solidFill>
                <a:latin typeface="+mj-lt"/>
              </a:rPr>
              <a:t> proportional chamber with a heavy gas</a:t>
            </a:r>
            <a:r>
              <a:rPr lang="en-GB" sz="2000" dirty="0">
                <a:solidFill>
                  <a:srgbClr val="FFFFFF"/>
                </a:solidFill>
                <a:latin typeface="+mj-lt"/>
              </a:rPr>
              <a:t> </a:t>
            </a:r>
            <a:r>
              <a:rPr lang="el-GR" sz="2000" dirty="0" smtClean="0">
                <a:solidFill>
                  <a:srgbClr val="FFFFFF"/>
                </a:solidFill>
                <a:latin typeface="+mj-lt"/>
              </a:rPr>
              <a:t> </a:t>
            </a:r>
            <a:r>
              <a:rPr lang="fr-FR" sz="2000" dirty="0" smtClean="0">
                <a:solidFill>
                  <a:srgbClr val="FFFFFF"/>
                </a:solidFill>
                <a:latin typeface="+mj-lt"/>
              </a:rPr>
              <a:t>(Xe)</a:t>
            </a:r>
            <a:endParaRPr lang="fr-FR" sz="2000" dirty="0">
              <a:solidFill>
                <a:srgbClr val="FFFFFF"/>
              </a:solidFill>
              <a:latin typeface="+mj-lt"/>
            </a:endParaRPr>
          </a:p>
        </p:txBody>
      </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630465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9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49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124934">
                                            <p:txEl>
                                              <p:pRg st="0" end="0"/>
                                            </p:txEl>
                                          </p:spTgt>
                                        </p:tgtEl>
                                        <p:attrNameLst>
                                          <p:attrName>style.opacity</p:attrName>
                                        </p:attrNameLst>
                                      </p:cBhvr>
                                      <p:to>
                                        <p:strVal val="0.5"/>
                                      </p:to>
                                    </p:set>
                                    <p:animEffect filter="image" prLst="opacity: 0.5">
                                      <p:cBhvr rctx="IE">
                                        <p:cTn id="15" dur="indefinite"/>
                                        <p:tgtEl>
                                          <p:spTgt spid="12493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mph" presetSubtype="0" nodeType="clickEffect">
                                  <p:stCondLst>
                                    <p:cond delay="0"/>
                                  </p:stCondLst>
                                  <p:childTnLst>
                                    <p:set>
                                      <p:cBhvr rctx="PPT">
                                        <p:cTn id="19" dur="indefinite"/>
                                        <p:tgtEl>
                                          <p:spTgt spid="124934">
                                            <p:txEl>
                                              <p:pRg st="1" end="1"/>
                                            </p:txEl>
                                          </p:spTgt>
                                        </p:tgtEl>
                                        <p:attrNameLst>
                                          <p:attrName>style.opacity</p:attrName>
                                        </p:attrNameLst>
                                      </p:cBhvr>
                                      <p:to>
                                        <p:strVal val="0.5"/>
                                      </p:to>
                                    </p:set>
                                    <p:animEffect filter="image" prLst="opacity: 0.5">
                                      <p:cBhvr rctx="IE">
                                        <p:cTn id="20" dur="indefinite"/>
                                        <p:tgtEl>
                                          <p:spTgt spid="124934">
                                            <p:txEl>
                                              <p:pRg st="1" end="1"/>
                                            </p:txEl>
                                          </p:spTgt>
                                        </p:tgtEl>
                                      </p:cBhvr>
                                    </p:animEffect>
                                  </p:childTnLst>
                                </p:cTn>
                              </p:par>
                              <p:par>
                                <p:cTn id="21" presetID="1" presetClass="entr" presetSubtype="0" fill="hold" nodeType="withEffect">
                                  <p:stCondLst>
                                    <p:cond delay="0"/>
                                  </p:stCondLst>
                                  <p:childTnLst>
                                    <p:set>
                                      <p:cBhvr>
                                        <p:cTn id="22" dur="1" fill="hold">
                                          <p:stCondLst>
                                            <p:cond delay="0"/>
                                          </p:stCondLst>
                                        </p:cTn>
                                        <p:tgtEl>
                                          <p:spTgt spid="12493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124934">
                                            <p:txEl>
                                              <p:pRg st="2" end="2"/>
                                            </p:txEl>
                                          </p:spTgt>
                                        </p:tgtEl>
                                        <p:attrNameLst>
                                          <p:attrName>style.opacity</p:attrName>
                                        </p:attrNameLst>
                                      </p:cBhvr>
                                      <p:to>
                                        <p:strVal val="0.5"/>
                                      </p:to>
                                    </p:set>
                                    <p:animEffect filter="image" prLst="opacity: 0.5">
                                      <p:cBhvr rctx="IE">
                                        <p:cTn id="27" dur="indefinite"/>
                                        <p:tgtEl>
                                          <p:spTgt spid="124934">
                                            <p:txEl>
                                              <p:pRg st="2" end="2"/>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124934">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9" presetClass="emph" presetSubtype="0" nodeType="clickEffect">
                                  <p:stCondLst>
                                    <p:cond delay="0"/>
                                  </p:stCondLst>
                                  <p:childTnLst>
                                    <p:set>
                                      <p:cBhvr rctx="PPT">
                                        <p:cTn id="33" dur="indefinite"/>
                                        <p:tgtEl>
                                          <p:spTgt spid="124934">
                                            <p:txEl>
                                              <p:pRg st="4" end="4"/>
                                            </p:txEl>
                                          </p:spTgt>
                                        </p:tgtEl>
                                        <p:attrNameLst>
                                          <p:attrName>style.opacity</p:attrName>
                                        </p:attrNameLst>
                                      </p:cBhvr>
                                      <p:to>
                                        <p:strVal val="0.5"/>
                                      </p:to>
                                    </p:set>
                                    <p:animEffect filter="image" prLst="opacity: 0.5">
                                      <p:cBhvr rctx="IE">
                                        <p:cTn id="34" dur="indefinite"/>
                                        <p:tgtEl>
                                          <p:spTgt spid="124934">
                                            <p:txEl>
                                              <p:pRg st="4" end="4"/>
                                            </p:txEl>
                                          </p:spTgt>
                                        </p:tgtEl>
                                      </p:cBhvr>
                                    </p:animEffect>
                                  </p:childTnLst>
                                </p:cTn>
                              </p:par>
                              <p:par>
                                <p:cTn id="35" presetID="1" presetClass="entr" presetSubtype="0" fill="hold" nodeType="withEffect">
                                  <p:stCondLst>
                                    <p:cond delay="0"/>
                                  </p:stCondLst>
                                  <p:childTnLst>
                                    <p:set>
                                      <p:cBhvr>
                                        <p:cTn id="36" dur="1" fill="hold">
                                          <p:stCondLst>
                                            <p:cond delay="0"/>
                                          </p:stCondLst>
                                        </p:cTn>
                                        <p:tgtEl>
                                          <p:spTgt spid="1249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93D1FF"/>
        </a:solidFill>
        <a:effectLst/>
      </p:bgPr>
    </p:bg>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18</a:t>
            </a:fld>
            <a:endParaRPr lang="en-US"/>
          </a:p>
        </p:txBody>
      </p:sp>
      <p:sp>
        <p:nvSpPr>
          <p:cNvPr id="124930" name="Rectangle 2"/>
          <p:cNvSpPr>
            <a:spLocks noGrp="1" noChangeArrowheads="1"/>
          </p:cNvSpPr>
          <p:nvPr>
            <p:ph type="title"/>
          </p:nvPr>
        </p:nvSpPr>
        <p:spPr>
          <a:ln>
            <a:solidFill>
              <a:schemeClr val="tx1"/>
            </a:solidFill>
          </a:ln>
        </p:spPr>
        <p:txBody>
          <a:bodyPr>
            <a:normAutofit/>
          </a:bodyPr>
          <a:lstStyle/>
          <a:p>
            <a:r>
              <a:rPr lang="en-US" sz="3600" dirty="0" smtClean="0"/>
              <a:t>Time of Flight</a:t>
            </a:r>
            <a:endParaRPr lang="en-US" sz="3600" dirty="0"/>
          </a:p>
        </p:txBody>
      </p:sp>
      <p:sp>
        <p:nvSpPr>
          <p:cNvPr id="2" name="Content Placeholder 1"/>
          <p:cNvSpPr>
            <a:spLocks noGrp="1"/>
          </p:cNvSpPr>
          <p:nvPr>
            <p:ph sz="half" idx="2"/>
          </p:nvPr>
        </p:nvSpPr>
        <p:spPr>
          <a:xfrm>
            <a:off x="4648200" y="1658551"/>
            <a:ext cx="4038600" cy="4530725"/>
          </a:xfrm>
        </p:spPr>
        <p:txBody>
          <a:bodyPr>
            <a:normAutofit lnSpcReduction="10000"/>
          </a:bodyPr>
          <a:lstStyle/>
          <a:p>
            <a:pPr marL="0" indent="0">
              <a:buNone/>
            </a:pPr>
            <a:r>
              <a:rPr lang="en-GB" sz="1800" dirty="0" smtClean="0"/>
              <a:t>It measures the time of flight (from the point of generation to the point of detection) of charged particles with a precision of</a:t>
            </a:r>
            <a:r>
              <a:rPr lang="en-GB" sz="1800" dirty="0"/>
              <a:t> </a:t>
            </a:r>
            <a:r>
              <a:rPr lang="el-GR" sz="1800" dirty="0" smtClean="0">
                <a:solidFill>
                  <a:srgbClr val="000090"/>
                </a:solidFill>
              </a:rPr>
              <a:t>70 </a:t>
            </a:r>
            <a:r>
              <a:rPr lang="en-GB" sz="1800" dirty="0" err="1" smtClean="0">
                <a:solidFill>
                  <a:srgbClr val="000090"/>
                </a:solidFill>
              </a:rPr>
              <a:t>ps</a:t>
            </a:r>
            <a:endParaRPr lang="el-GR" sz="1800" dirty="0" smtClean="0">
              <a:solidFill>
                <a:srgbClr val="000090"/>
              </a:solidFill>
            </a:endParaRPr>
          </a:p>
          <a:p>
            <a:pPr marL="0" indent="0">
              <a:buNone/>
            </a:pPr>
            <a:endParaRPr lang="el-GR" sz="1800" dirty="0"/>
          </a:p>
          <a:p>
            <a:pPr marL="0" indent="0">
              <a:buNone/>
            </a:pPr>
            <a:r>
              <a:rPr lang="en-GB" sz="1800" dirty="0"/>
              <a:t>T</a:t>
            </a:r>
            <a:r>
              <a:rPr lang="en-GB" sz="1800" dirty="0" smtClean="0"/>
              <a:t>ime and trajectory length </a:t>
            </a:r>
            <a:r>
              <a:rPr lang="el-GR" sz="1800" dirty="0" smtClean="0"/>
              <a:t>(</a:t>
            </a:r>
            <a:r>
              <a:rPr lang="en-GB" sz="1800" dirty="0" smtClean="0"/>
              <a:t>known from tracking detectors) give the particle velocity</a:t>
            </a:r>
            <a:endParaRPr lang="en-GB" sz="1800" dirty="0"/>
          </a:p>
          <a:p>
            <a:pPr marL="0" indent="0">
              <a:buNone/>
            </a:pPr>
            <a:endParaRPr lang="el-GR" sz="1800" dirty="0"/>
          </a:p>
          <a:p>
            <a:pPr marL="0" indent="0">
              <a:buNone/>
            </a:pPr>
            <a:r>
              <a:rPr lang="en-GB" sz="1800" dirty="0" smtClean="0"/>
              <a:t>From the tracking detectors we find the trajectory, thus the curvature of the track and therefore the momentum</a:t>
            </a:r>
            <a:endParaRPr lang="en-GB" sz="1800" dirty="0"/>
          </a:p>
          <a:p>
            <a:pPr marL="0" indent="0">
              <a:buNone/>
            </a:pPr>
            <a:endParaRPr lang="el-GR" sz="1800" dirty="0"/>
          </a:p>
          <a:p>
            <a:pPr marL="0" indent="0">
              <a:buNone/>
            </a:pPr>
            <a:r>
              <a:rPr lang="en-GB" sz="1800" dirty="0" smtClean="0"/>
              <a:t>Momentum and velocity give us the mass, which identifies a particle uniquely</a:t>
            </a:r>
            <a:endParaRPr lang="en-GB" sz="1800" dirty="0"/>
          </a:p>
        </p:txBody>
      </p:sp>
      <p:grpSp>
        <p:nvGrpSpPr>
          <p:cNvPr id="9" name="Group 107"/>
          <p:cNvGrpSpPr>
            <a:grpSpLocks/>
          </p:cNvGrpSpPr>
          <p:nvPr/>
        </p:nvGrpSpPr>
        <p:grpSpPr bwMode="auto">
          <a:xfrm>
            <a:off x="420909" y="1750048"/>
            <a:ext cx="4106863" cy="2736850"/>
            <a:chOff x="1" y="391"/>
            <a:chExt cx="2587"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1" y="1071"/>
              <a:ext cx="615"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chemeClr val="tx1">
                      <a:lumMod val="50000"/>
                      <a:lumOff val="50000"/>
                    </a:schemeClr>
                  </a:solidFill>
                </a:rPr>
                <a:t>resistive </a:t>
              </a:r>
            </a:p>
            <a:p>
              <a:pPr algn="ctr"/>
              <a:r>
                <a:rPr lang="it-IT" sz="1400" b="1" dirty="0" err="1">
                  <a:solidFill>
                    <a:schemeClr val="tx1">
                      <a:lumMod val="50000"/>
                      <a:lumOff val="50000"/>
                    </a:schemeClr>
                  </a:solidFill>
                </a:rPr>
                <a:t>plate</a:t>
              </a:r>
              <a:endParaRPr lang="en-GB" sz="1400" b="1" dirty="0">
                <a:solidFill>
                  <a:schemeClr val="tx1">
                    <a:lumMod val="50000"/>
                    <a:lumOff val="50000"/>
                  </a:schemeClr>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8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chemeClr val="accent2"/>
                  </a:solidFill>
                </a:rPr>
                <a:t>cathode</a:t>
              </a:r>
              <a:endParaRPr lang="en-GB" sz="1200" b="1">
                <a:solidFill>
                  <a:schemeClr val="accent2"/>
                </a:solidFill>
              </a:endParaRPr>
            </a:p>
          </p:txBody>
        </p:sp>
        <p:sp>
          <p:nvSpPr>
            <p:cNvPr id="26" name="Text Box 32"/>
            <p:cNvSpPr txBox="1">
              <a:spLocks noChangeArrowheads="1"/>
            </p:cNvSpPr>
            <p:nvPr/>
          </p:nvSpPr>
          <p:spPr bwMode="auto">
            <a:xfrm>
              <a:off x="340" y="1570"/>
              <a:ext cx="399"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chemeClr val="accent2"/>
                  </a:solidFill>
                </a:rPr>
                <a:t>anode</a:t>
              </a:r>
              <a:endParaRPr lang="en-GB" dirty="0"/>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31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75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rgbClr val="008000"/>
                  </a:solidFill>
                </a:rPr>
                <a:t>Readout pads</a:t>
              </a:r>
              <a:endParaRPr lang="en-GB">
                <a:solidFill>
                  <a:srgbClr val="008000"/>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783647"/>
            <a:ext cx="3685624" cy="400110"/>
          </a:xfrm>
          <a:prstGeom prst="rect">
            <a:avLst/>
          </a:prstGeom>
          <a:noFill/>
        </p:spPr>
        <p:txBody>
          <a:bodyPr wrap="none" rtlCol="0">
            <a:spAutoFit/>
          </a:bodyPr>
          <a:lstStyle/>
          <a:p>
            <a:r>
              <a:rPr lang="en-GB" sz="2000" dirty="0" err="1" smtClean="0">
                <a:solidFill>
                  <a:srgbClr val="000090"/>
                </a:solidFill>
              </a:rPr>
              <a:t>Multigap</a:t>
            </a:r>
            <a:r>
              <a:rPr lang="en-GB" sz="2000" dirty="0" smtClean="0">
                <a:solidFill>
                  <a:srgbClr val="000090"/>
                </a:solidFill>
              </a:rPr>
              <a:t> Resistive Plate Chamber</a:t>
            </a:r>
            <a:endParaRPr lang="en-GB" sz="2000" dirty="0">
              <a:solidFill>
                <a:srgbClr val="000090"/>
              </a:solidFill>
            </a:endParaRPr>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73132510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5FE2FECF-5C77-A649-9C41-E30F7DF90088}" type="slidenum">
              <a:rPr lang="en-US"/>
              <a:pPr/>
              <a:t>19</a:t>
            </a:fld>
            <a:endParaRPr lang="en-US" dirty="0"/>
          </a:p>
        </p:txBody>
      </p:sp>
      <p:sp>
        <p:nvSpPr>
          <p:cNvPr id="128002" name="Rectangle 2"/>
          <p:cNvSpPr>
            <a:spLocks noGrp="1" noChangeArrowheads="1"/>
          </p:cNvSpPr>
          <p:nvPr>
            <p:ph type="title"/>
          </p:nvPr>
        </p:nvSpPr>
        <p:spPr>
          <a:xfrm>
            <a:off x="768756" y="457042"/>
            <a:ext cx="4339135" cy="552238"/>
          </a:xfrm>
        </p:spPr>
        <p:txBody>
          <a:bodyPr>
            <a:noAutofit/>
          </a:bodyPr>
          <a:lstStyle/>
          <a:p>
            <a:r>
              <a:rPr lang="en-GB" sz="2400" dirty="0" smtClean="0">
                <a:solidFill>
                  <a:srgbClr val="FFFF00"/>
                </a:solidFill>
              </a:rPr>
              <a:t>PHOS : </a:t>
            </a:r>
            <a:r>
              <a:rPr lang="en-GB" sz="2400" dirty="0" err="1" smtClean="0">
                <a:solidFill>
                  <a:srgbClr val="FFFF00"/>
                </a:solidFill>
              </a:rPr>
              <a:t>PHOton</a:t>
            </a:r>
            <a:r>
              <a:rPr lang="en-GB" sz="2400" dirty="0" smtClean="0">
                <a:solidFill>
                  <a:srgbClr val="FFFF00"/>
                </a:solidFill>
              </a:rPr>
              <a:t> Spectrometer</a:t>
            </a:r>
            <a:endParaRPr lang="fr-FR" sz="2400" dirty="0">
              <a:solidFill>
                <a:srgbClr val="FFFF00"/>
              </a:solidFill>
            </a:endParaRPr>
          </a:p>
        </p:txBody>
      </p:sp>
      <p:sp>
        <p:nvSpPr>
          <p:cNvPr id="128003" name="Rectangle 3"/>
          <p:cNvSpPr>
            <a:spLocks noGrp="1" noChangeArrowheads="1"/>
          </p:cNvSpPr>
          <p:nvPr>
            <p:ph type="body" sz="half" idx="1"/>
          </p:nvPr>
        </p:nvSpPr>
        <p:spPr>
          <a:xfrm>
            <a:off x="457200" y="1211848"/>
            <a:ext cx="8578850" cy="499054"/>
          </a:xfrm>
        </p:spPr>
        <p:txBody>
          <a:bodyPr>
            <a:normAutofit/>
          </a:bodyPr>
          <a:lstStyle/>
          <a:p>
            <a:pPr marL="0" indent="0">
              <a:lnSpc>
                <a:spcPct val="90000"/>
              </a:lnSpc>
              <a:buNone/>
            </a:pPr>
            <a:r>
              <a:rPr lang="fr-FR" sz="2000" dirty="0" smtClean="0">
                <a:solidFill>
                  <a:schemeClr val="bg1"/>
                </a:solidFill>
              </a:rPr>
              <a:t>PbWO</a:t>
            </a:r>
            <a:r>
              <a:rPr lang="fr-FR" sz="2000" baseline="-25000" dirty="0" smtClean="0">
                <a:solidFill>
                  <a:schemeClr val="bg1"/>
                </a:solidFill>
              </a:rPr>
              <a:t>4 </a:t>
            </a:r>
            <a:r>
              <a:rPr lang="el-GR" sz="2000" dirty="0" smtClean="0">
                <a:solidFill>
                  <a:schemeClr val="bg1"/>
                </a:solidFill>
              </a:rPr>
              <a:t>: </a:t>
            </a:r>
            <a:r>
              <a:rPr lang="en-GB" sz="2000" dirty="0" smtClean="0">
                <a:solidFill>
                  <a:schemeClr val="bg1"/>
                </a:solidFill>
              </a:rPr>
              <a:t>heavy and transparent</a:t>
            </a:r>
            <a:endParaRPr lang="fr-FR" sz="2000" dirty="0">
              <a:solidFill>
                <a:schemeClr val="bg1"/>
              </a:solidFill>
            </a:endParaRPr>
          </a:p>
        </p:txBody>
      </p:sp>
      <p:pic>
        <p:nvPicPr>
          <p:cNvPr id="128004" name="Picture 4" descr="phos1"/>
          <p:cNvPicPr>
            <a:picLocks noGrp="1" noChangeAspect="1" noChangeArrowheads="1"/>
          </p:cNvPicPr>
          <p:nvPr>
            <p:ph sz="half" idx="2"/>
          </p:nvPr>
        </p:nvPicPr>
        <p:blipFill>
          <a:blip r:embed="rId3"/>
          <a:srcRect/>
          <a:stretch>
            <a:fillRect/>
          </a:stretch>
        </p:blipFill>
        <p:spPr>
          <a:xfrm>
            <a:off x="107950" y="2072075"/>
            <a:ext cx="5113338" cy="3430588"/>
          </a:xfrm>
          <a:prstGeom prst="rect">
            <a:avLst/>
          </a:prstGeom>
          <a:ln>
            <a:noFill/>
          </a:ln>
          <a:effectLst>
            <a:outerShdw blurRad="292100" dist="139700" dir="2700000" algn="tl" rotWithShape="0">
              <a:srgbClr val="333333">
                <a:alpha val="65000"/>
              </a:srgbClr>
            </a:outerShdw>
          </a:effectLst>
        </p:spPr>
      </p:pic>
      <p:sp>
        <p:nvSpPr>
          <p:cNvPr id="128006" name="Text Box 6"/>
          <p:cNvSpPr txBox="1">
            <a:spLocks noChangeArrowheads="1"/>
          </p:cNvSpPr>
          <p:nvPr/>
        </p:nvSpPr>
        <p:spPr bwMode="auto">
          <a:xfrm>
            <a:off x="5435600" y="1781598"/>
            <a:ext cx="3600450" cy="3970318"/>
          </a:xfrm>
          <a:prstGeom prst="rect">
            <a:avLst/>
          </a:prstGeom>
          <a:noFill/>
          <a:ln w="9525">
            <a:noFill/>
            <a:miter lim="800000"/>
            <a:headEnd/>
            <a:tailEnd/>
          </a:ln>
          <a:effectLst/>
        </p:spPr>
        <p:txBody>
          <a:bodyPr>
            <a:prstTxWarp prst="textNoShape">
              <a:avLst/>
            </a:prstTxWarp>
            <a:spAutoFit/>
          </a:bodyPr>
          <a:lstStyle/>
          <a:p>
            <a:pPr>
              <a:buFontTx/>
              <a:buChar char="•"/>
            </a:pPr>
            <a:r>
              <a:rPr lang="en-GB" dirty="0" smtClean="0">
                <a:solidFill>
                  <a:srgbClr val="FFFFFF"/>
                </a:solidFill>
                <a:latin typeface="Calibri"/>
                <a:cs typeface="Calibri"/>
              </a:rPr>
              <a:t> Photons are converted into electron-positron pairs</a:t>
            </a:r>
            <a:endParaRPr lang="en-GB"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n-GB" dirty="0" smtClean="0">
                <a:solidFill>
                  <a:srgbClr val="FFFFFF"/>
                </a:solidFill>
                <a:latin typeface="Calibri"/>
                <a:cs typeface="Calibri"/>
              </a:rPr>
              <a:t>Electrons excite the atoms of the crystal</a:t>
            </a:r>
            <a:endParaRPr lang="en-GB"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a:solidFill>
                  <a:srgbClr val="FFFFFF"/>
                </a:solidFill>
                <a:latin typeface="Calibri"/>
                <a:cs typeface="Calibri"/>
              </a:rPr>
              <a:t> </a:t>
            </a:r>
            <a:r>
              <a:rPr lang="en-GB" dirty="0" smtClean="0">
                <a:solidFill>
                  <a:srgbClr val="FFFFFF"/>
                </a:solidFill>
                <a:cs typeface="Calibri"/>
              </a:rPr>
              <a:t>Excitation is followed by de-excitation -&gt; emission of light </a:t>
            </a:r>
            <a:r>
              <a:rPr lang="el-GR" dirty="0" smtClean="0">
                <a:solidFill>
                  <a:srgbClr val="FFFFFF"/>
                </a:solidFill>
                <a:cs typeface="Calibri"/>
              </a:rPr>
              <a:t>(</a:t>
            </a:r>
            <a:r>
              <a:rPr lang="fr-FR" dirty="0" smtClean="0">
                <a:solidFill>
                  <a:srgbClr val="FFFFFF"/>
                </a:solidFill>
                <a:latin typeface="Calibri"/>
                <a:cs typeface="Calibri"/>
              </a:rPr>
              <a:t>UV photons)</a:t>
            </a:r>
            <a:endParaRPr lang="fr-FR" dirty="0">
              <a:solidFill>
                <a:srgbClr val="FFFFFF"/>
              </a:solidFill>
              <a:latin typeface="Calibri"/>
              <a:cs typeface="Calibri"/>
            </a:endParaRPr>
          </a:p>
          <a:p>
            <a:pPr>
              <a:buFontTx/>
              <a:buChar char="•"/>
            </a:pPr>
            <a:endParaRPr lang="fr-FR" dirty="0">
              <a:solidFill>
                <a:srgbClr val="FFFFFF"/>
              </a:solidFill>
              <a:latin typeface="Calibri"/>
              <a:cs typeface="Calibri"/>
            </a:endParaRPr>
          </a:p>
          <a:p>
            <a:pPr>
              <a:buFontTx/>
              <a:buChar char="•"/>
            </a:pPr>
            <a:r>
              <a:rPr lang="fr-FR" dirty="0" smtClean="0">
                <a:solidFill>
                  <a:srgbClr val="FFFFFF"/>
                </a:solidFill>
                <a:cs typeface="Calibri"/>
              </a:rPr>
              <a:t>UV photons are </a:t>
            </a:r>
            <a:r>
              <a:rPr lang="fr-FR" dirty="0" err="1" smtClean="0">
                <a:solidFill>
                  <a:srgbClr val="FFFFFF"/>
                </a:solidFill>
                <a:cs typeface="Calibri"/>
              </a:rPr>
              <a:t>detected</a:t>
            </a:r>
            <a:r>
              <a:rPr lang="fr-FR" dirty="0" smtClean="0">
                <a:solidFill>
                  <a:srgbClr val="FFFFFF"/>
                </a:solidFill>
                <a:cs typeface="Calibri"/>
              </a:rPr>
              <a:t> by a photodiode </a:t>
            </a:r>
            <a:r>
              <a:rPr lang="fr-FR" dirty="0" err="1" smtClean="0">
                <a:solidFill>
                  <a:srgbClr val="FFFFFF"/>
                </a:solidFill>
                <a:cs typeface="Calibri"/>
              </a:rPr>
              <a:t>at</a:t>
            </a:r>
            <a:r>
              <a:rPr lang="fr-FR" dirty="0" smtClean="0">
                <a:solidFill>
                  <a:srgbClr val="FFFFFF"/>
                </a:solidFill>
                <a:cs typeface="Calibri"/>
              </a:rPr>
              <a:t> the end of the </a:t>
            </a:r>
            <a:r>
              <a:rPr lang="fr-FR" dirty="0" err="1" smtClean="0">
                <a:solidFill>
                  <a:srgbClr val="FFFFFF"/>
                </a:solidFill>
                <a:cs typeface="Calibri"/>
              </a:rPr>
              <a:t>crystal</a:t>
            </a:r>
            <a:r>
              <a:rPr lang="fr-FR" dirty="0" smtClean="0">
                <a:solidFill>
                  <a:srgbClr val="FFFFFF"/>
                </a:solidFill>
                <a:latin typeface="Calibri"/>
                <a:cs typeface="Calibri"/>
              </a:rPr>
              <a:t>, </a:t>
            </a:r>
            <a:r>
              <a:rPr lang="en-GB" dirty="0" smtClean="0">
                <a:solidFill>
                  <a:srgbClr val="FFFFFF"/>
                </a:solidFill>
                <a:latin typeface="Calibri"/>
                <a:cs typeface="Calibri"/>
              </a:rPr>
              <a:t>which converts </a:t>
            </a:r>
            <a:r>
              <a:rPr lang="en-GB" dirty="0" err="1" smtClean="0">
                <a:solidFill>
                  <a:srgbClr val="FFFFFF"/>
                </a:solidFill>
                <a:latin typeface="Calibri"/>
                <a:cs typeface="Calibri"/>
              </a:rPr>
              <a:t>phtons</a:t>
            </a:r>
            <a:r>
              <a:rPr lang="en-GB" dirty="0" smtClean="0">
                <a:solidFill>
                  <a:srgbClr val="FFFFFF"/>
                </a:solidFill>
                <a:latin typeface="Calibri"/>
                <a:cs typeface="Calibri"/>
              </a:rPr>
              <a:t> to electrons</a:t>
            </a:r>
            <a:endParaRPr lang="el-GR" dirty="0" smtClean="0">
              <a:solidFill>
                <a:srgbClr val="FFFFFF"/>
              </a:solidFill>
              <a:latin typeface="Calibri"/>
              <a:cs typeface="Calibri"/>
            </a:endParaRPr>
          </a:p>
          <a:p>
            <a:endParaRPr lang="el-GR" dirty="0" smtClean="0">
              <a:solidFill>
                <a:srgbClr val="FFFFFF"/>
              </a:solidFill>
              <a:latin typeface="Calibri"/>
              <a:cs typeface="Calibri"/>
            </a:endParaRPr>
          </a:p>
        </p:txBody>
      </p:sp>
      <p:sp>
        <p:nvSpPr>
          <p:cNvPr id="2" name="Right Arrow 1"/>
          <p:cNvSpPr/>
          <p:nvPr/>
        </p:nvSpPr>
        <p:spPr>
          <a:xfrm>
            <a:off x="5468033" y="5706555"/>
            <a:ext cx="978408" cy="360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790437" y="5692356"/>
            <a:ext cx="1460105" cy="369332"/>
          </a:xfrm>
          <a:prstGeom prst="rect">
            <a:avLst/>
          </a:prstGeom>
          <a:noFill/>
        </p:spPr>
        <p:txBody>
          <a:bodyPr wrap="none" rtlCol="0">
            <a:spAutoFit/>
          </a:bodyPr>
          <a:lstStyle/>
          <a:p>
            <a:r>
              <a:rPr lang="en-GB" dirty="0" smtClean="0">
                <a:solidFill>
                  <a:srgbClr val="FFFF00"/>
                </a:solidFill>
              </a:rPr>
              <a:t>Electric signal</a:t>
            </a:r>
            <a:endParaRPr lang="en-US" dirty="0">
              <a:solidFill>
                <a:srgbClr val="FFFF00"/>
              </a:solidFill>
            </a:endParaRPr>
          </a:p>
        </p:txBody>
      </p:sp>
      <p:sp>
        <p:nvSpPr>
          <p:cNvPr id="4" name="TextBox 3"/>
          <p:cNvSpPr txBox="1"/>
          <p:nvPr/>
        </p:nvSpPr>
        <p:spPr>
          <a:xfrm>
            <a:off x="107949" y="5783514"/>
            <a:ext cx="5256213" cy="400110"/>
          </a:xfrm>
          <a:prstGeom prst="rect">
            <a:avLst/>
          </a:prstGeom>
          <a:noFill/>
        </p:spPr>
        <p:txBody>
          <a:bodyPr wrap="square" rtlCol="0">
            <a:spAutoFit/>
          </a:bodyPr>
          <a:lstStyle/>
          <a:p>
            <a:r>
              <a:rPr lang="en-GB" sz="2000" dirty="0" smtClean="0">
                <a:solidFill>
                  <a:srgbClr val="FFA8E8"/>
                </a:solidFill>
              </a:rPr>
              <a:t>Electromagnetic calorimeter</a:t>
            </a:r>
            <a:endParaRPr lang="en-US" sz="2000" dirty="0">
              <a:solidFill>
                <a:srgbClr val="FFA8E8"/>
              </a:solidFill>
            </a:endParaRPr>
          </a:p>
        </p:txBody>
      </p:sp>
      <p:sp>
        <p:nvSpPr>
          <p:cNvPr id="5" name="Date Placeholder 4"/>
          <p:cNvSpPr>
            <a:spLocks noGrp="1"/>
          </p:cNvSpPr>
          <p:nvPr>
            <p:ph type="dt" sz="half" idx="10"/>
          </p:nvPr>
        </p:nvSpPr>
        <p:spPr/>
        <p:txBody>
          <a:bodyPr/>
          <a:lstStyle/>
          <a:p>
            <a:r>
              <a:rPr lang="en-GB" smtClean="0"/>
              <a:t>Despina Hatzifotiadou</a:t>
            </a:r>
            <a:endParaRPr lang="en-US" dirty="0"/>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906182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00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28006">
                                            <p:txEl>
                                              <p:pRg st="0" end="0"/>
                                            </p:txEl>
                                          </p:spTgt>
                                        </p:tgtEl>
                                        <p:attrNameLst>
                                          <p:attrName>style.opacity</p:attrName>
                                        </p:attrNameLst>
                                      </p:cBhvr>
                                      <p:to>
                                        <p:strVal val="0.5"/>
                                      </p:to>
                                    </p:set>
                                    <p:animEffect filter="image" prLst="opacity: 0.5">
                                      <p:cBhvr rctx="IE">
                                        <p:cTn id="11" dur="indefinite"/>
                                        <p:tgtEl>
                                          <p:spTgt spid="128006">
                                            <p:txEl>
                                              <p:pRg st="0" end="0"/>
                                            </p:txEl>
                                          </p:spTgt>
                                        </p:tgtEl>
                                      </p:cBhvr>
                                    </p:animEffect>
                                  </p:childTnLst>
                                </p:cTn>
                              </p:par>
                              <p:par>
                                <p:cTn id="12" presetID="1" presetClass="entr" presetSubtype="0" fill="hold" nodeType="withEffect">
                                  <p:stCondLst>
                                    <p:cond delay="0"/>
                                  </p:stCondLst>
                                  <p:childTnLst>
                                    <p:set>
                                      <p:cBhvr>
                                        <p:cTn id="13" dur="1" fill="hold">
                                          <p:stCondLst>
                                            <p:cond delay="0"/>
                                          </p:stCondLst>
                                        </p:cTn>
                                        <p:tgtEl>
                                          <p:spTgt spid="128006">
                                            <p:txEl>
                                              <p:pRg st="2" end="2"/>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128006">
                                            <p:txEl>
                                              <p:pRg st="2" end="2"/>
                                            </p:txEl>
                                          </p:spTgt>
                                        </p:tgtEl>
                                        <p:attrNameLst>
                                          <p:attrName>style.opacity</p:attrName>
                                        </p:attrNameLst>
                                      </p:cBhvr>
                                      <p:to>
                                        <p:strVal val="0.5"/>
                                      </p:to>
                                    </p:set>
                                    <p:animEffect filter="image" prLst="opacity: 0.5">
                                      <p:cBhvr rctx="IE">
                                        <p:cTn id="18" dur="indefinite"/>
                                        <p:tgtEl>
                                          <p:spTgt spid="128006">
                                            <p:txEl>
                                              <p:pRg st="2" end="2"/>
                                            </p:txEl>
                                          </p:spTgt>
                                        </p:tgtEl>
                                      </p:cBhvr>
                                    </p:animEffect>
                                  </p:childTnLst>
                                </p:cTn>
                              </p:par>
                              <p:par>
                                <p:cTn id="19" presetID="1" presetClass="entr" presetSubtype="0" fill="hold" nodeType="withEffect">
                                  <p:stCondLst>
                                    <p:cond delay="0"/>
                                  </p:stCondLst>
                                  <p:childTnLst>
                                    <p:set>
                                      <p:cBhvr>
                                        <p:cTn id="20" dur="1" fill="hold">
                                          <p:stCondLst>
                                            <p:cond delay="0"/>
                                          </p:stCondLst>
                                        </p:cTn>
                                        <p:tgtEl>
                                          <p:spTgt spid="12800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128006">
                                            <p:txEl>
                                              <p:pRg st="4" end="4"/>
                                            </p:txEl>
                                          </p:spTgt>
                                        </p:tgtEl>
                                        <p:attrNameLst>
                                          <p:attrName>style.opacity</p:attrName>
                                        </p:attrNameLst>
                                      </p:cBhvr>
                                      <p:to>
                                        <p:strVal val="0.5"/>
                                      </p:to>
                                    </p:set>
                                    <p:animEffect filter="image" prLst="opacity: 0.5">
                                      <p:cBhvr rctx="IE">
                                        <p:cTn id="25" dur="indefinite"/>
                                        <p:tgtEl>
                                          <p:spTgt spid="128006">
                                            <p:txEl>
                                              <p:pRg st="4" end="4"/>
                                            </p:txEl>
                                          </p:spTgt>
                                        </p:tgtEl>
                                      </p:cBhvr>
                                    </p:animEffect>
                                  </p:childTnLst>
                                </p:cTn>
                              </p:par>
                              <p:par>
                                <p:cTn id="26" presetID="1" presetClass="entr" presetSubtype="0" fill="hold" nodeType="withEffect">
                                  <p:stCondLst>
                                    <p:cond delay="0"/>
                                  </p:stCondLst>
                                  <p:childTnLst>
                                    <p:set>
                                      <p:cBhvr>
                                        <p:cTn id="27" dur="1" fill="hold">
                                          <p:stCondLst>
                                            <p:cond delay="0"/>
                                          </p:stCondLst>
                                        </p:cTn>
                                        <p:tgtEl>
                                          <p:spTgt spid="12800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9660DA-E739-CB4A-AEFC-82AEB23D0057}" type="slidenum">
              <a:rPr lang="en-US" smtClean="0"/>
              <a:pPr/>
              <a:t>2</a:t>
            </a:fld>
            <a:endParaRPr lang="en-US"/>
          </a:p>
        </p:txBody>
      </p:sp>
      <p:pic>
        <p:nvPicPr>
          <p:cNvPr id="7" name="Picture 2" descr="9906026_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45" y="0"/>
            <a:ext cx="9072000" cy="751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26845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20</a:t>
            </a:fld>
            <a:endParaRPr lang="en-US"/>
          </a:p>
        </p:txBody>
      </p:sp>
      <p:sp>
        <p:nvSpPr>
          <p:cNvPr id="104450" name="Rectangle 2"/>
          <p:cNvSpPr>
            <a:spLocks noGrp="1" noChangeArrowheads="1"/>
          </p:cNvSpPr>
          <p:nvPr>
            <p:ph type="title"/>
          </p:nvPr>
        </p:nvSpPr>
        <p:spPr/>
        <p:txBody>
          <a:bodyPr>
            <a:normAutofit/>
          </a:bodyPr>
          <a:lstStyle/>
          <a:p>
            <a:r>
              <a:rPr lang="en-GB" sz="3600" dirty="0" smtClean="0">
                <a:solidFill>
                  <a:srgbClr val="FFFF00"/>
                </a:solidFill>
              </a:rPr>
              <a:t>Signal processing</a:t>
            </a:r>
            <a:endParaRPr lang="en-US" sz="3600" dirty="0">
              <a:solidFill>
                <a:srgbClr val="FFFF00"/>
              </a:solidFill>
            </a:endParaRPr>
          </a:p>
        </p:txBody>
      </p:sp>
      <p:sp>
        <p:nvSpPr>
          <p:cNvPr id="104451" name="Rectangle 3"/>
          <p:cNvSpPr>
            <a:spLocks noGrp="1" noChangeArrowheads="1"/>
          </p:cNvSpPr>
          <p:nvPr>
            <p:ph type="body" sz="half" idx="1"/>
          </p:nvPr>
        </p:nvSpPr>
        <p:spPr>
          <a:xfrm>
            <a:off x="457200" y="1600200"/>
            <a:ext cx="8578850" cy="2414239"/>
          </a:xfrm>
        </p:spPr>
        <p:txBody>
          <a:bodyPr>
            <a:normAutofit/>
          </a:bodyPr>
          <a:lstStyle/>
          <a:p>
            <a:r>
              <a:rPr lang="en-GB" sz="2400" dirty="0" smtClean="0">
                <a:solidFill>
                  <a:schemeClr val="bg1"/>
                </a:solidFill>
              </a:rPr>
              <a:t>The signal from each detection element </a:t>
            </a:r>
            <a:r>
              <a:rPr lang="en-US" sz="2400" dirty="0" smtClean="0">
                <a:solidFill>
                  <a:schemeClr val="bg1"/>
                </a:solidFill>
              </a:rPr>
              <a:t>(～16 </a:t>
            </a:r>
            <a:r>
              <a:rPr lang="en-GB" sz="2400" dirty="0" smtClean="0">
                <a:solidFill>
                  <a:schemeClr val="bg1"/>
                </a:solidFill>
              </a:rPr>
              <a:t>million</a:t>
            </a:r>
            <a:r>
              <a:rPr lang="en-US" sz="2400" dirty="0" smtClean="0">
                <a:solidFill>
                  <a:schemeClr val="bg1"/>
                </a:solidFill>
              </a:rPr>
              <a:t>) is first processed by </a:t>
            </a:r>
            <a:r>
              <a:rPr lang="en-US" sz="2400" dirty="0" err="1" smtClean="0">
                <a:solidFill>
                  <a:schemeClr val="bg1"/>
                </a:solidFill>
              </a:rPr>
              <a:t>specialised</a:t>
            </a:r>
            <a:r>
              <a:rPr lang="en-US" sz="2400" dirty="0" smtClean="0">
                <a:solidFill>
                  <a:schemeClr val="bg1"/>
                </a:solidFill>
              </a:rPr>
              <a:t> electronics</a:t>
            </a:r>
            <a:r>
              <a:rPr lang="en-GB" sz="2400" dirty="0">
                <a:solidFill>
                  <a:schemeClr val="bg1"/>
                </a:solidFill>
              </a:rPr>
              <a:t> </a:t>
            </a:r>
            <a:r>
              <a:rPr lang="el-GR" sz="2400" dirty="0" smtClean="0">
                <a:solidFill>
                  <a:schemeClr val="bg1"/>
                </a:solidFill>
              </a:rPr>
              <a:t>(</a:t>
            </a:r>
            <a:r>
              <a:rPr lang="en-GB" sz="2400" dirty="0" smtClean="0">
                <a:solidFill>
                  <a:schemeClr val="bg1"/>
                </a:solidFill>
              </a:rPr>
              <a:t>f</a:t>
            </a:r>
            <a:r>
              <a:rPr lang="en-US" sz="2400" dirty="0" err="1" smtClean="0">
                <a:solidFill>
                  <a:schemeClr val="bg1"/>
                </a:solidFill>
              </a:rPr>
              <a:t>ront</a:t>
            </a:r>
            <a:r>
              <a:rPr lang="en-US" sz="2400" dirty="0" smtClean="0">
                <a:solidFill>
                  <a:schemeClr val="bg1"/>
                </a:solidFill>
              </a:rPr>
              <a:t> end electronics) </a:t>
            </a:r>
          </a:p>
          <a:p>
            <a:r>
              <a:rPr lang="en-GB" sz="2400" dirty="0" smtClean="0">
                <a:solidFill>
                  <a:schemeClr val="bg1"/>
                </a:solidFill>
              </a:rPr>
              <a:t>These electrical signals are digitised </a:t>
            </a:r>
            <a:r>
              <a:rPr lang="el-GR" sz="2400" dirty="0" smtClean="0">
                <a:solidFill>
                  <a:schemeClr val="bg1"/>
                </a:solidFill>
              </a:rPr>
              <a:t>(</a:t>
            </a:r>
            <a:r>
              <a:rPr lang="en-GB" sz="2400" dirty="0" smtClean="0">
                <a:solidFill>
                  <a:schemeClr val="bg1"/>
                </a:solidFill>
              </a:rPr>
              <a:t>readout</a:t>
            </a:r>
            <a:r>
              <a:rPr lang="en-US" sz="2400" dirty="0" smtClean="0">
                <a:solidFill>
                  <a:schemeClr val="bg1"/>
                </a:solidFill>
              </a:rPr>
              <a:t> electronics) </a:t>
            </a:r>
            <a:r>
              <a:rPr lang="en-GB" sz="2400" dirty="0" smtClean="0">
                <a:solidFill>
                  <a:schemeClr val="bg1"/>
                </a:solidFill>
              </a:rPr>
              <a:t>and read out by computers</a:t>
            </a:r>
          </a:p>
          <a:p>
            <a:r>
              <a:rPr lang="en-GB" sz="2400" dirty="0" smtClean="0">
                <a:solidFill>
                  <a:schemeClr val="bg1"/>
                </a:solidFill>
              </a:rPr>
              <a:t>The information is transferred by optical </a:t>
            </a:r>
            <a:r>
              <a:rPr lang="en-GB" sz="2400" dirty="0" err="1" smtClean="0">
                <a:solidFill>
                  <a:schemeClr val="bg1"/>
                </a:solidFill>
              </a:rPr>
              <a:t>fibers</a:t>
            </a:r>
            <a:r>
              <a:rPr lang="en-GB" sz="2400" dirty="0" smtClean="0">
                <a:solidFill>
                  <a:schemeClr val="bg1"/>
                </a:solidFill>
              </a:rPr>
              <a:t> and recorded</a:t>
            </a:r>
            <a:r>
              <a:rPr lang="en-US" sz="2400" dirty="0" smtClean="0">
                <a:solidFill>
                  <a:schemeClr val="bg1"/>
                </a:solidFill>
              </a:rPr>
              <a:t>.</a:t>
            </a:r>
            <a:endParaRPr lang="en-US" sz="2400" dirty="0">
              <a:solidFill>
                <a:schemeClr val="bg1"/>
              </a:solidFill>
            </a:endParaRPr>
          </a:p>
        </p:txBody>
      </p:sp>
      <p:pic>
        <p:nvPicPr>
          <p:cNvPr id="104452" name="Picture 4"/>
          <p:cNvPicPr>
            <a:picLocks noGrp="1" noChangeAspect="1" noChangeArrowheads="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a:xfrm>
            <a:off x="1835150" y="4292600"/>
            <a:ext cx="4038600" cy="1947863"/>
          </a:xfrm>
          <a:prstGeom prst="rect">
            <a:avLst/>
          </a:prstGeom>
          <a:ln>
            <a:noFill/>
          </a:ln>
          <a:effectLst>
            <a:outerShdw blurRad="292100" dist="139700" dir="2700000" algn="tl" rotWithShape="0">
              <a:srgbClr val="333333">
                <a:alpha val="65000"/>
              </a:srgbClr>
            </a:outerShdw>
          </a:effectLst>
        </p:spPr>
      </p:pic>
      <p:pic>
        <p:nvPicPr>
          <p:cNvPr id="104454" name="Picture 6" descr="alice"/>
          <p:cNvPicPr>
            <a:picLocks noGrp="1" noChangeAspect="1" noChangeArrowheads="1"/>
          </p:cNvPicPr>
          <p:nvPr>
            <p:ph sz="quarter" idx="3"/>
          </p:nvPr>
        </p:nvPicPr>
        <p:blipFill>
          <a:blip r:embed="rId4" cstate="screen">
            <a:extLst>
              <a:ext uri="{28A0092B-C50C-407E-A947-70E740481C1C}">
                <a14:useLocalDpi xmlns:a14="http://schemas.microsoft.com/office/drawing/2010/main"/>
              </a:ext>
            </a:extLst>
          </a:blip>
          <a:srcRect/>
          <a:stretch>
            <a:fillRect/>
          </a:stretch>
        </p:blipFill>
        <p:spPr>
          <a:xfrm>
            <a:off x="114300" y="4652963"/>
            <a:ext cx="1582738" cy="1100137"/>
          </a:xfrm>
          <a:prstGeom prst="rect">
            <a:avLst/>
          </a:prstGeom>
          <a:ln>
            <a:noFill/>
          </a:ln>
          <a:effectLst>
            <a:outerShdw blurRad="292100" dist="139700" dir="2700000" algn="tl" rotWithShape="0">
              <a:srgbClr val="333333">
                <a:alpha val="65000"/>
              </a:srgbClr>
            </a:outerShdw>
          </a:effectLst>
        </p:spPr>
      </p:pic>
      <p:pic>
        <p:nvPicPr>
          <p:cNvPr id="104456" name="Picture 8" descr="PCfarms-23_6_0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04025" y="4365625"/>
            <a:ext cx="2160588" cy="1728788"/>
          </a:xfrm>
          <a:prstGeom prst="rect">
            <a:avLst/>
          </a:prstGeom>
          <a:ln>
            <a:noFill/>
          </a:ln>
          <a:effectLst>
            <a:outerShdw blurRad="292100" dist="139700" dir="2700000" algn="tl" rotWithShape="0">
              <a:srgbClr val="333333">
                <a:alpha val="65000"/>
              </a:srgbClr>
            </a:outerShdw>
          </a:effectLst>
        </p:spPr>
      </p:pic>
      <p:grpSp>
        <p:nvGrpSpPr>
          <p:cNvPr id="104461" name="Group 13"/>
          <p:cNvGrpSpPr>
            <a:grpSpLocks/>
          </p:cNvGrpSpPr>
          <p:nvPr/>
        </p:nvGrpSpPr>
        <p:grpSpPr bwMode="auto">
          <a:xfrm>
            <a:off x="5795963" y="4868863"/>
            <a:ext cx="1008062" cy="720725"/>
            <a:chOff x="3651" y="3067"/>
            <a:chExt cx="635" cy="454"/>
          </a:xfrm>
        </p:grpSpPr>
        <p:sp>
          <p:nvSpPr>
            <p:cNvPr id="104458" name="Line 10"/>
            <p:cNvSpPr>
              <a:spLocks noChangeShapeType="1"/>
            </p:cNvSpPr>
            <p:nvPr/>
          </p:nvSpPr>
          <p:spPr bwMode="auto">
            <a:xfrm>
              <a:off x="3651" y="3067"/>
              <a:ext cx="635" cy="46"/>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59" name="Line 11"/>
            <p:cNvSpPr>
              <a:spLocks noChangeShapeType="1"/>
            </p:cNvSpPr>
            <p:nvPr/>
          </p:nvSpPr>
          <p:spPr bwMode="auto">
            <a:xfrm>
              <a:off x="3651" y="3294"/>
              <a:ext cx="635" cy="0"/>
            </a:xfrm>
            <a:prstGeom prst="line">
              <a:avLst/>
            </a:prstGeom>
            <a:noFill/>
            <a:ln w="9525">
              <a:solidFill>
                <a:srgbClr val="FF0000"/>
              </a:solidFill>
              <a:round/>
              <a:headEnd/>
              <a:tailEnd/>
            </a:ln>
            <a:effectLst/>
          </p:spPr>
          <p:txBody>
            <a:bodyPr>
              <a:prstTxWarp prst="textNoShape">
                <a:avLst/>
              </a:prstTxWarp>
            </a:bodyPr>
            <a:lstStyle/>
            <a:p>
              <a:endParaRPr lang="fr-FR"/>
            </a:p>
          </p:txBody>
        </p:sp>
        <p:sp>
          <p:nvSpPr>
            <p:cNvPr id="104460" name="Line 12"/>
            <p:cNvSpPr>
              <a:spLocks noChangeShapeType="1"/>
            </p:cNvSpPr>
            <p:nvPr/>
          </p:nvSpPr>
          <p:spPr bwMode="auto">
            <a:xfrm flipV="1">
              <a:off x="3696" y="3475"/>
              <a:ext cx="590" cy="46"/>
            </a:xfrm>
            <a:prstGeom prst="line">
              <a:avLst/>
            </a:prstGeom>
            <a:noFill/>
            <a:ln w="9525">
              <a:solidFill>
                <a:srgbClr val="FF0000"/>
              </a:solidFill>
              <a:round/>
              <a:headEnd/>
              <a:tailEnd/>
            </a:ln>
            <a:effectLst/>
          </p:spPr>
          <p:txBody>
            <a:bodyPr>
              <a:prstTxWarp prst="textNoShape">
                <a:avLst/>
              </a:prstTxWarp>
            </a:bodyPr>
            <a:lstStyle/>
            <a:p>
              <a:endParaRPr lang="fr-FR"/>
            </a:p>
          </p:txBody>
        </p:sp>
      </p:grpSp>
      <p:sp>
        <p:nvSpPr>
          <p:cNvPr id="2" name="Date Placeholder 1"/>
          <p:cNvSpPr>
            <a:spLocks noGrp="1"/>
          </p:cNvSpPr>
          <p:nvPr>
            <p:ph type="dt" sz="half" idx="10"/>
          </p:nvPr>
        </p:nvSpPr>
        <p:spPr/>
        <p:txBody>
          <a:bodyPr/>
          <a:lstStyle/>
          <a:p>
            <a:r>
              <a:rPr lang="en-GB" smtClean="0"/>
              <a:t>Despina Hatzifotiadou</a:t>
            </a:r>
            <a:endParaRPr lang="en-US"/>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591734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04454"/>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044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4451">
                                            <p:txEl>
                                              <p:pRg st="2" end="2"/>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104456"/>
                                        </p:tgtEl>
                                        <p:attrNameLst>
                                          <p:attrName>style.visibility</p:attrName>
                                        </p:attrNameLst>
                                      </p:cBhvr>
                                      <p:to>
                                        <p:strVal val="visible"/>
                                      </p:to>
                                    </p:set>
                                  </p:childTnLst>
                                </p:cTn>
                              </p:par>
                            </p:childTnLst>
                          </p:cTn>
                        </p:par>
                        <p:par>
                          <p:cTn id="24" fill="hold">
                            <p:stCondLst>
                              <p:cond delay="0"/>
                            </p:stCondLst>
                            <p:childTnLst>
                              <p:par>
                                <p:cTn id="25" presetID="34" presetClass="entr" presetSubtype="0" fill="hold" nodeType="afterEffect">
                                  <p:stCondLst>
                                    <p:cond delay="0"/>
                                  </p:stCondLst>
                                  <p:childTnLst>
                                    <p:set>
                                      <p:cBhvr>
                                        <p:cTn id="26" dur="1" fill="hold">
                                          <p:stCondLst>
                                            <p:cond delay="0"/>
                                          </p:stCondLst>
                                        </p:cTn>
                                        <p:tgtEl>
                                          <p:spTgt spid="104461"/>
                                        </p:tgtEl>
                                        <p:attrNameLst>
                                          <p:attrName>style.visibility</p:attrName>
                                        </p:attrNameLst>
                                      </p:cBhvr>
                                      <p:to>
                                        <p:strVal val="visible"/>
                                      </p:to>
                                    </p:set>
                                    <p:anim from="(-#ppt_w/2)" to="(#ppt_x)" calcmode="lin" valueType="num">
                                      <p:cBhvr>
                                        <p:cTn id="27" dur="600" fill="hold">
                                          <p:stCondLst>
                                            <p:cond delay="0"/>
                                          </p:stCondLst>
                                        </p:cTn>
                                        <p:tgtEl>
                                          <p:spTgt spid="104461"/>
                                        </p:tgtEl>
                                        <p:attrNameLst>
                                          <p:attrName>ppt_x</p:attrName>
                                        </p:attrNameLst>
                                      </p:cBhvr>
                                    </p:anim>
                                    <p:anim from="0" to="-1.0" calcmode="lin" valueType="num">
                                      <p:cBhvr>
                                        <p:cTn id="28" dur="200" decel="50000" autoRev="1" fill="hold">
                                          <p:stCondLst>
                                            <p:cond delay="600"/>
                                          </p:stCondLst>
                                        </p:cTn>
                                        <p:tgtEl>
                                          <p:spTgt spid="104461"/>
                                        </p:tgtEl>
                                        <p:attrNameLst>
                                          <p:attrName>xshear</p:attrName>
                                        </p:attrNameLst>
                                      </p:cBhvr>
                                    </p:anim>
                                    <p:animScale>
                                      <p:cBhvr>
                                        <p:cTn id="29" dur="200" decel="100000" autoRev="1" fill="hold">
                                          <p:stCondLst>
                                            <p:cond delay="600"/>
                                          </p:stCondLst>
                                        </p:cTn>
                                        <p:tgtEl>
                                          <p:spTgt spid="104461"/>
                                        </p:tgtEl>
                                      </p:cBhvr>
                                      <p:from x="100000" y="100000"/>
                                      <p:to x="80000" y="100000"/>
                                    </p:animScale>
                                    <p:anim by="(#ppt_h/3+#ppt_w*0.1)" calcmode="lin" valueType="num">
                                      <p:cBhvr additive="sum">
                                        <p:cTn id="30" dur="200" decel="100000" autoRev="1" fill="hold">
                                          <p:stCondLst>
                                            <p:cond delay="600"/>
                                          </p:stCondLst>
                                        </p:cTn>
                                        <p:tgtEl>
                                          <p:spTgt spid="10446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27667" y="1284111"/>
            <a:ext cx="184666" cy="369332"/>
          </a:xfrm>
          <a:prstGeom prst="rect">
            <a:avLst/>
          </a:prstGeom>
          <a:noFill/>
        </p:spPr>
        <p:txBody>
          <a:bodyPr wrap="none" rtlCol="0">
            <a:spAutoFit/>
          </a:bodyPr>
          <a:lstStyle/>
          <a:p>
            <a:endParaRPr lang="en-US" dirty="0"/>
          </a:p>
        </p:txBody>
      </p:sp>
      <p:sp>
        <p:nvSpPr>
          <p:cNvPr id="11" name="TextBox 10"/>
          <p:cNvSpPr txBox="1"/>
          <p:nvPr/>
        </p:nvSpPr>
        <p:spPr>
          <a:xfrm>
            <a:off x="190500" y="1158029"/>
            <a:ext cx="3804317" cy="1631216"/>
          </a:xfrm>
          <a:prstGeom prst="rect">
            <a:avLst/>
          </a:prstGeom>
          <a:noFill/>
        </p:spPr>
        <p:txBody>
          <a:bodyPr wrap="square" rtlCol="0">
            <a:spAutoFit/>
          </a:bodyPr>
          <a:lstStyle/>
          <a:p>
            <a:r>
              <a:rPr lang="en-GB" sz="2000" dirty="0" smtClean="0">
                <a:solidFill>
                  <a:srgbClr val="B7FFFF"/>
                </a:solidFill>
              </a:rPr>
              <a:t>Thousands of computers in computer centres all over the world are connected to the GRID</a:t>
            </a:r>
            <a:r>
              <a:rPr lang="el-GR" sz="2000" dirty="0" smtClean="0">
                <a:solidFill>
                  <a:srgbClr val="B7FFFF"/>
                </a:solidFill>
              </a:rPr>
              <a:t>.  </a:t>
            </a:r>
            <a:r>
              <a:rPr lang="en-GB" sz="2000" dirty="0" smtClean="0">
                <a:solidFill>
                  <a:srgbClr val="B7FFFF"/>
                </a:solidFill>
              </a:rPr>
              <a:t>They share their storage capacity and processing power</a:t>
            </a:r>
            <a:r>
              <a:rPr lang="el-GR" sz="2000" dirty="0" smtClean="0">
                <a:solidFill>
                  <a:srgbClr val="B7FFFF"/>
                </a:solidFill>
              </a:rPr>
              <a:t>. </a:t>
            </a:r>
            <a:endParaRPr lang="el-GR" sz="2000" dirty="0">
              <a:solidFill>
                <a:srgbClr val="B7FFFF"/>
              </a:solidFill>
            </a:endParaRPr>
          </a:p>
        </p:txBody>
      </p:sp>
      <p:sp>
        <p:nvSpPr>
          <p:cNvPr id="12" name="TextBox 11"/>
          <p:cNvSpPr txBox="1"/>
          <p:nvPr/>
        </p:nvSpPr>
        <p:spPr>
          <a:xfrm flipH="1">
            <a:off x="6126955" y="5819279"/>
            <a:ext cx="1548960" cy="461665"/>
          </a:xfrm>
          <a:prstGeom prst="rect">
            <a:avLst/>
          </a:prstGeom>
          <a:noFill/>
        </p:spPr>
        <p:txBody>
          <a:bodyPr wrap="square" rtlCol="0">
            <a:spAutoFit/>
          </a:bodyPr>
          <a:lstStyle/>
          <a:p>
            <a:r>
              <a:rPr lang="en-GB" sz="2400" dirty="0" smtClean="0">
                <a:solidFill>
                  <a:schemeClr val="bg1"/>
                </a:solidFill>
              </a:rPr>
              <a:t>The GRID</a:t>
            </a:r>
            <a:endParaRPr lang="en-US" sz="2400" dirty="0">
              <a:solidFill>
                <a:schemeClr val="bg1"/>
              </a:solidFill>
            </a:endParaRPr>
          </a:p>
        </p:txBody>
      </p:sp>
      <p:sp>
        <p:nvSpPr>
          <p:cNvPr id="7" name="Slide Number Placeholder 6"/>
          <p:cNvSpPr>
            <a:spLocks noGrp="1"/>
          </p:cNvSpPr>
          <p:nvPr>
            <p:ph type="sldNum" sz="quarter" idx="12"/>
          </p:nvPr>
        </p:nvSpPr>
        <p:spPr/>
        <p:txBody>
          <a:bodyPr/>
          <a:lstStyle/>
          <a:p>
            <a:fld id="{8B9660DA-E739-CB4A-AEFC-82AEB23D0057}" type="slidenum">
              <a:rPr lang="en-US" smtClean="0"/>
              <a:pPr/>
              <a:t>21</a:t>
            </a:fld>
            <a:endParaRPr lang="en-US"/>
          </a:p>
        </p:txBody>
      </p:sp>
      <p:sp>
        <p:nvSpPr>
          <p:cNvPr id="13" name="Rectangle 2"/>
          <p:cNvSpPr txBox="1">
            <a:spLocks noChangeArrowheads="1"/>
          </p:cNvSpPr>
          <p:nvPr/>
        </p:nvSpPr>
        <p:spPr>
          <a:xfrm>
            <a:off x="457200" y="277814"/>
            <a:ext cx="8229600" cy="788168"/>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3600" dirty="0" smtClean="0">
                <a:solidFill>
                  <a:srgbClr val="FFFF00"/>
                </a:solidFill>
              </a:rPr>
              <a:t>Data analysis</a:t>
            </a:r>
            <a:r>
              <a:rPr lang="el-GR" sz="3600" dirty="0" smtClean="0">
                <a:solidFill>
                  <a:srgbClr val="FFFF00"/>
                </a:solidFill>
              </a:rPr>
              <a:t> </a:t>
            </a:r>
            <a:endParaRPr lang="en-US" sz="3600" dirty="0">
              <a:solidFill>
                <a:srgbClr val="FFFF00"/>
              </a:solidFill>
            </a:endParaRPr>
          </a:p>
        </p:txBody>
      </p:sp>
      <p:pic>
        <p:nvPicPr>
          <p:cNvPr id="8" name="Picture 71"/>
          <p:cNvPicPr>
            <a:picLocks noChangeAspect="1" noChangeArrowheads="1"/>
          </p:cNvPicPr>
          <p:nvPr/>
        </p:nvPicPr>
        <p:blipFill>
          <a:blip r:embed="rId2" cstate="print"/>
          <a:srcRect/>
          <a:stretch>
            <a:fillRect/>
          </a:stretch>
        </p:blipFill>
        <p:spPr>
          <a:xfrm>
            <a:off x="134742" y="3074254"/>
            <a:ext cx="4458545" cy="3599996"/>
          </a:xfrm>
          <a:prstGeom prst="rect">
            <a:avLst/>
          </a:prstGeom>
          <a:solidFill>
            <a:srgbClr val="B7FFFF"/>
          </a:solidFill>
        </p:spPr>
      </p:pic>
      <p:grpSp>
        <p:nvGrpSpPr>
          <p:cNvPr id="9" name="Group 4"/>
          <p:cNvGrpSpPr>
            <a:grpSpLocks noChangeAspect="1"/>
          </p:cNvGrpSpPr>
          <p:nvPr/>
        </p:nvGrpSpPr>
        <p:grpSpPr bwMode="auto">
          <a:xfrm>
            <a:off x="4460080" y="1251819"/>
            <a:ext cx="4481513" cy="2940050"/>
            <a:chOff x="60" y="616"/>
            <a:chExt cx="5646" cy="3704"/>
          </a:xfrm>
          <a:solidFill>
            <a:srgbClr val="B7FFFF"/>
          </a:solidFill>
        </p:grpSpPr>
        <p:grpSp>
          <p:nvGrpSpPr>
            <p:cNvPr id="10" name="Group 5"/>
            <p:cNvGrpSpPr>
              <a:grpSpLocks noChangeAspect="1"/>
            </p:cNvGrpSpPr>
            <p:nvPr/>
          </p:nvGrpSpPr>
          <p:grpSpPr bwMode="auto">
            <a:xfrm>
              <a:off x="336" y="616"/>
              <a:ext cx="5232" cy="3259"/>
              <a:chOff x="336" y="616"/>
              <a:chExt cx="5232" cy="3259"/>
            </a:xfrm>
            <a:grpFill/>
          </p:grpSpPr>
          <p:pic>
            <p:nvPicPr>
              <p:cNvPr id="77" name="Picture 6" descr="xeu3ds"/>
              <p:cNvPicPr>
                <a:picLocks noChangeAspect="1" noChangeArrowheads="1"/>
              </p:cNvPicPr>
              <p:nvPr/>
            </p:nvPicPr>
            <p:blipFill>
              <a:blip r:embed="rId3" cstate="print">
                <a:clrChange>
                  <a:clrFrom>
                    <a:srgbClr val="FFFFFF"/>
                  </a:clrFrom>
                  <a:clrTo>
                    <a:srgbClr val="FFFFFF">
                      <a:alpha val="0"/>
                    </a:srgbClr>
                  </a:clrTo>
                </a:clrChange>
                <a:lum bright="60000" contrast="18000"/>
              </a:blip>
              <a:srcRect t="2548" r="35069"/>
              <a:stretch>
                <a:fillRect/>
              </a:stretch>
            </p:blipFill>
            <p:spPr bwMode="auto">
              <a:xfrm>
                <a:off x="2160" y="616"/>
                <a:ext cx="3408" cy="3259"/>
              </a:xfrm>
              <a:prstGeom prst="rect">
                <a:avLst/>
              </a:prstGeom>
              <a:grpFill/>
              <a:ln w="9525">
                <a:noFill/>
                <a:miter lim="800000"/>
                <a:headEnd/>
                <a:tailEnd/>
              </a:ln>
            </p:spPr>
          </p:pic>
          <p:pic>
            <p:nvPicPr>
              <p:cNvPr id="78" name="Picture 7" descr="xna3ds"/>
              <p:cNvPicPr>
                <a:picLocks noChangeAspect="1" noChangeArrowheads="1"/>
              </p:cNvPicPr>
              <p:nvPr/>
            </p:nvPicPr>
            <p:blipFill>
              <a:blip r:embed="rId4" cstate="print">
                <a:clrChange>
                  <a:clrFrom>
                    <a:srgbClr val="FFFFFF"/>
                  </a:clrFrom>
                  <a:clrTo>
                    <a:srgbClr val="FFFFFF">
                      <a:alpha val="0"/>
                    </a:srgbClr>
                  </a:clrTo>
                </a:clrChange>
                <a:lum bright="36000"/>
              </a:blip>
              <a:srcRect l="18678" t="26666" r="40852" b="18620"/>
              <a:stretch>
                <a:fillRect/>
              </a:stretch>
            </p:blipFill>
            <p:spPr bwMode="auto">
              <a:xfrm>
                <a:off x="336" y="816"/>
                <a:ext cx="2400" cy="2016"/>
              </a:xfrm>
              <a:prstGeom prst="rect">
                <a:avLst/>
              </a:prstGeom>
              <a:grpFill/>
              <a:ln w="9525">
                <a:noFill/>
                <a:miter lim="800000"/>
                <a:headEnd/>
                <a:tailEnd/>
              </a:ln>
            </p:spPr>
          </p:pic>
        </p:grpSp>
        <p:grpSp>
          <p:nvGrpSpPr>
            <p:cNvPr id="14" name="Group 8"/>
            <p:cNvGrpSpPr>
              <a:grpSpLocks noChangeAspect="1"/>
            </p:cNvGrpSpPr>
            <p:nvPr/>
          </p:nvGrpSpPr>
          <p:grpSpPr bwMode="auto">
            <a:xfrm>
              <a:off x="60" y="1514"/>
              <a:ext cx="5646" cy="2806"/>
              <a:chOff x="60" y="1514"/>
              <a:chExt cx="5646" cy="2806"/>
            </a:xfrm>
            <a:grpFill/>
          </p:grpSpPr>
          <p:sp>
            <p:nvSpPr>
              <p:cNvPr id="15" name="Rectangle 9"/>
              <p:cNvSpPr>
                <a:spLocks noChangeAspect="1" noChangeArrowheads="1"/>
              </p:cNvSpPr>
              <p:nvPr/>
            </p:nvSpPr>
            <p:spPr bwMode="auto">
              <a:xfrm>
                <a:off x="3600" y="4224"/>
                <a:ext cx="384" cy="96"/>
              </a:xfrm>
              <a:prstGeom prst="rect">
                <a:avLst/>
              </a:prstGeom>
              <a:grpFill/>
              <a:ln w="9525">
                <a:noFill/>
                <a:miter lim="800000"/>
                <a:headEnd/>
                <a:tailEnd/>
              </a:ln>
            </p:spPr>
            <p:txBody>
              <a:bodyPr wrap="none" anchor="ctr"/>
              <a:lstStyle/>
              <a:p>
                <a:endParaRPr lang="en-US"/>
              </a:p>
            </p:txBody>
          </p:sp>
          <p:sp>
            <p:nvSpPr>
              <p:cNvPr id="16" name="Oval 10"/>
              <p:cNvSpPr>
                <a:spLocks noChangeAspect="1" noChangeArrowheads="1"/>
              </p:cNvSpPr>
              <p:nvPr/>
            </p:nvSpPr>
            <p:spPr bwMode="auto">
              <a:xfrm>
                <a:off x="5376" y="3408"/>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17" name="Oval 11"/>
              <p:cNvSpPr>
                <a:spLocks noChangeAspect="1" noChangeArrowheads="1"/>
              </p:cNvSpPr>
              <p:nvPr/>
            </p:nvSpPr>
            <p:spPr bwMode="auto">
              <a:xfrm>
                <a:off x="3408" y="2832"/>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18" name="Oval 12"/>
              <p:cNvSpPr>
                <a:spLocks noChangeAspect="1" noChangeArrowheads="1"/>
              </p:cNvSpPr>
              <p:nvPr/>
            </p:nvSpPr>
            <p:spPr bwMode="auto">
              <a:xfrm>
                <a:off x="3072" y="2592"/>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19" name="Oval 13"/>
              <p:cNvSpPr>
                <a:spLocks noChangeAspect="1" noChangeArrowheads="1"/>
              </p:cNvSpPr>
              <p:nvPr/>
            </p:nvSpPr>
            <p:spPr bwMode="auto">
              <a:xfrm>
                <a:off x="5136" y="2208"/>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0" name="Oval 14"/>
              <p:cNvSpPr>
                <a:spLocks noChangeAspect="1" noChangeArrowheads="1"/>
              </p:cNvSpPr>
              <p:nvPr/>
            </p:nvSpPr>
            <p:spPr bwMode="auto">
              <a:xfrm>
                <a:off x="2784" y="225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1" name="Oval 15"/>
              <p:cNvSpPr>
                <a:spLocks noChangeAspect="1" noChangeArrowheads="1"/>
              </p:cNvSpPr>
              <p:nvPr/>
            </p:nvSpPr>
            <p:spPr bwMode="auto">
              <a:xfrm>
                <a:off x="3619" y="3455"/>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2" name="Oval 16"/>
              <p:cNvSpPr>
                <a:spLocks noChangeAspect="1" noChangeArrowheads="1"/>
              </p:cNvSpPr>
              <p:nvPr/>
            </p:nvSpPr>
            <p:spPr bwMode="auto">
              <a:xfrm>
                <a:off x="3332" y="2294"/>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3" name="Oval 17"/>
              <p:cNvSpPr>
                <a:spLocks noChangeAspect="1" noChangeArrowheads="1"/>
              </p:cNvSpPr>
              <p:nvPr/>
            </p:nvSpPr>
            <p:spPr bwMode="auto">
              <a:xfrm>
                <a:off x="3513" y="2517"/>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4" name="Oval 18"/>
              <p:cNvSpPr>
                <a:spLocks noChangeAspect="1" noChangeArrowheads="1"/>
              </p:cNvSpPr>
              <p:nvPr/>
            </p:nvSpPr>
            <p:spPr bwMode="auto">
              <a:xfrm>
                <a:off x="4004" y="3542"/>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5" name="Oval 19"/>
              <p:cNvSpPr>
                <a:spLocks noChangeAspect="1" noChangeArrowheads="1"/>
              </p:cNvSpPr>
              <p:nvPr/>
            </p:nvSpPr>
            <p:spPr bwMode="auto">
              <a:xfrm>
                <a:off x="4121" y="3249"/>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6" name="Oval 20"/>
              <p:cNvSpPr>
                <a:spLocks noChangeAspect="1" noChangeArrowheads="1"/>
              </p:cNvSpPr>
              <p:nvPr/>
            </p:nvSpPr>
            <p:spPr bwMode="auto">
              <a:xfrm>
                <a:off x="1940" y="1670"/>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27" name="Oval 21"/>
              <p:cNvSpPr>
                <a:spLocks noChangeAspect="1" noChangeArrowheads="1"/>
              </p:cNvSpPr>
              <p:nvPr/>
            </p:nvSpPr>
            <p:spPr bwMode="auto">
              <a:xfrm>
                <a:off x="428" y="176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cxnSp>
            <p:nvCxnSpPr>
              <p:cNvPr id="28" name="AutoShape 22"/>
              <p:cNvCxnSpPr>
                <a:cxnSpLocks noChangeAspect="1" noChangeShapeType="1"/>
                <a:stCxn id="17" idx="2"/>
                <a:endCxn id="18" idx="5"/>
              </p:cNvCxnSpPr>
              <p:nvPr/>
            </p:nvCxnSpPr>
            <p:spPr bwMode="auto">
              <a:xfrm rot="10800000">
                <a:off x="3121" y="2640"/>
                <a:ext cx="287" cy="220"/>
              </a:xfrm>
              <a:prstGeom prst="curvedConnector2">
                <a:avLst/>
              </a:prstGeom>
              <a:grpFill/>
              <a:ln w="28575">
                <a:solidFill>
                  <a:schemeClr val="tx1"/>
                </a:solidFill>
                <a:round/>
                <a:headEnd/>
                <a:tailEnd type="triangle" w="sm" len="sm"/>
              </a:ln>
            </p:spPr>
          </p:cxnSp>
          <p:cxnSp>
            <p:nvCxnSpPr>
              <p:cNvPr id="29" name="AutoShape 23"/>
              <p:cNvCxnSpPr>
                <a:cxnSpLocks noChangeAspect="1" noChangeShapeType="1"/>
                <a:stCxn id="17" idx="4"/>
                <a:endCxn id="69" idx="0"/>
              </p:cNvCxnSpPr>
              <p:nvPr/>
            </p:nvCxnSpPr>
            <p:spPr bwMode="auto">
              <a:xfrm rot="5400000">
                <a:off x="3297" y="2788"/>
                <a:ext cx="40" cy="240"/>
              </a:xfrm>
              <a:prstGeom prst="curvedConnector3">
                <a:avLst>
                  <a:gd name="adj1" fmla="val 50000"/>
                </a:avLst>
              </a:prstGeom>
              <a:grpFill/>
              <a:ln w="28575">
                <a:solidFill>
                  <a:schemeClr val="tx1"/>
                </a:solidFill>
                <a:round/>
                <a:headEnd/>
                <a:tailEnd type="triangle" w="sm" len="sm"/>
              </a:ln>
            </p:spPr>
          </p:cxnSp>
          <p:cxnSp>
            <p:nvCxnSpPr>
              <p:cNvPr id="30" name="AutoShape 24"/>
              <p:cNvCxnSpPr>
                <a:cxnSpLocks noChangeAspect="1" noChangeShapeType="1"/>
                <a:stCxn id="17" idx="5"/>
                <a:endCxn id="71" idx="2"/>
              </p:cNvCxnSpPr>
              <p:nvPr/>
            </p:nvCxnSpPr>
            <p:spPr bwMode="auto">
              <a:xfrm rot="16200000" flipH="1">
                <a:off x="3498" y="2839"/>
                <a:ext cx="34" cy="115"/>
              </a:xfrm>
              <a:prstGeom prst="curvedConnector2">
                <a:avLst/>
              </a:prstGeom>
              <a:grpFill/>
              <a:ln w="28575">
                <a:solidFill>
                  <a:schemeClr val="tx1"/>
                </a:solidFill>
                <a:round/>
                <a:headEnd/>
                <a:tailEnd type="triangle" w="sm" len="sm"/>
              </a:ln>
            </p:spPr>
          </p:cxnSp>
          <p:cxnSp>
            <p:nvCxnSpPr>
              <p:cNvPr id="31" name="AutoShape 25"/>
              <p:cNvCxnSpPr>
                <a:cxnSpLocks noChangeAspect="1" noChangeShapeType="1"/>
                <a:stCxn id="17" idx="7"/>
                <a:endCxn id="72" idx="3"/>
              </p:cNvCxnSpPr>
              <p:nvPr/>
            </p:nvCxnSpPr>
            <p:spPr bwMode="auto">
              <a:xfrm rot="-5400000">
                <a:off x="3582" y="2697"/>
                <a:ext cx="18" cy="267"/>
              </a:xfrm>
              <a:prstGeom prst="curvedConnector3">
                <a:avLst>
                  <a:gd name="adj1" fmla="val 50000"/>
                </a:avLst>
              </a:prstGeom>
              <a:grpFill/>
              <a:ln w="28575">
                <a:solidFill>
                  <a:schemeClr val="tx1"/>
                </a:solidFill>
                <a:round/>
                <a:headEnd/>
                <a:tailEnd type="triangle" w="sm" len="sm"/>
              </a:ln>
            </p:spPr>
          </p:cxnSp>
          <p:cxnSp>
            <p:nvCxnSpPr>
              <p:cNvPr id="32" name="AutoShape 26"/>
              <p:cNvCxnSpPr>
                <a:cxnSpLocks noChangeAspect="1" noChangeShapeType="1"/>
                <a:stCxn id="17" idx="7"/>
                <a:endCxn id="23" idx="4"/>
              </p:cNvCxnSpPr>
              <p:nvPr/>
            </p:nvCxnSpPr>
            <p:spPr bwMode="auto">
              <a:xfrm rot="-5400000">
                <a:off x="3366" y="2664"/>
                <a:ext cx="267" cy="85"/>
              </a:xfrm>
              <a:prstGeom prst="curvedConnector3">
                <a:avLst>
                  <a:gd name="adj1" fmla="val 51310"/>
                </a:avLst>
              </a:prstGeom>
              <a:grpFill/>
              <a:ln w="28575">
                <a:solidFill>
                  <a:schemeClr val="tx1"/>
                </a:solidFill>
                <a:round/>
                <a:headEnd/>
                <a:tailEnd type="triangle" w="sm" len="sm"/>
              </a:ln>
            </p:spPr>
          </p:cxnSp>
          <p:cxnSp>
            <p:nvCxnSpPr>
              <p:cNvPr id="33" name="AutoShape 27"/>
              <p:cNvCxnSpPr>
                <a:cxnSpLocks noChangeAspect="1" noChangeShapeType="1"/>
                <a:stCxn id="17" idx="6"/>
                <a:endCxn id="21" idx="7"/>
              </p:cNvCxnSpPr>
              <p:nvPr/>
            </p:nvCxnSpPr>
            <p:spPr bwMode="auto">
              <a:xfrm>
                <a:off x="3465" y="2860"/>
                <a:ext cx="203" cy="603"/>
              </a:xfrm>
              <a:prstGeom prst="curvedConnector2">
                <a:avLst/>
              </a:prstGeom>
              <a:grpFill/>
              <a:ln w="28575">
                <a:solidFill>
                  <a:schemeClr val="tx1"/>
                </a:solidFill>
                <a:round/>
                <a:headEnd/>
                <a:tailEnd type="triangle" w="sm" len="sm"/>
              </a:ln>
            </p:spPr>
          </p:cxnSp>
          <p:cxnSp>
            <p:nvCxnSpPr>
              <p:cNvPr id="34" name="AutoShape 28"/>
              <p:cNvCxnSpPr>
                <a:cxnSpLocks noChangeAspect="1" noChangeShapeType="1"/>
                <a:stCxn id="17" idx="6"/>
                <a:endCxn id="19" idx="3"/>
              </p:cNvCxnSpPr>
              <p:nvPr/>
            </p:nvCxnSpPr>
            <p:spPr bwMode="auto">
              <a:xfrm flipV="1">
                <a:off x="3465" y="2256"/>
                <a:ext cx="1679" cy="604"/>
              </a:xfrm>
              <a:prstGeom prst="curvedConnector2">
                <a:avLst/>
              </a:prstGeom>
              <a:grpFill/>
              <a:ln w="28575">
                <a:solidFill>
                  <a:schemeClr val="tx1"/>
                </a:solidFill>
                <a:round/>
                <a:headEnd/>
                <a:tailEnd type="triangle" w="sm" len="sm"/>
              </a:ln>
            </p:spPr>
          </p:cxnSp>
          <p:cxnSp>
            <p:nvCxnSpPr>
              <p:cNvPr id="35" name="AutoShape 29"/>
              <p:cNvCxnSpPr>
                <a:cxnSpLocks noChangeAspect="1" noChangeShapeType="1"/>
                <a:stCxn id="17" idx="6"/>
                <a:endCxn id="24" idx="0"/>
              </p:cNvCxnSpPr>
              <p:nvPr/>
            </p:nvCxnSpPr>
            <p:spPr bwMode="auto">
              <a:xfrm>
                <a:off x="3465" y="2860"/>
                <a:ext cx="568" cy="682"/>
              </a:xfrm>
              <a:prstGeom prst="curvedConnector2">
                <a:avLst/>
              </a:prstGeom>
              <a:grpFill/>
              <a:ln w="28575">
                <a:solidFill>
                  <a:schemeClr val="tx1"/>
                </a:solidFill>
                <a:round/>
                <a:headEnd/>
                <a:tailEnd type="triangle" w="sm" len="sm"/>
              </a:ln>
            </p:spPr>
          </p:cxnSp>
          <p:cxnSp>
            <p:nvCxnSpPr>
              <p:cNvPr id="36" name="AutoShape 30"/>
              <p:cNvCxnSpPr>
                <a:cxnSpLocks noChangeAspect="1" noChangeShapeType="1"/>
                <a:stCxn id="17" idx="2"/>
                <a:endCxn id="26" idx="4"/>
              </p:cNvCxnSpPr>
              <p:nvPr/>
            </p:nvCxnSpPr>
            <p:spPr bwMode="auto">
              <a:xfrm rot="10800000">
                <a:off x="1969" y="1726"/>
                <a:ext cx="1439" cy="1134"/>
              </a:xfrm>
              <a:prstGeom prst="curvedConnector2">
                <a:avLst/>
              </a:prstGeom>
              <a:grpFill/>
              <a:ln w="28575">
                <a:solidFill>
                  <a:schemeClr val="tx1"/>
                </a:solidFill>
                <a:round/>
                <a:headEnd/>
                <a:tailEnd type="triangle" w="sm" len="sm"/>
              </a:ln>
            </p:spPr>
          </p:cxnSp>
          <p:cxnSp>
            <p:nvCxnSpPr>
              <p:cNvPr id="37" name="AutoShape 31"/>
              <p:cNvCxnSpPr>
                <a:cxnSpLocks noChangeAspect="1" noChangeShapeType="1"/>
                <a:stCxn id="17" idx="2"/>
                <a:endCxn id="27" idx="5"/>
              </p:cNvCxnSpPr>
              <p:nvPr/>
            </p:nvCxnSpPr>
            <p:spPr bwMode="auto">
              <a:xfrm rot="10800000">
                <a:off x="477" y="1814"/>
                <a:ext cx="2931" cy="1046"/>
              </a:xfrm>
              <a:prstGeom prst="curvedConnector2">
                <a:avLst/>
              </a:prstGeom>
              <a:grpFill/>
              <a:ln w="28575">
                <a:solidFill>
                  <a:schemeClr val="tx1"/>
                </a:solidFill>
                <a:round/>
                <a:headEnd/>
                <a:tailEnd type="triangle" w="sm" len="sm"/>
              </a:ln>
            </p:spPr>
          </p:cxnSp>
          <p:cxnSp>
            <p:nvCxnSpPr>
              <p:cNvPr id="38" name="AutoShape 32"/>
              <p:cNvCxnSpPr>
                <a:cxnSpLocks noChangeAspect="1" noChangeShapeType="1"/>
                <a:stCxn id="17" idx="7"/>
                <a:endCxn id="20" idx="6"/>
              </p:cNvCxnSpPr>
              <p:nvPr/>
            </p:nvCxnSpPr>
            <p:spPr bwMode="auto">
              <a:xfrm rot="5400000" flipH="1">
                <a:off x="2871" y="2254"/>
                <a:ext cx="556" cy="616"/>
              </a:xfrm>
              <a:prstGeom prst="curvedConnector2">
                <a:avLst/>
              </a:prstGeom>
              <a:grpFill/>
              <a:ln w="28575">
                <a:solidFill>
                  <a:schemeClr val="tx1"/>
                </a:solidFill>
                <a:round/>
                <a:headEnd/>
                <a:tailEnd type="triangle" w="sm" len="sm"/>
              </a:ln>
            </p:spPr>
          </p:cxnSp>
          <p:cxnSp>
            <p:nvCxnSpPr>
              <p:cNvPr id="39" name="AutoShape 33"/>
              <p:cNvCxnSpPr>
                <a:cxnSpLocks noChangeAspect="1" noChangeShapeType="1"/>
                <a:stCxn id="17" idx="0"/>
                <a:endCxn id="22" idx="5"/>
              </p:cNvCxnSpPr>
              <p:nvPr/>
            </p:nvCxnSpPr>
            <p:spPr bwMode="auto">
              <a:xfrm rot="5400000" flipH="1">
                <a:off x="3164" y="2559"/>
                <a:ext cx="490" cy="56"/>
              </a:xfrm>
              <a:prstGeom prst="curvedConnector3">
                <a:avLst>
                  <a:gd name="adj1" fmla="val 49185"/>
                </a:avLst>
              </a:prstGeom>
              <a:grpFill/>
              <a:ln w="28575">
                <a:solidFill>
                  <a:schemeClr val="tx1"/>
                </a:solidFill>
                <a:round/>
                <a:headEnd/>
                <a:tailEnd type="triangle" w="sm" len="sm"/>
              </a:ln>
            </p:spPr>
          </p:cxnSp>
          <p:cxnSp>
            <p:nvCxnSpPr>
              <p:cNvPr id="40" name="AutoShape 34"/>
              <p:cNvCxnSpPr>
                <a:cxnSpLocks noChangeAspect="1" noChangeShapeType="1"/>
                <a:stCxn id="17" idx="6"/>
                <a:endCxn id="25" idx="1"/>
              </p:cNvCxnSpPr>
              <p:nvPr/>
            </p:nvCxnSpPr>
            <p:spPr bwMode="auto">
              <a:xfrm>
                <a:off x="3465" y="2860"/>
                <a:ext cx="664" cy="397"/>
              </a:xfrm>
              <a:prstGeom prst="curvedConnector2">
                <a:avLst/>
              </a:prstGeom>
              <a:grpFill/>
              <a:ln w="28575">
                <a:solidFill>
                  <a:schemeClr val="tx1"/>
                </a:solidFill>
                <a:round/>
                <a:headEnd/>
                <a:tailEnd type="triangle" w="sm" len="sm"/>
              </a:ln>
            </p:spPr>
          </p:cxnSp>
          <p:cxnSp>
            <p:nvCxnSpPr>
              <p:cNvPr id="41" name="AutoShape 35"/>
              <p:cNvCxnSpPr>
                <a:cxnSpLocks noChangeAspect="1" noChangeShapeType="1"/>
                <a:stCxn id="17" idx="6"/>
                <a:endCxn id="70" idx="0"/>
              </p:cNvCxnSpPr>
              <p:nvPr/>
            </p:nvCxnSpPr>
            <p:spPr bwMode="auto">
              <a:xfrm>
                <a:off x="3465" y="2860"/>
                <a:ext cx="328" cy="154"/>
              </a:xfrm>
              <a:prstGeom prst="curvedConnector2">
                <a:avLst/>
              </a:prstGeom>
              <a:grpFill/>
              <a:ln w="28575">
                <a:solidFill>
                  <a:schemeClr val="tx1"/>
                </a:solidFill>
                <a:round/>
                <a:headEnd/>
                <a:tailEnd type="triangle" w="med" len="med"/>
              </a:ln>
            </p:spPr>
          </p:cxnSp>
          <p:cxnSp>
            <p:nvCxnSpPr>
              <p:cNvPr id="42" name="AutoShape 36"/>
              <p:cNvCxnSpPr>
                <a:cxnSpLocks noChangeAspect="1" noChangeShapeType="1"/>
                <a:stCxn id="17" idx="6"/>
                <a:endCxn id="16" idx="1"/>
              </p:cNvCxnSpPr>
              <p:nvPr/>
            </p:nvCxnSpPr>
            <p:spPr bwMode="auto">
              <a:xfrm>
                <a:off x="3465" y="2860"/>
                <a:ext cx="1919" cy="556"/>
              </a:xfrm>
              <a:prstGeom prst="curvedConnector2">
                <a:avLst/>
              </a:prstGeom>
              <a:grpFill/>
              <a:ln w="28575">
                <a:solidFill>
                  <a:schemeClr val="tx1"/>
                </a:solidFill>
                <a:round/>
                <a:headEnd/>
                <a:tailEnd type="triangle" w="sm" len="sm"/>
              </a:ln>
            </p:spPr>
          </p:cxnSp>
          <p:cxnSp>
            <p:nvCxnSpPr>
              <p:cNvPr id="43" name="AutoShape 37"/>
              <p:cNvCxnSpPr>
                <a:cxnSpLocks noChangeAspect="1" noChangeShapeType="1"/>
                <a:stCxn id="17" idx="6"/>
                <a:endCxn id="45" idx="0"/>
              </p:cNvCxnSpPr>
              <p:nvPr/>
            </p:nvCxnSpPr>
            <p:spPr bwMode="auto">
              <a:xfrm>
                <a:off x="3465" y="2860"/>
                <a:ext cx="1575" cy="1268"/>
              </a:xfrm>
              <a:prstGeom prst="curvedConnector2">
                <a:avLst/>
              </a:prstGeom>
              <a:grpFill/>
              <a:ln w="28575">
                <a:solidFill>
                  <a:schemeClr val="tx1"/>
                </a:solidFill>
                <a:round/>
                <a:headEnd/>
                <a:tailEnd type="triangle" w="sm" len="sm"/>
              </a:ln>
            </p:spPr>
          </p:cxnSp>
          <p:cxnSp>
            <p:nvCxnSpPr>
              <p:cNvPr id="44" name="AutoShape 38"/>
              <p:cNvCxnSpPr>
                <a:cxnSpLocks noChangeAspect="1" noChangeShapeType="1"/>
                <a:stCxn id="17" idx="6"/>
                <a:endCxn id="73" idx="1"/>
              </p:cNvCxnSpPr>
              <p:nvPr/>
            </p:nvCxnSpPr>
            <p:spPr bwMode="auto">
              <a:xfrm>
                <a:off x="3465" y="2860"/>
                <a:ext cx="739" cy="18"/>
              </a:xfrm>
              <a:prstGeom prst="curvedConnector2">
                <a:avLst/>
              </a:prstGeom>
              <a:grpFill/>
              <a:ln w="28575">
                <a:solidFill>
                  <a:schemeClr val="tx1"/>
                </a:solidFill>
                <a:round/>
                <a:headEnd/>
                <a:tailEnd type="triangle" w="sm" len="sm"/>
              </a:ln>
            </p:spPr>
          </p:cxnSp>
          <p:sp>
            <p:nvSpPr>
              <p:cNvPr id="45" name="Rectangle 39"/>
              <p:cNvSpPr>
                <a:spLocks noChangeAspect="1" noChangeArrowheads="1"/>
              </p:cNvSpPr>
              <p:nvPr/>
            </p:nvSpPr>
            <p:spPr bwMode="auto">
              <a:xfrm>
                <a:off x="4848" y="4128"/>
                <a:ext cx="384" cy="96"/>
              </a:xfrm>
              <a:prstGeom prst="rect">
                <a:avLst/>
              </a:prstGeom>
              <a:grpFill/>
              <a:ln w="9525">
                <a:noFill/>
                <a:miter lim="800000"/>
                <a:headEnd/>
                <a:tailEnd/>
              </a:ln>
            </p:spPr>
            <p:txBody>
              <a:bodyPr wrap="none" anchor="ctr"/>
              <a:lstStyle/>
              <a:p>
                <a:endParaRPr lang="en-US"/>
              </a:p>
            </p:txBody>
          </p:sp>
          <p:cxnSp>
            <p:nvCxnSpPr>
              <p:cNvPr id="46" name="AutoShape 40"/>
              <p:cNvCxnSpPr>
                <a:cxnSpLocks noChangeAspect="1" noChangeShapeType="1"/>
                <a:stCxn id="17" idx="6"/>
                <a:endCxn id="15" idx="0"/>
              </p:cNvCxnSpPr>
              <p:nvPr/>
            </p:nvCxnSpPr>
            <p:spPr bwMode="auto">
              <a:xfrm>
                <a:off x="3465" y="2860"/>
                <a:ext cx="327" cy="1364"/>
              </a:xfrm>
              <a:prstGeom prst="curvedConnector2">
                <a:avLst/>
              </a:prstGeom>
              <a:grpFill/>
              <a:ln w="28575">
                <a:solidFill>
                  <a:schemeClr val="tx1"/>
                </a:solidFill>
                <a:round/>
                <a:headEnd/>
                <a:tailEnd type="triangle" w="sm" len="sm"/>
              </a:ln>
            </p:spPr>
          </p:cxnSp>
          <p:sp>
            <p:nvSpPr>
              <p:cNvPr id="47" name="Oval 41"/>
              <p:cNvSpPr>
                <a:spLocks noChangeAspect="1" noChangeArrowheads="1"/>
              </p:cNvSpPr>
              <p:nvPr/>
            </p:nvSpPr>
            <p:spPr bwMode="auto">
              <a:xfrm>
                <a:off x="1536" y="273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cxnSp>
            <p:nvCxnSpPr>
              <p:cNvPr id="48" name="AutoShape 42"/>
              <p:cNvCxnSpPr>
                <a:cxnSpLocks noChangeAspect="1" noChangeShapeType="1"/>
                <a:stCxn id="17" idx="3"/>
                <a:endCxn id="47" idx="5"/>
              </p:cNvCxnSpPr>
              <p:nvPr/>
            </p:nvCxnSpPr>
            <p:spPr bwMode="auto">
              <a:xfrm rot="16200000" flipV="1">
                <a:off x="2453" y="1916"/>
                <a:ext cx="96" cy="1831"/>
              </a:xfrm>
              <a:prstGeom prst="curvedConnector3">
                <a:avLst>
                  <a:gd name="adj1" fmla="val -158333"/>
                </a:avLst>
              </a:prstGeom>
              <a:grpFill/>
              <a:ln w="28575">
                <a:solidFill>
                  <a:schemeClr val="tx1"/>
                </a:solidFill>
                <a:round/>
                <a:headEnd/>
                <a:tailEnd type="triangle" w="sm" len="sm"/>
              </a:ln>
            </p:spPr>
          </p:cxnSp>
          <p:sp>
            <p:nvSpPr>
              <p:cNvPr id="49" name="Rectangle 43"/>
              <p:cNvSpPr>
                <a:spLocks noChangeAspect="1" noChangeArrowheads="1"/>
              </p:cNvSpPr>
              <p:nvPr/>
            </p:nvSpPr>
            <p:spPr bwMode="auto">
              <a:xfrm>
                <a:off x="5098" y="3492"/>
                <a:ext cx="60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Yerevan</a:t>
                </a:r>
              </a:p>
            </p:txBody>
          </p:sp>
          <p:sp>
            <p:nvSpPr>
              <p:cNvPr id="50" name="Rectangle 44"/>
              <p:cNvSpPr>
                <a:spLocks noChangeAspect="1" noChangeArrowheads="1"/>
              </p:cNvSpPr>
              <p:nvPr/>
            </p:nvSpPr>
            <p:spPr bwMode="auto">
              <a:xfrm>
                <a:off x="3210" y="2676"/>
                <a:ext cx="46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CERN</a:t>
                </a:r>
              </a:p>
            </p:txBody>
          </p:sp>
          <p:sp>
            <p:nvSpPr>
              <p:cNvPr id="51" name="Rectangle 45"/>
              <p:cNvSpPr>
                <a:spLocks noChangeAspect="1" noChangeArrowheads="1"/>
              </p:cNvSpPr>
              <p:nvPr/>
            </p:nvSpPr>
            <p:spPr bwMode="auto">
              <a:xfrm>
                <a:off x="2840" y="2442"/>
                <a:ext cx="51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Saclay</a:t>
                </a:r>
              </a:p>
            </p:txBody>
          </p:sp>
          <p:sp>
            <p:nvSpPr>
              <p:cNvPr id="52" name="Rectangle 46"/>
              <p:cNvSpPr>
                <a:spLocks noChangeAspect="1" noChangeArrowheads="1"/>
              </p:cNvSpPr>
              <p:nvPr/>
            </p:nvSpPr>
            <p:spPr bwMode="auto">
              <a:xfrm>
                <a:off x="2794" y="2876"/>
                <a:ext cx="41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Lyon</a:t>
                </a:r>
              </a:p>
            </p:txBody>
          </p:sp>
          <p:sp>
            <p:nvSpPr>
              <p:cNvPr id="53" name="Rectangle 47"/>
              <p:cNvSpPr>
                <a:spLocks noChangeAspect="1" noChangeArrowheads="1"/>
              </p:cNvSpPr>
              <p:nvPr/>
            </p:nvSpPr>
            <p:spPr bwMode="auto">
              <a:xfrm>
                <a:off x="4912" y="2036"/>
                <a:ext cx="51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Dubna</a:t>
                </a:r>
              </a:p>
            </p:txBody>
          </p:sp>
          <p:sp>
            <p:nvSpPr>
              <p:cNvPr id="54" name="Rectangle 48"/>
              <p:cNvSpPr>
                <a:spLocks noChangeAspect="1" noChangeArrowheads="1"/>
              </p:cNvSpPr>
              <p:nvPr/>
            </p:nvSpPr>
            <p:spPr bwMode="auto">
              <a:xfrm>
                <a:off x="3188" y="3884"/>
                <a:ext cx="92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Capetown, ZA</a:t>
                </a:r>
              </a:p>
            </p:txBody>
          </p:sp>
          <p:sp>
            <p:nvSpPr>
              <p:cNvPr id="55" name="Rectangle 49"/>
              <p:cNvSpPr>
                <a:spLocks noChangeAspect="1" noChangeArrowheads="1"/>
              </p:cNvSpPr>
              <p:nvPr/>
            </p:nvSpPr>
            <p:spPr bwMode="auto">
              <a:xfrm>
                <a:off x="2388" y="2114"/>
                <a:ext cx="83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Birmingham</a:t>
                </a:r>
              </a:p>
            </p:txBody>
          </p:sp>
          <p:sp>
            <p:nvSpPr>
              <p:cNvPr id="56" name="Rectangle 50"/>
              <p:cNvSpPr>
                <a:spLocks noChangeAspect="1" noChangeArrowheads="1"/>
              </p:cNvSpPr>
              <p:nvPr/>
            </p:nvSpPr>
            <p:spPr bwMode="auto">
              <a:xfrm>
                <a:off x="3116" y="3428"/>
                <a:ext cx="57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Cagliari</a:t>
                </a:r>
              </a:p>
            </p:txBody>
          </p:sp>
          <p:sp>
            <p:nvSpPr>
              <p:cNvPr id="57" name="Rectangle 51"/>
              <p:cNvSpPr>
                <a:spLocks noChangeAspect="1" noChangeArrowheads="1"/>
              </p:cNvSpPr>
              <p:nvPr/>
            </p:nvSpPr>
            <p:spPr bwMode="auto">
              <a:xfrm>
                <a:off x="3072" y="2136"/>
                <a:ext cx="58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NIKHEF</a:t>
                </a:r>
              </a:p>
            </p:txBody>
          </p:sp>
          <p:sp>
            <p:nvSpPr>
              <p:cNvPr id="58" name="Rectangle 52"/>
              <p:cNvSpPr>
                <a:spLocks noChangeAspect="1" noChangeArrowheads="1"/>
              </p:cNvSpPr>
              <p:nvPr/>
            </p:nvSpPr>
            <p:spPr bwMode="auto">
              <a:xfrm>
                <a:off x="3532" y="2474"/>
                <a:ext cx="35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dirty="0">
                    <a:latin typeface="Tahoma" pitchFamily="34" charset="0"/>
                  </a:rPr>
                  <a:t>GSI</a:t>
                </a:r>
              </a:p>
            </p:txBody>
          </p:sp>
          <p:sp>
            <p:nvSpPr>
              <p:cNvPr id="59" name="Rectangle 53"/>
              <p:cNvSpPr>
                <a:spLocks noChangeAspect="1" noChangeArrowheads="1"/>
              </p:cNvSpPr>
              <p:nvPr/>
            </p:nvSpPr>
            <p:spPr bwMode="auto">
              <a:xfrm>
                <a:off x="3742" y="3602"/>
                <a:ext cx="57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Catania</a:t>
                </a:r>
              </a:p>
            </p:txBody>
          </p:sp>
          <p:sp>
            <p:nvSpPr>
              <p:cNvPr id="60" name="Rectangle 54"/>
              <p:cNvSpPr>
                <a:spLocks noChangeAspect="1" noChangeArrowheads="1"/>
              </p:cNvSpPr>
              <p:nvPr/>
            </p:nvSpPr>
            <p:spPr bwMode="auto">
              <a:xfrm>
                <a:off x="3622" y="2874"/>
                <a:ext cx="606"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Bologna</a:t>
                </a:r>
              </a:p>
            </p:txBody>
          </p:sp>
          <p:sp>
            <p:nvSpPr>
              <p:cNvPr id="61" name="Rectangle 55"/>
              <p:cNvSpPr>
                <a:spLocks noChangeAspect="1" noChangeArrowheads="1"/>
              </p:cNvSpPr>
              <p:nvPr/>
            </p:nvSpPr>
            <p:spPr bwMode="auto">
              <a:xfrm>
                <a:off x="3258" y="2954"/>
                <a:ext cx="508"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Torino</a:t>
                </a:r>
              </a:p>
            </p:txBody>
          </p:sp>
          <p:sp>
            <p:nvSpPr>
              <p:cNvPr id="62" name="Rectangle 56"/>
              <p:cNvSpPr>
                <a:spLocks noChangeAspect="1" noChangeArrowheads="1"/>
              </p:cNvSpPr>
              <p:nvPr/>
            </p:nvSpPr>
            <p:spPr bwMode="auto">
              <a:xfrm>
                <a:off x="3700" y="2708"/>
                <a:ext cx="56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Padova</a:t>
                </a:r>
              </a:p>
            </p:txBody>
          </p:sp>
          <p:sp>
            <p:nvSpPr>
              <p:cNvPr id="63" name="Rectangle 57"/>
              <p:cNvSpPr>
                <a:spLocks noChangeAspect="1" noChangeArrowheads="1"/>
              </p:cNvSpPr>
              <p:nvPr/>
            </p:nvSpPr>
            <p:spPr bwMode="auto">
              <a:xfrm>
                <a:off x="4210" y="2836"/>
                <a:ext cx="36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IRB</a:t>
                </a:r>
              </a:p>
            </p:txBody>
          </p:sp>
          <p:sp>
            <p:nvSpPr>
              <p:cNvPr id="64" name="Rectangle 58"/>
              <p:cNvSpPr>
                <a:spLocks noChangeAspect="1" noChangeArrowheads="1"/>
              </p:cNvSpPr>
              <p:nvPr/>
            </p:nvSpPr>
            <p:spPr bwMode="auto">
              <a:xfrm>
                <a:off x="4552" y="3770"/>
                <a:ext cx="942"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Kolkata, India</a:t>
                </a:r>
              </a:p>
            </p:txBody>
          </p:sp>
          <p:sp>
            <p:nvSpPr>
              <p:cNvPr id="65" name="Rectangle 59"/>
              <p:cNvSpPr>
                <a:spLocks noChangeAspect="1" noChangeArrowheads="1"/>
              </p:cNvSpPr>
              <p:nvPr/>
            </p:nvSpPr>
            <p:spPr bwMode="auto">
              <a:xfrm>
                <a:off x="1630" y="1514"/>
                <a:ext cx="68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OSU/OSC</a:t>
                </a:r>
              </a:p>
            </p:txBody>
          </p:sp>
          <p:sp>
            <p:nvSpPr>
              <p:cNvPr id="66" name="Rectangle 60"/>
              <p:cNvSpPr>
                <a:spLocks noChangeAspect="1" noChangeArrowheads="1"/>
              </p:cNvSpPr>
              <p:nvPr/>
            </p:nvSpPr>
            <p:spPr bwMode="auto">
              <a:xfrm>
                <a:off x="60" y="1610"/>
                <a:ext cx="800"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LBL/NERSC</a:t>
                </a:r>
              </a:p>
            </p:txBody>
          </p:sp>
          <p:sp>
            <p:nvSpPr>
              <p:cNvPr id="67" name="Rectangle 61"/>
              <p:cNvSpPr>
                <a:spLocks noChangeAspect="1" noChangeArrowheads="1"/>
              </p:cNvSpPr>
              <p:nvPr/>
            </p:nvSpPr>
            <p:spPr bwMode="auto">
              <a:xfrm>
                <a:off x="1060" y="2714"/>
                <a:ext cx="53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Merida</a:t>
                </a:r>
              </a:p>
            </p:txBody>
          </p:sp>
          <p:sp>
            <p:nvSpPr>
              <p:cNvPr id="68" name="Rectangle 62"/>
              <p:cNvSpPr>
                <a:spLocks noChangeAspect="1" noChangeArrowheads="1"/>
              </p:cNvSpPr>
              <p:nvPr/>
            </p:nvSpPr>
            <p:spPr bwMode="auto">
              <a:xfrm>
                <a:off x="3966" y="3094"/>
                <a:ext cx="37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Bari</a:t>
                </a:r>
              </a:p>
            </p:txBody>
          </p:sp>
          <p:sp>
            <p:nvSpPr>
              <p:cNvPr id="69" name="Oval 63"/>
              <p:cNvSpPr>
                <a:spLocks noChangeAspect="1" noChangeArrowheads="1"/>
              </p:cNvSpPr>
              <p:nvPr/>
            </p:nvSpPr>
            <p:spPr bwMode="auto">
              <a:xfrm>
                <a:off x="3168" y="2928"/>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0" name="Oval 64"/>
              <p:cNvSpPr>
                <a:spLocks noChangeAspect="1" noChangeArrowheads="1"/>
              </p:cNvSpPr>
              <p:nvPr/>
            </p:nvSpPr>
            <p:spPr bwMode="auto">
              <a:xfrm>
                <a:off x="3764" y="3014"/>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1" name="Oval 65"/>
              <p:cNvSpPr>
                <a:spLocks noChangeAspect="1" noChangeArrowheads="1"/>
              </p:cNvSpPr>
              <p:nvPr/>
            </p:nvSpPr>
            <p:spPr bwMode="auto">
              <a:xfrm>
                <a:off x="3572" y="2886"/>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2" name="Oval 66"/>
              <p:cNvSpPr>
                <a:spLocks noChangeAspect="1" noChangeArrowheads="1"/>
              </p:cNvSpPr>
              <p:nvPr/>
            </p:nvSpPr>
            <p:spPr bwMode="auto">
              <a:xfrm>
                <a:off x="3716" y="2774"/>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3" name="Oval 67"/>
              <p:cNvSpPr>
                <a:spLocks noChangeAspect="1" noChangeArrowheads="1"/>
              </p:cNvSpPr>
              <p:nvPr/>
            </p:nvSpPr>
            <p:spPr bwMode="auto">
              <a:xfrm>
                <a:off x="4196" y="2870"/>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sp>
            <p:nvSpPr>
              <p:cNvPr id="74" name="Rectangle 68"/>
              <p:cNvSpPr>
                <a:spLocks noChangeAspect="1" noChangeArrowheads="1"/>
              </p:cNvSpPr>
              <p:nvPr/>
            </p:nvSpPr>
            <p:spPr bwMode="auto">
              <a:xfrm>
                <a:off x="2430" y="2530"/>
                <a:ext cx="544" cy="148"/>
              </a:xfrm>
              <a:prstGeom prst="rect">
                <a:avLst/>
              </a:prstGeom>
              <a:grpFill/>
              <a:ln w="9525">
                <a:solidFill>
                  <a:schemeClr val="tx1"/>
                </a:solidFill>
                <a:miter lim="800000"/>
                <a:headEnd/>
                <a:tailEnd/>
              </a:ln>
            </p:spPr>
            <p:txBody>
              <a:bodyPr wrap="none" lIns="54000" tIns="0" rIns="54000" bIns="0" anchor="ctr">
                <a:spAutoFit/>
              </a:bodyPr>
              <a:lstStyle/>
              <a:p>
                <a:pPr algn="ctr" eaLnBrk="1" hangingPunct="1">
                  <a:buFont typeface="Wingdings" pitchFamily="2" charset="2"/>
                  <a:buNone/>
                </a:pPr>
                <a:r>
                  <a:rPr lang="en-US" sz="700" b="1">
                    <a:latin typeface="Tahoma" pitchFamily="34" charset="0"/>
                  </a:rPr>
                  <a:t>Nantes</a:t>
                </a:r>
              </a:p>
            </p:txBody>
          </p:sp>
          <p:sp>
            <p:nvSpPr>
              <p:cNvPr id="75" name="Oval 69"/>
              <p:cNvSpPr>
                <a:spLocks noChangeAspect="1" noChangeArrowheads="1"/>
              </p:cNvSpPr>
              <p:nvPr/>
            </p:nvSpPr>
            <p:spPr bwMode="auto">
              <a:xfrm>
                <a:off x="2823" y="2680"/>
                <a:ext cx="57" cy="56"/>
              </a:xfrm>
              <a:prstGeom prst="ellipse">
                <a:avLst/>
              </a:prstGeom>
              <a:grpFill/>
              <a:ln w="9525">
                <a:solidFill>
                  <a:srgbClr val="A22A2A"/>
                </a:solidFill>
                <a:round/>
                <a:headEnd/>
                <a:tailEnd/>
              </a:ln>
            </p:spPr>
            <p:txBody>
              <a:bodyPr wrap="none" anchor="ctr"/>
              <a:lstStyle/>
              <a:p>
                <a:pPr algn="ctr" eaLnBrk="1" hangingPunct="1">
                  <a:buFont typeface="Wingdings" pitchFamily="2" charset="2"/>
                  <a:buChar char="•"/>
                </a:pPr>
                <a:endParaRPr lang="en-GB" sz="700">
                  <a:latin typeface="Tahoma" pitchFamily="34" charset="0"/>
                </a:endParaRPr>
              </a:p>
            </p:txBody>
          </p:sp>
          <p:cxnSp>
            <p:nvCxnSpPr>
              <p:cNvPr id="76" name="AutoShape 70"/>
              <p:cNvCxnSpPr>
                <a:cxnSpLocks noChangeAspect="1" noChangeShapeType="1"/>
                <a:stCxn id="17" idx="2"/>
                <a:endCxn id="75" idx="6"/>
              </p:cNvCxnSpPr>
              <p:nvPr/>
            </p:nvCxnSpPr>
            <p:spPr bwMode="auto">
              <a:xfrm rot="10800000">
                <a:off x="2880" y="2708"/>
                <a:ext cx="528" cy="152"/>
              </a:xfrm>
              <a:prstGeom prst="curvedConnector3">
                <a:avLst>
                  <a:gd name="adj1" fmla="val 50000"/>
                </a:avLst>
              </a:prstGeom>
              <a:grpFill/>
              <a:ln w="28575">
                <a:solidFill>
                  <a:schemeClr val="tx1"/>
                </a:solidFill>
                <a:round/>
                <a:headEnd/>
                <a:tailEnd type="triangle" w="sm" len="sm"/>
              </a:ln>
            </p:spPr>
          </p:cxnSp>
        </p:grpSp>
      </p:grpSp>
      <p:sp>
        <p:nvSpPr>
          <p:cNvPr id="3" name="Date Placeholder 2"/>
          <p:cNvSpPr>
            <a:spLocks noGrp="1"/>
          </p:cNvSpPr>
          <p:nvPr>
            <p:ph type="dt" sz="half" idx="10"/>
          </p:nvPr>
        </p:nvSpPr>
        <p:spPr/>
        <p:txBody>
          <a:bodyPr/>
          <a:lstStyle/>
          <a:p>
            <a:r>
              <a:rPr lang="en-GB" smtClean="0"/>
              <a:t>Despina Hatzifotiadou</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7282099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4023360" cy="501473"/>
          </a:xfrm>
        </p:spPr>
        <p:txBody>
          <a:bodyPr>
            <a:normAutofit/>
          </a:bodyPr>
          <a:lstStyle/>
          <a:p>
            <a:pPr algn="l"/>
            <a:r>
              <a:rPr lang="en-GB" sz="2400" dirty="0" smtClean="0">
                <a:solidFill>
                  <a:srgbClr val="FFFF00"/>
                </a:solidFill>
              </a:rPr>
              <a:t>A perfect liquid at LHC</a:t>
            </a:r>
            <a:endParaRPr lang="en-US" sz="2400" dirty="0">
              <a:solidFill>
                <a:srgbClr val="FFFF00"/>
              </a:solidFill>
            </a:endParaRPr>
          </a:p>
        </p:txBody>
      </p:sp>
      <p:pic>
        <p:nvPicPr>
          <p:cNvPr id="4" name="Picture 3" descr="az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5968" y="902264"/>
            <a:ext cx="2930162" cy="1619998"/>
          </a:xfrm>
          <a:prstGeom prst="rect">
            <a:avLst/>
          </a:prstGeom>
        </p:spPr>
      </p:pic>
      <p:sp>
        <p:nvSpPr>
          <p:cNvPr id="5" name="TextBox 4"/>
          <p:cNvSpPr txBox="1"/>
          <p:nvPr/>
        </p:nvSpPr>
        <p:spPr>
          <a:xfrm>
            <a:off x="127001" y="895242"/>
            <a:ext cx="5735319" cy="4401205"/>
          </a:xfrm>
          <a:prstGeom prst="rect">
            <a:avLst/>
          </a:prstGeom>
          <a:noFill/>
        </p:spPr>
        <p:txBody>
          <a:bodyPr wrap="square" rtlCol="0">
            <a:spAutoFit/>
          </a:bodyPr>
          <a:lstStyle/>
          <a:p>
            <a:r>
              <a:rPr lang="en-US" sz="2000" dirty="0" smtClean="0">
                <a:solidFill>
                  <a:schemeClr val="bg1"/>
                </a:solidFill>
              </a:rPr>
              <a:t>The </a:t>
            </a:r>
            <a:r>
              <a:rPr lang="en-US" sz="2000" dirty="0">
                <a:solidFill>
                  <a:schemeClr val="bg1"/>
                </a:solidFill>
              </a:rPr>
              <a:t>primordial matter recreated by high energy lead ion </a:t>
            </a:r>
            <a:r>
              <a:rPr lang="en-US" sz="2000" dirty="0" err="1">
                <a:solidFill>
                  <a:schemeClr val="bg1"/>
                </a:solidFill>
              </a:rPr>
              <a:t>collisons</a:t>
            </a:r>
            <a:r>
              <a:rPr lang="en-US" sz="2000" dirty="0">
                <a:solidFill>
                  <a:schemeClr val="bg1"/>
                </a:solidFill>
              </a:rPr>
              <a:t> at the LHC was initially expected to behave like a gaseous plasma; instead, </a:t>
            </a:r>
            <a:r>
              <a:rPr lang="en-US" sz="2000" dirty="0">
                <a:solidFill>
                  <a:srgbClr val="FFFF00"/>
                </a:solidFill>
              </a:rPr>
              <a:t>it appears to behave like a perfect liquid, with coordinated collective motion (“flow”) among the constituent particles.</a:t>
            </a:r>
          </a:p>
          <a:p>
            <a:endParaRPr lang="el-GR" sz="2000" dirty="0" smtClean="0">
              <a:solidFill>
                <a:srgbClr val="FFFFFF"/>
              </a:solidFill>
            </a:endParaRPr>
          </a:p>
          <a:p>
            <a:r>
              <a:rPr lang="en-GB" sz="2000" dirty="0" smtClean="0">
                <a:solidFill>
                  <a:srgbClr val="FFFF00"/>
                </a:solidFill>
              </a:rPr>
              <a:t>This had already been announced by experiments at RHIC</a:t>
            </a:r>
            <a:endParaRPr lang="en-GB" sz="2000" dirty="0">
              <a:solidFill>
                <a:srgbClr val="FFFF00"/>
              </a:solidFill>
            </a:endParaRPr>
          </a:p>
          <a:p>
            <a:endParaRPr lang="en-US" sz="2000" dirty="0" smtClean="0">
              <a:solidFill>
                <a:srgbClr val="FFFFFF"/>
              </a:solidFill>
            </a:endParaRPr>
          </a:p>
          <a:p>
            <a:r>
              <a:rPr lang="en-US" sz="2000" dirty="0" smtClean="0">
                <a:solidFill>
                  <a:srgbClr val="FFFFFF"/>
                </a:solidFill>
              </a:rPr>
              <a:t>The dense</a:t>
            </a:r>
            <a:r>
              <a:rPr lang="el-GR" sz="2000" dirty="0" smtClean="0">
                <a:solidFill>
                  <a:srgbClr val="FFFFFF"/>
                </a:solidFill>
              </a:rPr>
              <a:t> </a:t>
            </a:r>
            <a:r>
              <a:rPr lang="en-US" sz="2000" dirty="0" smtClean="0">
                <a:solidFill>
                  <a:srgbClr val="FFFFFF"/>
                </a:solidFill>
              </a:rPr>
              <a:t>matter created by lead collisions flows almost with no friction (like water, which has </a:t>
            </a:r>
            <a:r>
              <a:rPr lang="en-GB" sz="2000" dirty="0" smtClean="0">
                <a:solidFill>
                  <a:srgbClr val="FFFFFF"/>
                </a:solidFill>
              </a:rPr>
              <a:t>low viscosity) and not like honey (which has high viscosity)</a:t>
            </a:r>
            <a:endParaRPr lang="en-US" sz="2000" dirty="0">
              <a:solidFill>
                <a:srgbClr val="FFFFFF"/>
              </a:solidFill>
            </a:endParaRPr>
          </a:p>
        </p:txBody>
      </p:sp>
      <p:sp>
        <p:nvSpPr>
          <p:cNvPr id="7" name="TextBox 6"/>
          <p:cNvSpPr txBox="1"/>
          <p:nvPr/>
        </p:nvSpPr>
        <p:spPr>
          <a:xfrm>
            <a:off x="6085840" y="2765778"/>
            <a:ext cx="2761828" cy="1661993"/>
          </a:xfrm>
          <a:prstGeom prst="rect">
            <a:avLst/>
          </a:prstGeom>
          <a:noFill/>
        </p:spPr>
        <p:txBody>
          <a:bodyPr wrap="square" rtlCol="0">
            <a:spAutoFit/>
          </a:bodyPr>
          <a:lstStyle/>
          <a:p>
            <a:r>
              <a:rPr lang="en-GB" sz="1700" dirty="0" smtClean="0">
                <a:solidFill>
                  <a:srgbClr val="FFFF00"/>
                </a:solidFill>
              </a:rPr>
              <a:t>Almond shape</a:t>
            </a:r>
          </a:p>
          <a:p>
            <a:endParaRPr lang="en-GB" sz="1700" dirty="0">
              <a:solidFill>
                <a:srgbClr val="FFFF00"/>
              </a:solidFill>
            </a:endParaRPr>
          </a:p>
          <a:p>
            <a:r>
              <a:rPr lang="en-GB" sz="1700" dirty="0" smtClean="0">
                <a:solidFill>
                  <a:srgbClr val="FFFF00"/>
                </a:solidFill>
              </a:rPr>
              <a:t>More hadrons are observed parallel </a:t>
            </a:r>
            <a:r>
              <a:rPr lang="en-GB" sz="1700" smtClean="0">
                <a:solidFill>
                  <a:srgbClr val="FFFF00"/>
                </a:solidFill>
              </a:rPr>
              <a:t>to the interaction </a:t>
            </a:r>
            <a:r>
              <a:rPr lang="en-GB" sz="1700" dirty="0" smtClean="0">
                <a:solidFill>
                  <a:srgbClr val="FFFF00"/>
                </a:solidFill>
              </a:rPr>
              <a:t>plane then in the plane </a:t>
            </a:r>
            <a:r>
              <a:rPr lang="en-GB" sz="1700" dirty="0" err="1" smtClean="0">
                <a:solidFill>
                  <a:srgbClr val="FFFF00"/>
                </a:solidFill>
              </a:rPr>
              <a:t>perpedicular</a:t>
            </a:r>
            <a:r>
              <a:rPr lang="en-GB" sz="1700" dirty="0" smtClean="0">
                <a:solidFill>
                  <a:srgbClr val="FFFF00"/>
                </a:solidFill>
              </a:rPr>
              <a:t> to it</a:t>
            </a:r>
            <a:endParaRPr lang="el-GR" sz="1700" dirty="0" smtClean="0">
              <a:solidFill>
                <a:srgbClr val="FFFF00"/>
              </a:solidFill>
            </a:endParaRPr>
          </a:p>
        </p:txBody>
      </p:sp>
      <p:sp>
        <p:nvSpPr>
          <p:cNvPr id="3" name="TextBox 2"/>
          <p:cNvSpPr txBox="1"/>
          <p:nvPr/>
        </p:nvSpPr>
        <p:spPr>
          <a:xfrm>
            <a:off x="905378" y="5599440"/>
            <a:ext cx="7317811" cy="707886"/>
          </a:xfrm>
          <a:prstGeom prst="rect">
            <a:avLst/>
          </a:prstGeom>
          <a:noFill/>
        </p:spPr>
        <p:txBody>
          <a:bodyPr wrap="square" rtlCol="0">
            <a:spAutoFit/>
          </a:bodyPr>
          <a:lstStyle/>
          <a:p>
            <a:r>
              <a:rPr lang="en-US" sz="2000" dirty="0">
                <a:solidFill>
                  <a:srgbClr val="FFA8E8"/>
                </a:solidFill>
              </a:rPr>
              <a:t>One of the most spectacular results of heavy-ion experiments</a:t>
            </a:r>
          </a:p>
          <a:p>
            <a:endParaRPr lang="en-US" sz="2000" dirty="0"/>
          </a:p>
        </p:txBody>
      </p:sp>
      <p:sp>
        <p:nvSpPr>
          <p:cNvPr id="6" name="Slide Number Placeholder 5"/>
          <p:cNvSpPr>
            <a:spLocks noGrp="1"/>
          </p:cNvSpPr>
          <p:nvPr>
            <p:ph type="sldNum" sz="quarter" idx="12"/>
          </p:nvPr>
        </p:nvSpPr>
        <p:spPr/>
        <p:txBody>
          <a:bodyPr/>
          <a:lstStyle/>
          <a:p>
            <a:fld id="{8B9660DA-E739-CB4A-AEFC-82AEB23D0057}" type="slidenum">
              <a:rPr lang="en-US" smtClean="0"/>
              <a:pPr/>
              <a:t>22</a:t>
            </a:fld>
            <a:endParaRPr lang="en-US"/>
          </a:p>
        </p:txBody>
      </p:sp>
      <p:sp>
        <p:nvSpPr>
          <p:cNvPr id="8" name="Date Placeholder 7"/>
          <p:cNvSpPr>
            <a:spLocks noGrp="1"/>
          </p:cNvSpPr>
          <p:nvPr>
            <p:ph type="dt" sz="half" idx="10"/>
          </p:nvPr>
        </p:nvSpPr>
        <p:spPr/>
        <p:txBody>
          <a:bodyPr/>
          <a:lstStyle/>
          <a:p>
            <a:r>
              <a:rPr lang="en-GB" smtClean="0"/>
              <a:t>Despina Hatzifotiadou</a:t>
            </a:r>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3678824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 y="207469"/>
            <a:ext cx="4023360" cy="501473"/>
          </a:xfrm>
        </p:spPr>
        <p:txBody>
          <a:bodyPr>
            <a:normAutofit fontScale="90000"/>
          </a:bodyPr>
          <a:lstStyle/>
          <a:p>
            <a:pPr algn="l"/>
            <a:r>
              <a:rPr lang="en-GB" sz="2400" dirty="0" smtClean="0">
                <a:solidFill>
                  <a:srgbClr val="FFFF00"/>
                </a:solidFill>
              </a:rPr>
              <a:t>Highest man-made temperature </a:t>
            </a:r>
            <a:endParaRPr lang="en-US" sz="2400" dirty="0">
              <a:solidFill>
                <a:srgbClr val="FFFF00"/>
              </a:solidFill>
            </a:endParaRPr>
          </a:p>
        </p:txBody>
      </p:sp>
      <p:sp>
        <p:nvSpPr>
          <p:cNvPr id="5" name="TextBox 4"/>
          <p:cNvSpPr txBox="1"/>
          <p:nvPr/>
        </p:nvSpPr>
        <p:spPr>
          <a:xfrm>
            <a:off x="109744" y="871755"/>
            <a:ext cx="4389748" cy="5016758"/>
          </a:xfrm>
          <a:prstGeom prst="rect">
            <a:avLst/>
          </a:prstGeom>
          <a:noFill/>
        </p:spPr>
        <p:txBody>
          <a:bodyPr wrap="square" rtlCol="0">
            <a:spAutoFit/>
          </a:bodyPr>
          <a:lstStyle/>
          <a:p>
            <a:r>
              <a:rPr lang="en-US" sz="2000" dirty="0" smtClean="0">
                <a:solidFill>
                  <a:schemeClr val="bg1"/>
                </a:solidFill>
              </a:rPr>
              <a:t>Thermal </a:t>
            </a:r>
            <a:r>
              <a:rPr lang="en-US" sz="2000" dirty="0">
                <a:solidFill>
                  <a:schemeClr val="bg1"/>
                </a:solidFill>
              </a:rPr>
              <a:t>photons, radiated by the quark </a:t>
            </a:r>
            <a:r>
              <a:rPr lang="en-US" sz="2000" dirty="0" smtClean="0">
                <a:solidFill>
                  <a:schemeClr val="bg1"/>
                </a:solidFill>
              </a:rPr>
              <a:t>gluon plasma </a:t>
            </a:r>
            <a:r>
              <a:rPr lang="en-US" sz="2000" dirty="0">
                <a:solidFill>
                  <a:schemeClr val="bg1"/>
                </a:solidFill>
              </a:rPr>
              <a:t>(“direct” photons, not coming from decays of hadrons) reflect the temperature of  the system</a:t>
            </a:r>
            <a:r>
              <a:rPr lang="en-US" sz="2000" dirty="0" smtClean="0">
                <a:solidFill>
                  <a:schemeClr val="bg1"/>
                </a:solidFill>
              </a:rPr>
              <a:t>.</a:t>
            </a:r>
          </a:p>
          <a:p>
            <a:endParaRPr lang="en-US" sz="2000" dirty="0">
              <a:solidFill>
                <a:schemeClr val="bg1"/>
              </a:solidFill>
            </a:endParaRPr>
          </a:p>
          <a:p>
            <a:r>
              <a:rPr lang="en-US" sz="2000" dirty="0">
                <a:solidFill>
                  <a:schemeClr val="bg1"/>
                </a:solidFill>
              </a:rPr>
              <a:t>The inverse slope of the distribution of these photons suggests that the initial temperature of the system created by lead collisions is </a:t>
            </a:r>
            <a:r>
              <a:rPr lang="en-US" sz="2000" dirty="0">
                <a:solidFill>
                  <a:srgbClr val="FFFF00"/>
                </a:solidFill>
              </a:rPr>
              <a:t>some trillion of degrees Kelvin</a:t>
            </a:r>
            <a:r>
              <a:rPr lang="en-US" sz="2000" dirty="0" smtClean="0">
                <a:solidFill>
                  <a:srgbClr val="FFFF00"/>
                </a:solidFill>
              </a:rPr>
              <a:t>.</a:t>
            </a:r>
          </a:p>
          <a:p>
            <a:endParaRPr lang="en-US" sz="2000" dirty="0">
              <a:solidFill>
                <a:srgbClr val="FFFF00"/>
              </a:solidFill>
            </a:endParaRPr>
          </a:p>
          <a:p>
            <a:r>
              <a:rPr lang="en-US" sz="2000" dirty="0" smtClean="0">
                <a:solidFill>
                  <a:srgbClr val="FFFF00"/>
                </a:solidFill>
              </a:rPr>
              <a:t>This temperature is 250 000 times higher than the temperature in the core of the sun</a:t>
            </a:r>
          </a:p>
          <a:p>
            <a:endParaRPr lang="en-US" sz="2000" dirty="0">
              <a:solidFill>
                <a:srgbClr val="FFFF00"/>
              </a:solidFill>
            </a:endParaRPr>
          </a:p>
          <a:p>
            <a:r>
              <a:rPr lang="en-US" sz="2000" dirty="0">
                <a:solidFill>
                  <a:schemeClr val="bg1"/>
                </a:solidFill>
              </a:rPr>
              <a:t>The hottest piece of matter ever formed</a:t>
            </a:r>
            <a:endParaRPr lang="en-US" sz="2000" dirty="0">
              <a:solidFill>
                <a:srgbClr val="FFFF00"/>
              </a:solidFill>
            </a:endParaRPr>
          </a:p>
        </p:txBody>
      </p:sp>
      <p:pic>
        <p:nvPicPr>
          <p:cNvPr id="9" name="Picture 8" descr="guinne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994" y="3974646"/>
            <a:ext cx="4365533" cy="2269365"/>
          </a:xfrm>
          <a:prstGeom prst="rect">
            <a:avLst/>
          </a:prstGeom>
        </p:spPr>
      </p:pic>
      <p:sp>
        <p:nvSpPr>
          <p:cNvPr id="10" name="TextBox 9"/>
          <p:cNvSpPr txBox="1"/>
          <p:nvPr/>
        </p:nvSpPr>
        <p:spPr>
          <a:xfrm>
            <a:off x="4785360" y="6156960"/>
            <a:ext cx="4023360" cy="369332"/>
          </a:xfrm>
          <a:prstGeom prst="rect">
            <a:avLst/>
          </a:prstGeom>
          <a:noFill/>
        </p:spPr>
        <p:txBody>
          <a:bodyPr wrap="square" rtlCol="0">
            <a:spAutoFit/>
          </a:bodyPr>
          <a:lstStyle/>
          <a:p>
            <a:r>
              <a:rPr lang="en-US" dirty="0" smtClean="0">
                <a:solidFill>
                  <a:srgbClr val="FFFF00"/>
                </a:solidFill>
              </a:rPr>
              <a:t>Before heavy ion collisions at LHC</a:t>
            </a:r>
            <a:endParaRPr lang="en-US" dirty="0">
              <a:solidFill>
                <a:srgbClr val="FFFF00"/>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23</a:t>
            </a:fld>
            <a:endParaRPr lang="en-US"/>
          </a:p>
        </p:txBody>
      </p:sp>
      <p:pic>
        <p:nvPicPr>
          <p:cNvPr id="4" name="Picture 3" descr="Directpho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8715" y="708942"/>
            <a:ext cx="3668085" cy="2556194"/>
          </a:xfrm>
          <a:prstGeom prst="rect">
            <a:avLst/>
          </a:prstGeom>
        </p:spPr>
      </p:pic>
      <p:sp>
        <p:nvSpPr>
          <p:cNvPr id="6" name="Date Placeholder 5"/>
          <p:cNvSpPr>
            <a:spLocks noGrp="1"/>
          </p:cNvSpPr>
          <p:nvPr>
            <p:ph type="dt" sz="half" idx="10"/>
          </p:nvPr>
        </p:nvSpPr>
        <p:spPr/>
        <p:txBody>
          <a:bodyPr/>
          <a:lstStyle/>
          <a:p>
            <a:r>
              <a:rPr lang="en-GB" smtClean="0"/>
              <a:t>Despina Hatzifotiadou</a:t>
            </a:r>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4593305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66520" y="114023"/>
            <a:ext cx="2397046" cy="400110"/>
          </a:xfrm>
          <a:prstGeom prst="rect">
            <a:avLst/>
          </a:prstGeom>
          <a:noFill/>
        </p:spPr>
        <p:txBody>
          <a:bodyPr wrap="square" rtlCol="0">
            <a:spAutoFit/>
          </a:bodyPr>
          <a:lstStyle/>
          <a:p>
            <a:r>
              <a:rPr lang="en-GB" sz="2000" dirty="0" smtClean="0">
                <a:solidFill>
                  <a:srgbClr val="FFFF00"/>
                </a:solidFill>
              </a:rPr>
              <a:t>Energy loss</a:t>
            </a:r>
            <a:endParaRPr lang="en-US" sz="2000" dirty="0">
              <a:solidFill>
                <a:srgbClr val="FFFF00"/>
              </a:solidFill>
            </a:endParaRPr>
          </a:p>
        </p:txBody>
      </p:sp>
      <p:pic>
        <p:nvPicPr>
          <p:cNvPr id="8" name="Picture 7" descr="cms2j.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47" y="2999243"/>
            <a:ext cx="4574012" cy="3242888"/>
          </a:xfrm>
          <a:prstGeom prst="rect">
            <a:avLst/>
          </a:prstGeom>
        </p:spPr>
      </p:pic>
      <p:sp>
        <p:nvSpPr>
          <p:cNvPr id="9" name="TextBox 8"/>
          <p:cNvSpPr txBox="1"/>
          <p:nvPr/>
        </p:nvSpPr>
        <p:spPr>
          <a:xfrm>
            <a:off x="-56147" y="6343688"/>
            <a:ext cx="4574012" cy="307777"/>
          </a:xfrm>
          <a:prstGeom prst="rect">
            <a:avLst/>
          </a:prstGeom>
          <a:noFill/>
        </p:spPr>
        <p:txBody>
          <a:bodyPr wrap="square" rtlCol="0">
            <a:spAutoFit/>
          </a:bodyPr>
          <a:lstStyle/>
          <a:p>
            <a:r>
              <a:rPr lang="en-US" sz="1400" dirty="0" smtClean="0">
                <a:solidFill>
                  <a:srgbClr val="FFC8E5"/>
                </a:solidFill>
              </a:rPr>
              <a:t>P</a:t>
            </a:r>
            <a:r>
              <a:rPr lang="en-GB" sz="1400" dirty="0" err="1" smtClean="0">
                <a:solidFill>
                  <a:srgbClr val="FFC8E5"/>
                </a:solidFill>
              </a:rPr>
              <a:t>roton</a:t>
            </a:r>
            <a:r>
              <a:rPr lang="en-GB" sz="1400" dirty="0" smtClean="0">
                <a:solidFill>
                  <a:srgbClr val="FFC8E5"/>
                </a:solidFill>
              </a:rPr>
              <a:t> collision event </a:t>
            </a:r>
            <a:r>
              <a:rPr lang="en-US" sz="1400" dirty="0" smtClean="0">
                <a:solidFill>
                  <a:srgbClr val="FFC8E5"/>
                </a:solidFill>
              </a:rPr>
              <a:t>–</a:t>
            </a:r>
            <a:r>
              <a:rPr lang="en-GB" sz="1400" dirty="0" smtClean="0">
                <a:solidFill>
                  <a:srgbClr val="FFC8E5"/>
                </a:solidFill>
              </a:rPr>
              <a:t> two jets with energy of </a:t>
            </a:r>
            <a:r>
              <a:rPr lang="el-GR" sz="1400" dirty="0" smtClean="0">
                <a:solidFill>
                  <a:srgbClr val="FFC8E5"/>
                </a:solidFill>
              </a:rPr>
              <a:t>~20 </a:t>
            </a:r>
            <a:r>
              <a:rPr lang="en-GB" sz="1400" dirty="0" err="1" smtClean="0">
                <a:solidFill>
                  <a:srgbClr val="FFC8E5"/>
                </a:solidFill>
              </a:rPr>
              <a:t>GeV</a:t>
            </a:r>
            <a:endParaRPr lang="en-US" sz="1400" dirty="0">
              <a:solidFill>
                <a:srgbClr val="FFC8E5"/>
              </a:solidFill>
            </a:endParaRPr>
          </a:p>
        </p:txBody>
      </p:sp>
      <p:sp>
        <p:nvSpPr>
          <p:cNvPr id="10" name="Rectangle 9"/>
          <p:cNvSpPr/>
          <p:nvPr/>
        </p:nvSpPr>
        <p:spPr>
          <a:xfrm>
            <a:off x="4506464" y="3281465"/>
            <a:ext cx="4569975" cy="369332"/>
          </a:xfrm>
          <a:prstGeom prst="rect">
            <a:avLst/>
          </a:prstGeom>
        </p:spPr>
        <p:txBody>
          <a:bodyPr wrap="square">
            <a:spAutoFit/>
          </a:bodyPr>
          <a:lstStyle/>
          <a:p>
            <a:r>
              <a:rPr lang="en-US" dirty="0" smtClean="0">
                <a:solidFill>
                  <a:srgbClr val="FFC8E5"/>
                </a:solidFill>
              </a:rPr>
              <a:t>L</a:t>
            </a:r>
            <a:r>
              <a:rPr lang="en-GB" dirty="0" err="1" smtClean="0">
                <a:solidFill>
                  <a:srgbClr val="FFC8E5"/>
                </a:solidFill>
              </a:rPr>
              <a:t>ead</a:t>
            </a:r>
            <a:r>
              <a:rPr lang="en-GB" dirty="0" smtClean="0">
                <a:solidFill>
                  <a:srgbClr val="FFC8E5"/>
                </a:solidFill>
              </a:rPr>
              <a:t> ion collision event</a:t>
            </a:r>
            <a:endParaRPr lang="el-GR" dirty="0">
              <a:solidFill>
                <a:srgbClr val="FFC8E5"/>
              </a:solidFill>
            </a:endParaRPr>
          </a:p>
        </p:txBody>
      </p:sp>
      <p:pic>
        <p:nvPicPr>
          <p:cNvPr id="11" name="Picture 10"/>
          <p:cNvPicPr>
            <a:picLocks noChangeAspect="1"/>
          </p:cNvPicPr>
          <p:nvPr/>
        </p:nvPicPr>
        <p:blipFill>
          <a:blip r:embed="rId3"/>
          <a:stretch>
            <a:fillRect/>
          </a:stretch>
        </p:blipFill>
        <p:spPr>
          <a:xfrm>
            <a:off x="4087502" y="0"/>
            <a:ext cx="4988937" cy="3203979"/>
          </a:xfrm>
          <a:prstGeom prst="rect">
            <a:avLst/>
          </a:prstGeom>
        </p:spPr>
      </p:pic>
      <p:sp>
        <p:nvSpPr>
          <p:cNvPr id="2" name="TextBox 1"/>
          <p:cNvSpPr txBox="1"/>
          <p:nvPr/>
        </p:nvSpPr>
        <p:spPr>
          <a:xfrm>
            <a:off x="391942" y="1935620"/>
            <a:ext cx="3187516" cy="646331"/>
          </a:xfrm>
          <a:prstGeom prst="rect">
            <a:avLst/>
          </a:prstGeom>
          <a:noFill/>
        </p:spPr>
        <p:txBody>
          <a:bodyPr wrap="none" rtlCol="0">
            <a:spAutoFit/>
          </a:bodyPr>
          <a:lstStyle/>
          <a:p>
            <a:r>
              <a:rPr lang="en-GB" dirty="0" smtClean="0">
                <a:solidFill>
                  <a:schemeClr val="bg1"/>
                </a:solidFill>
              </a:rPr>
              <a:t>Jets going in opposite directions </a:t>
            </a:r>
          </a:p>
          <a:p>
            <a:r>
              <a:rPr lang="en-GB" dirty="0" smtClean="0">
                <a:solidFill>
                  <a:schemeClr val="bg1"/>
                </a:solidFill>
              </a:rPr>
              <a:t>have ~ equal energies</a:t>
            </a:r>
            <a:endParaRPr lang="en-US" dirty="0">
              <a:solidFill>
                <a:schemeClr val="bg1"/>
              </a:solidFill>
            </a:endParaRPr>
          </a:p>
        </p:txBody>
      </p:sp>
      <p:sp>
        <p:nvSpPr>
          <p:cNvPr id="3" name="TextBox 2"/>
          <p:cNvSpPr txBox="1"/>
          <p:nvPr/>
        </p:nvSpPr>
        <p:spPr>
          <a:xfrm>
            <a:off x="4750334" y="3932203"/>
            <a:ext cx="4326106" cy="1754327"/>
          </a:xfrm>
          <a:prstGeom prst="rect">
            <a:avLst/>
          </a:prstGeom>
          <a:noFill/>
        </p:spPr>
        <p:txBody>
          <a:bodyPr wrap="square" rtlCol="0">
            <a:spAutoFit/>
          </a:bodyPr>
          <a:lstStyle/>
          <a:p>
            <a:r>
              <a:rPr lang="en-US" dirty="0" smtClean="0">
                <a:solidFill>
                  <a:srgbClr val="FFFFFF"/>
                </a:solidFill>
              </a:rPr>
              <a:t>O</a:t>
            </a:r>
            <a:r>
              <a:rPr lang="en-GB" dirty="0" smtClean="0">
                <a:solidFill>
                  <a:srgbClr val="FFFFFF"/>
                </a:solidFill>
              </a:rPr>
              <a:t>ne jet has much less energy than the other.</a:t>
            </a:r>
          </a:p>
          <a:p>
            <a:r>
              <a:rPr lang="en-GB" dirty="0" smtClean="0">
                <a:solidFill>
                  <a:srgbClr val="FFFFFF"/>
                </a:solidFill>
              </a:rPr>
              <a:t>The jet produced near  the QGP surface has high energy whereas the one that traverses the QGP is absorbed and scattered by the dense medium losing big part </a:t>
            </a:r>
            <a:r>
              <a:rPr lang="en-GB" dirty="0">
                <a:solidFill>
                  <a:srgbClr val="FFFFFF"/>
                </a:solidFill>
              </a:rPr>
              <a:t>o</a:t>
            </a:r>
            <a:r>
              <a:rPr lang="en-GB" dirty="0" smtClean="0">
                <a:solidFill>
                  <a:srgbClr val="FFFFFF"/>
                </a:solidFill>
              </a:rPr>
              <a:t>f its energy</a:t>
            </a:r>
            <a:endParaRPr lang="el-GR" dirty="0" smtClean="0">
              <a:solidFill>
                <a:srgbClr val="FFFFFF"/>
              </a:solidFill>
            </a:endParaRPr>
          </a:p>
        </p:txBody>
      </p:sp>
      <p:sp>
        <p:nvSpPr>
          <p:cNvPr id="4" name="TextBox 3"/>
          <p:cNvSpPr txBox="1"/>
          <p:nvPr/>
        </p:nvSpPr>
        <p:spPr>
          <a:xfrm>
            <a:off x="266520" y="749139"/>
            <a:ext cx="3621542" cy="923330"/>
          </a:xfrm>
          <a:prstGeom prst="rect">
            <a:avLst/>
          </a:prstGeom>
          <a:noFill/>
        </p:spPr>
        <p:txBody>
          <a:bodyPr wrap="square" rtlCol="0">
            <a:spAutoFit/>
          </a:bodyPr>
          <a:lstStyle/>
          <a:p>
            <a:r>
              <a:rPr lang="en-GB" dirty="0" smtClean="0">
                <a:solidFill>
                  <a:srgbClr val="FFC8E5"/>
                </a:solidFill>
              </a:rPr>
              <a:t>One of the first announcements from the first lead ion run at LHC, December</a:t>
            </a:r>
            <a:r>
              <a:rPr lang="el-GR" dirty="0" smtClean="0">
                <a:solidFill>
                  <a:srgbClr val="FFC8E5"/>
                </a:solidFill>
              </a:rPr>
              <a:t> 2010)</a:t>
            </a:r>
            <a:endParaRPr lang="en-US" dirty="0">
              <a:solidFill>
                <a:srgbClr val="FFC8E5"/>
              </a:solidFill>
            </a:endParaRPr>
          </a:p>
        </p:txBody>
      </p:sp>
    </p:spTree>
    <p:extLst>
      <p:ext uri="{BB962C8B-B14F-4D97-AF65-F5344CB8AC3E}">
        <p14:creationId xmlns:p14="http://schemas.microsoft.com/office/powerpoint/2010/main" val="420699516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015" y="219519"/>
            <a:ext cx="1663812" cy="400110"/>
          </a:xfrm>
          <a:prstGeom prst="rect">
            <a:avLst/>
          </a:prstGeom>
          <a:noFill/>
        </p:spPr>
        <p:txBody>
          <a:bodyPr wrap="none" rtlCol="0">
            <a:spAutoFit/>
          </a:bodyPr>
          <a:lstStyle/>
          <a:p>
            <a:r>
              <a:rPr lang="en-US" sz="2000" dirty="0" smtClean="0">
                <a:solidFill>
                  <a:srgbClr val="FFFF00"/>
                </a:solidFill>
              </a:rPr>
              <a:t>Jet Quenching</a:t>
            </a:r>
            <a:endParaRPr lang="en-US" sz="2000" dirty="0">
              <a:solidFill>
                <a:srgbClr val="FFFF00"/>
              </a:solidFill>
            </a:endParaRPr>
          </a:p>
        </p:txBody>
      </p:sp>
      <p:pic>
        <p:nvPicPr>
          <p:cNvPr id="5" name="Picture 4"/>
          <p:cNvPicPr>
            <a:picLocks noChangeAspect="1"/>
          </p:cNvPicPr>
          <p:nvPr/>
        </p:nvPicPr>
        <p:blipFill>
          <a:blip r:embed="rId2"/>
          <a:stretch>
            <a:fillRect/>
          </a:stretch>
        </p:blipFill>
        <p:spPr>
          <a:xfrm>
            <a:off x="174251" y="692150"/>
            <a:ext cx="3810000" cy="2730500"/>
          </a:xfrm>
          <a:prstGeom prst="rect">
            <a:avLst/>
          </a:prstGeom>
        </p:spPr>
      </p:pic>
      <p:pic>
        <p:nvPicPr>
          <p:cNvPr id="6" name="Picture 5"/>
          <p:cNvPicPr>
            <a:picLocks noChangeAspect="1"/>
          </p:cNvPicPr>
          <p:nvPr/>
        </p:nvPicPr>
        <p:blipFill>
          <a:blip r:embed="rId3"/>
          <a:stretch>
            <a:fillRect/>
          </a:stretch>
        </p:blipFill>
        <p:spPr>
          <a:xfrm>
            <a:off x="174251" y="3656751"/>
            <a:ext cx="3810000" cy="2730500"/>
          </a:xfrm>
          <a:prstGeom prst="rect">
            <a:avLst/>
          </a:prstGeom>
        </p:spPr>
      </p:pic>
      <p:sp>
        <p:nvSpPr>
          <p:cNvPr id="7" name="TextBox 6"/>
          <p:cNvSpPr txBox="1"/>
          <p:nvPr/>
        </p:nvSpPr>
        <p:spPr>
          <a:xfrm>
            <a:off x="4452458" y="1034875"/>
            <a:ext cx="4154582" cy="646331"/>
          </a:xfrm>
          <a:prstGeom prst="rect">
            <a:avLst/>
          </a:prstGeom>
          <a:noFill/>
          <a:ln>
            <a:solidFill>
              <a:srgbClr val="FFFFFF"/>
            </a:solidFill>
          </a:ln>
        </p:spPr>
        <p:txBody>
          <a:bodyPr wrap="square" rtlCol="0">
            <a:spAutoFit/>
          </a:bodyPr>
          <a:lstStyle/>
          <a:p>
            <a:r>
              <a:rPr lang="en-US" dirty="0" smtClean="0">
                <a:solidFill>
                  <a:schemeClr val="bg1"/>
                </a:solidFill>
              </a:rPr>
              <a:t>ALICE –</a:t>
            </a:r>
            <a:r>
              <a:rPr lang="en-GB" dirty="0" smtClean="0">
                <a:solidFill>
                  <a:schemeClr val="bg1"/>
                </a:solidFill>
              </a:rPr>
              <a:t> peripheral lead ion collisions- two jets</a:t>
            </a:r>
            <a:endParaRPr lang="en-US" dirty="0">
              <a:solidFill>
                <a:schemeClr val="bg1"/>
              </a:solidFill>
            </a:endParaRPr>
          </a:p>
        </p:txBody>
      </p:sp>
      <p:sp>
        <p:nvSpPr>
          <p:cNvPr id="8" name="Rectangle 7"/>
          <p:cNvSpPr/>
          <p:nvPr/>
        </p:nvSpPr>
        <p:spPr>
          <a:xfrm>
            <a:off x="4339775" y="1952666"/>
            <a:ext cx="4572000" cy="1200329"/>
          </a:xfrm>
          <a:prstGeom prst="rect">
            <a:avLst/>
          </a:prstGeom>
          <a:ln>
            <a:solidFill>
              <a:srgbClr val="FFFFFF"/>
            </a:solidFill>
          </a:ln>
        </p:spPr>
        <p:txBody>
          <a:bodyPr>
            <a:spAutoFit/>
          </a:bodyPr>
          <a:lstStyle/>
          <a:p>
            <a:r>
              <a:rPr lang="en-US" dirty="0">
                <a:solidFill>
                  <a:schemeClr val="bg1"/>
                </a:solidFill>
              </a:rPr>
              <a:t>ALICE </a:t>
            </a:r>
            <a:r>
              <a:rPr lang="en-US" dirty="0" smtClean="0">
                <a:solidFill>
                  <a:schemeClr val="bg1"/>
                </a:solidFill>
              </a:rPr>
              <a:t>–</a:t>
            </a:r>
            <a:r>
              <a:rPr lang="el-GR" dirty="0" smtClean="0">
                <a:solidFill>
                  <a:schemeClr val="bg1"/>
                </a:solidFill>
              </a:rPr>
              <a:t> </a:t>
            </a:r>
            <a:r>
              <a:rPr lang="en-GB" dirty="0" smtClean="0">
                <a:solidFill>
                  <a:schemeClr val="bg1"/>
                </a:solidFill>
              </a:rPr>
              <a:t>central lead ion collisions</a:t>
            </a:r>
          </a:p>
          <a:p>
            <a:r>
              <a:rPr lang="el-GR" dirty="0" smtClean="0">
                <a:solidFill>
                  <a:schemeClr val="bg1"/>
                </a:solidFill>
              </a:rPr>
              <a:t>1 </a:t>
            </a:r>
            <a:r>
              <a:rPr lang="en-GB" dirty="0" smtClean="0">
                <a:solidFill>
                  <a:schemeClr val="bg1"/>
                </a:solidFill>
              </a:rPr>
              <a:t>jet is visible, the other has been absorbed while travelling through the QGP and does not come out</a:t>
            </a:r>
            <a:endParaRPr lang="en-US" dirty="0">
              <a:solidFill>
                <a:schemeClr val="bg1"/>
              </a:solidFill>
            </a:endParaRPr>
          </a:p>
        </p:txBody>
      </p:sp>
      <p:cxnSp>
        <p:nvCxnSpPr>
          <p:cNvPr id="10" name="Straight Arrow Connector 9"/>
          <p:cNvCxnSpPr/>
          <p:nvPr/>
        </p:nvCxnSpPr>
        <p:spPr>
          <a:xfrm flipH="1">
            <a:off x="3984251" y="1554174"/>
            <a:ext cx="226417" cy="12703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984251" y="2707270"/>
            <a:ext cx="355524" cy="1587597"/>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750436" y="5097021"/>
            <a:ext cx="184666" cy="369332"/>
          </a:xfrm>
          <a:prstGeom prst="rect">
            <a:avLst/>
          </a:prstGeom>
          <a:noFill/>
        </p:spPr>
        <p:txBody>
          <a:bodyPr wrap="none" rtlCol="0">
            <a:spAutoFit/>
          </a:bodyPr>
          <a:lstStyle/>
          <a:p>
            <a:endParaRPr lang="en-US" dirty="0"/>
          </a:p>
        </p:txBody>
      </p:sp>
      <p:pic>
        <p:nvPicPr>
          <p:cNvPr id="15" name="Picture 14" descr="Jet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2046" y="3656751"/>
            <a:ext cx="3296780" cy="2630692"/>
          </a:xfrm>
          <a:prstGeom prst="rect">
            <a:avLst/>
          </a:prstGeom>
        </p:spPr>
      </p:pic>
    </p:spTree>
    <p:extLst>
      <p:ext uri="{BB962C8B-B14F-4D97-AF65-F5344CB8AC3E}">
        <p14:creationId xmlns:p14="http://schemas.microsoft.com/office/powerpoint/2010/main" val="3743578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Autofit/>
          </a:bodyPr>
          <a:lstStyle/>
          <a:p>
            <a:r>
              <a:rPr lang="en-GB" sz="2400" dirty="0" smtClean="0">
                <a:solidFill>
                  <a:srgbClr val="FFFFFF"/>
                </a:solidFill>
              </a:rPr>
              <a:t>The J/</a:t>
            </a:r>
            <a:r>
              <a:rPr lang="el-GR" sz="2400" dirty="0" smtClean="0">
                <a:solidFill>
                  <a:srgbClr val="FFFFFF"/>
                </a:solidFill>
              </a:rPr>
              <a:t>Ψ</a:t>
            </a:r>
            <a:r>
              <a:rPr lang="en-GB" sz="2400" dirty="0" smtClean="0">
                <a:solidFill>
                  <a:srgbClr val="FFFFFF"/>
                </a:solidFill>
              </a:rPr>
              <a:t> mystery</a:t>
            </a:r>
            <a:endParaRPr lang="en-US" sz="2400" dirty="0">
              <a:solidFill>
                <a:srgbClr val="FFFFFF"/>
              </a:solidFill>
            </a:endParaRPr>
          </a:p>
        </p:txBody>
      </p:sp>
      <p:sp>
        <p:nvSpPr>
          <p:cNvPr id="3" name="Content Placeholder 2"/>
          <p:cNvSpPr>
            <a:spLocks noGrp="1"/>
          </p:cNvSpPr>
          <p:nvPr>
            <p:ph idx="1"/>
          </p:nvPr>
        </p:nvSpPr>
        <p:spPr>
          <a:xfrm>
            <a:off x="457200" y="770068"/>
            <a:ext cx="8229600" cy="5356095"/>
          </a:xfrm>
        </p:spPr>
        <p:txBody>
          <a:bodyPr>
            <a:normAutofit/>
          </a:bodyPr>
          <a:lstStyle/>
          <a:p>
            <a:r>
              <a:rPr lang="en-GB" sz="2000" dirty="0">
                <a:solidFill>
                  <a:srgbClr val="FFFF00"/>
                </a:solidFill>
              </a:rPr>
              <a:t>J/</a:t>
            </a:r>
            <a:r>
              <a:rPr lang="el-GR" sz="2000" dirty="0" smtClean="0">
                <a:solidFill>
                  <a:srgbClr val="FFFF00"/>
                </a:solidFill>
              </a:rPr>
              <a:t>Ψ</a:t>
            </a:r>
            <a:r>
              <a:rPr lang="el-GR" sz="2000" dirty="0" smtClean="0">
                <a:solidFill>
                  <a:srgbClr val="FFFFFF"/>
                </a:solidFill>
              </a:rPr>
              <a:t> </a:t>
            </a:r>
            <a:r>
              <a:rPr lang="en-GB" sz="2000" dirty="0" smtClean="0">
                <a:solidFill>
                  <a:srgbClr val="FFFFFF"/>
                </a:solidFill>
              </a:rPr>
              <a:t>Discovered in </a:t>
            </a:r>
            <a:r>
              <a:rPr lang="el-GR" sz="2000" dirty="0" smtClean="0">
                <a:solidFill>
                  <a:srgbClr val="FFFFFF"/>
                </a:solidFill>
              </a:rPr>
              <a:t>1974, </a:t>
            </a:r>
            <a:r>
              <a:rPr lang="en-GB" sz="2000" dirty="0" smtClean="0">
                <a:solidFill>
                  <a:srgbClr val="FFFFFF"/>
                </a:solidFill>
              </a:rPr>
              <a:t>almost simultaneously</a:t>
            </a:r>
            <a:r>
              <a:rPr lang="el-GR" sz="2000" dirty="0" smtClean="0">
                <a:solidFill>
                  <a:srgbClr val="FFFFFF"/>
                </a:solidFill>
              </a:rPr>
              <a:t>, </a:t>
            </a:r>
            <a:r>
              <a:rPr lang="en-GB" sz="2000" dirty="0" smtClean="0">
                <a:solidFill>
                  <a:srgbClr val="FFFFFF"/>
                </a:solidFill>
              </a:rPr>
              <a:t>at</a:t>
            </a:r>
            <a:r>
              <a:rPr lang="el-GR" sz="2000" dirty="0" smtClean="0">
                <a:solidFill>
                  <a:srgbClr val="FFFFFF"/>
                </a:solidFill>
              </a:rPr>
              <a:t> </a:t>
            </a:r>
            <a:r>
              <a:rPr lang="en-GB" sz="2000" dirty="0" smtClean="0">
                <a:solidFill>
                  <a:srgbClr val="FFFFFF"/>
                </a:solidFill>
              </a:rPr>
              <a:t>Brookhaven </a:t>
            </a:r>
            <a:r>
              <a:rPr lang="el-GR" sz="2000" dirty="0" smtClean="0">
                <a:solidFill>
                  <a:srgbClr val="FFFFFF"/>
                </a:solidFill>
              </a:rPr>
              <a:t>(</a:t>
            </a:r>
            <a:r>
              <a:rPr lang="en-GB" sz="2000" dirty="0" smtClean="0">
                <a:solidFill>
                  <a:srgbClr val="FFFFFF"/>
                </a:solidFill>
              </a:rPr>
              <a:t>proton-nuclei</a:t>
            </a:r>
            <a:r>
              <a:rPr lang="el-GR" sz="2000" dirty="0" smtClean="0">
                <a:solidFill>
                  <a:srgbClr val="FFFFFF"/>
                </a:solidFill>
              </a:rPr>
              <a:t> </a:t>
            </a:r>
            <a:r>
              <a:rPr lang="en-GB" sz="2000" dirty="0" smtClean="0">
                <a:solidFill>
                  <a:srgbClr val="FFFFFF"/>
                </a:solidFill>
              </a:rPr>
              <a:t>collisions</a:t>
            </a:r>
            <a:r>
              <a:rPr lang="el-GR" sz="2000" dirty="0" smtClean="0">
                <a:solidFill>
                  <a:srgbClr val="FFFFFF"/>
                </a:solidFill>
              </a:rPr>
              <a:t>) </a:t>
            </a:r>
            <a:r>
              <a:rPr lang="en-GB" sz="2000" dirty="0" smtClean="0">
                <a:solidFill>
                  <a:srgbClr val="FFFFFF"/>
                </a:solidFill>
              </a:rPr>
              <a:t>and at </a:t>
            </a:r>
            <a:r>
              <a:rPr lang="el-GR" sz="2000" dirty="0" smtClean="0">
                <a:solidFill>
                  <a:srgbClr val="FFFFFF"/>
                </a:solidFill>
              </a:rPr>
              <a:t> </a:t>
            </a:r>
            <a:r>
              <a:rPr lang="en-GB" sz="2000" dirty="0" smtClean="0">
                <a:solidFill>
                  <a:srgbClr val="FFFFFF"/>
                </a:solidFill>
              </a:rPr>
              <a:t>SLAC (collisions</a:t>
            </a:r>
            <a:r>
              <a:rPr lang="el-GR" sz="2000" dirty="0" smtClean="0">
                <a:solidFill>
                  <a:srgbClr val="FFFFFF"/>
                </a:solidFill>
              </a:rPr>
              <a:t> </a:t>
            </a:r>
            <a:r>
              <a:rPr lang="en-GB" sz="2000" dirty="0" err="1" smtClean="0">
                <a:solidFill>
                  <a:srgbClr val="FFFFFF"/>
                </a:solidFill>
              </a:rPr>
              <a:t>e</a:t>
            </a:r>
            <a:r>
              <a:rPr lang="en-GB" sz="2000" baseline="30000" dirty="0" err="1" smtClean="0">
                <a:solidFill>
                  <a:srgbClr val="FFFFFF"/>
                </a:solidFill>
              </a:rPr>
              <a:t>+</a:t>
            </a:r>
            <a:r>
              <a:rPr lang="en-GB" sz="2000" dirty="0" err="1" smtClean="0">
                <a:solidFill>
                  <a:srgbClr val="FFFFFF"/>
                </a:solidFill>
              </a:rPr>
              <a:t>e</a:t>
            </a:r>
            <a:r>
              <a:rPr lang="en-GB" sz="2000" baseline="30000" dirty="0" smtClean="0">
                <a:solidFill>
                  <a:srgbClr val="FFFFFF"/>
                </a:solidFill>
              </a:rPr>
              <a:t>-</a:t>
            </a:r>
            <a:r>
              <a:rPr lang="el-GR" sz="2000" dirty="0" smtClean="0">
                <a:solidFill>
                  <a:srgbClr val="FFFFFF"/>
                </a:solidFill>
              </a:rPr>
              <a:t>)</a:t>
            </a:r>
          </a:p>
          <a:p>
            <a:r>
              <a:rPr lang="en-US" sz="2000" dirty="0" smtClean="0">
                <a:solidFill>
                  <a:srgbClr val="FFFFFF"/>
                </a:solidFill>
              </a:rPr>
              <a:t>B</a:t>
            </a:r>
            <a:r>
              <a:rPr lang="en-GB" sz="2000" dirty="0" err="1" smtClean="0">
                <a:solidFill>
                  <a:srgbClr val="FFFFFF"/>
                </a:solidFill>
              </a:rPr>
              <a:t>ound</a:t>
            </a:r>
            <a:r>
              <a:rPr lang="en-GB" sz="2000" dirty="0" smtClean="0">
                <a:solidFill>
                  <a:srgbClr val="FFFFFF"/>
                </a:solidFill>
              </a:rPr>
              <a:t> state of a </a:t>
            </a:r>
            <a:r>
              <a:rPr lang="en-US" sz="2000" dirty="0" smtClean="0">
                <a:solidFill>
                  <a:srgbClr val="FFFFFF"/>
                </a:solidFill>
              </a:rPr>
              <a:t>c</a:t>
            </a:r>
            <a:r>
              <a:rPr lang="el-GR" sz="2000" dirty="0" smtClean="0">
                <a:solidFill>
                  <a:srgbClr val="FFFFFF"/>
                </a:solidFill>
              </a:rPr>
              <a:t> </a:t>
            </a:r>
            <a:r>
              <a:rPr lang="en-GB" sz="2000" dirty="0" smtClean="0">
                <a:solidFill>
                  <a:srgbClr val="FFFFFF"/>
                </a:solidFill>
              </a:rPr>
              <a:t>quark</a:t>
            </a:r>
            <a:r>
              <a:rPr lang="el-GR" sz="2000" dirty="0" smtClean="0">
                <a:solidFill>
                  <a:srgbClr val="FFFFFF"/>
                </a:solidFill>
              </a:rPr>
              <a:t> </a:t>
            </a:r>
            <a:r>
              <a:rPr lang="en-US" sz="2000" dirty="0" smtClean="0">
                <a:solidFill>
                  <a:srgbClr val="FFFFFF"/>
                </a:solidFill>
              </a:rPr>
              <a:t> and a c</a:t>
            </a:r>
            <a:r>
              <a:rPr lang="el-GR" sz="2000" dirty="0" smtClean="0">
                <a:solidFill>
                  <a:srgbClr val="FFFFFF"/>
                </a:solidFill>
              </a:rPr>
              <a:t> </a:t>
            </a:r>
            <a:r>
              <a:rPr lang="en-GB" sz="2000" dirty="0" smtClean="0">
                <a:solidFill>
                  <a:srgbClr val="FFFFFF"/>
                </a:solidFill>
              </a:rPr>
              <a:t>anti-quark</a:t>
            </a:r>
            <a:r>
              <a:rPr lang="el-GR" sz="2000" dirty="0" smtClean="0">
                <a:solidFill>
                  <a:srgbClr val="FFFFFF"/>
                </a:solidFill>
              </a:rPr>
              <a:t> (</a:t>
            </a:r>
            <a:r>
              <a:rPr lang="en-GB" sz="2000" dirty="0" smtClean="0">
                <a:solidFill>
                  <a:srgbClr val="FFFFFF"/>
                </a:solidFill>
              </a:rPr>
              <a:t>mass</a:t>
            </a:r>
            <a:r>
              <a:rPr lang="el-GR" sz="2000" dirty="0" smtClean="0">
                <a:solidFill>
                  <a:srgbClr val="FFFFFF"/>
                </a:solidFill>
              </a:rPr>
              <a:t> 3 </a:t>
            </a:r>
            <a:r>
              <a:rPr lang="en-GB" sz="2000" dirty="0" err="1" smtClean="0">
                <a:solidFill>
                  <a:srgbClr val="FFFFFF"/>
                </a:solidFill>
              </a:rPr>
              <a:t>GeV</a:t>
            </a:r>
            <a:r>
              <a:rPr lang="el-GR" sz="2000" dirty="0" smtClean="0">
                <a:solidFill>
                  <a:srgbClr val="FFFFFF"/>
                </a:solidFill>
              </a:rPr>
              <a:t>)</a:t>
            </a:r>
          </a:p>
          <a:p>
            <a:r>
              <a:rPr lang="en-GB" sz="2000" dirty="0" smtClean="0">
                <a:solidFill>
                  <a:srgbClr val="FFFFFF"/>
                </a:solidFill>
              </a:rPr>
              <a:t>The two “object” that make the</a:t>
            </a:r>
            <a:r>
              <a:rPr lang="en-GB" sz="2000" dirty="0">
                <a:solidFill>
                  <a:srgbClr val="FFFFFF"/>
                </a:solidFill>
              </a:rPr>
              <a:t> </a:t>
            </a:r>
            <a:r>
              <a:rPr lang="en-GB" sz="2000" dirty="0" smtClean="0">
                <a:solidFill>
                  <a:srgbClr val="FFFFFF"/>
                </a:solidFill>
              </a:rPr>
              <a:t>J</a:t>
            </a:r>
            <a:r>
              <a:rPr lang="en-GB" sz="2000" dirty="0">
                <a:solidFill>
                  <a:srgbClr val="FFFFFF"/>
                </a:solidFill>
              </a:rPr>
              <a:t>/</a:t>
            </a:r>
            <a:r>
              <a:rPr lang="el-GR" sz="2000" dirty="0" smtClean="0">
                <a:solidFill>
                  <a:srgbClr val="FFFFFF"/>
                </a:solidFill>
              </a:rPr>
              <a:t>Ψ </a:t>
            </a:r>
            <a:r>
              <a:rPr lang="en-GB" sz="2000" dirty="0" smtClean="0">
                <a:solidFill>
                  <a:srgbClr val="FFFFFF"/>
                </a:solidFill>
              </a:rPr>
              <a:t>are bound due to strong interaction</a:t>
            </a:r>
            <a:endParaRPr lang="el-GR" sz="2000" dirty="0" smtClean="0">
              <a:solidFill>
                <a:srgbClr val="FFFFFF"/>
              </a:solidFill>
            </a:endParaRPr>
          </a:p>
          <a:p>
            <a:endParaRPr lang="el-GR" sz="2000" dirty="0" smtClean="0">
              <a:solidFill>
                <a:srgbClr val="FFFFFF"/>
              </a:solidFill>
            </a:endParaRPr>
          </a:p>
          <a:p>
            <a:r>
              <a:rPr lang="en-GB" sz="2000" dirty="0" smtClean="0">
                <a:solidFill>
                  <a:srgbClr val="FFFFFF"/>
                </a:solidFill>
              </a:rPr>
              <a:t>Inside the quark gluon plasma, due to the high number of free colour charges, the binding between c-quark and c-antiquark becomes weaker, the pair disintegrates and </a:t>
            </a:r>
            <a:r>
              <a:rPr lang="en-GB" sz="2000" dirty="0">
                <a:solidFill>
                  <a:srgbClr val="FFFFFF"/>
                </a:solidFill>
              </a:rPr>
              <a:t>the J/</a:t>
            </a:r>
            <a:r>
              <a:rPr lang="el-GR" sz="2000" dirty="0">
                <a:solidFill>
                  <a:srgbClr val="FFFFFF"/>
                </a:solidFill>
              </a:rPr>
              <a:t>Ψ </a:t>
            </a:r>
            <a:r>
              <a:rPr lang="en-GB" sz="2000" dirty="0" smtClean="0">
                <a:solidFill>
                  <a:srgbClr val="FFFFFF"/>
                </a:solidFill>
              </a:rPr>
              <a:t>disappears</a:t>
            </a:r>
          </a:p>
          <a:p>
            <a:r>
              <a:rPr lang="en-GB" sz="2000" dirty="0" smtClean="0">
                <a:solidFill>
                  <a:srgbClr val="FFFFFF"/>
                </a:solidFill>
              </a:rPr>
              <a:t>Suppression of the observed J</a:t>
            </a:r>
            <a:r>
              <a:rPr lang="en-GB" sz="2000" dirty="0">
                <a:solidFill>
                  <a:srgbClr val="FFFFFF"/>
                </a:solidFill>
              </a:rPr>
              <a:t>/</a:t>
            </a:r>
            <a:r>
              <a:rPr lang="el-GR" sz="2000" dirty="0" smtClean="0">
                <a:solidFill>
                  <a:srgbClr val="FFFFFF"/>
                </a:solidFill>
              </a:rPr>
              <a:t>Ψ</a:t>
            </a:r>
            <a:r>
              <a:rPr lang="en-GB" sz="2000" dirty="0" smtClean="0">
                <a:solidFill>
                  <a:srgbClr val="FFFFFF"/>
                </a:solidFill>
              </a:rPr>
              <a:t> signal</a:t>
            </a:r>
            <a:r>
              <a:rPr lang="el-GR" sz="2000" dirty="0" smtClean="0">
                <a:solidFill>
                  <a:srgbClr val="FFFFFF"/>
                </a:solidFill>
              </a:rPr>
              <a:t> </a:t>
            </a:r>
          </a:p>
          <a:p>
            <a:pPr marL="0" indent="0">
              <a:buNone/>
            </a:pPr>
            <a:r>
              <a:rPr lang="el-GR" sz="2000" dirty="0" smtClean="0">
                <a:solidFill>
                  <a:srgbClr val="FFFFFF"/>
                </a:solidFill>
              </a:rPr>
              <a:t>       (</a:t>
            </a:r>
            <a:r>
              <a:rPr lang="en-GB" sz="2000" dirty="0" smtClean="0">
                <a:solidFill>
                  <a:srgbClr val="FFFFFF"/>
                </a:solidFill>
              </a:rPr>
              <a:t>J</a:t>
            </a:r>
            <a:r>
              <a:rPr lang="en-GB" sz="2000" dirty="0">
                <a:solidFill>
                  <a:srgbClr val="FFFFFF"/>
                </a:solidFill>
              </a:rPr>
              <a:t>/</a:t>
            </a:r>
            <a:r>
              <a:rPr lang="el-GR" sz="2000" dirty="0">
                <a:solidFill>
                  <a:srgbClr val="FFFFFF"/>
                </a:solidFill>
              </a:rPr>
              <a:t>Ψ </a:t>
            </a:r>
            <a:r>
              <a:rPr lang="el-GR" sz="2000" dirty="0" smtClean="0">
                <a:solidFill>
                  <a:srgbClr val="FFFFFF"/>
                </a:solidFill>
              </a:rPr>
              <a:t> -&gt; μμ </a:t>
            </a:r>
            <a:r>
              <a:rPr lang="en-GB" sz="2000" dirty="0" smtClean="0">
                <a:solidFill>
                  <a:srgbClr val="FFFFFF"/>
                </a:solidFill>
              </a:rPr>
              <a:t>and </a:t>
            </a:r>
            <a:r>
              <a:rPr lang="el-GR" sz="2000" dirty="0" smtClean="0">
                <a:solidFill>
                  <a:srgbClr val="FFFFFF"/>
                </a:solidFill>
              </a:rPr>
              <a:t> </a:t>
            </a:r>
            <a:r>
              <a:rPr lang="en-GB" sz="2000" dirty="0">
                <a:solidFill>
                  <a:srgbClr val="FFFFFF"/>
                </a:solidFill>
              </a:rPr>
              <a:t>J/</a:t>
            </a:r>
            <a:r>
              <a:rPr lang="el-GR" sz="2000" dirty="0">
                <a:solidFill>
                  <a:srgbClr val="FFFFFF"/>
                </a:solidFill>
              </a:rPr>
              <a:t>Ψ </a:t>
            </a:r>
            <a:r>
              <a:rPr lang="el-GR" sz="2000" dirty="0" smtClean="0">
                <a:solidFill>
                  <a:srgbClr val="FFFFFF"/>
                </a:solidFill>
              </a:rPr>
              <a:t>-&gt; </a:t>
            </a:r>
            <a:r>
              <a:rPr lang="en-GB" sz="2000" dirty="0" err="1">
                <a:solidFill>
                  <a:srgbClr val="FFFFFF"/>
                </a:solidFill>
              </a:rPr>
              <a:t>e</a:t>
            </a:r>
            <a:r>
              <a:rPr lang="en-GB" sz="2000" baseline="30000" dirty="0" err="1">
                <a:solidFill>
                  <a:srgbClr val="FFFFFF"/>
                </a:solidFill>
              </a:rPr>
              <a:t>+</a:t>
            </a:r>
            <a:r>
              <a:rPr lang="en-GB" sz="2000" dirty="0" err="1">
                <a:solidFill>
                  <a:srgbClr val="FFFFFF"/>
                </a:solidFill>
              </a:rPr>
              <a:t>e</a:t>
            </a:r>
            <a:r>
              <a:rPr lang="en-GB" sz="2000" baseline="30000" dirty="0" smtClean="0">
                <a:solidFill>
                  <a:srgbClr val="FFFFFF"/>
                </a:solidFill>
              </a:rPr>
              <a:t>-</a:t>
            </a:r>
            <a:r>
              <a:rPr lang="el-GR" sz="2000" dirty="0" smtClean="0">
                <a:solidFill>
                  <a:srgbClr val="FFFFFF"/>
                </a:solidFill>
              </a:rPr>
              <a:t>)</a:t>
            </a:r>
          </a:p>
          <a:p>
            <a:pPr marL="0" indent="0">
              <a:buNone/>
            </a:pPr>
            <a:endParaRPr lang="en-GB" sz="2000" dirty="0">
              <a:solidFill>
                <a:srgbClr val="FFFFFF"/>
              </a:solidFill>
            </a:endParaRPr>
          </a:p>
          <a:p>
            <a:r>
              <a:rPr lang="en-GB" sz="2000" dirty="0" smtClean="0">
                <a:solidFill>
                  <a:srgbClr val="FFFFFF"/>
                </a:solidFill>
              </a:rPr>
              <a:t>Suppression depends on QGP temperature</a:t>
            </a:r>
          </a:p>
          <a:p>
            <a:pPr marL="0" indent="0">
              <a:buNone/>
            </a:pPr>
            <a:r>
              <a:rPr lang="el-GR" sz="2000" dirty="0" smtClean="0">
                <a:solidFill>
                  <a:srgbClr val="FFFFFF"/>
                </a:solidFill>
              </a:rPr>
              <a:t> </a:t>
            </a:r>
            <a:endParaRPr lang="en-US" sz="2000" dirty="0">
              <a:solidFill>
                <a:srgbClr val="FFFFFF"/>
              </a:solidFill>
            </a:endParaRPr>
          </a:p>
        </p:txBody>
      </p:sp>
    </p:spTree>
    <p:extLst>
      <p:ext uri="{BB962C8B-B14F-4D97-AF65-F5344CB8AC3E}">
        <p14:creationId xmlns:p14="http://schemas.microsoft.com/office/powerpoint/2010/main" val="172414096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38"/>
            <a:ext cx="8229600" cy="427881"/>
          </a:xfrm>
        </p:spPr>
        <p:txBody>
          <a:bodyPr>
            <a:normAutofit/>
          </a:bodyPr>
          <a:lstStyle/>
          <a:p>
            <a:r>
              <a:rPr lang="en-GB" sz="2000" dirty="0" smtClean="0">
                <a:solidFill>
                  <a:srgbClr val="FFFFFF"/>
                </a:solidFill>
              </a:rPr>
              <a:t>The</a:t>
            </a:r>
            <a:r>
              <a:rPr lang="el-GR" sz="2000" dirty="0" smtClean="0">
                <a:solidFill>
                  <a:srgbClr val="FFFFFF"/>
                </a:solidFill>
              </a:rPr>
              <a:t> </a:t>
            </a:r>
            <a:r>
              <a:rPr lang="en-GB" sz="2000" dirty="0" smtClean="0">
                <a:solidFill>
                  <a:srgbClr val="FFFFFF"/>
                </a:solidFill>
              </a:rPr>
              <a:t>J/</a:t>
            </a:r>
            <a:r>
              <a:rPr lang="el-GR" sz="2000" dirty="0" smtClean="0">
                <a:solidFill>
                  <a:srgbClr val="FFFFFF"/>
                </a:solidFill>
              </a:rPr>
              <a:t>Ψ</a:t>
            </a:r>
            <a:r>
              <a:rPr lang="en-GB" sz="2000" dirty="0" smtClean="0">
                <a:solidFill>
                  <a:srgbClr val="FFFFFF"/>
                </a:solidFill>
              </a:rPr>
              <a:t> mystery</a:t>
            </a:r>
            <a:endParaRPr lang="en-US" sz="2000" dirty="0">
              <a:solidFill>
                <a:srgbClr val="FFFFFF"/>
              </a:solidFill>
            </a:endParaRPr>
          </a:p>
        </p:txBody>
      </p:sp>
      <p:sp>
        <p:nvSpPr>
          <p:cNvPr id="3" name="Content Placeholder 2"/>
          <p:cNvSpPr>
            <a:spLocks noGrp="1"/>
          </p:cNvSpPr>
          <p:nvPr>
            <p:ph idx="1"/>
          </p:nvPr>
        </p:nvSpPr>
        <p:spPr>
          <a:xfrm>
            <a:off x="5965112" y="686509"/>
            <a:ext cx="3178888" cy="4430022"/>
          </a:xfrm>
        </p:spPr>
        <p:txBody>
          <a:bodyPr>
            <a:normAutofit/>
          </a:bodyPr>
          <a:lstStyle/>
          <a:p>
            <a:r>
              <a:rPr lang="en-GB" sz="1800" dirty="0" smtClean="0">
                <a:solidFill>
                  <a:srgbClr val="FFFFFF"/>
                </a:solidFill>
              </a:rPr>
              <a:t>Regeneration of </a:t>
            </a:r>
            <a:r>
              <a:rPr lang="el-GR" sz="1800" dirty="0" smtClean="0">
                <a:solidFill>
                  <a:srgbClr val="FFFFFF"/>
                </a:solidFill>
              </a:rPr>
              <a:t> </a:t>
            </a:r>
            <a:r>
              <a:rPr lang="en-GB" sz="1800" dirty="0" smtClean="0">
                <a:solidFill>
                  <a:srgbClr val="FFFFFF"/>
                </a:solidFill>
              </a:rPr>
              <a:t>J</a:t>
            </a:r>
            <a:r>
              <a:rPr lang="el-GR" sz="1800" dirty="0" smtClean="0">
                <a:solidFill>
                  <a:srgbClr val="FFFFFF"/>
                </a:solidFill>
              </a:rPr>
              <a:t>/Ψ</a:t>
            </a:r>
            <a:r>
              <a:rPr lang="en-GB" sz="1800" dirty="0" smtClean="0">
                <a:solidFill>
                  <a:srgbClr val="FFFFFF"/>
                </a:solidFill>
              </a:rPr>
              <a:t> at very central collisions</a:t>
            </a:r>
          </a:p>
          <a:p>
            <a:endParaRPr lang="en-GB" sz="1800" dirty="0">
              <a:solidFill>
                <a:srgbClr val="FFFFFF"/>
              </a:solidFill>
            </a:endParaRPr>
          </a:p>
          <a:p>
            <a:r>
              <a:rPr lang="en-GB" sz="1800" dirty="0" smtClean="0">
                <a:solidFill>
                  <a:srgbClr val="FFFFFF"/>
                </a:solidFill>
              </a:rPr>
              <a:t>Two competing phenomena</a:t>
            </a:r>
            <a:endParaRPr lang="el-GR" sz="1800" dirty="0" smtClean="0">
              <a:solidFill>
                <a:srgbClr val="FFFFFF"/>
              </a:solidFill>
            </a:endParaRPr>
          </a:p>
          <a:p>
            <a:endParaRPr lang="el-GR" sz="1800" dirty="0">
              <a:solidFill>
                <a:srgbClr val="FFFFFF"/>
              </a:solidFill>
            </a:endParaRPr>
          </a:p>
          <a:p>
            <a:r>
              <a:rPr lang="en-GB" sz="1800" dirty="0" smtClean="0">
                <a:solidFill>
                  <a:srgbClr val="FFFFFF"/>
                </a:solidFill>
              </a:rPr>
              <a:t>Suppression of J</a:t>
            </a:r>
            <a:r>
              <a:rPr lang="el-GR" sz="1800" dirty="0">
                <a:solidFill>
                  <a:srgbClr val="FFFFFF"/>
                </a:solidFill>
              </a:rPr>
              <a:t>/</a:t>
            </a:r>
            <a:r>
              <a:rPr lang="el-GR" sz="1800" dirty="0" smtClean="0">
                <a:solidFill>
                  <a:srgbClr val="FFFFFF"/>
                </a:solidFill>
              </a:rPr>
              <a:t>Ψ </a:t>
            </a:r>
            <a:r>
              <a:rPr lang="en-GB" sz="1800" dirty="0" smtClean="0">
                <a:solidFill>
                  <a:srgbClr val="FFFFFF"/>
                </a:solidFill>
              </a:rPr>
              <a:t>due to interaction with the quark gluon plasma </a:t>
            </a:r>
            <a:r>
              <a:rPr lang="el-GR" sz="1800" dirty="0" smtClean="0">
                <a:solidFill>
                  <a:srgbClr val="FFFFFF"/>
                </a:solidFill>
              </a:rPr>
              <a:t> </a:t>
            </a:r>
          </a:p>
          <a:p>
            <a:endParaRPr lang="el-GR" sz="1800" dirty="0" smtClean="0">
              <a:solidFill>
                <a:srgbClr val="FFFFFF"/>
              </a:solidFill>
            </a:endParaRPr>
          </a:p>
          <a:p>
            <a:r>
              <a:rPr lang="en-GB" sz="1800" dirty="0" smtClean="0">
                <a:solidFill>
                  <a:srgbClr val="FFFFFF"/>
                </a:solidFill>
              </a:rPr>
              <a:t>Creation of many J</a:t>
            </a:r>
            <a:r>
              <a:rPr lang="el-GR" sz="1800" dirty="0">
                <a:solidFill>
                  <a:srgbClr val="FFFFFF"/>
                </a:solidFill>
              </a:rPr>
              <a:t>/</a:t>
            </a:r>
            <a:r>
              <a:rPr lang="el-GR" sz="1800" dirty="0" smtClean="0">
                <a:solidFill>
                  <a:srgbClr val="FFFFFF"/>
                </a:solidFill>
              </a:rPr>
              <a:t>Ψ </a:t>
            </a:r>
            <a:r>
              <a:rPr lang="en-GB" sz="1800" dirty="0" smtClean="0">
                <a:solidFill>
                  <a:srgbClr val="FFFFFF"/>
                </a:solidFill>
              </a:rPr>
              <a:t>due to the high number of</a:t>
            </a:r>
            <a:r>
              <a:rPr lang="el-GR" sz="1800" dirty="0" smtClean="0">
                <a:solidFill>
                  <a:srgbClr val="FFFFFF"/>
                </a:solidFill>
              </a:rPr>
              <a:t>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a:t>
            </a:r>
            <a:r>
              <a:rPr lang="en-GB" sz="1800" dirty="0" smtClean="0">
                <a:solidFill>
                  <a:srgbClr val="FFFFFF"/>
                </a:solidFill>
              </a:rPr>
              <a:t>anti</a:t>
            </a:r>
            <a:r>
              <a:rPr lang="el-GR" sz="1800" dirty="0" smtClean="0">
                <a:solidFill>
                  <a:srgbClr val="FFFFFF"/>
                </a:solidFill>
              </a:rPr>
              <a:t>-</a:t>
            </a:r>
            <a:r>
              <a:rPr lang="en-GB" sz="1800" dirty="0" smtClean="0">
                <a:solidFill>
                  <a:srgbClr val="FFFFFF"/>
                </a:solidFill>
              </a:rPr>
              <a:t>c</a:t>
            </a:r>
            <a:r>
              <a:rPr lang="el-GR" sz="1800" dirty="0" smtClean="0">
                <a:solidFill>
                  <a:srgbClr val="FFFFFF"/>
                </a:solidFill>
              </a:rPr>
              <a:t> </a:t>
            </a:r>
            <a:r>
              <a:rPr lang="en-GB" sz="1800" dirty="0" smtClean="0">
                <a:solidFill>
                  <a:srgbClr val="FFFFFF"/>
                </a:solidFill>
              </a:rPr>
              <a:t>pairs created from the huge collision energy</a:t>
            </a: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12874" y="770067"/>
            <a:ext cx="5733638" cy="4176000"/>
          </a:xfrm>
          <a:prstGeom prst="rect">
            <a:avLst/>
          </a:prstGeom>
        </p:spPr>
      </p:pic>
      <p:sp>
        <p:nvSpPr>
          <p:cNvPr id="6" name="Rectangle 5"/>
          <p:cNvSpPr/>
          <p:nvPr/>
        </p:nvSpPr>
        <p:spPr>
          <a:xfrm>
            <a:off x="239983" y="5280294"/>
            <a:ext cx="5513970" cy="1384995"/>
          </a:xfrm>
          <a:prstGeom prst="rect">
            <a:avLst/>
          </a:prstGeom>
        </p:spPr>
        <p:txBody>
          <a:bodyPr wrap="square">
            <a:spAutoFit/>
          </a:bodyPr>
          <a:lstStyle/>
          <a:p>
            <a:r>
              <a:rPr lang="en-US" dirty="0" smtClean="0">
                <a:solidFill>
                  <a:srgbClr val="FFFF00"/>
                </a:solidFill>
              </a:rPr>
              <a:t>Nuclear </a:t>
            </a:r>
            <a:r>
              <a:rPr lang="en-US" dirty="0">
                <a:solidFill>
                  <a:srgbClr val="FFFF00"/>
                </a:solidFill>
              </a:rPr>
              <a:t>modification </a:t>
            </a:r>
            <a:r>
              <a:rPr lang="en-US" dirty="0" smtClean="0">
                <a:solidFill>
                  <a:srgbClr val="FFFF00"/>
                </a:solidFill>
              </a:rPr>
              <a:t>factor  </a:t>
            </a:r>
            <a:r>
              <a:rPr lang="en-US" dirty="0">
                <a:solidFill>
                  <a:srgbClr val="FFFF00"/>
                </a:solidFill>
              </a:rPr>
              <a:t>R</a:t>
            </a:r>
            <a:r>
              <a:rPr lang="en-US" baseline="-25000" dirty="0">
                <a:solidFill>
                  <a:srgbClr val="FFFF00"/>
                </a:solidFill>
              </a:rPr>
              <a:t>AA </a:t>
            </a:r>
            <a:endParaRPr lang="en-US" dirty="0">
              <a:solidFill>
                <a:srgbClr val="FFFF00"/>
              </a:solidFill>
            </a:endParaRPr>
          </a:p>
          <a:p>
            <a:endParaRPr lang="en-GB" dirty="0" smtClean="0">
              <a:solidFill>
                <a:srgbClr val="FFFFFF"/>
              </a:solidFill>
            </a:endParaRPr>
          </a:p>
          <a:p>
            <a:r>
              <a:rPr lang="en-GB" dirty="0" smtClean="0">
                <a:solidFill>
                  <a:srgbClr val="FFFFFF"/>
                </a:solidFill>
              </a:rPr>
              <a:t>number </a:t>
            </a:r>
            <a:r>
              <a:rPr lang="en-GB" dirty="0">
                <a:solidFill>
                  <a:srgbClr val="FFFFFF"/>
                </a:solidFill>
              </a:rPr>
              <a:t>of J/</a:t>
            </a:r>
            <a:r>
              <a:rPr lang="el-GR" dirty="0">
                <a:solidFill>
                  <a:srgbClr val="FFFFFF"/>
                </a:solidFill>
              </a:rPr>
              <a:t>Ψ </a:t>
            </a:r>
            <a:r>
              <a:rPr lang="en-GB" dirty="0">
                <a:solidFill>
                  <a:srgbClr val="FFFFFF"/>
                </a:solidFill>
              </a:rPr>
              <a:t>observed </a:t>
            </a:r>
            <a:r>
              <a:rPr lang="en-GB" dirty="0" smtClean="0">
                <a:solidFill>
                  <a:srgbClr val="FFFFFF"/>
                </a:solidFill>
              </a:rPr>
              <a:t>in </a:t>
            </a:r>
            <a:r>
              <a:rPr lang="en-GB" dirty="0">
                <a:solidFill>
                  <a:srgbClr val="FFFFFF"/>
                </a:solidFill>
              </a:rPr>
              <a:t>lead ion collisions </a:t>
            </a:r>
          </a:p>
          <a:p>
            <a:r>
              <a:rPr lang="en-GB" baseline="30000" dirty="0" smtClean="0">
                <a:solidFill>
                  <a:srgbClr val="FFFFFF"/>
                </a:solidFill>
              </a:rPr>
              <a:t>_____________________________________________________________</a:t>
            </a:r>
            <a:endParaRPr lang="en-GB" baseline="30000" dirty="0">
              <a:solidFill>
                <a:srgbClr val="FFFFFF"/>
              </a:solidFill>
            </a:endParaRPr>
          </a:p>
          <a:p>
            <a:r>
              <a:rPr lang="en-GB" dirty="0" smtClean="0">
                <a:solidFill>
                  <a:srgbClr val="FFFFFF"/>
                </a:solidFill>
              </a:rPr>
              <a:t>number </a:t>
            </a:r>
            <a:r>
              <a:rPr lang="en-GB" dirty="0">
                <a:solidFill>
                  <a:srgbClr val="FFFFFF"/>
                </a:solidFill>
              </a:rPr>
              <a:t>of J/</a:t>
            </a:r>
            <a:r>
              <a:rPr lang="el-GR" dirty="0">
                <a:solidFill>
                  <a:srgbClr val="FFFFFF"/>
                </a:solidFill>
              </a:rPr>
              <a:t>Ψ </a:t>
            </a:r>
            <a:r>
              <a:rPr lang="en-GB" dirty="0">
                <a:solidFill>
                  <a:srgbClr val="FFFFFF"/>
                </a:solidFill>
              </a:rPr>
              <a:t>observed </a:t>
            </a:r>
            <a:r>
              <a:rPr lang="en-GB" dirty="0" smtClean="0">
                <a:solidFill>
                  <a:srgbClr val="FFFFFF"/>
                </a:solidFill>
              </a:rPr>
              <a:t>in proton collisions </a:t>
            </a:r>
            <a:endParaRPr lang="en-GB" dirty="0">
              <a:solidFill>
                <a:srgbClr val="FFFFFF"/>
              </a:solidFill>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4198" y="4946067"/>
            <a:ext cx="2555253"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5245387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285284" y="2204140"/>
            <a:ext cx="3491994" cy="2518807"/>
          </a:xfrm>
          <a:prstGeom prst="rect">
            <a:avLst/>
          </a:prstGeom>
          <a:noFill/>
          <a:ln>
            <a:noFill/>
          </a:ln>
        </p:spPr>
      </p:pic>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4201302" y="2202951"/>
            <a:ext cx="3563997" cy="2519996"/>
          </a:xfrm>
          <a:prstGeom prst="rect">
            <a:avLst/>
          </a:prstGeom>
          <a:noFill/>
          <a:ln>
            <a:noFill/>
          </a:ln>
        </p:spPr>
      </p:pic>
      <p:sp>
        <p:nvSpPr>
          <p:cNvPr id="9" name="TextBox 8"/>
          <p:cNvSpPr txBox="1"/>
          <p:nvPr/>
        </p:nvSpPr>
        <p:spPr>
          <a:xfrm>
            <a:off x="133672" y="271273"/>
            <a:ext cx="6460007" cy="1200329"/>
          </a:xfrm>
          <a:prstGeom prst="rect">
            <a:avLst/>
          </a:prstGeom>
          <a:noFill/>
        </p:spPr>
        <p:txBody>
          <a:bodyPr wrap="square" rtlCol="0">
            <a:spAutoFit/>
          </a:bodyPr>
          <a:lstStyle/>
          <a:p>
            <a:r>
              <a:rPr lang="en-GB" dirty="0" smtClean="0">
                <a:solidFill>
                  <a:srgbClr val="FFFFFF"/>
                </a:solidFill>
              </a:rPr>
              <a:t>When lead nuclei collide </a:t>
            </a:r>
            <a:r>
              <a:rPr lang="en-GB" dirty="0" smtClean="0">
                <a:solidFill>
                  <a:srgbClr val="FFFF00"/>
                </a:solidFill>
              </a:rPr>
              <a:t>all nucleons </a:t>
            </a:r>
            <a:r>
              <a:rPr lang="en-GB" dirty="0" smtClean="0">
                <a:solidFill>
                  <a:srgbClr val="FFFFFF"/>
                </a:solidFill>
              </a:rPr>
              <a:t>(protons and neutrons) </a:t>
            </a:r>
            <a:r>
              <a:rPr lang="en-GB" dirty="0" smtClean="0">
                <a:solidFill>
                  <a:srgbClr val="FFFF00"/>
                </a:solidFill>
              </a:rPr>
              <a:t>can take part in the collision (central)</a:t>
            </a:r>
            <a:r>
              <a:rPr lang="en-GB" dirty="0" smtClean="0">
                <a:solidFill>
                  <a:srgbClr val="FFFFFF"/>
                </a:solidFill>
              </a:rPr>
              <a:t> or </a:t>
            </a:r>
            <a:r>
              <a:rPr lang="en-GB" dirty="0" smtClean="0">
                <a:solidFill>
                  <a:srgbClr val="FFFF00"/>
                </a:solidFill>
              </a:rPr>
              <a:t>only some (peripheral) </a:t>
            </a:r>
            <a:endParaRPr lang="en-GB" dirty="0" smtClean="0">
              <a:solidFill>
                <a:srgbClr val="FFFFFF"/>
              </a:solidFill>
            </a:endParaRPr>
          </a:p>
          <a:p>
            <a:endParaRPr lang="el-GR" dirty="0">
              <a:solidFill>
                <a:srgbClr val="FFFFFF"/>
              </a:solidFill>
            </a:endParaRPr>
          </a:p>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a:t>
            </a:r>
            <a:r>
              <a:rPr lang="en-GB" dirty="0" smtClean="0">
                <a:solidFill>
                  <a:srgbClr val="FFFFFF"/>
                </a:solidFill>
              </a:rPr>
              <a:t>number of nucleons participating in the interaction</a:t>
            </a:r>
            <a:endParaRPr lang="el-GR" dirty="0">
              <a:solidFill>
                <a:srgbClr val="FF0000"/>
              </a:solidFill>
            </a:endParaRPr>
          </a:p>
        </p:txBody>
      </p:sp>
      <p:pic>
        <p:nvPicPr>
          <p:cNvPr id="2" name="Picture 1" descr="cent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1000" y="271273"/>
            <a:ext cx="2320415" cy="1798495"/>
          </a:xfrm>
          <a:prstGeom prst="rect">
            <a:avLst/>
          </a:prstGeom>
        </p:spPr>
      </p:pic>
      <p:sp>
        <p:nvSpPr>
          <p:cNvPr id="3" name="TextBox 2"/>
          <p:cNvSpPr txBox="1"/>
          <p:nvPr/>
        </p:nvSpPr>
        <p:spPr>
          <a:xfrm>
            <a:off x="0" y="4865301"/>
            <a:ext cx="9011415" cy="1754327"/>
          </a:xfrm>
          <a:prstGeom prst="rect">
            <a:avLst/>
          </a:prstGeom>
          <a:noFill/>
        </p:spPr>
        <p:txBody>
          <a:bodyPr wrap="square" rtlCol="0">
            <a:spAutoFit/>
          </a:bodyPr>
          <a:lstStyle/>
          <a:p>
            <a:r>
              <a:rPr lang="en-GB" dirty="0" smtClean="0">
                <a:solidFill>
                  <a:schemeClr val="bg1"/>
                </a:solidFill>
              </a:rPr>
              <a:t>The number of charged particles produced depends on the centrality of the collision.</a:t>
            </a:r>
          </a:p>
          <a:p>
            <a:r>
              <a:rPr lang="en-GB" dirty="0" smtClean="0">
                <a:solidFill>
                  <a:schemeClr val="bg1"/>
                </a:solidFill>
              </a:rPr>
              <a:t>It gives information on how the quarks and gluons are transformed into the particles (</a:t>
            </a:r>
            <a:r>
              <a:rPr lang="en-GB" dirty="0" err="1" smtClean="0">
                <a:solidFill>
                  <a:schemeClr val="bg1"/>
                </a:solidFill>
              </a:rPr>
              <a:t>pions</a:t>
            </a:r>
            <a:r>
              <a:rPr lang="en-GB" dirty="0" smtClean="0">
                <a:solidFill>
                  <a:schemeClr val="bg1"/>
                </a:solidFill>
              </a:rPr>
              <a:t>, </a:t>
            </a:r>
            <a:r>
              <a:rPr lang="en-GB" dirty="0" err="1" smtClean="0">
                <a:solidFill>
                  <a:schemeClr val="bg1"/>
                </a:solidFill>
              </a:rPr>
              <a:t>Kaons</a:t>
            </a:r>
            <a:r>
              <a:rPr lang="en-GB" dirty="0" smtClean="0">
                <a:solidFill>
                  <a:schemeClr val="bg1"/>
                </a:solidFill>
              </a:rPr>
              <a:t>,..) which we detect.</a:t>
            </a:r>
          </a:p>
          <a:p>
            <a:endParaRPr lang="en-GB" dirty="0">
              <a:solidFill>
                <a:schemeClr val="bg1"/>
              </a:solidFill>
            </a:endParaRPr>
          </a:p>
          <a:p>
            <a:r>
              <a:rPr lang="en-GB" dirty="0" smtClean="0">
                <a:solidFill>
                  <a:schemeClr val="bg1"/>
                </a:solidFill>
              </a:rPr>
              <a:t>From the number of charged particles we deduce the energy density : it is 3 times higher than at RHIC.</a:t>
            </a:r>
          </a:p>
        </p:txBody>
      </p:sp>
    </p:spTree>
    <p:extLst>
      <p:ext uri="{BB962C8B-B14F-4D97-AF65-F5344CB8AC3E}">
        <p14:creationId xmlns:p14="http://schemas.microsoft.com/office/powerpoint/2010/main" val="19889660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422" y="522110"/>
            <a:ext cx="8758020" cy="5376333"/>
          </a:xfrm>
        </p:spPr>
        <p:txBody>
          <a:bodyPr>
            <a:normAutofit/>
          </a:bodyPr>
          <a:lstStyle/>
          <a:p>
            <a:pPr algn="l"/>
            <a:r>
              <a:rPr lang="en-GB" sz="2400" dirty="0" smtClean="0">
                <a:solidFill>
                  <a:srgbClr val="FFFF00"/>
                </a:solidFill>
              </a:rPr>
              <a:t>Heavy ions at LHC</a:t>
            </a:r>
            <a:r>
              <a:rPr lang="en-GB" sz="2400" dirty="0" smtClean="0">
                <a:solidFill>
                  <a:srgbClr val="FFFFFF"/>
                </a:solidFill>
              </a:rPr>
              <a:t/>
            </a:r>
            <a:br>
              <a:rPr lang="en-GB" sz="2400" dirty="0" smtClean="0">
                <a:solidFill>
                  <a:srgbClr val="FFFFFF"/>
                </a:solidFill>
              </a:rPr>
            </a:br>
            <a:r>
              <a:rPr lang="en-GB" sz="2400" dirty="0">
                <a:solidFill>
                  <a:srgbClr val="FFFFFF"/>
                </a:solidFill>
              </a:rPr>
              <a:t/>
            </a:r>
            <a:br>
              <a:rPr lang="en-GB" sz="2400" dirty="0">
                <a:solidFill>
                  <a:srgbClr val="FFFFFF"/>
                </a:solidFill>
              </a:rPr>
            </a:br>
            <a:r>
              <a:rPr lang="en-GB" sz="2400" dirty="0" smtClean="0">
                <a:solidFill>
                  <a:srgbClr val="FFFFFF"/>
                </a:solidFill>
              </a:rPr>
              <a:t>In addition to protons, LHC accelerates and collides lead ions</a:t>
            </a:r>
            <a:r>
              <a:rPr lang="el-GR" sz="2400" dirty="0" smtClean="0">
                <a:solidFill>
                  <a:srgbClr val="FFFFFF"/>
                </a:solidFill>
              </a:rPr>
              <a:t/>
            </a:r>
            <a:br>
              <a:rPr lang="el-GR" sz="2400" dirty="0" smtClean="0">
                <a:solidFill>
                  <a:srgbClr val="FFFFFF"/>
                </a:solidFill>
              </a:rPr>
            </a:br>
            <a:r>
              <a:rPr lang="el-GR" sz="2400" dirty="0">
                <a:solidFill>
                  <a:srgbClr val="FFFFFF"/>
                </a:solidFill>
              </a:rPr>
              <a:t/>
            </a:r>
            <a:br>
              <a:rPr lang="el-GR" sz="2400" dirty="0">
                <a:solidFill>
                  <a:srgbClr val="FFFFFF"/>
                </a:solidFill>
              </a:rPr>
            </a:br>
            <a:r>
              <a:rPr lang="en-GB" sz="2400" dirty="0" smtClean="0">
                <a:solidFill>
                  <a:srgbClr val="FFFFFF"/>
                </a:solidFill>
              </a:rPr>
              <a:t>isotope</a:t>
            </a:r>
            <a:r>
              <a:rPr lang="el-GR" sz="2400" dirty="0" smtClean="0">
                <a:solidFill>
                  <a:srgbClr val="FFFFFF"/>
                </a:solidFill>
              </a:rPr>
              <a:t> </a:t>
            </a:r>
            <a:r>
              <a:rPr lang="en-GB" sz="2400" dirty="0" err="1">
                <a:solidFill>
                  <a:srgbClr val="FFFFFF"/>
                </a:solidFill>
              </a:rPr>
              <a:t>Pb</a:t>
            </a:r>
            <a:r>
              <a:rPr lang="en-GB" sz="2400" dirty="0">
                <a:solidFill>
                  <a:srgbClr val="FFFFFF"/>
                </a:solidFill>
              </a:rPr>
              <a:t> </a:t>
            </a:r>
            <a:r>
              <a:rPr lang="en-GB" sz="2400" baseline="30000" dirty="0">
                <a:solidFill>
                  <a:srgbClr val="FFFFFF"/>
                </a:solidFill>
              </a:rPr>
              <a:t>208</a:t>
            </a:r>
            <a:r>
              <a:rPr lang="en-GB" sz="2400" dirty="0">
                <a:solidFill>
                  <a:srgbClr val="FFFFFF"/>
                </a:solidFill>
              </a:rPr>
              <a:t>  </a:t>
            </a:r>
            <a:r>
              <a:rPr lang="en-GB" sz="2400" dirty="0" smtClean="0">
                <a:solidFill>
                  <a:srgbClr val="FFFFFF"/>
                </a:solidFill>
              </a:rPr>
              <a:t>with</a:t>
            </a:r>
            <a:r>
              <a:rPr lang="el-GR" sz="2400" dirty="0" smtClean="0">
                <a:solidFill>
                  <a:srgbClr val="FFFFFF"/>
                </a:solidFill>
              </a:rPr>
              <a:t> </a:t>
            </a:r>
            <a:r>
              <a:rPr lang="en-GB" sz="2400" dirty="0" smtClean="0">
                <a:solidFill>
                  <a:srgbClr val="FFFFFF"/>
                </a:solidFill>
              </a:rPr>
              <a:t>82 protons and</a:t>
            </a:r>
            <a:r>
              <a:rPr lang="el-GR" sz="2400" dirty="0" smtClean="0">
                <a:solidFill>
                  <a:srgbClr val="FFFFFF"/>
                </a:solidFill>
              </a:rPr>
              <a:t> </a:t>
            </a:r>
            <a:r>
              <a:rPr lang="el-GR" sz="2400" dirty="0">
                <a:solidFill>
                  <a:srgbClr val="FFFFFF"/>
                </a:solidFill>
              </a:rPr>
              <a:t>126 </a:t>
            </a:r>
            <a:r>
              <a:rPr lang="en-GB" sz="2400" dirty="0" smtClean="0">
                <a:solidFill>
                  <a:srgbClr val="FFFFFF"/>
                </a:solidFill>
              </a:rPr>
              <a:t>neutrons in the nucleus</a:t>
            </a:r>
            <a:r>
              <a:rPr lang="el-GR" sz="2400" dirty="0">
                <a:solidFill>
                  <a:srgbClr val="FFFFFF"/>
                </a:solidFill>
              </a:rPr>
              <a:t/>
            </a:r>
            <a:br>
              <a:rPr lang="el-GR" sz="2400" dirty="0">
                <a:solidFill>
                  <a:srgbClr val="FFFFFF"/>
                </a:solidFill>
              </a:rPr>
            </a:br>
            <a:r>
              <a:rPr lang="en-GB" sz="2400" dirty="0" err="1" smtClean="0">
                <a:solidFill>
                  <a:srgbClr val="FFFFFF"/>
                </a:solidFill>
              </a:rPr>
              <a:t>Pb</a:t>
            </a:r>
            <a:r>
              <a:rPr lang="en-GB" sz="2400" dirty="0" smtClean="0">
                <a:solidFill>
                  <a:srgbClr val="FFFFFF"/>
                </a:solidFill>
              </a:rPr>
              <a:t> atom</a:t>
            </a:r>
            <a:r>
              <a:rPr lang="el-GR" sz="2400" dirty="0" smtClean="0">
                <a:solidFill>
                  <a:srgbClr val="FFFFFF"/>
                </a:solidFill>
              </a:rPr>
              <a:t> -&gt; </a:t>
            </a:r>
            <a:r>
              <a:rPr lang="en-GB" sz="2400" dirty="0" smtClean="0">
                <a:solidFill>
                  <a:srgbClr val="FFFFFF"/>
                </a:solidFill>
              </a:rPr>
              <a:t>Pb</a:t>
            </a:r>
            <a:r>
              <a:rPr lang="en-GB" sz="2400" baseline="30000" dirty="0" smtClean="0">
                <a:solidFill>
                  <a:srgbClr val="FFFFFF"/>
                </a:solidFill>
              </a:rPr>
              <a:t>2</a:t>
            </a:r>
            <a:r>
              <a:rPr lang="el-GR" sz="2400" baseline="30000" dirty="0" smtClean="0">
                <a:solidFill>
                  <a:srgbClr val="FFFFFF"/>
                </a:solidFill>
              </a:rPr>
              <a:t>9+</a:t>
            </a:r>
            <a:r>
              <a:rPr lang="el-GR" sz="2400" dirty="0">
                <a:solidFill>
                  <a:srgbClr val="FFFFFF"/>
                </a:solidFill>
              </a:rPr>
              <a:t> </a:t>
            </a:r>
            <a:r>
              <a:rPr lang="el-GR" sz="2400" dirty="0" smtClean="0">
                <a:solidFill>
                  <a:srgbClr val="FFFFFF"/>
                </a:solidFill>
              </a:rPr>
              <a:t>-&gt; </a:t>
            </a:r>
            <a:r>
              <a:rPr lang="en-GB" sz="2400" dirty="0" err="1" smtClean="0">
                <a:solidFill>
                  <a:srgbClr val="FFFFFF"/>
                </a:solidFill>
              </a:rPr>
              <a:t>Pb</a:t>
            </a:r>
            <a:r>
              <a:rPr lang="el-GR" sz="2400" baseline="30000" dirty="0" smtClean="0">
                <a:solidFill>
                  <a:srgbClr val="FFFFFF"/>
                </a:solidFill>
              </a:rPr>
              <a:t>54+ -&gt;</a:t>
            </a:r>
            <a:r>
              <a:rPr lang="el-GR" sz="2400" dirty="0">
                <a:solidFill>
                  <a:srgbClr val="FFFFFF"/>
                </a:solidFill>
              </a:rPr>
              <a:t> </a:t>
            </a:r>
            <a:r>
              <a:rPr lang="el-GR" sz="2400" dirty="0" smtClean="0">
                <a:solidFill>
                  <a:srgbClr val="FFFFFF"/>
                </a:solidFill>
              </a:rPr>
              <a:t> </a:t>
            </a:r>
            <a:r>
              <a:rPr lang="en-GB" sz="2400" dirty="0" err="1" smtClean="0">
                <a:solidFill>
                  <a:srgbClr val="FFFFFF"/>
                </a:solidFill>
              </a:rPr>
              <a:t>Pb</a:t>
            </a:r>
            <a:r>
              <a:rPr lang="el-GR" sz="2400" baseline="30000" dirty="0" smtClean="0">
                <a:solidFill>
                  <a:srgbClr val="FFFFFF"/>
                </a:solidFill>
              </a:rPr>
              <a:t>8</a:t>
            </a:r>
            <a:r>
              <a:rPr lang="en-GB" sz="2400" baseline="30000" dirty="0" smtClean="0">
                <a:solidFill>
                  <a:srgbClr val="FFFFFF"/>
                </a:solidFill>
              </a:rPr>
              <a:t>2</a:t>
            </a:r>
            <a:r>
              <a:rPr lang="el-GR" sz="2400" baseline="30000" dirty="0" smtClean="0">
                <a:solidFill>
                  <a:srgbClr val="FFFFFF"/>
                </a:solidFill>
              </a:rPr>
              <a:t>+</a:t>
            </a:r>
            <a:r>
              <a:rPr lang="el-GR" sz="2400" dirty="0" smtClean="0">
                <a:solidFill>
                  <a:srgbClr val="FFFFFF"/>
                </a:solidFill>
              </a:rPr>
              <a:t>   (</a:t>
            </a:r>
            <a:r>
              <a:rPr lang="en-GB" sz="2400" dirty="0" smtClean="0">
                <a:solidFill>
                  <a:srgbClr val="FFFFFF"/>
                </a:solidFill>
              </a:rPr>
              <a:t>bare lead nucleus</a:t>
            </a:r>
            <a:r>
              <a:rPr lang="el-GR" sz="2400" dirty="0" smtClean="0">
                <a:solidFill>
                  <a:srgbClr val="FFFFFF"/>
                </a:solidFill>
              </a:rPr>
              <a:t>)</a:t>
            </a:r>
            <a:br>
              <a:rPr lang="el-GR" sz="2400" dirty="0" smtClean="0">
                <a:solidFill>
                  <a:srgbClr val="FFFFFF"/>
                </a:solidFill>
              </a:rPr>
            </a:br>
            <a:r>
              <a:rPr lang="el-GR" sz="2400" dirty="0" smtClean="0">
                <a:solidFill>
                  <a:srgbClr val="FFFFFF"/>
                </a:solidFill>
              </a:rPr>
              <a:t/>
            </a:r>
            <a:br>
              <a:rPr lang="el-GR" sz="2400" dirty="0" smtClean="0">
                <a:solidFill>
                  <a:srgbClr val="FFFFFF"/>
                </a:solidFill>
              </a:rPr>
            </a:br>
            <a:r>
              <a:rPr lang="el-GR" sz="2400" dirty="0" smtClean="0">
                <a:solidFill>
                  <a:srgbClr val="FFFFFF"/>
                </a:solidFill>
              </a:rPr>
              <a:t>Beam e</a:t>
            </a:r>
            <a:r>
              <a:rPr lang="en-GB" sz="2400" dirty="0" err="1" smtClean="0">
                <a:solidFill>
                  <a:srgbClr val="FFFFFF"/>
                </a:solidFill>
              </a:rPr>
              <a:t>nergy</a:t>
            </a:r>
            <a:r>
              <a:rPr lang="el-GR" sz="2400" dirty="0" smtClean="0">
                <a:solidFill>
                  <a:srgbClr val="FFFFFF"/>
                </a:solidFill>
              </a:rPr>
              <a:t> 3.5 Τ</a:t>
            </a:r>
            <a:r>
              <a:rPr lang="en-GB" sz="2400" dirty="0" err="1" smtClean="0">
                <a:solidFill>
                  <a:srgbClr val="FFFFFF"/>
                </a:solidFill>
              </a:rPr>
              <a:t>eV</a:t>
            </a:r>
            <a:r>
              <a:rPr lang="en-GB" sz="2400" dirty="0" smtClean="0">
                <a:solidFill>
                  <a:srgbClr val="FFFFFF"/>
                </a:solidFill>
              </a:rPr>
              <a:t> x 82 =  287 </a:t>
            </a:r>
            <a:r>
              <a:rPr lang="en-GB" sz="2400" dirty="0" err="1" smtClean="0">
                <a:solidFill>
                  <a:srgbClr val="FFFFFF"/>
                </a:solidFill>
              </a:rPr>
              <a:t>TeV</a:t>
            </a:r>
            <a:r>
              <a:rPr lang="en-GB" sz="2400" dirty="0" smtClean="0">
                <a:solidFill>
                  <a:srgbClr val="FFFFFF"/>
                </a:solidFill>
              </a:rPr>
              <a:t> </a:t>
            </a:r>
            <a:r>
              <a:rPr lang="el-GR" sz="2400" dirty="0" smtClean="0">
                <a:solidFill>
                  <a:srgbClr val="FFFFFF"/>
                </a:solidFill>
              </a:rPr>
              <a:t> (</a:t>
            </a:r>
            <a:r>
              <a:rPr lang="en-GB" sz="2400" dirty="0" smtClean="0">
                <a:solidFill>
                  <a:srgbClr val="FFFFFF"/>
                </a:solidFill>
              </a:rPr>
              <a:t>574 </a:t>
            </a:r>
            <a:r>
              <a:rPr lang="en-GB" sz="2400" dirty="0" err="1">
                <a:solidFill>
                  <a:srgbClr val="FFFFFF"/>
                </a:solidFill>
              </a:rPr>
              <a:t>TeV</a:t>
            </a:r>
            <a:r>
              <a:rPr lang="en-GB" sz="2400" dirty="0">
                <a:solidFill>
                  <a:srgbClr val="FFFFFF"/>
                </a:solidFill>
              </a:rPr>
              <a:t> </a:t>
            </a:r>
            <a:r>
              <a:rPr lang="en-GB" sz="2400" dirty="0" smtClean="0">
                <a:solidFill>
                  <a:srgbClr val="FFFFFF"/>
                </a:solidFill>
              </a:rPr>
              <a:t>at the collision point</a:t>
            </a:r>
            <a:r>
              <a:rPr lang="el-GR" sz="2400" dirty="0" smtClean="0">
                <a:solidFill>
                  <a:srgbClr val="FFFFFF"/>
                </a:solidFill>
              </a:rPr>
              <a:t>)</a:t>
            </a:r>
            <a:br>
              <a:rPr lang="el-GR" sz="2400" dirty="0" smtClean="0">
                <a:solidFill>
                  <a:srgbClr val="FFFFFF"/>
                </a:solidFill>
              </a:rPr>
            </a:br>
            <a:r>
              <a:rPr lang="el-GR" sz="2400" dirty="0" smtClean="0">
                <a:solidFill>
                  <a:srgbClr val="FFFFFF"/>
                </a:solidFill>
              </a:rPr>
              <a:t>                       6.5 Τ</a:t>
            </a:r>
            <a:r>
              <a:rPr lang="en-GB" sz="2400" dirty="0" err="1" smtClean="0">
                <a:solidFill>
                  <a:srgbClr val="FFFFFF"/>
                </a:solidFill>
              </a:rPr>
              <a:t>eV</a:t>
            </a:r>
            <a:r>
              <a:rPr lang="en-GB" sz="2400" dirty="0" smtClean="0">
                <a:solidFill>
                  <a:srgbClr val="FFFFFF"/>
                </a:solidFill>
              </a:rPr>
              <a:t> </a:t>
            </a:r>
            <a:r>
              <a:rPr lang="en-GB" sz="2400" dirty="0" err="1" smtClean="0">
                <a:solidFill>
                  <a:srgbClr val="FFFFFF"/>
                </a:solidFill>
              </a:rPr>
              <a:t>x</a:t>
            </a:r>
            <a:r>
              <a:rPr lang="en-GB" sz="2400" dirty="0" smtClean="0">
                <a:solidFill>
                  <a:srgbClr val="FFFFFF"/>
                </a:solidFill>
              </a:rPr>
              <a:t> 82 =  1066 </a:t>
            </a:r>
            <a:r>
              <a:rPr lang="en-GB" sz="2400" dirty="0" err="1" smtClean="0">
                <a:solidFill>
                  <a:srgbClr val="FFFFFF"/>
                </a:solidFill>
              </a:rPr>
              <a:t>TeV</a:t>
            </a:r>
            <a:r>
              <a:rPr lang="en-GB" sz="2400" dirty="0" smtClean="0">
                <a:solidFill>
                  <a:srgbClr val="FFFFFF"/>
                </a:solidFill>
              </a:rPr>
              <a:t> </a:t>
            </a:r>
            <a:r>
              <a:rPr lang="el-GR" sz="2400" dirty="0" smtClean="0">
                <a:solidFill>
                  <a:srgbClr val="FFFFFF"/>
                </a:solidFill>
              </a:rPr>
              <a:t> (</a:t>
            </a:r>
            <a:r>
              <a:rPr lang="en-GB" sz="2400" dirty="0" smtClean="0">
                <a:solidFill>
                  <a:srgbClr val="FFFFFF"/>
                </a:solidFill>
              </a:rPr>
              <a:t>574 </a:t>
            </a:r>
            <a:r>
              <a:rPr lang="en-GB" sz="2400" dirty="0" err="1" smtClean="0">
                <a:solidFill>
                  <a:srgbClr val="FFFFFF"/>
                </a:solidFill>
              </a:rPr>
              <a:t>TeV</a:t>
            </a:r>
            <a:r>
              <a:rPr lang="en-GB" sz="2400" dirty="0" smtClean="0">
                <a:solidFill>
                  <a:srgbClr val="FFFFFF"/>
                </a:solidFill>
              </a:rPr>
              <a:t> at the collision point</a:t>
            </a:r>
            <a:r>
              <a:rPr lang="el-GR" sz="2400" dirty="0" smtClean="0">
                <a:solidFill>
                  <a:srgbClr val="FFFFFF"/>
                </a:solidFill>
              </a:rPr>
              <a:t>)</a:t>
            </a:r>
            <a:br>
              <a:rPr lang="el-GR" sz="2400" dirty="0" smtClean="0">
                <a:solidFill>
                  <a:srgbClr val="FFFFFF"/>
                </a:solidFill>
              </a:rPr>
            </a:br>
            <a:r>
              <a:rPr lang="el-GR" sz="2400" dirty="0" smtClean="0">
                <a:solidFill>
                  <a:srgbClr val="FFFFFF"/>
                </a:solidFill>
              </a:rPr>
              <a:t/>
            </a:r>
            <a:br>
              <a:rPr lang="el-GR" sz="2400" dirty="0" smtClean="0">
                <a:solidFill>
                  <a:srgbClr val="FFFFFF"/>
                </a:solidFill>
              </a:rPr>
            </a:br>
            <a:r>
              <a:rPr lang="en-GB" sz="2400" dirty="0" smtClean="0">
                <a:solidFill>
                  <a:srgbClr val="FFFFFF"/>
                </a:solidFill>
              </a:rPr>
              <a:t>Why are lead ion collisions at high energies of particular interest?</a:t>
            </a:r>
            <a:r>
              <a:rPr lang="el-GR" sz="2400" dirty="0" smtClean="0">
                <a:solidFill>
                  <a:srgbClr val="FFFFFF"/>
                </a:solidFill>
              </a:rPr>
              <a:t/>
            </a:r>
            <a:br>
              <a:rPr lang="el-GR" sz="2400" dirty="0" smtClean="0">
                <a:solidFill>
                  <a:srgbClr val="FFFFFF"/>
                </a:solidFill>
              </a:rPr>
            </a:br>
            <a:endParaRPr lang="en-US" sz="24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pPr/>
              <a:t>3</a:t>
            </a:fld>
            <a:endParaRPr lang="en-US"/>
          </a:p>
        </p:txBody>
      </p:sp>
      <p:sp>
        <p:nvSpPr>
          <p:cNvPr id="4" name="Date Placeholder 3"/>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7199933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 y="1"/>
            <a:ext cx="7390608" cy="6263985"/>
          </a:xfrm>
          <a:prstGeom prst="rect">
            <a:avLst/>
          </a:prstGeom>
        </p:spPr>
      </p:pic>
      <p:sp>
        <p:nvSpPr>
          <p:cNvPr id="5" name="TextBox 4"/>
          <p:cNvSpPr txBox="1"/>
          <p:nvPr/>
        </p:nvSpPr>
        <p:spPr>
          <a:xfrm>
            <a:off x="7518400" y="69346"/>
            <a:ext cx="1605280" cy="6740308"/>
          </a:xfrm>
          <a:prstGeom prst="rect">
            <a:avLst/>
          </a:prstGeom>
          <a:noFill/>
        </p:spPr>
        <p:txBody>
          <a:bodyPr wrap="square" rtlCol="0">
            <a:spAutoFit/>
          </a:bodyPr>
          <a:lstStyle/>
          <a:p>
            <a:r>
              <a:rPr lang="en-GB" dirty="0" smtClean="0">
                <a:solidFill>
                  <a:schemeClr val="bg1"/>
                </a:solidFill>
              </a:rPr>
              <a:t>Millionths of a second after the big bang, all matter is made of free quarks and gluons, </a:t>
            </a:r>
          </a:p>
          <a:p>
            <a:endParaRPr lang="el-GR" dirty="0" smtClean="0">
              <a:solidFill>
                <a:schemeClr val="bg1"/>
              </a:solidFill>
            </a:endParaRPr>
          </a:p>
          <a:p>
            <a:r>
              <a:rPr lang="en-US" dirty="0">
                <a:solidFill>
                  <a:srgbClr val="FFFF00"/>
                </a:solidFill>
              </a:rPr>
              <a:t>T</a:t>
            </a:r>
            <a:r>
              <a:rPr lang="en-US" dirty="0" smtClean="0">
                <a:solidFill>
                  <a:srgbClr val="FFFF00"/>
                </a:solidFill>
              </a:rPr>
              <a:t>HE Q</a:t>
            </a:r>
            <a:r>
              <a:rPr lang="en-GB" dirty="0" smtClean="0">
                <a:solidFill>
                  <a:srgbClr val="FFFF00"/>
                </a:solidFill>
              </a:rPr>
              <a:t>UARK GLUON PLASMA</a:t>
            </a:r>
            <a:endParaRPr lang="el-GR" dirty="0" smtClean="0">
              <a:solidFill>
                <a:srgbClr val="FFFF00"/>
              </a:solidFill>
            </a:endParaRPr>
          </a:p>
          <a:p>
            <a:endParaRPr lang="el-GR" dirty="0">
              <a:solidFill>
                <a:schemeClr val="bg1"/>
              </a:solidFill>
            </a:endParaRPr>
          </a:p>
          <a:p>
            <a:r>
              <a:rPr lang="en-GB" dirty="0" smtClean="0">
                <a:solidFill>
                  <a:schemeClr val="bg1"/>
                </a:solidFill>
              </a:rPr>
              <a:t>As the universe cools and expands, the quarks and gluons are “imprisoned” for ever inside hadrons: from these, only protons and neutrons remain today</a:t>
            </a:r>
            <a:endParaRPr lang="en-US" dirty="0">
              <a:solidFill>
                <a:schemeClr val="bg1"/>
              </a:solidFill>
            </a:endParaRPr>
          </a:p>
        </p:txBody>
      </p:sp>
      <p:sp>
        <p:nvSpPr>
          <p:cNvPr id="6" name="TextBox 5"/>
          <p:cNvSpPr txBox="1"/>
          <p:nvPr/>
        </p:nvSpPr>
        <p:spPr>
          <a:xfrm>
            <a:off x="789725" y="6275308"/>
            <a:ext cx="5997155" cy="369332"/>
          </a:xfrm>
          <a:prstGeom prst="rect">
            <a:avLst/>
          </a:prstGeom>
          <a:noFill/>
        </p:spPr>
        <p:txBody>
          <a:bodyPr wrap="square" rtlCol="0">
            <a:spAutoFit/>
          </a:bodyPr>
          <a:lstStyle/>
          <a:p>
            <a:r>
              <a:rPr lang="el-GR" dirty="0" smtClean="0">
                <a:solidFill>
                  <a:srgbClr val="FFFFFF"/>
                </a:solidFill>
              </a:rPr>
              <a:t>13.7 </a:t>
            </a:r>
            <a:r>
              <a:rPr lang="en-GB" dirty="0" smtClean="0">
                <a:solidFill>
                  <a:srgbClr val="FFFFFF"/>
                </a:solidFill>
              </a:rPr>
              <a:t>billion years ago the universe was born from </a:t>
            </a:r>
            <a:r>
              <a:rPr lang="en-US" dirty="0" smtClean="0">
                <a:solidFill>
                  <a:srgbClr val="FFFF00"/>
                </a:solidFill>
              </a:rPr>
              <a:t>a </a:t>
            </a:r>
            <a:r>
              <a:rPr lang="en-US" dirty="0">
                <a:solidFill>
                  <a:srgbClr val="FFFF00"/>
                </a:solidFill>
              </a:rPr>
              <a:t>Big </a:t>
            </a:r>
            <a:r>
              <a:rPr lang="en-US" dirty="0" smtClean="0">
                <a:solidFill>
                  <a:srgbClr val="FFFF00"/>
                </a:solidFill>
              </a:rPr>
              <a:t>Bang</a:t>
            </a:r>
            <a:endParaRPr lang="el-GR" dirty="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4</a:t>
            </a:fld>
            <a:endParaRPr lang="en-US"/>
          </a:p>
        </p:txBody>
      </p:sp>
      <p:sp>
        <p:nvSpPr>
          <p:cNvPr id="3" name="Date Placeholder 2"/>
          <p:cNvSpPr>
            <a:spLocks noGrp="1"/>
          </p:cNvSpPr>
          <p:nvPr>
            <p:ph type="dt" sz="half" idx="10"/>
          </p:nvPr>
        </p:nvSpPr>
        <p:spPr/>
        <p:txBody>
          <a:bodyPr/>
          <a:lstStyle/>
          <a:p>
            <a:r>
              <a:rPr lang="en-GB" smtClean="0"/>
              <a:t>Despina Hatzifotiadou</a:t>
            </a:r>
            <a:endParaRPr lang="en-US"/>
          </a:p>
        </p:txBody>
      </p:sp>
      <p:sp>
        <p:nvSpPr>
          <p:cNvPr id="7" name="Footer Placeholder 6"/>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999212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3950" y="577245"/>
            <a:ext cx="6237801" cy="5078314"/>
          </a:xfrm>
          <a:prstGeom prst="rect">
            <a:avLst/>
          </a:prstGeom>
          <a:noFill/>
        </p:spPr>
        <p:txBody>
          <a:bodyPr wrap="square" rtlCol="0">
            <a:spAutoFit/>
          </a:bodyPr>
          <a:lstStyle/>
          <a:p>
            <a:r>
              <a:rPr lang="en-US" dirty="0" smtClean="0">
                <a:solidFill>
                  <a:srgbClr val="FFFF00"/>
                </a:solidFill>
              </a:rPr>
              <a:t>Little Bang</a:t>
            </a:r>
          </a:p>
          <a:p>
            <a:endParaRPr lang="en-US" dirty="0">
              <a:solidFill>
                <a:srgbClr val="FFFF00"/>
              </a:solidFill>
            </a:endParaRPr>
          </a:p>
          <a:p>
            <a:r>
              <a:rPr lang="en-GB" dirty="0" smtClean="0">
                <a:solidFill>
                  <a:srgbClr val="FFFF00"/>
                </a:solidFill>
              </a:rPr>
              <a:t>By colliding lead nuclei at very high energies we recreate the conditions of density and temperature which existed fractions of a second after the Big Bang</a:t>
            </a:r>
          </a:p>
          <a:p>
            <a:endParaRPr lang="en-GB" dirty="0" smtClean="0">
              <a:solidFill>
                <a:srgbClr val="FFFF00"/>
              </a:solidFill>
            </a:endParaRPr>
          </a:p>
          <a:p>
            <a:r>
              <a:rPr lang="en-GB" dirty="0" smtClean="0">
                <a:solidFill>
                  <a:srgbClr val="FFFF00"/>
                </a:solidFill>
              </a:rPr>
              <a:t>T</a:t>
            </a:r>
            <a:r>
              <a:rPr lang="en-US" dirty="0" smtClean="0">
                <a:solidFill>
                  <a:srgbClr val="FFFF00"/>
                </a:solidFill>
              </a:rPr>
              <a:t>h</a:t>
            </a:r>
            <a:r>
              <a:rPr lang="en-GB" dirty="0" smtClean="0">
                <a:solidFill>
                  <a:srgbClr val="FFFF00"/>
                </a:solidFill>
              </a:rPr>
              <a:t>e protons and neutrons which constitute the lead nuclei melt liberating the quarks and gluons which are bound inside them</a:t>
            </a:r>
            <a:endParaRPr lang="el-GR" dirty="0">
              <a:solidFill>
                <a:srgbClr val="FFFF00"/>
              </a:solidFill>
            </a:endParaRPr>
          </a:p>
          <a:p>
            <a:endParaRPr lang="en-GB" dirty="0" smtClean="0">
              <a:solidFill>
                <a:srgbClr val="FFFF00"/>
              </a:solidFill>
            </a:endParaRPr>
          </a:p>
          <a:p>
            <a:r>
              <a:rPr lang="en-GB" dirty="0" smtClean="0">
                <a:solidFill>
                  <a:srgbClr val="FFFF00"/>
                </a:solidFill>
              </a:rPr>
              <a:t>A new state of matter is created : the QUARK GLUON PLASMA</a:t>
            </a:r>
          </a:p>
          <a:p>
            <a:endParaRPr lang="en-GB" dirty="0" smtClean="0">
              <a:solidFill>
                <a:srgbClr val="FFFF00"/>
              </a:solidFill>
            </a:endParaRPr>
          </a:p>
          <a:p>
            <a:r>
              <a:rPr lang="en-GB" dirty="0" smtClean="0">
                <a:solidFill>
                  <a:srgbClr val="FFFF00"/>
                </a:solidFill>
              </a:rPr>
              <a:t>By studying its properties</a:t>
            </a:r>
            <a:endParaRPr lang="el-GR" dirty="0" smtClean="0">
              <a:solidFill>
                <a:srgbClr val="FFFF00"/>
              </a:solidFill>
            </a:endParaRPr>
          </a:p>
          <a:p>
            <a:endParaRPr lang="en-GB" dirty="0">
              <a:solidFill>
                <a:srgbClr val="FFFF00"/>
              </a:solidFill>
            </a:endParaRPr>
          </a:p>
          <a:p>
            <a:pPr marL="285750" indent="-285750">
              <a:buFontTx/>
              <a:buChar char="-"/>
            </a:pPr>
            <a:r>
              <a:rPr lang="en-GB" dirty="0" smtClean="0">
                <a:solidFill>
                  <a:srgbClr val="FFFF00"/>
                </a:solidFill>
              </a:rPr>
              <a:t>We will understand better the processes which took place during the first fractions of a second in the life of the universe</a:t>
            </a:r>
            <a:endParaRPr lang="el-GR" dirty="0">
              <a:solidFill>
                <a:srgbClr val="FFFF00"/>
              </a:solidFill>
            </a:endParaRPr>
          </a:p>
          <a:p>
            <a:pPr marL="285750" indent="-285750">
              <a:buFontTx/>
              <a:buChar char="-"/>
            </a:pPr>
            <a:endParaRPr lang="el-GR" dirty="0">
              <a:solidFill>
                <a:srgbClr val="FFFF00"/>
              </a:solidFill>
            </a:endParaRPr>
          </a:p>
          <a:p>
            <a:pPr marL="285750" indent="-285750">
              <a:buFontTx/>
              <a:buChar char="-"/>
            </a:pPr>
            <a:r>
              <a:rPr lang="en-GB" dirty="0">
                <a:solidFill>
                  <a:srgbClr val="FFFF00"/>
                </a:solidFill>
              </a:rPr>
              <a:t>We will understand better the </a:t>
            </a:r>
            <a:r>
              <a:rPr lang="en-GB" dirty="0" smtClean="0">
                <a:solidFill>
                  <a:srgbClr val="FFFF00"/>
                </a:solidFill>
              </a:rPr>
              <a:t>strong interaction and how the protons and neutrons acquire their mass</a:t>
            </a:r>
            <a:endParaRPr lang="en-US" dirty="0">
              <a:solidFill>
                <a:srgbClr val="FFFFFF"/>
              </a:solidFill>
            </a:endParaRP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69"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1"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3"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4" y="5184205"/>
            <a:ext cx="2436916" cy="1583999"/>
          </a:xfrm>
          <a:prstGeom prst="rect">
            <a:avLst/>
          </a:prstGeom>
        </p:spPr>
      </p:pic>
      <p:sp>
        <p:nvSpPr>
          <p:cNvPr id="4" name="Slide Number Placeholder 3"/>
          <p:cNvSpPr>
            <a:spLocks noGrp="1"/>
          </p:cNvSpPr>
          <p:nvPr>
            <p:ph type="sldNum" sz="quarter" idx="12"/>
          </p:nvPr>
        </p:nvSpPr>
        <p:spPr/>
        <p:txBody>
          <a:bodyPr/>
          <a:lstStyle/>
          <a:p>
            <a:fld id="{8B9660DA-E739-CB4A-AEFC-82AEB23D0057}" type="slidenum">
              <a:rPr lang="en-US" smtClean="0"/>
              <a:pPr/>
              <a:t>5</a:t>
            </a:fld>
            <a:endParaRPr lang="en-US"/>
          </a:p>
        </p:txBody>
      </p:sp>
      <p:sp>
        <p:nvSpPr>
          <p:cNvPr id="5" name="Date Placeholder 4"/>
          <p:cNvSpPr>
            <a:spLocks noGrp="1"/>
          </p:cNvSpPr>
          <p:nvPr>
            <p:ph type="dt" sz="half" idx="10"/>
          </p:nvPr>
        </p:nvSpPr>
        <p:spPr/>
        <p:txBody>
          <a:bodyPr/>
          <a:lstStyle/>
          <a:p>
            <a:r>
              <a:rPr lang="en-GB" smtClean="0"/>
              <a:t>Despina Hatzifotiadou</a:t>
            </a:r>
            <a:endParaRPr lang="en-US"/>
          </a:p>
        </p:txBody>
      </p:sp>
      <p:sp>
        <p:nvSpPr>
          <p:cNvPr id="9" name="Footer Placeholder 8"/>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8957623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s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9498" y="1020151"/>
            <a:ext cx="4735560" cy="2484000"/>
          </a:xfrm>
          <a:prstGeom prst="rect">
            <a:avLst/>
          </a:prstGeom>
        </p:spPr>
      </p:pic>
      <p:sp>
        <p:nvSpPr>
          <p:cNvPr id="5" name="TextBox 4"/>
          <p:cNvSpPr txBox="1"/>
          <p:nvPr/>
        </p:nvSpPr>
        <p:spPr>
          <a:xfrm>
            <a:off x="1689498" y="474438"/>
            <a:ext cx="4735560" cy="400110"/>
          </a:xfrm>
          <a:prstGeom prst="rect">
            <a:avLst/>
          </a:prstGeom>
          <a:noFill/>
        </p:spPr>
        <p:txBody>
          <a:bodyPr wrap="square" rtlCol="0">
            <a:spAutoFit/>
          </a:bodyPr>
          <a:lstStyle/>
          <a:p>
            <a:pPr algn="ctr"/>
            <a:r>
              <a:rPr lang="en-US" sz="2000" dirty="0" smtClean="0">
                <a:solidFill>
                  <a:srgbClr val="FFFFFF"/>
                </a:solidFill>
              </a:rPr>
              <a:t>at</a:t>
            </a:r>
            <a:r>
              <a:rPr lang="en-GB" sz="2000" dirty="0" err="1" smtClean="0">
                <a:solidFill>
                  <a:srgbClr val="FFFFFF"/>
                </a:solidFill>
              </a:rPr>
              <a:t>om</a:t>
            </a:r>
            <a:r>
              <a:rPr lang="en-GB" sz="2000" dirty="0" smtClean="0">
                <a:solidFill>
                  <a:srgbClr val="FFFFFF"/>
                </a:solidFill>
              </a:rPr>
              <a:t>             nucleus             nucleon </a:t>
            </a:r>
            <a:endParaRPr lang="en-US" sz="2000" dirty="0">
              <a:solidFill>
                <a:srgbClr val="FFFFFF"/>
              </a:solidFill>
            </a:endParaRPr>
          </a:p>
        </p:txBody>
      </p:sp>
      <p:sp>
        <p:nvSpPr>
          <p:cNvPr id="6" name="TextBox 5"/>
          <p:cNvSpPr txBox="1"/>
          <p:nvPr/>
        </p:nvSpPr>
        <p:spPr>
          <a:xfrm>
            <a:off x="484561" y="3820613"/>
            <a:ext cx="7886648" cy="923330"/>
          </a:xfrm>
          <a:prstGeom prst="rect">
            <a:avLst/>
          </a:prstGeom>
          <a:noFill/>
        </p:spPr>
        <p:txBody>
          <a:bodyPr wrap="square" rtlCol="0">
            <a:spAutoFit/>
          </a:bodyPr>
          <a:lstStyle/>
          <a:p>
            <a:pPr algn="ctr"/>
            <a:r>
              <a:rPr lang="en-GB" dirty="0" smtClean="0">
                <a:solidFill>
                  <a:srgbClr val="FFFFFF"/>
                </a:solidFill>
              </a:rPr>
              <a:t>In nucleons (protons and neutrons) the mass is not defined by the sum of masses of their constituents but mainly from the energy due to the movement of quarks and the energy of the gluons</a:t>
            </a:r>
            <a:endParaRPr lang="el-GR" dirty="0" smtClean="0">
              <a:solidFill>
                <a:srgbClr val="FFFFFF"/>
              </a:solidFill>
            </a:endParaRPr>
          </a:p>
        </p:txBody>
      </p:sp>
      <p:sp>
        <p:nvSpPr>
          <p:cNvPr id="4" name="TextBox 3"/>
          <p:cNvSpPr txBox="1"/>
          <p:nvPr/>
        </p:nvSpPr>
        <p:spPr>
          <a:xfrm>
            <a:off x="751905" y="4996751"/>
            <a:ext cx="4173513" cy="1477328"/>
          </a:xfrm>
          <a:prstGeom prst="rect">
            <a:avLst/>
          </a:prstGeom>
          <a:noFill/>
        </p:spPr>
        <p:txBody>
          <a:bodyPr wrap="none" rtlCol="0">
            <a:spAutoFit/>
          </a:bodyPr>
          <a:lstStyle/>
          <a:p>
            <a:r>
              <a:rPr lang="en-GB" dirty="0" smtClean="0">
                <a:solidFill>
                  <a:srgbClr val="FFFF00"/>
                </a:solidFill>
              </a:rPr>
              <a:t>Example </a:t>
            </a:r>
          </a:p>
          <a:p>
            <a:r>
              <a:rPr lang="en-GB" dirty="0" smtClean="0">
                <a:solidFill>
                  <a:srgbClr val="FFFF00"/>
                </a:solidFill>
              </a:rPr>
              <a:t>the proton</a:t>
            </a:r>
            <a:r>
              <a:rPr lang="el-GR" dirty="0" smtClean="0">
                <a:solidFill>
                  <a:srgbClr val="FFFF00"/>
                </a:solidFill>
              </a:rPr>
              <a:t> </a:t>
            </a:r>
            <a:r>
              <a:rPr lang="en-GB" dirty="0" smtClean="0">
                <a:solidFill>
                  <a:srgbClr val="FFFF00"/>
                </a:solidFill>
              </a:rPr>
              <a:t>(</a:t>
            </a:r>
            <a:r>
              <a:rPr lang="en-GB" dirty="0" err="1" smtClean="0">
                <a:solidFill>
                  <a:srgbClr val="FFFF00"/>
                </a:solidFill>
              </a:rPr>
              <a:t>uud</a:t>
            </a:r>
            <a:r>
              <a:rPr lang="en-GB" dirty="0" smtClean="0">
                <a:solidFill>
                  <a:srgbClr val="FFFF00"/>
                </a:solidFill>
              </a:rPr>
              <a:t>) mass</a:t>
            </a:r>
            <a:r>
              <a:rPr lang="el-GR" dirty="0" smtClean="0">
                <a:solidFill>
                  <a:srgbClr val="FFFF00"/>
                </a:solidFill>
              </a:rPr>
              <a:t> </a:t>
            </a:r>
            <a:r>
              <a:rPr lang="en-GB" dirty="0" smtClean="0">
                <a:solidFill>
                  <a:srgbClr val="FFFF00"/>
                </a:solidFill>
              </a:rPr>
              <a:t> : </a:t>
            </a:r>
            <a:r>
              <a:rPr lang="el-GR" dirty="0" smtClean="0">
                <a:solidFill>
                  <a:srgbClr val="FFFF00"/>
                </a:solidFill>
              </a:rPr>
              <a:t>938</a:t>
            </a:r>
            <a:r>
              <a:rPr lang="en-GB" dirty="0" smtClean="0">
                <a:solidFill>
                  <a:srgbClr val="FFFF00"/>
                </a:solidFill>
              </a:rPr>
              <a:t> MeV/c</a:t>
            </a:r>
            <a:r>
              <a:rPr lang="en-GB" baseline="30000" dirty="0" smtClean="0">
                <a:solidFill>
                  <a:srgbClr val="FFFF00"/>
                </a:solidFill>
              </a:rPr>
              <a:t>2</a:t>
            </a:r>
          </a:p>
          <a:p>
            <a:r>
              <a:rPr lang="en-GB" dirty="0" smtClean="0">
                <a:solidFill>
                  <a:srgbClr val="FFFF00"/>
                </a:solidFill>
              </a:rPr>
              <a:t>up quark  mass               : 1.7 </a:t>
            </a:r>
            <a:r>
              <a:rPr lang="en-US" dirty="0" smtClean="0">
                <a:solidFill>
                  <a:srgbClr val="FFFF00"/>
                </a:solidFill>
              </a:rPr>
              <a:t>–</a:t>
            </a:r>
            <a:r>
              <a:rPr lang="en-GB" dirty="0" smtClean="0">
                <a:solidFill>
                  <a:srgbClr val="FFFF00"/>
                </a:solidFill>
              </a:rPr>
              <a:t> 3.3 </a:t>
            </a:r>
            <a:r>
              <a:rPr lang="en-GB" dirty="0" err="1" smtClean="0">
                <a:solidFill>
                  <a:srgbClr val="FFFF00"/>
                </a:solidFill>
              </a:rPr>
              <a:t>Mev</a:t>
            </a:r>
            <a:r>
              <a:rPr lang="en-GB" dirty="0" smtClean="0">
                <a:solidFill>
                  <a:srgbClr val="FFFF00"/>
                </a:solidFill>
              </a:rPr>
              <a:t>/c</a:t>
            </a:r>
            <a:r>
              <a:rPr lang="en-GB" baseline="30000" dirty="0" smtClean="0">
                <a:solidFill>
                  <a:srgbClr val="FFFF00"/>
                </a:solidFill>
              </a:rPr>
              <a:t>2</a:t>
            </a:r>
            <a:endParaRPr lang="en-GB" dirty="0" smtClean="0">
              <a:solidFill>
                <a:srgbClr val="FFFF00"/>
              </a:solidFill>
            </a:endParaRPr>
          </a:p>
          <a:p>
            <a:r>
              <a:rPr lang="en-GB" dirty="0" smtClean="0">
                <a:solidFill>
                  <a:srgbClr val="FFFF00"/>
                </a:solidFill>
              </a:rPr>
              <a:t>down quark mass           : 4.1 </a:t>
            </a:r>
            <a:r>
              <a:rPr lang="en-US" dirty="0" smtClean="0">
                <a:solidFill>
                  <a:srgbClr val="FFFF00"/>
                </a:solidFill>
              </a:rPr>
              <a:t>–</a:t>
            </a:r>
            <a:r>
              <a:rPr lang="en-GB" dirty="0" smtClean="0">
                <a:solidFill>
                  <a:srgbClr val="FFFF00"/>
                </a:solidFill>
              </a:rPr>
              <a:t> 5.8 MeV/c</a:t>
            </a:r>
            <a:r>
              <a:rPr lang="en-GB" baseline="30000" dirty="0" smtClean="0">
                <a:solidFill>
                  <a:srgbClr val="FFFF00"/>
                </a:solidFill>
              </a:rPr>
              <a:t>2</a:t>
            </a:r>
            <a:endParaRPr lang="el-GR" dirty="0" smtClean="0">
              <a:solidFill>
                <a:srgbClr val="FFFF00"/>
              </a:solidFill>
            </a:endParaRPr>
          </a:p>
          <a:p>
            <a:r>
              <a:rPr lang="en-US" dirty="0" smtClean="0">
                <a:solidFill>
                  <a:srgbClr val="FFFF00"/>
                </a:solidFill>
              </a:rPr>
              <a:t>S</a:t>
            </a:r>
            <a:r>
              <a:rPr lang="en-GB" dirty="0" smtClean="0">
                <a:solidFill>
                  <a:srgbClr val="FFFF00"/>
                </a:solidFill>
              </a:rPr>
              <a:t>um             </a:t>
            </a:r>
            <a:r>
              <a:rPr lang="el-GR" dirty="0" smtClean="0">
                <a:solidFill>
                  <a:srgbClr val="FFFF00"/>
                </a:solidFill>
              </a:rPr>
              <a:t> </a:t>
            </a:r>
            <a:r>
              <a:rPr lang="en-GB" dirty="0" smtClean="0">
                <a:solidFill>
                  <a:srgbClr val="FFFF00"/>
                </a:solidFill>
              </a:rPr>
              <a:t>                     : 7.5  -12.4 MeV/c</a:t>
            </a:r>
            <a:r>
              <a:rPr lang="en-GB" baseline="30000" dirty="0" smtClean="0">
                <a:solidFill>
                  <a:srgbClr val="FFFF00"/>
                </a:solidFill>
              </a:rPr>
              <a:t>2</a:t>
            </a:r>
            <a:endParaRPr lang="el-GR" dirty="0" smtClean="0">
              <a:solidFill>
                <a:srgbClr val="FFFF00"/>
              </a:solidFill>
            </a:endParaRPr>
          </a:p>
        </p:txBody>
      </p:sp>
      <p:sp>
        <p:nvSpPr>
          <p:cNvPr id="2" name="Slide Number Placeholder 1"/>
          <p:cNvSpPr>
            <a:spLocks noGrp="1"/>
          </p:cNvSpPr>
          <p:nvPr>
            <p:ph type="sldNum" sz="quarter" idx="12"/>
          </p:nvPr>
        </p:nvSpPr>
        <p:spPr/>
        <p:txBody>
          <a:bodyPr/>
          <a:lstStyle/>
          <a:p>
            <a:fld id="{8B9660DA-E739-CB4A-AEFC-82AEB23D0057}" type="slidenum">
              <a:rPr lang="en-US" smtClean="0"/>
              <a:pPr/>
              <a:t>6</a:t>
            </a:fld>
            <a:endParaRPr lang="en-US"/>
          </a:p>
        </p:txBody>
      </p:sp>
      <p:sp>
        <p:nvSpPr>
          <p:cNvPr id="7" name="Date Placeholder 6"/>
          <p:cNvSpPr>
            <a:spLocks noGrp="1"/>
          </p:cNvSpPr>
          <p:nvPr>
            <p:ph type="dt" sz="half" idx="10"/>
          </p:nvPr>
        </p:nvSpPr>
        <p:spPr/>
        <p:txBody>
          <a:bodyPr/>
          <a:lstStyle/>
          <a:p>
            <a:r>
              <a:rPr lang="en-GB" smtClean="0"/>
              <a:t>Despina Hatzifotiadou</a:t>
            </a:r>
            <a:endParaRPr lang="en-US"/>
          </a:p>
        </p:txBody>
      </p:sp>
      <p:sp>
        <p:nvSpPr>
          <p:cNvPr id="8" name="Footer Placeholder 7"/>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0821941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0" y="3225800"/>
            <a:ext cx="5473699" cy="337820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0" y="1735138"/>
            <a:ext cx="7313613" cy="4056062"/>
          </a:xfrm>
        </p:spPr>
        <p:txBody>
          <a:bodyPr/>
          <a:lstStyle/>
          <a:p>
            <a:pPr marL="457200" lvl="1" indent="0">
              <a:buNone/>
            </a:pPr>
            <a:r>
              <a:rPr lang="en-GB" dirty="0" smtClean="0">
                <a:solidFill>
                  <a:srgbClr val="FFFFFF"/>
                </a:solidFill>
              </a:rPr>
              <a:t>Why are quarks permanently confined inside hadrons?</a:t>
            </a:r>
            <a:endParaRPr lang="en-US" dirty="0">
              <a:solidFill>
                <a:srgbClr val="FFFFFF"/>
              </a:solidFill>
            </a:endParaRPr>
          </a:p>
        </p:txBody>
      </p:sp>
      <p:grpSp>
        <p:nvGrpSpPr>
          <p:cNvPr id="6" name="Group 18"/>
          <p:cNvGrpSpPr>
            <a:grpSpLocks/>
          </p:cNvGrpSpPr>
          <p:nvPr/>
        </p:nvGrpSpPr>
        <p:grpSpPr bwMode="auto">
          <a:xfrm>
            <a:off x="3706814" y="4379913"/>
            <a:ext cx="1201737" cy="1065212"/>
            <a:chOff x="3502" y="2260"/>
            <a:chExt cx="757" cy="671"/>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3"/>
            <a:ext cx="2162175" cy="1065212"/>
            <a:chOff x="3197" y="2261"/>
            <a:chExt cx="1362" cy="671"/>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1" y="4364038"/>
            <a:ext cx="3568700" cy="1081087"/>
            <a:chOff x="2744" y="3203"/>
            <a:chExt cx="2248" cy="681"/>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sp>
        <p:nvSpPr>
          <p:cNvPr id="4" name="Slide Number Placeholder 3"/>
          <p:cNvSpPr>
            <a:spLocks noGrp="1"/>
          </p:cNvSpPr>
          <p:nvPr>
            <p:ph type="sldNum" sz="quarter" idx="12"/>
          </p:nvPr>
        </p:nvSpPr>
        <p:spPr/>
        <p:txBody>
          <a:bodyPr/>
          <a:lstStyle/>
          <a:p>
            <a:fld id="{B9D2C864-9362-43C7-A136-D9C41D93A96D}" type="slidenum">
              <a:rPr lang="en-US" smtClean="0"/>
              <a:pPr/>
              <a:t>7</a:t>
            </a:fld>
            <a:endParaRPr lang="en-US"/>
          </a:p>
        </p:txBody>
      </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8" y="3552825"/>
            <a:ext cx="1627774" cy="2298700"/>
          </a:xfrm>
          <a:prstGeom prst="rect">
            <a:avLst/>
          </a:prstGeom>
        </p:spPr>
      </p:pic>
      <p:sp>
        <p:nvSpPr>
          <p:cNvPr id="39" name="Title 1"/>
          <p:cNvSpPr>
            <a:spLocks noGrp="1"/>
          </p:cNvSpPr>
          <p:nvPr>
            <p:ph type="title"/>
          </p:nvPr>
        </p:nvSpPr>
        <p:spPr/>
        <p:txBody>
          <a:bodyPr>
            <a:normAutofit/>
          </a:bodyPr>
          <a:lstStyle/>
          <a:p>
            <a:r>
              <a:rPr lang="en-GB" sz="2700" dirty="0" smtClean="0">
                <a:solidFill>
                  <a:srgbClr val="FFFFFF"/>
                </a:solidFill>
              </a:rPr>
              <a:t>ALICE studies </a:t>
            </a:r>
            <a:r>
              <a:rPr lang="en-GB" sz="2700" dirty="0" err="1" smtClean="0">
                <a:solidFill>
                  <a:srgbClr val="FFFFFF"/>
                </a:solidFill>
              </a:rPr>
              <a:t>stong</a:t>
            </a:r>
            <a:r>
              <a:rPr lang="en-GB" sz="2700" dirty="0" smtClean="0">
                <a:solidFill>
                  <a:srgbClr val="FFFFFF"/>
                </a:solidFill>
              </a:rPr>
              <a:t> interactions..</a:t>
            </a:r>
            <a:endParaRPr lang="fr-FR" sz="2700" dirty="0">
              <a:solidFill>
                <a:srgbClr val="FFFFFF"/>
              </a:solidFill>
            </a:endParaRPr>
          </a:p>
        </p:txBody>
      </p:sp>
      <p:sp>
        <p:nvSpPr>
          <p:cNvPr id="2" name="Date Placeholder 1"/>
          <p:cNvSpPr>
            <a:spLocks noGrp="1"/>
          </p:cNvSpPr>
          <p:nvPr>
            <p:ph type="dt" sz="half" idx="10"/>
          </p:nvPr>
        </p:nvSpPr>
        <p:spPr/>
        <p:txBody>
          <a:bodyPr/>
          <a:lstStyle/>
          <a:p>
            <a:r>
              <a:rPr lang="en-GB" smtClean="0"/>
              <a:t>Despina Hatzifotiadou</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744569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4"/>
          <p:cNvSpPr>
            <a:spLocks noGrp="1"/>
          </p:cNvSpPr>
          <p:nvPr>
            <p:ph type="dt" sz="quarter" idx="10"/>
          </p:nvPr>
        </p:nvSpPr>
        <p:spPr/>
        <p:txBody>
          <a:bodyPr/>
          <a:lstStyle/>
          <a:p>
            <a:pPr>
              <a:defRPr/>
            </a:pPr>
            <a:r>
              <a:rPr lang="en-GB" smtClean="0"/>
              <a:t>Despina Hatzifotiadou</a:t>
            </a:r>
            <a:endParaRPr lang="en-US"/>
          </a:p>
        </p:txBody>
      </p:sp>
      <p:sp>
        <p:nvSpPr>
          <p:cNvPr id="10" name="Footer Placeholder 5"/>
          <p:cNvSpPr>
            <a:spLocks noGrp="1"/>
          </p:cNvSpPr>
          <p:nvPr>
            <p:ph type="ftr" sz="quarter" idx="11"/>
          </p:nvPr>
        </p:nvSpPr>
        <p:spPr/>
        <p:txBody>
          <a:bodyPr/>
          <a:lstStyle/>
          <a:p>
            <a:pPr>
              <a:defRPr/>
            </a:pPr>
            <a:endParaRPr lang="en-US"/>
          </a:p>
        </p:txBody>
      </p:sp>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8</a:t>
            </a:fld>
            <a:endParaRPr lang="en-US"/>
          </a:p>
        </p:txBody>
      </p:sp>
      <p:sp>
        <p:nvSpPr>
          <p:cNvPr id="89090" name="Rectangle 2"/>
          <p:cNvSpPr>
            <a:spLocks noGrp="1" noChangeArrowheads="1"/>
          </p:cNvSpPr>
          <p:nvPr>
            <p:ph type="title"/>
          </p:nvPr>
        </p:nvSpPr>
        <p:spPr/>
        <p:txBody>
          <a:bodyPr>
            <a:normAutofit fontScale="90000"/>
          </a:bodyPr>
          <a:lstStyle/>
          <a:p>
            <a:pPr eaLnBrk="1" hangingPunct="1">
              <a:defRPr/>
            </a:pPr>
            <a:r>
              <a:rPr lang="fr-FR" dirty="0" smtClean="0">
                <a:solidFill>
                  <a:srgbClr val="FFFF00"/>
                </a:solidFill>
                <a:cs typeface="+mj-cs"/>
              </a:rPr>
              <a:t>ALICE : </a:t>
            </a:r>
            <a:r>
              <a:rPr lang="el-GR" dirty="0" smtClean="0">
                <a:solidFill>
                  <a:srgbClr val="FFFF00"/>
                </a:solidFill>
              </a:rPr>
              <a:t>Σχεδιασμένο γ</a:t>
            </a:r>
            <a:r>
              <a:rPr lang="el-GR" dirty="0" smtClean="0">
                <a:solidFill>
                  <a:srgbClr val="FFFF00"/>
                </a:solidFill>
                <a:cs typeface="+mj-cs"/>
              </a:rPr>
              <a:t>ια να απαντήσει στα παραπάνω ερωτήματα</a:t>
            </a:r>
            <a:endParaRPr lang="fr-FR" dirty="0" smtClean="0">
              <a:solidFill>
                <a:srgbClr val="FFFF00"/>
              </a:solidFill>
              <a:cs typeface="+mj-cs"/>
            </a:endParaRPr>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89097" name="Group 9"/>
          <p:cNvGrpSpPr>
            <a:grpSpLocks/>
          </p:cNvGrpSpPr>
          <p:nvPr/>
        </p:nvGrpSpPr>
        <p:grpSpPr bwMode="auto">
          <a:xfrm>
            <a:off x="0" y="0"/>
            <a:ext cx="9180513" cy="6884988"/>
            <a:chOff x="0" y="0"/>
            <a:chExt cx="5783" cy="4337"/>
          </a:xfrm>
        </p:grpSpPr>
        <p:pic>
          <p:nvPicPr>
            <p:cNvPr id="89098"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506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452118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0885"/>
          </a:xfrm>
        </p:spPr>
        <p:txBody>
          <a:bodyPr>
            <a:normAutofit fontScale="90000"/>
          </a:bodyPr>
          <a:lstStyle/>
          <a:p>
            <a:r>
              <a:rPr lang="en-GB" sz="3200" dirty="0" smtClean="0">
                <a:solidFill>
                  <a:srgbClr val="FFFF00"/>
                </a:solidFill>
              </a:rPr>
              <a:t>ALICE :</a:t>
            </a:r>
            <a:r>
              <a:rPr lang="en-GB" sz="3200" dirty="0">
                <a:solidFill>
                  <a:srgbClr val="FFFF00"/>
                </a:solidFill>
              </a:rPr>
              <a:t> </a:t>
            </a:r>
            <a:r>
              <a:rPr lang="en-GB" sz="3200" dirty="0" smtClean="0">
                <a:solidFill>
                  <a:srgbClr val="FFFF00"/>
                </a:solidFill>
              </a:rPr>
              <a:t>A Large Ion Collider Experiment</a:t>
            </a:r>
            <a:endParaRPr lang="en-US" sz="3200" dirty="0">
              <a:solidFill>
                <a:srgbClr val="FFFF00"/>
              </a:solidFill>
            </a:endParaRPr>
          </a:p>
        </p:txBody>
      </p:sp>
      <p:pic>
        <p:nvPicPr>
          <p:cNvPr id="4" name="Content Placeholder 3"/>
          <p:cNvPicPr>
            <a:picLocks noGrp="1" noChangeAspect="1"/>
          </p:cNvPicPr>
          <p:nvPr>
            <p:ph idx="1"/>
          </p:nvPr>
        </p:nvPicPr>
        <p:blipFill>
          <a:blip r:embed="rId2"/>
          <a:srcRect l="2069" r="2069"/>
          <a:stretch>
            <a:fillRect/>
          </a:stretch>
        </p:blipFill>
        <p:spPr>
          <a:xfrm>
            <a:off x="38488" y="971644"/>
            <a:ext cx="9033356" cy="4967999"/>
          </a:xfrm>
        </p:spPr>
      </p:pic>
      <p:sp>
        <p:nvSpPr>
          <p:cNvPr id="5" name="TextBox 4"/>
          <p:cNvSpPr txBox="1"/>
          <p:nvPr/>
        </p:nvSpPr>
        <p:spPr>
          <a:xfrm>
            <a:off x="128293" y="6324048"/>
            <a:ext cx="8982074" cy="400110"/>
          </a:xfrm>
          <a:prstGeom prst="rect">
            <a:avLst/>
          </a:prstGeom>
          <a:noFill/>
        </p:spPr>
        <p:txBody>
          <a:bodyPr wrap="square" rtlCol="0">
            <a:spAutoFit/>
          </a:bodyPr>
          <a:lstStyle/>
          <a:p>
            <a:r>
              <a:rPr lang="en-US" sz="2000" dirty="0" smtClean="0">
                <a:solidFill>
                  <a:srgbClr val="FFFF00"/>
                </a:solidFill>
              </a:rPr>
              <a:t>16 </a:t>
            </a:r>
            <a:r>
              <a:rPr lang="en-GB" sz="2000" dirty="0" smtClean="0">
                <a:solidFill>
                  <a:srgbClr val="FFFF00"/>
                </a:solidFill>
              </a:rPr>
              <a:t>m</a:t>
            </a:r>
            <a:r>
              <a:rPr lang="en-US" sz="2000" dirty="0" smtClean="0">
                <a:solidFill>
                  <a:srgbClr val="FFFF00"/>
                </a:solidFill>
              </a:rPr>
              <a:t> x 16 m x 26 m 10 0000 </a:t>
            </a:r>
            <a:r>
              <a:rPr lang="en-GB" sz="2000" dirty="0" smtClean="0">
                <a:solidFill>
                  <a:srgbClr val="FFFF00"/>
                </a:solidFill>
              </a:rPr>
              <a:t>tons installed </a:t>
            </a:r>
            <a:r>
              <a:rPr lang="en-US" sz="2000" dirty="0" smtClean="0">
                <a:solidFill>
                  <a:srgbClr val="FFFF00"/>
                </a:solidFill>
              </a:rPr>
              <a:t>at point 2 of </a:t>
            </a:r>
            <a:r>
              <a:rPr lang="en-US" sz="2000" dirty="0">
                <a:solidFill>
                  <a:srgbClr val="FFFF00"/>
                </a:solidFill>
              </a:rPr>
              <a:t>LHC, 56</a:t>
            </a:r>
            <a:r>
              <a:rPr lang="el-GR" sz="2000" dirty="0">
                <a:solidFill>
                  <a:srgbClr val="FFFF00"/>
                </a:solidFill>
              </a:rPr>
              <a:t> </a:t>
            </a:r>
            <a:r>
              <a:rPr lang="en-US" sz="2000" dirty="0">
                <a:solidFill>
                  <a:srgbClr val="FFFF00"/>
                </a:solidFill>
              </a:rPr>
              <a:t>m </a:t>
            </a:r>
            <a:r>
              <a:rPr lang="en-GB" sz="2000" dirty="0">
                <a:solidFill>
                  <a:srgbClr val="FFFF00"/>
                </a:solidFill>
              </a:rPr>
              <a:t>underground</a:t>
            </a:r>
            <a:endParaRPr lang="en-US" sz="2000" dirty="0">
              <a:solidFill>
                <a:srgbClr val="FFFF00"/>
              </a:solidFill>
            </a:endParaRPr>
          </a:p>
        </p:txBody>
      </p:sp>
      <p:sp>
        <p:nvSpPr>
          <p:cNvPr id="3" name="Date Placeholder 2"/>
          <p:cNvSpPr>
            <a:spLocks noGrp="1"/>
          </p:cNvSpPr>
          <p:nvPr>
            <p:ph type="dt" sz="half" idx="10"/>
          </p:nvPr>
        </p:nvSpPr>
        <p:spPr/>
        <p:txBody>
          <a:bodyPr/>
          <a:lstStyle/>
          <a:p>
            <a:r>
              <a:rPr lang="en-GB" smtClean="0"/>
              <a:t>Despina Hatzifotiadou</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9660DA-E739-CB4A-AEFC-82AEB23D0057}" type="slidenum">
              <a:rPr lang="en-US" smtClean="0"/>
              <a:pPr/>
              <a:t>9</a:t>
            </a:fld>
            <a:endParaRPr lang="en-US"/>
          </a:p>
        </p:txBody>
      </p:sp>
    </p:spTree>
    <p:extLst>
      <p:ext uri="{BB962C8B-B14F-4D97-AF65-F5344CB8AC3E}">
        <p14:creationId xmlns:p14="http://schemas.microsoft.com/office/powerpoint/2010/main" val="187540893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30819</TotalTime>
  <Words>1706</Words>
  <Application>Microsoft Macintosh PowerPoint</Application>
  <PresentationFormat>On-screen Show (4:3)</PresentationFormat>
  <Paragraphs>320</Paragraphs>
  <Slides>28</Slides>
  <Notes>12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Heavy ions at LHC  In addition to protons, LHC accelerates and collides lead ions  isotope Pb 208  with 82 protons and 126 neutrons in the nucleus Pb atom -&gt; Pb29+ -&gt; Pb54+ -&gt;  Pb82+   (bare lead nucleus)  Beam energy 3.5 ΤeV x 82 =  287 TeV  (574 TeV at the collision point)                        6.5 ΤeV x 82 =  1066 TeV  (574 TeV at the collision point)  Why are lead ion collisions at high energies of particular interest? </vt:lpstr>
      <vt:lpstr>PowerPoint Presentation</vt:lpstr>
      <vt:lpstr>PowerPoint Presentation</vt:lpstr>
      <vt:lpstr>PowerPoint Presentation</vt:lpstr>
      <vt:lpstr>ALICE studies stong interactions..</vt:lpstr>
      <vt:lpstr>ALICE : Σχεδιασμένο για να απαντήσει στα παραπάνω ερωτήματα</vt:lpstr>
      <vt:lpstr>ALICE : A Large Ion Collider Experiment</vt:lpstr>
      <vt:lpstr>PowerPoint Presentation</vt:lpstr>
      <vt:lpstr>PowerPoint Presentation</vt:lpstr>
      <vt:lpstr>The magnetic field</vt:lpstr>
      <vt:lpstr>ALICE : 18 different detection systems</vt:lpstr>
      <vt:lpstr>… and some more specialised detectors</vt:lpstr>
      <vt:lpstr>Τime Projection Chamber (TPC)</vt:lpstr>
      <vt:lpstr>Τime Projection Chamber (TPC)</vt:lpstr>
      <vt:lpstr>Transition Radiation Detector</vt:lpstr>
      <vt:lpstr>Time of Flight</vt:lpstr>
      <vt:lpstr>PHOS : PHOton Spectrometer</vt:lpstr>
      <vt:lpstr>Signal processing</vt:lpstr>
      <vt:lpstr>PowerPoint Presentation</vt:lpstr>
      <vt:lpstr>A perfect liquid at LHC</vt:lpstr>
      <vt:lpstr>Highest man-made temperature </vt:lpstr>
      <vt:lpstr>PowerPoint Presentation</vt:lpstr>
      <vt:lpstr>PowerPoint Presentation</vt:lpstr>
      <vt:lpstr>The J/Ψ mystery</vt:lpstr>
      <vt:lpstr>The J/Ψ mystery</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Neutrinos faster than light</dc:title>
  <dc:creator>despina hatzifotiadou</dc:creator>
  <cp:lastModifiedBy>Despina Hatzifotiadou</cp:lastModifiedBy>
  <cp:revision>515</cp:revision>
  <dcterms:created xsi:type="dcterms:W3CDTF">2019-01-15T13:11:29Z</dcterms:created>
  <dcterms:modified xsi:type="dcterms:W3CDTF">2024-07-15T10:56:44Z</dcterms:modified>
</cp:coreProperties>
</file>