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8" r:id="rId2"/>
  </p:sldMasterIdLst>
  <p:notesMasterIdLst>
    <p:notesMasterId r:id="rId9"/>
  </p:notesMasterIdLst>
  <p:sldIdLst>
    <p:sldId id="311" r:id="rId3"/>
    <p:sldId id="708" r:id="rId4"/>
    <p:sldId id="711" r:id="rId5"/>
    <p:sldId id="709" r:id="rId6"/>
    <p:sldId id="710" r:id="rId7"/>
    <p:sldId id="259" r:id="rId8"/>
  </p:sldIdLst>
  <p:sldSz cx="12192000" cy="6858000"/>
  <p:notesSz cx="7315200" cy="96012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A738"/>
    <a:srgbClr val="D5222B"/>
    <a:srgbClr val="4094D9"/>
    <a:srgbClr val="8FBFE7"/>
    <a:srgbClr val="FF2F92"/>
    <a:srgbClr val="BF4F4C"/>
    <a:srgbClr val="0055A0"/>
    <a:srgbClr val="1C998E"/>
    <a:srgbClr val="E7EFEE"/>
    <a:srgbClr val="CCDF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31" autoAdjust="0"/>
    <p:restoredTop sz="80532" autoAdjust="0"/>
  </p:normalViewPr>
  <p:slideViewPr>
    <p:cSldViewPr snapToGrid="0">
      <p:cViewPr varScale="1">
        <p:scale>
          <a:sx n="48" d="100"/>
          <a:sy n="48" d="100"/>
        </p:scale>
        <p:origin x="568" y="24"/>
      </p:cViewPr>
      <p:guideLst>
        <p:guide orient="horz" pos="2160"/>
        <p:guide pos="381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9109EF-E0DA-48CC-9DAC-8B7CA570AA4C}" type="doc">
      <dgm:prSet loTypeId="urn:microsoft.com/office/officeart/2005/8/layout/cycle3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E7A5B579-84E9-4DFF-A1E7-571F03B37082}">
      <dgm:prSet phldrT="[Text]" custT="1"/>
      <dgm:spPr/>
      <dgm:t>
        <a:bodyPr/>
        <a:lstStyle/>
        <a:p>
          <a:r>
            <a:rPr lang="fr-CH" sz="2000" dirty="0"/>
            <a:t>EP Safety Office</a:t>
          </a:r>
          <a:endParaRPr lang="en-GB" sz="2000" dirty="0"/>
        </a:p>
      </dgm:t>
    </dgm:pt>
    <dgm:pt modelId="{E0500F37-3F40-4E1D-9F88-201428577161}" type="parTrans" cxnId="{1968DD11-F44A-479E-B7D7-C373EFE3748E}">
      <dgm:prSet/>
      <dgm:spPr/>
      <dgm:t>
        <a:bodyPr/>
        <a:lstStyle/>
        <a:p>
          <a:endParaRPr lang="en-GB" sz="1400"/>
        </a:p>
      </dgm:t>
    </dgm:pt>
    <dgm:pt modelId="{63214C4B-5AAA-4201-8EEB-28E09779397E}" type="sibTrans" cxnId="{1968DD11-F44A-479E-B7D7-C373EFE3748E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endParaRPr lang="en-GB" sz="1400"/>
        </a:p>
      </dgm:t>
    </dgm:pt>
    <dgm:pt modelId="{6D77D92D-CEC6-4296-ABF9-50D18A52BEDD}">
      <dgm:prSet phldrT="[Text]" custT="1"/>
      <dgm:spPr/>
      <dgm:t>
        <a:bodyPr/>
        <a:lstStyle/>
        <a:p>
          <a:r>
            <a:rPr lang="fr-CH" sz="2000" dirty="0"/>
            <a:t>ATLAS Safety Office &amp; FGSO</a:t>
          </a:r>
          <a:endParaRPr lang="en-GB" sz="2000" dirty="0"/>
        </a:p>
      </dgm:t>
    </dgm:pt>
    <dgm:pt modelId="{A2845D75-F3A9-405A-AD90-E14E1E417596}" type="parTrans" cxnId="{442604A8-BC3E-4E6B-95CC-342F9804DD76}">
      <dgm:prSet/>
      <dgm:spPr/>
      <dgm:t>
        <a:bodyPr/>
        <a:lstStyle/>
        <a:p>
          <a:endParaRPr lang="en-GB" sz="1400"/>
        </a:p>
      </dgm:t>
    </dgm:pt>
    <dgm:pt modelId="{07CC705B-4C8E-47A4-BD52-352576CF3CBD}" type="sibTrans" cxnId="{442604A8-BC3E-4E6B-95CC-342F9804DD76}">
      <dgm:prSet/>
      <dgm:spPr/>
      <dgm:t>
        <a:bodyPr/>
        <a:lstStyle/>
        <a:p>
          <a:endParaRPr lang="en-GB" sz="1400"/>
        </a:p>
      </dgm:t>
    </dgm:pt>
    <dgm:pt modelId="{B16A6F5B-BB7D-4F3B-9784-85A58886A78A}">
      <dgm:prSet phldrT="[Text]" custT="1"/>
      <dgm:spPr/>
      <dgm:t>
        <a:bodyPr/>
        <a:lstStyle/>
        <a:p>
          <a:r>
            <a:rPr lang="fr-CH" sz="2000" dirty="0"/>
            <a:t>HSE </a:t>
          </a:r>
          <a:r>
            <a:rPr lang="fr-CH" sz="2000" dirty="0" err="1"/>
            <a:t>Specialist</a:t>
          </a:r>
          <a:endParaRPr lang="en-GB" sz="2000" dirty="0"/>
        </a:p>
      </dgm:t>
    </dgm:pt>
    <dgm:pt modelId="{650F0A63-268B-45D5-BC9A-01FA860441A3}" type="parTrans" cxnId="{6A2B6CB7-7917-402E-82BE-B3514DAA6E71}">
      <dgm:prSet/>
      <dgm:spPr/>
      <dgm:t>
        <a:bodyPr/>
        <a:lstStyle/>
        <a:p>
          <a:endParaRPr lang="en-GB" sz="1400"/>
        </a:p>
      </dgm:t>
    </dgm:pt>
    <dgm:pt modelId="{EE83EBCF-914D-4F1E-AF19-D3B657FF127C}" type="sibTrans" cxnId="{6A2B6CB7-7917-402E-82BE-B3514DAA6E71}">
      <dgm:prSet/>
      <dgm:spPr/>
      <dgm:t>
        <a:bodyPr/>
        <a:lstStyle/>
        <a:p>
          <a:endParaRPr lang="en-GB" sz="1400"/>
        </a:p>
      </dgm:t>
    </dgm:pt>
    <dgm:pt modelId="{79686B92-0A2C-4342-8F14-4FBBCBF99C30}">
      <dgm:prSet phldrT="[Text]" custT="1"/>
      <dgm:spPr/>
      <dgm:t>
        <a:bodyPr/>
        <a:lstStyle/>
        <a:p>
          <a:r>
            <a:rPr lang="fr-CH" sz="2000" dirty="0"/>
            <a:t>HSE Safety Training</a:t>
          </a:r>
          <a:endParaRPr lang="en-GB" sz="2000" dirty="0"/>
        </a:p>
      </dgm:t>
    </dgm:pt>
    <dgm:pt modelId="{DB10F9F4-B29F-4EC8-A598-A465823845F1}" type="parTrans" cxnId="{C1D7D700-3E79-4EDB-872D-201ACC8E9CBA}">
      <dgm:prSet/>
      <dgm:spPr/>
      <dgm:t>
        <a:bodyPr/>
        <a:lstStyle/>
        <a:p>
          <a:endParaRPr lang="en-GB" sz="1400"/>
        </a:p>
      </dgm:t>
    </dgm:pt>
    <dgm:pt modelId="{599D2F82-EA44-48C1-955D-52E28E4427DB}" type="sibTrans" cxnId="{C1D7D700-3E79-4EDB-872D-201ACC8E9CBA}">
      <dgm:prSet/>
      <dgm:spPr/>
      <dgm:t>
        <a:bodyPr/>
        <a:lstStyle/>
        <a:p>
          <a:endParaRPr lang="en-GB" sz="1400"/>
        </a:p>
      </dgm:t>
    </dgm:pt>
    <dgm:pt modelId="{1FFA3055-8A2D-414E-ABDB-089EBA766799}" type="pres">
      <dgm:prSet presAssocID="{769109EF-E0DA-48CC-9DAC-8B7CA570AA4C}" presName="Name0" presStyleCnt="0">
        <dgm:presLayoutVars>
          <dgm:dir/>
          <dgm:resizeHandles val="exact"/>
        </dgm:presLayoutVars>
      </dgm:prSet>
      <dgm:spPr/>
    </dgm:pt>
    <dgm:pt modelId="{4FEA3D66-BD4A-4A24-8663-EF239E4E77C4}" type="pres">
      <dgm:prSet presAssocID="{769109EF-E0DA-48CC-9DAC-8B7CA570AA4C}" presName="cycle" presStyleCnt="0"/>
      <dgm:spPr/>
    </dgm:pt>
    <dgm:pt modelId="{2DE64554-4F66-4121-9035-53520D43A370}" type="pres">
      <dgm:prSet presAssocID="{E7A5B579-84E9-4DFF-A1E7-571F03B37082}" presName="nodeFirstNode" presStyleLbl="node1" presStyleIdx="0" presStyleCnt="4" custScaleX="72951" custScaleY="61269">
        <dgm:presLayoutVars>
          <dgm:bulletEnabled val="1"/>
        </dgm:presLayoutVars>
      </dgm:prSet>
      <dgm:spPr/>
    </dgm:pt>
    <dgm:pt modelId="{C24A5ED6-E02D-4B0C-9F0D-FD74F7EC78B9}" type="pres">
      <dgm:prSet presAssocID="{63214C4B-5AAA-4201-8EEB-28E09779397E}" presName="sibTransFirstNode" presStyleLbl="bgShp" presStyleIdx="0" presStyleCnt="1"/>
      <dgm:spPr/>
    </dgm:pt>
    <dgm:pt modelId="{3D75659A-44E1-4D3E-8D8E-B841DC6759AC}" type="pres">
      <dgm:prSet presAssocID="{6D77D92D-CEC6-4296-ABF9-50D18A52BEDD}" presName="nodeFollowingNodes" presStyleLbl="node1" presStyleIdx="1" presStyleCnt="4" custScaleX="72951" custScaleY="61269" custRadScaleRad="121831" custRadScaleInc="0">
        <dgm:presLayoutVars>
          <dgm:bulletEnabled val="1"/>
        </dgm:presLayoutVars>
      </dgm:prSet>
      <dgm:spPr/>
    </dgm:pt>
    <dgm:pt modelId="{07038514-A039-4E8B-A019-D14C8CEEFD8E}" type="pres">
      <dgm:prSet presAssocID="{B16A6F5B-BB7D-4F3B-9784-85A58886A78A}" presName="nodeFollowingNodes" presStyleLbl="node1" presStyleIdx="2" presStyleCnt="4" custScaleX="72951" custScaleY="61269" custRadScaleRad="116744" custRadScaleInc="0">
        <dgm:presLayoutVars>
          <dgm:bulletEnabled val="1"/>
        </dgm:presLayoutVars>
      </dgm:prSet>
      <dgm:spPr/>
    </dgm:pt>
    <dgm:pt modelId="{47EF2F96-A91B-4A5D-BA90-6A13773BD830}" type="pres">
      <dgm:prSet presAssocID="{79686B92-0A2C-4342-8F14-4FBBCBF99C30}" presName="nodeFollowingNodes" presStyleLbl="node1" presStyleIdx="3" presStyleCnt="4" custScaleX="72951" custScaleY="61269" custRadScaleRad="117788" custRadScaleInc="0">
        <dgm:presLayoutVars>
          <dgm:bulletEnabled val="1"/>
        </dgm:presLayoutVars>
      </dgm:prSet>
      <dgm:spPr/>
    </dgm:pt>
  </dgm:ptLst>
  <dgm:cxnLst>
    <dgm:cxn modelId="{C1D7D700-3E79-4EDB-872D-201ACC8E9CBA}" srcId="{769109EF-E0DA-48CC-9DAC-8B7CA570AA4C}" destId="{79686B92-0A2C-4342-8F14-4FBBCBF99C30}" srcOrd="3" destOrd="0" parTransId="{DB10F9F4-B29F-4EC8-A598-A465823845F1}" sibTransId="{599D2F82-EA44-48C1-955D-52E28E4427DB}"/>
    <dgm:cxn modelId="{64793804-31C3-4E66-AE45-7151FED16395}" type="presOf" srcId="{63214C4B-5AAA-4201-8EEB-28E09779397E}" destId="{C24A5ED6-E02D-4B0C-9F0D-FD74F7EC78B9}" srcOrd="0" destOrd="0" presId="urn:microsoft.com/office/officeart/2005/8/layout/cycle3"/>
    <dgm:cxn modelId="{1968DD11-F44A-479E-B7D7-C373EFE3748E}" srcId="{769109EF-E0DA-48CC-9DAC-8B7CA570AA4C}" destId="{E7A5B579-84E9-4DFF-A1E7-571F03B37082}" srcOrd="0" destOrd="0" parTransId="{E0500F37-3F40-4E1D-9F88-201428577161}" sibTransId="{63214C4B-5AAA-4201-8EEB-28E09779397E}"/>
    <dgm:cxn modelId="{42980A60-5E3C-4C99-9A85-C92DFD4948D6}" type="presOf" srcId="{B16A6F5B-BB7D-4F3B-9784-85A58886A78A}" destId="{07038514-A039-4E8B-A019-D14C8CEEFD8E}" srcOrd="0" destOrd="0" presId="urn:microsoft.com/office/officeart/2005/8/layout/cycle3"/>
    <dgm:cxn modelId="{9F84C162-DFFC-41EF-A1A6-F34FC2E21CB3}" type="presOf" srcId="{79686B92-0A2C-4342-8F14-4FBBCBF99C30}" destId="{47EF2F96-A91B-4A5D-BA90-6A13773BD830}" srcOrd="0" destOrd="0" presId="urn:microsoft.com/office/officeart/2005/8/layout/cycle3"/>
    <dgm:cxn modelId="{861BA16A-6755-494D-BD03-8B2A8FEE4797}" type="presOf" srcId="{E7A5B579-84E9-4DFF-A1E7-571F03B37082}" destId="{2DE64554-4F66-4121-9035-53520D43A370}" srcOrd="0" destOrd="0" presId="urn:microsoft.com/office/officeart/2005/8/layout/cycle3"/>
    <dgm:cxn modelId="{3AB22A58-3AC1-407A-8BCD-9554D66369F7}" type="presOf" srcId="{6D77D92D-CEC6-4296-ABF9-50D18A52BEDD}" destId="{3D75659A-44E1-4D3E-8D8E-B841DC6759AC}" srcOrd="0" destOrd="0" presId="urn:microsoft.com/office/officeart/2005/8/layout/cycle3"/>
    <dgm:cxn modelId="{A2883983-65FB-4D83-BBFA-86FF5E150162}" type="presOf" srcId="{769109EF-E0DA-48CC-9DAC-8B7CA570AA4C}" destId="{1FFA3055-8A2D-414E-ABDB-089EBA766799}" srcOrd="0" destOrd="0" presId="urn:microsoft.com/office/officeart/2005/8/layout/cycle3"/>
    <dgm:cxn modelId="{442604A8-BC3E-4E6B-95CC-342F9804DD76}" srcId="{769109EF-E0DA-48CC-9DAC-8B7CA570AA4C}" destId="{6D77D92D-CEC6-4296-ABF9-50D18A52BEDD}" srcOrd="1" destOrd="0" parTransId="{A2845D75-F3A9-405A-AD90-E14E1E417596}" sibTransId="{07CC705B-4C8E-47A4-BD52-352576CF3CBD}"/>
    <dgm:cxn modelId="{6A2B6CB7-7917-402E-82BE-B3514DAA6E71}" srcId="{769109EF-E0DA-48CC-9DAC-8B7CA570AA4C}" destId="{B16A6F5B-BB7D-4F3B-9784-85A58886A78A}" srcOrd="2" destOrd="0" parTransId="{650F0A63-268B-45D5-BC9A-01FA860441A3}" sibTransId="{EE83EBCF-914D-4F1E-AF19-D3B657FF127C}"/>
    <dgm:cxn modelId="{0A38CD2C-A561-4E68-A674-FB3A2BFA2CB0}" type="presParOf" srcId="{1FFA3055-8A2D-414E-ABDB-089EBA766799}" destId="{4FEA3D66-BD4A-4A24-8663-EF239E4E77C4}" srcOrd="0" destOrd="0" presId="urn:microsoft.com/office/officeart/2005/8/layout/cycle3"/>
    <dgm:cxn modelId="{F5EB18F1-DBD4-4FBD-8066-D943F10E7004}" type="presParOf" srcId="{4FEA3D66-BD4A-4A24-8663-EF239E4E77C4}" destId="{2DE64554-4F66-4121-9035-53520D43A370}" srcOrd="0" destOrd="0" presId="urn:microsoft.com/office/officeart/2005/8/layout/cycle3"/>
    <dgm:cxn modelId="{B77A5B02-4F1A-4529-A4F6-E80ECE431112}" type="presParOf" srcId="{4FEA3D66-BD4A-4A24-8663-EF239E4E77C4}" destId="{C24A5ED6-E02D-4B0C-9F0D-FD74F7EC78B9}" srcOrd="1" destOrd="0" presId="urn:microsoft.com/office/officeart/2005/8/layout/cycle3"/>
    <dgm:cxn modelId="{532DC0F0-5E04-43F0-9948-09B1B10595A2}" type="presParOf" srcId="{4FEA3D66-BD4A-4A24-8663-EF239E4E77C4}" destId="{3D75659A-44E1-4D3E-8D8E-B841DC6759AC}" srcOrd="2" destOrd="0" presId="urn:microsoft.com/office/officeart/2005/8/layout/cycle3"/>
    <dgm:cxn modelId="{E53D1F9A-0243-41BA-864E-C13068AAC312}" type="presParOf" srcId="{4FEA3D66-BD4A-4A24-8663-EF239E4E77C4}" destId="{07038514-A039-4E8B-A019-D14C8CEEFD8E}" srcOrd="3" destOrd="0" presId="urn:microsoft.com/office/officeart/2005/8/layout/cycle3"/>
    <dgm:cxn modelId="{87D4E94D-C18F-4CA2-B0A7-BD1B9846FF93}" type="presParOf" srcId="{4FEA3D66-BD4A-4A24-8663-EF239E4E77C4}" destId="{47EF2F96-A91B-4A5D-BA90-6A13773BD830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A5ED6-E02D-4B0C-9F0D-FD74F7EC78B9}">
      <dsp:nvSpPr>
        <dsp:cNvPr id="0" name=""/>
        <dsp:cNvSpPr/>
      </dsp:nvSpPr>
      <dsp:spPr>
        <a:xfrm>
          <a:off x="1271514" y="218606"/>
          <a:ext cx="4564552" cy="4564552"/>
        </a:xfrm>
        <a:prstGeom prst="circularArrow">
          <a:avLst>
            <a:gd name="adj1" fmla="val 4668"/>
            <a:gd name="adj2" fmla="val 272909"/>
            <a:gd name="adj3" fmla="val 13858501"/>
            <a:gd name="adj4" fmla="val 17370887"/>
            <a:gd name="adj5" fmla="val 4847"/>
          </a:avLst>
        </a:prstGeom>
        <a:solidFill>
          <a:schemeClr val="accent2"/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E64554-4F66-4121-9035-53520D43A370}">
      <dsp:nvSpPr>
        <dsp:cNvPr id="0" name=""/>
        <dsp:cNvSpPr/>
      </dsp:nvSpPr>
      <dsp:spPr>
        <a:xfrm>
          <a:off x="2475259" y="286877"/>
          <a:ext cx="2157062" cy="9058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000" kern="1200" dirty="0"/>
            <a:t>EP Safety Office</a:t>
          </a:r>
          <a:endParaRPr lang="en-GB" sz="2000" kern="1200" dirty="0"/>
        </a:p>
      </dsp:txBody>
      <dsp:txXfrm>
        <a:off x="2519477" y="331095"/>
        <a:ext cx="2068626" cy="817384"/>
      </dsp:txXfrm>
    </dsp:sp>
    <dsp:sp modelId="{3D75659A-44E1-4D3E-8D8E-B841DC6759AC}">
      <dsp:nvSpPr>
        <dsp:cNvPr id="0" name=""/>
        <dsp:cNvSpPr/>
      </dsp:nvSpPr>
      <dsp:spPr>
        <a:xfrm>
          <a:off x="4472042" y="1925855"/>
          <a:ext cx="2157062" cy="9058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000" kern="1200" dirty="0"/>
            <a:t>ATLAS Safety Office &amp; FGSO</a:t>
          </a:r>
          <a:endParaRPr lang="en-GB" sz="2000" kern="1200" dirty="0"/>
        </a:p>
      </dsp:txBody>
      <dsp:txXfrm>
        <a:off x="4516260" y="1970073"/>
        <a:ext cx="2068626" cy="817384"/>
      </dsp:txXfrm>
    </dsp:sp>
    <dsp:sp modelId="{07038514-A039-4E8B-A019-D14C8CEEFD8E}">
      <dsp:nvSpPr>
        <dsp:cNvPr id="0" name=""/>
        <dsp:cNvSpPr/>
      </dsp:nvSpPr>
      <dsp:spPr>
        <a:xfrm>
          <a:off x="2475259" y="3839263"/>
          <a:ext cx="2157062" cy="9058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000" kern="1200" dirty="0"/>
            <a:t>HSE </a:t>
          </a:r>
          <a:r>
            <a:rPr lang="fr-CH" sz="2000" kern="1200" dirty="0" err="1"/>
            <a:t>Specialist</a:t>
          </a:r>
          <a:endParaRPr lang="en-GB" sz="2000" kern="1200" dirty="0"/>
        </a:p>
      </dsp:txBody>
      <dsp:txXfrm>
        <a:off x="2519477" y="3883481"/>
        <a:ext cx="2068626" cy="817384"/>
      </dsp:txXfrm>
    </dsp:sp>
    <dsp:sp modelId="{47EF2F96-A91B-4A5D-BA90-6A13773BD830}">
      <dsp:nvSpPr>
        <dsp:cNvPr id="0" name=""/>
        <dsp:cNvSpPr/>
      </dsp:nvSpPr>
      <dsp:spPr>
        <a:xfrm>
          <a:off x="544740" y="1925855"/>
          <a:ext cx="2157062" cy="9058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000" kern="1200" dirty="0"/>
            <a:t>HSE Safety Training</a:t>
          </a:r>
          <a:endParaRPr lang="en-GB" sz="2000" kern="1200" dirty="0"/>
        </a:p>
      </dsp:txBody>
      <dsp:txXfrm>
        <a:off x="588958" y="1970073"/>
        <a:ext cx="2068626" cy="817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810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625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r>
              <a:rPr lang="fr-CH" dirty="0"/>
              <a:t> of contents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- Identification and significance of an ATEX Zone 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- How to intervene safely – best practice – and what not to do in an ATEX Zone 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- Coordination with FGSOs.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- Actions in an emergency.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498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61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8000" y="2124000"/>
            <a:ext cx="5828840" cy="535531"/>
          </a:xfrm>
        </p:spPr>
        <p:txBody>
          <a:bodyPr wrap="none" anchor="t">
            <a:spAutoFit/>
          </a:bodyPr>
          <a:lstStyle>
            <a:lvl1pPr algn="l"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8000" y="2659531"/>
            <a:ext cx="5319085" cy="480131"/>
          </a:xfrm>
        </p:spPr>
        <p:txBody>
          <a:bodyPr wrap="none">
            <a:sp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2FC18-BD86-C242-A61D-EC62C9F18F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8000" y="3519488"/>
            <a:ext cx="2031325" cy="341632"/>
          </a:xfrm>
        </p:spPr>
        <p:txBody>
          <a:bodyPr wrap="none">
            <a:spAutoFit/>
          </a:bodyPr>
          <a:lstStyle>
            <a:lvl1pPr marL="0" indent="0">
              <a:buFontTx/>
              <a:buNone/>
              <a:defRPr sz="1800"/>
            </a:lvl1pPr>
            <a:lvl2pPr marL="11113" indent="0">
              <a:buFontTx/>
              <a:buNone/>
              <a:tabLst/>
              <a:defRPr sz="1300"/>
            </a:lvl2pPr>
          </a:lstStyle>
          <a:p>
            <a:pPr lvl="0"/>
            <a:r>
              <a:rPr lang="en-US" dirty="0"/>
              <a:t>Presentation to …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F385B5A-DD95-094D-98B8-E32554FD5D4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8000" y="3861120"/>
            <a:ext cx="1573379" cy="272382"/>
          </a:xfrm>
        </p:spPr>
        <p:txBody>
          <a:bodyPr wrap="none">
            <a:spAutoFit/>
          </a:bodyPr>
          <a:lstStyle>
            <a:lvl1pPr marL="0" indent="0">
              <a:buFontTx/>
              <a:buNone/>
              <a:defRPr sz="1800"/>
            </a:lvl1pPr>
            <a:lvl2pPr marL="11113" indent="0">
              <a:buFontTx/>
              <a:buNone/>
              <a:tabLst/>
              <a:defRPr sz="1300"/>
            </a:lvl2pPr>
          </a:lstStyle>
          <a:p>
            <a:pPr lvl="1"/>
            <a:r>
              <a:rPr lang="en-US" dirty="0"/>
              <a:t>Month </a:t>
            </a:r>
            <a:r>
              <a:rPr lang="en-US" dirty="0" err="1"/>
              <a:t>DDth</a:t>
            </a:r>
            <a:r>
              <a:rPr lang="en-US" dirty="0"/>
              <a:t> YYYY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8F75B00-D1E1-484B-B877-D3D078F74F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4000" y="4968000"/>
            <a:ext cx="1872629" cy="180049"/>
          </a:xfrm>
        </p:spPr>
        <p:txBody>
          <a:bodyPr wrap="none" tIns="0" bIns="0" anchor="t">
            <a:spAutoFit/>
          </a:bodyPr>
          <a:lstStyle>
            <a:lvl1pPr marL="0" indent="0">
              <a:buFontTx/>
              <a:buNone/>
              <a:defRPr sz="1300"/>
            </a:lvl1pPr>
            <a:lvl2pPr marL="11113" indent="0">
              <a:buFontTx/>
              <a:buNone/>
              <a:tabLst/>
              <a:defRPr sz="1100" i="1"/>
            </a:lvl2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LASTNAME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A6C8E28-BF64-7A40-A91E-59D3E1CA07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324000" y="5171199"/>
            <a:ext cx="452368" cy="152349"/>
          </a:xfrm>
        </p:spPr>
        <p:txBody>
          <a:bodyPr wrap="none" tIns="0" bIns="0">
            <a:spAutoFit/>
          </a:bodyPr>
          <a:lstStyle>
            <a:lvl1pPr marL="0" indent="0">
              <a:buFontTx/>
              <a:buNone/>
              <a:defRPr sz="1100" i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4551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w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2019-06-24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EDMS 2172722 v.1.0.0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2" r:id="rId4"/>
    <p:sldLayoutId id="2147483654" r:id="rId5"/>
    <p:sldLayoutId id="2147483655" r:id="rId6"/>
    <p:sldLayoutId id="2147483657" r:id="rId7"/>
    <p:sldLayoutId id="2147483662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hyperlink" Target="https://edms.cern.ch/document/3157098/1.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2744" y="3184130"/>
            <a:ext cx="11346512" cy="868980"/>
          </a:xfrm>
        </p:spPr>
        <p:txBody>
          <a:bodyPr>
            <a:normAutofit fontScale="90000"/>
          </a:bodyPr>
          <a:lstStyle/>
          <a:p>
            <a:r>
              <a:rPr lang="en-GB" sz="5400" dirty="0"/>
              <a:t>Safety Training programme </a:t>
            </a:r>
            <a:br>
              <a:rPr lang="en-GB" sz="5400" dirty="0"/>
            </a:br>
            <a:r>
              <a:rPr lang="en-GB" sz="7300" dirty="0"/>
              <a:t>ATEX</a:t>
            </a:r>
            <a:endParaRPr lang="en-GB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5B606-86E4-0A4A-8788-FAF44545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4" y="5921071"/>
            <a:ext cx="5820355" cy="997889"/>
          </a:xfrm>
        </p:spPr>
        <p:txBody>
          <a:bodyPr/>
          <a:lstStyle/>
          <a:p>
            <a:r>
              <a:rPr lang="en-GB" dirty="0"/>
              <a:t>Julie Biringer, HSE-TS-ST</a:t>
            </a:r>
          </a:p>
          <a:p>
            <a:r>
              <a:rPr lang="en-GB" dirty="0"/>
              <a:t>EXSOs meeting, 3 September 2024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BB0427-2346-7D44-A6DE-2A412ABCE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EDMS </a:t>
            </a:r>
            <a:r>
              <a:rPr lang="en-GB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3157098</a:t>
            </a:r>
            <a:r>
              <a:rPr lang="en-GB" dirty="0"/>
              <a:t> v.1.0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302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>
            <a:extLst>
              <a:ext uri="{FF2B5EF4-FFF2-40B4-BE49-F238E27FC236}">
                <a16:creationId xmlns:a16="http://schemas.microsoft.com/office/drawing/2014/main" id="{CEBE26FC-F753-4CBE-88E1-E55F989F1CAB}"/>
              </a:ext>
            </a:extLst>
          </p:cNvPr>
          <p:cNvSpPr txBox="1">
            <a:spLocks/>
          </p:cNvSpPr>
          <p:nvPr/>
        </p:nvSpPr>
        <p:spPr>
          <a:xfrm>
            <a:off x="263951" y="126090"/>
            <a:ext cx="1051560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/>
              <a:t>Overview – ATEX training </a:t>
            </a:r>
            <a:r>
              <a:rPr lang="en-US" sz="3200" dirty="0" err="1"/>
              <a:t>programme</a:t>
            </a:r>
            <a:endParaRPr lang="en-US" sz="3200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D410C667-4CD5-85E1-2A96-2FAB261898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8196278"/>
              </p:ext>
            </p:extLst>
          </p:nvPr>
        </p:nvGraphicFramePr>
        <p:xfrm>
          <a:off x="2542209" y="851451"/>
          <a:ext cx="7107582" cy="4757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60822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ave 2">
            <a:extLst>
              <a:ext uri="{FF2B5EF4-FFF2-40B4-BE49-F238E27FC236}">
                <a16:creationId xmlns:a16="http://schemas.microsoft.com/office/drawing/2014/main" id="{EC803E1E-82CF-6992-4A78-76F81AE10EFF}"/>
              </a:ext>
            </a:extLst>
          </p:cNvPr>
          <p:cNvSpPr/>
          <p:nvPr/>
        </p:nvSpPr>
        <p:spPr>
          <a:xfrm>
            <a:off x="2372139" y="772746"/>
            <a:ext cx="755375" cy="596409"/>
          </a:xfrm>
          <a:prstGeom prst="wav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accent4">
                    <a:lumMod val="75000"/>
                  </a:schemeClr>
                </a:solidFill>
              </a:rPr>
              <a:t>New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CEBE26FC-F753-4CBE-88E1-E55F989F1CAB}"/>
              </a:ext>
            </a:extLst>
          </p:cNvPr>
          <p:cNvSpPr txBox="1">
            <a:spLocks/>
          </p:cNvSpPr>
          <p:nvPr/>
        </p:nvSpPr>
        <p:spPr>
          <a:xfrm>
            <a:off x="263951" y="126090"/>
            <a:ext cx="1051560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/>
              <a:t>Overview – ATEX training </a:t>
            </a:r>
            <a:r>
              <a:rPr lang="en-US" sz="3200" dirty="0" err="1"/>
              <a:t>programme</a:t>
            </a:r>
            <a:endParaRPr lang="en-US" sz="32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EDD56CE-CBC3-B0DA-9957-E92269479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598078"/>
              </p:ext>
            </p:extLst>
          </p:nvPr>
        </p:nvGraphicFramePr>
        <p:xfrm>
          <a:off x="263951" y="1209150"/>
          <a:ext cx="11744313" cy="405060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916313">
                  <a:extLst>
                    <a:ext uri="{9D8B030D-6E8A-4147-A177-3AD203B41FA5}">
                      <a16:colId xmlns:a16="http://schemas.microsoft.com/office/drawing/2014/main" val="2639616821"/>
                    </a:ext>
                  </a:extLst>
                </a:gridCol>
                <a:gridCol w="3276000">
                  <a:extLst>
                    <a:ext uri="{9D8B030D-6E8A-4147-A177-3AD203B41FA5}">
                      <a16:colId xmlns:a16="http://schemas.microsoft.com/office/drawing/2014/main" val="1529316523"/>
                    </a:ext>
                  </a:extLst>
                </a:gridCol>
                <a:gridCol w="3276000">
                  <a:extLst>
                    <a:ext uri="{9D8B030D-6E8A-4147-A177-3AD203B41FA5}">
                      <a16:colId xmlns:a16="http://schemas.microsoft.com/office/drawing/2014/main" val="2180588109"/>
                    </a:ext>
                  </a:extLst>
                </a:gridCol>
                <a:gridCol w="3276000">
                  <a:extLst>
                    <a:ext uri="{9D8B030D-6E8A-4147-A177-3AD203B41FA5}">
                      <a16:colId xmlns:a16="http://schemas.microsoft.com/office/drawing/2014/main" val="2105395987"/>
                    </a:ext>
                  </a:extLst>
                </a:gridCol>
              </a:tblGrid>
              <a:tr h="616742"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tx1"/>
                          </a:solidFill>
                        </a:rPr>
                        <a:t>Training</a:t>
                      </a:r>
                    </a:p>
                    <a:p>
                      <a:pPr algn="ctr"/>
                      <a:r>
                        <a:rPr lang="fr-CH" dirty="0">
                          <a:solidFill>
                            <a:schemeClr val="tx1"/>
                          </a:solidFill>
                        </a:rPr>
                        <a:t>course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ATEX – </a:t>
                      </a:r>
                      <a:r>
                        <a:rPr lang="fr-CH" dirty="0" err="1"/>
                        <a:t>Working</a:t>
                      </a:r>
                      <a:r>
                        <a:rPr lang="fr-CH" dirty="0"/>
                        <a:t> in EP </a:t>
                      </a:r>
                      <a:r>
                        <a:rPr lang="fr-CH" dirty="0" err="1"/>
                        <a:t>experiments</a:t>
                      </a:r>
                      <a:r>
                        <a:rPr lang="fr-CH" dirty="0"/>
                        <a:t> and installations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ATEX – </a:t>
                      </a:r>
                      <a:r>
                        <a:rPr lang="fr-CH" dirty="0" err="1"/>
                        <a:t>Level</a:t>
                      </a:r>
                      <a:r>
                        <a:rPr lang="fr-CH" dirty="0"/>
                        <a:t> 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ATEX – </a:t>
                      </a:r>
                      <a:r>
                        <a:rPr lang="fr-CH" dirty="0" err="1"/>
                        <a:t>Level</a:t>
                      </a:r>
                      <a:r>
                        <a:rPr lang="fr-CH" dirty="0"/>
                        <a:t> 2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1952292"/>
                  </a:ext>
                </a:extLst>
              </a:tr>
              <a:tr h="509657"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Format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Virtual </a:t>
                      </a:r>
                      <a:r>
                        <a:rPr lang="fr-CH" dirty="0" err="1"/>
                        <a:t>classroom</a:t>
                      </a:r>
                      <a:r>
                        <a:rPr lang="fr-CH" dirty="0"/>
                        <a:t>, 2h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Classroom, 4h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Classroom, 8h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9063391"/>
                  </a:ext>
                </a:extLst>
              </a:tr>
              <a:tr h="616742"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Target audience (</a:t>
                      </a:r>
                      <a:r>
                        <a:rPr lang="fr-CH" b="1" dirty="0" err="1">
                          <a:solidFill>
                            <a:schemeClr val="tx1"/>
                          </a:solidFill>
                        </a:rPr>
                        <a:t>required</a:t>
                      </a:r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Personnel working near and inside of ATEX Zones 2 (lower risk installations)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Personnel dealing with ATEX Zones 1 or 0, and for activity/installation responsible of ATEX Zones 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FGSO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168983"/>
                  </a:ext>
                </a:extLst>
              </a:tr>
              <a:tr h="496405"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Programme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Adapted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Standard (</a:t>
                      </a:r>
                      <a:r>
                        <a:rPr lang="fr-CH" dirty="0" err="1"/>
                        <a:t>accreditation</a:t>
                      </a:r>
                      <a:r>
                        <a:rPr lang="fr-CH" dirty="0"/>
                        <a:t>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Standard (</a:t>
                      </a:r>
                      <a:r>
                        <a:rPr lang="fr-CH" dirty="0" err="1"/>
                        <a:t>accreditation</a:t>
                      </a:r>
                      <a:r>
                        <a:rPr lang="fr-CH" dirty="0"/>
                        <a:t>)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9405768"/>
                  </a:ext>
                </a:extLst>
              </a:tr>
              <a:tr h="470710"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Sessions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Scheduled</a:t>
                      </a:r>
                      <a:r>
                        <a:rPr lang="fr-CH" dirty="0"/>
                        <a:t> + </a:t>
                      </a:r>
                      <a:r>
                        <a:rPr lang="fr-CH" dirty="0" err="1"/>
                        <a:t>Ad-hoc</a:t>
                      </a:r>
                      <a:endParaRPr lang="fr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Scheduled</a:t>
                      </a:r>
                      <a:endParaRPr lang="fr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Ad-hoc</a:t>
                      </a:r>
                      <a:r>
                        <a:rPr lang="fr-CH" dirty="0"/>
                        <a:t> (</a:t>
                      </a:r>
                      <a:r>
                        <a:rPr lang="fr-CH" dirty="0" err="1"/>
                        <a:t>internal</a:t>
                      </a:r>
                      <a:r>
                        <a:rPr lang="fr-CH" dirty="0"/>
                        <a:t>/</a:t>
                      </a:r>
                      <a:r>
                        <a:rPr lang="fr-CH" dirty="0" err="1"/>
                        <a:t>external</a:t>
                      </a:r>
                      <a:r>
                        <a:rPr lang="fr-CH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5884009"/>
                  </a:ext>
                </a:extLst>
              </a:tr>
              <a:tr h="470710">
                <a:tc>
                  <a:txBody>
                    <a:bodyPr/>
                    <a:lstStyle/>
                    <a:p>
                      <a:pPr algn="ctr"/>
                      <a:r>
                        <a:rPr lang="fr-CH" b="1" dirty="0" err="1">
                          <a:solidFill>
                            <a:schemeClr val="tx1"/>
                          </a:solidFill>
                        </a:rPr>
                        <a:t>Validity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One-off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 </a:t>
                      </a:r>
                      <a:r>
                        <a:rPr lang="fr-CH" dirty="0" err="1"/>
                        <a:t>years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3 </a:t>
                      </a:r>
                      <a:r>
                        <a:rPr lang="fr-CH" dirty="0" err="1"/>
                        <a:t>years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661473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D27D434-348B-E41E-AD40-10AFC12BA45E}"/>
              </a:ext>
            </a:extLst>
          </p:cNvPr>
          <p:cNvSpPr txBox="1"/>
          <p:nvPr/>
        </p:nvSpPr>
        <p:spPr>
          <a:xfrm>
            <a:off x="2226365" y="5358195"/>
            <a:ext cx="9781899" cy="525769"/>
          </a:xfrm>
          <a:prstGeom prst="rect">
            <a:avLst/>
          </a:prstGeom>
          <a:pattFill prst="dkUpDiag">
            <a:fgClr>
              <a:schemeClr val="accent2"/>
            </a:fgClr>
            <a:bgClr>
              <a:schemeClr val="accent2">
                <a:lumMod val="40000"/>
                <a:lumOff val="60000"/>
              </a:schemeClr>
            </a:bgClr>
          </a:pattFill>
          <a:ln w="76200"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CH" b="1" dirty="0">
                <a:solidFill>
                  <a:schemeClr val="bg1"/>
                </a:solidFill>
              </a:rPr>
              <a:t>ATEX – CERN </a:t>
            </a:r>
            <a:r>
              <a:rPr lang="fr-CH" b="1" dirty="0" err="1">
                <a:solidFill>
                  <a:schemeClr val="bg1"/>
                </a:solidFill>
              </a:rPr>
              <a:t>Specifics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Wave 3">
            <a:extLst>
              <a:ext uri="{FF2B5EF4-FFF2-40B4-BE49-F238E27FC236}">
                <a16:creationId xmlns:a16="http://schemas.microsoft.com/office/drawing/2014/main" id="{740F0BEE-B1B3-19A7-8938-77E8EF23BD0C}"/>
              </a:ext>
            </a:extLst>
          </p:cNvPr>
          <p:cNvSpPr/>
          <p:nvPr/>
        </p:nvSpPr>
        <p:spPr>
          <a:xfrm>
            <a:off x="9090991" y="5322874"/>
            <a:ext cx="755375" cy="596409"/>
          </a:xfrm>
          <a:prstGeom prst="wav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accent4">
                    <a:lumMod val="75000"/>
                  </a:schemeClr>
                </a:solidFill>
              </a:rPr>
              <a:t>TBD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956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2AEDB-7B08-6AE9-E4B2-B3562EFD3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939876E-965B-6B17-D72C-F96DA119B56C}"/>
              </a:ext>
            </a:extLst>
          </p:cNvPr>
          <p:cNvSpPr txBox="1">
            <a:spLocks/>
          </p:cNvSpPr>
          <p:nvPr/>
        </p:nvSpPr>
        <p:spPr>
          <a:xfrm>
            <a:off x="263951" y="126090"/>
            <a:ext cx="1051560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/>
              <a:t>ATEX </a:t>
            </a:r>
            <a:r>
              <a:rPr lang="en-GB" sz="3200" dirty="0"/>
              <a:t>– Working in EP experiments and installations</a:t>
            </a: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489DE1-E9D7-213C-9B8A-A676F951CA5C}"/>
              </a:ext>
            </a:extLst>
          </p:cNvPr>
          <p:cNvSpPr txBox="1"/>
          <p:nvPr/>
        </p:nvSpPr>
        <p:spPr>
          <a:xfrm>
            <a:off x="263951" y="1135221"/>
            <a:ext cx="1174251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Tailor made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dk1"/>
                </a:solidFill>
              </a:rPr>
              <a:t>S</a:t>
            </a:r>
            <a:r>
              <a:rPr lang="en-GB" sz="18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mall and medium sized experiments, MPAs present at CERN for short periods of time.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dk1"/>
                </a:solidFill>
              </a:rPr>
              <a:t>Open to personnel from EP and other departments.</a:t>
            </a:r>
            <a:endParaRPr lang="en-GB" sz="1800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chemeClr val="dk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schemeClr val="dk1"/>
                </a:solidFill>
              </a:rPr>
              <a:t>Objectives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Provide practical knowledge for interventions near or inside ATEX Zones 2 (e.g. working with a flammable gas bottle/rack or flammable gas physics detectors).</a:t>
            </a:r>
          </a:p>
          <a:p>
            <a:pPr marL="0" indent="0">
              <a:buFontTx/>
              <a:buNone/>
              <a:defRPr/>
            </a:pPr>
            <a:endParaRPr lang="en-GB" dirty="0">
              <a:solidFill>
                <a:schemeClr val="dk1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n-GB" b="1" dirty="0">
                <a:solidFill>
                  <a:schemeClr val="dk1"/>
                </a:solidFill>
              </a:rPr>
              <a:t>Enrolment &amp; access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dk1"/>
                </a:solidFill>
              </a:rPr>
              <a:t>The activity/installation responsible to check and monitor training needs (safety file, risk assessment), and implement access control if required.</a:t>
            </a:r>
            <a:endParaRPr lang="en-GB" dirty="0">
              <a:solidFill>
                <a:schemeClr val="dk1"/>
              </a:solidFill>
            </a:endParaRPr>
          </a:p>
          <a:p>
            <a:pPr marL="0" indent="0">
              <a:buFontTx/>
              <a:buNone/>
              <a:defRPr/>
            </a:pPr>
            <a:endParaRPr lang="en-GB" dirty="0">
              <a:solidFill>
                <a:schemeClr val="dk1"/>
              </a:solidFill>
            </a:endParaRPr>
          </a:p>
          <a:p>
            <a:pPr>
              <a:defRPr/>
            </a:pPr>
            <a:r>
              <a:rPr lang="en-GB" b="1" dirty="0">
                <a:solidFill>
                  <a:schemeClr val="dk1"/>
                </a:solidFill>
              </a:rPr>
              <a:t>Follow-up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dk1"/>
                </a:solidFill>
              </a:rPr>
              <a:t>Induction/briefing on the concerned ATEX Zone 2 to be performed by the FGSO or HSE specialists (risk assessment, operating procedures).</a:t>
            </a:r>
            <a:endParaRPr lang="en-GB" dirty="0">
              <a:solidFill>
                <a:schemeClr val="dk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76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2DAC5-DFC6-9480-85C8-125436649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7CFD893-4DE6-931F-9AFF-3E2D1BADF86F}"/>
              </a:ext>
            </a:extLst>
          </p:cNvPr>
          <p:cNvSpPr txBox="1">
            <a:spLocks/>
          </p:cNvSpPr>
          <p:nvPr/>
        </p:nvSpPr>
        <p:spPr>
          <a:xfrm>
            <a:off x="263951" y="126090"/>
            <a:ext cx="1051560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CH" sz="3200" dirty="0"/>
              <a:t>Roadmap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19F6A3-CD2D-E2CF-0351-409DD11C7B36}"/>
              </a:ext>
            </a:extLst>
          </p:cNvPr>
          <p:cNvSpPr txBox="1"/>
          <p:nvPr/>
        </p:nvSpPr>
        <p:spPr>
          <a:xfrm>
            <a:off x="263951" y="1135221"/>
            <a:ext cx="1174251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Q4-2024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schemeClr val="dk1"/>
              </a:solidFill>
            </a:endParaRPr>
          </a:p>
          <a:p>
            <a:pPr lvl="0">
              <a:defRPr/>
            </a:pPr>
            <a:r>
              <a:rPr lang="en-GB" dirty="0">
                <a:solidFill>
                  <a:schemeClr val="dk1"/>
                </a:solidFill>
              </a:rPr>
              <a:t>ATEX – Working in EP experiments and installations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dk1"/>
                </a:solidFill>
              </a:rPr>
              <a:t>Pilot session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dk1"/>
                </a:solidFill>
              </a:rPr>
              <a:t>Planning and scheduling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dk1"/>
                </a:solidFill>
              </a:rPr>
              <a:t>Communication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dk1"/>
              </a:solidFill>
            </a:endParaRPr>
          </a:p>
          <a:p>
            <a:pPr lvl="0">
              <a:defRPr/>
            </a:pPr>
            <a:r>
              <a:rPr lang="en-GB" dirty="0">
                <a:solidFill>
                  <a:schemeClr val="dk1"/>
                </a:solidFill>
              </a:rPr>
              <a:t>ATEX – CERN Specifics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dk1"/>
                </a:solidFill>
              </a:rPr>
              <a:t>Draft of content + review of options for format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706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3990</TotalTime>
  <Words>343</Words>
  <Application>Microsoft Office PowerPoint</Application>
  <PresentationFormat>Widescreen</PresentationFormat>
  <Paragraphs>72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CERNCorporate16-9</vt:lpstr>
      <vt:lpstr>End Slides</vt:lpstr>
      <vt:lpstr>Safety Training programme  ATEX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Julie Biringer</cp:lastModifiedBy>
  <cp:revision>317</cp:revision>
  <cp:lastPrinted>2019-03-11T10:11:15Z</cp:lastPrinted>
  <dcterms:created xsi:type="dcterms:W3CDTF">2016-01-26T10:53:29Z</dcterms:created>
  <dcterms:modified xsi:type="dcterms:W3CDTF">2024-09-02T19:21:33Z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739664A4-FF19-4B7D-AA91-FA1E9AF109C5</vt:lpwstr>
  </property>
  <property fmtid="{D5CDD505-2E9C-101B-9397-08002B2CF9AE}" pid="3" name="ArticulatePath">
    <vt:lpwstr>2023-05-31.presentation.dsoc_safety-training_roadmap.biringer.v-1-0-0</vt:lpwstr>
  </property>
</Properties>
</file>