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7" r:id="rId2"/>
    <p:sldId id="302" r:id="rId3"/>
    <p:sldId id="313" r:id="rId4"/>
    <p:sldId id="314" r:id="rId5"/>
    <p:sldId id="299" r:id="rId6"/>
    <p:sldId id="316" r:id="rId7"/>
    <p:sldId id="317" r:id="rId8"/>
    <p:sldId id="321" r:id="rId9"/>
    <p:sldId id="318" r:id="rId10"/>
    <p:sldId id="319" r:id="rId11"/>
    <p:sldId id="320" r:id="rId12"/>
    <p:sldId id="310" r:id="rId13"/>
    <p:sldId id="311" r:id="rId14"/>
    <p:sldId id="305" r:id="rId15"/>
    <p:sldId id="304" r:id="rId16"/>
    <p:sldId id="29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1"/>
    <p:restoredTop sz="94659"/>
  </p:normalViewPr>
  <p:slideViewPr>
    <p:cSldViewPr snapToGrid="0" snapToObjects="1">
      <p:cViewPr>
        <p:scale>
          <a:sx n="100" d="100"/>
          <a:sy n="100" d="100"/>
        </p:scale>
        <p:origin x="400" y="7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Safety for worksite activities: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Role and responsibilities (i.e. role of the Work and Services Supervisor/Activity Responsible)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Safety aspects of installation works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Documents needed (i.e. prevention plan, list of trainings qualifications)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Joint Inspection Visit (VIC)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EROS Team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21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EXSO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EXSO Training</a:t>
            </a:r>
            <a:br>
              <a:rPr lang="en-GB" sz="5400" dirty="0"/>
            </a:br>
            <a:r>
              <a:rPr lang="en-GB" sz="3200" dirty="0"/>
              <a:t>Pilot session in October 2024 </a:t>
            </a:r>
            <a:endParaRPr lang="en-GB" sz="5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03/09/2024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69129B-E1E8-6B4F-80A6-47139CDD5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876" y="3938348"/>
            <a:ext cx="1846295" cy="175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Overview of the EP Safety Validation Process cycle: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Explanation of each phase of the cycle, with the related documentation</a:t>
            </a: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 – EP Safety Validation Process</a:t>
            </a:r>
            <a:br>
              <a:rPr lang="en-GB" b="0" dirty="0"/>
            </a:b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8D70E4-3437-A14C-9AD6-CBBBFBBD0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925" y="2552700"/>
            <a:ext cx="779415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1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625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Explanation of the Experiments’ EDMS Experiment Safety File: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Structure of a safety file and how to fill each folder: </a:t>
            </a:r>
          </a:p>
          <a:p>
            <a:pPr marL="990900" lvl="2" indent="-342900"/>
            <a:r>
              <a:rPr lang="en-GB" sz="1900" dirty="0">
                <a:latin typeface="+mj-lt"/>
              </a:rPr>
              <a:t>Descriptive</a:t>
            </a:r>
          </a:p>
          <a:p>
            <a:pPr marL="990900" lvl="2" indent="-342900"/>
            <a:r>
              <a:rPr lang="en-GB" sz="1900" dirty="0">
                <a:latin typeface="+mj-lt"/>
              </a:rPr>
              <a:t>Demonstrative</a:t>
            </a:r>
          </a:p>
          <a:p>
            <a:pPr marL="990900" lvl="2" indent="-342900"/>
            <a:r>
              <a:rPr lang="en-GB" sz="1900" dirty="0">
                <a:latin typeface="+mj-lt"/>
              </a:rPr>
              <a:t>Maintenance and Operation</a:t>
            </a:r>
          </a:p>
          <a:p>
            <a:pPr marL="990900" lvl="2" indent="-342900"/>
            <a:r>
              <a:rPr lang="en-GB" sz="1900" dirty="0">
                <a:latin typeface="+mj-lt"/>
              </a:rPr>
              <a:t>REM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 – Experiments Safety 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F3073A-07FB-B64D-BC4D-80C6C4129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200" y="1094985"/>
            <a:ext cx="4936739" cy="57630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78487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6DF1015-1EC9-C345-8BCD-67E45DD70E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3" t="4801" r="5761" b="7171"/>
          <a:stretch/>
        </p:blipFill>
        <p:spPr>
          <a:xfrm>
            <a:off x="10251967" y="3356162"/>
            <a:ext cx="846216" cy="8397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1F490A-B8FF-FF4D-80D1-BFFE4ACE7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499" y="4195918"/>
            <a:ext cx="914494" cy="82537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>
                <a:latin typeface="+mj-lt"/>
              </a:rPr>
              <a:t>Overview of the main hazards, giving key information:</a:t>
            </a:r>
          </a:p>
          <a:p>
            <a:pPr marL="990900" lvl="2" indent="-342900"/>
            <a:r>
              <a:rPr lang="en-GB" sz="2000"/>
              <a:t>RP (patrol procedure, TREC, etc.)</a:t>
            </a:r>
          </a:p>
          <a:p>
            <a:pPr marL="990900" lvl="2" indent="-342900"/>
            <a:r>
              <a:rPr lang="en-GB" sz="2000"/>
              <a:t>Electrical (existing procedures, trainings and habilitation, etc.)</a:t>
            </a:r>
          </a:p>
          <a:p>
            <a:pPr marL="990900" lvl="2" indent="-342900"/>
            <a:r>
              <a:rPr lang="en-GB" sz="2000"/>
              <a:t>Chemical (safe storage, general practices, lead, etc.) </a:t>
            </a:r>
          </a:p>
          <a:p>
            <a:pPr marL="990900" lvl="2" indent="-342900"/>
            <a:r>
              <a:rPr lang="en-GB" sz="2000"/>
              <a:t>Flammable Gas (documentations needed, etc.)</a:t>
            </a:r>
          </a:p>
          <a:p>
            <a:pPr marL="990900" lvl="2" indent="-342900"/>
            <a:r>
              <a:rPr lang="en-GB" sz="2000"/>
              <a:t>Cryogenics</a:t>
            </a:r>
          </a:p>
          <a:p>
            <a:pPr marL="990900" lvl="2" indent="-342900"/>
            <a:r>
              <a:rPr lang="en-GB" sz="2000"/>
              <a:t>Lasers (Laser Safety File, LSSO, etc.)</a:t>
            </a:r>
          </a:p>
          <a:p>
            <a:pPr marL="990900" lvl="2" indent="-342900"/>
            <a:endParaRPr lang="en-GB" sz="2000" b="1"/>
          </a:p>
          <a:p>
            <a:pPr marL="990900" lvl="2" indent="-342900">
              <a:buFont typeface="Wingdings" pitchFamily="2" charset="2"/>
              <a:buChar char="Ø"/>
            </a:pPr>
            <a:endParaRPr lang="en-GB" sz="2000" b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/>
              <a:t>EXSO module – Specific hazards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DAEA7E-F029-FE47-A9AA-84F8CBBE43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4373"/>
          <a:stretch/>
        </p:blipFill>
        <p:spPr>
          <a:xfrm>
            <a:off x="9518917" y="2585633"/>
            <a:ext cx="1180582" cy="7705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724DE6-B29C-464C-A979-EFF133BB02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2144" y="1721386"/>
            <a:ext cx="864247" cy="8642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D9E8B1-2B62-5945-B04E-E64AFF3609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6905" y="913117"/>
            <a:ext cx="952330" cy="88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38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Explanation of the EXSOs Extended Functions, as: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Awareness about laboratories and workshops, and their status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Role in planned evacuations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Periodic safety visits/tours of the Experiment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Support in finding Emergency Guides and First Aiders for the Experiment</a:t>
            </a:r>
          </a:p>
          <a:p>
            <a:pPr marL="990900" lvl="2" indent="-342900">
              <a:buFont typeface="Wingdings" pitchFamily="2" charset="2"/>
              <a:buChar char="Ø"/>
            </a:pPr>
            <a:endParaRPr lang="en-GB" sz="2000" b="1" dirty="0"/>
          </a:p>
          <a:p>
            <a:pPr marL="990900" lvl="2" indent="-342900">
              <a:buFont typeface="Wingdings" pitchFamily="2" charset="2"/>
              <a:buChar char="Ø"/>
            </a:pPr>
            <a:endParaRPr lang="en-GB" sz="2000" b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 – Extended Functions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1" name="Picture 10" descr="A yellow and grey object with a blue circle&#10;&#10;Description automatically generated">
            <a:extLst>
              <a:ext uri="{FF2B5EF4-FFF2-40B4-BE49-F238E27FC236}">
                <a16:creationId xmlns:a16="http://schemas.microsoft.com/office/drawing/2014/main" id="{F5024419-B7CA-0E4D-AE9E-3A63EC2D07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14"/>
          <a:stretch/>
        </p:blipFill>
        <p:spPr>
          <a:xfrm>
            <a:off x="3409893" y="3884600"/>
            <a:ext cx="890244" cy="2075889"/>
          </a:xfrm>
          <a:prstGeom prst="rect">
            <a:avLst/>
          </a:prstGeom>
        </p:spPr>
      </p:pic>
      <p:pic>
        <p:nvPicPr>
          <p:cNvPr id="12" name="Picture 11" descr="A black and white logo with a person on a black background&#10;&#10;Description automatically generated">
            <a:extLst>
              <a:ext uri="{FF2B5EF4-FFF2-40B4-BE49-F238E27FC236}">
                <a16:creationId xmlns:a16="http://schemas.microsoft.com/office/drawing/2014/main" id="{966B5DFD-E8F7-5C4C-94B0-36127FC88B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310" y="3896518"/>
            <a:ext cx="1342408" cy="2075889"/>
          </a:xfrm>
          <a:prstGeom prst="rect">
            <a:avLst/>
          </a:prstGeom>
        </p:spPr>
      </p:pic>
      <p:pic>
        <p:nvPicPr>
          <p:cNvPr id="13" name="Picture 12" descr="A red flame on a black background&#10;&#10;Description automatically generated">
            <a:extLst>
              <a:ext uri="{FF2B5EF4-FFF2-40B4-BE49-F238E27FC236}">
                <a16:creationId xmlns:a16="http://schemas.microsoft.com/office/drawing/2014/main" id="{420E568E-B9FD-4E45-91C9-BD09A2C6AF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149" y="2278005"/>
            <a:ext cx="1881202" cy="2205877"/>
          </a:xfrm>
          <a:prstGeom prst="rect">
            <a:avLst/>
          </a:prstGeom>
        </p:spPr>
      </p:pic>
      <p:pic>
        <p:nvPicPr>
          <p:cNvPr id="14" name="Picture 13" descr="A red flame on a black background&#10;&#10;Description automatically generated">
            <a:extLst>
              <a:ext uri="{FF2B5EF4-FFF2-40B4-BE49-F238E27FC236}">
                <a16:creationId xmlns:a16="http://schemas.microsoft.com/office/drawing/2014/main" id="{0D5A990A-ABC8-5646-A1B5-0874422DC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4549" y="2430405"/>
            <a:ext cx="1881202" cy="2205877"/>
          </a:xfrm>
          <a:prstGeom prst="rect">
            <a:avLst/>
          </a:prstGeom>
        </p:spPr>
      </p:pic>
      <p:pic>
        <p:nvPicPr>
          <p:cNvPr id="15" name="Picture 14" descr="A red flame on a black background&#10;&#10;Description automatically generated">
            <a:extLst>
              <a:ext uri="{FF2B5EF4-FFF2-40B4-BE49-F238E27FC236}">
                <a16:creationId xmlns:a16="http://schemas.microsoft.com/office/drawing/2014/main" id="{A506E516-1E55-FB42-8F48-2F5848BF6F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949" y="2582805"/>
            <a:ext cx="1881202" cy="2205877"/>
          </a:xfrm>
          <a:prstGeom prst="rect">
            <a:avLst/>
          </a:prstGeom>
        </p:spPr>
      </p:pic>
      <p:pic>
        <p:nvPicPr>
          <p:cNvPr id="16" name="Picture 15" descr="A red flame on a black background&#10;&#10;Description automatically generated">
            <a:extLst>
              <a:ext uri="{FF2B5EF4-FFF2-40B4-BE49-F238E27FC236}">
                <a16:creationId xmlns:a16="http://schemas.microsoft.com/office/drawing/2014/main" id="{055B8C37-6F2C-774F-B2BA-B0C4C95337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033" y="2223455"/>
            <a:ext cx="1881202" cy="2205877"/>
          </a:xfrm>
          <a:prstGeom prst="rect">
            <a:avLst/>
          </a:prstGeom>
        </p:spPr>
      </p:pic>
      <p:pic>
        <p:nvPicPr>
          <p:cNvPr id="17" name="Picture 16" descr="A red flame on a black background&#10;&#10;Description automatically generated">
            <a:extLst>
              <a:ext uri="{FF2B5EF4-FFF2-40B4-BE49-F238E27FC236}">
                <a16:creationId xmlns:a16="http://schemas.microsoft.com/office/drawing/2014/main" id="{233C4897-974E-B647-BB67-0545992A0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8433" y="2375855"/>
            <a:ext cx="1881202" cy="220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78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 </a:t>
            </a:r>
            <a:r>
              <a:rPr lang="en-GB" sz="2000" dirty="0">
                <a:latin typeface="+mj-lt"/>
              </a:rPr>
              <a:t>pilot </a:t>
            </a:r>
            <a:r>
              <a:rPr lang="en-GB" sz="2000" dirty="0"/>
              <a:t>session </a:t>
            </a:r>
            <a:r>
              <a:rPr lang="en-GB" sz="2000" b="0" dirty="0"/>
              <a:t>is organised for the </a:t>
            </a:r>
            <a:r>
              <a:rPr lang="en-GB" sz="2000" dirty="0"/>
              <a:t>9</a:t>
            </a:r>
            <a:r>
              <a:rPr lang="en-GB" sz="2000" baseline="30000" dirty="0"/>
              <a:t>th</a:t>
            </a:r>
            <a:r>
              <a:rPr lang="en-GB" sz="2000" dirty="0"/>
              <a:t> – 10</a:t>
            </a:r>
            <a:r>
              <a:rPr lang="en-GB" sz="2000" baseline="30000" dirty="0"/>
              <a:t>th</a:t>
            </a:r>
            <a:r>
              <a:rPr lang="en-GB" sz="2000" dirty="0"/>
              <a:t> October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This session will include both modules (Safety Management Principles + EXSO Training)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Some of you are already enrolled for this pilot session – thank you for volunteering!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For the other ones, do not worry. Many additional sessions will come!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Objective: all experienced/new EXSOs and Deputy will be trained during the year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Complete EXSO training – Pilot session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1D7CD5DC-E028-7441-8E93-37F24EBEA3B2}"/>
              </a:ext>
            </a:extLst>
          </p:cNvPr>
          <p:cNvSpPr/>
          <p:nvPr/>
        </p:nvSpPr>
        <p:spPr>
          <a:xfrm>
            <a:off x="571500" y="1409700"/>
            <a:ext cx="7099300" cy="635000"/>
          </a:xfrm>
          <a:prstGeom prst="frame">
            <a:avLst>
              <a:gd name="adj1" fmla="val 65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0483C5-C9AA-3646-8DFE-7873554FC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3300" y="369570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91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4A4533-3AF5-F848-A7F2-DA60D7B64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10D323-1A05-3B4E-93FE-14E01604F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B11F4-CE2F-F942-B680-6C0E5E1B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F5557-1C13-8C4E-B6A8-0F790AAF6BFD}"/>
              </a:ext>
            </a:extLst>
          </p:cNvPr>
          <p:cNvSpPr txBox="1"/>
          <p:nvPr/>
        </p:nvSpPr>
        <p:spPr>
          <a:xfrm>
            <a:off x="2274888" y="2222500"/>
            <a:ext cx="7402512" cy="2772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>
                    <a:lumMod val="75000"/>
                  </a:schemeClr>
                </a:solidFill>
                <a:latin typeface="Zapfino" panose="03030300040707070C03" pitchFamily="66" charset="77"/>
              </a:rPr>
              <a:t>Thank you for your attention! </a:t>
            </a:r>
          </a:p>
          <a:p>
            <a:pPr algn="ctr"/>
            <a:r>
              <a:rPr lang="en-GB" sz="3200" dirty="0">
                <a:solidFill>
                  <a:schemeClr val="accent2">
                    <a:lumMod val="75000"/>
                  </a:schemeClr>
                </a:solidFill>
                <a:latin typeface="Zapfino" panose="03030300040707070C03" pitchFamily="66" charset="77"/>
              </a:rPr>
              <a:t>Any question?</a:t>
            </a:r>
            <a:endParaRPr lang="en-GB" sz="6000" dirty="0">
              <a:solidFill>
                <a:schemeClr val="accent2">
                  <a:lumMod val="75000"/>
                </a:schemeClr>
              </a:solidFill>
              <a:latin typeface="Zapfino" panose="03030300040707070C03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0661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new EXSO training is now </a:t>
            </a:r>
            <a:r>
              <a:rPr lang="en-GB" sz="2000" dirty="0">
                <a:latin typeface="+mj-lt"/>
              </a:rPr>
              <a:t>available at the CERN Safety Training </a:t>
            </a:r>
            <a:r>
              <a:rPr lang="en-GB" sz="2000" b="0" dirty="0">
                <a:latin typeface="+mj-lt"/>
              </a:rPr>
              <a:t>centre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total duration is </a:t>
            </a:r>
            <a:r>
              <a:rPr lang="en-GB" sz="2000" dirty="0">
                <a:latin typeface="+mj-lt"/>
              </a:rPr>
              <a:t>1 day and half, classroom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format is the following: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(4h) – Safety Management Principles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(8h) – EXSO module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Complete EXSO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0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new EXSO training is now </a:t>
            </a:r>
            <a:r>
              <a:rPr lang="en-GB" sz="2000" dirty="0">
                <a:latin typeface="+mj-lt"/>
              </a:rPr>
              <a:t>available at the CERN Safety Training </a:t>
            </a:r>
            <a:r>
              <a:rPr lang="en-GB" sz="2000" b="0" dirty="0">
                <a:latin typeface="+mj-lt"/>
              </a:rPr>
              <a:t>centre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total duration is </a:t>
            </a:r>
            <a:r>
              <a:rPr lang="en-GB" sz="2000" dirty="0">
                <a:latin typeface="+mj-lt"/>
              </a:rPr>
              <a:t>1 day and half, classroom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format is the following: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(4h) – Safety Management Principles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(8h) – EXSO module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Complete EXSO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6EBA39-2CAD-084A-A43A-A40D165F0693}"/>
              </a:ext>
            </a:extLst>
          </p:cNvPr>
          <p:cNvSpPr txBox="1"/>
          <p:nvPr/>
        </p:nvSpPr>
        <p:spPr>
          <a:xfrm>
            <a:off x="7962900" y="2555490"/>
            <a:ext cx="28685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Core module, common to different Safety Officers trainings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C24FFA-61AC-514C-9F3C-B26BF77C1A3F}"/>
              </a:ext>
            </a:extLst>
          </p:cNvPr>
          <p:cNvCxnSpPr/>
          <p:nvPr/>
        </p:nvCxnSpPr>
        <p:spPr>
          <a:xfrm>
            <a:off x="6807200" y="3304431"/>
            <a:ext cx="90170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ame 6">
            <a:extLst>
              <a:ext uri="{FF2B5EF4-FFF2-40B4-BE49-F238E27FC236}">
                <a16:creationId xmlns:a16="http://schemas.microsoft.com/office/drawing/2014/main" id="{F4D85759-99CB-634A-A95B-9E4EC491BD39}"/>
              </a:ext>
            </a:extLst>
          </p:cNvPr>
          <p:cNvSpPr/>
          <p:nvPr/>
        </p:nvSpPr>
        <p:spPr>
          <a:xfrm>
            <a:off x="977462" y="3018286"/>
            <a:ext cx="5675586" cy="415499"/>
          </a:xfrm>
          <a:prstGeom prst="frame">
            <a:avLst>
              <a:gd name="adj1" fmla="val 1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2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new EXSO training is now </a:t>
            </a:r>
            <a:r>
              <a:rPr lang="en-GB" sz="2000" dirty="0">
                <a:latin typeface="+mj-lt"/>
              </a:rPr>
              <a:t>available at the CERN Safety Training </a:t>
            </a:r>
            <a:r>
              <a:rPr lang="en-GB" sz="2000" b="0" dirty="0">
                <a:latin typeface="+mj-lt"/>
              </a:rPr>
              <a:t>centre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total duration is </a:t>
            </a:r>
            <a:r>
              <a:rPr lang="en-GB" sz="2000" dirty="0">
                <a:latin typeface="+mj-lt"/>
              </a:rPr>
              <a:t>1 day and half, classroom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format is the following: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(4h) – Safety Management Principles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Classroom (8h) – EXSO module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Complete EXSO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6EBA39-2CAD-084A-A43A-A40D165F0693}"/>
              </a:ext>
            </a:extLst>
          </p:cNvPr>
          <p:cNvSpPr txBox="1"/>
          <p:nvPr/>
        </p:nvSpPr>
        <p:spPr>
          <a:xfrm>
            <a:off x="7962900" y="2555490"/>
            <a:ext cx="28685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Core modules, common to different Safety Officers trainings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477746-A05E-8B4C-8F47-F144DF533A56}"/>
              </a:ext>
            </a:extLst>
          </p:cNvPr>
          <p:cNvCxnSpPr/>
          <p:nvPr/>
        </p:nvCxnSpPr>
        <p:spPr>
          <a:xfrm>
            <a:off x="6807200" y="3647528"/>
            <a:ext cx="901700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E11423-E4C3-5949-B1D5-42CE46AFCCB8}"/>
              </a:ext>
            </a:extLst>
          </p:cNvPr>
          <p:cNvSpPr txBox="1"/>
          <p:nvPr/>
        </p:nvSpPr>
        <p:spPr>
          <a:xfrm>
            <a:off x="7962900" y="3542062"/>
            <a:ext cx="314464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Specific module for EXSOs, animated by the EP Safety Office and HSE-OHS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C24FFA-61AC-514C-9F3C-B26BF77C1A3F}"/>
              </a:ext>
            </a:extLst>
          </p:cNvPr>
          <p:cNvCxnSpPr/>
          <p:nvPr/>
        </p:nvCxnSpPr>
        <p:spPr>
          <a:xfrm>
            <a:off x="6807200" y="3304431"/>
            <a:ext cx="90170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ame 6">
            <a:extLst>
              <a:ext uri="{FF2B5EF4-FFF2-40B4-BE49-F238E27FC236}">
                <a16:creationId xmlns:a16="http://schemas.microsoft.com/office/drawing/2014/main" id="{F4D85759-99CB-634A-A95B-9E4EC491BD39}"/>
              </a:ext>
            </a:extLst>
          </p:cNvPr>
          <p:cNvSpPr/>
          <p:nvPr/>
        </p:nvSpPr>
        <p:spPr>
          <a:xfrm>
            <a:off x="977462" y="3018286"/>
            <a:ext cx="5675586" cy="415499"/>
          </a:xfrm>
          <a:prstGeom prst="frame">
            <a:avLst>
              <a:gd name="adj1" fmla="val 1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07AE5DD0-7179-E447-BE70-96E95DC762A9}"/>
              </a:ext>
            </a:extLst>
          </p:cNvPr>
          <p:cNvSpPr/>
          <p:nvPr/>
        </p:nvSpPr>
        <p:spPr>
          <a:xfrm>
            <a:off x="977462" y="3455544"/>
            <a:ext cx="5675586" cy="415499"/>
          </a:xfrm>
          <a:prstGeom prst="frame">
            <a:avLst>
              <a:gd name="adj1" fmla="val 1117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78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Safety Management Principles module – treated topics: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Safety Management Principle module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65EA3925-A7AA-C447-9874-7BB984F61F97}"/>
              </a:ext>
            </a:extLst>
          </p:cNvPr>
          <p:cNvSpPr/>
          <p:nvPr/>
        </p:nvSpPr>
        <p:spPr>
          <a:xfrm>
            <a:off x="900591" y="3624561"/>
            <a:ext cx="719083" cy="66609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ED790-262F-204D-A7BE-582BFDA1CFF1}"/>
              </a:ext>
            </a:extLst>
          </p:cNvPr>
          <p:cNvSpPr txBox="1"/>
          <p:nvPr/>
        </p:nvSpPr>
        <p:spPr>
          <a:xfrm>
            <a:off x="2322209" y="2370315"/>
            <a:ext cx="9803252" cy="31745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CERN Safety Policy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CERN Safety Rules &amp; European Directives/Host States regulations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Safety Roles: HSE Unit, DSOs, LEXGLIMOS, Safety Officers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Responsibilities in terms of safety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Risk Management: hazard VS risk, risk evaluation, safety measures, etc.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Safety Incident Management: SIM rule, incident declaration and workflow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Safety Culture</a:t>
            </a:r>
          </a:p>
        </p:txBody>
      </p:sp>
    </p:spTree>
    <p:extLst>
      <p:ext uri="{BB962C8B-B14F-4D97-AF65-F5344CB8AC3E}">
        <p14:creationId xmlns:p14="http://schemas.microsoft.com/office/powerpoint/2010/main" val="313162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EXSO module – treated topics: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65EA3925-A7AA-C447-9874-7BB984F61F97}"/>
              </a:ext>
            </a:extLst>
          </p:cNvPr>
          <p:cNvSpPr/>
          <p:nvPr/>
        </p:nvSpPr>
        <p:spPr>
          <a:xfrm>
            <a:off x="900591" y="3624561"/>
            <a:ext cx="719083" cy="66609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ED790-262F-204D-A7BE-582BFDA1CFF1}"/>
              </a:ext>
            </a:extLst>
          </p:cNvPr>
          <p:cNvSpPr txBox="1"/>
          <p:nvPr/>
        </p:nvSpPr>
        <p:spPr>
          <a:xfrm>
            <a:off x="2322209" y="2540058"/>
            <a:ext cx="5860094" cy="2712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Experiments at CERN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Role of the EXSO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EP Safety Validation Process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Experiments Safety File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EXSO and Specific Hazards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Extended Functions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E33B0C-0A31-834C-BCEB-205084E62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3528" y="1423356"/>
            <a:ext cx="1402722" cy="43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2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Overview of the Experiments’ classification in: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Large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Medium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Small/Temporary</a:t>
            </a: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 – Experiments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EE8C6C-ACE5-3D41-9A95-7E144EEA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6" t="11800" r="3707" b="24290"/>
          <a:stretch/>
        </p:blipFill>
        <p:spPr>
          <a:xfrm>
            <a:off x="4621068" y="2188648"/>
            <a:ext cx="6486478" cy="378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44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Overview of the Experiments’ classification in: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Large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+mj-lt"/>
              </a:rPr>
              <a:t>Medium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Small/Temporary</a:t>
            </a: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EXSO module – Experiments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EE8C6C-ACE5-3D41-9A95-7E144EEA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6" t="11800" r="3707" b="24290"/>
          <a:stretch/>
        </p:blipFill>
        <p:spPr>
          <a:xfrm>
            <a:off x="4621068" y="2188648"/>
            <a:ext cx="6486478" cy="378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9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392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Explanation of the EXSO role and of the related tasks: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Position of EXSO within CERN Experiment’s organigramme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EP Safety Correspondent supporting role</a:t>
            </a:r>
            <a:endParaRPr lang="en-GB" sz="2000" dirty="0"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Specific tasks following the GSI-SO-5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Appointment, knowledge and means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/>
              <a:t>EXSO module – Role of the EXSO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EXSO Training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27737F-2C0B-BA48-ABE9-1CA5790C0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" r="4817"/>
          <a:stretch/>
        </p:blipFill>
        <p:spPr>
          <a:xfrm>
            <a:off x="7296539" y="1494657"/>
            <a:ext cx="4248697" cy="4444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EA0C2FB-05A7-AD4A-8F7C-1CC9AD2C5F88}"/>
              </a:ext>
            </a:extLst>
          </p:cNvPr>
          <p:cNvSpPr/>
          <p:nvPr/>
        </p:nvSpPr>
        <p:spPr>
          <a:xfrm>
            <a:off x="7991255" y="2848793"/>
            <a:ext cx="1288669" cy="12912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E954B8-718F-DA4F-B308-66DAC3349455}"/>
              </a:ext>
            </a:extLst>
          </p:cNvPr>
          <p:cNvSpPr/>
          <p:nvPr/>
        </p:nvSpPr>
        <p:spPr>
          <a:xfrm>
            <a:off x="9251313" y="5236278"/>
            <a:ext cx="315031" cy="977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41C9BF-E744-AD4D-8E47-694579B7EB45}"/>
              </a:ext>
            </a:extLst>
          </p:cNvPr>
          <p:cNvSpPr/>
          <p:nvPr/>
        </p:nvSpPr>
        <p:spPr>
          <a:xfrm>
            <a:off x="7991255" y="4207390"/>
            <a:ext cx="2969188" cy="1174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924483-79C5-D445-B684-A184F14663CC}"/>
              </a:ext>
            </a:extLst>
          </p:cNvPr>
          <p:cNvSpPr/>
          <p:nvPr/>
        </p:nvSpPr>
        <p:spPr>
          <a:xfrm>
            <a:off x="7991255" y="3499152"/>
            <a:ext cx="1863945" cy="13201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355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</TotalTime>
  <Words>801</Words>
  <Application>Microsoft Macintosh PowerPoint</Application>
  <PresentationFormat>Widescreen</PresentationFormat>
  <Paragraphs>141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Zapfino</vt:lpstr>
      <vt:lpstr>Office Theme</vt:lpstr>
      <vt:lpstr>EXSO Training Pilot session in October 2024 </vt:lpstr>
      <vt:lpstr>Complete EXSO training</vt:lpstr>
      <vt:lpstr>Complete EXSO training</vt:lpstr>
      <vt:lpstr>Complete EXSO training</vt:lpstr>
      <vt:lpstr>Safety Management Principle module</vt:lpstr>
      <vt:lpstr>EXSO module</vt:lpstr>
      <vt:lpstr>EXSO module – Experiments at CERN</vt:lpstr>
      <vt:lpstr>EXSO module – Experiments at CERN</vt:lpstr>
      <vt:lpstr>EXSO module – Role of the EXSO</vt:lpstr>
      <vt:lpstr>EXSO module – EP Safety Validation Process </vt:lpstr>
      <vt:lpstr>EXSO module – Experiments Safety File</vt:lpstr>
      <vt:lpstr>EXSO module – Specific hazards</vt:lpstr>
      <vt:lpstr>EXSO module – Extended Functions</vt:lpstr>
      <vt:lpstr>Complete EXSO training – Pilot session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38</cp:revision>
  <dcterms:created xsi:type="dcterms:W3CDTF">2020-02-03T13:11:28Z</dcterms:created>
  <dcterms:modified xsi:type="dcterms:W3CDTF">2024-09-02T19:04:59Z</dcterms:modified>
</cp:coreProperties>
</file>