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7" r:id="rId2"/>
    <p:sldId id="302" r:id="rId3"/>
    <p:sldId id="313" r:id="rId4"/>
    <p:sldId id="298" r:id="rId5"/>
    <p:sldId id="314" r:id="rId6"/>
    <p:sldId id="304" r:id="rId7"/>
    <p:sldId id="2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66"/>
    <p:restoredTop sz="94686"/>
  </p:normalViewPr>
  <p:slideViewPr>
    <p:cSldViewPr snapToGrid="0" snapToObjects="1">
      <p:cViewPr varScale="1">
        <p:scale>
          <a:sx n="110" d="100"/>
          <a:sy n="110" d="100"/>
        </p:scale>
        <p:origin x="208" y="4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EXSO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/>
              <a:t>Batteries and UPS in experiments: Hazards and risks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03/09/24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Batteries and UPS for experiments J. Devine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3009EA-10FD-6242-8078-5F60BE2F5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93876" y="464689"/>
            <a:ext cx="2590136" cy="971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051F31F-02A7-7377-E72A-CD36AD3AB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264" y="3836557"/>
            <a:ext cx="4077948" cy="247402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574938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An Uninterruptable Power Supply (UPS) is a device which stores electrical energy locally to keep critical equipment running during a power cut.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current generation of commercial UPS devices use sealed lead acid batteries to store electrical charge until it is needed.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size of UPS deployed by experiments varies from 200VA (ISOLDE &amp; GIF++) to 2MVA (ATLAS) </a:t>
            </a:r>
            <a:endParaRPr lang="en-GB" sz="20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Batteries and UPS: General information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A1B9799-7F6F-13F5-3D7F-BA21E32247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03/09/24</a:t>
            </a:r>
          </a:p>
        </p:txBody>
      </p:sp>
      <p:pic>
        <p:nvPicPr>
          <p:cNvPr id="4" name="Picture 2" descr="Type of APC UPS - it-support-singapore.com">
            <a:extLst>
              <a:ext uri="{FF2B5EF4-FFF2-40B4-BE49-F238E27FC236}">
                <a16:creationId xmlns:a16="http://schemas.microsoft.com/office/drawing/2014/main" id="{104D383B-5B99-3513-D4D3-675CF993C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12" y="3629906"/>
            <a:ext cx="3837615" cy="264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97E0FB6-7AC2-0D2A-2825-672BF0182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9733"/>
            <a:ext cx="3699344" cy="207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 Arrow 4">
            <a:extLst>
              <a:ext uri="{FF2B5EF4-FFF2-40B4-BE49-F238E27FC236}">
                <a16:creationId xmlns:a16="http://schemas.microsoft.com/office/drawing/2014/main" id="{36AFB40A-9506-5AB5-9BBF-42EEEA04FB9E}"/>
              </a:ext>
            </a:extLst>
          </p:cNvPr>
          <p:cNvSpPr/>
          <p:nvPr/>
        </p:nvSpPr>
        <p:spPr>
          <a:xfrm rot="20704832">
            <a:off x="3012646" y="4018548"/>
            <a:ext cx="486714" cy="452176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8B76EE-4EDB-F15B-99A7-E6B37DEAD865}"/>
              </a:ext>
            </a:extLst>
          </p:cNvPr>
          <p:cNvSpPr txBox="1"/>
          <p:nvPr/>
        </p:nvSpPr>
        <p:spPr>
          <a:xfrm>
            <a:off x="3549365" y="3792314"/>
            <a:ext cx="315477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A typical lead acid UPS battery</a:t>
            </a:r>
          </a:p>
          <a:p>
            <a:pPr algn="l"/>
            <a:r>
              <a:rPr lang="en-CH" dirty="0"/>
              <a:t>12Ah, 7.2V</a:t>
            </a:r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D88E9668-7AB3-9125-6114-10BC4CE3BF6E}"/>
              </a:ext>
            </a:extLst>
          </p:cNvPr>
          <p:cNvSpPr/>
          <p:nvPr/>
        </p:nvSpPr>
        <p:spPr>
          <a:xfrm rot="9341116">
            <a:off x="3719521" y="5486425"/>
            <a:ext cx="486714" cy="452176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F4E6C2-2D61-7891-08B2-AA06845ADDD8}"/>
              </a:ext>
            </a:extLst>
          </p:cNvPr>
          <p:cNvSpPr txBox="1"/>
          <p:nvPr/>
        </p:nvSpPr>
        <p:spPr>
          <a:xfrm>
            <a:off x="2730834" y="5932493"/>
            <a:ext cx="17697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Rack mount UPS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A3531DA-F358-730A-E1B0-164B44781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Batteries and UPS for experiments J. Devine</a:t>
            </a:r>
          </a:p>
        </p:txBody>
      </p:sp>
    </p:spTree>
    <p:extLst>
      <p:ext uri="{BB962C8B-B14F-4D97-AF65-F5344CB8AC3E}">
        <p14:creationId xmlns:p14="http://schemas.microsoft.com/office/powerpoint/2010/main" val="2169503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Why are we talking about this?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DB76A43-B7F9-9FB9-5EA1-888C97EBA4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03/09/24</a:t>
            </a:r>
          </a:p>
        </p:txBody>
      </p:sp>
      <p:pic>
        <p:nvPicPr>
          <p:cNvPr id="5" name="Picture 4" descr="A hand holding a battery&#10;&#10;Description automatically generated">
            <a:extLst>
              <a:ext uri="{FF2B5EF4-FFF2-40B4-BE49-F238E27FC236}">
                <a16:creationId xmlns:a16="http://schemas.microsoft.com/office/drawing/2014/main" id="{63CB67B4-2426-41C2-3234-443D8D775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411191"/>
            <a:ext cx="3077240" cy="40982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5057CE-1AA2-D730-8654-E7C701A43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2893" y="1411191"/>
            <a:ext cx="3377520" cy="44645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0180EA-78F8-ACA0-81C9-43CB96A519CB}"/>
              </a:ext>
            </a:extLst>
          </p:cNvPr>
          <p:cNvSpPr txBox="1"/>
          <p:nvPr/>
        </p:nvSpPr>
        <p:spPr>
          <a:xfrm>
            <a:off x="3699700" y="1411191"/>
            <a:ext cx="3506505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Old batteries in an experiment owned UPS in building 508</a:t>
            </a:r>
          </a:p>
          <a:p>
            <a:pPr algn="l"/>
            <a:r>
              <a:rPr lang="en-CH" dirty="0"/>
              <a:t>(Type C radioactive lab) failed earlier this year.</a:t>
            </a:r>
          </a:p>
          <a:p>
            <a:pPr algn="l"/>
            <a:endParaRPr lang="en-CH" dirty="0"/>
          </a:p>
          <a:p>
            <a:pPr algn="l"/>
            <a:r>
              <a:rPr lang="en-CH" dirty="0"/>
              <a:t>We were very lucky to escape a fire.</a:t>
            </a:r>
          </a:p>
        </p:txBody>
      </p:sp>
      <p:sp>
        <p:nvSpPr>
          <p:cNvPr id="13" name="Left Arrow 12">
            <a:extLst>
              <a:ext uri="{FF2B5EF4-FFF2-40B4-BE49-F238E27FC236}">
                <a16:creationId xmlns:a16="http://schemas.microsoft.com/office/drawing/2014/main" id="{4A23CE48-1F08-BF7B-345D-B3EECA9E45F8}"/>
              </a:ext>
            </a:extLst>
          </p:cNvPr>
          <p:cNvSpPr/>
          <p:nvPr/>
        </p:nvSpPr>
        <p:spPr>
          <a:xfrm>
            <a:off x="3699700" y="3643459"/>
            <a:ext cx="1103794" cy="51185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F047FB-A00E-323D-1D40-B2A2643976F4}"/>
              </a:ext>
            </a:extLst>
          </p:cNvPr>
          <p:cNvSpPr txBox="1"/>
          <p:nvPr/>
        </p:nvSpPr>
        <p:spPr>
          <a:xfrm>
            <a:off x="4903623" y="3760885"/>
            <a:ext cx="26417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Damaged batteries in 508</a:t>
            </a:r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89A9C76B-F8A4-C55C-8952-B0BDD6BD35EE}"/>
              </a:ext>
            </a:extLst>
          </p:cNvPr>
          <p:cNvSpPr/>
          <p:nvPr/>
        </p:nvSpPr>
        <p:spPr>
          <a:xfrm rot="10800000">
            <a:off x="6441578" y="5039370"/>
            <a:ext cx="1103794" cy="51185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6A48B9-5AD3-9258-A456-8E44BA3905F6}"/>
              </a:ext>
            </a:extLst>
          </p:cNvPr>
          <p:cNvSpPr txBox="1"/>
          <p:nvPr/>
        </p:nvSpPr>
        <p:spPr>
          <a:xfrm>
            <a:off x="3901916" y="5156797"/>
            <a:ext cx="26805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UPS battery fire in CMS control room </a:t>
            </a:r>
            <a:r>
              <a:rPr lang="en-CH"/>
              <a:t>in 2019</a:t>
            </a:r>
            <a:endParaRPr lang="en-CH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D00DD9AD-9AAD-4187-15EE-A03FBA5E4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Batteries and UPS for experiments J. Devine</a:t>
            </a:r>
          </a:p>
        </p:txBody>
      </p:sp>
    </p:spTree>
    <p:extLst>
      <p:ext uri="{BB962C8B-B14F-4D97-AF65-F5344CB8AC3E}">
        <p14:creationId xmlns:p14="http://schemas.microsoft.com/office/powerpoint/2010/main" val="980051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We will be prohibiting UPS from Type C labs as soon as practical (ISOLDE hall + 508).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main risk is from larger UPS (floor standing), as they have more batteries; higher risk of a failure and higher consequences when a failure occurs.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There is also a risk from smaller rack-mounted UPS. We will address this in 2025 via a full inventory and phased transition to central UPS provision.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What are the consequences?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3EDF211-0249-DDED-9B9D-CF0626FD26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03/09/24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A471BD-8755-E877-764F-CD141CE8F341}"/>
              </a:ext>
            </a:extLst>
          </p:cNvPr>
          <p:cNvSpPr txBox="1"/>
          <p:nvPr/>
        </p:nvSpPr>
        <p:spPr>
          <a:xfrm>
            <a:off x="2789500" y="4224760"/>
            <a:ext cx="6830395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3200" dirty="0"/>
              <a:t>Avoid dedicated experiment UPS.</a:t>
            </a:r>
          </a:p>
          <a:p>
            <a:pPr algn="ctr"/>
            <a:r>
              <a:rPr lang="en-CH" sz="3200" dirty="0"/>
              <a:t>Shared central infrastructure instead.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60809-8522-1EF1-BFFD-46981DE7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Batteries and UPS for experiments J. Devine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E9E722-4262-B915-45D1-EEF618679784}"/>
              </a:ext>
            </a:extLst>
          </p:cNvPr>
          <p:cNvSpPr txBox="1"/>
          <p:nvPr/>
        </p:nvSpPr>
        <p:spPr>
          <a:xfrm rot="808740">
            <a:off x="8522040" y="3869974"/>
            <a:ext cx="3462486" cy="55399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i="1" dirty="0">
                <a:solidFill>
                  <a:srgbClr val="FF0000"/>
                </a:solidFill>
              </a:rPr>
              <a:t>Provisional! Still to be fully agreed</a:t>
            </a:r>
          </a:p>
          <a:p>
            <a:pPr algn="l"/>
            <a:r>
              <a:rPr lang="en-CH" i="1" dirty="0">
                <a:solidFill>
                  <a:srgbClr val="FF0000"/>
                </a:solidFill>
              </a:rPr>
              <a:t>between EP, BE, HSE and EN/EL</a:t>
            </a:r>
          </a:p>
        </p:txBody>
      </p:sp>
    </p:spTree>
    <p:extLst>
      <p:ext uri="{BB962C8B-B14F-4D97-AF65-F5344CB8AC3E}">
        <p14:creationId xmlns:p14="http://schemas.microsoft.com/office/powerpoint/2010/main" val="293152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If you have your own (non-EN/EL maintained) UPS, please discuss with me or your EP Safety Office correspondent.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 will organise with each affected experiment to transfer their critical loads to a central UPS.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There will be installation costs, but the maintenance and battery replacement of central UPS are handled by EN/EL (cheaper + more efficient running costs for everyone).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For smaller rack mount UPS, these can be replaced with a dedicated power strip from a central UPS supply.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What does this mean for experiments?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3EDF211-0249-DDED-9B9D-CF0626FD26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03/09/24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B48026-4BBF-07E4-27D1-F44EA939474E}"/>
              </a:ext>
            </a:extLst>
          </p:cNvPr>
          <p:cNvSpPr txBox="1"/>
          <p:nvPr/>
        </p:nvSpPr>
        <p:spPr>
          <a:xfrm>
            <a:off x="701606" y="4527073"/>
            <a:ext cx="10788787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3200" dirty="0"/>
              <a:t>Upfront cost to install new cables.</a:t>
            </a:r>
          </a:p>
          <a:p>
            <a:pPr algn="ctr"/>
            <a:r>
              <a:rPr lang="en-CH" sz="3200" dirty="0"/>
              <a:t>No maintenance costs + transparent interventions.</a:t>
            </a:r>
          </a:p>
          <a:p>
            <a:pPr algn="ctr"/>
            <a:r>
              <a:rPr lang="en-CH" sz="3200" dirty="0"/>
              <a:t>Approval from EP department will be required for new UPS.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8F68537-76B0-EBB7-34BC-5917488A6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Batteries and UPS for experiments J. Devine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A94516-F16F-50DA-0546-1E779E19F751}"/>
              </a:ext>
            </a:extLst>
          </p:cNvPr>
          <p:cNvSpPr txBox="1"/>
          <p:nvPr/>
        </p:nvSpPr>
        <p:spPr>
          <a:xfrm rot="808740">
            <a:off x="8598266" y="4424114"/>
            <a:ext cx="3462486" cy="55399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i="1" dirty="0">
                <a:solidFill>
                  <a:srgbClr val="FF0000"/>
                </a:solidFill>
              </a:rPr>
              <a:t>Provisional! Still to be fully agreed</a:t>
            </a:r>
          </a:p>
          <a:p>
            <a:pPr algn="l"/>
            <a:r>
              <a:rPr lang="en-CH" i="1" dirty="0">
                <a:solidFill>
                  <a:srgbClr val="FF0000"/>
                </a:solidFill>
              </a:rPr>
              <a:t>between EP, BE, HSE and EN/EL</a:t>
            </a:r>
          </a:p>
        </p:txBody>
      </p:sp>
    </p:spTree>
    <p:extLst>
      <p:ext uri="{BB962C8B-B14F-4D97-AF65-F5344CB8AC3E}">
        <p14:creationId xmlns:p14="http://schemas.microsoft.com/office/powerpoint/2010/main" val="2319847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B11F4-CE2F-F942-B680-6C0E5E1B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F5557-1C13-8C4E-B6A8-0F790AAF6BFD}"/>
              </a:ext>
            </a:extLst>
          </p:cNvPr>
          <p:cNvSpPr txBox="1"/>
          <p:nvPr/>
        </p:nvSpPr>
        <p:spPr>
          <a:xfrm>
            <a:off x="2274888" y="2222500"/>
            <a:ext cx="74025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Questions?</a:t>
            </a:r>
            <a:endParaRPr lang="en-GB" sz="6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223E60E-16D1-FBAD-9499-E746756D3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03/09/24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0EF2432-A141-4C3C-2016-214482A66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Batteries and UPS for experiments J. Devine</a:t>
            </a:r>
          </a:p>
        </p:txBody>
      </p:sp>
    </p:spTree>
    <p:extLst>
      <p:ext uri="{BB962C8B-B14F-4D97-AF65-F5344CB8AC3E}">
        <p14:creationId xmlns:p14="http://schemas.microsoft.com/office/powerpoint/2010/main" val="1090661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3521</TotalTime>
  <Words>456</Words>
  <Application>Microsoft Macintosh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Batteries and UPS in experiments: Hazards and risks</vt:lpstr>
      <vt:lpstr>Batteries and UPS: General information</vt:lpstr>
      <vt:lpstr>Why are we talking about this?</vt:lpstr>
      <vt:lpstr>What are the consequences?</vt:lpstr>
      <vt:lpstr>What does this mean for experiments?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James Devine</cp:lastModifiedBy>
  <cp:revision>31</cp:revision>
  <dcterms:created xsi:type="dcterms:W3CDTF">2020-02-03T13:11:28Z</dcterms:created>
  <dcterms:modified xsi:type="dcterms:W3CDTF">2024-09-03T11:29:42Z</dcterms:modified>
</cp:coreProperties>
</file>