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6"/>
  </p:notesMasterIdLst>
  <p:handoutMasterIdLst>
    <p:handoutMasterId r:id="rId7"/>
  </p:handoutMasterIdLst>
  <p:sldIdLst>
    <p:sldId id="3494" r:id="rId2"/>
    <p:sldId id="3645" r:id="rId3"/>
    <p:sldId id="3647" r:id="rId4"/>
    <p:sldId id="3648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Luca Malgeri" initials="LM" lastIdx="1" clrIdx="0"/>
  <p:cmAuthor id="2" name="Microsoft Office User" initials="MOU" lastIdx="2" clrIdx="1">
    <p:extLst>
      <p:ext uri="{19B8F6BF-5375-455C-9EA6-DF929625EA0E}">
        <p15:presenceInfo xmlns:p15="http://schemas.microsoft.com/office/powerpoint/2012/main" userId="Microsoft Office User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0048E7"/>
    <a:srgbClr val="FFF671"/>
    <a:srgbClr val="FFFC38"/>
    <a:srgbClr val="FFF16D"/>
    <a:srgbClr val="3FB000"/>
    <a:srgbClr val="FF8244"/>
    <a:srgbClr val="F74FE5"/>
    <a:srgbClr val="D6F0FF"/>
    <a:srgbClr val="C4F1FF"/>
    <a:srgbClr val="C3E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315" autoAdjust="0"/>
    <p:restoredTop sz="96443" autoAdjust="0"/>
  </p:normalViewPr>
  <p:slideViewPr>
    <p:cSldViewPr snapToGrid="0" snapToObjects="1">
      <p:cViewPr varScale="1">
        <p:scale>
          <a:sx n="121" d="100"/>
          <a:sy n="121" d="100"/>
        </p:scale>
        <p:origin x="184" y="240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" d="1"/>
        <a:sy n="1" d="1"/>
      </p:scale>
      <p:origin x="0" y="0"/>
    </p:cViewPr>
  </p:sorterViewPr>
  <p:notesViewPr>
    <p:cSldViewPr snapToGrid="0" snapToObjects="1">
      <p:cViewPr varScale="1">
        <p:scale>
          <a:sx n="87" d="100"/>
          <a:sy n="87" d="100"/>
        </p:scale>
        <p:origin x="-2536" y="-11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2F0A0A3-E680-514A-A0D9-5D56161CA2B6}" type="datetimeFigureOut">
              <a:rPr lang="en-US" smtClean="0"/>
              <a:pPr/>
              <a:t>7/18/24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733883A-A103-0047-ADA0-262C0F5B77F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754382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F9B358B-323C-2A4D-B62E-A6954C044CEB}" type="datetimeFigureOut">
              <a:rPr lang="en-US" smtClean="0"/>
              <a:pPr/>
              <a:t>7/18/24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B95DDA8-2351-A546-91A9-2672C2503B7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297588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600" dirty="0">
              <a:latin typeface="Avenir Next" panose="020B0503020202020204" pitchFamily="34" charset="0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B95DDA8-2351-A546-91A9-2672C2503B73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BBD5587-09FF-02F1-AA3D-31F8B53E4D2B}"/>
              </a:ext>
            </a:extLst>
          </p:cNvPr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22283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600" dirty="0">
              <a:latin typeface="Avenir Next" panose="020B0503020202020204" pitchFamily="34" charset="0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B95DDA8-2351-A546-91A9-2672C2503B73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395422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600" dirty="0">
              <a:latin typeface="Avenir Next" panose="020B0503020202020204" pitchFamily="34" charset="0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B95DDA8-2351-A546-91A9-2672C2503B73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027984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600" dirty="0">
              <a:latin typeface="Avenir Next" panose="020B0503020202020204" pitchFamily="34" charset="0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B95DDA8-2351-A546-91A9-2672C2503B73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83883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213663-B6A9-AA4E-B40F-DECDEF1EAF36}" type="datetime1">
              <a:rPr lang="fr-FR" smtClean="0"/>
              <a:t>18/07/2024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MB Apr. 9, 2013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62D5A-175C-0146-8DFE-850ADA1B8FD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7C92B-FB49-1348-A81C-1EEF62D92F3D}" type="datetime1">
              <a:rPr lang="fr-FR" smtClean="0"/>
              <a:t>18/07/2024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MB Apr. 9, 2013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62D5A-175C-0146-8DFE-850ADA1B8FD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6F8B64-B3A2-6F48-80A4-00ECB478C79A}" type="datetime1">
              <a:rPr lang="fr-FR" smtClean="0"/>
              <a:t>18/07/2024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MB Apr. 9, 2013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62D5A-175C-0146-8DFE-850ADA1B8FD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8588"/>
            <a:ext cx="12192000" cy="678235"/>
          </a:xfrm>
        </p:spPr>
        <p:txBody>
          <a:bodyPr>
            <a:normAutofit/>
          </a:bodyPr>
          <a:lstStyle>
            <a:lvl1pPr algn="ctr">
              <a:defRPr sz="24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747622"/>
            <a:ext cx="12192000" cy="6110378"/>
          </a:xfrm>
        </p:spPr>
        <p:txBody>
          <a:bodyPr/>
          <a:lstStyle>
            <a:lvl1pPr marL="274320" indent="-274320">
              <a:spcBef>
                <a:spcPts val="600"/>
              </a:spcBef>
              <a:defRPr>
                <a:solidFill>
                  <a:srgbClr val="000090"/>
                </a:solidFill>
              </a:defRPr>
            </a:lvl1pPr>
            <a:lvl2pPr marL="548640" indent="-274320">
              <a:spcBef>
                <a:spcPts val="600"/>
              </a:spcBef>
              <a:buFont typeface="Lucida Grande"/>
              <a:buChar char="-"/>
              <a:defRPr sz="2000">
                <a:solidFill>
                  <a:schemeClr val="tx1"/>
                </a:solidFill>
              </a:defRPr>
            </a:lvl2pPr>
            <a:lvl3pPr marL="822960" indent="-274320">
              <a:spcBef>
                <a:spcPts val="300"/>
              </a:spcBef>
              <a:buFont typeface="Lucida Grande"/>
              <a:buChar char="-"/>
              <a:defRPr sz="1800">
                <a:solidFill>
                  <a:srgbClr val="800000"/>
                </a:solidFill>
              </a:defRPr>
            </a:lvl3pPr>
            <a:lvl4pPr>
              <a:spcBef>
                <a:spcPts val="300"/>
              </a:spcBef>
              <a:defRPr/>
            </a:lvl4pPr>
            <a:lvl5pPr>
              <a:spcBef>
                <a:spcPts val="300"/>
              </a:spcBef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62D5A-175C-0146-8DFE-850ADA1B8FD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0" y="696822"/>
            <a:ext cx="12192000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8351DA-6B83-E440-AFFC-54C3FCDD8676}" type="datetime1">
              <a:rPr lang="fr-FR" smtClean="0"/>
              <a:t>18/07/2024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MB Apr. 9, 2013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62D5A-175C-0146-8DFE-850ADA1B8FD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5609CA-9541-FA44-9B59-870EC9933B80}" type="datetime1">
              <a:rPr lang="fr-FR" smtClean="0"/>
              <a:t>18/07/2024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MB Apr. 9, 2013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62D5A-175C-0146-8DFE-850ADA1B8FD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609600" y="768106"/>
            <a:ext cx="10972800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49D448-BABD-CA41-BA6C-A2789D3F65AF}" type="datetime1">
              <a:rPr lang="fr-FR" smtClean="0"/>
              <a:t>18/07/2024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MB Apr. 9, 2013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62D5A-175C-0146-8DFE-850ADA1B8FD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A3275-F3B2-A640-A7CB-3403659B0C57}" type="datetime1">
              <a:rPr lang="fr-FR" smtClean="0"/>
              <a:t>18/07/2024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MB Apr. 9, 2013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62D5A-175C-0146-8DFE-850ADA1B8FD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6" name="Straight Connector 5"/>
          <p:cNvCxnSpPr/>
          <p:nvPr userDrawn="1"/>
        </p:nvCxnSpPr>
        <p:spPr>
          <a:xfrm>
            <a:off x="609600" y="747622"/>
            <a:ext cx="10972800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AAEFCC-DD78-2544-801C-ED68E11D8DF7}" type="datetime1">
              <a:rPr lang="fr-FR" smtClean="0"/>
              <a:t>18/07/2024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MB Apr. 9, 2013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856111" y="6488431"/>
            <a:ext cx="1335889" cy="365125"/>
          </a:xfrm>
        </p:spPr>
        <p:txBody>
          <a:bodyPr/>
          <a:lstStyle>
            <a:lvl1pPr>
              <a:defRPr sz="1200" baseline="0">
                <a:solidFill>
                  <a:schemeClr val="tx1"/>
                </a:solidFill>
                <a:latin typeface="Avenir Next" panose="020B0503020202020204" pitchFamily="34" charset="0"/>
              </a:defRPr>
            </a:lvl1pPr>
          </a:lstStyle>
          <a:p>
            <a:fld id="{9CA62D5A-175C-0146-8DFE-850ADA1B8FD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D8DF8B-0858-8C46-9216-1DE5B645F548}" type="datetime1">
              <a:rPr lang="fr-FR" smtClean="0"/>
              <a:t>18/07/2024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MB Apr. 9, 2013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62D5A-175C-0146-8DFE-850ADA1B8FD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32706C-FDE9-CE42-A940-FEA35958B978}" type="datetime1">
              <a:rPr lang="fr-FR" smtClean="0"/>
              <a:t>18/07/2024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MB Apr. 9, 2013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62D5A-175C-0146-8DFE-850ADA1B8FD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18588"/>
            <a:ext cx="10972800" cy="79823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747622"/>
            <a:ext cx="10972800" cy="56087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76A83F-2B9E-C746-AE32-B760883D1D66}" type="datetime1">
              <a:rPr lang="fr-FR" smtClean="0"/>
              <a:t>18/07/2024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696435" y="1"/>
            <a:ext cx="2495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  <a:lvl2pPr algn="l"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2pPr>
          </a:lstStyle>
          <a:p>
            <a:pPr lvl="1"/>
            <a:r>
              <a:rPr lang="en-US"/>
              <a:t>MB Apr. 9, 2013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56112" y="1"/>
            <a:ext cx="13358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accent2"/>
                </a:solidFill>
              </a:defRPr>
            </a:lvl1pPr>
          </a:lstStyle>
          <a:p>
            <a:fld id="{9CA62D5A-175C-0146-8DFE-850ADA1B8FD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2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6032" indent="-342900" algn="l" defTabSz="457200" rtl="0" eaLnBrk="1" latinLnBrk="0" hangingPunct="1">
        <a:spcBef>
          <a:spcPct val="20000"/>
        </a:spcBef>
        <a:buFont typeface="Courier New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008000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391026/contributions/5847454/attachments/2816101/5081728/EDP_Suggestions_Proposal_Terminology_220324.pdf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indico.cern.ch/event/1197445/contributions/5034860/attachments/2517863/4329123/spc-e-1190-c-e-3679-Implementation_Detector_Roadmap.pdf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7FFDA882-0B6A-C9E3-BBD3-DBFE6BE90400}"/>
              </a:ext>
            </a:extLst>
          </p:cNvPr>
          <p:cNvSpPr txBox="1"/>
          <p:nvPr/>
        </p:nvSpPr>
        <p:spPr>
          <a:xfrm>
            <a:off x="231494" y="2798058"/>
            <a:ext cx="11655706" cy="123110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3200" dirty="0">
                <a:latin typeface="Avenir Next" panose="020B0503020202020204" pitchFamily="34" charset="0"/>
                <a:ea typeface="Batang" panose="02030600000101010101" pitchFamily="18" charset="-127"/>
                <a:cs typeface="Times New Roman" panose="02020603050405020304" pitchFamily="18" charset="0"/>
              </a:rPr>
              <a:t>Proposal for DRD MoU resource tables in annex 6</a:t>
            </a:r>
          </a:p>
          <a:p>
            <a:pPr algn="ctr"/>
            <a:r>
              <a:rPr lang="en-US" sz="2400" dirty="0">
                <a:latin typeface="Avenir Next" panose="020B0503020202020204" pitchFamily="34" charset="0"/>
                <a:ea typeface="Batang" panose="02030600000101010101" pitchFamily="18" charset="-127"/>
                <a:cs typeface="Times New Roman" panose="02020603050405020304" pitchFamily="18" charset="0"/>
              </a:rPr>
              <a:t>3</a:t>
            </a:r>
            <a:r>
              <a:rPr lang="en-US" sz="2400" baseline="30000" dirty="0">
                <a:latin typeface="Avenir Next" panose="020B0503020202020204" pitchFamily="34" charset="0"/>
                <a:ea typeface="Batang" panose="02030600000101010101" pitchFamily="18" charset="-127"/>
                <a:cs typeface="Times New Roman" panose="02020603050405020304" pitchFamily="18" charset="0"/>
              </a:rPr>
              <a:t>rd</a:t>
            </a:r>
            <a:r>
              <a:rPr lang="en-US" sz="2400" dirty="0">
                <a:latin typeface="Avenir Next" panose="020B0503020202020204" pitchFamily="34" charset="0"/>
                <a:ea typeface="Batang" panose="02030600000101010101" pitchFamily="18" charset="-127"/>
                <a:cs typeface="Times New Roman" panose="02020603050405020304" pitchFamily="18" charset="0"/>
              </a:rPr>
              <a:t> EDP and DRD Collaborations Management Forum</a:t>
            </a:r>
          </a:p>
          <a:p>
            <a:pPr algn="ctr">
              <a:spcAft>
                <a:spcPts val="1800"/>
              </a:spcAft>
            </a:pPr>
            <a:r>
              <a:rPr lang="en-US" dirty="0">
                <a:latin typeface="Avenir Next" panose="020B0503020202020204" pitchFamily="34" charset="0"/>
                <a:ea typeface="Batang" panose="02030600000101010101" pitchFamily="18" charset="-127"/>
                <a:cs typeface="Times New Roman" panose="02020603050405020304" pitchFamily="18" charset="0"/>
              </a:rPr>
              <a:t>18 July, 2024</a:t>
            </a:r>
          </a:p>
        </p:txBody>
      </p:sp>
      <p:sp>
        <p:nvSpPr>
          <p:cNvPr id="2" name="Slide Number Placeholder 2">
            <a:extLst>
              <a:ext uri="{FF2B5EF4-FFF2-40B4-BE49-F238E27FC236}">
                <a16:creationId xmlns:a16="http://schemas.microsoft.com/office/drawing/2014/main" id="{4081408A-2D15-ECB6-071F-F59A2DF87E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856111" y="6492875"/>
            <a:ext cx="1335889" cy="365125"/>
          </a:xfrm>
        </p:spPr>
        <p:txBody>
          <a:bodyPr/>
          <a:lstStyle/>
          <a:p>
            <a:fld id="{9CA62D5A-175C-0146-8DFE-850ADA1B8FDC}" type="slidenum">
              <a:rPr lang="en-US" smtClean="0">
                <a:solidFill>
                  <a:schemeClr val="tx1"/>
                </a:solidFill>
              </a:rPr>
              <a:pPr/>
              <a:t>1</a:t>
            </a:fld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00569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2AF74CE-B704-796F-B6F1-89CFDF7510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856111" y="6515100"/>
            <a:ext cx="1335889" cy="365125"/>
          </a:xfrm>
        </p:spPr>
        <p:txBody>
          <a:bodyPr/>
          <a:lstStyle/>
          <a:p>
            <a:fld id="{9CA62D5A-175C-0146-8DFE-850ADA1B8FDC}" type="slidenum">
              <a:rPr lang="en-US" smtClean="0">
                <a:solidFill>
                  <a:schemeClr val="tx1"/>
                </a:solidFill>
              </a:rPr>
              <a:pPr/>
              <a:t>2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19F27B3F-0778-0AC8-24FA-4A6B36E34E9A}"/>
              </a:ext>
            </a:extLst>
          </p:cNvPr>
          <p:cNvSpPr txBox="1"/>
          <p:nvPr/>
        </p:nvSpPr>
        <p:spPr>
          <a:xfrm>
            <a:off x="821184" y="313752"/>
            <a:ext cx="10549632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800" dirty="0">
                <a:latin typeface="Avenir Next" panose="020B0503020202020204" pitchFamily="34" charset="0"/>
              </a:rPr>
              <a:t>Breakdown structure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4846BAE-B4E6-4D91-1C51-6B5C5468FADD}"/>
              </a:ext>
            </a:extLst>
          </p:cNvPr>
          <p:cNvSpPr txBox="1"/>
          <p:nvPr/>
        </p:nvSpPr>
        <p:spPr>
          <a:xfrm>
            <a:off x="724317" y="4679648"/>
            <a:ext cx="10743366" cy="177369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/>
            <a:r>
              <a:rPr lang="en-GB" kern="100" dirty="0">
                <a:solidFill>
                  <a:srgbClr val="C00000"/>
                </a:solidFill>
                <a:latin typeface="Avenir Next" panose="020B05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Resources are allocated to deliverables (</a:t>
            </a:r>
            <a:r>
              <a:rPr lang="en-GB" kern="100" dirty="0">
                <a:solidFill>
                  <a:srgbClr val="C00000"/>
                </a:solidFill>
                <a:latin typeface="Avenir Next" panose="020B050302020202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3"/>
              </a:rPr>
              <a:t>terminology document</a:t>
            </a:r>
            <a:r>
              <a:rPr lang="en-GB" kern="100" dirty="0">
                <a:solidFill>
                  <a:srgbClr val="C00000"/>
                </a:solidFill>
                <a:latin typeface="Avenir Next" panose="020B05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1</a:t>
            </a:r>
            <a:r>
              <a:rPr lang="en-GB" kern="100" baseline="30000" dirty="0">
                <a:solidFill>
                  <a:srgbClr val="C00000"/>
                </a:solidFill>
                <a:latin typeface="Avenir Next" panose="020B05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st  </a:t>
            </a:r>
            <a:r>
              <a:rPr lang="en-GB" kern="100" dirty="0">
                <a:solidFill>
                  <a:srgbClr val="C00000"/>
                </a:solidFill>
                <a:latin typeface="Avenir Next" panose="020B05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EDP- DRD managers forum):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kern="100" dirty="0">
                <a:latin typeface="Avenir Next" panose="020B05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versions of p</a:t>
            </a:r>
            <a:r>
              <a:rPr lang="en-GB" kern="100" dirty="0">
                <a:effectLst/>
                <a:latin typeface="Avenir Next" panose="020B05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hysical objects (components, sub-systems &amp; system demonstrators </a:t>
            </a:r>
            <a:r>
              <a:rPr lang="en-GB" kern="100" dirty="0">
                <a:latin typeface="Avenir Next" panose="020B05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&amp;</a:t>
            </a:r>
            <a:r>
              <a:rPr lang="en-GB" kern="100" dirty="0">
                <a:effectLst/>
                <a:latin typeface="Avenir Next" panose="020B05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prototypes),</a:t>
            </a:r>
            <a:endParaRPr lang="en-FR" kern="100" dirty="0">
              <a:latin typeface="Avenir Next" panose="020B0503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r>
              <a:rPr lang="en-GB" kern="100" dirty="0">
                <a:latin typeface="Avenir Next" panose="020B05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</a:t>
            </a:r>
            <a:r>
              <a:rPr lang="en-GB" kern="100" dirty="0">
                <a:effectLst/>
                <a:latin typeface="Avenir Next" panose="020B05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ommon tools to prepare and qualify the physical objects (including software)</a:t>
            </a:r>
            <a:endParaRPr lang="en-FR" kern="100" dirty="0">
              <a:latin typeface="Avenir Next" panose="020B0503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r>
              <a:rPr lang="en-GB" kern="100" dirty="0">
                <a:latin typeface="Avenir Next" panose="020B05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</a:t>
            </a:r>
            <a:r>
              <a:rPr lang="en-GB" kern="100" dirty="0">
                <a:effectLst/>
                <a:latin typeface="Avenir Next" panose="020B05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ommon test infrastructure</a:t>
            </a:r>
            <a:endParaRPr lang="en-GB" kern="100" dirty="0">
              <a:latin typeface="Avenir Next" panose="020B0503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r>
              <a:rPr lang="en-GB" kern="100" dirty="0">
                <a:latin typeface="Avenir Next" panose="020B05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</a:t>
            </a:r>
            <a:r>
              <a:rPr lang="en-GB" kern="100" dirty="0">
                <a:effectLst/>
                <a:latin typeface="Avenir Next" panose="020B05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imulation of specifications and characterization work of physical objects (leading to reports)</a:t>
            </a:r>
          </a:p>
          <a:p>
            <a:pPr lvl="0" algn="just">
              <a:lnSpc>
                <a:spcPct val="107000"/>
              </a:lnSpc>
            </a:pPr>
            <a:r>
              <a:rPr lang="en-GB" kern="100" dirty="0">
                <a:solidFill>
                  <a:srgbClr val="C00000"/>
                </a:solidFill>
                <a:latin typeface="Avenir Next" panose="020B05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Non common equipment and consumables at collaborating institutes are not part of the MoU</a:t>
            </a:r>
            <a:endParaRPr lang="en-FR" sz="1800" kern="100" dirty="0">
              <a:solidFill>
                <a:srgbClr val="C00000"/>
              </a:solidFill>
              <a:effectLst/>
              <a:latin typeface="Avenir Next" panose="020B0503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pSp>
        <p:nvGrpSpPr>
          <p:cNvPr id="48" name="Group 47">
            <a:extLst>
              <a:ext uri="{FF2B5EF4-FFF2-40B4-BE49-F238E27FC236}">
                <a16:creationId xmlns:a16="http://schemas.microsoft.com/office/drawing/2014/main" id="{4E66B273-701B-BD72-EB7F-FDC9F8EFE9FB}"/>
              </a:ext>
            </a:extLst>
          </p:cNvPr>
          <p:cNvGrpSpPr/>
          <p:nvPr/>
        </p:nvGrpSpPr>
        <p:grpSpPr>
          <a:xfrm>
            <a:off x="566198" y="2757083"/>
            <a:ext cx="11059604" cy="1655529"/>
            <a:chOff x="858026" y="1292728"/>
            <a:chExt cx="11059604" cy="1655529"/>
          </a:xfrm>
        </p:grpSpPr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F7A588E0-4731-55C7-9B15-908B7AC488A0}"/>
                </a:ext>
              </a:extLst>
            </p:cNvPr>
            <p:cNvGrpSpPr/>
            <p:nvPr/>
          </p:nvGrpSpPr>
          <p:grpSpPr>
            <a:xfrm>
              <a:off x="858026" y="1292728"/>
              <a:ext cx="8765708" cy="1655529"/>
              <a:chOff x="858026" y="1292728"/>
              <a:chExt cx="8765708" cy="1655529"/>
            </a:xfrm>
          </p:grpSpPr>
          <p:grpSp>
            <p:nvGrpSpPr>
              <p:cNvPr id="52" name="Group 51">
                <a:extLst>
                  <a:ext uri="{FF2B5EF4-FFF2-40B4-BE49-F238E27FC236}">
                    <a16:creationId xmlns:a16="http://schemas.microsoft.com/office/drawing/2014/main" id="{A6A6103A-4518-8AF3-38EE-E1E46526295B}"/>
                  </a:ext>
                </a:extLst>
              </p:cNvPr>
              <p:cNvGrpSpPr/>
              <p:nvPr/>
            </p:nvGrpSpPr>
            <p:grpSpPr>
              <a:xfrm>
                <a:off x="858026" y="1292728"/>
                <a:ext cx="6881155" cy="1655529"/>
                <a:chOff x="4516956" y="2487147"/>
                <a:chExt cx="6881155" cy="1655529"/>
              </a:xfrm>
            </p:grpSpPr>
            <p:sp>
              <p:nvSpPr>
                <p:cNvPr id="2" name="TextBox 1">
                  <a:extLst>
                    <a:ext uri="{FF2B5EF4-FFF2-40B4-BE49-F238E27FC236}">
                      <a16:creationId xmlns:a16="http://schemas.microsoft.com/office/drawing/2014/main" id="{12185781-E410-1B7D-6FD5-E830B148A440}"/>
                    </a:ext>
                  </a:extLst>
                </p:cNvPr>
                <p:cNvSpPr txBox="1"/>
                <p:nvPr/>
              </p:nvSpPr>
              <p:spPr>
                <a:xfrm>
                  <a:off x="6811471" y="2487147"/>
                  <a:ext cx="675185" cy="40011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txBody>
                <a:bodyPr wrap="none" rtlCol="0">
                  <a:spAutoFit/>
                </a:bodyPr>
                <a:lstStyle/>
                <a:p>
                  <a:r>
                    <a:rPr lang="en-FR" sz="2000" dirty="0"/>
                    <a:t>WP1</a:t>
                  </a:r>
                </a:p>
              </p:txBody>
            </p:sp>
            <p:sp>
              <p:nvSpPr>
                <p:cNvPr id="4" name="TextBox 3">
                  <a:extLst>
                    <a:ext uri="{FF2B5EF4-FFF2-40B4-BE49-F238E27FC236}">
                      <a16:creationId xmlns:a16="http://schemas.microsoft.com/office/drawing/2014/main" id="{9A3769C5-97E9-7881-9675-769E16B627D5}"/>
                    </a:ext>
                  </a:extLst>
                </p:cNvPr>
                <p:cNvSpPr txBox="1"/>
                <p:nvPr/>
              </p:nvSpPr>
              <p:spPr>
                <a:xfrm>
                  <a:off x="4516956" y="3773344"/>
                  <a:ext cx="1729041" cy="369332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FR" dirty="0"/>
                    <a:t>Deliverable 1.1 </a:t>
                  </a:r>
                </a:p>
              </p:txBody>
            </p:sp>
            <p:cxnSp>
              <p:nvCxnSpPr>
                <p:cNvPr id="38" name="Straight Arrow Connector 37">
                  <a:extLst>
                    <a:ext uri="{FF2B5EF4-FFF2-40B4-BE49-F238E27FC236}">
                      <a16:creationId xmlns:a16="http://schemas.microsoft.com/office/drawing/2014/main" id="{FF722549-7074-C4A7-A51E-19605085396D}"/>
                    </a:ext>
                  </a:extLst>
                </p:cNvPr>
                <p:cNvCxnSpPr>
                  <a:cxnSpLocks/>
                  <a:stCxn id="2" idx="2"/>
                  <a:endCxn id="4" idx="0"/>
                </p:cNvCxnSpPr>
                <p:nvPr/>
              </p:nvCxnSpPr>
              <p:spPr>
                <a:xfrm flipH="1">
                  <a:off x="5381477" y="2887257"/>
                  <a:ext cx="1767587" cy="886087"/>
                </a:xfrm>
                <a:prstGeom prst="straightConnector1">
                  <a:avLst/>
                </a:prstGeom>
                <a:ln w="19050">
                  <a:solidFill>
                    <a:schemeClr val="tx1"/>
                  </a:solidFill>
                  <a:tailEnd type="triangle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9" name="Straight Arrow Connector 38">
                  <a:extLst>
                    <a:ext uri="{FF2B5EF4-FFF2-40B4-BE49-F238E27FC236}">
                      <a16:creationId xmlns:a16="http://schemas.microsoft.com/office/drawing/2014/main" id="{BF60B4AB-7435-E60B-8187-68AE08F44854}"/>
                    </a:ext>
                  </a:extLst>
                </p:cNvPr>
                <p:cNvCxnSpPr>
                  <a:cxnSpLocks/>
                  <a:stCxn id="2" idx="2"/>
                  <a:endCxn id="11" idx="0"/>
                </p:cNvCxnSpPr>
                <p:nvPr/>
              </p:nvCxnSpPr>
              <p:spPr>
                <a:xfrm flipH="1">
                  <a:off x="6734378" y="2887257"/>
                  <a:ext cx="414686" cy="855309"/>
                </a:xfrm>
                <a:prstGeom prst="straightConnector1">
                  <a:avLst/>
                </a:prstGeom>
                <a:ln w="19050">
                  <a:solidFill>
                    <a:schemeClr val="tx1"/>
                  </a:solidFill>
                  <a:tailEnd type="triangle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1" name="Straight Arrow Connector 40">
                  <a:extLst>
                    <a:ext uri="{FF2B5EF4-FFF2-40B4-BE49-F238E27FC236}">
                      <a16:creationId xmlns:a16="http://schemas.microsoft.com/office/drawing/2014/main" id="{C15CE56A-F7FC-7FFD-49EA-B73DFE76E006}"/>
                    </a:ext>
                  </a:extLst>
                </p:cNvPr>
                <p:cNvCxnSpPr>
                  <a:cxnSpLocks/>
                  <a:stCxn id="2" idx="2"/>
                  <a:endCxn id="13" idx="0"/>
                </p:cNvCxnSpPr>
                <p:nvPr/>
              </p:nvCxnSpPr>
              <p:spPr>
                <a:xfrm>
                  <a:off x="7149064" y="2887257"/>
                  <a:ext cx="414220" cy="855309"/>
                </a:xfrm>
                <a:prstGeom prst="straightConnector1">
                  <a:avLst/>
                </a:prstGeom>
                <a:ln w="19050">
                  <a:solidFill>
                    <a:schemeClr val="tx1"/>
                  </a:solidFill>
                  <a:tailEnd type="triangle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2" name="Straight Arrow Connector 41">
                  <a:extLst>
                    <a:ext uri="{FF2B5EF4-FFF2-40B4-BE49-F238E27FC236}">
                      <a16:creationId xmlns:a16="http://schemas.microsoft.com/office/drawing/2014/main" id="{5E0C0742-0CE2-D93D-546F-E944A02B2BF8}"/>
                    </a:ext>
                  </a:extLst>
                </p:cNvPr>
                <p:cNvCxnSpPr>
                  <a:cxnSpLocks/>
                  <a:stCxn id="2" idx="2"/>
                  <a:endCxn id="10" idx="0"/>
                </p:cNvCxnSpPr>
                <p:nvPr/>
              </p:nvCxnSpPr>
              <p:spPr>
                <a:xfrm>
                  <a:off x="7149064" y="2887257"/>
                  <a:ext cx="1771777" cy="886087"/>
                </a:xfrm>
                <a:prstGeom prst="straightConnector1">
                  <a:avLst/>
                </a:prstGeom>
                <a:ln w="19050">
                  <a:solidFill>
                    <a:schemeClr val="tx1"/>
                  </a:solidFill>
                  <a:tailEnd type="triangle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51" name="TextBox 50">
                  <a:extLst>
                    <a:ext uri="{FF2B5EF4-FFF2-40B4-BE49-F238E27FC236}">
                      <a16:creationId xmlns:a16="http://schemas.microsoft.com/office/drawing/2014/main" id="{28499A39-FE29-37C0-EFB7-B1705B012E26}"/>
                    </a:ext>
                  </a:extLst>
                </p:cNvPr>
                <p:cNvSpPr txBox="1"/>
                <p:nvPr/>
              </p:nvSpPr>
              <p:spPr>
                <a:xfrm>
                  <a:off x="10722926" y="2487147"/>
                  <a:ext cx="675185" cy="40011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txBody>
                <a:bodyPr wrap="square" rtlCol="0" anchor="ctr">
                  <a:spAutoFit/>
                </a:bodyPr>
                <a:lstStyle/>
                <a:p>
                  <a:pPr algn="ctr"/>
                  <a:r>
                    <a:rPr lang="en-FR" sz="2000" dirty="0"/>
                    <a:t>…</a:t>
                  </a:r>
                </a:p>
              </p:txBody>
            </p:sp>
          </p:grpSp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F79D82DE-F0AA-3A6A-FA59-101165F616AA}"/>
                  </a:ext>
                </a:extLst>
              </p:cNvPr>
              <p:cNvSpPr txBox="1"/>
              <p:nvPr/>
            </p:nvSpPr>
            <p:spPr>
              <a:xfrm>
                <a:off x="4397390" y="2578925"/>
                <a:ext cx="1729041" cy="369332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FR" dirty="0"/>
                  <a:t>Deliverable 1.n </a:t>
                </a:r>
              </a:p>
            </p:txBody>
          </p:sp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8733F463-D28F-C142-F47F-B1DF62EDF7AC}"/>
                  </a:ext>
                </a:extLst>
              </p:cNvPr>
              <p:cNvSpPr txBox="1"/>
              <p:nvPr/>
            </p:nvSpPr>
            <p:spPr>
              <a:xfrm>
                <a:off x="2737855" y="2548147"/>
                <a:ext cx="675185" cy="40011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 anchor="ctr">
                <a:spAutoFit/>
              </a:bodyPr>
              <a:lstStyle/>
              <a:p>
                <a:pPr algn="ctr"/>
                <a:r>
                  <a:rPr lang="en-FR" sz="2000" dirty="0"/>
                  <a:t>…</a:t>
                </a:r>
              </a:p>
            </p:txBody>
          </p:sp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4A06A0B5-9248-FDDE-F7D6-CC6E277F89F6}"/>
                  </a:ext>
                </a:extLst>
              </p:cNvPr>
              <p:cNvSpPr txBox="1"/>
              <p:nvPr/>
            </p:nvSpPr>
            <p:spPr>
              <a:xfrm>
                <a:off x="3566761" y="2548147"/>
                <a:ext cx="675185" cy="40011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 anchor="ctr">
                <a:spAutoFit/>
              </a:bodyPr>
              <a:lstStyle/>
              <a:p>
                <a:pPr algn="ctr"/>
                <a:r>
                  <a:rPr lang="en-FR" sz="2000" dirty="0"/>
                  <a:t>…</a:t>
                </a:r>
              </a:p>
            </p:txBody>
          </p:sp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852D878F-2A1E-DAA4-1864-FC573CE2CDE1}"/>
                  </a:ext>
                </a:extLst>
              </p:cNvPr>
              <p:cNvSpPr txBox="1"/>
              <p:nvPr/>
            </p:nvSpPr>
            <p:spPr>
              <a:xfrm>
                <a:off x="8943740" y="1292728"/>
                <a:ext cx="679994" cy="40011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none" rtlCol="0">
                <a:spAutoFit/>
              </a:bodyPr>
              <a:lstStyle/>
              <a:p>
                <a:r>
                  <a:rPr lang="en-FR" sz="2000" dirty="0"/>
                  <a:t>WPn</a:t>
                </a:r>
              </a:p>
            </p:txBody>
          </p:sp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454E47C3-82A7-F227-AEF1-F8C6D4E9338F}"/>
                  </a:ext>
                </a:extLst>
              </p:cNvPr>
              <p:cNvSpPr txBox="1"/>
              <p:nvPr/>
            </p:nvSpPr>
            <p:spPr>
              <a:xfrm>
                <a:off x="5032285" y="1292728"/>
                <a:ext cx="675185" cy="40011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 anchor="ctr">
                <a:spAutoFit/>
              </a:bodyPr>
              <a:lstStyle/>
              <a:p>
                <a:pPr algn="ctr"/>
                <a:r>
                  <a:rPr lang="en-FR" sz="2000" dirty="0"/>
                  <a:t>…</a:t>
                </a:r>
              </a:p>
            </p:txBody>
          </p:sp>
        </p:grp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E0793993-1CED-AB61-8B1D-193E6855E43A}"/>
                </a:ext>
              </a:extLst>
            </p:cNvPr>
            <p:cNvSpPr txBox="1"/>
            <p:nvPr/>
          </p:nvSpPr>
          <p:spPr>
            <a:xfrm>
              <a:off x="6649225" y="2578925"/>
              <a:ext cx="1729041" cy="369332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FR" dirty="0"/>
                <a:t>Deliverable n.1 </a:t>
              </a:r>
            </a:p>
          </p:txBody>
        </p:sp>
        <p:cxnSp>
          <p:nvCxnSpPr>
            <p:cNvPr id="27" name="Straight Arrow Connector 26">
              <a:extLst>
                <a:ext uri="{FF2B5EF4-FFF2-40B4-BE49-F238E27FC236}">
                  <a16:creationId xmlns:a16="http://schemas.microsoft.com/office/drawing/2014/main" id="{F97B1860-9F5C-1073-1746-EA8A98FA8757}"/>
                </a:ext>
              </a:extLst>
            </p:cNvPr>
            <p:cNvCxnSpPr>
              <a:cxnSpLocks/>
              <a:endCxn id="25" idx="0"/>
            </p:cNvCxnSpPr>
            <p:nvPr/>
          </p:nvCxnSpPr>
          <p:spPr>
            <a:xfrm flipH="1">
              <a:off x="7513746" y="1692838"/>
              <a:ext cx="1767587" cy="886087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Arrow Connector 28">
              <a:extLst>
                <a:ext uri="{FF2B5EF4-FFF2-40B4-BE49-F238E27FC236}">
                  <a16:creationId xmlns:a16="http://schemas.microsoft.com/office/drawing/2014/main" id="{C4C0A88E-81EF-0EAC-DA7D-863921512399}"/>
                </a:ext>
              </a:extLst>
            </p:cNvPr>
            <p:cNvCxnSpPr>
              <a:cxnSpLocks/>
              <a:endCxn id="40" idx="0"/>
            </p:cNvCxnSpPr>
            <p:nvPr/>
          </p:nvCxnSpPr>
          <p:spPr>
            <a:xfrm flipH="1">
              <a:off x="8866647" y="1692838"/>
              <a:ext cx="414686" cy="855309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Arrow Connector 29">
              <a:extLst>
                <a:ext uri="{FF2B5EF4-FFF2-40B4-BE49-F238E27FC236}">
                  <a16:creationId xmlns:a16="http://schemas.microsoft.com/office/drawing/2014/main" id="{FF19A91C-9555-4779-4603-44A71CADB30C}"/>
                </a:ext>
              </a:extLst>
            </p:cNvPr>
            <p:cNvCxnSpPr>
              <a:cxnSpLocks/>
              <a:endCxn id="43" idx="0"/>
            </p:cNvCxnSpPr>
            <p:nvPr/>
          </p:nvCxnSpPr>
          <p:spPr>
            <a:xfrm>
              <a:off x="9281333" y="1692838"/>
              <a:ext cx="414220" cy="855309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Arrow Connector 33">
              <a:extLst>
                <a:ext uri="{FF2B5EF4-FFF2-40B4-BE49-F238E27FC236}">
                  <a16:creationId xmlns:a16="http://schemas.microsoft.com/office/drawing/2014/main" id="{27F47D89-73F5-B1BD-E912-1B2B3B9036A8}"/>
                </a:ext>
              </a:extLst>
            </p:cNvPr>
            <p:cNvCxnSpPr>
              <a:cxnSpLocks/>
              <a:endCxn id="37" idx="0"/>
            </p:cNvCxnSpPr>
            <p:nvPr/>
          </p:nvCxnSpPr>
          <p:spPr>
            <a:xfrm>
              <a:off x="9281333" y="1692838"/>
              <a:ext cx="1771777" cy="886087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53AD70B3-74A9-B3EC-33ED-ED2E710F9779}"/>
                </a:ext>
              </a:extLst>
            </p:cNvPr>
            <p:cNvSpPr txBox="1"/>
            <p:nvPr/>
          </p:nvSpPr>
          <p:spPr>
            <a:xfrm>
              <a:off x="10188589" y="2578925"/>
              <a:ext cx="1729041" cy="369332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FR" dirty="0"/>
                <a:t>Deliverable n.m </a:t>
              </a:r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BF4425A6-E7AA-8A60-3686-A7A39AFA2D8E}"/>
                </a:ext>
              </a:extLst>
            </p:cNvPr>
            <p:cNvSpPr txBox="1"/>
            <p:nvPr/>
          </p:nvSpPr>
          <p:spPr>
            <a:xfrm>
              <a:off x="8529054" y="2548147"/>
              <a:ext cx="675185" cy="40011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FR" sz="2000" dirty="0"/>
                <a:t>…</a:t>
              </a:r>
            </a:p>
          </p:txBody>
        </p: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88AE6B42-60F7-A7B4-7348-A8A9CAD93B74}"/>
                </a:ext>
              </a:extLst>
            </p:cNvPr>
            <p:cNvSpPr txBox="1"/>
            <p:nvPr/>
          </p:nvSpPr>
          <p:spPr>
            <a:xfrm>
              <a:off x="9357960" y="2548147"/>
              <a:ext cx="675185" cy="40011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FR" sz="2000" dirty="0"/>
                <a:t>…</a:t>
              </a:r>
            </a:p>
          </p:txBody>
        </p:sp>
      </p:grpSp>
      <p:sp>
        <p:nvSpPr>
          <p:cNvPr id="55" name="TextBox 54">
            <a:extLst>
              <a:ext uri="{FF2B5EF4-FFF2-40B4-BE49-F238E27FC236}">
                <a16:creationId xmlns:a16="http://schemas.microsoft.com/office/drawing/2014/main" id="{1F0C2EBE-91FE-B8AE-4751-A7E5F7B20599}"/>
              </a:ext>
            </a:extLst>
          </p:cNvPr>
          <p:cNvSpPr txBox="1"/>
          <p:nvPr/>
        </p:nvSpPr>
        <p:spPr>
          <a:xfrm>
            <a:off x="2032216" y="886953"/>
            <a:ext cx="8127568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/>
            <a:r>
              <a:rPr lang="en-FR" sz="1800" kern="100" dirty="0">
                <a:solidFill>
                  <a:srgbClr val="C00000"/>
                </a:solidFill>
                <a:effectLst/>
                <a:latin typeface="Avenir Next" panose="020B05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Limited to two levels “Work-Packages” and “Deliverables”* </a:t>
            </a:r>
            <a:endParaRPr lang="en-FR" kern="100" dirty="0">
              <a:solidFill>
                <a:srgbClr val="C00000"/>
              </a:solidFill>
              <a:latin typeface="Avenir Next" panose="020B0503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FR" kern="100" dirty="0">
                <a:latin typeface="Avenir Next" panose="020B05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consistent with </a:t>
            </a:r>
            <a:r>
              <a:rPr lang="en-FR" kern="100" dirty="0">
                <a:latin typeface="Avenir Next" panose="020B050302020202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4"/>
              </a:rPr>
              <a:t>framework document</a:t>
            </a:r>
            <a:r>
              <a:rPr lang="en-FR" kern="100" dirty="0">
                <a:latin typeface="Avenir Next" panose="020B05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FR" kern="100" dirty="0">
                <a:effectLst/>
                <a:latin typeface="Avenir Next" panose="020B05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approved by CERN council</a:t>
            </a:r>
            <a:endParaRPr lang="en-FR" kern="100" dirty="0">
              <a:latin typeface="Avenir Next" panose="020B0503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kern="100" dirty="0">
                <a:latin typeface="Avenir Next" panose="020B05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</a:t>
            </a:r>
            <a:r>
              <a:rPr lang="en-FR" kern="100" dirty="0">
                <a:effectLst/>
                <a:latin typeface="Avenir Next" panose="020B05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onsistent with all DRD proposals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kern="100" dirty="0">
                <a:latin typeface="Avenir Next" panose="020B05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solves different definitions of 2</a:t>
            </a:r>
            <a:r>
              <a:rPr lang="en-GB" kern="100" baseline="30000" dirty="0">
                <a:latin typeface="Avenir Next" panose="020B05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nd</a:t>
            </a:r>
            <a:r>
              <a:rPr lang="en-GB" kern="100" dirty="0">
                <a:latin typeface="Avenir Next" panose="020B05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level in different proposals and also non orthogonality of tasks with respect to resources in some of them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kern="100" dirty="0">
                <a:latin typeface="Avenir Next" panose="020B05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</a:t>
            </a:r>
            <a:r>
              <a:rPr lang="en-GB" kern="100" dirty="0">
                <a:effectLst/>
                <a:latin typeface="Avenir Next" panose="020B05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easonab</a:t>
            </a:r>
            <a:r>
              <a:rPr lang="en-GB" kern="100" dirty="0">
                <a:latin typeface="Avenir Next" panose="020B05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le number of WP and deliverables in all DRD proposals</a:t>
            </a:r>
            <a:endParaRPr lang="en-FR" kern="100" dirty="0">
              <a:effectLst/>
              <a:latin typeface="Avenir Next" panose="020B0503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4D4AAFE7-7B1C-8943-C79E-E2AC6C35C263}"/>
              </a:ext>
            </a:extLst>
          </p:cNvPr>
          <p:cNvSpPr txBox="1"/>
          <p:nvPr/>
        </p:nvSpPr>
        <p:spPr>
          <a:xfrm>
            <a:off x="-2277" y="6554007"/>
            <a:ext cx="570002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FR" sz="1400" i="1" dirty="0">
                <a:latin typeface="Avenir Next" panose="020B0503020202020204" pitchFamily="34" charset="0"/>
              </a:rPr>
              <a:t>* </a:t>
            </a:r>
            <a:r>
              <a:rPr lang="en-GB" sz="1400" i="1" dirty="0">
                <a:latin typeface="Avenir Next" panose="020B0503020202020204" pitchFamily="34" charset="0"/>
              </a:rPr>
              <a:t>familiar terminology for FAs in LHC </a:t>
            </a:r>
            <a:r>
              <a:rPr lang="en-GB" sz="1400" i="1" dirty="0" err="1">
                <a:latin typeface="Avenir Next" panose="020B0503020202020204" pitchFamily="34" charset="0"/>
              </a:rPr>
              <a:t>MoUs</a:t>
            </a:r>
            <a:r>
              <a:rPr lang="en-GB" sz="1400" i="1" dirty="0">
                <a:latin typeface="Avenir Next" panose="020B0503020202020204" pitchFamily="34" charset="0"/>
              </a:rPr>
              <a:t> &amp; same number of levels</a:t>
            </a:r>
            <a:endParaRPr lang="en-FR" sz="1400" i="1" dirty="0">
              <a:latin typeface="Avenir Next" panose="020B05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408124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2AF74CE-B704-796F-B6F1-89CFDF7510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856111" y="6515100"/>
            <a:ext cx="1335889" cy="365125"/>
          </a:xfrm>
        </p:spPr>
        <p:txBody>
          <a:bodyPr/>
          <a:lstStyle/>
          <a:p>
            <a:fld id="{9CA62D5A-175C-0146-8DFE-850ADA1B8FDC}" type="slidenum">
              <a:rPr lang="en-US" smtClean="0">
                <a:solidFill>
                  <a:schemeClr val="tx1"/>
                </a:solidFill>
              </a:rPr>
              <a:pPr/>
              <a:t>3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19F27B3F-0778-0AC8-24FA-4A6B36E34E9A}"/>
              </a:ext>
            </a:extLst>
          </p:cNvPr>
          <p:cNvSpPr txBox="1"/>
          <p:nvPr/>
        </p:nvSpPr>
        <p:spPr>
          <a:xfrm>
            <a:off x="349413" y="881048"/>
            <a:ext cx="11493173" cy="86177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800" dirty="0">
                <a:latin typeface="Avenir Next" panose="020B0503020202020204" pitchFamily="34" charset="0"/>
              </a:rPr>
              <a:t>Proposal for table 1 in annex 6 – per Work Package</a:t>
            </a:r>
          </a:p>
          <a:p>
            <a:pPr algn="ctr"/>
            <a:r>
              <a:rPr lang="en-GB" sz="2200" dirty="0">
                <a:solidFill>
                  <a:srgbClr val="C00000"/>
                </a:solidFill>
                <a:latin typeface="Avenir Next" panose="020B0503020202020204" pitchFamily="34" charset="0"/>
              </a:rPr>
              <a:t>Description of WP/Deliverables</a:t>
            </a:r>
            <a:r>
              <a:rPr lang="en-GB" sz="2200" baseline="30000" dirty="0">
                <a:solidFill>
                  <a:srgbClr val="C00000"/>
                </a:solidFill>
                <a:latin typeface="Avenir Next" panose="020B0503020202020204" pitchFamily="34" charset="0"/>
              </a:rPr>
              <a:t>1)</a:t>
            </a:r>
            <a:r>
              <a:rPr lang="en-GB" sz="2200" dirty="0">
                <a:solidFill>
                  <a:srgbClr val="C00000"/>
                </a:solidFill>
                <a:latin typeface="Avenir Next" panose="020B0503020202020204" pitchFamily="34" charset="0"/>
              </a:rPr>
              <a:t>, timeline</a:t>
            </a:r>
            <a:r>
              <a:rPr lang="en-GB" sz="2200" baseline="30000" dirty="0">
                <a:solidFill>
                  <a:srgbClr val="C00000"/>
                </a:solidFill>
                <a:latin typeface="Avenir Next" panose="020B0503020202020204" pitchFamily="34" charset="0"/>
              </a:rPr>
              <a:t>2)</a:t>
            </a:r>
            <a:r>
              <a:rPr lang="en-GB" sz="2200" dirty="0">
                <a:solidFill>
                  <a:srgbClr val="C00000"/>
                </a:solidFill>
                <a:latin typeface="Avenir Next" panose="020B0503020202020204" pitchFamily="34" charset="0"/>
              </a:rPr>
              <a:t>, list of contributing institutes</a:t>
            </a:r>
            <a:r>
              <a:rPr lang="en-GB" sz="2200" baseline="30000" dirty="0">
                <a:solidFill>
                  <a:srgbClr val="C00000"/>
                </a:solidFill>
                <a:latin typeface="Avenir Next" panose="020B0503020202020204" pitchFamily="34" charset="0"/>
              </a:rPr>
              <a:t>3)</a:t>
            </a:r>
            <a:endParaRPr lang="en-FR" sz="2200" dirty="0">
              <a:solidFill>
                <a:srgbClr val="C00000"/>
              </a:solidFill>
              <a:latin typeface="Avenir Next" panose="020B0503020202020204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A16E384-7B3C-6A8C-EB4F-23206AC37E00}"/>
              </a:ext>
            </a:extLst>
          </p:cNvPr>
          <p:cNvSpPr txBox="1"/>
          <p:nvPr/>
        </p:nvSpPr>
        <p:spPr>
          <a:xfrm>
            <a:off x="1027743" y="3564587"/>
            <a:ext cx="10136511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arenR"/>
            </a:pPr>
            <a:r>
              <a:rPr lang="en-FR" dirty="0">
                <a:latin typeface="Avenir Next" panose="020B0503020202020204" pitchFamily="34" charset="0"/>
              </a:rPr>
              <a:t>descriptions in the table can be completed by (short) accompanying text :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C00000"/>
                </a:solidFill>
                <a:latin typeface="Avenir Next" panose="020B0503020202020204" pitchFamily="34" charset="0"/>
              </a:rPr>
              <a:t>this </a:t>
            </a:r>
            <a:r>
              <a:rPr lang="en-FR" dirty="0">
                <a:solidFill>
                  <a:srgbClr val="C00000"/>
                </a:solidFill>
                <a:latin typeface="Avenir Next" panose="020B0503020202020204" pitchFamily="34" charset="0"/>
              </a:rPr>
              <a:t>will also be allow to explain updates (w/o revision of proposal each time)</a:t>
            </a:r>
            <a:endParaRPr lang="en-FR" dirty="0">
              <a:latin typeface="Avenir Next" panose="020B0503020202020204" pitchFamily="34" charset="0"/>
            </a:endParaRP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C00000"/>
                </a:solidFill>
                <a:latin typeface="Avenir Next" panose="020B0503020202020204" pitchFamily="34" charset="0"/>
              </a:rPr>
              <a:t>i</a:t>
            </a:r>
            <a:r>
              <a:rPr lang="en-FR" dirty="0">
                <a:solidFill>
                  <a:srgbClr val="C00000"/>
                </a:solidFill>
                <a:latin typeface="Avenir Next" panose="020B0503020202020204" pitchFamily="34" charset="0"/>
              </a:rPr>
              <a:t>t can for instance include a brief description of actions leading to the deliverables </a:t>
            </a:r>
          </a:p>
          <a:p>
            <a:pPr marL="342900" indent="-342900">
              <a:buAutoNum type="arabicParenR"/>
            </a:pPr>
            <a:r>
              <a:rPr lang="en-FR" dirty="0">
                <a:latin typeface="Avenir Next" panose="020B0503020202020204" pitchFamily="34" charset="0"/>
              </a:rPr>
              <a:t>start date - end date 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C00000"/>
                </a:solidFill>
                <a:latin typeface="Avenir Next" panose="020B0503020202020204" pitchFamily="34" charset="0"/>
              </a:rPr>
              <a:t>a</a:t>
            </a:r>
            <a:r>
              <a:rPr lang="en-FR" dirty="0">
                <a:solidFill>
                  <a:srgbClr val="C00000"/>
                </a:solidFill>
                <a:latin typeface="Avenir Next" panose="020B0503020202020204" pitchFamily="34" charset="0"/>
              </a:rPr>
              <a:t>llow deliverables to succeed each others 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FR" dirty="0">
                <a:solidFill>
                  <a:srgbClr val="C00000"/>
                </a:solidFill>
                <a:latin typeface="Avenir Next" panose="020B0503020202020204" pitchFamily="34" charset="0"/>
              </a:rPr>
              <a:t>also allow independant updating of absolute time and duration</a:t>
            </a:r>
          </a:p>
          <a:p>
            <a:pPr marL="342900" indent="-342900">
              <a:buAutoNum type="arabicParenR"/>
            </a:pPr>
            <a:r>
              <a:rPr lang="en-FR" dirty="0">
                <a:latin typeface="Avenir Next" panose="020B0503020202020204" pitchFamily="34" charset="0"/>
              </a:rPr>
              <a:t>contributing institutes can be identified by a code defined in the list of annex 1*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>
                <a:latin typeface="Avenir Next" panose="020B0503020202020204" pitchFamily="34" charset="0"/>
              </a:rPr>
              <a:t>a</a:t>
            </a:r>
            <a:r>
              <a:rPr lang="en-FR" dirty="0">
                <a:latin typeface="Avenir Next" panose="020B0503020202020204" pitchFamily="34" charset="0"/>
              </a:rPr>
              <a:t>nnex 1 contains the institute FA relation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B4A077E-62A0-E1E3-DD4D-2FEE71217870}"/>
              </a:ext>
            </a:extLst>
          </p:cNvPr>
          <p:cNvSpPr txBox="1"/>
          <p:nvPr/>
        </p:nvSpPr>
        <p:spPr>
          <a:xfrm>
            <a:off x="-2277" y="6583380"/>
            <a:ext cx="156267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FR" sz="1400" i="1" dirty="0">
                <a:latin typeface="Avenir Next" panose="020B0503020202020204" pitchFamily="34" charset="0"/>
              </a:rPr>
              <a:t>* </a:t>
            </a:r>
            <a:r>
              <a:rPr lang="en-GB" sz="1400" i="1" dirty="0">
                <a:latin typeface="Avenir Next" panose="020B0503020202020204" pitchFamily="34" charset="0"/>
              </a:rPr>
              <a:t>ex.</a:t>
            </a:r>
            <a:r>
              <a:rPr lang="en-FR" sz="1400" i="1" dirty="0">
                <a:latin typeface="Avenir Next" panose="020B0503020202020204" pitchFamily="34" charset="0"/>
              </a:rPr>
              <a:t> in LHC MoU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1801822-DCF3-5940-1F35-FF2E581BE6C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2375" y="2104692"/>
            <a:ext cx="11307249" cy="8617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03620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2AF74CE-B704-796F-B6F1-89CFDF7510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856111" y="6515100"/>
            <a:ext cx="1335889" cy="365125"/>
          </a:xfrm>
        </p:spPr>
        <p:txBody>
          <a:bodyPr/>
          <a:lstStyle/>
          <a:p>
            <a:fld id="{9CA62D5A-175C-0146-8DFE-850ADA1B8FDC}" type="slidenum">
              <a:rPr lang="en-US" smtClean="0">
                <a:solidFill>
                  <a:schemeClr val="tx1"/>
                </a:solidFill>
              </a:rPr>
              <a:pPr/>
              <a:t>4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0CEE836-75A7-329E-7C3E-3049E89A20F5}"/>
              </a:ext>
            </a:extLst>
          </p:cNvPr>
          <p:cNvSpPr txBox="1"/>
          <p:nvPr/>
        </p:nvSpPr>
        <p:spPr>
          <a:xfrm>
            <a:off x="2182089" y="5134971"/>
            <a:ext cx="782782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arenR"/>
            </a:pPr>
            <a:r>
              <a:rPr lang="en-GB" sz="2000" dirty="0">
                <a:latin typeface="Avenir Next" panose="020B0503020202020204" pitchFamily="34" charset="0"/>
              </a:rPr>
              <a:t>r</a:t>
            </a:r>
            <a:r>
              <a:rPr lang="en-FR" sz="2000" dirty="0">
                <a:latin typeface="Avenir Next" panose="020B0503020202020204" pitchFamily="34" charset="0"/>
              </a:rPr>
              <a:t>esources are integrated over the duration estimate of table 1</a:t>
            </a:r>
          </a:p>
          <a:p>
            <a:pPr marL="342900" indent="-342900">
              <a:buAutoNum type="arabicParenR"/>
            </a:pPr>
            <a:r>
              <a:rPr lang="en-FR" sz="2000" dirty="0">
                <a:latin typeface="Avenir Next" panose="020B0503020202020204" pitchFamily="34" charset="0"/>
              </a:rPr>
              <a:t>FAs are as defined in the MoU template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75B4AA8-A40A-3E76-799C-4874A8E714FA}"/>
              </a:ext>
            </a:extLst>
          </p:cNvPr>
          <p:cNvSpPr txBox="1"/>
          <p:nvPr/>
        </p:nvSpPr>
        <p:spPr>
          <a:xfrm>
            <a:off x="1562437" y="900853"/>
            <a:ext cx="9067127" cy="86177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800" dirty="0">
                <a:latin typeface="Avenir Next" panose="020B0503020202020204" pitchFamily="34" charset="0"/>
              </a:rPr>
              <a:t>Proposal for table 2 in annex 6 per Work Package</a:t>
            </a:r>
          </a:p>
          <a:p>
            <a:pPr algn="ctr"/>
            <a:r>
              <a:rPr lang="en-GB" sz="2200" dirty="0">
                <a:solidFill>
                  <a:srgbClr val="C00000"/>
                </a:solidFill>
                <a:latin typeface="Avenir Next" panose="020B0503020202020204" pitchFamily="34" charset="0"/>
              </a:rPr>
              <a:t>FA pledges funding and manpower</a:t>
            </a:r>
            <a:r>
              <a:rPr lang="en-GB" sz="2200" baseline="30000" dirty="0">
                <a:solidFill>
                  <a:srgbClr val="C00000"/>
                </a:solidFill>
                <a:latin typeface="Avenir Next" panose="020B0503020202020204" pitchFamily="34" charset="0"/>
              </a:rPr>
              <a:t>1)</a:t>
            </a:r>
            <a:r>
              <a:rPr lang="en-GB" sz="2200" dirty="0">
                <a:solidFill>
                  <a:srgbClr val="C00000"/>
                </a:solidFill>
                <a:latin typeface="Avenir Next" panose="020B0503020202020204" pitchFamily="34" charset="0"/>
              </a:rPr>
              <a:t>, FA</a:t>
            </a:r>
            <a:r>
              <a:rPr lang="en-GB" sz="2200" baseline="30000" dirty="0">
                <a:solidFill>
                  <a:srgbClr val="C00000"/>
                </a:solidFill>
                <a:latin typeface="Avenir Next" panose="020B0503020202020204" pitchFamily="34" charset="0"/>
              </a:rPr>
              <a:t>2) </a:t>
            </a:r>
            <a:r>
              <a:rPr lang="en-GB" sz="2200" dirty="0">
                <a:solidFill>
                  <a:srgbClr val="C00000"/>
                </a:solidFill>
                <a:latin typeface="Avenir Next" panose="020B0503020202020204" pitchFamily="34" charset="0"/>
              </a:rPr>
              <a:t>as columns</a:t>
            </a:r>
            <a:r>
              <a:rPr lang="en-GB" sz="2200" baseline="30000" dirty="0">
                <a:solidFill>
                  <a:srgbClr val="C00000"/>
                </a:solidFill>
                <a:latin typeface="Avenir Next" panose="020B0503020202020204" pitchFamily="34" charset="0"/>
              </a:rPr>
              <a:t> </a:t>
            </a:r>
            <a:endParaRPr lang="en-FR" sz="2200" baseline="30000" dirty="0">
              <a:solidFill>
                <a:srgbClr val="C00000"/>
              </a:solidFill>
              <a:latin typeface="Avenir Next" panose="020B0503020202020204" pitchFamily="34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7872FAB0-B6D9-5BE7-3575-E40E8BCC235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65554" y="2100085"/>
            <a:ext cx="9860889" cy="25263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60192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514016</TotalTime>
  <Words>356</Words>
  <Application>Microsoft Macintosh PowerPoint</Application>
  <PresentationFormat>Widescreen</PresentationFormat>
  <Paragraphs>51</Paragraphs>
  <Slides>4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0" baseType="lpstr">
      <vt:lpstr>Arial</vt:lpstr>
      <vt:lpstr>Avenir Next</vt:lpstr>
      <vt:lpstr>Calibri</vt:lpstr>
      <vt:lpstr>Courier New</vt:lpstr>
      <vt:lpstr>Lucida Grande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Jeff</dc:creator>
  <cp:lastModifiedBy>Microsoft Office User</cp:lastModifiedBy>
  <cp:revision>18582</cp:revision>
  <cp:lastPrinted>2024-06-10T21:11:08Z</cp:lastPrinted>
  <dcterms:created xsi:type="dcterms:W3CDTF">2015-10-09T13:44:56Z</dcterms:created>
  <dcterms:modified xsi:type="dcterms:W3CDTF">2024-07-18T07:04:47Z</dcterms:modified>
</cp:coreProperties>
</file>