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13" r:id="rId3"/>
    <p:sldId id="1698" r:id="rId4"/>
    <p:sldId id="267" r:id="rId5"/>
    <p:sldId id="1700" r:id="rId6"/>
    <p:sldId id="269" r:id="rId7"/>
    <p:sldId id="270" r:id="rId8"/>
    <p:sldId id="271" r:id="rId9"/>
    <p:sldId id="273" r:id="rId10"/>
    <p:sldId id="1697" r:id="rId11"/>
    <p:sldId id="258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5050"/>
    <a:srgbClr val="0CACB8"/>
    <a:srgbClr val="E95355"/>
    <a:srgbClr val="00B9C5"/>
    <a:srgbClr val="F16B67"/>
    <a:srgbClr val="D9E6E8"/>
    <a:srgbClr val="276C71"/>
    <a:srgbClr val="FFDE79"/>
    <a:srgbClr val="364142"/>
    <a:srgbClr val="7E7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38"/>
    <p:restoredTop sz="95822" autoAdjust="0"/>
  </p:normalViewPr>
  <p:slideViewPr>
    <p:cSldViewPr snapToGrid="0" snapToObjects="1">
      <p:cViewPr varScale="1">
        <p:scale>
          <a:sx n="114" d="100"/>
          <a:sy n="114" d="100"/>
        </p:scale>
        <p:origin x="7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19:57:25.989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24575,'0'14'0,"0"0"0,0 2 0,0 0 0,2 0 0,0 1 0,0 3 0,2 1 0,-2 0 0,0-2 0,0-2 0,-2-1 0,0 0 0,0-1 0,0-1 0,0-1 0,0 1 0,0-5 0,0 5 0,0-5 0,0 4 0,0 1 0,0 0 0,0 0 0,0 0 0,0-2 0,0 0 0,0 0 0,0-2 0,0 2 0,0-1 0,0 0 0,0 3 0,0-6 0,0 4 0,0-6 0,0 3 0,0 0 0,0 0 0,0-3 0,0 0 0,0 0 0,0-1 0,-1 0 0,-1 0 0,-1-1 0,1 2 0,1-2 0,-1 0 0,-1 1 0,2-1 0,0-2 0,1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18.09.24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8053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421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2" y="5198704"/>
              <a:ext cx="25415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6.png"/><Relationship Id="rId7" Type="http://schemas.openxmlformats.org/officeDocument/2006/relationships/image" Target="../media/image37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nsilium.europa.eu/en/press/press-releases/2024/06/17/radioisotopes-for-medical-use-council-approves-conclusions/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prismap.eu/access/user-projec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2967/jnumed.123.266233" TargetMode="External"/><Relationship Id="rId3" Type="http://schemas.openxmlformats.org/officeDocument/2006/relationships/customXml" Target="../ink/ink1.xml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32.png"/><Relationship Id="rId9" Type="http://schemas.openxmlformats.org/officeDocument/2006/relationships/hyperlink" Target="https://doi.org/10.1016/j.radphyschem.2024.112146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Reaching maturity</a:t>
            </a:r>
            <a:endParaRPr lang="en-CH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What</a:t>
            </a:r>
            <a:r>
              <a:rPr lang="fr-FR" dirty="0"/>
              <a:t> have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achieved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3 </a:t>
            </a:r>
            <a:r>
              <a:rPr lang="fr-FR" dirty="0" err="1"/>
              <a:t>years</a:t>
            </a:r>
            <a:r>
              <a:rPr lang="fr-FR" dirty="0"/>
              <a:t> ?</a:t>
            </a:r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T</a:t>
            </a:r>
            <a:r>
              <a:rPr lang="fr-FR" dirty="0"/>
              <a:t>. Stora – CERN - </a:t>
            </a:r>
            <a:r>
              <a:rPr lang="fr-FR" dirty="0" err="1"/>
              <a:t>coordinator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BCF98-248F-8092-6482-068482472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91B0327-AE0A-6AD9-55CF-C763A4FEF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525" y="8470900"/>
            <a:ext cx="13578039" cy="486833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r" defTabSz="1219170" rtl="0" eaLnBrk="1" latinLnBrk="0" hangingPunct="1">
              <a:defRPr sz="2400" kern="1200">
                <a:ln>
                  <a:solidFill>
                    <a:schemeClr val="accent1"/>
                  </a:solidFill>
                </a:ln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T. Stora, CERN – JRC meeting–  12 Jun </a:t>
            </a:r>
            <a:endParaRPr lang="en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131" t="7228" r="7355" b="17555"/>
          <a:stretch/>
        </p:blipFill>
        <p:spPr>
          <a:xfrm>
            <a:off x="7425267" y="2398713"/>
            <a:ext cx="4685644" cy="23182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4038" t="13665" r="35086" b="10992"/>
          <a:stretch/>
        </p:blipFill>
        <p:spPr>
          <a:xfrm>
            <a:off x="7071768" y="4716966"/>
            <a:ext cx="1290047" cy="1770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E5F649-C6DA-F9D6-2189-07A304F0A2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24" t="29700" r="12966" b="7178"/>
          <a:stretch/>
        </p:blipFill>
        <p:spPr>
          <a:xfrm>
            <a:off x="8497655" y="4820635"/>
            <a:ext cx="3299710" cy="1509562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B1D189EE-FA9F-D456-7B4A-42D9E744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B454C54-1316-A169-1387-D3A94E26930D}"/>
              </a:ext>
            </a:extLst>
          </p:cNvPr>
          <p:cNvSpPr txBox="1">
            <a:spLocks/>
          </p:cNvSpPr>
          <p:nvPr/>
        </p:nvSpPr>
        <p:spPr>
          <a:xfrm>
            <a:off x="721980" y="227056"/>
            <a:ext cx="10969139" cy="940443"/>
          </a:xfrm>
          <a:prstGeom prst="rect">
            <a:avLst/>
          </a:prstGeom>
        </p:spPr>
        <p:txBody>
          <a:bodyPr vert="horz" lIns="60960" rIns="6096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Medical isotope policy actions </a:t>
            </a:r>
          </a:p>
        </p:txBody>
      </p:sp>
      <p:pic>
        <p:nvPicPr>
          <p:cNvPr id="2" name="Picture 6" descr="Landsupport - Joint Research Centre - European Commission - JRC">
            <a:extLst>
              <a:ext uri="{FF2B5EF4-FFF2-40B4-BE49-F238E27FC236}">
                <a16:creationId xmlns:a16="http://schemas.microsoft.com/office/drawing/2014/main" id="{785BB9EF-1824-EE10-1DEC-4774F246D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3730" y="2358880"/>
            <a:ext cx="877181" cy="58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01044-BED2-A370-1A0F-42DD3E41F750}"/>
              </a:ext>
            </a:extLst>
          </p:cNvPr>
          <p:cNvSpPr txBox="1">
            <a:spLocks/>
          </p:cNvSpPr>
          <p:nvPr/>
        </p:nvSpPr>
        <p:spPr>
          <a:xfrm>
            <a:off x="664143" y="6353175"/>
            <a:ext cx="1018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PRISMAP CM7 - PRISMAP + meeting – Sept 2024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90B404-9620-B318-C39D-148452D02ED6}"/>
              </a:ext>
            </a:extLst>
          </p:cNvPr>
          <p:cNvSpPr txBox="1"/>
          <p:nvPr/>
        </p:nvSpPr>
        <p:spPr>
          <a:xfrm>
            <a:off x="7210278" y="1868518"/>
            <a:ext cx="5115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PRISMAP (CERN-coord) input to EU policy shaping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5039B-4C7F-C246-51FB-914B6A0004C8}"/>
              </a:ext>
            </a:extLst>
          </p:cNvPr>
          <p:cNvSpPr txBox="1"/>
          <p:nvPr/>
        </p:nvSpPr>
        <p:spPr>
          <a:xfrm>
            <a:off x="122956" y="1658215"/>
            <a:ext cx="587344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/>
              <a:t>The European Economic and Social Committee issued an opinion in Spring 2024 about Europe’s Beating Cancer Plan, the SAMIRA Action Plan, and in particular the European Radioisotope Valley Initiative (ERVI)</a:t>
            </a:r>
          </a:p>
          <a:p>
            <a:endParaRPr lang="en-BE"/>
          </a:p>
          <a:p>
            <a:r>
              <a:rPr lang="en-BE"/>
              <a:t>The Council of the European Union has taken up that opinion to recommend the ERVI programme and the consolidation of PRISMAP </a:t>
            </a:r>
            <a:r>
              <a:rPr lang="en-US" b="1" dirty="0">
                <a:solidFill>
                  <a:srgbClr val="E95355"/>
                </a:solidFill>
              </a:rPr>
              <a:t>into a next phase (PRISMAP +, ?)</a:t>
            </a:r>
            <a:r>
              <a:rPr lang="en-BE"/>
              <a:t>.</a:t>
            </a:r>
            <a:br>
              <a:rPr lang="en-BE"/>
            </a:br>
            <a:r>
              <a:rPr lang="en-GB" sz="1600" dirty="0">
                <a:hlinkClick r:id="rId6"/>
              </a:rPr>
              <a:t>https://www.consilium.europa.eu/en/press/press-releases/2024/06/17/radioisotopes-for-medical-use-council-approves-conclusions/</a:t>
            </a:r>
            <a:r>
              <a:rPr lang="en-GB" sz="1600" dirty="0"/>
              <a:t> </a:t>
            </a:r>
            <a:endParaRPr lang="en-BE" dirty="0"/>
          </a:p>
        </p:txBody>
      </p:sp>
      <p:pic>
        <p:nvPicPr>
          <p:cNvPr id="17" name="Picture 16" title="EESCLogo_EN">
            <a:extLst>
              <a:ext uri="{FF2B5EF4-FFF2-40B4-BE49-F238E27FC236}">
                <a16:creationId xmlns:a16="http://schemas.microsoft.com/office/drawing/2014/main" id="{2988544E-D4EB-2A86-5160-A671B848544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21980" y="5103038"/>
            <a:ext cx="1796185" cy="1246970"/>
          </a:xfrm>
          <a:prstGeom prst="rect">
            <a:avLst/>
          </a:prstGeom>
        </p:spPr>
      </p:pic>
      <p:pic>
        <p:nvPicPr>
          <p:cNvPr id="18" name="Picture 4" descr="Council-of-the-European-Union - RIS.WORLD">
            <a:extLst>
              <a:ext uri="{FF2B5EF4-FFF2-40B4-BE49-F238E27FC236}">
                <a16:creationId xmlns:a16="http://schemas.microsoft.com/office/drawing/2014/main" id="{A1214651-D40E-64ED-091E-E11FAB47E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295" y="5022267"/>
            <a:ext cx="1718671" cy="116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7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654596-F65C-4C4A-AA84-0ACD7F986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Onboard for </a:t>
            </a:r>
            <a:r>
              <a:rPr lang="en-US" dirty="0" err="1"/>
              <a:t>prismap</a:t>
            </a:r>
            <a:r>
              <a:rPr lang="en-US" dirty="0"/>
              <a:t>+ ?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647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657E-81A7-6BBE-5C8C-DC09CABB2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PRISMAP on track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6547E-9134-88E4-6019-EA8291D97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048215"/>
            <a:ext cx="11377061" cy="5304959"/>
          </a:xfrm>
        </p:spPr>
        <p:txBody>
          <a:bodyPr>
            <a:normAutofit lnSpcReduction="10000"/>
          </a:bodyPr>
          <a:lstStyle/>
          <a:p>
            <a:r>
              <a:rPr lang="en-BE" dirty="0"/>
              <a:t>32 projects from 4 calls</a:t>
            </a:r>
          </a:p>
          <a:p>
            <a:pPr lvl="1"/>
            <a:r>
              <a:rPr lang="en-GB" dirty="0">
                <a:hlinkClick r:id="rId2"/>
              </a:rPr>
              <a:t>https://www.prismap.eu/access/user-projects/</a:t>
            </a:r>
            <a:r>
              <a:rPr lang="en-BE" dirty="0"/>
              <a:t> </a:t>
            </a:r>
          </a:p>
          <a:p>
            <a:r>
              <a:rPr lang="en-BE" dirty="0"/>
              <a:t>&gt;60 deliveries of 15 </a:t>
            </a:r>
            <a:r>
              <a:rPr lang="en-BE"/>
              <a:t>different radionuclides</a:t>
            </a:r>
            <a:br>
              <a:rPr lang="en-US" dirty="0"/>
            </a:br>
            <a:r>
              <a:rPr lang="en-BE"/>
              <a:t>for 28 projects</a:t>
            </a:r>
            <a:r>
              <a:rPr lang="en-US" dirty="0"/>
              <a:t> </a:t>
            </a:r>
          </a:p>
          <a:p>
            <a:r>
              <a:rPr lang="en-US" dirty="0"/>
              <a:t>Technical manager hired</a:t>
            </a:r>
          </a:p>
          <a:p>
            <a:r>
              <a:rPr lang="en-US" dirty="0"/>
              <a:t>Helpdesk in place</a:t>
            </a:r>
          </a:p>
          <a:p>
            <a:endParaRPr lang="en-BE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5</a:t>
            </a:r>
            <a:r>
              <a:rPr lang="en-BE"/>
              <a:t> projects completed</a:t>
            </a:r>
            <a:endParaRPr lang="en-BE" dirty="0"/>
          </a:p>
          <a:p>
            <a:r>
              <a:rPr lang="en-BE" dirty="0"/>
              <a:t>2 projects published already</a:t>
            </a:r>
          </a:p>
          <a:p>
            <a:r>
              <a:rPr lang="en-US" dirty="0">
                <a:solidFill>
                  <a:schemeClr val="tx1"/>
                </a:solidFill>
              </a:rPr>
              <a:t>One abstract highlighted as oral presentation at EANM’23 congress </a:t>
            </a:r>
            <a:endParaRPr lang="en-BE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E166F-8419-28B1-1EDD-4318B3E11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 CM7 - PRISMAP + meeting – Sept 2024							T. Stora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6C16E-8F42-DC2D-A9D7-CFF1EAD01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3BC0EA-6391-3F1A-D3AD-676D7565F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08127" y="1495387"/>
            <a:ext cx="3835590" cy="21968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7BB5BF-E3C7-4781-F905-8B584BFBE9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675" t="72604" r="3519" b="-1600"/>
          <a:stretch/>
        </p:blipFill>
        <p:spPr>
          <a:xfrm>
            <a:off x="10805717" y="3090200"/>
            <a:ext cx="1386283" cy="648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83509E-5626-547E-FDC4-B17A46A0C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4410" y="3739199"/>
            <a:ext cx="1126948" cy="328860"/>
          </a:xfrm>
          <a:prstGeom prst="rect">
            <a:avLst/>
          </a:prstGeom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F5B3C161-880D-9C86-94E8-9D836DEF18CC}"/>
              </a:ext>
            </a:extLst>
          </p:cNvPr>
          <p:cNvSpPr/>
          <p:nvPr/>
        </p:nvSpPr>
        <p:spPr>
          <a:xfrm>
            <a:off x="8054898" y="2020934"/>
            <a:ext cx="992458" cy="550574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BF7E8F54-984D-8405-FD1C-5010F786441B}"/>
              </a:ext>
            </a:extLst>
          </p:cNvPr>
          <p:cNvSpPr/>
          <p:nvPr/>
        </p:nvSpPr>
        <p:spPr>
          <a:xfrm>
            <a:off x="7419278" y="3142863"/>
            <a:ext cx="572429" cy="550574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A57785DC-C5F4-E09F-9966-45EE1CE5E28F}"/>
              </a:ext>
            </a:extLst>
          </p:cNvPr>
          <p:cNvSpPr/>
          <p:nvPr/>
        </p:nvSpPr>
        <p:spPr>
          <a:xfrm>
            <a:off x="9690409" y="3165142"/>
            <a:ext cx="572429" cy="550574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E10B86-1023-C4DB-669F-59BC8DA05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4138" y="2295357"/>
            <a:ext cx="2471814" cy="351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1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6353" y="6546765"/>
            <a:ext cx="431100" cy="365125"/>
          </a:xfrm>
        </p:spPr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E834AF-AD94-40F5-B609-2871FD44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42" y="225306"/>
            <a:ext cx="11377061" cy="1036487"/>
          </a:xfrm>
        </p:spPr>
        <p:txBody>
          <a:bodyPr>
            <a:noAutofit/>
          </a:bodyPr>
          <a:lstStyle/>
          <a:p>
            <a:r>
              <a:rPr lang="en-GB" sz="2400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  <a:t>1. Provide access to new radionuclides and new purity grades for medical research</a:t>
            </a:r>
            <a:br>
              <a:rPr lang="en-GB" sz="2400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</a:br>
            <a:endParaRPr lang="en-CH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D16277-7825-142D-5E7A-96F66DDB951B}"/>
              </a:ext>
            </a:extLst>
          </p:cNvPr>
          <p:cNvSpPr/>
          <p:nvPr/>
        </p:nvSpPr>
        <p:spPr>
          <a:xfrm>
            <a:off x="248561" y="3584890"/>
            <a:ext cx="5413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Fondazione IRCCS</a:t>
            </a:r>
          </a:p>
          <a:p>
            <a:pPr algn="just"/>
            <a:r>
              <a:rPr lang="en-GB" sz="1200" dirty="0" err="1"/>
              <a:t>Istituto</a:t>
            </a:r>
            <a:r>
              <a:rPr lang="en-GB" sz="1200" dirty="0"/>
              <a:t> Nazionale </a:t>
            </a:r>
            <a:r>
              <a:rPr lang="en-GB" sz="1200" dirty="0" err="1"/>
              <a:t>dei</a:t>
            </a:r>
            <a:r>
              <a:rPr lang="en-GB" sz="1200" dirty="0"/>
              <a:t> </a:t>
            </a:r>
            <a:r>
              <a:rPr lang="en-GB" sz="1200" dirty="0" err="1"/>
              <a:t>Tumori</a:t>
            </a:r>
            <a:endParaRPr lang="en-GB" sz="1200" dirty="0"/>
          </a:p>
          <a:p>
            <a:pPr algn="just"/>
            <a:r>
              <a:rPr lang="en-GB" sz="1200" dirty="0"/>
              <a:t>Milano 	</a:t>
            </a:r>
            <a:endParaRPr lang="en-GB" sz="12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643B1D-62EC-90B6-CBAE-3B3802CF9B92}"/>
              </a:ext>
            </a:extLst>
          </p:cNvPr>
          <p:cNvSpPr/>
          <p:nvPr/>
        </p:nvSpPr>
        <p:spPr>
          <a:xfrm>
            <a:off x="229537" y="1946343"/>
            <a:ext cx="1640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GB" sz="1200" dirty="0"/>
              <a:t>Imaging and Pathology </a:t>
            </a:r>
          </a:p>
          <a:p>
            <a:pPr algn="just"/>
            <a:r>
              <a:rPr lang="en-GB" sz="1200" dirty="0"/>
              <a:t>KU Leuven</a:t>
            </a:r>
            <a:endParaRPr lang="en-GB" sz="12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111C2-FAAE-AC66-B463-3D7785069EBA}"/>
              </a:ext>
            </a:extLst>
          </p:cNvPr>
          <p:cNvSpPr/>
          <p:nvPr/>
        </p:nvSpPr>
        <p:spPr>
          <a:xfrm>
            <a:off x="282870" y="4830426"/>
            <a:ext cx="2728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Radiochemistry unit, </a:t>
            </a:r>
          </a:p>
          <a:p>
            <a:pPr algn="just"/>
            <a:r>
              <a:rPr lang="en-GB" sz="1200" dirty="0"/>
              <a:t>Hospital Gregorio </a:t>
            </a:r>
            <a:r>
              <a:rPr lang="en-GB" sz="1200" dirty="0" err="1"/>
              <a:t>Marañón</a:t>
            </a:r>
            <a:r>
              <a:rPr lang="en-GB" sz="1200" dirty="0"/>
              <a:t> </a:t>
            </a:r>
          </a:p>
          <a:p>
            <a:pPr algn="just"/>
            <a:r>
              <a:rPr lang="en-GB" sz="1200" dirty="0"/>
              <a:t>Madrid 	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F83265-EF02-151D-15F7-F4A3BC6202F0}"/>
              </a:ext>
            </a:extLst>
          </p:cNvPr>
          <p:cNvSpPr/>
          <p:nvPr/>
        </p:nvSpPr>
        <p:spPr>
          <a:xfrm>
            <a:off x="263086" y="4322085"/>
            <a:ext cx="45612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Dep Molecular Biotechnology  Health Sciences,</a:t>
            </a:r>
          </a:p>
          <a:p>
            <a:pPr algn="just"/>
            <a:r>
              <a:rPr lang="en-GB" sz="1200" dirty="0"/>
              <a:t>Torino</a:t>
            </a:r>
            <a:endParaRPr lang="en-GB" sz="12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51F59D81-06A9-EC31-CB43-A8F74326A356}"/>
                  </a:ext>
                </a:extLst>
              </p14:cNvPr>
              <p14:cNvContentPartPr/>
              <p14:nvPr/>
            </p14:nvContentPartPr>
            <p14:xfrm>
              <a:off x="6189649" y="5071744"/>
              <a:ext cx="6120" cy="2131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51F59D81-06A9-EC31-CB43-A8F74326A35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80649" y="5062744"/>
                <a:ext cx="23760" cy="23076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084F917E-ADF0-234D-B50B-7CCF12D4B38C}"/>
              </a:ext>
            </a:extLst>
          </p:cNvPr>
          <p:cNvSpPr/>
          <p:nvPr/>
        </p:nvSpPr>
        <p:spPr>
          <a:xfrm>
            <a:off x="4302956" y="6171341"/>
            <a:ext cx="41457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dirty="0"/>
              <a:t>https://www.prismap.eu/access/user-projects/ 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CBBE4EE2-3BF9-0CCF-5B31-187F944101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70" r="28175" b="6123"/>
          <a:stretch/>
        </p:blipFill>
        <p:spPr bwMode="auto">
          <a:xfrm>
            <a:off x="4415538" y="2225826"/>
            <a:ext cx="3846763" cy="397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F10ADA5-3AC8-0AEF-F672-9930ACCFE3F2}"/>
              </a:ext>
            </a:extLst>
          </p:cNvPr>
          <p:cNvSpPr/>
          <p:nvPr/>
        </p:nvSpPr>
        <p:spPr>
          <a:xfrm>
            <a:off x="229537" y="2921160"/>
            <a:ext cx="2728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Radiochemistry</a:t>
            </a:r>
          </a:p>
          <a:p>
            <a:pPr algn="just"/>
            <a:r>
              <a:rPr lang="en-GB" sz="1200" dirty="0" err="1"/>
              <a:t>Hopital</a:t>
            </a:r>
            <a:r>
              <a:rPr lang="en-GB" sz="1200" dirty="0"/>
              <a:t> Frederic Joliot</a:t>
            </a:r>
          </a:p>
          <a:p>
            <a:pPr algn="just"/>
            <a:r>
              <a:rPr lang="en-GB" sz="1200" dirty="0"/>
              <a:t>Orsay</a:t>
            </a:r>
            <a:endParaRPr lang="en-GB" sz="12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B773E8-FFCD-762B-4A88-5EA9D2E8C05A}"/>
              </a:ext>
            </a:extLst>
          </p:cNvPr>
          <p:cNvSpPr/>
          <p:nvPr/>
        </p:nvSpPr>
        <p:spPr>
          <a:xfrm>
            <a:off x="229537" y="2418271"/>
            <a:ext cx="35086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Radiopharmaceutical Cancer Research </a:t>
            </a:r>
          </a:p>
          <a:p>
            <a:pPr algn="just"/>
            <a:r>
              <a:rPr lang="en-GB" sz="1200" dirty="0"/>
              <a:t>Dresden (/CZ)</a:t>
            </a:r>
            <a:endParaRPr lang="en-GB" sz="1200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5E57743-0ED0-D2CC-495C-B173DAEEE983}"/>
              </a:ext>
            </a:extLst>
          </p:cNvPr>
          <p:cNvSpPr/>
          <p:nvPr/>
        </p:nvSpPr>
        <p:spPr>
          <a:xfrm>
            <a:off x="248561" y="5604211"/>
            <a:ext cx="54136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Biomedical Engineering and Imaging Science</a:t>
            </a:r>
          </a:p>
          <a:p>
            <a:pPr algn="just"/>
            <a:r>
              <a:rPr lang="en-GB" sz="1200" dirty="0"/>
              <a:t>London </a:t>
            </a:r>
          </a:p>
          <a:p>
            <a:pPr algn="just"/>
            <a:endParaRPr lang="en-GB" sz="1200" dirty="0"/>
          </a:p>
          <a:p>
            <a:pPr algn="just"/>
            <a:endParaRPr lang="en-GB" sz="1200" dirty="0"/>
          </a:p>
          <a:p>
            <a:pPr algn="just"/>
            <a:r>
              <a:rPr lang="en-GB" sz="1200" dirty="0"/>
              <a:t>	</a:t>
            </a:r>
            <a:endParaRPr lang="en-GB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3FB0A9-6C7C-1A6D-CC7D-E53B62D64503}"/>
              </a:ext>
            </a:extLst>
          </p:cNvPr>
          <p:cNvSpPr txBox="1"/>
          <p:nvPr/>
        </p:nvSpPr>
        <p:spPr>
          <a:xfrm>
            <a:off x="4852669" y="3573404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UK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520EE8-4B3B-0387-ABFE-0F1C5ED8FA26}"/>
              </a:ext>
            </a:extLst>
          </p:cNvPr>
          <p:cNvSpPr txBox="1"/>
          <p:nvPr/>
        </p:nvSpPr>
        <p:spPr>
          <a:xfrm>
            <a:off x="5411571" y="4629478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FR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2F1590-EF77-5411-4901-9E16A7B06F02}"/>
              </a:ext>
            </a:extLst>
          </p:cNvPr>
          <p:cNvSpPr txBox="1"/>
          <p:nvPr/>
        </p:nvSpPr>
        <p:spPr>
          <a:xfrm>
            <a:off x="4852669" y="5459439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DF2233-09BE-2B55-AC4A-7CB415F29052}"/>
              </a:ext>
            </a:extLst>
          </p:cNvPr>
          <p:cNvSpPr txBox="1"/>
          <p:nvPr/>
        </p:nvSpPr>
        <p:spPr>
          <a:xfrm>
            <a:off x="4364921" y="5800470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PT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75AA3B-EA52-3E33-DA51-6F8E847ADB7A}"/>
              </a:ext>
            </a:extLst>
          </p:cNvPr>
          <p:cNvSpPr txBox="1"/>
          <p:nvPr/>
        </p:nvSpPr>
        <p:spPr>
          <a:xfrm>
            <a:off x="5488841" y="4075875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BE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2DCACE-B3B9-A9C3-0899-0C015033BE23}"/>
              </a:ext>
            </a:extLst>
          </p:cNvPr>
          <p:cNvSpPr txBox="1"/>
          <p:nvPr/>
        </p:nvSpPr>
        <p:spPr>
          <a:xfrm>
            <a:off x="6100150" y="4043402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92CEEE-71FD-29C9-74B9-E3A8F2E2DFE5}"/>
              </a:ext>
            </a:extLst>
          </p:cNvPr>
          <p:cNvSpPr txBox="1"/>
          <p:nvPr/>
        </p:nvSpPr>
        <p:spPr>
          <a:xfrm>
            <a:off x="6375831" y="5100198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E993E8-DACD-52F4-CCAD-4DB0C4F36575}"/>
              </a:ext>
            </a:extLst>
          </p:cNvPr>
          <p:cNvSpPr txBox="1"/>
          <p:nvPr/>
        </p:nvSpPr>
        <p:spPr>
          <a:xfrm>
            <a:off x="6748927" y="4326062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CZ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48AB86-EE9A-E037-67A3-1D8A07743680}"/>
              </a:ext>
            </a:extLst>
          </p:cNvPr>
          <p:cNvSpPr txBox="1"/>
          <p:nvPr/>
        </p:nvSpPr>
        <p:spPr>
          <a:xfrm>
            <a:off x="6911677" y="3985158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PL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71E585-EC3A-D4B3-A2A6-52A879CDA79E}"/>
              </a:ext>
            </a:extLst>
          </p:cNvPr>
          <p:cNvSpPr txBox="1"/>
          <p:nvPr/>
        </p:nvSpPr>
        <p:spPr>
          <a:xfrm>
            <a:off x="6552041" y="2698214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SE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30CEE6-8D71-86D4-4D36-41D0A704CF03}"/>
              </a:ext>
            </a:extLst>
          </p:cNvPr>
          <p:cNvSpPr txBox="1"/>
          <p:nvPr/>
        </p:nvSpPr>
        <p:spPr>
          <a:xfrm>
            <a:off x="7550546" y="3171037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RO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039522-31E8-50FD-D7A4-9B115A1243FF}"/>
              </a:ext>
            </a:extLst>
          </p:cNvPr>
          <p:cNvSpPr txBox="1"/>
          <p:nvPr/>
        </p:nvSpPr>
        <p:spPr>
          <a:xfrm>
            <a:off x="6894161" y="5604211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GR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6702E97-771B-4233-539A-FE352E2D2B29}"/>
              </a:ext>
            </a:extLst>
          </p:cNvPr>
          <p:cNvSpPr txBox="1"/>
          <p:nvPr/>
        </p:nvSpPr>
        <p:spPr>
          <a:xfrm>
            <a:off x="5640073" y="3725759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NL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501BB06-3A41-6998-53CA-BF178E99146F}"/>
              </a:ext>
            </a:extLst>
          </p:cNvPr>
          <p:cNvSpPr txBox="1"/>
          <p:nvPr/>
        </p:nvSpPr>
        <p:spPr>
          <a:xfrm>
            <a:off x="5926591" y="4637024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CH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2CB6079-C2CB-91B1-9CAF-19CD4D54182F}"/>
              </a:ext>
            </a:extLst>
          </p:cNvPr>
          <p:cNvCxnSpPr/>
          <p:nvPr/>
        </p:nvCxnSpPr>
        <p:spPr>
          <a:xfrm flipH="1" flipV="1">
            <a:off x="4764218" y="2139732"/>
            <a:ext cx="1561793" cy="1873013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15FB616-908D-4A3C-5998-E9A4C028ACE4}"/>
              </a:ext>
            </a:extLst>
          </p:cNvPr>
          <p:cNvSpPr txBox="1"/>
          <p:nvPr/>
        </p:nvSpPr>
        <p:spPr>
          <a:xfrm>
            <a:off x="4281994" y="1838863"/>
            <a:ext cx="11295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USA</a:t>
            </a:r>
            <a:endParaRPr lang="en-CH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DF53E75-6232-C522-07E0-2AD5EBB494B8}"/>
              </a:ext>
            </a:extLst>
          </p:cNvPr>
          <p:cNvCxnSpPr>
            <a:cxnSpLocks/>
          </p:cNvCxnSpPr>
          <p:nvPr/>
        </p:nvCxnSpPr>
        <p:spPr>
          <a:xfrm flipH="1">
            <a:off x="7321672" y="2137690"/>
            <a:ext cx="544414" cy="790130"/>
          </a:xfrm>
          <a:prstGeom prst="straightConnector1">
            <a:avLst/>
          </a:prstGeom>
          <a:ln w="571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DADDF64-A3D0-259C-63F6-A94532463E5B}"/>
              </a:ext>
            </a:extLst>
          </p:cNvPr>
          <p:cNvSpPr txBox="1"/>
          <p:nvPr/>
        </p:nvSpPr>
        <p:spPr>
          <a:xfrm>
            <a:off x="7671323" y="1823340"/>
            <a:ext cx="11295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solidFill>
                  <a:schemeClr val="accent6">
                    <a:lumMod val="75000"/>
                  </a:schemeClr>
                </a:solidFill>
              </a:rPr>
              <a:t>AU</a:t>
            </a:r>
            <a:endParaRPr lang="en-CH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4" name="Image 6">
            <a:extLst>
              <a:ext uri="{FF2B5EF4-FFF2-40B4-BE49-F238E27FC236}">
                <a16:creationId xmlns:a16="http://schemas.microsoft.com/office/drawing/2014/main" id="{57D506B4-4AA8-7C3E-2443-FB1AD28A66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4597" y="3604031"/>
            <a:ext cx="2885753" cy="108445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1BA077B-B8A8-BBCB-0A0F-B58915E8C693}"/>
              </a:ext>
            </a:extLst>
          </p:cNvPr>
          <p:cNvSpPr txBox="1"/>
          <p:nvPr/>
        </p:nvSpPr>
        <p:spPr>
          <a:xfrm>
            <a:off x="9016546" y="3054728"/>
            <a:ext cx="2464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/>
              <a:t>Last call #5 in Oct 2024</a:t>
            </a:r>
            <a:endParaRPr lang="en-CH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D5627EAC-5BC5-28A2-9079-3D98F30952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372"/>
          <a:stretch/>
        </p:blipFill>
        <p:spPr>
          <a:xfrm>
            <a:off x="8939689" y="3908055"/>
            <a:ext cx="3324259" cy="13081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09F9D91-33C3-DE71-B175-710E7796C43C}"/>
              </a:ext>
            </a:extLst>
          </p:cNvPr>
          <p:cNvSpPr txBox="1"/>
          <p:nvPr/>
        </p:nvSpPr>
        <p:spPr>
          <a:xfrm>
            <a:off x="6036740" y="3449895"/>
            <a:ext cx="512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E44F89-6540-2E99-02B3-D95428F9B9B8}"/>
              </a:ext>
            </a:extLst>
          </p:cNvPr>
          <p:cNvSpPr/>
          <p:nvPr/>
        </p:nvSpPr>
        <p:spPr>
          <a:xfrm>
            <a:off x="238732" y="1660644"/>
            <a:ext cx="2770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GB" sz="1200" b="1" dirty="0"/>
              <a:t>Example of different user research units: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EB47D3-8C21-438D-4297-73F4651A0AC4}"/>
              </a:ext>
            </a:extLst>
          </p:cNvPr>
          <p:cNvSpPr txBox="1"/>
          <p:nvPr/>
        </p:nvSpPr>
        <p:spPr>
          <a:xfrm>
            <a:off x="2903557" y="926250"/>
            <a:ext cx="61554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100" b="0" i="0" u="none" strike="noStrike" dirty="0" err="1">
                <a:solidFill>
                  <a:srgbClr val="293233"/>
                </a:solidFill>
                <a:effectLst/>
                <a:latin typeface="inter"/>
              </a:rPr>
              <a:t>Holzleitner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, N. </a:t>
            </a:r>
            <a:r>
              <a:rPr lang="en-GB" sz="1100" b="0" i="1" u="none" strike="noStrike" dirty="0">
                <a:solidFill>
                  <a:srgbClr val="293233"/>
                </a:solidFill>
                <a:effectLst/>
                <a:latin typeface="inter"/>
              </a:rPr>
              <a:t>et al.; 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Preclinical Evaluation of Gastrin-Releasing Peptide Receptor Antagonists </a:t>
            </a:r>
            <a:r>
              <a:rPr lang="en-GB" sz="1100" b="0" i="0" u="none" strike="noStrike" dirty="0" err="1">
                <a:solidFill>
                  <a:srgbClr val="293233"/>
                </a:solidFill>
                <a:effectLst/>
                <a:latin typeface="inter"/>
              </a:rPr>
              <a:t>Labeled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 with 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161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 Tb and 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177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Lu: A Comparative Study;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</a:t>
            </a:r>
            <a:r>
              <a:rPr lang="en-GB" sz="1100" b="0" i="1" u="none" strike="noStrike" dirty="0">
                <a:solidFill>
                  <a:srgbClr val="293233"/>
                </a:solidFill>
                <a:effectLst/>
                <a:latin typeface="inter"/>
              </a:rPr>
              <a:t>Journal of Nuclear Medicine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jnumed.123.266233 (2023). </a:t>
            </a:r>
            <a:r>
              <a:rPr lang="en-GB" sz="1100" b="0" i="0" u="none" strike="noStrike" dirty="0" err="1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doi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:</a:t>
            </a:r>
            <a:r>
              <a:rPr lang="en-GB" sz="1100" b="0" i="0" u="none" strike="noStrike" dirty="0">
                <a:solidFill>
                  <a:srgbClr val="0CACB8"/>
                </a:solidFill>
                <a:effectLst/>
                <a:latin typeface="inter"/>
                <a:hlinkClick r:id="rId8"/>
              </a:rPr>
              <a:t> 10.2967/jnumed.123.266233</a:t>
            </a:r>
            <a:endParaRPr lang="en-GB" sz="1100" b="0" i="0" u="none" strike="noStrike" dirty="0">
              <a:solidFill>
                <a:srgbClr val="0CACB8"/>
              </a:solidFill>
              <a:effectLst/>
              <a:latin typeface="inter"/>
            </a:endParaRPr>
          </a:p>
          <a:p>
            <a:pPr lvl="1"/>
            <a:r>
              <a:rPr lang="en-GB" sz="1100" b="0" i="0" u="none" strike="noStrike" dirty="0" err="1">
                <a:solidFill>
                  <a:srgbClr val="293233"/>
                </a:solidFill>
                <a:effectLst/>
                <a:latin typeface="inter"/>
              </a:rPr>
              <a:t>Sevenois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, M. B. </a:t>
            </a:r>
            <a:r>
              <a:rPr lang="en-GB" sz="1100" b="0" i="1" u="none" strike="noStrike" dirty="0">
                <a:solidFill>
                  <a:srgbClr val="293233"/>
                </a:solidFill>
                <a:effectLst/>
                <a:latin typeface="inter"/>
              </a:rPr>
              <a:t>et al.;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Optimised solid-phase extraction of 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211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At: Activity balance of 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211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At, 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210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At and </a:t>
            </a:r>
            <a:r>
              <a:rPr lang="en-GB" sz="1100" b="0" i="0" u="none" strike="noStrike" baseline="30000" dirty="0">
                <a:solidFill>
                  <a:srgbClr val="293233"/>
                </a:solidFill>
                <a:effectLst/>
                <a:latin typeface="inter"/>
              </a:rPr>
              <a:t>210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latin typeface="inter"/>
              </a:rPr>
              <a:t>Po after wet chemistry target dissolution;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</a:t>
            </a:r>
            <a:r>
              <a:rPr lang="en-GB" sz="1100" b="0" i="1" u="none" strike="noStrike" dirty="0">
                <a:solidFill>
                  <a:srgbClr val="293233"/>
                </a:solidFill>
                <a:effectLst/>
                <a:latin typeface="inter"/>
              </a:rPr>
              <a:t>Radiation Physics and Chemistry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</a:t>
            </a:r>
            <a:r>
              <a:rPr lang="en-GB" sz="1100" b="1" i="0" u="none" strike="noStrike" dirty="0">
                <a:solidFill>
                  <a:srgbClr val="293233"/>
                </a:solidFill>
                <a:effectLst/>
                <a:latin typeface="inter"/>
              </a:rPr>
              <a:t>225,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 112146 (2024). </a:t>
            </a:r>
            <a:r>
              <a:rPr lang="en-GB" sz="1100" b="0" i="0" u="none" strike="noStrike" dirty="0" err="1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doi</a:t>
            </a:r>
            <a:r>
              <a:rPr lang="en-GB" sz="1100" b="0" i="0" u="none" strike="noStrike" dirty="0">
                <a:solidFill>
                  <a:srgbClr val="293233"/>
                </a:solidFill>
                <a:effectLst/>
                <a:highlight>
                  <a:srgbClr val="FFFFFF"/>
                </a:highlight>
                <a:latin typeface="inter"/>
              </a:rPr>
              <a:t>:</a:t>
            </a:r>
            <a:r>
              <a:rPr lang="en-GB" sz="1100" b="0" i="0" u="none" strike="noStrike" dirty="0">
                <a:solidFill>
                  <a:srgbClr val="0CACB8"/>
                </a:solidFill>
                <a:effectLst/>
                <a:latin typeface="inter"/>
                <a:hlinkClick r:id="rId9"/>
              </a:rPr>
              <a:t> 10.1016/j.radphyschem.2024.112146</a:t>
            </a:r>
            <a:endParaRPr lang="en-GB" sz="1100" b="0" i="0" u="none" strike="noStrike" dirty="0">
              <a:solidFill>
                <a:srgbClr val="0CACB8"/>
              </a:solidFill>
              <a:effectLst/>
              <a:latin typeface="inter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B07A166-EA7B-0A74-4BE1-5E48BE363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7682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46C629C-8E43-19F1-F841-115445FFA9BB}"/>
              </a:ext>
            </a:extLst>
          </p:cNvPr>
          <p:cNvSpPr txBox="1">
            <a:spLocks/>
          </p:cNvSpPr>
          <p:nvPr/>
        </p:nvSpPr>
        <p:spPr>
          <a:xfrm>
            <a:off x="0" y="23507"/>
            <a:ext cx="12289535" cy="136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sz="2400" b="1" dirty="0"/>
              <a:t>The development of the services</a:t>
            </a:r>
          </a:p>
          <a:p>
            <a:r>
              <a:rPr lang="en-CH" sz="2400" b="1" dirty="0">
                <a:sym typeface="Wingdings" pitchFamily="2" charset="2"/>
              </a:rPr>
              <a:t>		</a:t>
            </a:r>
            <a:endParaRPr lang="en-CH" sz="2400" b="1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FAF89DF8-1849-33C2-25CE-F1280CED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092" y="1757305"/>
            <a:ext cx="8413991" cy="404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EB7890-18DD-A63F-7096-CDF372967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736" y="4303643"/>
            <a:ext cx="2076201" cy="15149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CEEA93-DEF5-3970-C0B5-F29F92C06C99}"/>
              </a:ext>
            </a:extLst>
          </p:cNvPr>
          <p:cNvSpPr txBox="1"/>
          <p:nvPr/>
        </p:nvSpPr>
        <p:spPr>
          <a:xfrm>
            <a:off x="11254836" y="4191272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(M38)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718551-9681-256C-9924-380F299F9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4034" y="232197"/>
            <a:ext cx="2443931" cy="15149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A07538-D226-8DC3-6396-66F6274400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275" y="3721095"/>
            <a:ext cx="901535" cy="5693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13E249-3B3F-C8A7-2715-C6B05E2B223F}"/>
              </a:ext>
            </a:extLst>
          </p:cNvPr>
          <p:cNvSpPr txBox="1"/>
          <p:nvPr/>
        </p:nvSpPr>
        <p:spPr>
          <a:xfrm>
            <a:off x="-49720" y="3505651"/>
            <a:ext cx="16065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/>
              <a:t>10 kW high power target</a:t>
            </a:r>
          </a:p>
          <a:p>
            <a:r>
              <a:rPr lang="en-GB" sz="1100" dirty="0"/>
              <a:t>for At-211 </a:t>
            </a:r>
            <a:endParaRPr lang="en-CH"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A18D6DD-5CEB-22B1-C876-A5E174C9B8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4522" y="1582900"/>
            <a:ext cx="1447587" cy="817310"/>
          </a:xfrm>
          <a:prstGeom prst="rect">
            <a:avLst/>
          </a:prstGeom>
        </p:spPr>
      </p:pic>
      <p:pic>
        <p:nvPicPr>
          <p:cNvPr id="18" name="Billede 7">
            <a:extLst>
              <a:ext uri="{FF2B5EF4-FFF2-40B4-BE49-F238E27FC236}">
                <a16:creationId xmlns:a16="http://schemas.microsoft.com/office/drawing/2014/main" id="{38CE6484-444B-A58B-7842-BCC51AD613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55343" y="2675719"/>
            <a:ext cx="1256766" cy="13292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69B027F-9272-A01E-7583-4A7AF4631DA0}"/>
              </a:ext>
            </a:extLst>
          </p:cNvPr>
          <p:cNvSpPr txBox="1"/>
          <p:nvPr/>
        </p:nvSpPr>
        <p:spPr>
          <a:xfrm>
            <a:off x="394063" y="926561"/>
            <a:ext cx="383305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50" b="1" dirty="0"/>
              <a:t>CCRI-RTWG</a:t>
            </a:r>
            <a:r>
              <a:rPr lang="en-CH" sz="1050" dirty="0"/>
              <a:t> Consultative Committee for Ionising Radiation - </a:t>
            </a:r>
            <a:r>
              <a:rPr lang="en-CH" sz="1050" b="1" dirty="0"/>
              <a:t>Radionuclide Therapy and Quantitative Imaging Working Group</a:t>
            </a:r>
            <a:r>
              <a:rPr lang="en-CH" sz="1050" dirty="0"/>
              <a:t>,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9326578-6038-5C0D-F0FF-F420D7C83C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25" y="5042384"/>
            <a:ext cx="1214671" cy="91781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BD004AF-4C7D-94B2-60E7-30A4328C0A7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9424" t="29700" r="12966" b="7178"/>
          <a:stretch/>
        </p:blipFill>
        <p:spPr>
          <a:xfrm>
            <a:off x="8342173" y="5699916"/>
            <a:ext cx="1687358" cy="771938"/>
          </a:xfrm>
          <a:prstGeom prst="rect">
            <a:avLst/>
          </a:prstGeom>
        </p:spPr>
      </p:pic>
      <p:pic>
        <p:nvPicPr>
          <p:cNvPr id="25" name="Picture 6" descr="Landsupport - Joint Research Centre - European Commission - JRC">
            <a:extLst>
              <a:ext uri="{FF2B5EF4-FFF2-40B4-BE49-F238E27FC236}">
                <a16:creationId xmlns:a16="http://schemas.microsoft.com/office/drawing/2014/main" id="{9842418B-A4EA-C697-A1AF-CC3657401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946" y="6033263"/>
            <a:ext cx="657886" cy="4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6AD0FD8-A0E6-60C4-1A34-180563151D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17236" y="5923742"/>
            <a:ext cx="1227531" cy="5084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C1BCD6F-30F4-593C-B858-F183729F6C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11632" y="811595"/>
            <a:ext cx="1271257" cy="97109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160C348-D749-597B-6505-BBE6DC09BA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3386" y="1360895"/>
            <a:ext cx="1123424" cy="5699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A8FCD9-BAA9-59C5-D77A-A53876B5DAE6}"/>
              </a:ext>
            </a:extLst>
          </p:cNvPr>
          <p:cNvSpPr txBox="1"/>
          <p:nvPr/>
        </p:nvSpPr>
        <p:spPr>
          <a:xfrm>
            <a:off x="82720" y="5923742"/>
            <a:ext cx="1184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CH" sz="1100" dirty="0"/>
              <a:t>raining in Lisbon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266A90-54FF-87BC-3927-9889E178885A}"/>
              </a:ext>
            </a:extLst>
          </p:cNvPr>
          <p:cNvSpPr txBox="1"/>
          <p:nvPr/>
        </p:nvSpPr>
        <p:spPr>
          <a:xfrm>
            <a:off x="6095999" y="5988267"/>
            <a:ext cx="143180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Ion source</a:t>
            </a:r>
          </a:p>
          <a:p>
            <a:r>
              <a:rPr lang="en-GB" sz="1100" dirty="0"/>
              <a:t>Produced by additive</a:t>
            </a:r>
          </a:p>
          <a:p>
            <a:r>
              <a:rPr lang="en-GB" sz="1100" dirty="0"/>
              <a:t>Manufacturing (INFN)</a:t>
            </a:r>
            <a:endParaRPr lang="en-CH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F7D0B-8F5A-B750-1C4C-3DE4D7945FE1}"/>
              </a:ext>
            </a:extLst>
          </p:cNvPr>
          <p:cNvSpPr txBox="1"/>
          <p:nvPr/>
        </p:nvSpPr>
        <p:spPr>
          <a:xfrm>
            <a:off x="10048162" y="6053820"/>
            <a:ext cx="11144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Policy workshop</a:t>
            </a:r>
          </a:p>
          <a:p>
            <a:r>
              <a:rPr lang="en-GB" sz="1100" dirty="0"/>
              <a:t>at JRC</a:t>
            </a:r>
            <a:endParaRPr lang="en-CH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16CBB1-42A9-4979-0D86-A4734E1E2B32}"/>
              </a:ext>
            </a:extLst>
          </p:cNvPr>
          <p:cNvSpPr txBox="1"/>
          <p:nvPr/>
        </p:nvSpPr>
        <p:spPr>
          <a:xfrm>
            <a:off x="10216736" y="2451284"/>
            <a:ext cx="18838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4 </a:t>
            </a:r>
            <a:r>
              <a:rPr lang="fr-FR" sz="1100" dirty="0" err="1"/>
              <a:t>hours</a:t>
            </a:r>
            <a:r>
              <a:rPr lang="fr-FR" sz="1100" dirty="0"/>
              <a:t> </a:t>
            </a:r>
            <a:r>
              <a:rPr lang="fr-FR" sz="1100" dirty="0" err="1"/>
              <a:t>door</a:t>
            </a:r>
            <a:r>
              <a:rPr lang="fr-FR" sz="1100" dirty="0"/>
              <a:t>-to-</a:t>
            </a:r>
            <a:r>
              <a:rPr lang="fr-FR" sz="1100" dirty="0" err="1"/>
              <a:t>door</a:t>
            </a:r>
            <a:r>
              <a:rPr lang="fr-FR" sz="1100" dirty="0"/>
              <a:t> </a:t>
            </a:r>
            <a:r>
              <a:rPr lang="fr-FR" sz="1100" dirty="0" err="1"/>
              <a:t>delivery</a:t>
            </a:r>
            <a:endParaRPr lang="fr-FR" sz="1100" dirty="0"/>
          </a:p>
          <a:p>
            <a:r>
              <a:rPr lang="fr-FR" sz="1100" dirty="0"/>
              <a:t>by </a:t>
            </a:r>
            <a:r>
              <a:rPr lang="fr-FR" sz="1100" dirty="0" err="1"/>
              <a:t>small</a:t>
            </a:r>
            <a:r>
              <a:rPr lang="fr-FR" sz="1100" dirty="0"/>
              <a:t> </a:t>
            </a:r>
            <a:r>
              <a:rPr lang="fr-FR" sz="1100" dirty="0" err="1"/>
              <a:t>aeroplanes</a:t>
            </a:r>
            <a:endParaRPr lang="en-CH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E98BD9-3F83-1A30-0BBC-FBB8E6288AEA}"/>
              </a:ext>
            </a:extLst>
          </p:cNvPr>
          <p:cNvSpPr txBox="1"/>
          <p:nvPr/>
        </p:nvSpPr>
        <p:spPr>
          <a:xfrm>
            <a:off x="10637146" y="5640428"/>
            <a:ext cx="1406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/>
              <a:t>Commissioning beam</a:t>
            </a:r>
          </a:p>
          <a:p>
            <a:r>
              <a:rPr lang="en-GB" sz="1100" dirty="0"/>
              <a:t>a</a:t>
            </a:r>
            <a:r>
              <a:rPr lang="en-CH" sz="1100" dirty="0"/>
              <a:t>t SPES future facility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FE2DE5-0A6E-B013-548E-C45D06DF3202}"/>
              </a:ext>
            </a:extLst>
          </p:cNvPr>
          <p:cNvSpPr txBox="1"/>
          <p:nvPr/>
        </p:nvSpPr>
        <p:spPr>
          <a:xfrm>
            <a:off x="10298789" y="1398681"/>
            <a:ext cx="1633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PRISMAP </a:t>
            </a:r>
            <a:r>
              <a:rPr lang="fr-FR" sz="1100" dirty="0" err="1"/>
              <a:t>request</a:t>
            </a:r>
            <a:r>
              <a:rPr lang="fr-FR" sz="1100" dirty="0"/>
              <a:t> to EMA</a:t>
            </a:r>
            <a:endParaRPr lang="en-CH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FFF118-F14E-8138-5027-2EB7907751DC}"/>
              </a:ext>
            </a:extLst>
          </p:cNvPr>
          <p:cNvSpPr txBox="1"/>
          <p:nvPr/>
        </p:nvSpPr>
        <p:spPr>
          <a:xfrm>
            <a:off x="8495416" y="436196"/>
            <a:ext cx="1478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Ac-225 </a:t>
            </a:r>
            <a:r>
              <a:rPr lang="fr-FR" sz="1100" dirty="0" err="1"/>
              <a:t>radioconjugate</a:t>
            </a:r>
            <a:endParaRPr lang="fr-FR" sz="1100" dirty="0"/>
          </a:p>
          <a:p>
            <a:r>
              <a:rPr lang="fr-FR" sz="1100" dirty="0" err="1"/>
              <a:t>chologenic</a:t>
            </a:r>
            <a:r>
              <a:rPr lang="fr-FR" sz="1100" dirty="0"/>
              <a:t> </a:t>
            </a:r>
            <a:r>
              <a:rPr lang="fr-FR" sz="1100" dirty="0" err="1"/>
              <a:t>testing</a:t>
            </a:r>
            <a:endParaRPr lang="en-CH" sz="1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7CEF2-D5AB-A380-8DD7-B4DE1CBB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74634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7FDAEC-2BD8-C1A4-1329-9E0DC4C0BE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-46227"/>
          <a:stretch/>
        </p:blipFill>
        <p:spPr>
          <a:xfrm>
            <a:off x="664143" y="1350102"/>
            <a:ext cx="6465172" cy="11560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D75B94-DCE2-E430-829A-9A036F44F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43" y="2270008"/>
            <a:ext cx="4305422" cy="93576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A8E6AEA-EE02-36F8-9B9C-0E6568E6D1FB}"/>
              </a:ext>
            </a:extLst>
          </p:cNvPr>
          <p:cNvSpPr txBox="1">
            <a:spLocks/>
          </p:cNvSpPr>
          <p:nvPr/>
        </p:nvSpPr>
        <p:spPr>
          <a:xfrm>
            <a:off x="394635" y="286001"/>
            <a:ext cx="11377061" cy="103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400" dirty="0"/>
              <a:t>2. Create a common entry port and web interface for the starting research community</a:t>
            </a:r>
            <a:br>
              <a:rPr lang="en-GB" sz="2400" dirty="0"/>
            </a:br>
            <a:r>
              <a:rPr lang="en-CH" sz="240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85A3B4-395D-4594-D4D6-46FD17481BF1}"/>
              </a:ext>
            </a:extLst>
          </p:cNvPr>
          <p:cNvSpPr txBox="1"/>
          <p:nvPr/>
        </p:nvSpPr>
        <p:spPr>
          <a:xfrm>
            <a:off x="1237655" y="837307"/>
            <a:ext cx="967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User forum </a:t>
            </a:r>
            <a:r>
              <a:rPr lang="en-CH" dirty="0">
                <a:sym typeface="Wingdings" pitchFamily="2" charset="2"/>
              </a:rPr>
              <a:t>becomes the PRISMAP Community – Chair K. Muylle – Scientific secretary  S. de Schepper</a:t>
            </a:r>
            <a:endParaRPr lang="en-CH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340DA369-ACC3-3B80-C757-B7FCFAAEDA92}"/>
              </a:ext>
            </a:extLst>
          </p:cNvPr>
          <p:cNvGraphicFramePr>
            <a:graphicFrameLocks noGrp="1"/>
          </p:cNvGraphicFramePr>
          <p:nvPr/>
        </p:nvGraphicFramePr>
        <p:xfrm>
          <a:off x="1685779" y="3703358"/>
          <a:ext cx="9026562" cy="2533968"/>
        </p:xfrm>
        <a:graphic>
          <a:graphicData uri="http://schemas.openxmlformats.org/drawingml/2006/table">
            <a:tbl>
              <a:tblPr/>
              <a:tblGrid>
                <a:gridCol w="458826">
                  <a:extLst>
                    <a:ext uri="{9D8B030D-6E8A-4147-A177-3AD203B41FA5}">
                      <a16:colId xmlns:a16="http://schemas.microsoft.com/office/drawing/2014/main" val="736770490"/>
                    </a:ext>
                  </a:extLst>
                </a:gridCol>
                <a:gridCol w="6188142">
                  <a:extLst>
                    <a:ext uri="{9D8B030D-6E8A-4147-A177-3AD203B41FA5}">
                      <a16:colId xmlns:a16="http://schemas.microsoft.com/office/drawing/2014/main" val="2939711837"/>
                    </a:ext>
                  </a:extLst>
                </a:gridCol>
                <a:gridCol w="2379594">
                  <a:extLst>
                    <a:ext uri="{9D8B030D-6E8A-4147-A177-3AD203B41FA5}">
                      <a16:colId xmlns:a16="http://schemas.microsoft.com/office/drawing/2014/main" val="14672924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1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Selective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oncological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theragnostic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based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radioactively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labeled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exosomes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(TheragnEso)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Spain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TUM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(Germany)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823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1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Dual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152Tb/149Tb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radiolabeling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preclinical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validation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of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AAZTA-FAPi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ligand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for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diagnostic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theranostic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applications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Italy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TUM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(Germany)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5634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2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ScandAL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: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Scandium-43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Antibody-fragment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Labelling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France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CHUV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(Switzerland)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76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3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In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vitro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and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in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vivo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validation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of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new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chelators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for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Ac-225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targeted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alpha-therapy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Italy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TUM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(Germany)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499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4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Impact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of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Tb-156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pollution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image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quality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and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quantitative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accuracy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of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gamma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camera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imaging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with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Tb-155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France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CHUV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(Switzerland)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816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4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Tb-155-immunoSPECT,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Metallation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kinetics,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Complex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stability,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N,O-ligands,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Ligand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topology,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SK-BR-3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cells</a:t>
                      </a:r>
                      <a:endParaRPr lang="en-GB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France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  <a:p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CHUV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EBEBEB"/>
                          </a:highlight>
                          <a:latin typeface="SJPGOE+Calibri"/>
                        </a:rPr>
                        <a:t>(Switzerland)</a:t>
                      </a:r>
                      <a:endParaRPr lang="en-GB" dirty="0">
                        <a:effectLst/>
                        <a:highlight>
                          <a:srgbClr val="EBEBEB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452039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C32C662-FAB7-BBD5-99D9-C6D77E3BF702}"/>
              </a:ext>
            </a:extLst>
          </p:cNvPr>
          <p:cNvSpPr txBox="1"/>
          <p:nvPr/>
        </p:nvSpPr>
        <p:spPr>
          <a:xfrm>
            <a:off x="1520779" y="3371635"/>
            <a:ext cx="9622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Call #	Projects hosted in our biomedical nodes 		Country of origin &amp; TNA3 Node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EBD4C1B-810D-F233-F199-CCD3E6086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6829" y="1322488"/>
            <a:ext cx="2869828" cy="1819100"/>
          </a:xfrm>
          <a:prstGeom prst="rect">
            <a:avLst/>
          </a:prstGeo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4A5F57B-50B1-41AE-2AEC-A0421171A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9593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E834AF-AD94-40F5-B609-2871FD44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25306"/>
            <a:ext cx="12009120" cy="1036487"/>
          </a:xfrm>
        </p:spPr>
        <p:txBody>
          <a:bodyPr>
            <a:noAutofit/>
          </a:bodyPr>
          <a:lstStyle/>
          <a:p>
            <a:r>
              <a:rPr lang="en-GB" sz="2400" dirty="0">
                <a:ea typeface="ヒラギノ丸ゴ Pro W4" panose="020F0400000000000000" pitchFamily="34" charset="-128"/>
                <a:cs typeface="Century Gothic" panose="020B0502020202020204" pitchFamily="34" charset="0"/>
              </a:rPr>
              <a:t>3. Enhance clarity and regulatory procedures to promote research with radiopharmaceuticals</a:t>
            </a:r>
            <a:br>
              <a:rPr lang="en-GB" sz="2400" dirty="0">
                <a:ea typeface="ヒラギノ丸ゴ Pro W4" panose="020F0400000000000000" pitchFamily="34" charset="-128"/>
                <a:cs typeface="Century Gothic" panose="020B0502020202020204" pitchFamily="34" charset="0"/>
              </a:rPr>
            </a:br>
            <a:r>
              <a:rPr lang="en-CH" sz="2400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309B52-D48B-7FE1-F5E2-9A1C17128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73B755-1A99-72B0-ED8F-53AD63A9F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07" y="2593016"/>
            <a:ext cx="3431484" cy="201561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F19435-CCC2-C3CF-FE65-AC84EC222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063" y="2605139"/>
            <a:ext cx="3388381" cy="19913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FA7A51-D322-6707-264F-2C33C64F7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529" y="2593016"/>
            <a:ext cx="3527024" cy="19913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BD00DB5-C33F-EB48-CBEA-9351B472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26383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E834AF-AD94-40F5-B609-2871FD44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42" y="225306"/>
            <a:ext cx="11377061" cy="1036487"/>
          </a:xfrm>
        </p:spPr>
        <p:txBody>
          <a:bodyPr>
            <a:normAutofit/>
          </a:bodyPr>
          <a:lstStyle/>
          <a:p>
            <a:r>
              <a:rPr lang="en-GB" sz="2400" dirty="0">
                <a:ea typeface="Times New Roman" panose="02020603050405020304" pitchFamily="18" charset="0"/>
                <a:cs typeface="Century Gothic" panose="020B0502020202020204" pitchFamily="34" charset="0"/>
              </a:rPr>
              <a:t>4. Unlock the biomedical research through better data on radionuclides</a:t>
            </a:r>
            <a:br>
              <a:rPr lang="en-GB" sz="2400" dirty="0">
                <a:ea typeface="Times New Roman" panose="02020603050405020304" pitchFamily="18" charset="0"/>
                <a:cs typeface="Century Gothic" panose="020B0502020202020204" pitchFamily="34" charset="0"/>
              </a:rPr>
            </a:br>
            <a:r>
              <a:rPr lang="en-CH" sz="24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EA2E72-2B69-4A98-1C61-97FD1B945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38" y="2119520"/>
            <a:ext cx="4357658" cy="2618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09A5B7-903D-A37B-802D-FADF5CD249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48"/>
          <a:stretch/>
        </p:blipFill>
        <p:spPr>
          <a:xfrm>
            <a:off x="6223372" y="1750694"/>
            <a:ext cx="4730850" cy="19804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76F89E-B5B7-21CF-F385-888F3D2C21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170"/>
          <a:stretch/>
        </p:blipFill>
        <p:spPr>
          <a:xfrm>
            <a:off x="8436039" y="4220082"/>
            <a:ext cx="2605369" cy="17861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0B274A-A478-88B6-9B37-6CDBA261D6B4}"/>
              </a:ext>
            </a:extLst>
          </p:cNvPr>
          <p:cNvSpPr txBox="1"/>
          <p:nvPr/>
        </p:nvSpPr>
        <p:spPr>
          <a:xfrm>
            <a:off x="6936742" y="1104363"/>
            <a:ext cx="3304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Other ongoing activities</a:t>
            </a:r>
          </a:p>
          <a:p>
            <a:r>
              <a:rPr lang="en-CH" dirty="0"/>
              <a:t>eg in WP10-JRA2 and WP12-JRA4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2913DC6-805D-67EE-BDAB-AFDB9F4C69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-6957" b="50882"/>
          <a:stretch/>
        </p:blipFill>
        <p:spPr>
          <a:xfrm>
            <a:off x="5967975" y="4262459"/>
            <a:ext cx="2718825" cy="1683957"/>
          </a:xfrm>
          <a:prstGeom prst="rect">
            <a:avLst/>
          </a:prstGeo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DBC2E5F-1F1E-B704-D6EA-B17B24C6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90034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E834AF-AD94-40F5-B609-2871FD44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42" y="225306"/>
            <a:ext cx="11377061" cy="1036487"/>
          </a:xfrm>
        </p:spPr>
        <p:txBody>
          <a:bodyPr>
            <a:normAutofit/>
          </a:bodyPr>
          <a:lstStyle/>
          <a:p>
            <a:r>
              <a:rPr lang="en-GB" sz="2400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  <a:t>5. Ensure the long-term sustainability of PRISMAP </a:t>
            </a:r>
            <a:br>
              <a:rPr lang="en-GB" sz="2400" dirty="0">
                <a:ea typeface="ヒラギノ丸ゴ Pro W4" panose="020F0400000000000000" pitchFamily="34" charset="-128"/>
                <a:cs typeface="Times New Roman" panose="02020603050405020304" pitchFamily="18" charset="0"/>
              </a:rPr>
            </a:br>
            <a:r>
              <a:rPr lang="en-CH" sz="2400" dirty="0"/>
              <a:t> </a:t>
            </a:r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03877489-DB1B-4F31-0D2E-E995564215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497159"/>
              </p:ext>
            </p:extLst>
          </p:nvPr>
        </p:nvGraphicFramePr>
        <p:xfrm>
          <a:off x="1504674" y="3216315"/>
          <a:ext cx="4591326" cy="855028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258952981"/>
                    </a:ext>
                  </a:extLst>
                </a:gridCol>
                <a:gridCol w="907400">
                  <a:extLst>
                    <a:ext uri="{9D8B030D-6E8A-4147-A177-3AD203B41FA5}">
                      <a16:colId xmlns:a16="http://schemas.microsoft.com/office/drawing/2014/main" val="941591155"/>
                    </a:ext>
                  </a:extLst>
                </a:gridCol>
                <a:gridCol w="1133545">
                  <a:extLst>
                    <a:ext uri="{9D8B030D-6E8A-4147-A177-3AD203B41FA5}">
                      <a16:colId xmlns:a16="http://schemas.microsoft.com/office/drawing/2014/main" val="1598544230"/>
                    </a:ext>
                  </a:extLst>
                </a:gridCol>
                <a:gridCol w="447261">
                  <a:extLst>
                    <a:ext uri="{9D8B030D-6E8A-4147-A177-3AD203B41FA5}">
                      <a16:colId xmlns:a16="http://schemas.microsoft.com/office/drawing/2014/main" val="20229752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002" b="1" i="0" dirty="0">
                          <a:solidFill>
                            <a:schemeClr val="tx1"/>
                          </a:solidFill>
                          <a:effectLst/>
                          <a:latin typeface="XJYFGU+Calibri-Bold"/>
                        </a:rPr>
                        <a:t>P4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Towards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161Tb-PSMA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cell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targeting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treatment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of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prostate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cancer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biochemical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recurrence: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Comparison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with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177Lu-PSMA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Tb-161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 err="1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Dr.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M.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 err="1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Kirienko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Italy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90629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95214F3-0CEB-BD3C-70B3-F30208E88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251677"/>
              </p:ext>
            </p:extLst>
          </p:nvPr>
        </p:nvGraphicFramePr>
        <p:xfrm>
          <a:off x="1504674" y="4452930"/>
          <a:ext cx="4916557" cy="855028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3383734906"/>
                    </a:ext>
                  </a:extLst>
                </a:gridCol>
                <a:gridCol w="1133723">
                  <a:extLst>
                    <a:ext uri="{9D8B030D-6E8A-4147-A177-3AD203B41FA5}">
                      <a16:colId xmlns:a16="http://schemas.microsoft.com/office/drawing/2014/main" val="483127563"/>
                    </a:ext>
                  </a:extLst>
                </a:gridCol>
                <a:gridCol w="904461">
                  <a:extLst>
                    <a:ext uri="{9D8B030D-6E8A-4147-A177-3AD203B41FA5}">
                      <a16:colId xmlns:a16="http://schemas.microsoft.com/office/drawing/2014/main" val="761421276"/>
                    </a:ext>
                  </a:extLst>
                </a:gridCol>
                <a:gridCol w="775253">
                  <a:extLst>
                    <a:ext uri="{9D8B030D-6E8A-4147-A177-3AD203B41FA5}">
                      <a16:colId xmlns:a16="http://schemas.microsoft.com/office/drawing/2014/main" val="39383525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002" b="1" i="0">
                          <a:solidFill>
                            <a:schemeClr val="tx1"/>
                          </a:solidFill>
                          <a:effectLst/>
                          <a:latin typeface="XJYFGU+Calibri-Bold"/>
                        </a:rPr>
                        <a:t>P31</a:t>
                      </a:r>
                      <a:endParaRPr lang="en-GB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203/212Pb-mcp-D-PSMA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for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an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improved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tumor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therapy: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Preclinical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evaluation,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automatisation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and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translation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to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clinical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application</a:t>
                      </a:r>
                      <a:endParaRPr lang="en-GB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Pb-212/Pb-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203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2" b="0" i="0" dirty="0" err="1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Dr.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M.</a:t>
                      </a:r>
                      <a:r>
                        <a:rPr lang="en-GB" sz="1002" b="0" i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  <a:r>
                        <a:rPr lang="en-GB" sz="1002" b="0" i="0" dirty="0" err="1">
                          <a:solidFill>
                            <a:schemeClr val="tx1"/>
                          </a:solidFill>
                          <a:effectLst/>
                          <a:latin typeface="SJPGOE+Calibri"/>
                        </a:rPr>
                        <a:t>Pretze</a:t>
                      </a:r>
                      <a:endParaRPr lang="en-GB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H" sz="1100" dirty="0">
                          <a:solidFill>
                            <a:schemeClr val="tx1"/>
                          </a:solidFill>
                          <a:effectLst/>
                        </a:rPr>
                        <a:t>Germany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A5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2437393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3BD0353-EA3E-5ACE-7FF1-856CF4D7E8BB}"/>
              </a:ext>
            </a:extLst>
          </p:cNvPr>
          <p:cNvSpPr txBox="1"/>
          <p:nvPr/>
        </p:nvSpPr>
        <p:spPr>
          <a:xfrm>
            <a:off x="1390136" y="2300659"/>
            <a:ext cx="713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  <a:p>
            <a:r>
              <a:rPr lang="en-CH" dirty="0"/>
              <a:t>2 projects aim at performing first-in-human and phase-0 pilot clinical trials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40625D-6B9E-4916-E4E0-E29227BCA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15211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4206" y="109414"/>
            <a:ext cx="11377061" cy="1036487"/>
          </a:xfrm>
        </p:spPr>
        <p:txBody>
          <a:bodyPr>
            <a:normAutofit/>
          </a:bodyPr>
          <a:lstStyle/>
          <a:p>
            <a:r>
              <a:rPr lang="fr-FR" sz="2400" dirty="0" err="1"/>
              <a:t>What</a:t>
            </a:r>
            <a:r>
              <a:rPr lang="fr-FR" sz="2400" dirty="0"/>
              <a:t> do </a:t>
            </a:r>
            <a:r>
              <a:rPr lang="fr-FR" sz="2400" dirty="0" err="1"/>
              <a:t>we</a:t>
            </a:r>
            <a:r>
              <a:rPr lang="fr-FR" sz="2400" dirty="0"/>
              <a:t> miss for PRISMAP+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848499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9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8C2DE7-4B58-9BE5-0985-F9B6022DE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898" y="1593300"/>
            <a:ext cx="6144368" cy="47535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2BC7B5B-E817-8AC8-2652-CFF2A0C58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 CM7 - PRISMAP + meeting – Sept 2024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88722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830</Words>
  <Application>Microsoft Macintosh PowerPoint</Application>
  <PresentationFormat>Widescreen</PresentationFormat>
  <Paragraphs>149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Helvetica</vt:lpstr>
      <vt:lpstr>inter</vt:lpstr>
      <vt:lpstr>SJPGOE+Calibri</vt:lpstr>
      <vt:lpstr>Times New Roman</vt:lpstr>
      <vt:lpstr>Wingdings</vt:lpstr>
      <vt:lpstr>XJYFGU+Calibri-Bold</vt:lpstr>
      <vt:lpstr>ヒラギノ丸ゴ Pro W4</vt:lpstr>
      <vt:lpstr>Office Theme</vt:lpstr>
      <vt:lpstr>Reaching maturity</vt:lpstr>
      <vt:lpstr>PRISMAP on track</vt:lpstr>
      <vt:lpstr>1. Provide access to new radionuclides and new purity grades for medical research </vt:lpstr>
      <vt:lpstr>PowerPoint Presentation</vt:lpstr>
      <vt:lpstr>PowerPoint Presentation</vt:lpstr>
      <vt:lpstr>3. Enhance clarity and regulatory procedures to promote research with radiopharmaceuticals  </vt:lpstr>
      <vt:lpstr>4. Unlock the biomedical research through better data on radionuclides  </vt:lpstr>
      <vt:lpstr>5. Ensure the long-term sustainability of PRISMAP   </vt:lpstr>
      <vt:lpstr>What do we miss for PRISMAP+</vt:lpstr>
      <vt:lpstr>PowerPoint Presentation</vt:lpstr>
      <vt:lpstr>Onboard for prismap+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Thierry Stora</cp:lastModifiedBy>
  <cp:revision>103</cp:revision>
  <dcterms:created xsi:type="dcterms:W3CDTF">2021-08-26T11:30:26Z</dcterms:created>
  <dcterms:modified xsi:type="dcterms:W3CDTF">2024-09-18T13:37:41Z</dcterms:modified>
</cp:coreProperties>
</file>