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85" r:id="rId3"/>
    <p:sldId id="277" r:id="rId4"/>
    <p:sldId id="259" r:id="rId5"/>
    <p:sldId id="283" r:id="rId6"/>
    <p:sldId id="284" r:id="rId7"/>
    <p:sldId id="279" r:id="rId8"/>
    <p:sldId id="278" r:id="rId9"/>
    <p:sldId id="282" r:id="rId10"/>
    <p:sldId id="272" r:id="rId11"/>
    <p:sldId id="270" r:id="rId12"/>
    <p:sldId id="262" r:id="rId13"/>
    <p:sldId id="258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95355"/>
    <a:srgbClr val="835050"/>
    <a:srgbClr val="00B9C5"/>
    <a:srgbClr val="F16B67"/>
    <a:srgbClr val="D9E6E8"/>
    <a:srgbClr val="276C71"/>
    <a:srgbClr val="FFDE79"/>
    <a:srgbClr val="364142"/>
    <a:srgbClr val="7E7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219"/>
    <p:restoredTop sz="94674"/>
  </p:normalViewPr>
  <p:slideViewPr>
    <p:cSldViewPr snapToGrid="0" snapToObjects="1">
      <p:cViewPr varScale="1">
        <p:scale>
          <a:sx n="71" d="100"/>
          <a:sy n="71" d="100"/>
        </p:scale>
        <p:origin x="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45309-17B3-EB42-97E8-A016D2C4BF3D}" type="datetimeFigureOut">
              <a:rPr lang="en-CH" smtClean="0"/>
              <a:t>09/18/2024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61B11-573D-A041-85C9-ECD226009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245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290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3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0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2" y="5198704"/>
              <a:ext cx="25415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080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74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931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5" r:id="rId4"/>
    <p:sldLayoutId id="2147483671" r:id="rId5"/>
    <p:sldLayoutId id="2147483663" r:id="rId6"/>
    <p:sldLayoutId id="2147483672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E9878-F603-7847-9BEE-65CC5F459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PRISMAP sustainability white paper : considerations for PRISMAP</a:t>
            </a:r>
            <a:r>
              <a:rPr lang="en-US" baseline="30000" dirty="0"/>
              <a:t>+</a:t>
            </a:r>
            <a:endParaRPr lang="en-CH" baseline="300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E6A09C-0D43-0348-A006-84780D48B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Ferid</a:t>
            </a:r>
            <a:r>
              <a:rPr lang="en-US" dirty="0" smtClean="0"/>
              <a:t> Haddad, ARRONAX &amp; Ulli </a:t>
            </a:r>
            <a:r>
              <a:rPr lang="en-US" dirty="0"/>
              <a:t>Köster, </a:t>
            </a:r>
            <a:r>
              <a:rPr lang="en-US" dirty="0" smtClean="0"/>
              <a:t>ILL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CF2FDE-3C3B-5F47-B265-512453E9C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PRISMAP+</a:t>
            </a:r>
            <a:r>
              <a:rPr lang="en-CH" dirty="0" smtClean="0"/>
              <a:t>, </a:t>
            </a:r>
            <a:r>
              <a:rPr lang="en-US" dirty="0" smtClean="0"/>
              <a:t>19</a:t>
            </a:r>
            <a:r>
              <a:rPr lang="en-CH" dirty="0" smtClean="0"/>
              <a:t> </a:t>
            </a:r>
            <a:r>
              <a:rPr lang="en-US" dirty="0" smtClean="0"/>
              <a:t>September</a:t>
            </a:r>
            <a:r>
              <a:rPr lang="en-CH" dirty="0" smtClean="0"/>
              <a:t> </a:t>
            </a:r>
            <a:r>
              <a:rPr lang="en-CH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52540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4143" y="6477867"/>
            <a:ext cx="10183529" cy="365125"/>
          </a:xfrm>
        </p:spPr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10</a:t>
            </a:fld>
            <a:endParaRPr lang="en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52" y="947652"/>
            <a:ext cx="8603354" cy="553021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4635" y="-10164"/>
            <a:ext cx="11377061" cy="1036487"/>
          </a:xfrm>
        </p:spPr>
        <p:txBody>
          <a:bodyPr>
            <a:normAutofit/>
          </a:bodyPr>
          <a:lstStyle/>
          <a:p>
            <a:r>
              <a:rPr lang="en-US" dirty="0" smtClean="0"/>
              <a:t>Remote access more suited than transnational access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14647" y="3075709"/>
            <a:ext cx="2635135" cy="4821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57251" y="4295217"/>
            <a:ext cx="7590255" cy="5932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5475" y="5290598"/>
            <a:ext cx="1327824" cy="140464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5476" y="2420054"/>
            <a:ext cx="1333310" cy="138269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5475" y="3863556"/>
            <a:ext cx="1327824" cy="136623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5475" y="949118"/>
            <a:ext cx="1327824" cy="14101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3177773"/>
            <a:ext cx="9329868" cy="3152340"/>
          </a:xfrm>
          <a:prstGeom prst="rect">
            <a:avLst/>
          </a:prstGeom>
          <a:ln w="127000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9790845" y="3848926"/>
            <a:ext cx="1372151" cy="1427042"/>
          </a:xfrm>
          <a:prstGeom prst="rect">
            <a:avLst/>
          </a:prstGeom>
          <a:noFill/>
          <a:ln w="762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0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new </a:t>
            </a:r>
            <a:r>
              <a:rPr lang="en-US" dirty="0" smtClean="0"/>
              <a:t>services in </a:t>
            </a:r>
            <a:r>
              <a:rPr lang="en-US" dirty="0" smtClean="0"/>
              <a:t>PRISMAP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ym typeface="Symbol" panose="05050102010706020507" pitchFamily="18" charset="2"/>
              </a:rPr>
              <a:t>Radionuclide deliveries for training </a:t>
            </a:r>
            <a:r>
              <a:rPr lang="en-US" dirty="0" smtClean="0">
                <a:sym typeface="Symbol" panose="05050102010706020507" pitchFamily="18" charset="2"/>
              </a:rPr>
              <a:t>of NM professionals in innovative radionuclides’ use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“</a:t>
            </a:r>
            <a:r>
              <a:rPr lang="en-US" b="1" dirty="0" smtClean="0">
                <a:sym typeface="Symbol" panose="05050102010706020507" pitchFamily="18" charset="2"/>
              </a:rPr>
              <a:t>Travelling chefs</a:t>
            </a:r>
            <a:r>
              <a:rPr lang="en-US" dirty="0" smtClean="0">
                <a:sym typeface="Symbol" panose="05050102010706020507" pitchFamily="18" charset="2"/>
              </a:rPr>
              <a:t>” ?  </a:t>
            </a:r>
            <a:r>
              <a:rPr lang="en-US" dirty="0" smtClean="0">
                <a:sym typeface="Symbol" panose="05050102010706020507" pitchFamily="18" charset="2"/>
              </a:rPr>
              <a:t>PRISMAP specialist </a:t>
            </a:r>
            <a:r>
              <a:rPr lang="en-US" dirty="0" smtClean="0">
                <a:sym typeface="Symbol" panose="05050102010706020507" pitchFamily="18" charset="2"/>
              </a:rPr>
              <a:t>supports </a:t>
            </a:r>
            <a:r>
              <a:rPr lang="en-US" dirty="0" smtClean="0">
                <a:sym typeface="Symbol" panose="05050102010706020507" pitchFamily="18" charset="2"/>
              </a:rPr>
              <a:t>experiments at user lab </a:t>
            </a:r>
            <a:r>
              <a:rPr lang="en-US" dirty="0" smtClean="0">
                <a:sym typeface="Symbol" panose="05050102010706020507" pitchFamily="18" charset="2"/>
              </a:rPr>
              <a:t>for </a:t>
            </a:r>
            <a:r>
              <a:rPr lang="en-US" dirty="0" smtClean="0">
                <a:sym typeface="Symbol" panose="05050102010706020507" pitchFamily="18" charset="2"/>
              </a:rPr>
              <a:t>few </a:t>
            </a:r>
            <a:r>
              <a:rPr lang="en-US" dirty="0" smtClean="0">
                <a:sym typeface="Symbol" panose="05050102010706020507" pitchFamily="18" charset="2"/>
              </a:rPr>
              <a:t>days</a:t>
            </a:r>
          </a:p>
          <a:p>
            <a:r>
              <a:rPr lang="en-US" dirty="0">
                <a:sym typeface="Symbol" panose="05050102010706020507" pitchFamily="18" charset="2"/>
              </a:rPr>
              <a:t>“</a:t>
            </a:r>
            <a:r>
              <a:rPr lang="en-US" b="1" dirty="0">
                <a:sym typeface="Symbol" panose="05050102010706020507" pitchFamily="18" charset="2"/>
              </a:rPr>
              <a:t>Travelling cows</a:t>
            </a:r>
            <a:r>
              <a:rPr lang="en-US" dirty="0">
                <a:sym typeface="Symbol" panose="05050102010706020507" pitchFamily="18" charset="2"/>
              </a:rPr>
              <a:t>” ?   Ti-44/Sc-44 (59 a), Os-194/Ir-194 (6 a), Ac-225/Bi-213 (10 d)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	(legal framework to be considered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International relations</a:t>
            </a:r>
            <a:r>
              <a:rPr lang="en-US" dirty="0" smtClean="0">
                <a:sym typeface="Symbol" panose="05050102010706020507" pitchFamily="18" charset="2"/>
              </a:rPr>
              <a:t>: </a:t>
            </a:r>
          </a:p>
          <a:p>
            <a:pPr marL="457200" lvl="1" indent="0">
              <a:buNone/>
            </a:pPr>
            <a:r>
              <a:rPr lang="en-US" dirty="0" smtClean="0"/>
              <a:t>NIDC </a:t>
            </a:r>
            <a:r>
              <a:rPr lang="en-US" dirty="0"/>
              <a:t>(US), JRIA (JP), NFRF-T (CA), MRIP (UK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Promote collaborations with </a:t>
            </a:r>
            <a:r>
              <a:rPr lang="en-US" b="1" dirty="0" smtClean="0"/>
              <a:t>industry</a:t>
            </a:r>
            <a:endParaRPr lang="en-US" b="1" dirty="0"/>
          </a:p>
          <a:p>
            <a:endParaRPr lang="en-US" dirty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11</a:t>
            </a:fld>
            <a:endParaRPr lang="en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5" t="7334" r="17407" b="7925"/>
          <a:stretch/>
        </p:blipFill>
        <p:spPr>
          <a:xfrm>
            <a:off x="5973859" y="2859427"/>
            <a:ext cx="2665535" cy="3562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13" y="2897527"/>
            <a:ext cx="2828925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0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Actions towards sustainability: from bench to bedside</a:t>
            </a:r>
            <a:br>
              <a:rPr lang="en-US" dirty="0" smtClean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WP4 input to and interactions with </a:t>
            </a:r>
            <a:r>
              <a:rPr lang="en-US" b="1" dirty="0" smtClean="0"/>
              <a:t>EANM, </a:t>
            </a:r>
            <a:r>
              <a:rPr lang="en-GB" b="1" dirty="0" smtClean="0"/>
              <a:t>EMA</a:t>
            </a:r>
            <a:r>
              <a:rPr lang="en-GB" b="1" dirty="0"/>
              <a:t>, Pharma Directive, EDQM, </a:t>
            </a:r>
            <a:r>
              <a:rPr lang="en-GB" b="1" dirty="0" smtClean="0"/>
              <a:t>IAEA 		</a:t>
            </a:r>
            <a:r>
              <a:rPr lang="en-GB" dirty="0" smtClean="0"/>
              <a:t>to reduce hurdles for emerging radionuclides and </a:t>
            </a:r>
            <a:r>
              <a:rPr lang="en-GB" dirty="0" smtClean="0"/>
              <a:t>radiopharmaceuticals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 Clinical trial office </a:t>
            </a:r>
            <a:r>
              <a:rPr lang="en-GB" dirty="0" smtClean="0">
                <a:sym typeface="Symbol" panose="05050102010706020507" pitchFamily="18" charset="2"/>
              </a:rPr>
              <a:t> see next presentation</a:t>
            </a:r>
            <a:endParaRPr lang="en-US" dirty="0" smtClean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595" y="2584106"/>
            <a:ext cx="3313395" cy="111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435" y="2469075"/>
            <a:ext cx="1607844" cy="136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15" r="15876" b="-1"/>
          <a:stretch/>
        </p:blipFill>
        <p:spPr>
          <a:xfrm>
            <a:off x="8288725" y="2904799"/>
            <a:ext cx="2704270" cy="64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95" y="2422106"/>
            <a:ext cx="153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6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654596-F65C-4C4A-AA84-0ACD7F9869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A3E41-EC8D-724F-A74B-A7589820C7C0}"/>
              </a:ext>
            </a:extLst>
          </p:cNvPr>
          <p:cNvSpPr txBox="1"/>
          <p:nvPr/>
        </p:nvSpPr>
        <p:spPr>
          <a:xfrm>
            <a:off x="8229600" y="52944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596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</a:t>
            </a:fld>
            <a:endParaRPr lang="en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67"/>
          <a:stretch/>
        </p:blipFill>
        <p:spPr>
          <a:xfrm>
            <a:off x="2747346" y="71718"/>
            <a:ext cx="8354902" cy="670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towards a sustainable service hub: PRISMAP</a:t>
            </a:r>
            <a:r>
              <a:rPr lang="en-US" baseline="30000" dirty="0"/>
              <a:t>+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Which radionuclides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Capitalize on development work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800" dirty="0">
                <a:solidFill>
                  <a:schemeClr val="tx1"/>
                </a:solidFill>
              </a:rPr>
              <a:t>Auger-electron therapy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Nuclear imaging </a:t>
            </a:r>
            <a:r>
              <a:rPr lang="en-US" sz="2800" dirty="0">
                <a:solidFill>
                  <a:schemeClr val="tx1"/>
                </a:solidFill>
              </a:rPr>
              <a:t>for non-radioactive </a:t>
            </a:r>
            <a:r>
              <a:rPr lang="en-US" sz="2800" dirty="0" smtClean="0">
                <a:solidFill>
                  <a:schemeClr val="tx1"/>
                </a:solidFill>
              </a:rPr>
              <a:t>pharmaceuticals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Inclusion criteria: thematic nodes and geographic </a:t>
            </a:r>
            <a:r>
              <a:rPr lang="en-US" sz="2800" dirty="0" smtClean="0">
                <a:solidFill>
                  <a:schemeClr val="tx1"/>
                </a:solidFill>
              </a:rPr>
              <a:t>nodes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User access</a:t>
            </a:r>
          </a:p>
          <a:p>
            <a:pPr marL="914400" lvl="1" indent="-457200"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Remote access versus transnational access</a:t>
            </a:r>
          </a:p>
          <a:p>
            <a:pPr marL="914400" lvl="1" indent="-457200"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Excellence and training</a:t>
            </a:r>
          </a:p>
          <a:p>
            <a:pPr marL="971550" lvl="1" indent="-514350"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Academic and industry</a:t>
            </a:r>
          </a:p>
          <a:p>
            <a:pPr marL="971550" lvl="1" indent="-514350">
              <a:buAutoNum type="alphaLcPeriod"/>
            </a:pPr>
            <a:r>
              <a:rPr lang="en-US" sz="2800" dirty="0" smtClean="0">
                <a:solidFill>
                  <a:schemeClr val="tx1"/>
                </a:solidFill>
              </a:rPr>
              <a:t>Bench to bedside translation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PRISMAP+</a:t>
            </a:r>
            <a:r>
              <a:rPr lang="en-CH" dirty="0" smtClean="0"/>
              <a:t>, </a:t>
            </a:r>
            <a:r>
              <a:rPr lang="en-US" dirty="0" smtClean="0"/>
              <a:t>19</a:t>
            </a:r>
            <a:r>
              <a:rPr lang="en-CH" dirty="0" smtClean="0"/>
              <a:t> </a:t>
            </a:r>
            <a:r>
              <a:rPr lang="en-US" dirty="0" smtClean="0"/>
              <a:t>September</a:t>
            </a:r>
            <a:r>
              <a:rPr lang="en-CH" dirty="0" smtClean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569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Towards PRISMAP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/>
              <a:t>portfolio</a:t>
            </a:r>
            <a:br>
              <a:rPr lang="en-US" dirty="0" smtClean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Analysis/monitoring of </a:t>
            </a:r>
            <a:r>
              <a:rPr lang="en-US" b="1" dirty="0" smtClean="0"/>
              <a:t>user needs</a:t>
            </a:r>
          </a:p>
          <a:p>
            <a:pPr>
              <a:lnSpc>
                <a:spcPct val="150000"/>
              </a:lnSpc>
            </a:pPr>
            <a:r>
              <a:rPr lang="en-US" dirty="0"/>
              <a:t>PRISMAP Community Working </a:t>
            </a:r>
            <a:r>
              <a:rPr lang="en-US" dirty="0" smtClean="0"/>
              <a:t>Groups</a:t>
            </a:r>
            <a:endParaRPr lang="en-US" b="1" dirty="0" smtClean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dirty="0" smtClean="0"/>
              <a:t> </a:t>
            </a:r>
            <a:r>
              <a:rPr lang="en-US" dirty="0" smtClean="0"/>
              <a:t>Capitalize on development work</a:t>
            </a:r>
          </a:p>
          <a:p>
            <a:pPr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dirty="0"/>
              <a:t> </a:t>
            </a:r>
            <a:r>
              <a:rPr lang="en-US" dirty="0" smtClean="0"/>
              <a:t>Evolutionary a</a:t>
            </a:r>
            <a:r>
              <a:rPr lang="en-US" dirty="0" smtClean="0"/>
              <a:t>djustment </a:t>
            </a:r>
            <a:r>
              <a:rPr lang="en-US" dirty="0" smtClean="0"/>
              <a:t>of portfolio </a:t>
            </a:r>
            <a:endParaRPr lang="en-US" dirty="0" smtClean="0"/>
          </a:p>
          <a:p>
            <a:pPr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dirty="0"/>
              <a:t> </a:t>
            </a:r>
            <a:r>
              <a:rPr lang="en-US" dirty="0" smtClean="0"/>
              <a:t>Enhance </a:t>
            </a:r>
            <a:r>
              <a:rPr lang="en-US" dirty="0" smtClean="0"/>
              <a:t>specifications for clinical use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EACD5-5F3C-6541-8780-423501FCD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4</a:t>
            </a:fld>
            <a:endParaRPr lang="en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2438" y="1284691"/>
            <a:ext cx="6506211" cy="48060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429750" y="4275411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97905" y="4269061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17569" y="2303903"/>
            <a:ext cx="1584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065639" y="5334981"/>
            <a:ext cx="1894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Additions based on user input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90098" y="5285992"/>
            <a:ext cx="1854001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687419" y="4278249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409569" y="3287773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613592" y="5247141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0977252" y="1311440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608949" y="1321714"/>
            <a:ext cx="792000" cy="792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635" y="207827"/>
            <a:ext cx="11546353" cy="1036487"/>
          </a:xfrm>
        </p:spPr>
        <p:txBody>
          <a:bodyPr/>
          <a:lstStyle/>
          <a:p>
            <a:r>
              <a:rPr lang="en-US" dirty="0"/>
              <a:t>Towards PRISMAP</a:t>
            </a:r>
            <a:r>
              <a:rPr lang="en-US" baseline="30000" dirty="0"/>
              <a:t>+</a:t>
            </a:r>
            <a:r>
              <a:rPr lang="en-US" dirty="0"/>
              <a:t> portfolio : t</a:t>
            </a:r>
            <a:r>
              <a:rPr lang="en-US" dirty="0" smtClean="0"/>
              <a:t>hematic node Auger e</a:t>
            </a:r>
            <a:r>
              <a:rPr lang="en-US" baseline="30000" dirty="0" smtClean="0"/>
              <a:t>-</a:t>
            </a:r>
            <a:r>
              <a:rPr lang="en-US" dirty="0" smtClean="0"/>
              <a:t> emitters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/>
              <a:t>LET Auger </a:t>
            </a:r>
            <a:r>
              <a:rPr lang="en-US" dirty="0" smtClean="0"/>
              <a:t>electron </a:t>
            </a:r>
            <a:r>
              <a:rPr lang="en-US" dirty="0" smtClean="0"/>
              <a:t>emitters </a:t>
            </a:r>
            <a:r>
              <a:rPr lang="en-US" dirty="0" smtClean="0"/>
              <a:t>as</a:t>
            </a:r>
            <a:r>
              <a:rPr lang="en-US" dirty="0" smtClean="0"/>
              <a:t> logic follow-up of </a:t>
            </a:r>
            <a:r>
              <a:rPr lang="en-US" dirty="0" smtClean="0">
                <a:sym typeface="Symbol" panose="05050102010706020507" pitchFamily="18" charset="2"/>
              </a:rPr>
              <a:t>-emitters</a:t>
            </a:r>
            <a:endParaRPr lang="en-US" dirty="0" smtClean="0"/>
          </a:p>
          <a:p>
            <a:r>
              <a:rPr lang="en-US" dirty="0" smtClean="0"/>
              <a:t>Some Auger e</a:t>
            </a:r>
            <a:r>
              <a:rPr lang="en-US" baseline="30000" dirty="0" smtClean="0"/>
              <a:t>-</a:t>
            </a:r>
            <a:r>
              <a:rPr lang="en-US" dirty="0" smtClean="0"/>
              <a:t> emitters </a:t>
            </a:r>
            <a:r>
              <a:rPr lang="en-US" dirty="0" smtClean="0"/>
              <a:t>with promising properties </a:t>
            </a:r>
            <a:r>
              <a:rPr lang="en-US" dirty="0" smtClean="0"/>
              <a:t>are not </a:t>
            </a:r>
            <a:r>
              <a:rPr lang="en-US" dirty="0" smtClean="0"/>
              <a:t>yet available</a:t>
            </a:r>
          </a:p>
          <a:p>
            <a:pPr marL="0" indent="0">
              <a:buNone/>
            </a:pPr>
            <a:r>
              <a:rPr lang="en-US" dirty="0" smtClean="0">
                <a:sym typeface="Symbol" panose="05050102010706020507" pitchFamily="18" charset="2"/>
              </a:rPr>
              <a:t>	Ge-71, As-73, Sb-119, Os-191, Hg-197...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8" t="-137" r="-614" b="77644"/>
          <a:stretch/>
        </p:blipFill>
        <p:spPr bwMode="auto">
          <a:xfrm>
            <a:off x="9694180" y="1135829"/>
            <a:ext cx="1938528" cy="189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1962" y="3165314"/>
            <a:ext cx="1475360" cy="1548518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177" y="3014303"/>
            <a:ext cx="3143015" cy="375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629900" y="2006600"/>
            <a:ext cx="1015508" cy="102040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0126" y="4767001"/>
            <a:ext cx="1475360" cy="15485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050" y="2866434"/>
            <a:ext cx="6123628" cy="33823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76776" y="6295276"/>
            <a:ext cx="3532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J</a:t>
            </a:r>
            <a:r>
              <a:rPr lang="en-US" sz="1600" i="1" dirty="0" smtClean="0"/>
              <a:t>. </a:t>
            </a:r>
            <a:r>
              <a:rPr lang="en-US" sz="1600" i="1" dirty="0" err="1" smtClean="0"/>
              <a:t>Bolcaen</a:t>
            </a:r>
            <a:r>
              <a:rPr lang="en-US" sz="1600" i="1" dirty="0" smtClean="0"/>
              <a:t> et al., JNM 2023;64:1344.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28665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PRISMAP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smtClean="0"/>
              <a:t>portfolio: </a:t>
            </a:r>
            <a:r>
              <a:rPr lang="en-US" dirty="0"/>
              <a:t>thematic </a:t>
            </a:r>
            <a:r>
              <a:rPr lang="en-US" dirty="0" smtClean="0"/>
              <a:t>node “noble” 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Symbol" panose="05050102010706020507" pitchFamily="18" charset="2"/>
              </a:rPr>
              <a:t>Many novel organometallic drugs lack radiotracers for </a:t>
            </a:r>
            <a:r>
              <a:rPr lang="en-US" dirty="0" smtClean="0">
                <a:sym typeface="Symbol" panose="05050102010706020507" pitchFamily="18" charset="2"/>
              </a:rPr>
              <a:t>pharmacokinetics studies</a:t>
            </a:r>
            <a:endParaRPr lang="en-US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 smtClean="0">
                <a:sym typeface="Symbol" panose="05050102010706020507" pitchFamily="18" charset="2"/>
              </a:rPr>
              <a:t> develop adequate radionuclides</a:t>
            </a:r>
            <a:endParaRPr lang="en-US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 smtClean="0">
                <a:sym typeface="Symbol" panose="05050102010706020507" pitchFamily="18" charset="2"/>
              </a:rPr>
              <a:t>	</a:t>
            </a:r>
            <a:r>
              <a:rPr lang="en-US" dirty="0" smtClean="0">
                <a:sym typeface="Symbol" panose="05050102010706020507" pitchFamily="18" charset="2"/>
              </a:rPr>
              <a:t>Ti-45, Ru-97</a:t>
            </a:r>
            <a:r>
              <a:rPr lang="en-US" dirty="0" smtClean="0">
                <a:sym typeface="Symbol" panose="05050102010706020507" pitchFamily="18" charset="2"/>
              </a:rPr>
              <a:t>, Ru-103/Rh-103m, Ag-111, Os-191, 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	</a:t>
            </a:r>
            <a:r>
              <a:rPr lang="en-US" dirty="0" smtClean="0">
                <a:sym typeface="Symbol" panose="05050102010706020507" pitchFamily="18" charset="2"/>
              </a:rPr>
              <a:t>Ir-194</a:t>
            </a:r>
            <a:r>
              <a:rPr lang="en-US" dirty="0">
                <a:sym typeface="Symbol" panose="05050102010706020507" pitchFamily="18" charset="2"/>
              </a:rPr>
              <a:t>, </a:t>
            </a:r>
            <a:r>
              <a:rPr lang="en-US" dirty="0" smtClean="0">
                <a:sym typeface="Symbol" panose="05050102010706020507" pitchFamily="18" charset="2"/>
              </a:rPr>
              <a:t>Pt-191, Pt-193m, Pt-195m, Au-199...</a:t>
            </a:r>
          </a:p>
          <a:p>
            <a:pPr marL="0" indent="0">
              <a:buNone/>
            </a:pPr>
            <a:r>
              <a:rPr lang="en-US" b="1" dirty="0">
                <a:sym typeface="Symbol" panose="05050102010706020507" pitchFamily="18" charset="2"/>
              </a:rPr>
              <a:t>N</a:t>
            </a:r>
            <a:r>
              <a:rPr lang="en-US" b="1" dirty="0" smtClean="0">
                <a:sym typeface="Symbol" panose="05050102010706020507" pitchFamily="18" charset="2"/>
              </a:rPr>
              <a:t>ew user community !</a:t>
            </a:r>
            <a:r>
              <a:rPr lang="en-US" dirty="0">
                <a:sym typeface="Symbol" panose="05050102010706020507" pitchFamily="18" charset="2"/>
              </a:rPr>
              <a:t>	</a:t>
            </a:r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6</a:t>
            </a:fld>
            <a:endParaRPr lang="en-CH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8" t="56129" r="31750" b="10489"/>
          <a:stretch/>
        </p:blipFill>
        <p:spPr bwMode="auto">
          <a:xfrm>
            <a:off x="8102951" y="2001381"/>
            <a:ext cx="3668745" cy="191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85" y="4216398"/>
            <a:ext cx="2444500" cy="21286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23" y="4309918"/>
            <a:ext cx="2170518" cy="19415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46780"/>
          <a:stretch/>
        </p:blipFill>
        <p:spPr>
          <a:xfrm>
            <a:off x="5477347" y="4224538"/>
            <a:ext cx="1398941" cy="21286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3647" y="4253704"/>
            <a:ext cx="3437148" cy="1883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0950" y="4381489"/>
            <a:ext cx="1741838" cy="166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1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coverage of production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Geographic coverage depends on half-life: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&gt; 3 days (e.g. Tb-161) 		</a:t>
            </a:r>
            <a:r>
              <a:rPr lang="en-US" dirty="0" smtClean="0">
                <a:sym typeface="Symbol" panose="05050102010706020507" pitchFamily="18" charset="2"/>
              </a:rPr>
              <a:t> </a:t>
            </a:r>
            <a:r>
              <a:rPr lang="en-US" dirty="0" smtClean="0"/>
              <a:t>centralized, but high redundancy requirement </a:t>
            </a:r>
          </a:p>
          <a:p>
            <a:pPr marL="0" indent="0">
              <a:buNone/>
            </a:pPr>
            <a:r>
              <a:rPr lang="en-US" dirty="0"/>
              <a:t>	6</a:t>
            </a:r>
            <a:r>
              <a:rPr lang="en-US" dirty="0" smtClean="0"/>
              <a:t> hours – 3 days (e.g. Cu-64) 	</a:t>
            </a:r>
            <a:r>
              <a:rPr lang="en-US" dirty="0" smtClean="0">
                <a:sym typeface="Symbol" panose="05050102010706020507" pitchFamily="18" charset="2"/>
              </a:rPr>
              <a:t> regional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	</a:t>
            </a:r>
            <a:r>
              <a:rPr lang="en-US" dirty="0" smtClean="0">
                <a:sym typeface="Symbol" panose="05050102010706020507" pitchFamily="18" charset="2"/>
              </a:rPr>
              <a:t>&lt; 6 hours (e.g. Sc-44) 		 </a:t>
            </a:r>
            <a:r>
              <a:rPr lang="en-US" dirty="0" smtClean="0"/>
              <a:t>decentralized production network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Production capacity: </a:t>
            </a:r>
            <a:r>
              <a:rPr lang="en-US" dirty="0" smtClean="0"/>
              <a:t>	</a:t>
            </a:r>
            <a:r>
              <a:rPr lang="en-US" dirty="0" err="1" smtClean="0"/>
              <a:t>preclinically</a:t>
            </a:r>
            <a:r>
              <a:rPr lang="en-US" dirty="0" smtClean="0"/>
              <a:t> &gt;0.1 </a:t>
            </a:r>
            <a:r>
              <a:rPr lang="en-US" dirty="0" err="1"/>
              <a:t>G</a:t>
            </a:r>
            <a:r>
              <a:rPr lang="en-US" dirty="0" err="1" smtClean="0"/>
              <a:t>Bq</a:t>
            </a:r>
            <a:r>
              <a:rPr lang="en-US" dirty="0" smtClean="0"/>
              <a:t>, clinically &gt;</a:t>
            </a:r>
            <a:r>
              <a:rPr lang="en-US" dirty="0" err="1" smtClean="0"/>
              <a:t>GBq</a:t>
            </a:r>
            <a:r>
              <a:rPr lang="en-US" dirty="0" smtClean="0"/>
              <a:t> (less for </a:t>
            </a:r>
            <a:r>
              <a:rPr lang="en-US" dirty="0" smtClean="0">
                <a:sym typeface="Symbol" panose="05050102010706020507" pitchFamily="18" charset="2"/>
              </a:rPr>
              <a:t>-emitters)</a:t>
            </a:r>
          </a:p>
          <a:p>
            <a:endParaRPr lang="en-US" sz="2800" dirty="0">
              <a:sym typeface="Symbol" panose="05050102010706020507" pitchFamily="18" charset="2"/>
            </a:endParaRPr>
          </a:p>
          <a:p>
            <a:r>
              <a:rPr lang="en-US" sz="2800" dirty="0" smtClean="0">
                <a:sym typeface="Symbol" panose="05050102010706020507" pitchFamily="18" charset="2"/>
              </a:rPr>
              <a:t>Product purity: </a:t>
            </a:r>
            <a:r>
              <a:rPr lang="en-US" dirty="0" smtClean="0">
                <a:sym typeface="Symbol" panose="05050102010706020507" pitchFamily="18" charset="2"/>
              </a:rPr>
              <a:t>		molar activity &amp; </a:t>
            </a:r>
            <a:r>
              <a:rPr lang="en-US" dirty="0" err="1" smtClean="0">
                <a:sym typeface="Symbol" panose="05050102010706020507" pitchFamily="18" charset="2"/>
              </a:rPr>
              <a:t>radionuclidic</a:t>
            </a:r>
            <a:r>
              <a:rPr lang="en-US" dirty="0" smtClean="0">
                <a:sym typeface="Symbol" panose="05050102010706020507" pitchFamily="18" charset="2"/>
              </a:rPr>
              <a:t> purity</a:t>
            </a:r>
          </a:p>
          <a:p>
            <a:pPr marL="0" indent="0">
              <a:buNone/>
            </a:pPr>
            <a:endParaRPr lang="en-US" dirty="0" smtClean="0">
              <a:sym typeface="Symbol" panose="05050102010706020507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7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691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1" b="4494"/>
          <a:stretch/>
        </p:blipFill>
        <p:spPr>
          <a:xfrm rot="180000">
            <a:off x="4609265" y="116774"/>
            <a:ext cx="7435135" cy="6778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687" y="2261568"/>
            <a:ext cx="1121761" cy="11156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601" y="1238311"/>
            <a:ext cx="1121761" cy="11156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5773" y="1390711"/>
            <a:ext cx="1121761" cy="11156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433" y="2895799"/>
            <a:ext cx="1121761" cy="11156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276" y="1306890"/>
            <a:ext cx="1121761" cy="11156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396" y="483930"/>
            <a:ext cx="1121761" cy="111566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587" y="3297888"/>
            <a:ext cx="1121761" cy="11156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767" y="3297888"/>
            <a:ext cx="1121761" cy="11156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467" y="4936188"/>
            <a:ext cx="1121761" cy="11156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4747" y="4989528"/>
            <a:ext cx="1121761" cy="111566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5707" y="4997148"/>
            <a:ext cx="1121761" cy="11156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384" y="4610260"/>
            <a:ext cx="1121761" cy="11156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525" y="1293222"/>
            <a:ext cx="1121761" cy="111566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702" y="1150258"/>
            <a:ext cx="1121761" cy="11156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5665" y="1194284"/>
            <a:ext cx="1121761" cy="11156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3926" y="1118447"/>
            <a:ext cx="1121761" cy="11156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980" y="3809273"/>
            <a:ext cx="1121761" cy="111566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838" y="1523273"/>
            <a:ext cx="1121761" cy="111566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386" y="1187027"/>
            <a:ext cx="1121761" cy="111566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586" y="1095587"/>
            <a:ext cx="1121761" cy="111566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3926" y="1072727"/>
            <a:ext cx="1121761" cy="111566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3644" y="4678839"/>
            <a:ext cx="1121761" cy="111566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720" y="4746533"/>
            <a:ext cx="1121761" cy="111566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843" y="2101929"/>
            <a:ext cx="1121761" cy="111566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4401" y="1560164"/>
            <a:ext cx="1121761" cy="111566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3349" y="1329751"/>
            <a:ext cx="1121761" cy="111566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8078" y="2466704"/>
            <a:ext cx="1121761" cy="111566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908" y="3004400"/>
            <a:ext cx="1121761" cy="111566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989" y="3191527"/>
            <a:ext cx="1121761" cy="111566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806" y="858496"/>
            <a:ext cx="1121761" cy="111566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6411" y="-86183"/>
            <a:ext cx="1121761" cy="11156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3218" y="-47233"/>
            <a:ext cx="1121761" cy="11156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1426" y="5344"/>
            <a:ext cx="1121761" cy="11156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306" y="1114333"/>
            <a:ext cx="1121761" cy="111566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212" y="1724681"/>
            <a:ext cx="1121761" cy="111566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3693" y="781692"/>
            <a:ext cx="1121761" cy="11156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7800" y="-194784"/>
            <a:ext cx="1121761" cy="111566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1620" y="-225264"/>
            <a:ext cx="1121761" cy="1115665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8760" y="-164304"/>
            <a:ext cx="1121761" cy="111566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340" y="-171924"/>
            <a:ext cx="1121761" cy="111566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5166" y="1060993"/>
            <a:ext cx="1121761" cy="111566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1884" y="430789"/>
            <a:ext cx="1121761" cy="111566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8989" y="-262651"/>
            <a:ext cx="1121761" cy="111566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291" y="4325015"/>
            <a:ext cx="1121761" cy="1115665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0208" y="4188700"/>
            <a:ext cx="1121761" cy="111566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634" y="3197508"/>
            <a:ext cx="1121761" cy="1115665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4568" y="3732723"/>
            <a:ext cx="1121761" cy="1115665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9782" y="3462401"/>
            <a:ext cx="1121761" cy="111566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8362" y="3515741"/>
            <a:ext cx="1121761" cy="111566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9782" y="3500501"/>
            <a:ext cx="1121761" cy="1115665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8362" y="3462401"/>
            <a:ext cx="1121761" cy="111566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7882" y="3561461"/>
            <a:ext cx="1121761" cy="1115665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4542" y="3546221"/>
            <a:ext cx="1121761" cy="1115665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302" y="3508121"/>
            <a:ext cx="1121761" cy="1115665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7402" y="3622421"/>
            <a:ext cx="1121761" cy="111566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602" y="3599561"/>
            <a:ext cx="1121761" cy="111566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1099" y="-443345"/>
            <a:ext cx="1121761" cy="1115665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259" y="6159371"/>
            <a:ext cx="1121761" cy="111566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5305" y="6126553"/>
            <a:ext cx="1121761" cy="1115665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9499" y="6078077"/>
            <a:ext cx="1121761" cy="1115665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6410" y="5029200"/>
            <a:ext cx="1121761" cy="1115665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184" y="4578066"/>
            <a:ext cx="1121761" cy="1115665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754" y="4745663"/>
            <a:ext cx="1121761" cy="1115665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5456" y="5913249"/>
            <a:ext cx="1121761" cy="1115665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5166" y="2191898"/>
            <a:ext cx="1121761" cy="1115665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3746" y="2191898"/>
            <a:ext cx="1121761" cy="111566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8486" y="2115698"/>
            <a:ext cx="1121761" cy="1115665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5419" y="-16625"/>
            <a:ext cx="1121761" cy="1115665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487" y="136594"/>
            <a:ext cx="1121761" cy="1115665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6347" y="167074"/>
            <a:ext cx="1121761" cy="1115665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927" y="-214403"/>
            <a:ext cx="1121761" cy="111566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487" y="-122963"/>
            <a:ext cx="1121761" cy="1115665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1107" y="-176303"/>
            <a:ext cx="1121761" cy="1115665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9687" y="-138203"/>
            <a:ext cx="1121761" cy="1115665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8267" y="-229643"/>
            <a:ext cx="1121761" cy="1115665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727" y="-382043"/>
            <a:ext cx="1121761" cy="1115665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2987" y="-229643"/>
            <a:ext cx="1121761" cy="1115665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9746" y="73627"/>
            <a:ext cx="1121761" cy="1115665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4789" y="80936"/>
            <a:ext cx="1121761" cy="1115665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851" y="1804756"/>
            <a:ext cx="1121761" cy="1115665"/>
          </a:xfrm>
          <a:prstGeom prst="rect">
            <a:avLst/>
          </a:prstGeom>
        </p:spPr>
      </p:pic>
      <p:grpSp>
        <p:nvGrpSpPr>
          <p:cNvPr id="96" name="Group 95"/>
          <p:cNvGrpSpPr/>
          <p:nvPr/>
        </p:nvGrpSpPr>
        <p:grpSpPr>
          <a:xfrm>
            <a:off x="10827649" y="5932816"/>
            <a:ext cx="1080000" cy="1080000"/>
            <a:chOff x="1524253" y="2445415"/>
            <a:chExt cx="1080000" cy="1080000"/>
          </a:xfrm>
        </p:grpSpPr>
        <p:sp>
          <p:nvSpPr>
            <p:cNvPr id="94" name="Oval 93"/>
            <p:cNvSpPr/>
            <p:nvPr/>
          </p:nvSpPr>
          <p:spPr>
            <a:xfrm>
              <a:off x="1524253" y="2445415"/>
              <a:ext cx="1080000" cy="108000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010253" y="2931415"/>
              <a:ext cx="108000" cy="108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863396" y="2133529"/>
            <a:ext cx="1080000" cy="1080000"/>
            <a:chOff x="1524253" y="2445415"/>
            <a:chExt cx="1080000" cy="1080000"/>
          </a:xfrm>
        </p:grpSpPr>
        <p:sp>
          <p:nvSpPr>
            <p:cNvPr id="98" name="Oval 97"/>
            <p:cNvSpPr/>
            <p:nvPr/>
          </p:nvSpPr>
          <p:spPr>
            <a:xfrm>
              <a:off x="1524253" y="2445415"/>
              <a:ext cx="1080000" cy="108000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2010253" y="2931415"/>
              <a:ext cx="108000" cy="108000"/>
            </a:xfrm>
            <a:prstGeom prst="ellipse">
              <a:avLst/>
            </a:prstGeom>
            <a:solidFill>
              <a:srgbClr val="0070C0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120" name="Picture 1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3788" y="4711774"/>
            <a:ext cx="1121761" cy="1115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696" y="9376"/>
            <a:ext cx="780878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prstClr val="black"/>
                </a:solidFill>
                <a:latin typeface="Calibri" panose="020F0502020204030204"/>
              </a:rPr>
              <a:t>Example: Logistics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of </a:t>
            </a:r>
            <a:r>
              <a:rPr lang="en-US" sz="3200" baseline="30000" dirty="0">
                <a:solidFill>
                  <a:prstClr val="black"/>
                </a:solidFill>
                <a:latin typeface="Calibri" panose="020F0502020204030204"/>
              </a:rPr>
              <a:t>18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F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/>
              </a:rPr>
              <a:t>production in France</a:t>
            </a: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1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5" y="738039"/>
            <a:ext cx="1322544" cy="140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1696" y="2435404"/>
            <a:ext cx="4918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Distributed cyclotron network providing local/regional production.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111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Core facilities</a:t>
            </a:r>
            <a:r>
              <a:rPr lang="en-US" dirty="0" smtClean="0"/>
              <a:t>: versatile </a:t>
            </a:r>
            <a:r>
              <a:rPr lang="en-US" dirty="0"/>
              <a:t>facilities with </a:t>
            </a:r>
            <a:r>
              <a:rPr lang="en-US" dirty="0" smtClean="0"/>
              <a:t>multiple </a:t>
            </a:r>
            <a:r>
              <a:rPr lang="en-US" dirty="0"/>
              <a:t>research radionuclides </a:t>
            </a:r>
            <a:r>
              <a:rPr lang="en-US" dirty="0" smtClean="0"/>
              <a:t>available and/or </a:t>
            </a:r>
            <a:r>
              <a:rPr lang="en-US" dirty="0"/>
              <a:t>strong research </a:t>
            </a:r>
            <a:r>
              <a:rPr lang="en-US" dirty="0" smtClean="0"/>
              <a:t>activities </a:t>
            </a:r>
            <a:r>
              <a:rPr lang="en-US" dirty="0"/>
              <a:t>– mixed funding with recurrent funding and batch produced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b="1" dirty="0" smtClean="0"/>
              <a:t>Production </a:t>
            </a:r>
            <a:r>
              <a:rPr lang="en-US" b="1" dirty="0"/>
              <a:t>facilities</a:t>
            </a:r>
            <a:r>
              <a:rPr lang="en-US" dirty="0"/>
              <a:t> (funded </a:t>
            </a:r>
            <a:r>
              <a:rPr lang="en-US" dirty="0" smtClean="0"/>
              <a:t>per </a:t>
            </a:r>
            <a:r>
              <a:rPr lang="en-US" dirty="0"/>
              <a:t>batch produced) for </a:t>
            </a:r>
            <a:r>
              <a:rPr lang="en-US" dirty="0" smtClean="0"/>
              <a:t>the development </a:t>
            </a:r>
            <a:r>
              <a:rPr lang="en-US" dirty="0"/>
              <a:t>of </a:t>
            </a:r>
            <a:r>
              <a:rPr lang="en-US" dirty="0" smtClean="0"/>
              <a:t>novel </a:t>
            </a:r>
            <a:r>
              <a:rPr lang="en-US" dirty="0"/>
              <a:t>radionuclides.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Emerging facilities</a:t>
            </a:r>
            <a:r>
              <a:rPr lang="en-US" dirty="0"/>
              <a:t> on maturation stage benefiting from all training and services from </a:t>
            </a:r>
            <a:r>
              <a:rPr lang="en-US" dirty="0" smtClean="0"/>
              <a:t>PRISMAP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/>
              <a:t>to further join the </a:t>
            </a:r>
            <a:r>
              <a:rPr lang="en-US" dirty="0" smtClean="0"/>
              <a:t>network.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Research laboratories</a:t>
            </a:r>
            <a:r>
              <a:rPr lang="en-US" dirty="0"/>
              <a:t> </a:t>
            </a:r>
            <a:r>
              <a:rPr lang="en-US" b="1" dirty="0"/>
              <a:t>or entities</a:t>
            </a:r>
            <a:r>
              <a:rPr lang="en-US" dirty="0"/>
              <a:t> delivering services will be supported according to service provided.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PRISMAP+</a:t>
            </a:r>
            <a:r>
              <a:rPr lang="en-CH" dirty="0"/>
              <a:t>, </a:t>
            </a:r>
            <a:r>
              <a:rPr lang="en-US" dirty="0"/>
              <a:t>19</a:t>
            </a:r>
            <a:r>
              <a:rPr lang="en-CH" dirty="0"/>
              <a:t> </a:t>
            </a:r>
            <a:r>
              <a:rPr lang="en-US" dirty="0"/>
              <a:t>September</a:t>
            </a:r>
            <a:r>
              <a:rPr lang="en-CH" dirty="0"/>
              <a:t> 2024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9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2351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597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Wingdings</vt:lpstr>
      <vt:lpstr>Office Theme</vt:lpstr>
      <vt:lpstr>PRISMAP sustainability white paper : considerations for PRISMAP+</vt:lpstr>
      <vt:lpstr>PowerPoint Presentation</vt:lpstr>
      <vt:lpstr>Roadmap towards a sustainable service hub: PRISMAP+ </vt:lpstr>
      <vt:lpstr>Towards PRISMAP+ portfolio </vt:lpstr>
      <vt:lpstr>Towards PRISMAP+ portfolio : thematic node Auger e- emitters</vt:lpstr>
      <vt:lpstr>Towards PRISMAP+ portfolio: thematic node “noble” metals</vt:lpstr>
      <vt:lpstr>Geographic coverage of production network</vt:lpstr>
      <vt:lpstr>PowerPoint Presentation</vt:lpstr>
      <vt:lpstr>Classification of facilities</vt:lpstr>
      <vt:lpstr>Remote access more suited than transnational access</vt:lpstr>
      <vt:lpstr>Suggested new services in PRISMAP+</vt:lpstr>
      <vt:lpstr>Actions towards sustainability: from bench to bedside 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Filippo Gander</dc:creator>
  <cp:lastModifiedBy>Ulli</cp:lastModifiedBy>
  <cp:revision>77</cp:revision>
  <dcterms:created xsi:type="dcterms:W3CDTF">2021-08-26T11:30:26Z</dcterms:created>
  <dcterms:modified xsi:type="dcterms:W3CDTF">2024-09-18T17:30:35Z</dcterms:modified>
</cp:coreProperties>
</file>