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3" r:id="rId5"/>
    <p:sldId id="261" r:id="rId6"/>
    <p:sldId id="265" r:id="rId7"/>
    <p:sldId id="266" r:id="rId8"/>
    <p:sldId id="267" r:id="rId9"/>
    <p:sldId id="268" r:id="rId10"/>
  </p:sldIdLst>
  <p:sldSz cx="12192000" cy="6858000"/>
  <p:notesSz cx="6797675" cy="9926638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355"/>
    <a:srgbClr val="835050"/>
    <a:srgbClr val="00B9C5"/>
    <a:srgbClr val="F16B67"/>
    <a:srgbClr val="D9E6E8"/>
    <a:srgbClr val="276C71"/>
    <a:srgbClr val="FFDE79"/>
    <a:srgbClr val="364142"/>
    <a:srgbClr val="7E7754"/>
    <a:srgbClr val="F5D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9" autoAdjust="0"/>
    <p:restoredTop sz="80972" autoAdjust="0"/>
  </p:normalViewPr>
  <p:slideViewPr>
    <p:cSldViewPr snapToGrid="0" snapToObjects="1">
      <p:cViewPr varScale="1">
        <p:scale>
          <a:sx n="93" d="100"/>
          <a:sy n="93" d="100"/>
        </p:scale>
        <p:origin x="1278" y="84"/>
      </p:cViewPr>
      <p:guideLst/>
    </p:cSldViewPr>
  </p:slideViewPr>
  <p:outlineViewPr>
    <p:cViewPr>
      <p:scale>
        <a:sx n="33" d="100"/>
        <a:sy n="33" d="100"/>
      </p:scale>
      <p:origin x="0" y="-303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4C77C0F-B0B5-886D-46AA-7B957DE1A0E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9A2672-3EFD-6173-7640-70471811BD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8CCE2-11A9-4DE8-A880-07F8D9AB777C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8DF63AC-18A6-D347-29D4-9F4087B610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61BC95-520D-BE4F-17A8-05FE839FF3A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0808A-FE3A-4EAC-90CE-695D3462AE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4876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45309-17B3-EB42-97E8-A016D2C4BF3D}" type="datetimeFigureOut">
              <a:rPr lang="en-CH" smtClean="0"/>
              <a:t>09/13/2024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61B11-573D-A041-85C9-ECD226009DFA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45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561B11-573D-A041-85C9-ECD226009DF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38959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7757" y="340650"/>
            <a:ext cx="2514600" cy="10287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90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F89A-BCA1-7A4A-A572-202948D5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US"/>
              <a:t>WP3-TNA-3 Translational research and medical application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‹Nr.›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711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‹Nr.›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US"/>
              <a:t>WP3-TNA-3 Translational research and medical application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‹Nr.›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US"/>
              <a:t>WP3-TNA-3 Translational research and medical application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3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‹Nr.›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US"/>
              <a:t>WP3-TNA-3 Translational research and medical application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6461" y="-2952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4478" y="2295000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145010" y="6145815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17757" y="619650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1696439" y="5182392"/>
            <a:ext cx="8786415" cy="312486"/>
            <a:chOff x="1258201" y="5193995"/>
            <a:chExt cx="8786415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1448527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AF480E-2EC8-0148-B8E5-B49119183573}"/>
                </a:ext>
              </a:extLst>
            </p:cNvPr>
            <p:cNvSpPr txBox="1"/>
            <p:nvPr userDrawn="1"/>
          </p:nvSpPr>
          <p:spPr>
            <a:xfrm>
              <a:off x="4673303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@</a:t>
              </a: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83562B-D04F-AF48-8E1C-0FC78C6408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300211" y="5197299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58201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080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US"/>
              <a:t>WP3-TNA-3 Translational research and medical application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5" r:id="rId4"/>
    <p:sldLayoutId id="2147483671" r:id="rId5"/>
    <p:sldLayoutId id="214748366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6E9878-F603-7847-9BEE-65CC5F459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</a:t>
            </a:r>
            <a:r>
              <a:rPr lang="en-GB" baseline="30000" noProof="0" dirty="0" err="1"/>
              <a:t>th</a:t>
            </a:r>
            <a:r>
              <a:rPr lang="en-GB" noProof="0" dirty="0"/>
              <a:t> CONSORTIUM MEETING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E6A09C-0D43-0348-A006-84780D48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024" y="3744884"/>
            <a:ext cx="11283041" cy="565171"/>
          </a:xfrm>
        </p:spPr>
        <p:txBody>
          <a:bodyPr/>
          <a:lstStyle/>
          <a:p>
            <a:r>
              <a:rPr lang="en-GB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WP4 – NA1 </a:t>
            </a:r>
            <a:r>
              <a:rPr lang="en-GB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GB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Harmonisation and Standardisation</a:t>
            </a:r>
            <a:endParaRPr lang="en-GB" b="1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CF2FDE-3C3B-5F47-B265-512453E9C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ARRONAX</a:t>
            </a:r>
            <a:r>
              <a:rPr lang="en-GB" noProof="0" dirty="0"/>
              <a:t> (Nantes, France)</a:t>
            </a:r>
          </a:p>
          <a:p>
            <a:r>
              <a:rPr lang="en-GB" noProof="0" dirty="0"/>
              <a:t>Day 1 – Tuesday, 17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525400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3CB1-2E0A-2545-AE3A-3061E8BF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Achievements on Quality Data of PRISMAP radionuclides: Cu-64 ILC study and monograph </a:t>
            </a:r>
            <a:r>
              <a:rPr lang="en-US" dirty="0" smtClean="0"/>
              <a:t>development</a:t>
            </a:r>
            <a:endParaRPr lang="en-US" dirty="0"/>
          </a:p>
          <a:p>
            <a:r>
              <a:rPr lang="en-US" dirty="0"/>
              <a:t>Regulatory activities with EMA and pharmaceutical </a:t>
            </a:r>
            <a:r>
              <a:rPr lang="en-US" dirty="0" smtClean="0"/>
              <a:t>legislation</a:t>
            </a:r>
            <a:endParaRPr lang="en-US" dirty="0"/>
          </a:p>
          <a:p>
            <a:r>
              <a:rPr lang="en-US" dirty="0"/>
              <a:t>Standardization – NMES </a:t>
            </a:r>
            <a:r>
              <a:rPr lang="en-US" dirty="0" smtClean="0"/>
              <a:t>study</a:t>
            </a:r>
            <a:endParaRPr lang="en-US" dirty="0"/>
          </a:p>
          <a:p>
            <a:r>
              <a:rPr lang="en-US" dirty="0"/>
              <a:t>Work planned for the final period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9B668-F6EF-754E-8496-D55DB772A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WP3-TNA-3 Translational research and medical application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7381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7C0C1-B99B-823E-E723-FF102DC9C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Achievements on Quality Data of PRISMAP radionuclides: Cu-64 ILC </a:t>
            </a:r>
            <a:r>
              <a:rPr lang="en-US" dirty="0" smtClean="0"/>
              <a:t>study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72AFCB-2BE9-19D4-9C93-787A61F69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WP3-TNA-3 Translational research and medical application</a:t>
            </a:r>
            <a:endParaRPr lang="en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3BFBEF7-A80D-56E2-16F1-E66FB8572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3</a:t>
            </a:fld>
            <a:endParaRPr lang="en-CH" dirty="0"/>
          </a:p>
        </p:txBody>
      </p:sp>
      <p:pic>
        <p:nvPicPr>
          <p:cNvPr id="6" name="Picture 1"/>
          <p:cNvPicPr>
            <a:picLocks/>
          </p:cNvPicPr>
          <p:nvPr/>
        </p:nvPicPr>
        <p:blipFill rotWithShape="1">
          <a:blip r:embed="rId3"/>
          <a:srcRect l="56075" t="1070" r="32354" b="83857"/>
          <a:stretch/>
        </p:blipFill>
        <p:spPr>
          <a:xfrm>
            <a:off x="11340596" y="841729"/>
            <a:ext cx="731521" cy="698270"/>
          </a:xfrm>
          <a:prstGeom prst="rect">
            <a:avLst/>
          </a:prstGeom>
        </p:spPr>
      </p:pic>
      <p:pic>
        <p:nvPicPr>
          <p:cNvPr id="7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287" y="3184847"/>
            <a:ext cx="1436405" cy="804388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665" y="4261901"/>
            <a:ext cx="1430027" cy="589996"/>
          </a:xfrm>
          <a:prstGeom prst="rect">
            <a:avLst/>
          </a:prstGeom>
        </p:spPr>
      </p:pic>
      <p:grpSp>
        <p:nvGrpSpPr>
          <p:cNvPr id="10" name="Picture 2"/>
          <p:cNvGrpSpPr/>
          <p:nvPr/>
        </p:nvGrpSpPr>
        <p:grpSpPr>
          <a:xfrm>
            <a:off x="529711" y="2321368"/>
            <a:ext cx="1213558" cy="590812"/>
            <a:chOff x="0" y="0"/>
            <a:chExt cx="1213556" cy="590811"/>
          </a:xfrm>
        </p:grpSpPr>
        <p:sp>
          <p:nvSpPr>
            <p:cNvPr id="11" name="Rectangle"/>
            <p:cNvSpPr/>
            <p:nvPr/>
          </p:nvSpPr>
          <p:spPr>
            <a:xfrm>
              <a:off x="0" y="0"/>
              <a:ext cx="1213557" cy="590812"/>
            </a:xfrm>
            <a:prstGeom prst="rect">
              <a:avLst/>
            </a:prstGeom>
            <a:solidFill>
              <a:srgbClr val="2F559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pic>
          <p:nvPicPr>
            <p:cNvPr id="12" name="image23.png" descr="image2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1213557" cy="5908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" name="Picture 4" descr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635" y="5008212"/>
            <a:ext cx="1907019" cy="381405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784" y="1278058"/>
            <a:ext cx="11705216" cy="5330709"/>
          </a:xfrm>
        </p:spPr>
        <p:txBody>
          <a:bodyPr/>
          <a:lstStyle/>
          <a:p>
            <a:r>
              <a:rPr lang="en-GB" b="1" dirty="0" smtClean="0"/>
              <a:t>Task </a:t>
            </a:r>
            <a:r>
              <a:rPr lang="en-GB" b="1" dirty="0"/>
              <a:t>4.2</a:t>
            </a:r>
            <a:r>
              <a:rPr lang="en-GB" dirty="0"/>
              <a:t> on </a:t>
            </a:r>
            <a:r>
              <a:rPr lang="en-GB" b="1" dirty="0"/>
              <a:t>Quality</a:t>
            </a:r>
            <a:r>
              <a:rPr lang="en-GB" dirty="0"/>
              <a:t> of novel radionuclides and </a:t>
            </a:r>
            <a:r>
              <a:rPr lang="en-GB" dirty="0" smtClean="0"/>
              <a:t>radiopharmaceuticals:</a:t>
            </a:r>
          </a:p>
          <a:p>
            <a:r>
              <a:rPr lang="en-GB" b="1" dirty="0" smtClean="0"/>
              <a:t>Cu-64</a:t>
            </a:r>
            <a:r>
              <a:rPr lang="en-GB" dirty="0" smtClean="0"/>
              <a:t>: 	Finalisation </a:t>
            </a:r>
            <a:r>
              <a:rPr lang="en-GB" dirty="0"/>
              <a:t>of the </a:t>
            </a:r>
            <a:r>
              <a:rPr lang="en-GB" dirty="0" smtClean="0"/>
              <a:t>Inter-laboratory </a:t>
            </a:r>
            <a:r>
              <a:rPr lang="en-GB" dirty="0"/>
              <a:t>Comparison (</a:t>
            </a:r>
            <a:r>
              <a:rPr lang="en-GB" b="1" dirty="0"/>
              <a:t>ILC</a:t>
            </a:r>
            <a:r>
              <a:rPr lang="en-GB" dirty="0"/>
              <a:t>) study with </a:t>
            </a:r>
            <a:r>
              <a:rPr lang="en-GB" dirty="0" smtClean="0"/>
              <a:t>Cu-64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- Samples received and tested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- Final report written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- To be distributed to partners and reviewed             		</a:t>
            </a:r>
            <a:endParaRPr lang="en-GB" sz="1200" dirty="0" smtClean="0"/>
          </a:p>
          <a:p>
            <a:endParaRPr lang="en-GB" dirty="0" smtClean="0"/>
          </a:p>
        </p:txBody>
      </p:sp>
      <p:sp>
        <p:nvSpPr>
          <p:cNvPr id="15" name="Rechteck 14"/>
          <p:cNvSpPr/>
          <p:nvPr/>
        </p:nvSpPr>
        <p:spPr>
          <a:xfrm>
            <a:off x="2393803" y="369773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>
              <a:buNone/>
            </a:pPr>
            <a:endParaRPr lang="de-AT" sz="2400" dirty="0" smtClean="0"/>
          </a:p>
          <a:p>
            <a:pPr marL="0" lvl="1" indent="0">
              <a:buNone/>
            </a:pPr>
            <a:r>
              <a:rPr lang="de-AT" sz="2400" dirty="0" smtClean="0"/>
              <a:t>Next </a:t>
            </a:r>
            <a:r>
              <a:rPr lang="de-AT" sz="2400" dirty="0" err="1"/>
              <a:t>steps</a:t>
            </a:r>
            <a:endParaRPr lang="de-AT" sz="2400" dirty="0"/>
          </a:p>
          <a:p>
            <a:pPr lvl="1"/>
            <a:r>
              <a:rPr lang="de-AT" sz="2400" dirty="0" err="1" smtClean="0"/>
              <a:t>Publication</a:t>
            </a:r>
            <a:r>
              <a:rPr lang="de-AT" sz="2400" dirty="0" smtClean="0"/>
              <a:t> </a:t>
            </a:r>
            <a:r>
              <a:rPr lang="de-AT" sz="2400" dirty="0" err="1"/>
              <a:t>planned</a:t>
            </a:r>
            <a:endParaRPr lang="de-AT" sz="2400" dirty="0"/>
          </a:p>
          <a:p>
            <a:pPr lvl="1"/>
            <a:r>
              <a:rPr lang="de-AT" sz="2400" dirty="0" err="1" smtClean="0"/>
              <a:t>Compiling</a:t>
            </a:r>
            <a:r>
              <a:rPr lang="de-AT" sz="2400" dirty="0" smtClean="0"/>
              <a:t> </a:t>
            </a:r>
            <a:r>
              <a:rPr lang="de-AT" sz="2400" dirty="0" err="1" smtClean="0"/>
              <a:t>dataset</a:t>
            </a:r>
            <a:r>
              <a:rPr lang="de-AT" sz="2400" dirty="0" smtClean="0"/>
              <a:t> </a:t>
            </a:r>
            <a:r>
              <a:rPr lang="de-AT" sz="2400" dirty="0" err="1" smtClean="0"/>
              <a:t>for</a:t>
            </a:r>
            <a:r>
              <a:rPr lang="de-AT" sz="2400" dirty="0" smtClean="0"/>
              <a:t> EDQM in </a:t>
            </a:r>
            <a:r>
              <a:rPr lang="de-AT" sz="2400" dirty="0" err="1" smtClean="0"/>
              <a:t>support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monograph</a:t>
            </a:r>
            <a:r>
              <a:rPr lang="de-AT" sz="2400" dirty="0" smtClean="0"/>
              <a:t> </a:t>
            </a:r>
            <a:r>
              <a:rPr lang="de-AT" sz="2400" dirty="0" err="1" smtClean="0"/>
              <a:t>development</a:t>
            </a:r>
            <a:r>
              <a:rPr lang="de-AT" sz="2400" dirty="0" smtClean="0"/>
              <a:t>, EDQM </a:t>
            </a:r>
            <a:r>
              <a:rPr lang="de-AT" sz="2400" dirty="0" err="1"/>
              <a:t>informed</a:t>
            </a:r>
            <a:r>
              <a:rPr lang="de-AT" sz="2400" dirty="0"/>
              <a:t> </a:t>
            </a:r>
            <a:r>
              <a:rPr lang="de-AT" sz="2400" dirty="0" err="1"/>
              <a:t>about</a:t>
            </a:r>
            <a:r>
              <a:rPr lang="de-AT" sz="2400" dirty="0"/>
              <a:t> </a:t>
            </a:r>
            <a:r>
              <a:rPr lang="de-AT" sz="2400" dirty="0" err="1"/>
              <a:t>support</a:t>
            </a:r>
            <a:r>
              <a:rPr lang="de-AT" sz="2400" dirty="0"/>
              <a:t> </a:t>
            </a:r>
            <a:r>
              <a:rPr lang="de-AT" sz="2400" dirty="0" err="1"/>
              <a:t>from</a:t>
            </a:r>
            <a:r>
              <a:rPr lang="de-AT" sz="2400" dirty="0"/>
              <a:t> PRISMAP</a:t>
            </a:r>
          </a:p>
        </p:txBody>
      </p:sp>
    </p:spTree>
    <p:extLst>
      <p:ext uri="{BB962C8B-B14F-4D97-AF65-F5344CB8AC3E}">
        <p14:creationId xmlns:p14="http://schemas.microsoft.com/office/powerpoint/2010/main" val="2265587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1345" y="91396"/>
            <a:ext cx="11377061" cy="1036487"/>
          </a:xfrm>
        </p:spPr>
        <p:txBody>
          <a:bodyPr/>
          <a:lstStyle/>
          <a:p>
            <a:r>
              <a:rPr lang="en-US" dirty="0"/>
              <a:t>Achievements on Quality Data of PRISMAP radionuclides: </a:t>
            </a:r>
            <a:r>
              <a:rPr lang="en-US" dirty="0" smtClean="0"/>
              <a:t>monograph </a:t>
            </a:r>
            <a:r>
              <a:rPr lang="en-US" dirty="0"/>
              <a:t>development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WP3-TNA-3 Translational research and medical application</a:t>
            </a:r>
            <a:endParaRPr lang="en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 txBox="1">
            <a:spLocks/>
          </p:cNvSpPr>
          <p:nvPr/>
        </p:nvSpPr>
        <p:spPr>
          <a:xfrm>
            <a:off x="394635" y="1016116"/>
            <a:ext cx="11954902" cy="5330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95355"/>
              </a:buClr>
              <a:buFont typeface="Wingdings" pitchFamily="2" charset="2"/>
              <a:buChar char="§"/>
              <a:defRPr sz="24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16B67"/>
              </a:buClr>
              <a:buFont typeface="Wingdings" pitchFamily="2" charset="2"/>
              <a:buChar char="§"/>
              <a:defRPr sz="20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16B67"/>
              </a:buClr>
              <a:buFont typeface="Wingdings" pitchFamily="2" charset="2"/>
              <a:buChar char="§"/>
              <a:defRPr sz="20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16B67"/>
              </a:buClr>
              <a:buFont typeface="Wingdings" pitchFamily="2" charset="2"/>
              <a:buChar char="§"/>
              <a:defRPr sz="20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16B67"/>
              </a:buClr>
              <a:buFont typeface="Wingdings" pitchFamily="2" charset="2"/>
              <a:buChar char="§"/>
              <a:defRPr sz="20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smtClean="0"/>
              <a:t>Task 4.2</a:t>
            </a:r>
            <a:r>
              <a:rPr lang="en-GB" sz="1800" dirty="0" smtClean="0"/>
              <a:t> on </a:t>
            </a:r>
            <a:r>
              <a:rPr lang="en-GB" sz="1800" b="1" dirty="0" smtClean="0"/>
              <a:t>Quality</a:t>
            </a:r>
            <a:r>
              <a:rPr lang="en-GB" sz="1800" dirty="0" smtClean="0"/>
              <a:t> of novel radionuclides and radiopharmaceuticals: </a:t>
            </a:r>
            <a:r>
              <a:rPr lang="en-GB" dirty="0" smtClean="0"/>
              <a:t>	</a:t>
            </a:r>
          </a:p>
          <a:p>
            <a:r>
              <a:rPr lang="en-GB" b="1" dirty="0" smtClean="0"/>
              <a:t>Tb-161</a:t>
            </a:r>
            <a:r>
              <a:rPr lang="en-GB" dirty="0" smtClean="0"/>
              <a:t>: 	</a:t>
            </a:r>
          </a:p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b="1" dirty="0" smtClean="0"/>
              <a:t>Monograph</a:t>
            </a:r>
            <a:r>
              <a:rPr lang="en-GB" dirty="0" smtClean="0"/>
              <a:t> (SCK CEN, PSI, NCBJ) developed based on standardised analytical methods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- currently reviewed by PSI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- Publication planned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sz="1100" dirty="0" smtClean="0"/>
          </a:p>
          <a:p>
            <a:endParaRPr lang="en-GB" b="1" dirty="0" smtClean="0"/>
          </a:p>
          <a:p>
            <a:r>
              <a:rPr lang="en-GB" b="1" dirty="0" smtClean="0"/>
              <a:t>Ac-225</a:t>
            </a:r>
            <a:r>
              <a:rPr lang="en-GB" dirty="0" smtClean="0"/>
              <a:t>: 	Intensive contacts with the European Directorate for the Quality of              		Medicines &amp; HealthCare (EDQM) to draft a </a:t>
            </a:r>
            <a:r>
              <a:rPr lang="en-GB" b="1" dirty="0" smtClean="0"/>
              <a:t>dedicated chapter</a:t>
            </a:r>
            <a:r>
              <a:rPr lang="en-GB" dirty="0" smtClean="0"/>
              <a:t> on Ac-225 (JRC)</a:t>
            </a:r>
          </a:p>
        </p:txBody>
      </p:sp>
      <p:pic>
        <p:nvPicPr>
          <p:cNvPr id="8" name="Picture 1"/>
          <p:cNvPicPr>
            <a:picLocks/>
          </p:cNvPicPr>
          <p:nvPr/>
        </p:nvPicPr>
        <p:blipFill rotWithShape="1">
          <a:blip r:embed="rId2"/>
          <a:srcRect l="12814" t="42343" r="75615" b="42583"/>
          <a:stretch/>
        </p:blipFill>
        <p:spPr>
          <a:xfrm>
            <a:off x="719968" y="2616166"/>
            <a:ext cx="731521" cy="698270"/>
          </a:xfrm>
          <a:prstGeom prst="rect">
            <a:avLst/>
          </a:prstGeom>
        </p:spPr>
      </p:pic>
      <p:pic>
        <p:nvPicPr>
          <p:cNvPr id="9" name="Picture 1"/>
          <p:cNvPicPr/>
          <p:nvPr/>
        </p:nvPicPr>
        <p:blipFill rotWithShape="1">
          <a:blip r:embed="rId2"/>
          <a:srcRect l="75300" t="62719" r="12610" b="21696"/>
          <a:stretch/>
        </p:blipFill>
        <p:spPr>
          <a:xfrm>
            <a:off x="683326" y="5449149"/>
            <a:ext cx="798897" cy="658598"/>
          </a:xfrm>
          <a:prstGeom prst="rect">
            <a:avLst/>
          </a:prstGeom>
        </p:spPr>
      </p:pic>
      <p:pic>
        <p:nvPicPr>
          <p:cNvPr id="10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6667" y="2463771"/>
            <a:ext cx="1907019" cy="381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5880" y="5603582"/>
            <a:ext cx="1784516" cy="901203"/>
          </a:xfrm>
          <a:prstGeom prst="rect">
            <a:avLst/>
          </a:prstGeom>
        </p:spPr>
      </p:pic>
      <p:pic>
        <p:nvPicPr>
          <p:cNvPr id="12" name="Picture 2" descr="File:EDQM 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99" y="3954107"/>
            <a:ext cx="1122677" cy="84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0577" y="2375305"/>
            <a:ext cx="1430027" cy="589996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67657" y="1448706"/>
            <a:ext cx="1328676" cy="49958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8"/>
          <a:srcRect t="14426" b="25620"/>
          <a:stretch/>
        </p:blipFill>
        <p:spPr>
          <a:xfrm>
            <a:off x="6486269" y="3172367"/>
            <a:ext cx="5459152" cy="1745294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46904" y="5725459"/>
            <a:ext cx="665967" cy="65745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84402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CBDB56-FD3B-B825-6A53-495ACBA8F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Regulatory Activities with EMA and regulatory bodies</a:t>
            </a:r>
            <a:endParaRPr lang="en-GB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728" y="1149972"/>
            <a:ext cx="1042467" cy="1042467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20" y="1905656"/>
            <a:ext cx="6930150" cy="3272959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388936" y="5138199"/>
            <a:ext cx="6256264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3200" dirty="0" smtClean="0"/>
              <a:t>PRISMAPs </a:t>
            </a:r>
            <a:r>
              <a:rPr lang="de-AT" sz="3200" dirty="0" err="1" smtClean="0"/>
              <a:t>opinion</a:t>
            </a:r>
            <a:r>
              <a:rPr lang="de-AT" sz="3200" dirty="0" smtClean="0"/>
              <a:t> </a:t>
            </a:r>
            <a:r>
              <a:rPr lang="de-AT" sz="3200" dirty="0" err="1" smtClean="0"/>
              <a:t>raised</a:t>
            </a:r>
            <a:endParaRPr lang="de-AT" sz="3200" dirty="0" smtClean="0"/>
          </a:p>
          <a:p>
            <a:r>
              <a:rPr lang="de-AT" sz="3200" dirty="0" smtClean="0"/>
              <a:t>PRISMAP </a:t>
            </a:r>
            <a:r>
              <a:rPr lang="de-AT" sz="3200" dirty="0" err="1" smtClean="0"/>
              <a:t>acknowledged</a:t>
            </a:r>
            <a:r>
              <a:rPr lang="de-AT" sz="3200" dirty="0" smtClean="0"/>
              <a:t> </a:t>
            </a:r>
            <a:r>
              <a:rPr lang="de-AT" sz="3200" dirty="0" err="1" smtClean="0"/>
              <a:t>stakeholder</a:t>
            </a:r>
            <a:endParaRPr lang="de-AT" sz="3200" dirty="0" smtClean="0"/>
          </a:p>
          <a:p>
            <a:r>
              <a:rPr lang="de-AT" sz="3200" dirty="0" err="1" smtClean="0"/>
              <a:t>EMA`s</a:t>
            </a:r>
            <a:r>
              <a:rPr lang="de-AT" sz="3200" dirty="0" smtClean="0"/>
              <a:t> turn </a:t>
            </a:r>
            <a:r>
              <a:rPr lang="de-AT" sz="3200" dirty="0" err="1" smtClean="0"/>
              <a:t>to</a:t>
            </a:r>
            <a:r>
              <a:rPr lang="de-AT" sz="3200" dirty="0" smtClean="0"/>
              <a:t> </a:t>
            </a:r>
            <a:r>
              <a:rPr lang="de-AT" sz="3200" dirty="0" err="1" smtClean="0"/>
              <a:t>move</a:t>
            </a:r>
            <a:r>
              <a:rPr lang="de-AT" sz="3200" dirty="0" smtClean="0"/>
              <a:t> 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4024" y="1822570"/>
            <a:ext cx="4304396" cy="3607176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8174484" y="821344"/>
            <a:ext cx="38319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3200" dirty="0" smtClean="0"/>
              <a:t>Revision </a:t>
            </a:r>
            <a:r>
              <a:rPr lang="de-AT" sz="3200" dirty="0" err="1" smtClean="0"/>
              <a:t>of</a:t>
            </a:r>
            <a:r>
              <a:rPr lang="de-AT" sz="3200" dirty="0" smtClean="0"/>
              <a:t> </a:t>
            </a:r>
          </a:p>
          <a:p>
            <a:pPr algn="ctr"/>
            <a:r>
              <a:rPr lang="de-AT" sz="3200" dirty="0" smtClean="0"/>
              <a:t>EU </a:t>
            </a:r>
            <a:r>
              <a:rPr lang="de-AT" sz="3200" dirty="0" err="1" smtClean="0"/>
              <a:t>Pharma</a:t>
            </a:r>
            <a:r>
              <a:rPr lang="de-AT" sz="3200" dirty="0" smtClean="0"/>
              <a:t> </a:t>
            </a:r>
            <a:r>
              <a:rPr lang="de-AT" sz="3200" dirty="0" err="1" smtClean="0"/>
              <a:t>regulation</a:t>
            </a:r>
            <a:endParaRPr lang="de-DE" sz="3200" dirty="0"/>
          </a:p>
        </p:txBody>
      </p:sp>
      <p:sp>
        <p:nvSpPr>
          <p:cNvPr id="25" name="Textfeld 24"/>
          <p:cNvSpPr txBox="1"/>
          <p:nvPr/>
        </p:nvSpPr>
        <p:spPr>
          <a:xfrm>
            <a:off x="6986627" y="5168582"/>
            <a:ext cx="5205373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3200" dirty="0" smtClean="0"/>
              <a:t>Revision in </a:t>
            </a:r>
            <a:r>
              <a:rPr lang="de-AT" sz="3200" dirty="0" err="1" smtClean="0"/>
              <a:t>the</a:t>
            </a:r>
            <a:r>
              <a:rPr lang="de-AT" sz="3200" dirty="0" smtClean="0"/>
              <a:t> </a:t>
            </a:r>
            <a:r>
              <a:rPr lang="de-AT" sz="3200" dirty="0" err="1" smtClean="0"/>
              <a:t>hands</a:t>
            </a:r>
            <a:r>
              <a:rPr lang="de-AT" sz="3200" dirty="0" smtClean="0"/>
              <a:t> </a:t>
            </a:r>
            <a:r>
              <a:rPr lang="de-AT" sz="3200" dirty="0" err="1" smtClean="0"/>
              <a:t>of</a:t>
            </a:r>
            <a:r>
              <a:rPr lang="de-AT" sz="3200" dirty="0" smtClean="0"/>
              <a:t> Council (i.e. </a:t>
            </a:r>
            <a:r>
              <a:rPr lang="de-AT" sz="3200" dirty="0" err="1" smtClean="0"/>
              <a:t>memberstates</a:t>
            </a:r>
            <a:r>
              <a:rPr lang="de-AT" sz="3200" dirty="0" smtClean="0"/>
              <a:t>)</a:t>
            </a:r>
          </a:p>
          <a:p>
            <a:r>
              <a:rPr lang="de-AT" sz="3200" dirty="0" smtClean="0"/>
              <a:t>EANM </a:t>
            </a:r>
            <a:r>
              <a:rPr lang="de-AT" sz="3200" dirty="0" err="1" smtClean="0"/>
              <a:t>activities</a:t>
            </a:r>
            <a:r>
              <a:rPr lang="de-AT" sz="3200" dirty="0" smtClean="0"/>
              <a:t> </a:t>
            </a:r>
            <a:r>
              <a:rPr lang="de-AT" sz="3200" dirty="0" err="1" smtClean="0"/>
              <a:t>to</a:t>
            </a:r>
            <a:r>
              <a:rPr lang="de-AT" sz="3200" dirty="0" smtClean="0"/>
              <a:t> </a:t>
            </a:r>
            <a:r>
              <a:rPr lang="de-AT" sz="3200" dirty="0" err="1" smtClean="0"/>
              <a:t>be</a:t>
            </a:r>
            <a:r>
              <a:rPr lang="de-AT" sz="3200" dirty="0" smtClean="0"/>
              <a:t> </a:t>
            </a:r>
            <a:r>
              <a:rPr lang="de-AT" sz="3200" dirty="0" err="1" smtClean="0"/>
              <a:t>heard</a:t>
            </a:r>
            <a:endParaRPr lang="de-AT" sz="3200" dirty="0" smtClean="0"/>
          </a:p>
        </p:txBody>
      </p:sp>
      <p:sp>
        <p:nvSpPr>
          <p:cNvPr id="26" name="Textfeld 25"/>
          <p:cNvSpPr txBox="1"/>
          <p:nvPr/>
        </p:nvSpPr>
        <p:spPr>
          <a:xfrm>
            <a:off x="2120899" y="1268029"/>
            <a:ext cx="973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3200" dirty="0" smtClean="0"/>
              <a:t>EMA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971914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1D64E-D3B0-60A2-1827-7349526AD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Stzandardization</a:t>
            </a:r>
            <a:r>
              <a:rPr lang="en-GB" dirty="0" smtClean="0"/>
              <a:t> - NMES study  </a:t>
            </a:r>
            <a:r>
              <a:rPr lang="en-GB" dirty="0"/>
              <a:t>and current activity for Tb-161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671289-F7A4-9971-B56F-8957D42EA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8423901" cy="4632585"/>
          </a:xfrm>
        </p:spPr>
        <p:txBody>
          <a:bodyPr/>
          <a:lstStyle/>
          <a:p>
            <a:r>
              <a:rPr lang="en-GB" dirty="0"/>
              <a:t>June 2024 – calibration @ UZ Leuven with SCK</a:t>
            </a:r>
          </a:p>
          <a:p>
            <a:pPr lvl="1"/>
            <a:r>
              <a:rPr lang="en-GB" dirty="0"/>
              <a:t>onsite calibration &amp; verification of multiple activity meters</a:t>
            </a:r>
          </a:p>
          <a:p>
            <a:pPr lvl="1"/>
            <a:r>
              <a:rPr lang="en-GB" dirty="0"/>
              <a:t>standard reference vial and secondary geometries (SV-25A vial, </a:t>
            </a:r>
            <a:r>
              <a:rPr lang="en-GB" dirty="0" err="1"/>
              <a:t>Huayi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investigated radionuclides: Zr-89, Lu-177, and Ga-68</a:t>
            </a:r>
          </a:p>
          <a:p>
            <a:pPr lvl="1"/>
            <a:r>
              <a:rPr lang="en-GB" dirty="0"/>
              <a:t>general workflow rehearsal for the Tb-161 exercise</a:t>
            </a:r>
          </a:p>
          <a:p>
            <a:r>
              <a:rPr lang="en-GB" dirty="0"/>
              <a:t>Tb-161 – provided by SCK end of June 2024</a:t>
            </a:r>
          </a:p>
          <a:p>
            <a:pPr lvl="1"/>
            <a:r>
              <a:rPr lang="en-GB" dirty="0"/>
              <a:t>activity traceable to the secondary standard (Fidelis)</a:t>
            </a:r>
          </a:p>
          <a:p>
            <a:pPr lvl="1"/>
            <a:r>
              <a:rPr lang="en-GB" dirty="0"/>
              <a:t>planned verification of previous calibration exercises</a:t>
            </a:r>
          </a:p>
          <a:p>
            <a:pPr lvl="1"/>
            <a:r>
              <a:rPr lang="en-GB" dirty="0"/>
              <a:t>planned gamma camera and quantitative SPECT analysis</a:t>
            </a:r>
          </a:p>
          <a:p>
            <a:pPr lvl="1"/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4EABF55-4AE9-3114-C291-708DE397D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CH" dirty="0"/>
              <a:t>2nd Review Meeting, 4 J</a:t>
            </a:r>
            <a:r>
              <a:rPr lang="en-US" dirty="0"/>
              <a:t>u</a:t>
            </a:r>
            <a:r>
              <a:rPr lang="en-CH" dirty="0"/>
              <a:t>ly 2024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3736F3-1CE1-E3BA-1060-9AC7787B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6</a:t>
            </a:fld>
            <a:endParaRPr lang="en-CH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8AFAEFB-A325-D259-F8C9-0BC69C0140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7864" y="3484240"/>
            <a:ext cx="3854944" cy="291338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E9F0542-6D0A-0CCC-59BE-5AECAC1963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70" y="4866469"/>
            <a:ext cx="6860835" cy="143386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DB7902AD-7ACB-8B66-C34D-8170E0BAB4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7926" y="1284224"/>
            <a:ext cx="3115161" cy="209205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426" y="957790"/>
            <a:ext cx="2078610" cy="7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18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1D64E-D3B0-60A2-1827-7349526AD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planned for next period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671289-F7A4-9971-B56F-8957D42EA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6" y="1504676"/>
            <a:ext cx="8247340" cy="4632585"/>
          </a:xfrm>
        </p:spPr>
        <p:txBody>
          <a:bodyPr>
            <a:normAutofit/>
          </a:bodyPr>
          <a:lstStyle/>
          <a:p>
            <a:r>
              <a:rPr lang="en-GB" dirty="0"/>
              <a:t>participation to a Belgian action plan for radioligand therapy</a:t>
            </a:r>
          </a:p>
          <a:p>
            <a:pPr lvl="1"/>
            <a:r>
              <a:rPr lang="en-GB" dirty="0"/>
              <a:t>regulations – input from PRISMAP WP4 for internal dosimetry, optimization and therapy planning and verification</a:t>
            </a:r>
          </a:p>
          <a:p>
            <a:pPr lvl="1"/>
            <a:r>
              <a:rPr lang="en-GB" dirty="0"/>
              <a:t>RLT clinical framework – input from PRISMAP WP4 for end-to-end metrology, medical physics, harmonization and standardization</a:t>
            </a:r>
          </a:p>
          <a:p>
            <a:r>
              <a:rPr lang="en-GB" dirty="0"/>
              <a:t>pursue a national metrology campaign in Belgium</a:t>
            </a:r>
          </a:p>
          <a:p>
            <a:pPr lvl="1"/>
            <a:r>
              <a:rPr lang="en-GB" dirty="0"/>
              <a:t>discussed with NM &amp; MPE associations and regulator</a:t>
            </a:r>
          </a:p>
          <a:p>
            <a:pPr lvl="1"/>
            <a:r>
              <a:rPr lang="en-GB" dirty="0"/>
              <a:t>try to obtain funding with FPS Health</a:t>
            </a:r>
          </a:p>
          <a:p>
            <a:r>
              <a:rPr lang="en-GB" dirty="0"/>
              <a:t>metrology service provided by SCK for NM community</a:t>
            </a:r>
          </a:p>
          <a:p>
            <a:pPr lvl="1"/>
            <a:r>
              <a:rPr lang="en-GB" dirty="0"/>
              <a:t>designation by FPS Economy and BELAC accreditation</a:t>
            </a:r>
          </a:p>
          <a:p>
            <a:r>
              <a:rPr lang="en-GB" dirty="0"/>
              <a:t>planned MSc thesis @ KU Leuven </a:t>
            </a:r>
            <a:r>
              <a:rPr lang="en-US" dirty="0"/>
              <a:t>about the calibration of activity meters and the influence of recipient geometry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4EABF55-4AE9-3114-C291-708DE397D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CH" dirty="0"/>
              <a:t>2nd Review Meeting, 4 J</a:t>
            </a:r>
            <a:r>
              <a:rPr lang="en-US" dirty="0"/>
              <a:t>u</a:t>
            </a:r>
            <a:r>
              <a:rPr lang="en-CH" dirty="0"/>
              <a:t>ly 2024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3736F3-1CE1-E3BA-1060-9AC7787B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7</a:t>
            </a:fld>
            <a:endParaRPr lang="en-CH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A3441D6-D895-9E3F-60C2-AD02542B5A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5388" y="135825"/>
            <a:ext cx="3021483" cy="3348233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331DFA5-1685-3FA8-819C-A933E598C1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0366" y="3630422"/>
            <a:ext cx="3856506" cy="3019751"/>
          </a:xfrm>
          <a:prstGeom prst="rect">
            <a:avLst/>
          </a:prstGeom>
        </p:spPr>
      </p:pic>
      <p:pic>
        <p:nvPicPr>
          <p:cNvPr id="8" name="Picture 2" descr="Search.be">
            <a:extLst>
              <a:ext uri="{FF2B5EF4-FFF2-40B4-BE49-F238E27FC236}">
                <a16:creationId xmlns:a16="http://schemas.microsoft.com/office/drawing/2014/main" id="{ACD36B72-0EE7-BC05-69C9-A5E60290C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08" y="5674673"/>
            <a:ext cx="1145548" cy="92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3CB1-2E0A-2545-AE3A-3061E8BF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Work planned for the </a:t>
            </a:r>
            <a:r>
              <a:rPr lang="en-US" b="1" dirty="0" smtClean="0"/>
              <a:t>final </a:t>
            </a:r>
            <a:r>
              <a:rPr lang="en-US" b="1" dirty="0"/>
              <a:t>period</a:t>
            </a:r>
            <a:endParaRPr lang="en-CH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072342"/>
            <a:ext cx="11377061" cy="5274483"/>
          </a:xfrm>
        </p:spPr>
        <p:txBody>
          <a:bodyPr>
            <a:normAutofit fontScale="92500" lnSpcReduction="20000"/>
          </a:bodyPr>
          <a:lstStyle/>
          <a:p>
            <a:r>
              <a:rPr lang="de-AT" b="1" dirty="0" smtClean="0"/>
              <a:t>T4.2 </a:t>
            </a:r>
            <a:r>
              <a:rPr lang="en-GB" dirty="0"/>
              <a:t>on </a:t>
            </a:r>
            <a:r>
              <a:rPr lang="en-GB" b="1" dirty="0"/>
              <a:t>Quality</a:t>
            </a:r>
            <a:r>
              <a:rPr lang="en-GB" dirty="0"/>
              <a:t> of novel radionuclides and </a:t>
            </a:r>
            <a:r>
              <a:rPr lang="en-GB" dirty="0" smtClean="0"/>
              <a:t>radiopharmaceuticals: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AT" dirty="0" err="1" smtClean="0"/>
              <a:t>Finalise</a:t>
            </a:r>
            <a:r>
              <a:rPr lang="de-AT" dirty="0" smtClean="0"/>
              <a:t>  ILC </a:t>
            </a:r>
            <a:r>
              <a:rPr lang="de-AT" dirty="0" err="1" smtClean="0"/>
              <a:t>report</a:t>
            </a:r>
            <a:r>
              <a:rPr lang="de-AT" dirty="0" smtClean="0"/>
              <a:t> on </a:t>
            </a:r>
            <a:r>
              <a:rPr lang="de-AT" b="1" u="sng" dirty="0" smtClean="0"/>
              <a:t>Cu-64</a:t>
            </a:r>
            <a:r>
              <a:rPr lang="de-AT" dirty="0" smtClean="0"/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AT" dirty="0" err="1" smtClean="0"/>
              <a:t>Finalise</a:t>
            </a:r>
            <a:r>
              <a:rPr lang="de-AT" dirty="0" smtClean="0"/>
              <a:t> </a:t>
            </a:r>
            <a:r>
              <a:rPr lang="de-AT" b="1" u="sng" dirty="0" smtClean="0"/>
              <a:t>Tb-161</a:t>
            </a:r>
            <a:r>
              <a:rPr lang="de-AT" dirty="0" smtClean="0"/>
              <a:t> </a:t>
            </a:r>
            <a:r>
              <a:rPr lang="de-AT" dirty="0" err="1" smtClean="0"/>
              <a:t>monograph</a:t>
            </a:r>
            <a:r>
              <a:rPr lang="de-AT" dirty="0" smtClean="0"/>
              <a:t> with potential </a:t>
            </a:r>
            <a:r>
              <a:rPr lang="de-AT" dirty="0" err="1" smtClean="0"/>
              <a:t>publication</a:t>
            </a:r>
            <a:endParaRPr lang="de-AT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de-AT" dirty="0" err="1" smtClean="0"/>
              <a:t>Continue</a:t>
            </a:r>
            <a:r>
              <a:rPr lang="de-AT" dirty="0" smtClean="0"/>
              <a:t> Involvement in EDQM Chapter on </a:t>
            </a:r>
            <a:r>
              <a:rPr lang="de-AT" b="1" u="sng" dirty="0" smtClean="0"/>
              <a:t>Ac-225</a:t>
            </a:r>
            <a:r>
              <a:rPr lang="de-AT" dirty="0" smtClean="0"/>
              <a:t> </a:t>
            </a:r>
            <a:r>
              <a:rPr lang="de-AT" dirty="0" err="1" smtClean="0"/>
              <a:t>development</a:t>
            </a:r>
            <a:endParaRPr lang="de-AT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de-AT" dirty="0" err="1" smtClean="0"/>
              <a:t>Collecting</a:t>
            </a:r>
            <a:r>
              <a:rPr lang="de-AT" dirty="0" smtClean="0"/>
              <a:t> </a:t>
            </a:r>
            <a:r>
              <a:rPr lang="de-AT" dirty="0" err="1" smtClean="0"/>
              <a:t>quality</a:t>
            </a:r>
            <a:r>
              <a:rPr lang="de-AT" dirty="0" smtClean="0"/>
              <a:t> </a:t>
            </a:r>
            <a:r>
              <a:rPr lang="de-AT" dirty="0" err="1" smtClean="0"/>
              <a:t>data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PRISMAP`s</a:t>
            </a:r>
            <a:r>
              <a:rPr lang="de-AT" dirty="0" smtClean="0"/>
              <a:t> </a:t>
            </a:r>
            <a:r>
              <a:rPr lang="de-AT" dirty="0" err="1" smtClean="0"/>
              <a:t>radionuclides</a:t>
            </a:r>
            <a:r>
              <a:rPr lang="de-AT" dirty="0" smtClean="0"/>
              <a:t>, </a:t>
            </a:r>
            <a:r>
              <a:rPr lang="de-AT" dirty="0" err="1"/>
              <a:t>format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next</a:t>
            </a:r>
            <a:r>
              <a:rPr lang="de-AT" dirty="0"/>
              <a:t> WP </a:t>
            </a:r>
            <a:r>
              <a:rPr lang="de-AT" dirty="0" err="1"/>
              <a:t>meetings</a:t>
            </a:r>
            <a:endParaRPr lang="de-AT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AT" sz="2400" b="1" dirty="0" err="1" smtClean="0"/>
              <a:t>Regulatory</a:t>
            </a:r>
            <a:r>
              <a:rPr lang="de-AT" b="1" dirty="0" smtClean="0"/>
              <a:t> </a:t>
            </a:r>
            <a:r>
              <a:rPr lang="de-AT" b="1" dirty="0" err="1" smtClean="0"/>
              <a:t>Activities</a:t>
            </a:r>
            <a:r>
              <a:rPr lang="de-AT" b="1" dirty="0" smtClean="0"/>
              <a:t>: </a:t>
            </a:r>
            <a:endParaRPr lang="de-AT" b="1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de-AT" dirty="0" smtClean="0"/>
              <a:t>Further </a:t>
            </a:r>
            <a:r>
              <a:rPr lang="de-AT" dirty="0" err="1"/>
              <a:t>response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proposals</a:t>
            </a:r>
            <a:r>
              <a:rPr lang="de-AT" dirty="0"/>
              <a:t> </a:t>
            </a:r>
            <a:r>
              <a:rPr lang="de-AT" dirty="0" err="1"/>
              <a:t>within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currently</a:t>
            </a:r>
            <a:r>
              <a:rPr lang="de-AT" dirty="0"/>
              <a:t> </a:t>
            </a:r>
            <a:r>
              <a:rPr lang="de-AT" dirty="0" err="1"/>
              <a:t>changing</a:t>
            </a:r>
            <a:r>
              <a:rPr lang="de-AT" dirty="0"/>
              <a:t> </a:t>
            </a:r>
            <a:r>
              <a:rPr lang="de-AT" dirty="0" err="1"/>
              <a:t>regulatory</a:t>
            </a:r>
            <a:r>
              <a:rPr lang="de-AT" dirty="0"/>
              <a:t> </a:t>
            </a:r>
            <a:r>
              <a:rPr lang="de-AT" dirty="0" err="1"/>
              <a:t>landscape</a:t>
            </a:r>
            <a:r>
              <a:rPr lang="de-AT" dirty="0"/>
              <a:t>: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de-AT" u="sng" dirty="0"/>
              <a:t>EMA</a:t>
            </a:r>
            <a:r>
              <a:rPr lang="de-AT" dirty="0"/>
              <a:t>: Guidelines, Annex 3 (</a:t>
            </a:r>
            <a:r>
              <a:rPr lang="de-AT" dirty="0" err="1"/>
              <a:t>waiting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release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EMA`s</a:t>
            </a:r>
            <a:r>
              <a:rPr lang="de-AT" dirty="0"/>
              <a:t> </a:t>
            </a:r>
            <a:r>
              <a:rPr lang="de-AT" dirty="0" err="1"/>
              <a:t>proposals</a:t>
            </a:r>
            <a:r>
              <a:rPr lang="de-AT" dirty="0"/>
              <a:t>)</a:t>
            </a:r>
            <a:endParaRPr lang="en-GB" dirty="0"/>
          </a:p>
          <a:p>
            <a:pPr lvl="3">
              <a:buFont typeface="Wingdings" panose="05000000000000000000" pitchFamily="2" charset="2"/>
              <a:buChar char="ü"/>
            </a:pPr>
            <a:r>
              <a:rPr lang="de-AT" u="sng" dirty="0"/>
              <a:t>European </a:t>
            </a:r>
            <a:r>
              <a:rPr lang="en-GB" u="sng" dirty="0"/>
              <a:t>Pharmaceutical legislation </a:t>
            </a:r>
            <a:r>
              <a:rPr lang="en-GB" dirty="0" smtClean="0"/>
              <a:t>policies – link to EANM</a:t>
            </a:r>
            <a:endParaRPr lang="en-GB" dirty="0"/>
          </a:p>
          <a:p>
            <a:pPr lvl="3">
              <a:buFont typeface="Wingdings" panose="05000000000000000000" pitchFamily="2" charset="2"/>
              <a:buChar char="ü"/>
            </a:pPr>
            <a:r>
              <a:rPr lang="en-GB" u="sng" dirty="0"/>
              <a:t>European </a:t>
            </a:r>
            <a:r>
              <a:rPr lang="en-GB" u="sng" dirty="0" err="1"/>
              <a:t>Pharmacoipoiea</a:t>
            </a:r>
            <a:r>
              <a:rPr lang="en-GB" u="sng" dirty="0"/>
              <a:t> </a:t>
            </a:r>
            <a:r>
              <a:rPr lang="en-GB" dirty="0" smtClean="0"/>
              <a:t>regarding </a:t>
            </a:r>
            <a:r>
              <a:rPr lang="en-GB" dirty="0"/>
              <a:t>novel radionuclides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AT" dirty="0" err="1"/>
              <a:t>Supporting</a:t>
            </a:r>
            <a:r>
              <a:rPr lang="de-AT" dirty="0"/>
              <a:t> </a:t>
            </a:r>
            <a:r>
              <a:rPr lang="de-AT" u="sng" dirty="0"/>
              <a:t>IAEA</a:t>
            </a:r>
            <a:r>
              <a:rPr lang="de-AT" dirty="0"/>
              <a:t> in a Technical Working Group on </a:t>
            </a:r>
            <a:r>
              <a:rPr lang="de-AT" dirty="0" err="1"/>
              <a:t>Radiopharmaceutical</a:t>
            </a:r>
            <a:r>
              <a:rPr lang="de-AT" dirty="0"/>
              <a:t> </a:t>
            </a:r>
            <a:r>
              <a:rPr lang="de-AT" dirty="0" err="1"/>
              <a:t>Regulations</a:t>
            </a:r>
            <a:r>
              <a:rPr lang="de-AT" dirty="0"/>
              <a:t> (2024-2028</a:t>
            </a:r>
            <a:r>
              <a:rPr lang="de-AT" dirty="0" smtClean="0"/>
              <a:t>)</a:t>
            </a:r>
          </a:p>
          <a:p>
            <a:pPr marL="457200" lvl="1" indent="0">
              <a:buNone/>
            </a:pPr>
            <a:endParaRPr lang="en-CH" dirty="0">
              <a:solidFill>
                <a:srgbClr val="FF0000"/>
              </a:solidFill>
            </a:endParaRPr>
          </a:p>
          <a:p>
            <a:r>
              <a:rPr lang="de-AT" b="1" dirty="0" smtClean="0"/>
              <a:t>T4.3 </a:t>
            </a:r>
            <a:r>
              <a:rPr lang="en-GB" dirty="0"/>
              <a:t>on </a:t>
            </a:r>
            <a:r>
              <a:rPr lang="en-GB" b="1" dirty="0"/>
              <a:t>Safety</a:t>
            </a:r>
            <a:r>
              <a:rPr lang="en-GB" dirty="0"/>
              <a:t> data on novel radionuclides and </a:t>
            </a:r>
            <a:r>
              <a:rPr lang="en-GB" dirty="0" smtClean="0"/>
              <a:t>radiopharmaceuticals: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AT" b="1" dirty="0" smtClean="0"/>
              <a:t>NMES</a:t>
            </a:r>
            <a:r>
              <a:rPr lang="de-AT" b="1" dirty="0"/>
              <a:t>: </a:t>
            </a:r>
            <a:endParaRPr lang="de-AT" b="1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de-AT" dirty="0" smtClean="0"/>
              <a:t>Involvement </a:t>
            </a:r>
            <a:r>
              <a:rPr lang="de-AT" dirty="0" err="1"/>
              <a:t>of</a:t>
            </a:r>
            <a:r>
              <a:rPr lang="de-AT" dirty="0"/>
              <a:t> WP4 in </a:t>
            </a:r>
            <a:r>
              <a:rPr lang="de-AT" u="sng" dirty="0"/>
              <a:t>Radioligand </a:t>
            </a:r>
            <a:r>
              <a:rPr lang="de-AT" u="sng" dirty="0" err="1"/>
              <a:t>Therapy</a:t>
            </a:r>
            <a:r>
              <a:rPr lang="de-AT" u="sng" dirty="0"/>
              <a:t> Action Plan </a:t>
            </a:r>
            <a:r>
              <a:rPr lang="de-AT" dirty="0"/>
              <a:t>(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physics</a:t>
            </a:r>
            <a:r>
              <a:rPr lang="de-AT" dirty="0"/>
              <a:t>, </a:t>
            </a:r>
            <a:r>
              <a:rPr lang="de-AT" dirty="0" err="1"/>
              <a:t>metrology</a:t>
            </a:r>
            <a:r>
              <a:rPr lang="de-AT" dirty="0"/>
              <a:t>) </a:t>
            </a:r>
            <a:endParaRPr lang="de-AT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de-AT" dirty="0" smtClean="0"/>
              <a:t> </a:t>
            </a:r>
            <a:r>
              <a:rPr lang="de-AT" dirty="0" err="1" smtClean="0"/>
              <a:t>finalizing</a:t>
            </a:r>
            <a:r>
              <a:rPr lang="de-AT" dirty="0" smtClean="0"/>
              <a:t> </a:t>
            </a:r>
            <a:r>
              <a:rPr lang="de-AT" u="sng" dirty="0" smtClean="0"/>
              <a:t>Tb-161</a:t>
            </a:r>
            <a:r>
              <a:rPr lang="de-AT" dirty="0" smtClean="0"/>
              <a:t> </a:t>
            </a:r>
            <a:r>
              <a:rPr lang="de-AT" dirty="0" err="1" smtClean="0"/>
              <a:t>excercise</a:t>
            </a:r>
            <a:r>
              <a:rPr lang="de-AT" dirty="0" smtClean="0"/>
              <a:t> (Gamma </a:t>
            </a:r>
            <a:r>
              <a:rPr lang="de-AT" dirty="0" err="1" smtClean="0"/>
              <a:t>Camera</a:t>
            </a:r>
            <a:r>
              <a:rPr lang="de-AT" dirty="0" smtClean="0"/>
              <a:t>, SPECT..)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AT" u="sng" dirty="0" smtClean="0"/>
              <a:t>Master </a:t>
            </a:r>
            <a:r>
              <a:rPr lang="de-AT" u="sng" dirty="0" err="1" smtClean="0"/>
              <a:t>thesis</a:t>
            </a:r>
            <a:r>
              <a:rPr lang="de-AT" u="sng" dirty="0" smtClean="0"/>
              <a:t> </a:t>
            </a:r>
            <a:r>
              <a:rPr lang="de-AT" dirty="0" smtClean="0"/>
              <a:t>on </a:t>
            </a:r>
            <a:r>
              <a:rPr lang="de-AT" dirty="0" err="1" smtClean="0"/>
              <a:t>activimeter</a:t>
            </a:r>
            <a:r>
              <a:rPr lang="de-AT" dirty="0" smtClean="0"/>
              <a:t> </a:t>
            </a:r>
            <a:r>
              <a:rPr lang="de-AT" dirty="0" err="1" smtClean="0"/>
              <a:t>calibrations</a:t>
            </a:r>
            <a:r>
              <a:rPr lang="de-AT" dirty="0" smtClean="0"/>
              <a:t>, </a:t>
            </a:r>
            <a:r>
              <a:rPr lang="de-AT" dirty="0" err="1" smtClean="0"/>
              <a:t>other</a:t>
            </a:r>
            <a:r>
              <a:rPr lang="de-AT" dirty="0" smtClean="0"/>
              <a:t> </a:t>
            </a:r>
            <a:r>
              <a:rPr lang="de-AT" dirty="0" err="1" smtClean="0"/>
              <a:t>radionuclides</a:t>
            </a:r>
            <a:r>
              <a:rPr lang="de-AT" dirty="0" smtClean="0"/>
              <a:t> (Ac-225)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AT" sz="2100" b="1" dirty="0" err="1" smtClean="0"/>
              <a:t>Collecting</a:t>
            </a:r>
            <a:r>
              <a:rPr lang="de-AT" sz="2100" b="1" dirty="0" smtClean="0"/>
              <a:t> </a:t>
            </a:r>
            <a:r>
              <a:rPr lang="de-AT" sz="2100" b="1" dirty="0" err="1" smtClean="0"/>
              <a:t>safety</a:t>
            </a:r>
            <a:r>
              <a:rPr lang="de-AT" sz="2100" b="1" dirty="0" smtClean="0"/>
              <a:t> </a:t>
            </a:r>
            <a:r>
              <a:rPr lang="de-AT" sz="2100" b="1" dirty="0" err="1" smtClean="0"/>
              <a:t>data</a:t>
            </a:r>
            <a:r>
              <a:rPr lang="de-AT" sz="2100" b="1" dirty="0" smtClean="0"/>
              <a:t> and </a:t>
            </a:r>
            <a:r>
              <a:rPr lang="de-AT" sz="2100" b="1" dirty="0" err="1" smtClean="0"/>
              <a:t>standards</a:t>
            </a:r>
            <a:r>
              <a:rPr lang="de-AT" sz="2100" b="1" dirty="0" smtClean="0"/>
              <a:t> </a:t>
            </a:r>
            <a:r>
              <a:rPr lang="de-AT" sz="2100" dirty="0" err="1" smtClean="0"/>
              <a:t>from</a:t>
            </a:r>
            <a:r>
              <a:rPr lang="de-AT" sz="2100" dirty="0" smtClean="0"/>
              <a:t> </a:t>
            </a:r>
            <a:r>
              <a:rPr lang="de-AT" sz="2100" dirty="0" err="1" smtClean="0"/>
              <a:t>PRISMAP´s</a:t>
            </a:r>
            <a:r>
              <a:rPr lang="de-AT" sz="2100" dirty="0" smtClean="0"/>
              <a:t> </a:t>
            </a:r>
            <a:r>
              <a:rPr lang="de-AT" sz="2100" dirty="0" err="1" smtClean="0"/>
              <a:t>radionuclides</a:t>
            </a:r>
            <a:r>
              <a:rPr lang="de-AT" sz="2100" dirty="0" smtClean="0"/>
              <a:t>, </a:t>
            </a:r>
            <a:r>
              <a:rPr lang="de-AT" sz="2100" dirty="0" err="1" smtClean="0"/>
              <a:t>format</a:t>
            </a:r>
            <a:r>
              <a:rPr lang="de-AT" sz="2100" dirty="0" smtClean="0"/>
              <a:t> </a:t>
            </a:r>
            <a:r>
              <a:rPr lang="de-AT" sz="2100" dirty="0" err="1" smtClean="0"/>
              <a:t>to</a:t>
            </a:r>
            <a:r>
              <a:rPr lang="de-AT" sz="2100" dirty="0" smtClean="0"/>
              <a:t> </a:t>
            </a:r>
            <a:r>
              <a:rPr lang="de-AT" sz="2100" dirty="0" err="1" smtClean="0"/>
              <a:t>be</a:t>
            </a:r>
            <a:r>
              <a:rPr lang="de-AT" sz="2100" dirty="0" smtClean="0"/>
              <a:t> </a:t>
            </a:r>
            <a:r>
              <a:rPr lang="de-AT" sz="2100" dirty="0" err="1" smtClean="0"/>
              <a:t>defined</a:t>
            </a:r>
            <a:r>
              <a:rPr lang="de-AT" sz="2100" dirty="0" smtClean="0"/>
              <a:t> in </a:t>
            </a:r>
            <a:r>
              <a:rPr lang="de-AT" sz="2100" dirty="0" err="1" smtClean="0"/>
              <a:t>next</a:t>
            </a:r>
            <a:r>
              <a:rPr lang="de-AT" sz="2100" dirty="0" smtClean="0"/>
              <a:t> WP </a:t>
            </a:r>
            <a:r>
              <a:rPr lang="de-AT" sz="2100" dirty="0" err="1" smtClean="0"/>
              <a:t>meetings</a:t>
            </a:r>
            <a:endParaRPr lang="de-AT" sz="2100" dirty="0" smtClean="0"/>
          </a:p>
          <a:p>
            <a:pPr marL="457200" lvl="1" indent="0">
              <a:buNone/>
            </a:pPr>
            <a:endParaRPr lang="de-AT" dirty="0" smtClean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9B668-F6EF-754E-8496-D55DB772A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2nd Review Meeting, 4 July 2024</a:t>
            </a:r>
            <a:endParaRPr lang="en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8</a:t>
            </a:fld>
            <a:endParaRPr lang="en-CH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E9F0542-6D0A-0CCC-59BE-5AECAC1963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1800" y="4341746"/>
            <a:ext cx="3154009" cy="65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654596-F65C-4C4A-AA84-0ACD7F9869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2A3E41-EC8D-724F-A74B-A7589820C7C0}"/>
              </a:ext>
            </a:extLst>
          </p:cNvPr>
          <p:cNvSpPr txBox="1"/>
          <p:nvPr/>
        </p:nvSpPr>
        <p:spPr>
          <a:xfrm>
            <a:off x="8229600" y="52944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3053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672</Words>
  <Application>Microsoft Office PowerPoint</Application>
  <PresentationFormat>Breitbild</PresentationFormat>
  <Paragraphs>94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7th CONSORTIUM MEETING</vt:lpstr>
      <vt:lpstr>Outline</vt:lpstr>
      <vt:lpstr>Achievements on Quality Data of PRISMAP radionuclides: Cu-64 ILC study</vt:lpstr>
      <vt:lpstr>Achievements on Quality Data of PRISMAP radionuclides: monograph development</vt:lpstr>
      <vt:lpstr>Regulatory Activities with EMA and regulatory bodies</vt:lpstr>
      <vt:lpstr>Stzandardization - NMES study  and current activity for Tb-161</vt:lpstr>
      <vt:lpstr>Work planned for next period</vt:lpstr>
      <vt:lpstr>Work planned for the final period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DECRISTOFORO Clemens,Prof. h.c. Univ.Doz. Dr.</cp:lastModifiedBy>
  <cp:revision>77</cp:revision>
  <cp:lastPrinted>2024-04-24T09:35:09Z</cp:lastPrinted>
  <dcterms:created xsi:type="dcterms:W3CDTF">2021-08-26T11:30:26Z</dcterms:created>
  <dcterms:modified xsi:type="dcterms:W3CDTF">2024-09-13T10:22:17Z</dcterms:modified>
</cp:coreProperties>
</file>