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2" r:id="rId3"/>
    <p:sldId id="273" r:id="rId4"/>
    <p:sldId id="258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5050"/>
    <a:srgbClr val="0CACB8"/>
    <a:srgbClr val="E95355"/>
    <a:srgbClr val="00B9C5"/>
    <a:srgbClr val="F16B67"/>
    <a:srgbClr val="D9E6E8"/>
    <a:srgbClr val="276C71"/>
    <a:srgbClr val="FFDE79"/>
    <a:srgbClr val="364142"/>
    <a:srgbClr val="7E7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25"/>
    <p:restoredTop sz="95822" autoAdjust="0"/>
  </p:normalViewPr>
  <p:slideViewPr>
    <p:cSldViewPr snapToGrid="0" snapToObjects="1">
      <p:cViewPr>
        <p:scale>
          <a:sx n="100" d="100"/>
          <a:sy n="100" d="100"/>
        </p:scale>
        <p:origin x="-580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09/12/2024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‹N°›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‹N°›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‹N°›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‹N°›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2" y="5198704"/>
              <a:ext cx="25415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/>
              <a:t>CEA</a:t>
            </a:r>
            <a:endParaRPr lang="en-CH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Involvement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PRISMAP+</a:t>
            </a:r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Consortium Meeting 7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CEA &amp; JHR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635" y="1504676"/>
            <a:ext cx="11636944" cy="463258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CEA is a research and technology organisation - its mission is to support the industry for innovation and to answer to sovereignty issues (French and European)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CEA has medical (imagery and therapy) and energy involvements (reactors and cyclotrons)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CEA has several irradiation capacities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GANIL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3</a:t>
            </a:r>
            <a:r>
              <a:rPr lang="en-GB" dirty="0" smtClean="0"/>
              <a:t> Cyclotrons in Paris area (between 12 to 18 MeV protons)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Forthcoming JHR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CEA has competencies to support R&amp;D all along the radiopharmaceutical production chain</a:t>
            </a:r>
          </a:p>
          <a:p>
            <a:pPr>
              <a:spcBef>
                <a:spcPts val="1200"/>
              </a:spcBef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Click "View" &gt; "Header and Footer" to change this text</a:t>
            </a:r>
            <a:endParaRPr lang="en-CH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6934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CEA </a:t>
            </a:r>
            <a:r>
              <a:rPr lang="fr-FR" dirty="0" err="1" smtClean="0"/>
              <a:t>toward</a:t>
            </a:r>
            <a:r>
              <a:rPr lang="fr-FR" dirty="0" smtClean="0"/>
              <a:t> PRISMAP+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848499"/>
          </a:xfrm>
        </p:spPr>
        <p:txBody>
          <a:bodyPr>
            <a:normAutofit fontScale="55000" lnSpcReduction="20000"/>
          </a:bodyPr>
          <a:lstStyle/>
          <a:p>
            <a:r>
              <a:rPr lang="en-GB" b="1" dirty="0" smtClean="0"/>
              <a:t>CEA PRISMAP membership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JHR is member of the WP8 </a:t>
            </a:r>
          </a:p>
          <a:p>
            <a:pPr lvl="1"/>
            <a:r>
              <a:rPr lang="en-GB" dirty="0" smtClean="0"/>
              <a:t>GANIL is member of the WP8 &amp; WP10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b="1" dirty="0" smtClean="0"/>
              <a:t>CEA PRISMAP+ expected involvement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WP2: Production and </a:t>
            </a:r>
            <a:r>
              <a:rPr lang="en-GB" dirty="0" err="1" smtClean="0"/>
              <a:t>disptach</a:t>
            </a:r>
            <a:r>
              <a:rPr lang="en-GB" dirty="0" smtClean="0"/>
              <a:t> (fi type TNA)</a:t>
            </a:r>
          </a:p>
          <a:p>
            <a:pPr lvl="2"/>
            <a:r>
              <a:rPr lang="en-GB" dirty="0" err="1" smtClean="0"/>
              <a:t>Marcoule</a:t>
            </a:r>
            <a:r>
              <a:rPr lang="en-GB" dirty="0" smtClean="0"/>
              <a:t> - </a:t>
            </a:r>
            <a:r>
              <a:rPr lang="en-GB" dirty="0" err="1" smtClean="0"/>
              <a:t>Atalante</a:t>
            </a:r>
            <a:r>
              <a:rPr lang="en-GB" dirty="0" smtClean="0"/>
              <a:t> (Hot cells/labs) =&gt; Possibility to explore the feasibility of doing the processing after irradiation (transport / cleanliness / safety </a:t>
            </a:r>
            <a:r>
              <a:rPr lang="en-GB" dirty="0" err="1" smtClean="0"/>
              <a:t>autorisations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Parisian area (limited amounts of radioactivity and limited </a:t>
            </a:r>
            <a:r>
              <a:rPr lang="en-GB" dirty="0" smtClean="0">
                <a:solidFill>
                  <a:schemeClr val="tx1"/>
                </a:solidFill>
              </a:rPr>
              <a:t>to the ASN radioisotope authorisation)  :</a:t>
            </a:r>
          </a:p>
          <a:p>
            <a:pPr lvl="3"/>
            <a:r>
              <a:rPr lang="en-GB" dirty="0" smtClean="0">
                <a:solidFill>
                  <a:schemeClr val="tx1"/>
                </a:solidFill>
              </a:rPr>
              <a:t>dedicated hot cells and a quality control laboratory to test </a:t>
            </a:r>
            <a:r>
              <a:rPr lang="en-GB" dirty="0" err="1" smtClean="0">
                <a:solidFill>
                  <a:schemeClr val="tx1"/>
                </a:solidFill>
              </a:rPr>
              <a:t>radiosyntheses</a:t>
            </a:r>
            <a:r>
              <a:rPr lang="en-GB" dirty="0" smtClean="0">
                <a:solidFill>
                  <a:schemeClr val="tx1"/>
                </a:solidFill>
              </a:rPr>
              <a:t> manually</a:t>
            </a:r>
          </a:p>
          <a:p>
            <a:pPr lvl="3"/>
            <a:r>
              <a:rPr lang="en-GB" dirty="0" smtClean="0"/>
              <a:t>preclinical imaging facility comprising animal housing (rodents and NHP), animals models (mainly oncology), in vitro laboratory (biochemistry, immunohistochemistry, flow cytometry…) and 3 PET or PET/CT scanners dedicated to small animals as well as a clinical PET/CT and a PET/MRI scanners </a:t>
            </a:r>
          </a:p>
          <a:p>
            <a:pPr lvl="1"/>
            <a:r>
              <a:rPr lang="en-GB" dirty="0" smtClean="0"/>
              <a:t>WP3 :  transnational research and medical application</a:t>
            </a:r>
          </a:p>
          <a:p>
            <a:pPr lvl="2"/>
            <a:r>
              <a:rPr lang="en-GB" dirty="0" smtClean="0"/>
              <a:t>Parisian area =&gt; possibility to support </a:t>
            </a:r>
            <a:r>
              <a:rPr lang="en-GB" dirty="0" err="1" smtClean="0"/>
              <a:t>researchs</a:t>
            </a:r>
            <a:r>
              <a:rPr lang="en-GB" dirty="0" smtClean="0"/>
              <a:t> on animals thanks to the equipment and facility available on site (see WP2)</a:t>
            </a:r>
          </a:p>
          <a:p>
            <a:pPr lvl="2"/>
            <a:r>
              <a:rPr lang="en-GB" dirty="0" err="1" smtClean="0"/>
              <a:t>Marcoule</a:t>
            </a:r>
            <a:r>
              <a:rPr lang="en-GB" dirty="0" smtClean="0"/>
              <a:t> area : possibility to provide laboratory competences to research on </a:t>
            </a:r>
            <a:r>
              <a:rPr lang="fr-FR" dirty="0">
                <a:solidFill>
                  <a:schemeClr val="tx1"/>
                </a:solidFill>
              </a:rPr>
              <a:t>on </a:t>
            </a:r>
            <a:r>
              <a:rPr lang="fr-FR" dirty="0" err="1">
                <a:solidFill>
                  <a:schemeClr val="tx1"/>
                </a:solidFill>
              </a:rPr>
              <a:t>radionuclide</a:t>
            </a:r>
            <a:r>
              <a:rPr lang="fr-FR" dirty="0">
                <a:solidFill>
                  <a:schemeClr val="tx1"/>
                </a:solidFill>
              </a:rPr>
              <a:t>/ligands complexation and on the </a:t>
            </a:r>
            <a:r>
              <a:rPr lang="fr-FR" dirty="0" err="1">
                <a:solidFill>
                  <a:schemeClr val="tx1"/>
                </a:solidFill>
              </a:rPr>
              <a:t>effect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radiolysis</a:t>
            </a:r>
            <a:endParaRPr lang="fr-FR" dirty="0">
              <a:solidFill>
                <a:schemeClr val="tx1"/>
              </a:solidFill>
            </a:endParaRPr>
          </a:p>
          <a:p>
            <a:pPr lvl="2"/>
            <a:r>
              <a:rPr lang="en-GB" dirty="0" smtClean="0"/>
              <a:t>Caen </a:t>
            </a:r>
            <a:r>
              <a:rPr lang="en-GB" dirty="0" smtClean="0"/>
              <a:t>area : possibility to provide dosimetry expertise and tools already  involved in medical purposes</a:t>
            </a:r>
          </a:p>
          <a:p>
            <a:pPr lvl="1"/>
            <a:r>
              <a:rPr lang="en-GB" dirty="0" smtClean="0"/>
              <a:t>WP6 :  education &amp; training =&gt; INSTN and Cadarache </a:t>
            </a:r>
            <a:r>
              <a:rPr lang="en-GB" dirty="0" err="1" smtClean="0"/>
              <a:t>Center</a:t>
            </a:r>
            <a:r>
              <a:rPr lang="en-GB" dirty="0" smtClean="0"/>
              <a:t> would have been pleased to welcome some school events, we understood that this item will be managed by an external initiative : Marie Curie community</a:t>
            </a:r>
          </a:p>
          <a:p>
            <a:pPr lvl="1"/>
            <a:r>
              <a:rPr lang="en-GB" dirty="0" smtClean="0"/>
              <a:t>WP8: emerging infrastructures</a:t>
            </a:r>
          </a:p>
          <a:p>
            <a:pPr lvl="2"/>
            <a:r>
              <a:rPr lang="en-GB" dirty="0" smtClean="0"/>
              <a:t>JHR: is expecting to continue its involvement and investigate how it could support even more the research radiopharmaceutical production </a:t>
            </a:r>
          </a:p>
          <a:p>
            <a:pPr lvl="2"/>
            <a:r>
              <a:rPr lang="en-GB" dirty="0" smtClean="0"/>
              <a:t>GANIL : is working in being a provider of Astatine 211</a:t>
            </a:r>
          </a:p>
          <a:p>
            <a:pPr lvl="1"/>
            <a:r>
              <a:rPr lang="en-GB" dirty="0" smtClean="0"/>
              <a:t>WP10 : Ion sources, targets and isotope separation techniques</a:t>
            </a:r>
          </a:p>
          <a:p>
            <a:pPr lvl="2"/>
            <a:r>
              <a:rPr lang="en-GB" dirty="0" smtClean="0"/>
              <a:t>GANIL: has work to improve its Astate211 targets - no more need is </a:t>
            </a:r>
            <a:r>
              <a:rPr lang="en-GB" dirty="0" err="1" smtClean="0"/>
              <a:t>forseen</a:t>
            </a:r>
            <a:r>
              <a:rPr lang="en-GB" dirty="0" smtClean="0"/>
              <a:t> at this stage</a:t>
            </a:r>
          </a:p>
          <a:p>
            <a:pPr lvl="2"/>
            <a:r>
              <a:rPr lang="en-GB" dirty="0" smtClean="0"/>
              <a:t>CEA </a:t>
            </a:r>
            <a:r>
              <a:rPr lang="en-GB" dirty="0" err="1" smtClean="0"/>
              <a:t>Marcoule</a:t>
            </a:r>
            <a:r>
              <a:rPr lang="en-GB" dirty="0" smtClean="0"/>
              <a:t> : will be pleased to provide its expertise in cold tests in order to optimise the target production</a:t>
            </a:r>
          </a:p>
          <a:p>
            <a:r>
              <a:rPr lang="en-GB" b="1" dirty="0" smtClean="0"/>
              <a:t>CEA PRISMAP+ </a:t>
            </a:r>
          </a:p>
          <a:p>
            <a:pPr lvl="1"/>
            <a:r>
              <a:rPr lang="en-GB" dirty="0" smtClean="0"/>
              <a:t>The manpower and budget estimate will depend on the research topic </a:t>
            </a:r>
            <a:r>
              <a:rPr lang="en-GB" dirty="0" err="1" smtClean="0"/>
              <a:t>forseen</a:t>
            </a:r>
            <a:r>
              <a:rPr lang="en-GB" dirty="0" smtClean="0"/>
              <a:t> within </a:t>
            </a:r>
            <a:r>
              <a:rPr lang="en-GB" dirty="0" err="1" smtClean="0"/>
              <a:t>Prismap</a:t>
            </a:r>
            <a:r>
              <a:rPr lang="en-GB" dirty="0" smtClean="0"/>
              <a:t>+, and the interest on PRISMAP+ on the CEA support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Click "View" &gt; "Header and Footer" to change this text</a:t>
            </a:r>
            <a:endParaRPr lang="en-CH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8872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654596-F65C-4C4A-AA84-0ACD7F986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647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481</Words>
  <Application>Microsoft Office PowerPoint</Application>
  <PresentationFormat>Grand écran</PresentationFormat>
  <Paragraphs>40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CEA</vt:lpstr>
      <vt:lpstr>CEA &amp; JHR</vt:lpstr>
      <vt:lpstr>CEA toward PRISMAP+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LIBESSART Marion 262969</cp:lastModifiedBy>
  <cp:revision>87</cp:revision>
  <dcterms:created xsi:type="dcterms:W3CDTF">2021-08-26T11:30:26Z</dcterms:created>
  <dcterms:modified xsi:type="dcterms:W3CDTF">2024-09-12T08:58:08Z</dcterms:modified>
</cp:coreProperties>
</file>