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97" r:id="rId3"/>
    <p:sldId id="296" r:id="rId4"/>
    <p:sldId id="299" r:id="rId5"/>
    <p:sldId id="304" r:id="rId6"/>
    <p:sldId id="302" r:id="rId7"/>
    <p:sldId id="305" r:id="rId8"/>
    <p:sldId id="301" r:id="rId9"/>
    <p:sldId id="306" r:id="rId10"/>
    <p:sldId id="307" r:id="rId11"/>
    <p:sldId id="303" r:id="rId12"/>
    <p:sldId id="300" r:id="rId13"/>
    <p:sldId id="308" r:id="rId14"/>
    <p:sldId id="309" r:id="rId15"/>
    <p:sldId id="310" r:id="rId16"/>
    <p:sldId id="27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2A71DA"/>
    <a:srgbClr val="153D79"/>
    <a:srgbClr val="1E5AA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2712" y="16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E9A29-2C70-448C-A8A0-85AA0D6B84C5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502C8-D0FE-45ED-AC3D-0C2DE4928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72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D8EFF-552B-4F46-9A09-17CEE4966AE2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5CEDE-3C47-4FC2-BD55-C3F97D88B226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F8B33-534A-4114-8E31-8F12F8BFE985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logo with white text&#10;&#10;Description automatically generated">
            <a:extLst>
              <a:ext uri="{FF2B5EF4-FFF2-40B4-BE49-F238E27FC236}">
                <a16:creationId xmlns:a16="http://schemas.microsoft.com/office/drawing/2014/main" id="{DF1C8670-3384-7B63-BB27-190CF6B9D4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2" r="265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Picture 9" descr="A white logo with a circle and lines&#10;&#10;Description automatically generated">
            <a:extLst>
              <a:ext uri="{FF2B5EF4-FFF2-40B4-BE49-F238E27FC236}">
                <a16:creationId xmlns:a16="http://schemas.microsoft.com/office/drawing/2014/main" id="{7EBAF34E-FD26-6080-206D-33025EF6BE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9" y="139700"/>
            <a:ext cx="1155836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E45D3-E385-4B06-9DBA-BBCBDE4DA178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8E6F3-FA3F-4F81-BC40-A78532B9930E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5798-7D09-4645-8BDF-FBE4DE943137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8995A-5F21-417C-BD35-A134D69FA4A9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A483F-6165-494E-AFAB-BC8652D38F4D}" type="datetime1">
              <a:rPr lang="en-US" smtClean="0"/>
              <a:t>9/3/2024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7" name="Picture 6" descr="A blue circle with lines in it&#10;&#10;Description automatically generated">
            <a:extLst>
              <a:ext uri="{FF2B5EF4-FFF2-40B4-BE49-F238E27FC236}">
                <a16:creationId xmlns:a16="http://schemas.microsoft.com/office/drawing/2014/main" id="{C116A09B-7414-2EA2-CAEA-6AD244D179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7550" y="4520225"/>
            <a:ext cx="406614" cy="4164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BD6D5F-AFB9-4CF1-C6B1-BEC128EDD7A0}"/>
              </a:ext>
            </a:extLst>
          </p:cNvPr>
          <p:cNvSpPr txBox="1"/>
          <p:nvPr userDrawn="1"/>
        </p:nvSpPr>
        <p:spPr>
          <a:xfrm>
            <a:off x="676239" y="4881890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aramond" panose="02020404030301010803" pitchFamily="18" charset="0"/>
              </a:rPr>
              <a:t>HFM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sv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740479"/>
            <a:ext cx="877035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From cable to coil</a:t>
            </a:r>
          </a:p>
          <a:p>
            <a:r>
              <a:rPr lang="en-GB" sz="800" dirty="0">
                <a:effectLst/>
              </a:rPr>
              <a:t>D. </a:t>
            </a:r>
            <a:r>
              <a:rPr lang="en-GB" sz="800" dirty="0" err="1">
                <a:effectLst/>
              </a:rPr>
              <a:t>Pulikowski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Testing 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Nb3Sn Rutherford Cable during Coil Winding,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27</a:t>
            </a:r>
            <a:r>
              <a:rPr lang="en-GB" sz="800" dirty="0">
                <a:effectLst/>
              </a:rPr>
              <a:t>, 4802105 (2017)</a:t>
            </a:r>
            <a:endParaRPr lang="en-US" sz="800" b="1" dirty="0"/>
          </a:p>
          <a:p>
            <a:r>
              <a:rPr lang="en-GB" sz="800" dirty="0">
                <a:effectLst/>
              </a:rPr>
              <a:t>D. </a:t>
            </a:r>
            <a:r>
              <a:rPr lang="en-GB" sz="800" dirty="0" err="1">
                <a:effectLst/>
              </a:rPr>
              <a:t>Pulikowski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</a:t>
            </a:r>
            <a:r>
              <a:rPr lang="en-GB" sz="800" dirty="0" err="1">
                <a:effectLst/>
              </a:rPr>
              <a:t>Windability</a:t>
            </a:r>
            <a:r>
              <a:rPr lang="en-GB" sz="800" dirty="0">
                <a:effectLst/>
              </a:rPr>
              <a:t> Tests of Nb3Sn Rutherford Cables for HL-LHC and FCC,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4003905 (2018)</a:t>
            </a:r>
          </a:p>
          <a:p>
            <a:r>
              <a:rPr lang="en-GB" sz="800" dirty="0">
                <a:effectLst/>
              </a:rPr>
              <a:t>M. Daly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BOX: An efficient benchmark facility for the study and mitigation of interface-induced training in accelerator type high-field superconducting magnets, </a:t>
            </a:r>
          </a:p>
          <a:p>
            <a:r>
              <a:rPr lang="en-GB" sz="800" i="1" dirty="0"/>
              <a:t>  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34</a:t>
            </a:r>
            <a:r>
              <a:rPr lang="en-GB" sz="800" dirty="0">
                <a:effectLst/>
              </a:rPr>
              <a:t>, 115008 (2021)</a:t>
            </a:r>
          </a:p>
          <a:p>
            <a:r>
              <a:rPr lang="en-GB" sz="800" dirty="0">
                <a:effectLst/>
              </a:rPr>
              <a:t>M. Daly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Improved training in paraffin-wax impregnated Nb3Sn Rutherford cables demonstrated in BOX samples,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35</a:t>
            </a:r>
            <a:r>
              <a:rPr lang="en-GB" sz="800" dirty="0">
                <a:effectLst/>
              </a:rPr>
              <a:t>, 055014 (2022)</a:t>
            </a:r>
          </a:p>
          <a:p>
            <a:r>
              <a:rPr lang="en-GB" sz="800" dirty="0">
                <a:effectLst/>
              </a:rPr>
              <a:t>S. Otten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Training Curves of Nb3Sn Rutherford Cables With a Wide Range of Impregnation Materials Measured in the BOX Facility,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33</a:t>
            </a:r>
            <a:r>
              <a:rPr lang="en-GB" sz="800" dirty="0">
                <a:effectLst/>
              </a:rPr>
              <a:t>, 4003605 (2023)</a:t>
            </a:r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Mechanical behavior of coils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Residual strain in the Nb3Sn 11 T dipole magnet coils for HL-LHC,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30</a:t>
            </a:r>
            <a:r>
              <a:rPr lang="en-GB" sz="800" dirty="0">
                <a:effectLst/>
              </a:rPr>
              <a:t>, 125002 (2017)</a:t>
            </a:r>
          </a:p>
          <a:p>
            <a:r>
              <a:rPr lang="en-GB" sz="800" dirty="0">
                <a:effectLst/>
              </a:rPr>
              <a:t>M. Daly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Multiscale approach to the 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epoxy impregnated Nb3Sn Coils for the 11 T Dipole,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4007706 (2018)</a:t>
            </a:r>
            <a:endParaRPr lang="en-US" sz="800" b="1" dirty="0"/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Direct measurement of Nb3Sn filament loading strain and stress in accelerator magnet coil segments,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32</a:t>
            </a:r>
            <a:r>
              <a:rPr lang="en-GB" sz="800" dirty="0">
                <a:effectLst/>
              </a:rPr>
              <a:t>, 045011 (2019)</a:t>
            </a:r>
          </a:p>
          <a:p>
            <a:r>
              <a:rPr lang="en-GB" sz="800" dirty="0">
                <a:effectLst/>
              </a:rPr>
              <a:t>J. L. Fernandez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Characterization of the Mechanical Properties of Nb3Sn Coils,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8401205 (2019)</a:t>
            </a:r>
          </a:p>
          <a:p>
            <a:r>
              <a:rPr lang="en-GB" sz="800" dirty="0">
                <a:effectLst/>
              </a:rPr>
              <a:t>P. </a:t>
            </a:r>
            <a:r>
              <a:rPr lang="en-GB" sz="800" dirty="0" err="1">
                <a:effectLst/>
              </a:rPr>
              <a:t>Ferracin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Analysis of the Collaring Process of the 11 T Dipole Magnet,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4002705 (2019)</a:t>
            </a:r>
          </a:p>
          <a:p>
            <a:r>
              <a:rPr lang="en-GB" sz="800" dirty="0">
                <a:effectLst/>
              </a:rPr>
              <a:t>S. Balachandran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Metallographic analysis of 11 T dipole coils for High Luminosity-Large Hadron Collider (HL-LHC),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34</a:t>
            </a:r>
            <a:r>
              <a:rPr lang="en-GB" sz="800" dirty="0">
                <a:effectLst/>
              </a:rPr>
              <a:t>, 045011 (2021) </a:t>
            </a:r>
          </a:p>
          <a:p>
            <a:r>
              <a:rPr lang="en-GB" sz="800" dirty="0">
                <a:effectLst/>
              </a:rPr>
              <a:t>A. Moros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Metallurgical Inspection Method to Assess the Damage in Performance-Limiting Nb3Sn Accelerator Magnet Coils,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33</a:t>
            </a:r>
            <a:r>
              <a:rPr lang="en-GB" sz="800" dirty="0">
                <a:effectLst/>
              </a:rPr>
              <a:t>, 4000208 (2023)</a:t>
            </a:r>
            <a:endParaRPr lang="en-GB" sz="800" dirty="0"/>
          </a:p>
          <a:p>
            <a:r>
              <a:rPr lang="en-GB" sz="800" dirty="0">
                <a:effectLst/>
              </a:rPr>
              <a:t>S. Holl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Study on the Thermal Contraction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State-of-the-Art Nb3Sn Superconducting Magnet Coils in the Longitudinal, Azimuthal, and Radial Direction, </a:t>
            </a:r>
          </a:p>
          <a:p>
            <a:r>
              <a:rPr lang="en-GB" sz="800" i="1" dirty="0">
                <a:effectLst/>
              </a:rPr>
              <a:t>   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34</a:t>
            </a:r>
            <a:r>
              <a:rPr lang="en-GB" sz="800" dirty="0">
                <a:effectLst/>
              </a:rPr>
              <a:t>, 4003006 (2024)</a:t>
            </a:r>
            <a:endParaRPr lang="en-US" sz="800" b="1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F5335968-330E-8583-D682-43B07ED02244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(Coil)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96735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832054"/>
            <a:ext cx="865653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Implementation on 2D/3D magnet models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Design Analysis of MQXFB, the 7.2-m-Long Low- β Quadrupole for the High-Luminosity LHC Upgrade,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4003705 (2018)</a:t>
            </a:r>
          </a:p>
          <a:p>
            <a:r>
              <a:rPr lang="en-GB" sz="800" dirty="0">
                <a:effectLst/>
              </a:rPr>
              <a:t>C. Loffler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Finite Element Analysis of the Mechanical Conditions of the Nb3Sn Cable of the 11 T Dipole Magnet during Operation,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4008105 (2018)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methodology to compute the critical current limit in Nb3Sn magnets,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34</a:t>
            </a:r>
            <a:r>
              <a:rPr lang="en-GB" sz="800" dirty="0">
                <a:effectLst/>
              </a:rPr>
              <a:t>, 025002 (2020) 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Magnetic and Mechanical Analysis of a Large Aperture 15 T Cable Test Facility Dipole Magnet,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31</a:t>
            </a:r>
            <a:r>
              <a:rPr lang="en-GB" sz="800" dirty="0">
                <a:effectLst/>
              </a:rPr>
              <a:t>, 9500406 (2021)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Computation of the Strain Induced Critical Current Reduction in the 16 T Nb3Sn Test Facility Dipole,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33</a:t>
            </a:r>
            <a:r>
              <a:rPr lang="en-GB" sz="800" dirty="0">
                <a:effectLst/>
              </a:rPr>
              <a:t>, 4001306 (2023)</a:t>
            </a:r>
          </a:p>
          <a:p>
            <a:r>
              <a:rPr lang="en-GB" sz="800" dirty="0">
                <a:effectLst/>
              </a:rPr>
              <a:t>A. Bertarelli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Combined Testing and Modelling Methodology for the Mechanics of High-Field Superconducting Magnets,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34</a:t>
            </a:r>
            <a:r>
              <a:rPr lang="en-GB" sz="800" dirty="0">
                <a:effectLst/>
              </a:rPr>
              <a:t>, 4004611 (2024)</a:t>
            </a:r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Validation on magnets</a:t>
            </a:r>
          </a:p>
          <a:p>
            <a:r>
              <a:rPr lang="en-GB" sz="800" dirty="0">
                <a:effectLst/>
              </a:rPr>
              <a:t>H. Felice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Performance of a Nb3Sn Quadrupole Under High Stress,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21</a:t>
            </a:r>
            <a:r>
              <a:rPr lang="en-GB" sz="800" dirty="0">
                <a:effectLst/>
              </a:rPr>
              <a:t>, 1849 (2011)</a:t>
            </a:r>
          </a:p>
          <a:p>
            <a:r>
              <a:rPr lang="en-GB" sz="800" dirty="0">
                <a:effectLst/>
              </a:rPr>
              <a:t>J.C. Perez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Performance of the Short Model Coils Wound With the CERN 11-T Nb3Sn Conductor,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25</a:t>
            </a:r>
            <a:r>
              <a:rPr lang="en-GB" sz="800" dirty="0">
                <a:effectLst/>
              </a:rPr>
              <a:t>, 4002805 (2015)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Performance of Short Models for MQXF, the Nb3Sn Low-β Quadrupole for the Hi-Lumi LHC,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27</a:t>
            </a:r>
            <a:r>
              <a:rPr lang="en-GB" sz="800" dirty="0">
                <a:effectLst/>
              </a:rPr>
              <a:t>, 4002906 (2017)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Analysis of the Short Model Magnets for the Nb3Sn Low-β Quadrupole MQXF,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4003106 (2018)</a:t>
            </a:r>
          </a:p>
          <a:p>
            <a:r>
              <a:rPr lang="en-GB" sz="800" dirty="0">
                <a:effectLst/>
              </a:rPr>
              <a:t>H. Bajas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Advanced Nb3Sn Conductors Tested in Racetrack Coil Conﬁguration for the 11T Dipole Project,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4008605 (2018)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Direct measurement of Nb3Sn filament loading strain and stress in accelerator magnet coil segments,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32</a:t>
            </a:r>
            <a:r>
              <a:rPr lang="en-GB" sz="800" dirty="0">
                <a:effectLst/>
              </a:rPr>
              <a:t>, 045011 (2019) </a:t>
            </a:r>
          </a:p>
          <a:p>
            <a:r>
              <a:rPr lang="en-GB" sz="800" dirty="0">
                <a:effectLst/>
              </a:rPr>
              <a:t>S. Izquierdo Bermudez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Performance of a MQXF Nb3Sn Quadrupole Magnet Under Different Stress Level,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32</a:t>
            </a:r>
            <a:r>
              <a:rPr lang="en-GB" sz="800" dirty="0">
                <a:effectLst/>
              </a:rPr>
              <a:t>, 4007106 (2022)</a:t>
            </a:r>
          </a:p>
          <a:p>
            <a:r>
              <a:rPr lang="en-GB" sz="800" dirty="0">
                <a:effectLst/>
              </a:rPr>
              <a:t>A. Moros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Metallurgical Inspection Method to Assess the Damage in Performance-Limiting Nb3Sn Accelerator Magnet Coils,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33</a:t>
            </a:r>
            <a:r>
              <a:rPr lang="en-GB" sz="800" dirty="0">
                <a:effectLst/>
              </a:rPr>
              <a:t>, 4000208 (2023)</a:t>
            </a:r>
          </a:p>
          <a:p>
            <a:endParaRPr lang="en-GB" sz="800" dirty="0">
              <a:effectLst/>
            </a:endParaRP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EFC0DCAC-C5F8-BA10-07F8-A91627D37D2E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(Magnet)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46941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-15902" y="941790"/>
            <a:ext cx="931697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Heat treatment</a:t>
            </a:r>
          </a:p>
          <a:p>
            <a:r>
              <a:rPr lang="en-US" sz="800" dirty="0"/>
              <a:t>D.R. </a:t>
            </a:r>
            <a:r>
              <a:rPr lang="en-US" sz="800" dirty="0" err="1"/>
              <a:t>Dietderich</a:t>
            </a:r>
            <a:r>
              <a:rPr lang="en-US" sz="800" dirty="0"/>
              <a:t> </a:t>
            </a:r>
            <a:r>
              <a:rPr lang="en-US" sz="800" i="1" dirty="0"/>
              <a:t>et al.</a:t>
            </a:r>
            <a:r>
              <a:rPr lang="en-US" sz="800" dirty="0"/>
              <a:t>, Dimensional Changes of Nb3Sn, Nb3Al and Bi2Sr2CaCu2O8 conductors during heat treatment and their implication for coil design, </a:t>
            </a:r>
            <a:r>
              <a:rPr lang="en-US" sz="800" i="1" dirty="0"/>
              <a:t>Adv. </a:t>
            </a:r>
            <a:r>
              <a:rPr lang="en-US" sz="800" i="1" dirty="0" err="1"/>
              <a:t>Cryog</a:t>
            </a:r>
            <a:r>
              <a:rPr lang="en-US" sz="800" i="1" dirty="0"/>
              <a:t>. Eng. B </a:t>
            </a:r>
            <a:r>
              <a:rPr lang="en-US" sz="800" b="1" dirty="0"/>
              <a:t>44</a:t>
            </a:r>
            <a:r>
              <a:rPr lang="en-US" sz="800" dirty="0"/>
              <a:t> 1013 (1998)</a:t>
            </a:r>
          </a:p>
          <a:p>
            <a:r>
              <a:rPr lang="en-GB" sz="800" dirty="0">
                <a:effectLst/>
              </a:rPr>
              <a:t>M. Michiel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Phase transformations during the reaction heat treatment of powder-in-tube Nb 3 Sn superconductors 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20</a:t>
            </a:r>
            <a:r>
              <a:rPr lang="en-GB" sz="800" dirty="0">
                <a:effectLst/>
              </a:rPr>
              <a:t>, L55-L58 (2007) 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On the formation of voids in internal tin Nb3Sn superconductors, </a:t>
            </a:r>
            <a:r>
              <a:rPr lang="en-GB" sz="800" i="1" dirty="0">
                <a:effectLst/>
              </a:rPr>
              <a:t>Appl. Phys. Lett..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90</a:t>
            </a:r>
            <a:r>
              <a:rPr lang="en-GB" sz="800" dirty="0">
                <a:effectLst/>
              </a:rPr>
              <a:t>, 132510 (2007) 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Phase transformations during the reaction heat treatment of internal tin Nb3Sn strands with high Sn content,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18</a:t>
            </a:r>
            <a:r>
              <a:rPr lang="en-GB" sz="800" dirty="0">
                <a:effectLst/>
              </a:rPr>
              <a:t>, 1754 (2008)</a:t>
            </a:r>
            <a:endParaRPr lang="en-US" sz="800" b="1" dirty="0"/>
          </a:p>
          <a:p>
            <a:r>
              <a:rPr lang="en-GB" sz="800" dirty="0">
                <a:effectLst/>
              </a:rPr>
              <a:t>L. </a:t>
            </a:r>
            <a:r>
              <a:rPr lang="en-GB" sz="800" dirty="0" err="1">
                <a:effectLst/>
              </a:rPr>
              <a:t>Thilly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Nb3Sn nucleation and growth in multifilament superconducting strands monitored by high resolution synchrotron diffraction during in situ reaction, </a:t>
            </a:r>
            <a:r>
              <a:rPr lang="en-GB" sz="800" i="1" dirty="0">
                <a:effectLst/>
              </a:rPr>
              <a:t>Appl. Phys. Lett..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99</a:t>
            </a:r>
            <a:r>
              <a:rPr lang="en-GB" sz="800" dirty="0">
                <a:effectLst/>
              </a:rPr>
              <a:t>, 122508 (2011) </a:t>
            </a:r>
          </a:p>
          <a:p>
            <a:r>
              <a:rPr lang="en-GB" sz="800" dirty="0">
                <a:effectLst/>
              </a:rPr>
              <a:t>D. Bocian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Measurements of Nb3Sn conductor dimension changes during heat treatment, </a:t>
            </a:r>
            <a:r>
              <a:rPr lang="en-US" sz="800" i="1" dirty="0"/>
              <a:t>Adv. </a:t>
            </a:r>
            <a:r>
              <a:rPr lang="en-US" sz="800" i="1" dirty="0" err="1"/>
              <a:t>Cryog</a:t>
            </a:r>
            <a:r>
              <a:rPr lang="en-US" sz="800" i="1" dirty="0"/>
              <a:t>. Eng. B </a:t>
            </a:r>
            <a:r>
              <a:rPr lang="en-US" sz="800" b="1" dirty="0"/>
              <a:t>1435</a:t>
            </a:r>
            <a:r>
              <a:rPr lang="en-US" sz="800" dirty="0"/>
              <a:t> 193 (2012)</a:t>
            </a:r>
          </a:p>
          <a:p>
            <a:r>
              <a:rPr lang="en-GB" sz="800" dirty="0">
                <a:effectLst/>
              </a:rPr>
              <a:t>D.M. McRae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Dimensional changes of Nb3Sn conductors and conduit alloys during reaction heat treatment,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23</a:t>
            </a:r>
            <a:r>
              <a:rPr lang="en-GB" sz="800" dirty="0">
                <a:effectLst/>
              </a:rPr>
              <a:t>, 9000404 (2013)</a:t>
            </a:r>
          </a:p>
          <a:p>
            <a:r>
              <a:rPr lang="en-GB" sz="800" dirty="0">
                <a:effectLst/>
              </a:rPr>
              <a:t>E. </a:t>
            </a:r>
            <a:r>
              <a:rPr lang="en-GB" sz="800" dirty="0" err="1">
                <a:effectLst/>
              </a:rPr>
              <a:t>Rochepault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Dimensional Changes of Nb3Sn Rutherford Cables During Heat Treatment,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26</a:t>
            </a:r>
            <a:r>
              <a:rPr lang="en-GB" sz="800" dirty="0">
                <a:effectLst/>
              </a:rPr>
              <a:t>, 4802605 (2016)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Thermomechanical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the HL-LHC 11 Tesla Nb3Sn Magnet Coil Constituents during Reaction Heat Treatment,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4003806 (2018)</a:t>
            </a:r>
            <a:endParaRPr lang="en-US" sz="800" b="1" dirty="0"/>
          </a:p>
          <a:p>
            <a:r>
              <a:rPr lang="en-GB" sz="800" dirty="0"/>
              <a:t>M. Michels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Length Changes of Unconfined Nb3Sn Rutherford Cables During Reaction Heat Treatment,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6000605 (2019)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Scheuerlein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 of the fabrication route on the phase and volume changes during the reaction heat treatment of Nb3Sn superconducting wires,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33</a:t>
            </a:r>
            <a:r>
              <a:rPr lang="en-GB" sz="800" dirty="0">
                <a:effectLst/>
              </a:rPr>
              <a:t>, 045011 (2020) </a:t>
            </a:r>
            <a:endParaRPr lang="en-US" sz="800" dirty="0"/>
          </a:p>
          <a:p>
            <a:r>
              <a:rPr lang="en-GB" sz="800" dirty="0">
                <a:effectLst/>
              </a:rPr>
              <a:t>E. Fernandez Mora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Longitudinal and Transverse Dimensional Changes during Heat Treatment of the Nb3Sn Cables for R2D2,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34</a:t>
            </a:r>
            <a:r>
              <a:rPr lang="en-GB" sz="800" dirty="0">
                <a:effectLst/>
              </a:rPr>
              <a:t>, 8800505 (2024)</a:t>
            </a:r>
            <a:endParaRPr lang="en-US" sz="800" b="1" dirty="0"/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10F6A3F8-98B2-DFCE-2474-A153BDA2485C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(Heat treatment)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78306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10F6A3F8-98B2-DFCE-2474-A153BDA2485C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10-stack activities at CERN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7507B8-0C4B-CD61-150F-87B29925CE0B}"/>
              </a:ext>
            </a:extLst>
          </p:cNvPr>
          <p:cNvSpPr txBox="1"/>
          <p:nvPr/>
        </p:nvSpPr>
        <p:spPr>
          <a:xfrm>
            <a:off x="160147" y="804323"/>
            <a:ext cx="88072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Why?</a:t>
            </a: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/>
            <a:r>
              <a:rPr lang="en-US" sz="1200" b="1" dirty="0"/>
              <a:t>Non comprehensive list of unsolved questions in a general context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More accurate definition of the </a:t>
            </a:r>
            <a:r>
              <a:rPr lang="en-US" sz="1200" u="sng" dirty="0"/>
              <a:t>stress limit on conductor</a:t>
            </a:r>
            <a:r>
              <a:rPr lang="en-US" sz="1200" dirty="0"/>
              <a:t> (3D)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Model and experimental data are not in phase during cooldown and </a:t>
            </a:r>
            <a:r>
              <a:rPr lang="en-US" sz="1200" u="sng" dirty="0"/>
              <a:t>requires fine tuning</a:t>
            </a:r>
            <a:r>
              <a:rPr lang="en-US" sz="1200" dirty="0"/>
              <a:t> (loss of prestress at cold)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Local structural effect (peak stresses)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Stress during </a:t>
            </a:r>
            <a:r>
              <a:rPr lang="en-US" sz="1200" u="sng" dirty="0"/>
              <a:t>reaction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GB" sz="1600" b="1" dirty="0"/>
          </a:p>
          <a:p>
            <a:r>
              <a:rPr lang="en-GB" sz="1600" b="1" dirty="0"/>
              <a:t>Our objective: </a:t>
            </a:r>
            <a:r>
              <a:rPr lang="en-GB" sz="1200" dirty="0"/>
              <a:t>Provide </a:t>
            </a:r>
            <a:r>
              <a:rPr lang="en-GB" sz="1200" u="sng" dirty="0"/>
              <a:t>harmonized</a:t>
            </a:r>
            <a:r>
              <a:rPr lang="en-GB" sz="1200" dirty="0"/>
              <a:t> and </a:t>
            </a:r>
            <a:r>
              <a:rPr lang="en-GB" sz="1200" u="sng" dirty="0"/>
              <a:t>model adapted</a:t>
            </a:r>
            <a:r>
              <a:rPr lang="en-GB" sz="1200" dirty="0"/>
              <a:t> experimental data of the coil pack (ID card for each coil)</a:t>
            </a:r>
          </a:p>
          <a:p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2AA6D1-EC72-B5DA-2938-041917210F2F}"/>
              </a:ext>
            </a:extLst>
          </p:cNvPr>
          <p:cNvSpPr txBox="1"/>
          <p:nvPr/>
        </p:nvSpPr>
        <p:spPr>
          <a:xfrm>
            <a:off x="61910" y="4078039"/>
            <a:ext cx="553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Main persons involved</a:t>
            </a:r>
            <a:r>
              <a:rPr lang="en-US" sz="1200" dirty="0"/>
              <a:t>: </a:t>
            </a:r>
            <a:r>
              <a:rPr lang="en-GB" sz="1200" dirty="0"/>
              <a:t>Elena Fern</a:t>
            </a:r>
            <a:r>
              <a:rPr lang="es-ES" sz="1200" dirty="0"/>
              <a:t>á</a:t>
            </a:r>
            <a:r>
              <a:rPr lang="en-GB" sz="1200" dirty="0" err="1"/>
              <a:t>ndez</a:t>
            </a:r>
            <a:r>
              <a:rPr lang="en-GB" sz="1200" dirty="0"/>
              <a:t> Mora, Ariel Haziot, Oscar Sacristan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26546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10F6A3F8-98B2-DFCE-2474-A153BDA2485C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10-stack activities at CERN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257910-A603-198B-8352-E289C0F071DE}"/>
              </a:ext>
            </a:extLst>
          </p:cNvPr>
          <p:cNvSpPr txBox="1"/>
          <p:nvPr/>
        </p:nvSpPr>
        <p:spPr>
          <a:xfrm>
            <a:off x="32845" y="1076063"/>
            <a:ext cx="4572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Phase 1: Resolve some open questions</a:t>
            </a:r>
            <a:endParaRPr lang="en-US" sz="1600" dirty="0"/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Relevant sample configuration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Stress/strain measurements methods: global vs local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Influence of sample’s length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Effect of surface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Load effect on CTE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9A3E3-D850-22B1-6208-68431B298A43}"/>
              </a:ext>
            </a:extLst>
          </p:cNvPr>
          <p:cNvSpPr txBox="1"/>
          <p:nvPr/>
        </p:nvSpPr>
        <p:spPr>
          <a:xfrm>
            <a:off x="32845" y="2763173"/>
            <a:ext cx="51499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Phase 2: Only then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>
                <a:solidFill>
                  <a:schemeClr val="accent2"/>
                </a:solidFill>
              </a:rPr>
              <a:t>Characterize and compare 10-stack for different magnets/coils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>
                <a:solidFill>
                  <a:schemeClr val="accent2"/>
                </a:solidFill>
              </a:rPr>
              <a:t>Investigate impact of resin fraction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>
                <a:solidFill>
                  <a:schemeClr val="accent2"/>
                </a:solidFill>
              </a:rPr>
              <a:t>Investigate new fiber,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>
                <a:solidFill>
                  <a:schemeClr val="accent2"/>
                </a:solidFill>
              </a:rPr>
              <a:t>…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0717FB-3209-0367-BE81-0582ED00BDE2}"/>
              </a:ext>
            </a:extLst>
          </p:cNvPr>
          <p:cNvGrpSpPr/>
          <p:nvPr/>
        </p:nvGrpSpPr>
        <p:grpSpPr>
          <a:xfrm>
            <a:off x="5362953" y="3086063"/>
            <a:ext cx="1822869" cy="1259985"/>
            <a:chOff x="6894581" y="3098005"/>
            <a:chExt cx="1688988" cy="116744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7E65D77-F571-B965-828F-84B3C9EAB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4581" y="3098005"/>
              <a:ext cx="1688988" cy="116744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AAE5AF-C585-DBCB-313E-96A84A0DDAF9}"/>
                </a:ext>
              </a:extLst>
            </p:cNvPr>
            <p:cNvSpPr txBox="1"/>
            <p:nvPr/>
          </p:nvSpPr>
          <p:spPr>
            <a:xfrm>
              <a:off x="7050523" y="3654902"/>
              <a:ext cx="834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sitting effect</a:t>
              </a:r>
              <a:endParaRPr lang="en-GB" sz="8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B4B3135-DBAB-D8B9-1A69-F72A89EE62BE}"/>
                </a:ext>
              </a:extLst>
            </p:cNvPr>
            <p:cNvSpPr/>
            <p:nvPr/>
          </p:nvSpPr>
          <p:spPr>
            <a:xfrm>
              <a:off x="7036897" y="3885072"/>
              <a:ext cx="414038" cy="29136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59FF148-2DF3-4ECE-F799-81FD8A069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943" y="2180083"/>
            <a:ext cx="2316461" cy="8407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36665A-A639-8979-08DE-82ACB33BD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181" y="211387"/>
            <a:ext cx="2706619" cy="91879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52616BA-FF88-A4CF-7402-91914E313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9153" y="1203859"/>
            <a:ext cx="3552002" cy="91879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AC0770B-54C5-75DE-20C0-659D9355134F}"/>
              </a:ext>
            </a:extLst>
          </p:cNvPr>
          <p:cNvGrpSpPr/>
          <p:nvPr/>
        </p:nvGrpSpPr>
        <p:grpSpPr>
          <a:xfrm>
            <a:off x="7261640" y="3086063"/>
            <a:ext cx="1849515" cy="1352526"/>
            <a:chOff x="7261640" y="3104987"/>
            <a:chExt cx="1849515" cy="1352526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D2DF7D6-B845-46AD-53CC-32876B16A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61640" y="3104987"/>
              <a:ext cx="1759225" cy="121184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599C8BC-A85B-E2B5-6463-EC49A0C758B2}"/>
                </a:ext>
              </a:extLst>
            </p:cNvPr>
            <p:cNvSpPr txBox="1"/>
            <p:nvPr/>
          </p:nvSpPr>
          <p:spPr>
            <a:xfrm>
              <a:off x="7289031" y="4288236"/>
              <a:ext cx="1822124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M. </a:t>
              </a:r>
              <a:r>
                <a:rPr lang="en-US" sz="500" dirty="0" err="1">
                  <a:solidFill>
                    <a:schemeClr val="bg2">
                      <a:lumMod val="10000"/>
                    </a:schemeClr>
                  </a:solidFill>
                </a:rPr>
                <a:t>Reytier</a:t>
              </a:r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US" sz="500" i="1" dirty="0">
                  <a:solidFill>
                    <a:schemeClr val="bg2">
                      <a:lumMod val="10000"/>
                    </a:schemeClr>
                  </a:solidFill>
                </a:rPr>
                <a:t>et al.</a:t>
              </a:r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, </a:t>
              </a:r>
              <a:r>
                <a:rPr lang="en-US" sz="500" i="1" dirty="0">
                  <a:solidFill>
                    <a:schemeClr val="bg2">
                      <a:lumMod val="10000"/>
                    </a:schemeClr>
                  </a:solidFill>
                </a:rPr>
                <a:t>IEEE Trans. Appl. </a:t>
              </a:r>
              <a:r>
                <a:rPr lang="en-US" sz="500" i="1" dirty="0" err="1">
                  <a:solidFill>
                    <a:schemeClr val="bg2">
                      <a:lumMod val="10000"/>
                    </a:schemeClr>
                  </a:solidFill>
                </a:rPr>
                <a:t>Supercond</a:t>
              </a:r>
              <a:r>
                <a:rPr lang="en-US" sz="500" i="1" dirty="0">
                  <a:solidFill>
                    <a:schemeClr val="bg2">
                      <a:lumMod val="10000"/>
                    </a:schemeClr>
                  </a:solidFill>
                </a:rPr>
                <a:t>.</a:t>
              </a:r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, </a:t>
              </a:r>
              <a:r>
                <a:rPr lang="en-US" sz="500" b="1" dirty="0">
                  <a:solidFill>
                    <a:schemeClr val="bg2">
                      <a:lumMod val="10000"/>
                    </a:schemeClr>
                  </a:solidFill>
                </a:rPr>
                <a:t>11</a:t>
              </a:r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 (2001)</a:t>
              </a:r>
              <a:endParaRPr lang="en-GB" sz="5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737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10F6A3F8-98B2-DFCE-2474-A153BDA2485C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10-stack activities at CERN</a:t>
            </a:r>
            <a:endParaRPr lang="en-GB" sz="2400" dirty="0"/>
          </a:p>
        </p:txBody>
      </p:sp>
      <p:pic>
        <p:nvPicPr>
          <p:cNvPr id="170" name="Picture 169">
            <a:extLst>
              <a:ext uri="{FF2B5EF4-FFF2-40B4-BE49-F238E27FC236}">
                <a16:creationId xmlns:a16="http://schemas.microsoft.com/office/drawing/2014/main" id="{C8A9A7DD-EF83-4350-5625-D69C930879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041" y="811110"/>
            <a:ext cx="910975" cy="768635"/>
          </a:xfrm>
          <a:prstGeom prst="rect">
            <a:avLst/>
          </a:prstGeom>
        </p:spPr>
      </p:pic>
      <p:grpSp>
        <p:nvGrpSpPr>
          <p:cNvPr id="172" name="Group 171">
            <a:extLst>
              <a:ext uri="{FF2B5EF4-FFF2-40B4-BE49-F238E27FC236}">
                <a16:creationId xmlns:a16="http://schemas.microsoft.com/office/drawing/2014/main" id="{18E48089-C01E-2E87-7B24-FE3B4A73A357}"/>
              </a:ext>
            </a:extLst>
          </p:cNvPr>
          <p:cNvGrpSpPr/>
          <p:nvPr/>
        </p:nvGrpSpPr>
        <p:grpSpPr>
          <a:xfrm>
            <a:off x="5799447" y="708572"/>
            <a:ext cx="2982094" cy="1281017"/>
            <a:chOff x="4954911" y="230163"/>
            <a:chExt cx="3043652" cy="1374577"/>
          </a:xfrm>
        </p:grpSpPr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426AAC3C-83D5-EBC0-9FDB-186CBDE56C1A}"/>
                </a:ext>
              </a:extLst>
            </p:cNvPr>
            <p:cNvGrpSpPr/>
            <p:nvPr/>
          </p:nvGrpSpPr>
          <p:grpSpPr>
            <a:xfrm>
              <a:off x="4995823" y="466998"/>
              <a:ext cx="2955317" cy="572091"/>
              <a:chOff x="4922309" y="4022727"/>
              <a:chExt cx="1784382" cy="1334653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B940E06C-E4F5-A928-3ED5-061585DCACF7}"/>
                  </a:ext>
                </a:extLst>
              </p:cNvPr>
              <p:cNvSpPr/>
              <p:nvPr/>
            </p:nvSpPr>
            <p:spPr>
              <a:xfrm>
                <a:off x="4922309" y="4022729"/>
                <a:ext cx="1784382" cy="133465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5715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BBEAD50F-E2A3-2ECB-61C3-D38AC3139934}"/>
                  </a:ext>
                </a:extLst>
              </p:cNvPr>
              <p:cNvSpPr/>
              <p:nvPr/>
            </p:nvSpPr>
            <p:spPr>
              <a:xfrm>
                <a:off x="4922309" y="4022727"/>
                <a:ext cx="1784382" cy="235580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10CBEC0E-2BE9-8E8E-CB37-8A4C4B2D71A9}"/>
                  </a:ext>
                </a:extLst>
              </p:cNvPr>
              <p:cNvSpPr/>
              <p:nvPr/>
            </p:nvSpPr>
            <p:spPr>
              <a:xfrm>
                <a:off x="4922309" y="429641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55C9B266-646D-927D-4F82-4E3AF5A9AB89}"/>
                  </a:ext>
                </a:extLst>
              </p:cNvPr>
              <p:cNvSpPr/>
              <p:nvPr/>
            </p:nvSpPr>
            <p:spPr>
              <a:xfrm>
                <a:off x="4922309" y="4570095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030B1C95-846E-08BD-77DE-7E0C5FE257AF}"/>
                  </a:ext>
                </a:extLst>
              </p:cNvPr>
              <p:cNvSpPr/>
              <p:nvPr/>
            </p:nvSpPr>
            <p:spPr>
              <a:xfrm>
                <a:off x="4922309" y="4845944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AEE23904-483F-46B7-64D8-6305A3D2B2BC}"/>
                  </a:ext>
                </a:extLst>
              </p:cNvPr>
              <p:cNvSpPr/>
              <p:nvPr/>
            </p:nvSpPr>
            <p:spPr>
              <a:xfrm>
                <a:off x="4922309" y="511963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90480530-43E4-5C1E-080F-20B85394743A}"/>
                </a:ext>
              </a:extLst>
            </p:cNvPr>
            <p:cNvCxnSpPr/>
            <p:nvPr/>
          </p:nvCxnSpPr>
          <p:spPr>
            <a:xfrm flipV="1">
              <a:off x="5272804" y="466998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id="{624DD48C-3C82-7E7A-CE20-71CB58471CC8}"/>
                </a:ext>
              </a:extLst>
            </p:cNvPr>
            <p:cNvCxnSpPr/>
            <p:nvPr/>
          </p:nvCxnSpPr>
          <p:spPr>
            <a:xfrm flipV="1">
              <a:off x="5577655" y="476384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0FF77C3F-C35D-FD64-DB25-39D024F035FB}"/>
                </a:ext>
              </a:extLst>
            </p:cNvPr>
            <p:cNvCxnSpPr/>
            <p:nvPr/>
          </p:nvCxnSpPr>
          <p:spPr>
            <a:xfrm flipV="1">
              <a:off x="6067595" y="476384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DFF0C6DF-444F-095C-2A3E-1302D20F7FA1}"/>
                </a:ext>
              </a:extLst>
            </p:cNvPr>
            <p:cNvCxnSpPr/>
            <p:nvPr/>
          </p:nvCxnSpPr>
          <p:spPr>
            <a:xfrm flipV="1">
              <a:off x="6377890" y="471691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6EC13D27-A9BF-7472-E1B9-C389529181FF}"/>
                </a:ext>
              </a:extLst>
            </p:cNvPr>
            <p:cNvCxnSpPr/>
            <p:nvPr/>
          </p:nvCxnSpPr>
          <p:spPr>
            <a:xfrm flipV="1">
              <a:off x="7390431" y="476384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C899503A-85AA-6A13-C10D-B099C78D7DF8}"/>
                </a:ext>
              </a:extLst>
            </p:cNvPr>
            <p:cNvCxnSpPr/>
            <p:nvPr/>
          </p:nvCxnSpPr>
          <p:spPr>
            <a:xfrm flipV="1">
              <a:off x="7689838" y="466998"/>
              <a:ext cx="0" cy="572090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020505BA-15CF-6A13-114A-382F62E671AD}"/>
                </a:ext>
              </a:extLst>
            </p:cNvPr>
            <p:cNvCxnSpPr>
              <a:cxnSpLocks/>
            </p:cNvCxnSpPr>
            <p:nvPr/>
          </p:nvCxnSpPr>
          <p:spPr>
            <a:xfrm>
              <a:off x="4979492" y="752577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3DC93039-D4F3-6795-8D7F-5F5A6F5F2A09}"/>
                </a:ext>
              </a:extLst>
            </p:cNvPr>
            <p:cNvCxnSpPr>
              <a:cxnSpLocks/>
            </p:cNvCxnSpPr>
            <p:nvPr/>
          </p:nvCxnSpPr>
          <p:spPr>
            <a:xfrm>
              <a:off x="7972915" y="756603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71" name="Straight Arrow Connector 270">
              <a:extLst>
                <a:ext uri="{FF2B5EF4-FFF2-40B4-BE49-F238E27FC236}">
                  <a16:creationId xmlns:a16="http://schemas.microsoft.com/office/drawing/2014/main" id="{799CE399-5A38-02D8-C7C3-57FE5060ED29}"/>
                </a:ext>
              </a:extLst>
            </p:cNvPr>
            <p:cNvCxnSpPr/>
            <p:nvPr/>
          </p:nvCxnSpPr>
          <p:spPr>
            <a:xfrm>
              <a:off x="4984936" y="1314679"/>
              <a:ext cx="287869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2" name="Straight Arrow Connector 271">
              <a:extLst>
                <a:ext uri="{FF2B5EF4-FFF2-40B4-BE49-F238E27FC236}">
                  <a16:creationId xmlns:a16="http://schemas.microsoft.com/office/drawing/2014/main" id="{4083601A-DFA2-514E-BCF5-F6FFD60299A6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65" y="1314679"/>
              <a:ext cx="30539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B3C57190-6B48-A095-298F-4AE088DDD1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90431" y="1313535"/>
              <a:ext cx="299407" cy="1144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4" name="Straight Arrow Connector 273">
              <a:extLst>
                <a:ext uri="{FF2B5EF4-FFF2-40B4-BE49-F238E27FC236}">
                  <a16:creationId xmlns:a16="http://schemas.microsoft.com/office/drawing/2014/main" id="{7DFA4DCB-32E7-EEEE-6CC4-CC7A26AC8516}"/>
                </a:ext>
              </a:extLst>
            </p:cNvPr>
            <p:cNvCxnSpPr>
              <a:cxnSpLocks/>
            </p:cNvCxnSpPr>
            <p:nvPr/>
          </p:nvCxnSpPr>
          <p:spPr>
            <a:xfrm>
              <a:off x="5577655" y="1314679"/>
              <a:ext cx="489939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5" name="Straight Arrow Connector 274">
              <a:extLst>
                <a:ext uri="{FF2B5EF4-FFF2-40B4-BE49-F238E27FC236}">
                  <a16:creationId xmlns:a16="http://schemas.microsoft.com/office/drawing/2014/main" id="{327BDD43-5942-7DE2-957B-39E8EAFFDFC9}"/>
                </a:ext>
              </a:extLst>
            </p:cNvPr>
            <p:cNvCxnSpPr>
              <a:cxnSpLocks/>
            </p:cNvCxnSpPr>
            <p:nvPr/>
          </p:nvCxnSpPr>
          <p:spPr>
            <a:xfrm>
              <a:off x="6067595" y="1314679"/>
              <a:ext cx="31029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6" name="Straight Arrow Connector 275">
              <a:extLst>
                <a:ext uri="{FF2B5EF4-FFF2-40B4-BE49-F238E27FC236}">
                  <a16:creationId xmlns:a16="http://schemas.microsoft.com/office/drawing/2014/main" id="{260CFA84-16FA-3A71-7636-083F29BF53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9757" y="1313538"/>
              <a:ext cx="1010674" cy="1141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7" name="Straight Arrow Connector 276">
              <a:extLst>
                <a:ext uri="{FF2B5EF4-FFF2-40B4-BE49-F238E27FC236}">
                  <a16:creationId xmlns:a16="http://schemas.microsoft.com/office/drawing/2014/main" id="{E80A49D8-0D8D-7C5F-8957-01D90F5DAAD4}"/>
                </a:ext>
              </a:extLst>
            </p:cNvPr>
            <p:cNvCxnSpPr>
              <a:cxnSpLocks/>
            </p:cNvCxnSpPr>
            <p:nvPr/>
          </p:nvCxnSpPr>
          <p:spPr>
            <a:xfrm>
              <a:off x="7689838" y="1314679"/>
              <a:ext cx="283077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1DFB94F3-AD91-D57F-0768-32F421574F27}"/>
                </a:ext>
              </a:extLst>
            </p:cNvPr>
            <p:cNvCxnSpPr>
              <a:cxnSpLocks/>
            </p:cNvCxnSpPr>
            <p:nvPr/>
          </p:nvCxnSpPr>
          <p:spPr>
            <a:xfrm>
              <a:off x="5272804" y="449998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E659C21-0E97-8222-6363-C99E6F56D164}"/>
                </a:ext>
              </a:extLst>
            </p:cNvPr>
            <p:cNvCxnSpPr>
              <a:cxnSpLocks/>
            </p:cNvCxnSpPr>
            <p:nvPr/>
          </p:nvCxnSpPr>
          <p:spPr>
            <a:xfrm>
              <a:off x="6068282" y="448870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F068BE66-9AED-6424-9E01-219B0278D124}"/>
                </a:ext>
              </a:extLst>
            </p:cNvPr>
            <p:cNvCxnSpPr>
              <a:cxnSpLocks/>
            </p:cNvCxnSpPr>
            <p:nvPr/>
          </p:nvCxnSpPr>
          <p:spPr>
            <a:xfrm>
              <a:off x="7692297" y="454730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40A0DDF3-68E1-7D0A-FFAE-753B266EF5FC}"/>
                </a:ext>
              </a:extLst>
            </p:cNvPr>
            <p:cNvSpPr txBox="1"/>
            <p:nvPr/>
          </p:nvSpPr>
          <p:spPr>
            <a:xfrm>
              <a:off x="4954911" y="1089518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DCCBE7B-EF1D-EFA9-81E5-0140CB146B56}"/>
                </a:ext>
              </a:extLst>
            </p:cNvPr>
            <p:cNvSpPr txBox="1"/>
            <p:nvPr/>
          </p:nvSpPr>
          <p:spPr>
            <a:xfrm>
              <a:off x="5264285" y="1084956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C59F1926-18D5-2389-4A56-F9A2E189C938}"/>
                </a:ext>
              </a:extLst>
            </p:cNvPr>
            <p:cNvSpPr txBox="1"/>
            <p:nvPr/>
          </p:nvSpPr>
          <p:spPr>
            <a:xfrm>
              <a:off x="6047891" y="1082951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0151CDB-9A89-76E0-492B-0234C9241320}"/>
                </a:ext>
              </a:extLst>
            </p:cNvPr>
            <p:cNvSpPr txBox="1"/>
            <p:nvPr/>
          </p:nvSpPr>
          <p:spPr>
            <a:xfrm>
              <a:off x="7357929" y="1084154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C8EE3EF0-C1DC-B962-4421-AFE3DC97CFA2}"/>
                </a:ext>
              </a:extLst>
            </p:cNvPr>
            <p:cNvSpPr txBox="1"/>
            <p:nvPr/>
          </p:nvSpPr>
          <p:spPr>
            <a:xfrm>
              <a:off x="7652763" y="1083430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988273AB-F90B-A665-46B5-D02B040386DA}"/>
                </a:ext>
              </a:extLst>
            </p:cNvPr>
            <p:cNvSpPr txBox="1"/>
            <p:nvPr/>
          </p:nvSpPr>
          <p:spPr>
            <a:xfrm>
              <a:off x="5663999" y="1081871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25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DC702906-AF39-2FF0-833A-22A096AF95BE}"/>
                </a:ext>
              </a:extLst>
            </p:cNvPr>
            <p:cNvSpPr txBox="1"/>
            <p:nvPr/>
          </p:nvSpPr>
          <p:spPr>
            <a:xfrm>
              <a:off x="6765652" y="1091856"/>
              <a:ext cx="290879" cy="189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50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pic>
          <p:nvPicPr>
            <p:cNvPr id="288" name="Picture 287">
              <a:extLst>
                <a:ext uri="{FF2B5EF4-FFF2-40B4-BE49-F238E27FC236}">
                  <a16:creationId xmlns:a16="http://schemas.microsoft.com/office/drawing/2014/main" id="{6C734700-AADE-4565-EE79-BBA517ECE0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5590677" y="445635"/>
              <a:ext cx="471472" cy="614816"/>
            </a:xfrm>
            <a:prstGeom prst="rect">
              <a:avLst/>
            </a:prstGeom>
          </p:spPr>
        </p:pic>
        <p:pic>
          <p:nvPicPr>
            <p:cNvPr id="289" name="Picture 288">
              <a:extLst>
                <a:ext uri="{FF2B5EF4-FFF2-40B4-BE49-F238E27FC236}">
                  <a16:creationId xmlns:a16="http://schemas.microsoft.com/office/drawing/2014/main" id="{1526F348-B451-7447-963A-65368D616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6374447" y="445787"/>
              <a:ext cx="1315391" cy="614816"/>
            </a:xfrm>
            <a:prstGeom prst="rect">
              <a:avLst/>
            </a:prstGeom>
          </p:spPr>
        </p:pic>
        <p:pic>
          <p:nvPicPr>
            <p:cNvPr id="290" name="Picture 289">
              <a:extLst>
                <a:ext uri="{FF2B5EF4-FFF2-40B4-BE49-F238E27FC236}">
                  <a16:creationId xmlns:a16="http://schemas.microsoft.com/office/drawing/2014/main" id="{9EA07E16-345C-175B-D7CF-706828E405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5259504" y="445635"/>
              <a:ext cx="331172" cy="614816"/>
            </a:xfrm>
            <a:prstGeom prst="rect">
              <a:avLst/>
            </a:prstGeom>
          </p:spPr>
        </p:pic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0A165B56-A5DD-2543-33F7-0D424291A75E}"/>
                </a:ext>
              </a:extLst>
            </p:cNvPr>
            <p:cNvCxnSpPr>
              <a:cxnSpLocks/>
            </p:cNvCxnSpPr>
            <p:nvPr/>
          </p:nvCxnSpPr>
          <p:spPr>
            <a:xfrm>
              <a:off x="5577655" y="449998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8CE980A5-5977-7B35-0FA1-FD53D876D66C}"/>
                </a:ext>
              </a:extLst>
            </p:cNvPr>
            <p:cNvCxnSpPr>
              <a:cxnSpLocks/>
            </p:cNvCxnSpPr>
            <p:nvPr/>
          </p:nvCxnSpPr>
          <p:spPr>
            <a:xfrm>
              <a:off x="7391411" y="454730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ABAFBA47-2AFA-040D-C1BE-65191AA1CD0F}"/>
                </a:ext>
              </a:extLst>
            </p:cNvPr>
            <p:cNvCxnSpPr>
              <a:cxnSpLocks/>
            </p:cNvCxnSpPr>
            <p:nvPr/>
          </p:nvCxnSpPr>
          <p:spPr>
            <a:xfrm>
              <a:off x="6379757" y="454730"/>
              <a:ext cx="0" cy="848137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A8F45008-5A3D-4ECC-4063-4864E6658332}"/>
                </a:ext>
              </a:extLst>
            </p:cNvPr>
            <p:cNvSpPr txBox="1"/>
            <p:nvPr/>
          </p:nvSpPr>
          <p:spPr>
            <a:xfrm>
              <a:off x="4964709" y="234355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S1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C865CC6-B307-430F-32C3-66C9D5C707A4}"/>
                </a:ext>
              </a:extLst>
            </p:cNvPr>
            <p:cNvSpPr txBox="1"/>
            <p:nvPr/>
          </p:nvSpPr>
          <p:spPr>
            <a:xfrm>
              <a:off x="6055602" y="240783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S4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EB374AE8-0A19-1BCA-D15B-1DF845DF32D2}"/>
                </a:ext>
              </a:extLst>
            </p:cNvPr>
            <p:cNvSpPr txBox="1"/>
            <p:nvPr/>
          </p:nvSpPr>
          <p:spPr>
            <a:xfrm>
              <a:off x="7658405" y="230163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S7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623F7479-8933-2214-0C54-BA0C5CC341AA}"/>
              </a:ext>
            </a:extLst>
          </p:cNvPr>
          <p:cNvSpPr txBox="1"/>
          <p:nvPr/>
        </p:nvSpPr>
        <p:spPr>
          <a:xfrm>
            <a:off x="5095655" y="519844"/>
            <a:ext cx="43907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Mechanical test (MT) - Stress-Strain curves</a:t>
            </a:r>
            <a:r>
              <a:rPr kumimoji="0" lang="en-GB" sz="1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: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A8E978C-60C6-9843-CDC9-BC81A2AC0507}"/>
              </a:ext>
            </a:extLst>
          </p:cNvPr>
          <p:cNvSpPr txBox="1"/>
          <p:nvPr/>
        </p:nvSpPr>
        <p:spPr>
          <a:xfrm>
            <a:off x="5182756" y="1855891"/>
            <a:ext cx="43907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Length impact </a:t>
            </a:r>
            <a:r>
              <a:rPr kumimoji="0" lang="en-US" sz="1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(LI) + DIC tests</a:t>
            </a:r>
            <a:r>
              <a:rPr kumimoji="0" lang="en-GB" sz="1000" b="1" i="0" u="sng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:</a:t>
            </a:r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AEDAC68D-00A9-DE20-031B-16DD79EC86F5}"/>
              </a:ext>
            </a:extLst>
          </p:cNvPr>
          <p:cNvCxnSpPr>
            <a:cxnSpLocks/>
          </p:cNvCxnSpPr>
          <p:nvPr/>
        </p:nvCxnSpPr>
        <p:spPr>
          <a:xfrm>
            <a:off x="9443495" y="3265539"/>
            <a:ext cx="7764" cy="903738"/>
          </a:xfrm>
          <a:prstGeom prst="line">
            <a:avLst/>
          </a:prstGeom>
          <a:noFill/>
          <a:ln w="9525" cap="flat" cmpd="sng" algn="ctr">
            <a:solidFill>
              <a:srgbClr val="DDDDDD"/>
            </a:solidFill>
            <a:prstDash val="dash"/>
          </a:ln>
          <a:effectLst/>
        </p:spPr>
      </p:cxn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1997401C-C46B-BD96-1596-6819E4DCA9C0}"/>
              </a:ext>
            </a:extLst>
          </p:cNvPr>
          <p:cNvGrpSpPr/>
          <p:nvPr/>
        </p:nvGrpSpPr>
        <p:grpSpPr>
          <a:xfrm>
            <a:off x="5337785" y="2035913"/>
            <a:ext cx="3372907" cy="1197294"/>
            <a:chOff x="9049863" y="1646661"/>
            <a:chExt cx="3372907" cy="119729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BD3B0B9-F44E-1CAC-700F-E9A165DBCF7D}"/>
                </a:ext>
              </a:extLst>
            </p:cNvPr>
            <p:cNvGrpSpPr/>
            <p:nvPr/>
          </p:nvGrpSpPr>
          <p:grpSpPr>
            <a:xfrm>
              <a:off x="9580485" y="1897596"/>
              <a:ext cx="2820870" cy="547413"/>
              <a:chOff x="4922309" y="4022727"/>
              <a:chExt cx="1784382" cy="1334653"/>
            </a:xfrm>
          </p:grpSpPr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B61FA181-3AB0-5CF4-5768-F50F137937D4}"/>
                  </a:ext>
                </a:extLst>
              </p:cNvPr>
              <p:cNvSpPr/>
              <p:nvPr/>
            </p:nvSpPr>
            <p:spPr>
              <a:xfrm>
                <a:off x="4922309" y="4022729"/>
                <a:ext cx="1784382" cy="133465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5715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9DA196CA-161A-DD93-9B82-A985D652480A}"/>
                  </a:ext>
                </a:extLst>
              </p:cNvPr>
              <p:cNvSpPr/>
              <p:nvPr/>
            </p:nvSpPr>
            <p:spPr>
              <a:xfrm>
                <a:off x="4922309" y="4022727"/>
                <a:ext cx="1784382" cy="235580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9C0F66CF-4023-2997-475C-72D27D855860}"/>
                  </a:ext>
                </a:extLst>
              </p:cNvPr>
              <p:cNvSpPr/>
              <p:nvPr/>
            </p:nvSpPr>
            <p:spPr>
              <a:xfrm>
                <a:off x="4922309" y="429641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9A3EB001-E9A9-2AEE-FCBC-2F91927FA2A2}"/>
                  </a:ext>
                </a:extLst>
              </p:cNvPr>
              <p:cNvSpPr/>
              <p:nvPr/>
            </p:nvSpPr>
            <p:spPr>
              <a:xfrm>
                <a:off x="4922309" y="4570095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1CCF12BE-2B4F-244E-6EF2-9EB66E04C25E}"/>
                  </a:ext>
                </a:extLst>
              </p:cNvPr>
              <p:cNvSpPr/>
              <p:nvPr/>
            </p:nvSpPr>
            <p:spPr>
              <a:xfrm>
                <a:off x="4922309" y="4845944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3B4522D9-CDEE-B4BD-F7E4-5ED2CE13002E}"/>
                  </a:ext>
                </a:extLst>
              </p:cNvPr>
              <p:cNvSpPr/>
              <p:nvPr/>
            </p:nvSpPr>
            <p:spPr>
              <a:xfrm>
                <a:off x="4922309" y="511963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A104A1F0-AED7-D421-CFEA-A8DF73D2580E}"/>
                </a:ext>
              </a:extLst>
            </p:cNvPr>
            <p:cNvCxnSpPr/>
            <p:nvPr/>
          </p:nvCxnSpPr>
          <p:spPr>
            <a:xfrm flipV="1">
              <a:off x="9844866" y="1897597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360C332-A443-A10B-BECC-6618959154DC}"/>
                </a:ext>
              </a:extLst>
            </p:cNvPr>
            <p:cNvCxnSpPr/>
            <p:nvPr/>
          </p:nvCxnSpPr>
          <p:spPr>
            <a:xfrm flipV="1">
              <a:off x="10135848" y="1906578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91DD7BD5-8F88-B35C-3FCD-3BEFE88EE9A2}"/>
                </a:ext>
              </a:extLst>
            </p:cNvPr>
            <p:cNvCxnSpPr/>
            <p:nvPr/>
          </p:nvCxnSpPr>
          <p:spPr>
            <a:xfrm flipV="1">
              <a:off x="10603499" y="1906578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F8D6A183-943D-C687-23E5-EDD88E8D689A}"/>
                </a:ext>
              </a:extLst>
            </p:cNvPr>
            <p:cNvCxnSpPr/>
            <p:nvPr/>
          </p:nvCxnSpPr>
          <p:spPr>
            <a:xfrm flipV="1">
              <a:off x="10899677" y="1902087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00AD4B93-612F-41CC-33E0-56A07FB18059}"/>
                </a:ext>
              </a:extLst>
            </p:cNvPr>
            <p:cNvCxnSpPr/>
            <p:nvPr/>
          </p:nvCxnSpPr>
          <p:spPr>
            <a:xfrm flipV="1">
              <a:off x="11866155" y="1906578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482C68F8-2E5A-AC5B-279E-F5B96C6E6AD4}"/>
                </a:ext>
              </a:extLst>
            </p:cNvPr>
            <p:cNvCxnSpPr/>
            <p:nvPr/>
          </p:nvCxnSpPr>
          <p:spPr>
            <a:xfrm flipV="1">
              <a:off x="12151941" y="1897597"/>
              <a:ext cx="0" cy="547412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2" name="Straight Arrow Connector 181">
              <a:extLst>
                <a:ext uri="{FF2B5EF4-FFF2-40B4-BE49-F238E27FC236}">
                  <a16:creationId xmlns:a16="http://schemas.microsoft.com/office/drawing/2014/main" id="{69723BEB-14A2-2EF3-6027-FDF23FF7CF65}"/>
                </a:ext>
              </a:extLst>
            </p:cNvPr>
            <p:cNvCxnSpPr/>
            <p:nvPr/>
          </p:nvCxnSpPr>
          <p:spPr>
            <a:xfrm>
              <a:off x="9570093" y="2708711"/>
              <a:ext cx="274773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BA610A20-357B-7198-2AD5-46F4EDEF2621}"/>
                </a:ext>
              </a:extLst>
            </p:cNvPr>
            <p:cNvCxnSpPr>
              <a:cxnSpLocks/>
            </p:cNvCxnSpPr>
            <p:nvPr/>
          </p:nvCxnSpPr>
          <p:spPr>
            <a:xfrm>
              <a:off x="9844351" y="2708711"/>
              <a:ext cx="291497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4289FDFA-1C37-63D9-B3EB-CB9FEBDC5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66155" y="2707616"/>
              <a:ext cx="285786" cy="1095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2F7B299D-8759-9236-A6F2-6DF533118AA1}"/>
                </a:ext>
              </a:extLst>
            </p:cNvPr>
            <p:cNvCxnSpPr>
              <a:cxnSpLocks/>
            </p:cNvCxnSpPr>
            <p:nvPr/>
          </p:nvCxnSpPr>
          <p:spPr>
            <a:xfrm>
              <a:off x="10135848" y="2708711"/>
              <a:ext cx="4676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6" name="Straight Arrow Connector 185">
              <a:extLst>
                <a:ext uri="{FF2B5EF4-FFF2-40B4-BE49-F238E27FC236}">
                  <a16:creationId xmlns:a16="http://schemas.microsoft.com/office/drawing/2014/main" id="{5654C6DE-A841-D437-72AC-1D0DE1A23497}"/>
                </a:ext>
              </a:extLst>
            </p:cNvPr>
            <p:cNvCxnSpPr>
              <a:cxnSpLocks/>
            </p:cNvCxnSpPr>
            <p:nvPr/>
          </p:nvCxnSpPr>
          <p:spPr>
            <a:xfrm>
              <a:off x="10603499" y="2708711"/>
              <a:ext cx="296179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8861F8B1-759D-BE44-F631-CBF1C6FEF6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01460" y="2707619"/>
              <a:ext cx="964695" cy="1092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36F73A4E-A366-F19A-23AB-7D1CF9F38308}"/>
                </a:ext>
              </a:extLst>
            </p:cNvPr>
            <p:cNvCxnSpPr>
              <a:cxnSpLocks/>
            </p:cNvCxnSpPr>
            <p:nvPr/>
          </p:nvCxnSpPr>
          <p:spPr>
            <a:xfrm>
              <a:off x="12151941" y="2708711"/>
              <a:ext cx="270199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EB5534F-34C2-32F8-D5A3-DF69E0B84501}"/>
                </a:ext>
              </a:extLst>
            </p:cNvPr>
            <p:cNvCxnSpPr>
              <a:cxnSpLocks/>
            </p:cNvCxnSpPr>
            <p:nvPr/>
          </p:nvCxnSpPr>
          <p:spPr>
            <a:xfrm>
              <a:off x="9844866" y="1881329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2746A747-9F05-0DA9-5AD1-0CE1CA6B51DF}"/>
                </a:ext>
              </a:extLst>
            </p:cNvPr>
            <p:cNvCxnSpPr>
              <a:cxnSpLocks/>
            </p:cNvCxnSpPr>
            <p:nvPr/>
          </p:nvCxnSpPr>
          <p:spPr>
            <a:xfrm>
              <a:off x="10604155" y="1880250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BECDC2CA-C11F-F046-267A-361A4343B8FB}"/>
                </a:ext>
              </a:extLst>
            </p:cNvPr>
            <p:cNvSpPr txBox="1"/>
            <p:nvPr/>
          </p:nvSpPr>
          <p:spPr>
            <a:xfrm>
              <a:off x="9541195" y="2498154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56C2AFED-16F2-87BC-F411-2DB626F76BD0}"/>
                </a:ext>
              </a:extLst>
            </p:cNvPr>
            <p:cNvSpPr txBox="1"/>
            <p:nvPr/>
          </p:nvSpPr>
          <p:spPr>
            <a:xfrm>
              <a:off x="9822303" y="2498154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527379F4-4466-42B8-8B6A-3FA4E68F197F}"/>
                </a:ext>
              </a:extLst>
            </p:cNvPr>
            <p:cNvSpPr txBox="1"/>
            <p:nvPr/>
          </p:nvSpPr>
          <p:spPr>
            <a:xfrm>
              <a:off x="10584373" y="2502732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FB243578-727E-9D5B-37AC-185EA185F21D}"/>
                </a:ext>
              </a:extLst>
            </p:cNvPr>
            <p:cNvSpPr txBox="1"/>
            <p:nvPr/>
          </p:nvSpPr>
          <p:spPr>
            <a:xfrm>
              <a:off x="11841556" y="2507790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A7C655B-BFB5-A6EC-315F-E93E56EAED9B}"/>
                </a:ext>
              </a:extLst>
            </p:cNvPr>
            <p:cNvSpPr txBox="1"/>
            <p:nvPr/>
          </p:nvSpPr>
          <p:spPr>
            <a:xfrm>
              <a:off x="12126442" y="2502732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A818296E-DF06-7D5B-C17A-1AB2E28B6A51}"/>
                </a:ext>
              </a:extLst>
            </p:cNvPr>
            <p:cNvSpPr txBox="1"/>
            <p:nvPr/>
          </p:nvSpPr>
          <p:spPr>
            <a:xfrm>
              <a:off x="10215125" y="2491520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25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464D174D-CACB-73DB-3C3F-DB608B9C0183}"/>
                </a:ext>
              </a:extLst>
            </p:cNvPr>
            <p:cNvSpPr txBox="1"/>
            <p:nvPr/>
          </p:nvSpPr>
          <p:spPr>
            <a:xfrm>
              <a:off x="11223078" y="2504586"/>
              <a:ext cx="277646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50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pic>
          <p:nvPicPr>
            <p:cNvPr id="198" name="Picture 197">
              <a:extLst>
                <a:ext uri="{FF2B5EF4-FFF2-40B4-BE49-F238E27FC236}">
                  <a16:creationId xmlns:a16="http://schemas.microsoft.com/office/drawing/2014/main" id="{A37148CC-8B43-1E74-013E-FE3DEADD4B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10609057" y="1877155"/>
              <a:ext cx="288273" cy="588294"/>
            </a:xfrm>
            <a:prstGeom prst="rect">
              <a:avLst/>
            </a:prstGeom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DE2467CA-64DC-5F3A-82EE-FFB26631F9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11864215" y="1876709"/>
              <a:ext cx="553574" cy="588294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BEE611CC-8205-A83B-CE75-87E3762A44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9551581" y="1877155"/>
              <a:ext cx="293286" cy="588294"/>
            </a:xfrm>
            <a:prstGeom prst="rect">
              <a:avLst/>
            </a:prstGeom>
          </p:spPr>
        </p:pic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3C802838-71B1-2545-9869-D6F03DF69F50}"/>
                </a:ext>
              </a:extLst>
            </p:cNvPr>
            <p:cNvCxnSpPr>
              <a:cxnSpLocks/>
            </p:cNvCxnSpPr>
            <p:nvPr/>
          </p:nvCxnSpPr>
          <p:spPr>
            <a:xfrm>
              <a:off x="10135848" y="1881329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BF483CEA-0805-07F5-45AB-D3C72DF7A8A1}"/>
                </a:ext>
              </a:extLst>
            </p:cNvPr>
            <p:cNvCxnSpPr>
              <a:cxnSpLocks/>
            </p:cNvCxnSpPr>
            <p:nvPr/>
          </p:nvCxnSpPr>
          <p:spPr>
            <a:xfrm>
              <a:off x="11867091" y="1885858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640740BD-DC5C-543E-7FEB-2A5494BB5E52}"/>
                </a:ext>
              </a:extLst>
            </p:cNvPr>
            <p:cNvCxnSpPr>
              <a:cxnSpLocks/>
            </p:cNvCxnSpPr>
            <p:nvPr/>
          </p:nvCxnSpPr>
          <p:spPr>
            <a:xfrm>
              <a:off x="10901460" y="1885858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E0468453-8E6C-38DC-717A-6A3986C93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154289" y="1885857"/>
              <a:ext cx="0" cy="811551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91B3BDB0-2C83-AC0E-6C35-88FCC25DD873}"/>
                </a:ext>
              </a:extLst>
            </p:cNvPr>
            <p:cNvCxnSpPr/>
            <p:nvPr/>
          </p:nvCxnSpPr>
          <p:spPr>
            <a:xfrm>
              <a:off x="9331924" y="1806909"/>
              <a:ext cx="401059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F8F8F8">
                  <a:lumMod val="1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428C2390-C213-5EC9-CC0B-070994F26186}"/>
                </a:ext>
              </a:extLst>
            </p:cNvPr>
            <p:cNvSpPr txBox="1"/>
            <p:nvPr/>
          </p:nvSpPr>
          <p:spPr>
            <a:xfrm>
              <a:off x="9371049" y="1646661"/>
              <a:ext cx="34496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</a:rPr>
                <a:t>axial</a:t>
              </a:r>
            </a:p>
          </p:txBody>
        </p:sp>
        <p:cxnSp>
          <p:nvCxnSpPr>
            <p:cNvPr id="207" name="Straight Arrow Connector 206">
              <a:extLst>
                <a:ext uri="{FF2B5EF4-FFF2-40B4-BE49-F238E27FC236}">
                  <a16:creationId xmlns:a16="http://schemas.microsoft.com/office/drawing/2014/main" id="{6C97CD34-E484-1F44-B6E3-B15FD2CB4582}"/>
                </a:ext>
              </a:extLst>
            </p:cNvPr>
            <p:cNvCxnSpPr>
              <a:cxnSpLocks/>
            </p:cNvCxnSpPr>
            <p:nvPr/>
          </p:nvCxnSpPr>
          <p:spPr>
            <a:xfrm>
              <a:off x="9270793" y="1810672"/>
              <a:ext cx="0" cy="274645"/>
            </a:xfrm>
            <a:prstGeom prst="straightConnector1">
              <a:avLst/>
            </a:prstGeom>
            <a:noFill/>
            <a:ln w="9525" cap="flat" cmpd="sng" algn="ctr">
              <a:solidFill>
                <a:srgbClr val="F8F8F8">
                  <a:lumMod val="1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BB23B61E-C22C-101B-C5F4-8347A28D2D16}"/>
                </a:ext>
              </a:extLst>
            </p:cNvPr>
            <p:cNvSpPr txBox="1"/>
            <p:nvPr/>
          </p:nvSpPr>
          <p:spPr>
            <a:xfrm rot="16200000">
              <a:off x="8860708" y="1881737"/>
              <a:ext cx="5629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</a:rPr>
                <a:t>transversal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B4B3F3C2-550E-CE8D-A7AC-4F6B86C87F85}"/>
                </a:ext>
              </a:extLst>
            </p:cNvPr>
            <p:cNvSpPr txBox="1"/>
            <p:nvPr/>
          </p:nvSpPr>
          <p:spPr>
            <a:xfrm>
              <a:off x="9828433" y="1674704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S2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542EC29C-1DBB-8687-504F-3912B2C6AF59}"/>
                </a:ext>
              </a:extLst>
            </p:cNvPr>
            <p:cNvSpPr txBox="1"/>
            <p:nvPr/>
          </p:nvSpPr>
          <p:spPr>
            <a:xfrm>
              <a:off x="10208844" y="1676039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S3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21C189A0-BFF4-914F-EA41-6D17EC26EFA4}"/>
                </a:ext>
              </a:extLst>
            </p:cNvPr>
            <p:cNvSpPr txBox="1"/>
            <p:nvPr/>
          </p:nvSpPr>
          <p:spPr>
            <a:xfrm>
              <a:off x="11209398" y="1662369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C6A22E4F-D254-2FAA-B6DB-CBBCD3374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22140" y="1846196"/>
              <a:ext cx="630" cy="997759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69C3D538-0196-A9F6-FC45-CB22F07AB234}"/>
                </a:ext>
              </a:extLst>
            </p:cNvPr>
            <p:cNvCxnSpPr>
              <a:cxnSpLocks/>
            </p:cNvCxnSpPr>
            <p:nvPr/>
          </p:nvCxnSpPr>
          <p:spPr>
            <a:xfrm>
              <a:off x="9557129" y="1874339"/>
              <a:ext cx="12964" cy="969616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8F2F86AD-08E2-0F26-CB1F-AA0841F8CC5D}"/>
              </a:ext>
            </a:extLst>
          </p:cNvPr>
          <p:cNvGrpSpPr/>
          <p:nvPr/>
        </p:nvGrpSpPr>
        <p:grpSpPr>
          <a:xfrm>
            <a:off x="5799842" y="3325462"/>
            <a:ext cx="3029337" cy="1049980"/>
            <a:chOff x="5799842" y="3188302"/>
            <a:chExt cx="3029337" cy="1049980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1F503F44-EFB3-F92D-BCFC-9C447DD6C472}"/>
                </a:ext>
              </a:extLst>
            </p:cNvPr>
            <p:cNvGrpSpPr/>
            <p:nvPr/>
          </p:nvGrpSpPr>
          <p:grpSpPr>
            <a:xfrm>
              <a:off x="5849012" y="3445990"/>
              <a:ext cx="2948207" cy="534710"/>
              <a:chOff x="4922309" y="4022727"/>
              <a:chExt cx="1784382" cy="1334653"/>
            </a:xfrm>
          </p:grpSpPr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3C3E40E3-6FE5-30F7-157D-2E7D06DAEB6B}"/>
                  </a:ext>
                </a:extLst>
              </p:cNvPr>
              <p:cNvSpPr/>
              <p:nvPr/>
            </p:nvSpPr>
            <p:spPr>
              <a:xfrm>
                <a:off x="4922309" y="4022729"/>
                <a:ext cx="1784382" cy="1334651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5715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Rectangle 250">
                <a:extLst>
                  <a:ext uri="{FF2B5EF4-FFF2-40B4-BE49-F238E27FC236}">
                    <a16:creationId xmlns:a16="http://schemas.microsoft.com/office/drawing/2014/main" id="{9605F2E6-A54A-EDE5-5EF2-90B48FE1BBCB}"/>
                  </a:ext>
                </a:extLst>
              </p:cNvPr>
              <p:cNvSpPr/>
              <p:nvPr/>
            </p:nvSpPr>
            <p:spPr>
              <a:xfrm>
                <a:off x="4922309" y="4022727"/>
                <a:ext cx="1784382" cy="235580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909B0AE4-8CC0-C7DB-1B71-8F35F3BB3BEF}"/>
                  </a:ext>
                </a:extLst>
              </p:cNvPr>
              <p:cNvSpPr/>
              <p:nvPr/>
            </p:nvSpPr>
            <p:spPr>
              <a:xfrm>
                <a:off x="4922309" y="429641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0C260CE1-934B-6CD0-0BCA-8718DA3F8B5E}"/>
                  </a:ext>
                </a:extLst>
              </p:cNvPr>
              <p:cNvSpPr/>
              <p:nvPr/>
            </p:nvSpPr>
            <p:spPr>
              <a:xfrm>
                <a:off x="4922309" y="4570095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46D8D715-8092-4E56-0A7B-2B3E51313367}"/>
                  </a:ext>
                </a:extLst>
              </p:cNvPr>
              <p:cNvSpPr/>
              <p:nvPr/>
            </p:nvSpPr>
            <p:spPr>
              <a:xfrm>
                <a:off x="4922309" y="4845944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C49C7B59-7CD7-3F36-9576-178589206FE7}"/>
                  </a:ext>
                </a:extLst>
              </p:cNvPr>
              <p:cNvSpPr/>
              <p:nvPr/>
            </p:nvSpPr>
            <p:spPr>
              <a:xfrm>
                <a:off x="4922309" y="511963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99F2479C-16EE-0943-FCA0-DACACCB002B0}"/>
                </a:ext>
              </a:extLst>
            </p:cNvPr>
            <p:cNvCxnSpPr/>
            <p:nvPr/>
          </p:nvCxnSpPr>
          <p:spPr>
            <a:xfrm flipV="1">
              <a:off x="6125327" y="3445990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73098723-9935-7799-0F6F-9C6148CD7FCE}"/>
                </a:ext>
              </a:extLst>
            </p:cNvPr>
            <p:cNvCxnSpPr/>
            <p:nvPr/>
          </p:nvCxnSpPr>
          <p:spPr>
            <a:xfrm flipV="1">
              <a:off x="6429445" y="3454763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A4B03582-BA01-DC24-D5C9-430B749339B6}"/>
                </a:ext>
              </a:extLst>
            </p:cNvPr>
            <p:cNvCxnSpPr/>
            <p:nvPr/>
          </p:nvCxnSpPr>
          <p:spPr>
            <a:xfrm flipV="1">
              <a:off x="6918205" y="3454763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6D2C4364-009F-4012-AB60-A5B1F85617F5}"/>
                </a:ext>
              </a:extLst>
            </p:cNvPr>
            <p:cNvCxnSpPr/>
            <p:nvPr/>
          </p:nvCxnSpPr>
          <p:spPr>
            <a:xfrm flipV="1">
              <a:off x="7227754" y="3450377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A355074A-8A59-282C-998D-2F8DF0E47615}"/>
                </a:ext>
              </a:extLst>
            </p:cNvPr>
            <p:cNvCxnSpPr/>
            <p:nvPr/>
          </p:nvCxnSpPr>
          <p:spPr>
            <a:xfrm flipV="1">
              <a:off x="8237859" y="3454763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65E5D69D-FB56-DF85-64C6-9F3A4A0B48B3}"/>
                </a:ext>
              </a:extLst>
            </p:cNvPr>
            <p:cNvCxnSpPr/>
            <p:nvPr/>
          </p:nvCxnSpPr>
          <p:spPr>
            <a:xfrm flipV="1">
              <a:off x="8536546" y="3445990"/>
              <a:ext cx="0" cy="534709"/>
            </a:xfrm>
            <a:prstGeom prst="line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226" name="Straight Arrow Connector 225">
              <a:extLst>
                <a:ext uri="{FF2B5EF4-FFF2-40B4-BE49-F238E27FC236}">
                  <a16:creationId xmlns:a16="http://schemas.microsoft.com/office/drawing/2014/main" id="{6BD3D903-D3FE-A5E4-E3B5-7FFD9A4D4086}"/>
                </a:ext>
              </a:extLst>
            </p:cNvPr>
            <p:cNvCxnSpPr/>
            <p:nvPr/>
          </p:nvCxnSpPr>
          <p:spPr>
            <a:xfrm>
              <a:off x="5838151" y="4238282"/>
              <a:ext cx="28717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63CE3A47-BDE1-0007-6CDB-4D825D9646CE}"/>
                </a:ext>
              </a:extLst>
            </p:cNvPr>
            <p:cNvCxnSpPr>
              <a:cxnSpLocks/>
            </p:cNvCxnSpPr>
            <p:nvPr/>
          </p:nvCxnSpPr>
          <p:spPr>
            <a:xfrm>
              <a:off x="6124789" y="4238282"/>
              <a:ext cx="30465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904F698A-92F2-27B0-73AF-376427C0D6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7859" y="4237213"/>
              <a:ext cx="298687" cy="1069"/>
            </a:xfrm>
            <a:prstGeom prst="straightConnector1">
              <a:avLst/>
            </a:prstGeom>
            <a:noFill/>
            <a:ln w="19050" cap="flat" cmpd="sng" algn="ctr">
              <a:solidFill>
                <a:srgbClr val="5F5F5F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5EC9B931-81D5-663D-2865-37F283D2D8F4}"/>
                </a:ext>
              </a:extLst>
            </p:cNvPr>
            <p:cNvCxnSpPr>
              <a:cxnSpLocks/>
            </p:cNvCxnSpPr>
            <p:nvPr/>
          </p:nvCxnSpPr>
          <p:spPr>
            <a:xfrm>
              <a:off x="6429445" y="4238282"/>
              <a:ext cx="48876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30" name="Straight Arrow Connector 229">
              <a:extLst>
                <a:ext uri="{FF2B5EF4-FFF2-40B4-BE49-F238E27FC236}">
                  <a16:creationId xmlns:a16="http://schemas.microsoft.com/office/drawing/2014/main" id="{5FE25273-A4EE-EF6E-84F8-5C0079097B66}"/>
                </a:ext>
              </a:extLst>
            </p:cNvPr>
            <p:cNvCxnSpPr>
              <a:cxnSpLocks/>
            </p:cNvCxnSpPr>
            <p:nvPr/>
          </p:nvCxnSpPr>
          <p:spPr>
            <a:xfrm>
              <a:off x="6918205" y="4238282"/>
              <a:ext cx="30954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31" name="Straight Arrow Connector 230">
              <a:extLst>
                <a:ext uri="{FF2B5EF4-FFF2-40B4-BE49-F238E27FC236}">
                  <a16:creationId xmlns:a16="http://schemas.microsoft.com/office/drawing/2014/main" id="{BD3CC018-244A-3E5F-1CD7-5DA778EDF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29617" y="4237216"/>
              <a:ext cx="1008243" cy="1066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32" name="Straight Arrow Connector 231">
              <a:extLst>
                <a:ext uri="{FF2B5EF4-FFF2-40B4-BE49-F238E27FC236}">
                  <a16:creationId xmlns:a16="http://schemas.microsoft.com/office/drawing/2014/main" id="{B99C8827-48E5-2B2F-B4D9-A43B762E9EDC}"/>
                </a:ext>
              </a:extLst>
            </p:cNvPr>
            <p:cNvCxnSpPr>
              <a:cxnSpLocks/>
            </p:cNvCxnSpPr>
            <p:nvPr/>
          </p:nvCxnSpPr>
          <p:spPr>
            <a:xfrm>
              <a:off x="8536546" y="4238282"/>
              <a:ext cx="28239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DDDDDD"/>
              </a:solidFill>
              <a:prstDash val="solid"/>
              <a:headEnd type="stealth"/>
              <a:tailEnd type="stealth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8FE712D5-3EA3-10D0-3FE9-56F0CFB537A9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27" y="3430101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B3EE74ED-E7BE-3195-CAFB-9E11B910D8F4}"/>
                </a:ext>
              </a:extLst>
            </p:cNvPr>
            <p:cNvCxnSpPr>
              <a:cxnSpLocks/>
            </p:cNvCxnSpPr>
            <p:nvPr/>
          </p:nvCxnSpPr>
          <p:spPr>
            <a:xfrm>
              <a:off x="6918891" y="3429046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0FEA725C-7DA5-4F04-F8ED-218C62CDC48A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00" y="3434523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4BD64310-73F1-0028-2B51-563F8C097A7B}"/>
                </a:ext>
              </a:extLst>
            </p:cNvPr>
            <p:cNvSpPr txBox="1"/>
            <p:nvPr/>
          </p:nvSpPr>
          <p:spPr>
            <a:xfrm>
              <a:off x="5799842" y="4035589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FD4C0AFE-9617-F3EF-C56C-A1A3FAD46B6C}"/>
                </a:ext>
              </a:extLst>
            </p:cNvPr>
            <p:cNvSpPr txBox="1"/>
            <p:nvPr/>
          </p:nvSpPr>
          <p:spPr>
            <a:xfrm>
              <a:off x="6100957" y="4030888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E82949A6-E6C7-B1E6-BF6F-E97220F5F3F1}"/>
                </a:ext>
              </a:extLst>
            </p:cNvPr>
            <p:cNvSpPr txBox="1"/>
            <p:nvPr/>
          </p:nvSpPr>
          <p:spPr>
            <a:xfrm>
              <a:off x="6900434" y="4028205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ECB0FAE0-DE94-35CE-46B5-95BA713A26EB}"/>
                </a:ext>
              </a:extLst>
            </p:cNvPr>
            <p:cNvSpPr txBox="1"/>
            <p:nvPr/>
          </p:nvSpPr>
          <p:spPr>
            <a:xfrm>
              <a:off x="8203862" y="4023104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82E92B87-6EB2-5553-A341-B7C2099F188E}"/>
                </a:ext>
              </a:extLst>
            </p:cNvPr>
            <p:cNvSpPr txBox="1"/>
            <p:nvPr/>
          </p:nvSpPr>
          <p:spPr>
            <a:xfrm>
              <a:off x="8500083" y="4027926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15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12673F0-C3F7-19B9-F9AA-829BF0E0E72C}"/>
                </a:ext>
              </a:extLst>
            </p:cNvPr>
            <p:cNvSpPr txBox="1"/>
            <p:nvPr/>
          </p:nvSpPr>
          <p:spPr>
            <a:xfrm>
              <a:off x="6497284" y="4023383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25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EA7DD8CD-CE84-BC0E-890E-D81601009E83}"/>
                </a:ext>
              </a:extLst>
            </p:cNvPr>
            <p:cNvSpPr txBox="1"/>
            <p:nvPr/>
          </p:nvSpPr>
          <p:spPr>
            <a:xfrm>
              <a:off x="7548630" y="4030303"/>
              <a:ext cx="290179" cy="177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</a:rPr>
                <a:t>50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</a:endParaRPr>
            </a:p>
          </p:txBody>
        </p:sp>
        <p:pic>
          <p:nvPicPr>
            <p:cNvPr id="243" name="Picture 242">
              <a:extLst>
                <a:ext uri="{FF2B5EF4-FFF2-40B4-BE49-F238E27FC236}">
                  <a16:creationId xmlns:a16="http://schemas.microsoft.com/office/drawing/2014/main" id="{A4F65F3C-6807-EADF-683F-7CA4BC298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6442435" y="3426023"/>
              <a:ext cx="785319" cy="574643"/>
            </a:xfrm>
            <a:prstGeom prst="rect">
              <a:avLst/>
            </a:prstGeom>
          </p:spPr>
        </p:pic>
        <p:pic>
          <p:nvPicPr>
            <p:cNvPr id="244" name="Picture 243">
              <a:extLst>
                <a:ext uri="{FF2B5EF4-FFF2-40B4-BE49-F238E27FC236}">
                  <a16:creationId xmlns:a16="http://schemas.microsoft.com/office/drawing/2014/main" id="{92FD07EA-F9B0-62BA-BD43-AF579B2E8D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7224319" y="3426165"/>
              <a:ext cx="1029833" cy="574643"/>
            </a:xfrm>
            <a:prstGeom prst="rect">
              <a:avLst/>
            </a:prstGeom>
          </p:spPr>
        </p:pic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55CE80B3-12C1-1BC9-5AA7-7B0029611D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5827290" y="3426023"/>
              <a:ext cx="615145" cy="574643"/>
            </a:xfrm>
            <a:prstGeom prst="rect">
              <a:avLst/>
            </a:prstGeom>
          </p:spPr>
        </p:pic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42836601-E3EC-7E17-350C-87F42DBCE9AD}"/>
                </a:ext>
              </a:extLst>
            </p:cNvPr>
            <p:cNvCxnSpPr>
              <a:cxnSpLocks/>
            </p:cNvCxnSpPr>
            <p:nvPr/>
          </p:nvCxnSpPr>
          <p:spPr>
            <a:xfrm>
              <a:off x="6429445" y="3430101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E26F6A9C-F424-57D4-A048-F7FB5D269DE0}"/>
                </a:ext>
              </a:extLst>
            </p:cNvPr>
            <p:cNvCxnSpPr>
              <a:cxnSpLocks/>
            </p:cNvCxnSpPr>
            <p:nvPr/>
          </p:nvCxnSpPr>
          <p:spPr>
            <a:xfrm>
              <a:off x="8238837" y="3434524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9EBCED00-AF61-862F-FCB7-682EA07BABBA}"/>
                </a:ext>
              </a:extLst>
            </p:cNvPr>
            <p:cNvCxnSpPr>
              <a:cxnSpLocks/>
            </p:cNvCxnSpPr>
            <p:nvPr/>
          </p:nvCxnSpPr>
          <p:spPr>
            <a:xfrm>
              <a:off x="7229617" y="3434524"/>
              <a:ext cx="0" cy="792718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  <p:pic>
          <p:nvPicPr>
            <p:cNvPr id="249" name="Picture 248">
              <a:extLst>
                <a:ext uri="{FF2B5EF4-FFF2-40B4-BE49-F238E27FC236}">
                  <a16:creationId xmlns:a16="http://schemas.microsoft.com/office/drawing/2014/main" id="{EB0F8A17-1C8C-9913-9437-F82F2D118D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rgbClr val="F8F8F8">
                  <a:shade val="45000"/>
                  <a:satMod val="135000"/>
                </a:srgbClr>
                <a:prstClr val="white"/>
              </a:duotone>
            </a:blip>
            <a:srcRect l="1450" r="83516"/>
            <a:stretch/>
          </p:blipFill>
          <p:spPr>
            <a:xfrm>
              <a:off x="8549537" y="3426023"/>
              <a:ext cx="264637" cy="574643"/>
            </a:xfrm>
            <a:prstGeom prst="rect">
              <a:avLst/>
            </a:prstGeom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2CE53DEF-93FC-0880-DCDE-BEBF0838DDBE}"/>
                </a:ext>
              </a:extLst>
            </p:cNvPr>
            <p:cNvSpPr txBox="1"/>
            <p:nvPr/>
          </p:nvSpPr>
          <p:spPr>
            <a:xfrm>
              <a:off x="8213221" y="3188302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</a:rPr>
                <a:t>S6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7F0E71C3-2763-2D8E-BE01-88938A5143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14414" y="3421932"/>
              <a:ext cx="14765" cy="806739"/>
            </a:xfrm>
            <a:prstGeom prst="line">
              <a:avLst/>
            </a:prstGeom>
            <a:noFill/>
            <a:ln w="9525" cap="flat" cmpd="sng" algn="ctr">
              <a:solidFill>
                <a:srgbClr val="DDDDDD"/>
              </a:solidFill>
              <a:prstDash val="dash"/>
            </a:ln>
            <a:effectLst/>
          </p:spPr>
        </p:cxnSp>
      </p:grpSp>
      <p:sp>
        <p:nvSpPr>
          <p:cNvPr id="305" name="TextBox 304">
            <a:extLst>
              <a:ext uri="{FF2B5EF4-FFF2-40B4-BE49-F238E27FC236}">
                <a16:creationId xmlns:a16="http://schemas.microsoft.com/office/drawing/2014/main" id="{DA824B27-1B4C-4933-92CB-D176A4CEBBF3}"/>
              </a:ext>
            </a:extLst>
          </p:cNvPr>
          <p:cNvSpPr txBox="1"/>
          <p:nvPr/>
        </p:nvSpPr>
        <p:spPr>
          <a:xfrm>
            <a:off x="950841" y="4038189"/>
            <a:ext cx="45748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Ongoing. Results at the end of September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52C0781D-22D3-A076-9CD0-E74F8B6374E7}"/>
              </a:ext>
            </a:extLst>
          </p:cNvPr>
          <p:cNvSpPr txBox="1"/>
          <p:nvPr/>
        </p:nvSpPr>
        <p:spPr>
          <a:xfrm>
            <a:off x="79890" y="1749267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Sample preparation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Study case cable: Flat MQXF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3x 150 mm long samples were manufactured</a:t>
            </a:r>
          </a:p>
        </p:txBody>
      </p: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4FC4EEF1-26FA-C335-7C6E-A7F4B42D81BE}"/>
              </a:ext>
            </a:extLst>
          </p:cNvPr>
          <p:cNvGrpSpPr/>
          <p:nvPr/>
        </p:nvGrpSpPr>
        <p:grpSpPr>
          <a:xfrm>
            <a:off x="329826" y="2457153"/>
            <a:ext cx="4259944" cy="1442897"/>
            <a:chOff x="2527689" y="4609847"/>
            <a:chExt cx="5181012" cy="1754873"/>
          </a:xfrm>
        </p:grpSpPr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6A731BB1-36C1-AAC0-FD41-29A521A9D27B}"/>
                </a:ext>
              </a:extLst>
            </p:cNvPr>
            <p:cNvSpPr/>
            <p:nvPr/>
          </p:nvSpPr>
          <p:spPr>
            <a:xfrm>
              <a:off x="2527689" y="4609847"/>
              <a:ext cx="5181012" cy="1722546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9" name="Picture 308" descr="A machine with a roller on it&#10;&#10;Description automatically generated with medium confidence">
              <a:extLst>
                <a:ext uri="{FF2B5EF4-FFF2-40B4-BE49-F238E27FC236}">
                  <a16:creationId xmlns:a16="http://schemas.microsoft.com/office/drawing/2014/main" id="{AB8D305F-0D8F-7C83-1DF5-567950DFE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752" t="15646" r="5351" b="7026"/>
            <a:stretch/>
          </p:blipFill>
          <p:spPr>
            <a:xfrm rot="5400000">
              <a:off x="6349301" y="4832996"/>
              <a:ext cx="1462533" cy="111886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10" name="Picture 309" descr="A metal piece with a white rope&#10;&#10;Description automatically generated with medium confidence">
              <a:extLst>
                <a:ext uri="{FF2B5EF4-FFF2-40B4-BE49-F238E27FC236}">
                  <a16:creationId xmlns:a16="http://schemas.microsoft.com/office/drawing/2014/main" id="{D84C9298-68B4-241D-BD22-4F08CE16F1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149" b="16631"/>
            <a:stretch/>
          </p:blipFill>
          <p:spPr>
            <a:xfrm rot="5400000">
              <a:off x="2345975" y="4899864"/>
              <a:ext cx="1465321" cy="9879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11" name="Picture 310" descr="A circular metal object with wires&#10;&#10;Description automatically generated">
              <a:extLst>
                <a:ext uri="{FF2B5EF4-FFF2-40B4-BE49-F238E27FC236}">
                  <a16:creationId xmlns:a16="http://schemas.microsoft.com/office/drawing/2014/main" id="{ED569909-9903-6386-411F-9991301493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325" r="4461"/>
            <a:stretch/>
          </p:blipFill>
          <p:spPr>
            <a:xfrm rot="5400000">
              <a:off x="3590179" y="4755543"/>
              <a:ext cx="1462535" cy="127376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12" name="Picture 311">
              <a:extLst>
                <a:ext uri="{FF2B5EF4-FFF2-40B4-BE49-F238E27FC236}">
                  <a16:creationId xmlns:a16="http://schemas.microsoft.com/office/drawing/2014/main" id="{6FCDAC11-CC52-7F7B-9820-58C95C6B4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4938" y="4660725"/>
              <a:ext cx="1323195" cy="146253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812D7693-C4D6-6022-4D51-4A61127497C5}"/>
                </a:ext>
              </a:extLst>
            </p:cNvPr>
            <p:cNvSpPr txBox="1"/>
            <p:nvPr/>
          </p:nvSpPr>
          <p:spPr>
            <a:xfrm>
              <a:off x="5064938" y="6102694"/>
              <a:ext cx="1431395" cy="262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Impregnated samples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8C9DECAB-279E-9137-C48C-D823784D5CF5}"/>
                </a:ext>
              </a:extLst>
            </p:cNvPr>
            <p:cNvSpPr txBox="1"/>
            <p:nvPr/>
          </p:nvSpPr>
          <p:spPr>
            <a:xfrm>
              <a:off x="6559689" y="6102694"/>
              <a:ext cx="1123359" cy="262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Cutting samples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EC296709-D030-2FED-DBBE-41D1D0678FFB}"/>
                </a:ext>
              </a:extLst>
            </p:cNvPr>
            <p:cNvSpPr txBox="1"/>
            <p:nvPr/>
          </p:nvSpPr>
          <p:spPr>
            <a:xfrm>
              <a:off x="3869425" y="6098889"/>
              <a:ext cx="957642" cy="262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Impregnation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AE773FFC-AD38-C7F9-1033-E1D399B77657}"/>
                </a:ext>
              </a:extLst>
            </p:cNvPr>
            <p:cNvSpPr txBox="1"/>
            <p:nvPr/>
          </p:nvSpPr>
          <p:spPr>
            <a:xfrm>
              <a:off x="2576771" y="6097022"/>
              <a:ext cx="1060972" cy="262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HT preparation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7" name="TextBox 316">
            <a:extLst>
              <a:ext uri="{FF2B5EF4-FFF2-40B4-BE49-F238E27FC236}">
                <a16:creationId xmlns:a16="http://schemas.microsoft.com/office/drawing/2014/main" id="{286DDF22-2E0B-C564-7B38-9F9F94BC4CE3}"/>
              </a:ext>
            </a:extLst>
          </p:cNvPr>
          <p:cNvSpPr txBox="1"/>
          <p:nvPr/>
        </p:nvSpPr>
        <p:spPr>
          <a:xfrm>
            <a:off x="5054991" y="116747"/>
            <a:ext cx="40890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Tests to be performed on each samples</a:t>
            </a:r>
            <a:endParaRPr lang="en-US" sz="1600" dirty="0"/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BD788B7F-9BA7-76DB-8BA5-91D29C6EC5E8}"/>
              </a:ext>
            </a:extLst>
          </p:cNvPr>
          <p:cNvSpPr txBox="1"/>
          <p:nvPr/>
        </p:nvSpPr>
        <p:spPr>
          <a:xfrm>
            <a:off x="5182756" y="3242554"/>
            <a:ext cx="43907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CTE measurements:</a:t>
            </a:r>
            <a:endParaRPr kumimoji="0" lang="en-GB" sz="1000" b="1" i="0" u="sng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AD6E7CB6-C60F-E682-570C-92666CA799FA}"/>
              </a:ext>
            </a:extLst>
          </p:cNvPr>
          <p:cNvSpPr txBox="1"/>
          <p:nvPr/>
        </p:nvSpPr>
        <p:spPr>
          <a:xfrm>
            <a:off x="83156" y="646663"/>
            <a:ext cx="481957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1</a:t>
            </a:r>
            <a:r>
              <a:rPr lang="en-US" sz="1600" b="1" baseline="30000" dirty="0"/>
              <a:t>st</a:t>
            </a:r>
            <a:r>
              <a:rPr lang="en-US" sz="1600" b="1" dirty="0"/>
              <a:t> campaign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Validate fabrication reproducibility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Validate measurement reproducibility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Start to answer some questions </a:t>
            </a:r>
            <a:br>
              <a:rPr lang="en-US" sz="1200" dirty="0"/>
            </a:br>
            <a:r>
              <a:rPr lang="en-US" sz="1200" dirty="0"/>
              <a:t>(local vs global, length,…)</a:t>
            </a:r>
          </a:p>
        </p:txBody>
      </p:sp>
    </p:spTree>
    <p:extLst>
      <p:ext uri="{BB962C8B-B14F-4D97-AF65-F5344CB8AC3E}">
        <p14:creationId xmlns:p14="http://schemas.microsoft.com/office/powerpoint/2010/main" val="2484865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539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BEB9-627E-2015-0D29-6245DF6AF12E}"/>
              </a:ext>
            </a:extLst>
          </p:cNvPr>
          <p:cNvSpPr txBox="1">
            <a:spLocks/>
          </p:cNvSpPr>
          <p:nvPr/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Coil Composite Working Group </a:t>
            </a:r>
            <a:br>
              <a:rPr lang="en-GB" dirty="0"/>
            </a:br>
            <a:r>
              <a:rPr lang="en-GB" sz="3100" dirty="0"/>
              <a:t>1</a:t>
            </a:r>
            <a:r>
              <a:rPr lang="en-GB" sz="3100" baseline="30000" dirty="0"/>
              <a:t>st</a:t>
            </a:r>
            <a:r>
              <a:rPr lang="en-GB" sz="3100" dirty="0"/>
              <a:t> meeting – 10-stack studies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378C-2B4C-BE7E-6A84-BC8F49FEF08F}"/>
              </a:ext>
            </a:extLst>
          </p:cNvPr>
          <p:cNvSpPr txBox="1">
            <a:spLocks/>
          </p:cNvSpPr>
          <p:nvPr/>
        </p:nvSpPr>
        <p:spPr>
          <a:xfrm>
            <a:off x="457200" y="2858083"/>
            <a:ext cx="2743200" cy="31474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11.09.2024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612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AAF38AE-0952-B3D4-E57F-043C76D3C4AF}"/>
              </a:ext>
            </a:extLst>
          </p:cNvPr>
          <p:cNvSpPr txBox="1"/>
          <p:nvPr/>
        </p:nvSpPr>
        <p:spPr>
          <a:xfrm>
            <a:off x="533526" y="1076063"/>
            <a:ext cx="7250365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Small topics from last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Activity matrices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Literature database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600" b="1" dirty="0"/>
              <a:t>10-stack activities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Who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Why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How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600" b="1" dirty="0"/>
          </a:p>
          <a:p>
            <a:endParaRPr lang="en-US" sz="16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1A7D37-EE0C-481D-BD51-EF8E818BF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A0CED8-F087-5CB0-FA69-77F6EF7F6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FB5E9A4B-21B0-6EAD-2CE0-0FA5BCFC1BE6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 be discussed today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32651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370EFE1-EEF7-EF86-F9C0-4B6B01648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236" y="672734"/>
            <a:ext cx="4835098" cy="3596237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Closing the loop!</a:t>
            </a:r>
            <a:endParaRPr lang="en-GB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3B4AA5-D95B-1E6D-A4FD-E9599A5A000E}"/>
              </a:ext>
            </a:extLst>
          </p:cNvPr>
          <p:cNvSpPr txBox="1"/>
          <p:nvPr/>
        </p:nvSpPr>
        <p:spPr>
          <a:xfrm>
            <a:off x="6592041" y="1147747"/>
            <a:ext cx="23837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/>
              <a:t>CHART </a:t>
            </a:r>
            <a:r>
              <a:rPr lang="en-GB" sz="800" b="1" dirty="0" err="1"/>
              <a:t>WireChar</a:t>
            </a:r>
            <a:endParaRPr lang="en-GB" sz="800" i="1" dirty="0"/>
          </a:p>
          <a:p>
            <a:r>
              <a:rPr lang="en-GB" sz="800" i="1" dirty="0"/>
              <a:t>Mechanical limits of Nb</a:t>
            </a:r>
            <a:r>
              <a:rPr lang="en-GB" sz="800" i="1" baseline="-25000" dirty="0"/>
              <a:t>3</a:t>
            </a:r>
            <a:r>
              <a:rPr lang="en-GB" sz="800" i="1" dirty="0"/>
              <a:t>Sn wires and Mechanisms behind critical current degradation</a:t>
            </a:r>
          </a:p>
        </p:txBody>
      </p:sp>
      <p:pic>
        <p:nvPicPr>
          <p:cNvPr id="9" name="Picture 8" descr="A close-up of a metal pipe&#10;&#10;Description automatically generated">
            <a:extLst>
              <a:ext uri="{FF2B5EF4-FFF2-40B4-BE49-F238E27FC236}">
                <a16:creationId xmlns:a16="http://schemas.microsoft.com/office/drawing/2014/main" id="{7AD33808-1D3E-E341-9137-C8A9D3C50A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6" t="9824" r="11654" b="42560"/>
          <a:stretch/>
        </p:blipFill>
        <p:spPr>
          <a:xfrm>
            <a:off x="7663628" y="674855"/>
            <a:ext cx="1038760" cy="58477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FB6BAA7-6284-E947-4ABE-43754E35F3B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92772" y="359854"/>
            <a:ext cx="937200" cy="2685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81B6717-3087-2B51-587B-9540B6E81F5F}"/>
              </a:ext>
            </a:extLst>
          </p:cNvPr>
          <p:cNvSpPr txBox="1"/>
          <p:nvPr/>
        </p:nvSpPr>
        <p:spPr>
          <a:xfrm>
            <a:off x="2328882" y="3982517"/>
            <a:ext cx="2384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/>
              <a:t>CHART </a:t>
            </a:r>
            <a:r>
              <a:rPr lang="en-GB" sz="800" b="1" dirty="0" err="1"/>
              <a:t>MagComp</a:t>
            </a:r>
            <a:endParaRPr lang="en-GB" sz="800" b="1" dirty="0"/>
          </a:p>
          <a:p>
            <a:r>
              <a:rPr lang="en-GB" sz="800" dirty="0"/>
              <a:t>Mechanical Modelling and Failure identification of impregnated Nb3Sn Rutherford cable stacks</a:t>
            </a:r>
          </a:p>
        </p:txBody>
      </p:sp>
      <p:pic>
        <p:nvPicPr>
          <p:cNvPr id="23" name="Picture 22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16D12C2F-91DD-D615-EDC5-7249F5CD5F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72" y="1105628"/>
            <a:ext cx="607408" cy="385270"/>
          </a:xfrm>
          <a:prstGeom prst="rect">
            <a:avLst/>
          </a:prstGeom>
        </p:spPr>
      </p:pic>
      <p:pic>
        <p:nvPicPr>
          <p:cNvPr id="38" name="Picture 3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A216926-4E23-90FD-F538-D0A53973A6E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11" y="3211211"/>
            <a:ext cx="494601" cy="48759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7369A95-9091-3B0E-0ACD-D767DFA9685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018" t="4778" r="7276"/>
          <a:stretch/>
        </p:blipFill>
        <p:spPr>
          <a:xfrm>
            <a:off x="848742" y="3063150"/>
            <a:ext cx="709896" cy="69814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97F97B0-9589-12AF-DB13-16F783F5EB6A}"/>
              </a:ext>
            </a:extLst>
          </p:cNvPr>
          <p:cNvSpPr txBox="1"/>
          <p:nvPr/>
        </p:nvSpPr>
        <p:spPr>
          <a:xfrm>
            <a:off x="1544883" y="3164032"/>
            <a:ext cx="116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CERN</a:t>
            </a:r>
          </a:p>
          <a:p>
            <a:r>
              <a:rPr lang="en-US" sz="800" dirty="0"/>
              <a:t>Methodology for testing and modelling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C51547D-2243-2AD3-85EF-5C1C858A46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0004" y="532313"/>
            <a:ext cx="1154348" cy="105837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DEC2D89-5C3F-0584-6B97-208137712B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4911" y="2469965"/>
            <a:ext cx="1998366" cy="61560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B41434E-3F46-B9EE-9564-0D84FBC74198}"/>
              </a:ext>
            </a:extLst>
          </p:cNvPr>
          <p:cNvSpPr txBox="1"/>
          <p:nvPr/>
        </p:nvSpPr>
        <p:spPr>
          <a:xfrm>
            <a:off x="129406" y="2270876"/>
            <a:ext cx="19572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CERN - </a:t>
            </a:r>
            <a:r>
              <a:rPr lang="en-US" sz="800" dirty="0"/>
              <a:t>11T / MQXF design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341558E1-2D36-2810-0474-974BCAC633B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9233" b="50000"/>
          <a:stretch/>
        </p:blipFill>
        <p:spPr>
          <a:xfrm>
            <a:off x="7482920" y="2375869"/>
            <a:ext cx="1379013" cy="66881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24A3802-DBE9-81C5-CE0D-FF3D1728EE47}"/>
              </a:ext>
            </a:extLst>
          </p:cNvPr>
          <p:cNvSpPr txBox="1"/>
          <p:nvPr/>
        </p:nvSpPr>
        <p:spPr>
          <a:xfrm>
            <a:off x="6325276" y="2541001"/>
            <a:ext cx="109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CERN / CEA</a:t>
            </a:r>
          </a:p>
          <a:p>
            <a:r>
              <a:rPr lang="en-US" sz="800" dirty="0"/>
              <a:t>Cabling simulations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0A89517-7677-52CB-F0CC-CDCAB2E1C3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36564" y="1768050"/>
            <a:ext cx="783037" cy="545640"/>
          </a:xfrm>
          <a:prstGeom prst="rect">
            <a:avLst/>
          </a:prstGeom>
        </p:spPr>
      </p:pic>
      <p:pic>
        <p:nvPicPr>
          <p:cNvPr id="56" name="Picture 55" descr="A red and black logo&#10;&#10;Description automatically generated">
            <a:extLst>
              <a:ext uri="{FF2B5EF4-FFF2-40B4-BE49-F238E27FC236}">
                <a16:creationId xmlns:a16="http://schemas.microsoft.com/office/drawing/2014/main" id="{A8F11921-B311-9AB7-7EC8-64EA62CC5FE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644" y="3063150"/>
            <a:ext cx="717257" cy="34141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C0F10A31-CF77-E942-4F55-4C28B668D2F1}"/>
              </a:ext>
            </a:extLst>
          </p:cNvPr>
          <p:cNvSpPr txBox="1"/>
          <p:nvPr/>
        </p:nvSpPr>
        <p:spPr>
          <a:xfrm>
            <a:off x="6997116" y="3145864"/>
            <a:ext cx="1095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CEA </a:t>
            </a:r>
            <a:r>
              <a:rPr lang="en-US" sz="800" b="1" dirty="0" err="1"/>
              <a:t>Cocascope</a:t>
            </a:r>
            <a:endParaRPr lang="en-US" sz="800" b="1" dirty="0"/>
          </a:p>
          <a:p>
            <a:r>
              <a:rPr lang="en-US" sz="800" dirty="0"/>
              <a:t>Multiscale models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FE49924-5510-086D-52A9-4DABFC318EB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66717" y="3052151"/>
            <a:ext cx="730399" cy="508183"/>
          </a:xfrm>
          <a:prstGeom prst="rect">
            <a:avLst/>
          </a:prstGeom>
        </p:spPr>
      </p:pic>
      <p:pic>
        <p:nvPicPr>
          <p:cNvPr id="60" name="Picture 59" descr="A white text with black letters&#10;&#10;Description automatically generated">
            <a:extLst>
              <a:ext uri="{FF2B5EF4-FFF2-40B4-BE49-F238E27FC236}">
                <a16:creationId xmlns:a16="http://schemas.microsoft.com/office/drawing/2014/main" id="{50FD4CB2-B21F-28FD-CBF1-179AE8E94135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353" y="3856920"/>
            <a:ext cx="798369" cy="31656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5D728B6-E23B-71F1-8D58-3CE1EC9499A9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225" y="1667521"/>
            <a:ext cx="386677" cy="231699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8356C008-9DD5-D3D5-5FD3-F63A2096F390}"/>
              </a:ext>
            </a:extLst>
          </p:cNvPr>
          <p:cNvSpPr txBox="1"/>
          <p:nvPr/>
        </p:nvSpPr>
        <p:spPr>
          <a:xfrm>
            <a:off x="7819601" y="1842329"/>
            <a:ext cx="1379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CERN / INFN / UNIGE</a:t>
            </a:r>
          </a:p>
          <a:p>
            <a:r>
              <a:rPr lang="en-US" sz="800" dirty="0"/>
              <a:t>Model for strand deformation under stress</a:t>
            </a:r>
          </a:p>
        </p:txBody>
      </p:sp>
      <p:pic>
        <p:nvPicPr>
          <p:cNvPr id="1024" name="Picture 1023">
            <a:extLst>
              <a:ext uri="{FF2B5EF4-FFF2-40B4-BE49-F238E27FC236}">
                <a16:creationId xmlns:a16="http://schemas.microsoft.com/office/drawing/2014/main" id="{BAC866C5-3E60-63C0-A65E-EE5877B8DA4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7336" y="3836259"/>
            <a:ext cx="1694550" cy="393522"/>
          </a:xfrm>
          <a:prstGeom prst="rect">
            <a:avLst/>
          </a:prstGeom>
        </p:spPr>
      </p:pic>
      <p:sp>
        <p:nvSpPr>
          <p:cNvPr id="1025" name="TextBox 1024">
            <a:extLst>
              <a:ext uri="{FF2B5EF4-FFF2-40B4-BE49-F238E27FC236}">
                <a16:creationId xmlns:a16="http://schemas.microsoft.com/office/drawing/2014/main" id="{7CF7121D-70B1-2974-8549-0C103D651A0D}"/>
              </a:ext>
            </a:extLst>
          </p:cNvPr>
          <p:cNvSpPr txBox="1"/>
          <p:nvPr/>
        </p:nvSpPr>
        <p:spPr>
          <a:xfrm>
            <a:off x="53239" y="4081694"/>
            <a:ext cx="28857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/>
              <a:t>CERN </a:t>
            </a:r>
          </a:p>
          <a:p>
            <a:r>
              <a:rPr lang="en-GB" sz="800" dirty="0"/>
              <a:t>Thermomechanical characterization of 10-stacks</a:t>
            </a:r>
          </a:p>
        </p:txBody>
      </p:sp>
      <p:pic>
        <p:nvPicPr>
          <p:cNvPr id="1027" name="Picture 1026">
            <a:extLst>
              <a:ext uri="{FF2B5EF4-FFF2-40B4-BE49-F238E27FC236}">
                <a16:creationId xmlns:a16="http://schemas.microsoft.com/office/drawing/2014/main" id="{BDCE5AB6-3E15-ECD7-9D76-A412BBFA1B8D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9194" r="10048" b="11035"/>
          <a:stretch/>
        </p:blipFill>
        <p:spPr>
          <a:xfrm>
            <a:off x="4713070" y="38611"/>
            <a:ext cx="1335883" cy="663104"/>
          </a:xfrm>
          <a:prstGeom prst="rect">
            <a:avLst/>
          </a:prstGeom>
        </p:spPr>
      </p:pic>
      <p:sp>
        <p:nvSpPr>
          <p:cNvPr id="1028" name="TextBox 1027">
            <a:extLst>
              <a:ext uri="{FF2B5EF4-FFF2-40B4-BE49-F238E27FC236}">
                <a16:creationId xmlns:a16="http://schemas.microsoft.com/office/drawing/2014/main" id="{E0DEFC0E-25CA-CFEE-0E1F-C917468F99C3}"/>
              </a:ext>
            </a:extLst>
          </p:cNvPr>
          <p:cNvSpPr txBox="1"/>
          <p:nvPr/>
        </p:nvSpPr>
        <p:spPr>
          <a:xfrm>
            <a:off x="5986641" y="15469"/>
            <a:ext cx="1335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/>
              <a:t>CERN / CEA</a:t>
            </a:r>
          </a:p>
          <a:p>
            <a:r>
              <a:rPr lang="en-GB" sz="800" i="1" dirty="0"/>
              <a:t>Mechanical characterization and model for heat treatment</a:t>
            </a:r>
          </a:p>
        </p:txBody>
      </p:sp>
      <p:pic>
        <p:nvPicPr>
          <p:cNvPr id="1030" name="Picture 1029">
            <a:extLst>
              <a:ext uri="{FF2B5EF4-FFF2-40B4-BE49-F238E27FC236}">
                <a16:creationId xmlns:a16="http://schemas.microsoft.com/office/drawing/2014/main" id="{0E019581-DD58-27B0-5FD6-C7B01E3AF4B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62271" y="77617"/>
            <a:ext cx="1322699" cy="569374"/>
          </a:xfrm>
          <a:prstGeom prst="rect">
            <a:avLst/>
          </a:prstGeom>
        </p:spPr>
      </p:pic>
      <p:pic>
        <p:nvPicPr>
          <p:cNvPr id="1032" name="Picture 1031">
            <a:extLst>
              <a:ext uri="{FF2B5EF4-FFF2-40B4-BE49-F238E27FC236}">
                <a16:creationId xmlns:a16="http://schemas.microsoft.com/office/drawing/2014/main" id="{59914745-9CC4-B447-CE93-60171778417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326381" y="3715777"/>
            <a:ext cx="1179526" cy="649609"/>
          </a:xfrm>
          <a:prstGeom prst="rect">
            <a:avLst/>
          </a:prstGeom>
        </p:spPr>
      </p:pic>
      <p:sp>
        <p:nvSpPr>
          <p:cNvPr id="1033" name="TextBox 1032">
            <a:extLst>
              <a:ext uri="{FF2B5EF4-FFF2-40B4-BE49-F238E27FC236}">
                <a16:creationId xmlns:a16="http://schemas.microsoft.com/office/drawing/2014/main" id="{124F3B05-CE9F-022A-38C9-9CB2E19D5DCF}"/>
              </a:ext>
            </a:extLst>
          </p:cNvPr>
          <p:cNvSpPr txBox="1"/>
          <p:nvPr/>
        </p:nvSpPr>
        <p:spPr>
          <a:xfrm>
            <a:off x="6505906" y="4044073"/>
            <a:ext cx="23841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/>
              <a:t>PSI – Box program</a:t>
            </a:r>
          </a:p>
          <a:p>
            <a:r>
              <a:rPr lang="en-GB" sz="800" dirty="0"/>
              <a:t>Assess degradation and training in cables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726C2982-4F26-18F7-6855-83861F7FB646}"/>
              </a:ext>
            </a:extLst>
          </p:cNvPr>
          <p:cNvSpPr txBox="1"/>
          <p:nvPr/>
        </p:nvSpPr>
        <p:spPr>
          <a:xfrm>
            <a:off x="176533" y="1723988"/>
            <a:ext cx="153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CIEMAT ISAAC program</a:t>
            </a:r>
          </a:p>
          <a:p>
            <a:r>
              <a:rPr lang="en-US" sz="800" dirty="0"/>
              <a:t>Asses mechanical issues in Common coil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412278-6C54-01DE-19E5-6E41DA5C0317}"/>
              </a:ext>
            </a:extLst>
          </p:cNvPr>
          <p:cNvSpPr txBox="1"/>
          <p:nvPr/>
        </p:nvSpPr>
        <p:spPr>
          <a:xfrm>
            <a:off x="1890519" y="1275080"/>
            <a:ext cx="1366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CERN Magnet programs</a:t>
            </a:r>
          </a:p>
          <a:p>
            <a:r>
              <a:rPr lang="en-US" sz="800" dirty="0"/>
              <a:t>11T, MQXF, SMC</a:t>
            </a:r>
          </a:p>
        </p:txBody>
      </p:sp>
      <p:pic>
        <p:nvPicPr>
          <p:cNvPr id="1035" name="Picture 1034" descr="A close-up of a logo&#10;&#10;Description automatically generated">
            <a:extLst>
              <a:ext uri="{FF2B5EF4-FFF2-40B4-BE49-F238E27FC236}">
                <a16:creationId xmlns:a16="http://schemas.microsoft.com/office/drawing/2014/main" id="{7A7A622B-B425-0E79-A8E4-A12AF8A289EA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06"/>
          <a:stretch/>
        </p:blipFill>
        <p:spPr>
          <a:xfrm>
            <a:off x="89072" y="1554226"/>
            <a:ext cx="920676" cy="185627"/>
          </a:xfrm>
          <a:prstGeom prst="rect">
            <a:avLst/>
          </a:prstGeom>
        </p:spPr>
      </p:pic>
      <p:pic>
        <p:nvPicPr>
          <p:cNvPr id="1037" name="Picture 1036">
            <a:extLst>
              <a:ext uri="{FF2B5EF4-FFF2-40B4-BE49-F238E27FC236}">
                <a16:creationId xmlns:a16="http://schemas.microsoft.com/office/drawing/2014/main" id="{63E4BFEE-D608-D058-3D8B-1E0DA73E45D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632785" y="1652021"/>
            <a:ext cx="809795" cy="543892"/>
          </a:xfrm>
          <a:prstGeom prst="rect">
            <a:avLst/>
          </a:prstGeom>
        </p:spPr>
      </p:pic>
      <p:pic>
        <p:nvPicPr>
          <p:cNvPr id="1039" name="Picture 1038">
            <a:extLst>
              <a:ext uri="{FF2B5EF4-FFF2-40B4-BE49-F238E27FC236}">
                <a16:creationId xmlns:a16="http://schemas.microsoft.com/office/drawing/2014/main" id="{685D0B3C-7125-3704-6828-A944EA40EDFD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b="1953"/>
          <a:stretch/>
        </p:blipFill>
        <p:spPr>
          <a:xfrm>
            <a:off x="2126402" y="749751"/>
            <a:ext cx="1168646" cy="4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2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28097137-EBD4-6175-A614-2934EFB52E16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Activity matrices</a:t>
            </a:r>
            <a:endParaRPr lang="en-GB" sz="2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B98F427-624D-6B71-0E03-7B14FD3AF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956524"/>
              </p:ext>
            </p:extLst>
          </p:nvPr>
        </p:nvGraphicFramePr>
        <p:xfrm>
          <a:off x="129988" y="731519"/>
          <a:ext cx="8897469" cy="3552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589">
                  <a:extLst>
                    <a:ext uri="{9D8B030D-6E8A-4147-A177-3AD203B41FA5}">
                      <a16:colId xmlns:a16="http://schemas.microsoft.com/office/drawing/2014/main" val="3103050977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895282158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1652904303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2528689323"/>
                    </a:ext>
                  </a:extLst>
                </a:gridCol>
                <a:gridCol w="973366">
                  <a:extLst>
                    <a:ext uri="{9D8B030D-6E8A-4147-A177-3AD203B41FA5}">
                      <a16:colId xmlns:a16="http://schemas.microsoft.com/office/drawing/2014/main" val="1621996854"/>
                    </a:ext>
                  </a:extLst>
                </a:gridCol>
                <a:gridCol w="1069604">
                  <a:extLst>
                    <a:ext uri="{9D8B030D-6E8A-4147-A177-3AD203B41FA5}">
                      <a16:colId xmlns:a16="http://schemas.microsoft.com/office/drawing/2014/main" val="3895373202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1970065291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317929660"/>
                    </a:ext>
                  </a:extLst>
                </a:gridCol>
                <a:gridCol w="1021485">
                  <a:extLst>
                    <a:ext uri="{9D8B030D-6E8A-4147-A177-3AD203B41FA5}">
                      <a16:colId xmlns:a16="http://schemas.microsoft.com/office/drawing/2014/main" val="1824401034"/>
                    </a:ext>
                  </a:extLst>
                </a:gridCol>
              </a:tblGrid>
              <a:tr h="742781">
                <a:tc>
                  <a:txBody>
                    <a:bodyPr/>
                    <a:lstStyle/>
                    <a:p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Strand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From strand to cable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From cable to coil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Stack / Coil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Multiscale models for magnet design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Validation in Magnet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Heat treatment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704456"/>
                  </a:ext>
                </a:extLst>
              </a:tr>
              <a:tr h="55764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CEA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Material prop.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</a:t>
                      </a:r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CoCaSCOPE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</a:t>
                      </a:r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CoCaSCOPE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</a:t>
                      </a:r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CoCaSCOPE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Mechanical prop.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</a:t>
                      </a:r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CoCaSCOPE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Dim. changes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399862"/>
                  </a:ext>
                </a:extLst>
              </a:tr>
              <a:tr h="55764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CERN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Material prop.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Under stress exp.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Winding process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Volume fraction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Mechanical prop.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Therm. contraction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MQXF/S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MQXFS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11T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SMC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Phase transition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Dim. changes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460136"/>
                  </a:ext>
                </a:extLst>
              </a:tr>
              <a:tr h="55764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CIEMAT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642509"/>
                  </a:ext>
                </a:extLst>
              </a:tr>
              <a:tr h="55764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INFN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(NED)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 (NED)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555642"/>
                  </a:ext>
                </a:extLst>
              </a:tr>
              <a:tr h="55764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PSI / CHART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Material prop.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Under stress exp.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</a:t>
                      </a:r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WireChar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Modelling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(MagNum2)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MagComp</a:t>
                      </a: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Impregnation (BOX)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Impregnation</a:t>
                      </a:r>
                    </a:p>
                    <a:p>
                      <a:pPr algn="ctr"/>
                      <a:r>
                        <a:rPr lang="en-GB" sz="8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(Big BOX)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595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888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862626"/>
            <a:ext cx="893706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Strand – Material properties</a:t>
            </a:r>
          </a:p>
          <a:p>
            <a:r>
              <a:rPr lang="en-GB" sz="800" dirty="0">
                <a:effectLst/>
              </a:rPr>
              <a:t>J. </a:t>
            </a:r>
            <a:r>
              <a:rPr lang="en-GB" sz="800" dirty="0" err="1">
                <a:effectLst/>
              </a:rPr>
              <a:t>Bussiere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Young's modulus of polycrystalline Nb3Sn between 4.2 and 300 K, </a:t>
            </a:r>
            <a:r>
              <a:rPr lang="en-GB" sz="800" i="1" dirty="0"/>
              <a:t>J. Appl. Phys. </a:t>
            </a:r>
            <a:r>
              <a:rPr lang="en-GB" sz="800" b="1" i="1" dirty="0"/>
              <a:t>51</a:t>
            </a:r>
            <a:r>
              <a:rPr lang="en-GB" sz="800" dirty="0">
                <a:effectLst/>
              </a:rPr>
              <a:t>, 1024 (1980)</a:t>
            </a:r>
            <a:endParaRPr lang="en-US" sz="800" b="1" dirty="0"/>
          </a:p>
          <a:p>
            <a:r>
              <a:rPr lang="en-GB" sz="800" dirty="0">
                <a:effectLst/>
              </a:rPr>
              <a:t>S. Bray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Tensile Measurements of the Modulus of Elasticity of Nb3Sn at Room Temperature and 4 K,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7</a:t>
            </a:r>
            <a:r>
              <a:rPr lang="en-GB" sz="800" dirty="0">
                <a:effectLst/>
              </a:rPr>
              <a:t>, 1451 (1997)</a:t>
            </a:r>
          </a:p>
          <a:p>
            <a:r>
              <a:rPr lang="en-GB" sz="800" dirty="0"/>
              <a:t>M. Hojo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Direct measurement of elastic modulus of Nb3Sn using extracted filaments from superconducting composite wire and resin impregnation method, </a:t>
            </a:r>
            <a:r>
              <a:rPr lang="en-GB" sz="800" i="1" dirty="0" err="1"/>
              <a:t>Physica</a:t>
            </a:r>
            <a:r>
              <a:rPr lang="en-GB" sz="800" i="1" dirty="0"/>
              <a:t> C</a:t>
            </a:r>
            <a:r>
              <a:rPr lang="en-GB" sz="800" i="1" dirty="0">
                <a:effectLst/>
              </a:rPr>
              <a:t> </a:t>
            </a:r>
            <a:r>
              <a:rPr lang="en-GB" sz="800" b="1" i="1" dirty="0">
                <a:effectLst/>
              </a:rPr>
              <a:t>445-448</a:t>
            </a:r>
            <a:r>
              <a:rPr lang="en-GB" sz="800" dirty="0">
                <a:effectLst/>
              </a:rPr>
              <a:t>, 814 (2006)</a:t>
            </a:r>
          </a:p>
          <a:p>
            <a:r>
              <a:rPr lang="en-GB" sz="800" dirty="0">
                <a:effectLst/>
              </a:rPr>
              <a:t>A. </a:t>
            </a:r>
            <a:r>
              <a:rPr lang="en-GB" sz="800" dirty="0" err="1">
                <a:effectLst/>
              </a:rPr>
              <a:t>Devred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Overview and status of the Next European Dipole Joint Research Activity,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/>
              <a:t>19</a:t>
            </a:r>
            <a:r>
              <a:rPr lang="en-GB" sz="800" dirty="0">
                <a:effectLst/>
              </a:rPr>
              <a:t>, S67 (2006)</a:t>
            </a:r>
          </a:p>
          <a:p>
            <a:r>
              <a:rPr lang="en-GB" sz="800" dirty="0"/>
              <a:t>C. </a:t>
            </a:r>
            <a:r>
              <a:rPr lang="en-GB" sz="800" dirty="0" err="1"/>
              <a:t>Scheuerlein</a:t>
            </a:r>
            <a:r>
              <a:rPr lang="en-GB" sz="800" dirty="0"/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Elastic anisotropy in multifilament Nb3Sn superconducting wires,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25</a:t>
            </a:r>
            <a:r>
              <a:rPr lang="en-GB" sz="800" dirty="0">
                <a:effectLst/>
              </a:rPr>
              <a:t>, 8400605 (2015)</a:t>
            </a:r>
          </a:p>
          <a:p>
            <a:r>
              <a:rPr lang="en-GB" sz="800" dirty="0"/>
              <a:t>M. Dylla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Fracture Strength Distribution of Individual Nb3Sn Filaments,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26</a:t>
            </a:r>
            <a:r>
              <a:rPr lang="en-GB" sz="800" dirty="0">
                <a:effectLst/>
              </a:rPr>
              <a:t>, 6001907 (2016)</a:t>
            </a:r>
          </a:p>
          <a:p>
            <a:r>
              <a:rPr lang="en-GB" sz="800" dirty="0">
                <a:effectLst/>
              </a:rPr>
              <a:t>N. </a:t>
            </a:r>
            <a:r>
              <a:rPr lang="en-GB" sz="800" dirty="0" err="1">
                <a:effectLst/>
              </a:rPr>
              <a:t>Cheggour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Precipitous change of the irreversible strain limit with heat-treatment temperature in Nb3Sn wires made by the restacked-rod process, </a:t>
            </a:r>
            <a:r>
              <a:rPr lang="en-GB" sz="800" i="1" dirty="0">
                <a:effectLst/>
              </a:rPr>
              <a:t>Sci. Rep. </a:t>
            </a:r>
            <a:r>
              <a:rPr lang="en-GB" sz="800" b="1" i="1" dirty="0"/>
              <a:t>8</a:t>
            </a:r>
            <a:r>
              <a:rPr lang="en-GB" sz="800" dirty="0">
                <a:effectLst/>
              </a:rPr>
              <a:t>, 13048 (2018)</a:t>
            </a:r>
          </a:p>
          <a:p>
            <a:r>
              <a:rPr lang="en-GB" sz="800" dirty="0">
                <a:effectLst/>
              </a:rPr>
              <a:t>N. </a:t>
            </a:r>
            <a:r>
              <a:rPr lang="en-GB" sz="800" dirty="0" err="1">
                <a:effectLst/>
              </a:rPr>
              <a:t>Cheggour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Implications of the strain irreversibility cliff on the fabrication of particle-accelerator magnets made of restacked-rod-process Nb3Sn wires, </a:t>
            </a:r>
            <a:r>
              <a:rPr lang="en-GB" sz="800" i="1" dirty="0">
                <a:effectLst/>
              </a:rPr>
              <a:t>Sci. Rep. </a:t>
            </a:r>
            <a:r>
              <a:rPr lang="en-GB" sz="800" b="1" i="1" dirty="0">
                <a:effectLst/>
              </a:rPr>
              <a:t>9</a:t>
            </a:r>
            <a:r>
              <a:rPr lang="en-GB" sz="800" dirty="0">
                <a:effectLst/>
              </a:rPr>
              <a:t>, 5466 (201</a:t>
            </a:r>
            <a:r>
              <a:rPr lang="en-GB" sz="800" dirty="0"/>
              <a:t>9</a:t>
            </a:r>
            <a:r>
              <a:rPr lang="en-GB" sz="800" dirty="0">
                <a:effectLst/>
              </a:rPr>
              <a:t>)</a:t>
            </a:r>
          </a:p>
          <a:p>
            <a:r>
              <a:rPr lang="en-GB" sz="800" dirty="0">
                <a:effectLst/>
              </a:rPr>
              <a:t>G. Lenoir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Laws for Multiscale Numerical Model of Nb3Sn Conductors,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8401706 (2019)</a:t>
            </a:r>
          </a:p>
          <a:p>
            <a:r>
              <a:rPr lang="en-GB" sz="800" dirty="0">
                <a:effectLst/>
              </a:rPr>
              <a:t>L. </a:t>
            </a:r>
            <a:r>
              <a:rPr lang="en-GB" sz="800" dirty="0" err="1">
                <a:effectLst/>
              </a:rPr>
              <a:t>Gamperle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Determination of the electromechanical limits of high-performance Nb3Sn Rutherford cables under transverse stress from a single-wire experiment, </a:t>
            </a:r>
          </a:p>
          <a:p>
            <a:r>
              <a:rPr lang="en-GB" sz="800" i="1" dirty="0">
                <a:effectLst/>
              </a:rPr>
              <a:t>  Phys. Rev. Research </a:t>
            </a:r>
            <a:r>
              <a:rPr lang="en-GB" sz="800" b="1" i="1" dirty="0">
                <a:effectLst/>
              </a:rPr>
              <a:t>2</a:t>
            </a:r>
            <a:r>
              <a:rPr lang="en-GB" sz="800" dirty="0">
                <a:effectLst/>
              </a:rPr>
              <a:t>, 013211 (2020)</a:t>
            </a:r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Strand - Modelling</a:t>
            </a:r>
            <a:endParaRPr lang="en-GB" sz="800" dirty="0">
              <a:effectLst/>
            </a:endParaRPr>
          </a:p>
          <a:p>
            <a:r>
              <a:rPr lang="en-GB" sz="800" dirty="0"/>
              <a:t>N. Mitchell</a:t>
            </a:r>
            <a:r>
              <a:rPr lang="en-GB" sz="800" dirty="0">
                <a:effectLst/>
              </a:rPr>
              <a:t>, Finite element simulations of </a:t>
            </a:r>
            <a:r>
              <a:rPr lang="en-GB" sz="800" dirty="0" err="1">
                <a:effectLst/>
              </a:rPr>
              <a:t>elasto</a:t>
            </a:r>
            <a:r>
              <a:rPr lang="en-GB" sz="800" dirty="0">
                <a:effectLst/>
              </a:rPr>
              <a:t>-plastic processes in Nb3Sn strands, </a:t>
            </a:r>
            <a:r>
              <a:rPr lang="en-GB" sz="800" i="1" dirty="0"/>
              <a:t>Cryogenics </a:t>
            </a:r>
            <a:r>
              <a:rPr lang="en-GB" sz="800" b="1" i="1" dirty="0">
                <a:effectLst/>
              </a:rPr>
              <a:t>45</a:t>
            </a:r>
            <a:r>
              <a:rPr lang="en-GB" sz="800" dirty="0">
                <a:effectLst/>
              </a:rPr>
              <a:t>, 501 (2005)</a:t>
            </a:r>
          </a:p>
          <a:p>
            <a:r>
              <a:rPr lang="en-GB" sz="800" dirty="0">
                <a:effectLst/>
              </a:rPr>
              <a:t>D. </a:t>
            </a:r>
            <a:r>
              <a:rPr lang="en-GB" sz="800" dirty="0" err="1">
                <a:effectLst/>
              </a:rPr>
              <a:t>Boso</a:t>
            </a:r>
            <a:r>
              <a:rPr lang="en-GB" sz="800" dirty="0">
                <a:effectLst/>
              </a:rPr>
              <a:t>, A simple and effective approach for thermo-mechanical modelling of composite superconducting wires,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26</a:t>
            </a:r>
            <a:r>
              <a:rPr lang="en-GB" sz="800" dirty="0">
                <a:effectLst/>
              </a:rPr>
              <a:t>, 045006 (2013)</a:t>
            </a:r>
          </a:p>
          <a:p>
            <a:r>
              <a:rPr lang="en-GB" sz="800" dirty="0"/>
              <a:t>T. Wang</a:t>
            </a:r>
            <a:r>
              <a:rPr lang="en-GB" sz="800" dirty="0">
                <a:effectLst/>
              </a:rPr>
              <a:t>, A novel modelling to predict the critical current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Nb3Sn PIT strand under transverse load based on a scaling law and Finite Element Analysis,</a:t>
            </a:r>
            <a:r>
              <a:rPr lang="en-GB" sz="800" i="1" dirty="0"/>
              <a:t> Cryogenics</a:t>
            </a:r>
            <a:r>
              <a:rPr lang="en-GB" sz="800" i="1" dirty="0">
                <a:effectLst/>
              </a:rPr>
              <a:t> </a:t>
            </a:r>
            <a:r>
              <a:rPr lang="en-GB" sz="800" b="1" i="1" dirty="0">
                <a:effectLst/>
              </a:rPr>
              <a:t>63</a:t>
            </a:r>
            <a:r>
              <a:rPr lang="en-GB" sz="800" dirty="0">
                <a:effectLst/>
              </a:rPr>
              <a:t>, 275 (2014)</a:t>
            </a:r>
          </a:p>
          <a:p>
            <a:r>
              <a:rPr lang="en-GB" sz="800" dirty="0"/>
              <a:t>X. Wang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Tensile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Analysis of the Nb3Sn Superconducting Strand with Damage of the Filaments,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26</a:t>
            </a:r>
            <a:r>
              <a:rPr lang="en-GB" sz="800" dirty="0">
                <a:effectLst/>
              </a:rPr>
              <a:t>, 6000304 (2016)</a:t>
            </a:r>
          </a:p>
          <a:p>
            <a:r>
              <a:rPr lang="en-GB" sz="800" dirty="0">
                <a:effectLst/>
              </a:rPr>
              <a:t>A. </a:t>
            </a:r>
            <a:r>
              <a:rPr lang="en-GB" sz="800" dirty="0" err="1">
                <a:effectLst/>
              </a:rPr>
              <a:t>Cattabiani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3D Finite Element Model of the Reversible Critical Current Reduction Due to Transverse Load in Nb3Sn Wires,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30</a:t>
            </a:r>
            <a:r>
              <a:rPr lang="en-GB" sz="800" dirty="0">
                <a:effectLst/>
              </a:rPr>
              <a:t>, 8401006 (2020)</a:t>
            </a:r>
          </a:p>
          <a:p>
            <a:r>
              <a:rPr lang="en-GB" sz="800" dirty="0">
                <a:effectLst/>
              </a:rPr>
              <a:t>D. </a:t>
            </a:r>
            <a:r>
              <a:rPr lang="en-GB" sz="800" dirty="0" err="1">
                <a:effectLst/>
              </a:rPr>
              <a:t>Baffari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 of the Sub-Elements Layout on the Electro-Mechanical Properties of High </a:t>
            </a:r>
            <a:r>
              <a:rPr lang="en-GB" sz="800" dirty="0" err="1">
                <a:effectLst/>
              </a:rPr>
              <a:t>Jc</a:t>
            </a:r>
            <a:r>
              <a:rPr lang="en-GB" sz="800" dirty="0">
                <a:effectLst/>
              </a:rPr>
              <a:t> Nb3Sn Wires Under Transverse Load: Numerical Simulations, </a:t>
            </a:r>
          </a:p>
          <a:p>
            <a:r>
              <a:rPr lang="en-GB" sz="800" i="1" dirty="0">
                <a:effectLst/>
              </a:rPr>
              <a:t>  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32</a:t>
            </a:r>
            <a:r>
              <a:rPr lang="en-GB" sz="800" dirty="0">
                <a:effectLst/>
              </a:rPr>
              <a:t>, 6001306 (2022)</a:t>
            </a:r>
            <a:endParaRPr lang="en-US" sz="800" b="1" dirty="0"/>
          </a:p>
          <a:p>
            <a:endParaRPr lang="en-US" sz="800" b="1" dirty="0"/>
          </a:p>
          <a:p>
            <a:endParaRPr lang="en-GB" sz="800" dirty="0">
              <a:effectLst/>
            </a:endParaRP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2B15EE0-5138-337A-E631-6AF36BC2C2DA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(Strand)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74246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755048"/>
            <a:ext cx="891942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Strand - Properties under stress</a:t>
            </a:r>
          </a:p>
          <a:p>
            <a:r>
              <a:rPr lang="en-GB" sz="800" dirty="0">
                <a:effectLst/>
              </a:rPr>
              <a:t>J. W. </a:t>
            </a:r>
            <a:r>
              <a:rPr lang="en-GB" sz="800" dirty="0" err="1">
                <a:effectLst/>
              </a:rPr>
              <a:t>Ekin</a:t>
            </a:r>
            <a:r>
              <a:rPr lang="en-GB" sz="800" dirty="0">
                <a:effectLst/>
              </a:rPr>
              <a:t>, Effect of transverse compressive stress on the critical current and upper critical field of Nb3Sn, </a:t>
            </a:r>
            <a:r>
              <a:rPr lang="en-GB" sz="800" i="1" dirty="0"/>
              <a:t>J. Appl. Phys. </a:t>
            </a:r>
            <a:r>
              <a:rPr lang="en-GB" sz="800" b="1" i="1" dirty="0">
                <a:effectLst/>
              </a:rPr>
              <a:t>62</a:t>
            </a:r>
            <a:r>
              <a:rPr lang="en-GB" sz="800" dirty="0">
                <a:effectLst/>
              </a:rPr>
              <a:t>, 4829 (1987)</a:t>
            </a:r>
          </a:p>
          <a:p>
            <a:r>
              <a:rPr lang="en-GB" sz="800" dirty="0">
                <a:effectLst/>
              </a:rPr>
              <a:t>B. </a:t>
            </a:r>
            <a:r>
              <a:rPr lang="en-GB" sz="800" dirty="0" err="1">
                <a:effectLst/>
              </a:rPr>
              <a:t>Seeber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Transport properties up to 1000 A of Nb3Sn wires under transverse compressive stress,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17</a:t>
            </a:r>
            <a:r>
              <a:rPr lang="en-GB" sz="800" dirty="0">
                <a:effectLst/>
              </a:rPr>
              <a:t>, 2643 (2007)</a:t>
            </a:r>
          </a:p>
          <a:p>
            <a:r>
              <a:rPr lang="en-GB" sz="800" dirty="0">
                <a:effectLst/>
              </a:rPr>
              <a:t>L. </a:t>
            </a:r>
            <a:r>
              <a:rPr lang="en-GB" sz="800" dirty="0" err="1">
                <a:effectLst/>
              </a:rPr>
              <a:t>Muzzi</a:t>
            </a:r>
            <a:r>
              <a:rPr lang="en-GB" sz="800" dirty="0">
                <a:effectLst/>
              </a:rPr>
              <a:t>, Direct observation of Nb3Sn lattice deformation by high-energy x-ray diffraction in internal-tin wires subject to mechanical loads at 4.2K,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25</a:t>
            </a:r>
            <a:r>
              <a:rPr lang="en-GB" sz="800" dirty="0">
                <a:effectLst/>
              </a:rPr>
              <a:t>, 054006 (2012)</a:t>
            </a:r>
          </a:p>
          <a:p>
            <a:r>
              <a:rPr lang="en-GB" sz="800" dirty="0">
                <a:effectLst/>
              </a:rPr>
              <a:t>B. </a:t>
            </a:r>
            <a:r>
              <a:rPr lang="en-GB" sz="800" dirty="0" err="1">
                <a:effectLst/>
              </a:rPr>
              <a:t>Bordini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An exponential scaling law for the strain dependence of the Nb3Sn critical current density,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26</a:t>
            </a:r>
            <a:r>
              <a:rPr lang="en-GB" sz="800" dirty="0">
                <a:effectLst/>
              </a:rPr>
              <a:t>, 075014 (2013)</a:t>
            </a:r>
          </a:p>
          <a:p>
            <a:r>
              <a:rPr lang="en-GB" sz="800" dirty="0"/>
              <a:t>C. </a:t>
            </a:r>
            <a:r>
              <a:rPr lang="en-GB" sz="800" dirty="0" err="1"/>
              <a:t>Scheuerlein</a:t>
            </a:r>
            <a:r>
              <a:rPr lang="en-GB" sz="800" dirty="0">
                <a:effectLst/>
              </a:rPr>
              <a:t>, Stress distribution and lattice distortions in Nb3Sn multifilament wires under uniaxial tensile loading at 4.2 K,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27</a:t>
            </a:r>
            <a:r>
              <a:rPr lang="en-GB" sz="800" dirty="0">
                <a:effectLst/>
              </a:rPr>
              <a:t>, 044021 (2014)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Calzoialo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Electro-mechanical properties of PIT Nb3Sn wires under transverse stress: experimental results and FEM analysis,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055014 (2015)</a:t>
            </a:r>
          </a:p>
          <a:p>
            <a:r>
              <a:rPr lang="en-GB" sz="800" dirty="0">
                <a:effectLst/>
              </a:rPr>
              <a:t>X. Wang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</a:t>
            </a:r>
            <a:r>
              <a:rPr lang="en-GB" sz="800" dirty="0" err="1">
                <a:effectLst/>
              </a:rPr>
              <a:t>behaviors</a:t>
            </a:r>
            <a:r>
              <a:rPr lang="en-GB" sz="800" dirty="0">
                <a:effectLst/>
              </a:rPr>
              <a:t> of multi-filament twist superconducting strand under tensile and cyclic loading, </a:t>
            </a:r>
            <a:r>
              <a:rPr lang="en-GB" sz="800" i="1" dirty="0">
                <a:effectLst/>
              </a:rPr>
              <a:t>Cryogenics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73</a:t>
            </a:r>
            <a:r>
              <a:rPr lang="en-GB" sz="800" dirty="0">
                <a:effectLst/>
              </a:rPr>
              <a:t>, 14 (2016)</a:t>
            </a:r>
          </a:p>
          <a:p>
            <a:r>
              <a:rPr lang="en-GB" sz="800" dirty="0">
                <a:effectLst/>
              </a:rPr>
              <a:t>P. </a:t>
            </a:r>
            <a:r>
              <a:rPr lang="en-GB" sz="800" dirty="0" err="1">
                <a:effectLst/>
              </a:rPr>
              <a:t>Ebermann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Influence of transverse stress exerted at room temperature on the superconducting properties of Nb3Sn wires,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32</a:t>
            </a:r>
            <a:r>
              <a:rPr lang="en-GB" sz="800" dirty="0">
                <a:effectLst/>
              </a:rPr>
              <a:t>, 095010 (2019) </a:t>
            </a:r>
          </a:p>
          <a:p>
            <a:r>
              <a:rPr lang="en-GB" sz="800" dirty="0">
                <a:effectLst/>
              </a:rPr>
              <a:t>J. </a:t>
            </a:r>
            <a:r>
              <a:rPr lang="en-GB" sz="800" dirty="0" err="1">
                <a:effectLst/>
              </a:rPr>
              <a:t>Troitino</a:t>
            </a:r>
            <a:r>
              <a:rPr lang="en-GB" sz="800" dirty="0">
                <a:effectLst/>
              </a:rPr>
              <a:t> </a:t>
            </a:r>
            <a:r>
              <a:rPr lang="en-GB" sz="800" dirty="0" err="1">
                <a:effectLst/>
              </a:rPr>
              <a:t>Ferradas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Effects of the initial axial strain state on the response to transverse stress of high-performance RRP Nb3Sn wires,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34</a:t>
            </a:r>
            <a:r>
              <a:rPr lang="en-GB" sz="800" dirty="0">
                <a:effectLst/>
              </a:rPr>
              <a:t>, 035008 (2021)</a:t>
            </a:r>
          </a:p>
          <a:p>
            <a:r>
              <a:rPr lang="en-GB" sz="800" dirty="0">
                <a:effectLst/>
              </a:rPr>
              <a:t>T. </a:t>
            </a:r>
            <a:r>
              <a:rPr lang="en-GB" sz="800" dirty="0" err="1">
                <a:effectLst/>
              </a:rPr>
              <a:t>Bagni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Formation and propagation of cracks in RRP Nb3Sn wires studied by deep learning applied to x-ray tomography,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35</a:t>
            </a:r>
            <a:r>
              <a:rPr lang="en-GB" sz="800" dirty="0">
                <a:effectLst/>
              </a:rPr>
              <a:t>, 104003 (2022)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Senatore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Degradation of </a:t>
            </a:r>
            <a:r>
              <a:rPr lang="en-GB" sz="800" dirty="0" err="1">
                <a:effectLst/>
              </a:rPr>
              <a:t>Ic</a:t>
            </a:r>
            <a:r>
              <a:rPr lang="en-GB" sz="800" dirty="0">
                <a:effectLst/>
              </a:rPr>
              <a:t> due to residual stress in high-performance Nb3Sn wires submitted to compressive transverse force,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 </a:t>
            </a:r>
            <a:r>
              <a:rPr lang="en-GB" sz="800" b="1" i="1" dirty="0">
                <a:effectLst/>
              </a:rPr>
              <a:t>36</a:t>
            </a:r>
            <a:r>
              <a:rPr lang="en-GB" sz="800" dirty="0">
                <a:effectLst/>
              </a:rPr>
              <a:t>, 075001 (2023)</a:t>
            </a:r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From strand to cable – Cabling process</a:t>
            </a:r>
            <a:endParaRPr lang="en-GB" sz="800" dirty="0">
              <a:effectLst/>
            </a:endParaRPr>
          </a:p>
          <a:p>
            <a:r>
              <a:rPr lang="en-GB" sz="800" dirty="0">
                <a:effectLst/>
              </a:rPr>
              <a:t>S. </a:t>
            </a:r>
            <a:r>
              <a:rPr lang="en-GB" sz="800" dirty="0" err="1">
                <a:effectLst/>
              </a:rPr>
              <a:t>Farinion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Finite element model to study the deformations of Nb3Sn wires for the next European Dipole (NED),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17</a:t>
            </a:r>
            <a:r>
              <a:rPr lang="en-GB" sz="800" dirty="0">
                <a:effectLst/>
              </a:rPr>
              <a:t>, 1136 (2007)</a:t>
            </a:r>
          </a:p>
          <a:p>
            <a:r>
              <a:rPr lang="en-GB" sz="800" dirty="0">
                <a:effectLst/>
              </a:rPr>
              <a:t>S. </a:t>
            </a:r>
            <a:r>
              <a:rPr lang="en-GB" sz="800" dirty="0" err="1">
                <a:effectLst/>
              </a:rPr>
              <a:t>Farinion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Nb3Sn wire layout optimization to reduce cabling degradation,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18</a:t>
            </a:r>
            <a:r>
              <a:rPr lang="en-GB" sz="800" dirty="0">
                <a:effectLst/>
              </a:rPr>
              <a:t>, 984 (2008)</a:t>
            </a:r>
          </a:p>
          <a:p>
            <a:r>
              <a:rPr lang="en-GB" sz="800" dirty="0">
                <a:effectLst/>
              </a:rPr>
              <a:t>P. Mallon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Mechanical material characterization and finite element modelling of unreacted Nb3Sn PIT wires under transverse pressure,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23</a:t>
            </a:r>
            <a:r>
              <a:rPr lang="en-GB" sz="800" dirty="0">
                <a:effectLst/>
              </a:rPr>
              <a:t>, 8400804 (2013)</a:t>
            </a:r>
            <a:endParaRPr lang="en-GB" sz="800" dirty="0"/>
          </a:p>
          <a:p>
            <a:r>
              <a:rPr lang="en-GB" sz="800" dirty="0">
                <a:effectLst/>
              </a:rPr>
              <a:t>E. </a:t>
            </a:r>
            <a:r>
              <a:rPr lang="en-GB" sz="800" dirty="0" err="1">
                <a:effectLst/>
              </a:rPr>
              <a:t>Rochepault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Analysis and modelling of damage in RRP Nb3Sn wires during cabling,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25</a:t>
            </a:r>
            <a:r>
              <a:rPr lang="en-GB" sz="800" dirty="0">
                <a:effectLst/>
              </a:rPr>
              <a:t>, 8800905 (2015)</a:t>
            </a:r>
          </a:p>
          <a:p>
            <a:r>
              <a:rPr lang="en-GB" sz="800" dirty="0">
                <a:effectLst/>
              </a:rPr>
              <a:t>J. Cabanes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Simulation of the cabling process for Rutherford cables: An advanced finite element model, </a:t>
            </a:r>
            <a:r>
              <a:rPr lang="en-GB" sz="800" i="1" dirty="0">
                <a:effectLst/>
              </a:rPr>
              <a:t>Cryogenics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80</a:t>
            </a:r>
            <a:r>
              <a:rPr lang="en-GB" sz="800" dirty="0">
                <a:effectLst/>
              </a:rPr>
              <a:t>, 333 (2016)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2B15EE0-5138-337A-E631-6AF36BC2C2DA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(Strand)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2913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740479"/>
            <a:ext cx="885530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Cable  Modelling</a:t>
            </a:r>
          </a:p>
          <a:p>
            <a:r>
              <a:rPr lang="en-GB" sz="800" dirty="0"/>
              <a:t>T. Wang</a:t>
            </a:r>
            <a:r>
              <a:rPr lang="en-GB" sz="800" dirty="0">
                <a:effectLst/>
              </a:rPr>
              <a:t>, Finite element analysis of Nb3Sn sub-cables under transverse compression with different approaches,</a:t>
            </a:r>
            <a:r>
              <a:rPr lang="en-GB" sz="800" i="1" dirty="0"/>
              <a:t>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23</a:t>
            </a:r>
            <a:r>
              <a:rPr lang="en-GB" sz="800" i="1" dirty="0"/>
              <a:t>,</a:t>
            </a:r>
            <a:r>
              <a:rPr lang="en-GB" sz="800" b="1" i="1" dirty="0"/>
              <a:t> </a:t>
            </a:r>
            <a:r>
              <a:rPr lang="en-GB" sz="800" i="1" dirty="0"/>
              <a:t>8400705</a:t>
            </a:r>
            <a:r>
              <a:rPr lang="en-GB" sz="800" dirty="0">
                <a:effectLst/>
              </a:rPr>
              <a:t> (2013)</a:t>
            </a:r>
          </a:p>
          <a:p>
            <a:r>
              <a:rPr lang="en-GB" sz="800" dirty="0">
                <a:effectLst/>
              </a:rPr>
              <a:t>P. Manil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numerical approach for the mechanical analysis of superconducting </a:t>
            </a:r>
            <a:r>
              <a:rPr lang="en-GB" sz="800" dirty="0" err="1">
                <a:effectLst/>
              </a:rPr>
              <a:t>rutherford</a:t>
            </a:r>
            <a:r>
              <a:rPr lang="en-GB" sz="800" dirty="0">
                <a:effectLst/>
              </a:rPr>
              <a:t>-type cables using bimetallic description,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27</a:t>
            </a:r>
            <a:r>
              <a:rPr lang="en-GB" sz="800" dirty="0">
                <a:effectLst/>
              </a:rPr>
              <a:t>, 4803006 (2017)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Computation of the Reversible Critical Current Degradation in Nb3Sn Rutherford Cables for Particle Accelerator Magnets,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4801506 (2018)</a:t>
            </a:r>
          </a:p>
          <a:p>
            <a:r>
              <a:rPr lang="en-GB" sz="800" dirty="0">
                <a:effectLst/>
              </a:rPr>
              <a:t>J. Zhao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Analytical and Numerical Methods to Estimate the Effective Mechanical Properties of Rutherford Cables,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30</a:t>
            </a:r>
            <a:r>
              <a:rPr lang="en-GB" sz="800" dirty="0">
                <a:effectLst/>
              </a:rPr>
              <a:t>, 8400808 (2020)</a:t>
            </a:r>
          </a:p>
          <a:p>
            <a:r>
              <a:rPr lang="en-GB" sz="800" dirty="0">
                <a:effectLst/>
              </a:rPr>
              <a:t>F. </a:t>
            </a:r>
            <a:r>
              <a:rPr lang="en-GB" sz="800" dirty="0" err="1">
                <a:effectLst/>
              </a:rPr>
              <a:t>Nunio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</a:t>
            </a:r>
            <a:r>
              <a:rPr lang="en-GB" sz="800" dirty="0" err="1">
                <a:effectLst/>
              </a:rPr>
              <a:t>CoCaSCOPE</a:t>
            </a:r>
            <a:r>
              <a:rPr lang="en-GB" sz="800" dirty="0">
                <a:effectLst/>
              </a:rPr>
              <a:t>-Mesh Generator: A Tool to Generate 3D Numerical Models of Rutherford Cables,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34</a:t>
            </a:r>
            <a:r>
              <a:rPr lang="en-GB" sz="800" dirty="0">
                <a:effectLst/>
              </a:rPr>
              <a:t>, 4904005 (2024)</a:t>
            </a:r>
          </a:p>
          <a:p>
            <a:endParaRPr lang="en-GB" sz="800" dirty="0">
              <a:effectLst/>
            </a:endParaRPr>
          </a:p>
          <a:p>
            <a:endParaRPr lang="en-US" sz="800" b="1" dirty="0"/>
          </a:p>
          <a:p>
            <a:r>
              <a:rPr lang="en-US" sz="800" b="1" dirty="0"/>
              <a:t>Cable - Performance under stress</a:t>
            </a:r>
          </a:p>
          <a:p>
            <a:r>
              <a:rPr lang="en-GB" sz="800" dirty="0">
                <a:effectLst/>
              </a:rPr>
              <a:t>H.H.J. ten Kate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Critical current degradation in Nb3Sn cables under transverse pressure,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3</a:t>
            </a:r>
            <a:r>
              <a:rPr lang="en-GB" sz="800" dirty="0">
                <a:effectLst/>
              </a:rPr>
              <a:t>, 1334 (1993)</a:t>
            </a:r>
          </a:p>
          <a:p>
            <a:r>
              <a:rPr lang="en-GB" sz="800" dirty="0">
                <a:effectLst/>
              </a:rPr>
              <a:t>E. </a:t>
            </a:r>
            <a:r>
              <a:rPr lang="en-GB" sz="800" dirty="0" err="1">
                <a:effectLst/>
              </a:rPr>
              <a:t>Barzi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A device to test critical current density sensitivity of Nb3Sn cables to pressure, </a:t>
            </a:r>
            <a:r>
              <a:rPr lang="en-US" sz="800" i="1" dirty="0"/>
              <a:t>Adv. </a:t>
            </a:r>
            <a:r>
              <a:rPr lang="en-US" sz="800" i="1" dirty="0" err="1"/>
              <a:t>Cryog</a:t>
            </a:r>
            <a:r>
              <a:rPr lang="en-US" sz="800" i="1" dirty="0"/>
              <a:t>. Eng., </a:t>
            </a:r>
            <a:r>
              <a:rPr lang="en-US" sz="800" b="1" i="1" dirty="0"/>
              <a:t>V.</a:t>
            </a:r>
            <a:r>
              <a:rPr lang="en-US" sz="800" i="1" dirty="0"/>
              <a:t> </a:t>
            </a:r>
            <a:r>
              <a:rPr lang="en-US" sz="800" b="1" dirty="0"/>
              <a:t>48A</a:t>
            </a:r>
            <a:r>
              <a:rPr lang="en-US" sz="800" dirty="0"/>
              <a:t> 45 (2002)</a:t>
            </a:r>
          </a:p>
          <a:p>
            <a:r>
              <a:rPr lang="en-GB" sz="800" dirty="0">
                <a:effectLst/>
              </a:rPr>
              <a:t>E. </a:t>
            </a:r>
            <a:r>
              <a:rPr lang="en-GB" sz="800" dirty="0" err="1">
                <a:effectLst/>
              </a:rPr>
              <a:t>Barzi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Sensitivity of Nb3Sn Rutherford-type cables to transverse pressure,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15</a:t>
            </a:r>
            <a:r>
              <a:rPr lang="en-GB" sz="800" dirty="0">
                <a:effectLst/>
              </a:rPr>
              <a:t>, 1541 (2005)</a:t>
            </a:r>
          </a:p>
          <a:p>
            <a:r>
              <a:rPr lang="en-GB" sz="800" dirty="0">
                <a:effectLst/>
              </a:rPr>
              <a:t>E. </a:t>
            </a:r>
            <a:r>
              <a:rPr lang="en-GB" sz="800" dirty="0" err="1">
                <a:effectLst/>
              </a:rPr>
              <a:t>Barzi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 of Transverse Pressure on Brittle Superconductors,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18</a:t>
            </a:r>
            <a:r>
              <a:rPr lang="en-GB" sz="800" dirty="0">
                <a:effectLst/>
              </a:rPr>
              <a:t>, 980 (2008)</a:t>
            </a:r>
          </a:p>
          <a:p>
            <a:r>
              <a:rPr lang="en-GB" sz="800" dirty="0">
                <a:effectLst/>
              </a:rPr>
              <a:t>B. </a:t>
            </a:r>
            <a:r>
              <a:rPr lang="en-GB" sz="800" dirty="0" err="1">
                <a:effectLst/>
              </a:rPr>
              <a:t>Bordini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Critical current measurements of high-</a:t>
            </a:r>
            <a:r>
              <a:rPr lang="en-GB" sz="800" dirty="0" err="1">
                <a:effectLst/>
              </a:rPr>
              <a:t>Jc</a:t>
            </a:r>
            <a:r>
              <a:rPr lang="en-GB" sz="800" dirty="0">
                <a:effectLst/>
              </a:rPr>
              <a:t> Nb3Sn Rutherford cables under transverse compression,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24</a:t>
            </a:r>
            <a:r>
              <a:rPr lang="en-GB" sz="800" dirty="0">
                <a:effectLst/>
              </a:rPr>
              <a:t>, 9501005 (2014)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Computation of the Reversible Critical Current Degradation in Nb3Sn Rutherford Cables for Particle Accelerator Magnets,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4801506 (2018)</a:t>
            </a:r>
          </a:p>
          <a:p>
            <a:r>
              <a:rPr lang="en-GB" sz="800" dirty="0">
                <a:effectLst/>
              </a:rPr>
              <a:t>J.E. </a:t>
            </a:r>
            <a:r>
              <a:rPr lang="en-GB" sz="800" dirty="0" err="1">
                <a:effectLst/>
              </a:rPr>
              <a:t>Duvauchelle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Critical current measurements under transverse pressure of a Nb3Sn </a:t>
            </a:r>
            <a:r>
              <a:rPr lang="en-GB" sz="800" dirty="0" err="1">
                <a:effectLst/>
              </a:rPr>
              <a:t>rutherford</a:t>
            </a:r>
            <a:r>
              <a:rPr lang="en-GB" sz="800" dirty="0">
                <a:effectLst/>
              </a:rPr>
              <a:t> cable based on 1 mm RRP wires,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4802305 (2018)</a:t>
            </a:r>
            <a:endParaRPr lang="en-US" sz="800" b="1" dirty="0"/>
          </a:p>
          <a:p>
            <a:r>
              <a:rPr lang="en-GB" sz="800" dirty="0">
                <a:effectLst/>
              </a:rPr>
              <a:t>P. </a:t>
            </a:r>
            <a:r>
              <a:rPr lang="en-GB" sz="800" dirty="0" err="1">
                <a:effectLst/>
              </a:rPr>
              <a:t>Ebermann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Irreversible degradation of Nb3Sn Rutherford cables due to transverse compressive stress at room temperature,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Sci. Technol.</a:t>
            </a:r>
            <a:r>
              <a:rPr lang="en-GB" sz="800" dirty="0">
                <a:effectLst/>
              </a:rPr>
              <a:t> </a:t>
            </a:r>
            <a:r>
              <a:rPr lang="en-GB" sz="800" b="1" dirty="0"/>
              <a:t>31</a:t>
            </a:r>
            <a:r>
              <a:rPr lang="en-GB" sz="800" dirty="0">
                <a:effectLst/>
              </a:rPr>
              <a:t>, 065009 (2018)</a:t>
            </a:r>
          </a:p>
          <a:p>
            <a:r>
              <a:rPr lang="en-GB" sz="800" dirty="0">
                <a:effectLst/>
              </a:rPr>
              <a:t>F. Wolf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Characterization of the stress distribution on Nb3Sn </a:t>
            </a:r>
            <a:r>
              <a:rPr lang="en-GB" sz="800" dirty="0" err="1">
                <a:effectLst/>
              </a:rPr>
              <a:t>rutherford</a:t>
            </a:r>
            <a:r>
              <a:rPr lang="en-GB" sz="800" dirty="0">
                <a:effectLst/>
              </a:rPr>
              <a:t> cables under transverse compression,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28</a:t>
            </a:r>
            <a:r>
              <a:rPr lang="en-GB" sz="800" dirty="0">
                <a:effectLst/>
              </a:rPr>
              <a:t>, 8400106 (2018)</a:t>
            </a:r>
          </a:p>
          <a:p>
            <a:r>
              <a:rPr lang="en-GB" sz="800" dirty="0">
                <a:effectLst/>
              </a:rPr>
              <a:t>G. De </a:t>
            </a:r>
            <a:r>
              <a:rPr lang="en-GB" sz="800" dirty="0" err="1">
                <a:effectLst/>
              </a:rPr>
              <a:t>Marzi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On the mechanisms governing the critical current reduction in Nb3Sn Rutherford cables under transverse stress, </a:t>
            </a:r>
            <a:r>
              <a:rPr lang="en-GB" sz="800" i="1" dirty="0">
                <a:effectLst/>
              </a:rPr>
              <a:t>Sci. Rep. </a:t>
            </a:r>
            <a:r>
              <a:rPr lang="en-GB" sz="800" b="1" i="1" dirty="0">
                <a:effectLst/>
              </a:rPr>
              <a:t>11</a:t>
            </a:r>
            <a:r>
              <a:rPr lang="en-GB" sz="800" dirty="0">
                <a:effectLst/>
              </a:rPr>
              <a:t>, 7369 (2021)</a:t>
            </a:r>
          </a:p>
          <a:p>
            <a:r>
              <a:rPr lang="en-GB" sz="800" dirty="0">
                <a:effectLst/>
              </a:rPr>
              <a:t>G. Vallone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Measurement and Computation of Nb3Sn Rutherford Cables Strength Under Multi-Axial Loading Conditions,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/>
              <a:t>34</a:t>
            </a:r>
            <a:r>
              <a:rPr lang="en-GB" sz="800" dirty="0">
                <a:effectLst/>
              </a:rPr>
              <a:t>, 8400105 (2024)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F5335968-330E-8583-D682-43B07ED02244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(Cable)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67673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09FA4A-CD57-2215-1B52-8108F908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Ariel Haziot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B6849-B354-3B77-A9C7-DF2F36D20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80881-6001-C19A-09DF-06C6FFD12541}"/>
              </a:ext>
            </a:extLst>
          </p:cNvPr>
          <p:cNvSpPr txBox="1"/>
          <p:nvPr/>
        </p:nvSpPr>
        <p:spPr>
          <a:xfrm>
            <a:off x="0" y="740479"/>
            <a:ext cx="862607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b="1" dirty="0"/>
          </a:p>
          <a:p>
            <a:r>
              <a:rPr lang="en-US" sz="800" b="1" dirty="0"/>
              <a:t>Cable stack – Mechanical behavior</a:t>
            </a:r>
          </a:p>
          <a:p>
            <a:r>
              <a:rPr lang="en-GB" sz="800" dirty="0">
                <a:effectLst/>
              </a:rPr>
              <a:t>M. </a:t>
            </a:r>
            <a:r>
              <a:rPr lang="en-GB" sz="800" dirty="0" err="1">
                <a:effectLst/>
              </a:rPr>
              <a:t>Reytier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Characterization of the thermo-mechanical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insulated cable stacks representative of accelerator magnet coils,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11</a:t>
            </a:r>
            <a:r>
              <a:rPr lang="en-GB" sz="800" dirty="0">
                <a:effectLst/>
              </a:rPr>
              <a:t>, 3066 (2001)</a:t>
            </a:r>
          </a:p>
          <a:p>
            <a:r>
              <a:rPr lang="en-GB" sz="800" dirty="0">
                <a:effectLst/>
              </a:rPr>
              <a:t>F. Wolf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 of Epoxy Volume Fraction on the Stiffness of Nb3Sn Rutherford Cable Stacks,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8401006 (2019)</a:t>
            </a:r>
          </a:p>
          <a:p>
            <a:r>
              <a:rPr lang="en-GB" sz="800" dirty="0">
                <a:effectLst/>
              </a:rPr>
              <a:t>F. Wolf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Effect of Applied Compressive Stress and Impregnation Material on Internal Strain and Stress State in Nb3Sn Rutherford Cable Stacks, </a:t>
            </a:r>
          </a:p>
          <a:p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8400605 (2019)</a:t>
            </a:r>
            <a:endParaRPr lang="en-US" sz="800" b="1" dirty="0"/>
          </a:p>
          <a:p>
            <a:endParaRPr lang="en-GB" sz="800" dirty="0"/>
          </a:p>
          <a:p>
            <a:endParaRPr lang="en-GB" sz="800" dirty="0">
              <a:effectLst/>
            </a:endParaRPr>
          </a:p>
          <a:p>
            <a:r>
              <a:rPr lang="en-GB" sz="800" b="1" dirty="0"/>
              <a:t>Cable stack - Model</a:t>
            </a:r>
          </a:p>
          <a:p>
            <a:r>
              <a:rPr lang="en-GB" sz="800" dirty="0">
                <a:effectLst/>
              </a:rPr>
              <a:t>F. </a:t>
            </a:r>
            <a:r>
              <a:rPr lang="en-GB" sz="800" dirty="0" err="1">
                <a:effectLst/>
              </a:rPr>
              <a:t>Nunio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3-D Mechanical Finite Element Analysis of Impregnated Rutherford Cable Stacks,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(2019)</a:t>
            </a:r>
          </a:p>
          <a:p>
            <a:r>
              <a:rPr lang="en-GB" sz="800" dirty="0">
                <a:effectLst/>
              </a:rPr>
              <a:t>C. </a:t>
            </a:r>
            <a:r>
              <a:rPr lang="en-GB" sz="800" dirty="0" err="1">
                <a:effectLst/>
              </a:rPr>
              <a:t>Fichera</a:t>
            </a:r>
            <a:r>
              <a:rPr lang="en-GB" sz="800" dirty="0">
                <a:effectLst/>
              </a:rPr>
              <a:t> </a:t>
            </a:r>
            <a:r>
              <a:rPr lang="en-GB" sz="800" i="1" dirty="0">
                <a:effectLst/>
              </a:rPr>
              <a:t>et al.</a:t>
            </a:r>
            <a:r>
              <a:rPr lang="en-GB" sz="800" dirty="0">
                <a:effectLst/>
              </a:rPr>
              <a:t>, New Methodology to Derive the Mechanical </a:t>
            </a:r>
            <a:r>
              <a:rPr lang="en-GB" sz="800" dirty="0" err="1">
                <a:effectLst/>
              </a:rPr>
              <a:t>Behavior</a:t>
            </a:r>
            <a:r>
              <a:rPr lang="en-GB" sz="800" dirty="0">
                <a:effectLst/>
              </a:rPr>
              <a:t> of Epoxy-Impregnated Nb3Sn Cables, </a:t>
            </a:r>
            <a:r>
              <a:rPr lang="en-GB" sz="800" i="1" dirty="0">
                <a:effectLst/>
              </a:rPr>
              <a:t>IEEE Trans. Appl. </a:t>
            </a:r>
            <a:r>
              <a:rPr lang="en-GB" sz="800" i="1" dirty="0" err="1">
                <a:effectLst/>
              </a:rPr>
              <a:t>Supercond</a:t>
            </a:r>
            <a:r>
              <a:rPr lang="en-GB" sz="800" i="1" dirty="0">
                <a:effectLst/>
              </a:rPr>
              <a:t>. </a:t>
            </a:r>
            <a:r>
              <a:rPr lang="en-GB" sz="800" b="1" i="1" dirty="0">
                <a:effectLst/>
              </a:rPr>
              <a:t>29</a:t>
            </a:r>
            <a:r>
              <a:rPr lang="en-GB" sz="800" dirty="0">
                <a:effectLst/>
              </a:rPr>
              <a:t>, 8401912 (2019)</a:t>
            </a:r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F5335968-330E-8583-D682-43B07ED02244}"/>
              </a:ext>
            </a:extLst>
          </p:cNvPr>
          <p:cNvSpPr txBox="1">
            <a:spLocks/>
          </p:cNvSpPr>
          <p:nvPr/>
        </p:nvSpPr>
        <p:spPr>
          <a:xfrm>
            <a:off x="61910" y="124376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References (Cable stack)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644345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32150</TotalTime>
  <Words>3715</Words>
  <Application>Microsoft Office PowerPoint</Application>
  <PresentationFormat>On-screen Show (16:9)</PresentationFormat>
  <Paragraphs>317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Arial</vt:lpstr>
      <vt:lpstr>Calibri</vt:lpstr>
      <vt:lpstr>Garamond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Ariel Haziot</cp:lastModifiedBy>
  <cp:revision>246</cp:revision>
  <dcterms:created xsi:type="dcterms:W3CDTF">2022-07-05T09:11:05Z</dcterms:created>
  <dcterms:modified xsi:type="dcterms:W3CDTF">2024-09-10T15:03:25Z</dcterms:modified>
</cp:coreProperties>
</file>