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476" r:id="rId3"/>
    <p:sldId id="480" r:id="rId4"/>
    <p:sldId id="463" r:id="rId5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FF7"/>
    <a:srgbClr val="D2DEEF"/>
    <a:srgbClr val="FFFFFF"/>
    <a:srgbClr val="EBEFF7"/>
    <a:srgbClr val="D2DFEF"/>
    <a:srgbClr val="D1D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38" autoAdjust="0"/>
    <p:restoredTop sz="96247" autoAdjust="0"/>
  </p:normalViewPr>
  <p:slideViewPr>
    <p:cSldViewPr snapToGrid="0" showGuides="1">
      <p:cViewPr varScale="1">
        <p:scale>
          <a:sx n="128" d="100"/>
          <a:sy n="128" d="100"/>
        </p:scale>
        <p:origin x="568" y="1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" name="Shape 2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675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723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2090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F7366386-E0CA-D7F6-CA94-4FC5718591F9}"/>
              </a:ext>
            </a:extLst>
          </p:cNvPr>
          <p:cNvSpPr txBox="1">
            <a:spLocks/>
          </p:cNvSpPr>
          <p:nvPr userDrawn="1"/>
        </p:nvSpPr>
        <p:spPr>
          <a:xfrm>
            <a:off x="4673600" y="6294645"/>
            <a:ext cx="92396" cy="338554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729FC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endParaRPr lang="en-CH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84B65F-BCC3-DF6B-52B2-A17BA138CE57}"/>
              </a:ext>
            </a:extLst>
          </p:cNvPr>
          <p:cNvSpPr txBox="1"/>
          <p:nvPr userDrawn="1"/>
        </p:nvSpPr>
        <p:spPr>
          <a:xfrm>
            <a:off x="4759187" y="6389966"/>
            <a:ext cx="267362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B. </a:t>
            </a:r>
            <a:r>
              <a:rPr kumimoji="0" lang="en-GB" sz="1400" b="0" i="0" u="none" strike="noStrike" cap="none" spc="0" normalizeH="0" baseline="0" dirty="0" err="1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Mikulec</a:t>
            </a: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BE-OP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/>
          <p:cNvGrpSpPr/>
          <p:nvPr/>
        </p:nvGrpSpPr>
        <p:grpSpPr>
          <a:xfrm>
            <a:off x="208373" y="6311900"/>
            <a:ext cx="3177636" cy="449230"/>
            <a:chOff x="0" y="0"/>
            <a:chExt cx="3177635" cy="449229"/>
          </a:xfrm>
        </p:grpSpPr>
        <p:pic>
          <p:nvPicPr>
            <p:cNvPr id="2" name="Picture 11" descr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8527" y="0"/>
              <a:ext cx="2779109" cy="4492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" name="Picture 12" descr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31355"/>
              <a:ext cx="398528" cy="3865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" name="Straight Connector 13"/>
            <p:cNvSpPr/>
            <p:nvPr/>
          </p:nvSpPr>
          <p:spPr>
            <a:xfrm flipH="1">
              <a:off x="462968" y="31355"/>
              <a:ext cx="1" cy="386520"/>
            </a:xfrm>
            <a:prstGeom prst="line">
              <a:avLst/>
            </a:prstGeom>
            <a:noFill/>
            <a:ln w="1905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7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8" name="Footer Placeholder 4"/>
          <p:cNvSpPr txBox="1"/>
          <p:nvPr/>
        </p:nvSpPr>
        <p:spPr>
          <a:xfrm>
            <a:off x="4084318" y="6356350"/>
            <a:ext cx="4562016" cy="365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algn="ct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endParaRPr dirty="0"/>
          </a:p>
        </p:txBody>
      </p:sp>
      <p:sp>
        <p:nvSpPr>
          <p:cNvPr id="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37600" y="6356350"/>
            <a:ext cx="28448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729FC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hf hdr="0" dt="0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cern.zoom.us/j/9372114100?pwd=L29BcmlHUENCdFBRSytXYVcrM1B4Zz09" TargetMode="External"/><Relationship Id="rId4" Type="http://schemas.openxmlformats.org/officeDocument/2006/relationships/hyperlink" Target="https://cern.zoom.us/j/62700463149?pwd=VWdOd1U1UGgrQVlCc2xNRkMwcFFoQT0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694903"/>
          </a:xfrm>
          <a:prstGeom prst="rect">
            <a:avLst/>
          </a:prstGeom>
        </p:spPr>
        <p:txBody>
          <a:bodyPr lIns="45719" tIns="45720" rIns="45719" bIns="45720" anchor="ctr">
            <a:normAutofit/>
          </a:bodyPr>
          <a:lstStyle>
            <a:lvl1pPr algn="ctr">
              <a:defRPr b="1">
                <a:solidFill>
                  <a:srgbClr val="2F5597"/>
                </a:solidFill>
                <a:latin typeface="Carlito"/>
                <a:ea typeface="Carlito"/>
                <a:cs typeface="Carlito"/>
                <a:sym typeface="Carlito"/>
              </a:defRPr>
            </a:lvl1pPr>
          </a:lstStyle>
          <a:p>
            <a:r>
              <a:rPr dirty="0">
                <a:latin typeface="+mn-lt"/>
              </a:rPr>
              <a:t>PS Report</a:t>
            </a:r>
            <a:r>
              <a:rPr lang="en-US" dirty="0">
                <a:latin typeface="+mn-lt"/>
              </a:rPr>
              <a:t> week 28/29</a:t>
            </a:r>
            <a:endParaRPr dirty="0">
              <a:latin typeface="+mn-lt"/>
            </a:endParaRPr>
          </a:p>
        </p:txBody>
      </p:sp>
      <p:sp>
        <p:nvSpPr>
          <p:cNvPr id="28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1</a:t>
            </a:fld>
            <a:endParaRPr/>
          </a:p>
        </p:txBody>
      </p:sp>
      <p:pic>
        <p:nvPicPr>
          <p:cNvPr id="29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93743"/>
            <a:ext cx="12192000" cy="1480459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Title 6"/>
          <p:cNvSpPr txBox="1"/>
          <p:nvPr/>
        </p:nvSpPr>
        <p:spPr>
          <a:xfrm>
            <a:off x="799836" y="4317417"/>
            <a:ext cx="10917819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2000">
                <a:solidFill>
                  <a:srgbClr val="40404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algn="ctr"/>
            <a:r>
              <a:rPr dirty="0"/>
              <a:t>Many thanks</a:t>
            </a:r>
            <a:endParaRPr lang="en-US" dirty="0"/>
          </a:p>
          <a:p>
            <a:pPr algn="ctr"/>
            <a:r>
              <a:rPr dirty="0"/>
              <a:t>to</a:t>
            </a:r>
            <a:r>
              <a:rPr lang="en-US" dirty="0"/>
              <a:t> the PS OP and coordination teams as well as all equipment experts and support teams!</a:t>
            </a:r>
            <a:endParaRPr dirty="0"/>
          </a:p>
        </p:txBody>
      </p:sp>
      <p:pic>
        <p:nvPicPr>
          <p:cNvPr id="31" name="Picture 2" descr="Picture 2"/>
          <p:cNvPicPr>
            <a:picLocks noChangeAspect="1"/>
          </p:cNvPicPr>
          <p:nvPr/>
        </p:nvPicPr>
        <p:blipFill>
          <a:blip r:embed="rId3"/>
          <a:srcRect b="25808"/>
          <a:stretch>
            <a:fillRect/>
          </a:stretch>
        </p:blipFill>
        <p:spPr>
          <a:xfrm>
            <a:off x="0" y="1995364"/>
            <a:ext cx="12192000" cy="19888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311841-3EA3-3F4F-88B0-BBDB9EFC4C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339" y="709806"/>
            <a:ext cx="10187609" cy="564586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2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448200" y="101926"/>
            <a:ext cx="10515600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Beam availability Thu 9am – Thu 9am</a:t>
            </a:r>
            <a:endParaRPr lang="en-GB" sz="3200" b="1" kern="1200" dirty="0">
              <a:solidFill>
                <a:schemeClr val="accent5"/>
              </a:solidFill>
              <a:latin typeface="Calibri"/>
              <a:cs typeface="Helvetic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011FE72-7B21-EFA7-6F9F-1098B58B7411}"/>
              </a:ext>
            </a:extLst>
          </p:cNvPr>
          <p:cNvSpPr/>
          <p:nvPr/>
        </p:nvSpPr>
        <p:spPr>
          <a:xfrm>
            <a:off x="1178505" y="1053549"/>
            <a:ext cx="829200" cy="357808"/>
          </a:xfrm>
          <a:prstGeom prst="rect">
            <a:avLst/>
          </a:prstGeom>
          <a:noFill/>
          <a:ln w="381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501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3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448200" y="101926"/>
            <a:ext cx="10515600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Main Points</a:t>
            </a:r>
            <a:endParaRPr lang="en-GB" sz="3200" b="1" kern="1200" dirty="0">
              <a:solidFill>
                <a:schemeClr val="accent5"/>
              </a:solidFill>
              <a:latin typeface="Calibri"/>
              <a:cs typeface="Helvetica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171138B-1541-7B9B-F649-8F4F66F9944A}"/>
              </a:ext>
            </a:extLst>
          </p:cNvPr>
          <p:cNvSpPr txBox="1"/>
          <p:nvPr/>
        </p:nvSpPr>
        <p:spPr>
          <a:xfrm>
            <a:off x="448200" y="813247"/>
            <a:ext cx="11134200" cy="48013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lvl="1" indent="0"/>
            <a:r>
              <a:rPr lang="en-US" sz="1800" u="sng" dirty="0">
                <a:latin typeface="Calibri"/>
                <a:ea typeface="Times New Roman" panose="02020603050405020304" pitchFamily="18" charset="0"/>
              </a:rPr>
              <a:t>Four main issues</a:t>
            </a:r>
            <a:r>
              <a:rPr lang="en-US" sz="1800" dirty="0">
                <a:latin typeface="Calibri"/>
                <a:ea typeface="Times New Roman" panose="02020603050405020304" pitchFamily="18" charset="0"/>
              </a:rPr>
              <a:t>: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/>
                <a:ea typeface="Times New Roman" panose="02020603050405020304" pitchFamily="18" charset="0"/>
              </a:rPr>
              <a:t>Electrical glitch Friday evening; bending in EAST transfer line required piquet intervention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/>
                <a:ea typeface="Times New Roman" panose="02020603050405020304" pitchFamily="18" charset="0"/>
              </a:rPr>
              <a:t>2.5h downtime due to Booster injection kicker issue (R3) Saturday evening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/>
                <a:ea typeface="Times New Roman" panose="02020603050405020304" pitchFamily="18" charset="0"/>
              </a:rPr>
              <a:t>Monday </a:t>
            </a:r>
            <a:r>
              <a:rPr lang="en-US" dirty="0">
                <a:ea typeface="Times New Roman" panose="02020603050405020304" pitchFamily="18" charset="0"/>
              </a:rPr>
              <a:t>early afternoon 18 kV trip early afternoon due to emergency button destroyed in b358 during a handling accident while dismantling the old PS rotating machine</a:t>
            </a:r>
          </a:p>
          <a:p>
            <a:pPr lvl="2" indent="0"/>
            <a:r>
              <a:rPr lang="en-US" dirty="0">
                <a:ea typeface="Times New Roman" panose="02020603050405020304" pitchFamily="18" charset="0"/>
              </a:rPr>
              <a:t>	</a:t>
            </a:r>
            <a:r>
              <a:rPr lang="en-US" dirty="0">
                <a:ea typeface="Times New Roman" panose="02020603050405020304" pitchFamily="18" charset="0"/>
                <a:sym typeface="Wingdings" pitchFamily="2" charset="2"/>
              </a:rPr>
              <a:t> </a:t>
            </a:r>
            <a:r>
              <a:rPr lang="en-US" dirty="0">
                <a:ea typeface="Times New Roman" panose="02020603050405020304" pitchFamily="18" charset="0"/>
              </a:rPr>
              <a:t>Multiple piquet and specialist interventions. </a:t>
            </a:r>
          </a:p>
          <a:p>
            <a:pPr lvl="2" indent="0"/>
            <a:r>
              <a:rPr lang="en-US" dirty="0">
                <a:ea typeface="Times New Roman" panose="02020603050405020304" pitchFamily="18" charset="0"/>
              </a:rPr>
              <a:t>	</a:t>
            </a:r>
            <a:r>
              <a:rPr lang="en-US" dirty="0">
                <a:ea typeface="Times New Roman" panose="02020603050405020304" pitchFamily="18" charset="0"/>
                <a:sym typeface="Wingdings" pitchFamily="2" charset="2"/>
              </a:rPr>
              <a:t> </a:t>
            </a:r>
            <a:r>
              <a:rPr lang="en-US" dirty="0">
                <a:ea typeface="Times New Roman" panose="02020603050405020304" pitchFamily="18" charset="0"/>
              </a:rPr>
              <a:t>First beams back around 20h (TOF, LHCINDIV), followed by AD and SFTPRO </a:t>
            </a:r>
          </a:p>
          <a:p>
            <a:pPr lvl="2" indent="0"/>
            <a:r>
              <a:rPr lang="en-US" dirty="0">
                <a:ea typeface="Times New Roman" panose="02020603050405020304" pitchFamily="18" charset="0"/>
              </a:rPr>
              <a:t>	</a:t>
            </a:r>
            <a:r>
              <a:rPr lang="en-US" dirty="0">
                <a:ea typeface="Times New Roman" panose="02020603050405020304" pitchFamily="18" charset="0"/>
                <a:sym typeface="Wingdings" pitchFamily="2" charset="2"/>
              </a:rPr>
              <a:t> </a:t>
            </a:r>
            <a:r>
              <a:rPr lang="en-US" dirty="0">
                <a:ea typeface="Times New Roman" panose="02020603050405020304" pitchFamily="18" charset="0"/>
              </a:rPr>
              <a:t>EAST_T8 beam back around 23h, T9/T10 only early Tuesday morning (cooling problem)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US" dirty="0">
                <a:ea typeface="Times New Roman" panose="02020603050405020304" pitchFamily="18" charset="0"/>
              </a:rPr>
              <a:t>1.5h beam stop Wednesday morning for C10-46 amplifier exchange</a:t>
            </a:r>
          </a:p>
          <a:p>
            <a:pPr lvl="2" indent="0"/>
            <a:endParaRPr lang="en-US" dirty="0">
              <a:latin typeface="Calibri"/>
              <a:ea typeface="Times New Roman" panose="02020603050405020304" pitchFamily="18" charset="0"/>
            </a:endParaRPr>
          </a:p>
          <a:p>
            <a:pPr lvl="2" indent="0"/>
            <a:r>
              <a:rPr lang="en-US" u="sng" dirty="0">
                <a:latin typeface="Calibri"/>
                <a:ea typeface="Times New Roman" panose="02020603050405020304" pitchFamily="18" charset="0"/>
              </a:rPr>
              <a:t>Main progress last days</a:t>
            </a:r>
            <a:r>
              <a:rPr lang="en-US" dirty="0">
                <a:latin typeface="Calibri"/>
                <a:ea typeface="Times New Roman" panose="02020603050405020304" pitchFamily="18" charset="0"/>
              </a:rPr>
              <a:t>:</a:t>
            </a:r>
          </a:p>
          <a:p>
            <a:pPr marL="285750" lvl="2" indent="-285750">
              <a:buFont typeface="Wingdings" pitchFamily="2" charset="2"/>
              <a:buChar char="Ø"/>
            </a:pPr>
            <a:r>
              <a:rPr lang="en-US" dirty="0">
                <a:latin typeface="Calibri"/>
                <a:ea typeface="Times New Roman" panose="02020603050405020304" pitchFamily="18" charset="0"/>
              </a:rPr>
              <a:t>Losses reduced for EAST beam extraction</a:t>
            </a:r>
          </a:p>
          <a:p>
            <a:pPr marL="285750" lvl="2" indent="-285750">
              <a:buFont typeface="Wingdings" pitchFamily="2" charset="2"/>
              <a:buChar char="Ø"/>
            </a:pPr>
            <a:r>
              <a:rPr lang="en-US" dirty="0">
                <a:latin typeface="Calibri"/>
                <a:ea typeface="Times New Roman" panose="02020603050405020304" pitchFamily="18" charset="0"/>
              </a:rPr>
              <a:t>PSB-to-PS energy matching and trajectories updated for all beams</a:t>
            </a:r>
          </a:p>
          <a:p>
            <a:pPr marL="285750" lvl="2" indent="-285750">
              <a:buFont typeface="Wingdings" pitchFamily="2" charset="2"/>
              <a:buChar char="Ø"/>
            </a:pPr>
            <a:r>
              <a:rPr lang="en-US" dirty="0">
                <a:latin typeface="Calibri"/>
                <a:ea typeface="Times New Roman" panose="02020603050405020304" pitchFamily="18" charset="0"/>
              </a:rPr>
              <a:t>Cycle checked for SFTPRO intensity increase tomorrow</a:t>
            </a:r>
          </a:p>
          <a:p>
            <a:pPr marL="285750" lvl="2" indent="-285750">
              <a:buFont typeface="Wingdings" pitchFamily="2" charset="2"/>
              <a:buChar char="Ø"/>
            </a:pPr>
            <a:r>
              <a:rPr lang="en-US" dirty="0">
                <a:ea typeface="Times New Roman" panose="02020603050405020304" pitchFamily="18" charset="0"/>
              </a:rPr>
              <a:t>New optics adjustment to be scheduled (Yann) before using BIG parasitic TOF cycle on EAST</a:t>
            </a:r>
            <a:endParaRPr lang="en-US" dirty="0">
              <a:latin typeface="Calibri"/>
              <a:ea typeface="Times New Roman" panose="02020603050405020304" pitchFamily="18" charset="0"/>
            </a:endParaRPr>
          </a:p>
          <a:p>
            <a:pPr marL="285750" lvl="2" indent="-285750">
              <a:buFont typeface="Wingdings" pitchFamily="2" charset="2"/>
              <a:buChar char="Ø"/>
            </a:pPr>
            <a:endParaRPr lang="en-US" dirty="0">
              <a:latin typeface="Calibri"/>
              <a:ea typeface="Times New Roman" panose="02020603050405020304" pitchFamily="18" charset="0"/>
            </a:endParaRPr>
          </a:p>
          <a:p>
            <a:pPr marL="285750" lvl="2" indent="-285750">
              <a:buFont typeface="Wingdings" pitchFamily="2" charset="2"/>
              <a:buChar char="Ø"/>
            </a:pPr>
            <a:endParaRPr lang="en-US" dirty="0">
              <a:latin typeface="Calibri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041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1" descr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8" y="2212309"/>
            <a:ext cx="1733092" cy="1515890"/>
          </a:xfrm>
          <a:prstGeom prst="rect">
            <a:avLst/>
          </a:prstGeom>
          <a:ln w="12700">
            <a:miter lim="400000"/>
          </a:ln>
        </p:spPr>
      </p:pic>
      <p:sp>
        <p:nvSpPr>
          <p:cNvPr id="83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4</a:t>
            </a:fld>
            <a:endParaRPr/>
          </a:p>
        </p:txBody>
      </p:sp>
      <p:sp>
        <p:nvSpPr>
          <p:cNvPr id="84" name="TextBox 9"/>
          <p:cNvSpPr txBox="1"/>
          <p:nvPr/>
        </p:nvSpPr>
        <p:spPr>
          <a:xfrm>
            <a:off x="838198" y="3943654"/>
            <a:ext cx="10515601" cy="1938992"/>
          </a:xfrm>
          <a:prstGeom prst="rect">
            <a:avLst/>
          </a:prstGeom>
          <a:ln w="12700">
            <a:solidFill>
              <a:srgbClr val="C00000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tIns="45720" rIns="45719" bIns="45720" anchor="t">
            <a:spAutoFit/>
          </a:bodyPr>
          <a:lstStyle/>
          <a:p>
            <a:pPr>
              <a:defRPr sz="4800" b="1">
                <a:solidFill>
                  <a:srgbClr val="C00000"/>
                </a:solidFill>
              </a:defRPr>
            </a:pPr>
            <a:r>
              <a:rPr lang="en-US" sz="3200" dirty="0"/>
              <a:t>09</a:t>
            </a:r>
            <a:r>
              <a:rPr sz="3200" dirty="0"/>
              <a:t>:</a:t>
            </a:r>
            <a:r>
              <a:rPr lang="en-US" sz="3200" dirty="0"/>
              <a:t>30 </a:t>
            </a:r>
            <a:r>
              <a:rPr lang="en-US" sz="3200" dirty="0">
                <a:ea typeface="+mn-lt"/>
                <a:cs typeface="+mn-lt"/>
              </a:rPr>
              <a:t>on Mondays: PS-MPC</a:t>
            </a:r>
          </a:p>
          <a:p>
            <a:pPr>
              <a:defRPr sz="4800" b="1">
                <a:solidFill>
                  <a:srgbClr val="C00000"/>
                </a:solidFill>
              </a:defRPr>
            </a:pPr>
            <a:r>
              <a:rPr lang="en-US" sz="1400" dirty="0">
                <a:solidFill>
                  <a:schemeClr val="tx1"/>
                </a:solidFill>
              </a:rPr>
              <a:t>Zoom link to follow the meeting on remote: </a:t>
            </a:r>
            <a:r>
              <a:rPr lang="en-US" sz="1400" dirty="0">
                <a:ea typeface="+mn-lt"/>
                <a:cs typeface="+mn-lt"/>
                <a:hlinkClick r:id="rId4"/>
              </a:rPr>
              <a:t>https://cern.zoom.us/j/62700463149?pwd=VWdOd1U1UGgrQVlCc2xNRkMwcFFoQT09</a:t>
            </a:r>
            <a:endParaRPr lang="en-US" sz="2800" dirty="0">
              <a:ea typeface="+mn-lt"/>
              <a:cs typeface="+mn-lt"/>
            </a:endParaRPr>
          </a:p>
          <a:p>
            <a:pPr>
              <a:defRPr sz="4800" b="1">
                <a:solidFill>
                  <a:srgbClr val="C00000"/>
                </a:solidFill>
              </a:defRPr>
            </a:pPr>
            <a:r>
              <a:rPr lang="en-US" sz="3200" dirty="0">
                <a:ea typeface="+mn-lt"/>
                <a:cs typeface="+mn-lt"/>
              </a:rPr>
              <a:t>09:00 Wed and Fri: PS morning meetings</a:t>
            </a:r>
            <a:endParaRPr lang="en-US" sz="3200" dirty="0"/>
          </a:p>
          <a:p>
            <a:r>
              <a:rPr lang="en-US" sz="1400" dirty="0"/>
              <a:t>Zoom link to follow the meeting on remote</a:t>
            </a:r>
            <a:r>
              <a:rPr sz="1400" dirty="0"/>
              <a:t>: </a:t>
            </a:r>
            <a:r>
              <a:rPr sz="1400" u="sng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5"/>
              </a:rPr>
              <a:t>https://cern.zoom.us/j/9372114100?pwd=L29BcmlHUENCdFBRSytXYVcrM1B4Zz09</a:t>
            </a:r>
          </a:p>
          <a:p>
            <a:r>
              <a:rPr sz="1400" dirty="0"/>
              <a:t>Meeting ID : 937 211 4100</a:t>
            </a:r>
          </a:p>
          <a:p>
            <a:r>
              <a:rPr sz="1400" dirty="0"/>
              <a:t>Passcode: 525463</a:t>
            </a:r>
          </a:p>
        </p:txBody>
      </p:sp>
      <p:sp>
        <p:nvSpPr>
          <p:cNvPr id="85" name="Title 6"/>
          <p:cNvSpPr txBox="1"/>
          <p:nvPr/>
        </p:nvSpPr>
        <p:spPr>
          <a:xfrm>
            <a:off x="2501205" y="816678"/>
            <a:ext cx="7995345" cy="1770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 fontScale="92500" lnSpcReduction="20000"/>
          </a:bodyPr>
          <a:lstStyle>
            <a:lvl1pPr>
              <a:lnSpc>
                <a:spcPct val="90000"/>
              </a:lnSpc>
              <a:defRPr sz="3100">
                <a:solidFill>
                  <a:srgbClr val="40404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rPr lang="en-US" sz="3200" b="1" dirty="0">
                <a:solidFill>
                  <a:schemeClr val="accent5"/>
                </a:solidFill>
                <a:latin typeface="+mn-lt"/>
              </a:rPr>
              <a:t>W28 coordinator: Y. Dutheil</a:t>
            </a:r>
          </a:p>
          <a:p>
            <a:r>
              <a:rPr lang="en-US" sz="3200" b="1" dirty="0">
                <a:solidFill>
                  <a:schemeClr val="accent5"/>
                </a:solidFill>
                <a:latin typeface="+mn-lt"/>
              </a:rPr>
              <a:t>W29 coordinator: B. </a:t>
            </a:r>
            <a:r>
              <a:rPr lang="en-US" sz="3200" b="1" dirty="0" err="1">
                <a:solidFill>
                  <a:schemeClr val="accent5"/>
                </a:solidFill>
                <a:latin typeface="+mn-lt"/>
              </a:rPr>
              <a:t>Mikulec</a:t>
            </a:r>
            <a:endParaRPr lang="en-US" sz="3200" b="1" dirty="0">
              <a:solidFill>
                <a:schemeClr val="accent5"/>
              </a:solidFill>
              <a:latin typeface="+mn-lt"/>
            </a:endParaRPr>
          </a:p>
          <a:p>
            <a:r>
              <a:rPr lang="en-US" sz="3200" b="1" dirty="0">
                <a:solidFill>
                  <a:schemeClr val="accent5"/>
                </a:solidFill>
                <a:latin typeface="+mn-lt"/>
              </a:rPr>
              <a:t>W30 coordinator: Y. </a:t>
            </a:r>
            <a:r>
              <a:rPr lang="en-US" sz="3200" b="1" dirty="0" err="1">
                <a:solidFill>
                  <a:schemeClr val="accent5"/>
                </a:solidFill>
                <a:latin typeface="+mn-lt"/>
              </a:rPr>
              <a:t>Dutheil</a:t>
            </a:r>
            <a:endParaRPr lang="en-US" sz="3200" b="1" dirty="0">
              <a:solidFill>
                <a:schemeClr val="accent5"/>
              </a:solidFill>
              <a:latin typeface="+mn-lt"/>
            </a:endParaRPr>
          </a:p>
          <a:p>
            <a:endParaRPr lang="en-US" sz="3200" b="1" dirty="0">
              <a:solidFill>
                <a:schemeClr val="accent5"/>
              </a:solidFill>
              <a:latin typeface="+mn-lt"/>
            </a:endParaRPr>
          </a:p>
          <a:p>
            <a:r>
              <a:rPr sz="3200" b="1" dirty="0">
                <a:solidFill>
                  <a:schemeClr val="accent5"/>
                </a:solidFill>
                <a:latin typeface="+mn-lt"/>
              </a:rPr>
              <a:t>Questions and Comments</a:t>
            </a:r>
            <a:r>
              <a:rPr lang="en-US" sz="3200" b="1" dirty="0">
                <a:solidFill>
                  <a:schemeClr val="accent5"/>
                </a:solidFill>
                <a:latin typeface="+mn-lt"/>
              </a:rPr>
              <a:t>?</a:t>
            </a:r>
            <a:endParaRPr sz="3200" b="1" dirty="0">
              <a:solidFill>
                <a:schemeClr val="accent5"/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44548</TotalTime>
  <Words>287</Words>
  <Application>Microsoft Macintosh PowerPoint</Application>
  <PresentationFormat>Widescreen</PresentationFormat>
  <Paragraphs>36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Wingdings</vt:lpstr>
      <vt:lpstr>Office Theme</vt:lpstr>
      <vt:lpstr>PS Report week 28/29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 Report W34</dc:title>
  <dc:creator>Heiko Damerau</dc:creator>
  <cp:lastModifiedBy>Bettina Mikulec</cp:lastModifiedBy>
  <cp:revision>2097</cp:revision>
  <dcterms:modified xsi:type="dcterms:W3CDTF">2024-07-18T08:28:08Z</dcterms:modified>
</cp:coreProperties>
</file>