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15" r:id="rId5"/>
    <p:sldMasterId id="2147483700" r:id="rId6"/>
  </p:sldMasterIdLst>
  <p:notesMasterIdLst>
    <p:notesMasterId r:id="rId26"/>
  </p:notesMasterIdLst>
  <p:handoutMasterIdLst>
    <p:handoutMasterId r:id="rId27"/>
  </p:handoutMasterIdLst>
  <p:sldIdLst>
    <p:sldId id="257" r:id="rId7"/>
    <p:sldId id="293" r:id="rId8"/>
    <p:sldId id="258" r:id="rId9"/>
    <p:sldId id="284" r:id="rId10"/>
    <p:sldId id="260" r:id="rId11"/>
    <p:sldId id="263" r:id="rId12"/>
    <p:sldId id="266" r:id="rId13"/>
    <p:sldId id="283" r:id="rId14"/>
    <p:sldId id="271" r:id="rId15"/>
    <p:sldId id="285" r:id="rId16"/>
    <p:sldId id="287" r:id="rId17"/>
    <p:sldId id="288" r:id="rId18"/>
    <p:sldId id="286" r:id="rId19"/>
    <p:sldId id="289" r:id="rId20"/>
    <p:sldId id="294" r:id="rId21"/>
    <p:sldId id="292" r:id="rId22"/>
    <p:sldId id="290" r:id="rId23"/>
    <p:sldId id="272" r:id="rId24"/>
    <p:sldId id="273"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234" userDrawn="1">
          <p15:clr>
            <a:srgbClr val="A4A3A4"/>
          </p15:clr>
        </p15:guide>
        <p15:guide id="3" orient="horz" pos="3974" userDrawn="1">
          <p15:clr>
            <a:srgbClr val="A4A3A4"/>
          </p15:clr>
        </p15:guide>
        <p15:guide id="4" pos="7355" userDrawn="1">
          <p15:clr>
            <a:srgbClr val="A4A3A4"/>
          </p15:clr>
        </p15:guide>
        <p15:guide id="5" pos="1708" userDrawn="1">
          <p15:clr>
            <a:srgbClr val="A4A3A4"/>
          </p15:clr>
        </p15:guide>
        <p15:guide id="6" orient="horz" pos="867" userDrawn="1">
          <p15:clr>
            <a:srgbClr val="A4A3A4"/>
          </p15:clr>
        </p15:guide>
        <p15:guide id="7" orient="horz" pos="3634" userDrawn="1">
          <p15:clr>
            <a:srgbClr val="A4A3A4"/>
          </p15:clr>
        </p15:guide>
        <p15:guide id="8" pos="75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D62"/>
    <a:srgbClr val="000000"/>
    <a:srgbClr val="F08900"/>
    <a:srgbClr val="0563C1"/>
    <a:srgbClr val="1E5DF8"/>
    <a:srgbClr val="003088"/>
    <a:srgbClr val="FF6900"/>
    <a:srgbClr val="626262"/>
    <a:srgbClr val="FFFFFF"/>
    <a:srgbClr val="00BE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7"/>
    <p:restoredTop sz="94676"/>
  </p:normalViewPr>
  <p:slideViewPr>
    <p:cSldViewPr snapToGrid="0">
      <p:cViewPr varScale="1">
        <p:scale>
          <a:sx n="114" d="100"/>
          <a:sy n="114" d="100"/>
        </p:scale>
        <p:origin x="712" y="176"/>
      </p:cViewPr>
      <p:guideLst>
        <p:guide orient="horz" pos="323"/>
        <p:guide pos="234"/>
        <p:guide orient="horz" pos="3974"/>
        <p:guide pos="7355"/>
        <p:guide pos="1708"/>
        <p:guide orient="horz" pos="867"/>
        <p:guide orient="horz" pos="3634"/>
        <p:guide pos="75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0891A3-B3BF-EE4A-B72F-9DC5677D832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5CCA953-6AA9-784D-AA53-0836BF688D6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5219C7E-7B24-274E-8CB7-52C4522250E3}" type="datetimeFigureOut">
              <a:rPr lang="en-US" smtClean="0"/>
              <a:t>12/8/24</a:t>
            </a:fld>
            <a:endParaRPr lang="en-US"/>
          </a:p>
        </p:txBody>
      </p:sp>
      <p:sp>
        <p:nvSpPr>
          <p:cNvPr id="4" name="Footer Placeholder 3">
            <a:extLst>
              <a:ext uri="{FF2B5EF4-FFF2-40B4-BE49-F238E27FC236}">
                <a16:creationId xmlns:a16="http://schemas.microsoft.com/office/drawing/2014/main" id="{C1F7EFAB-CFCF-A74D-B725-295B520F7A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F8AB5E6-26B5-1D41-A451-AE363F4C6B0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2741029-40F4-D847-893E-D265EE59D33B}" type="slidenum">
              <a:rPr lang="en-US" smtClean="0"/>
              <a:t>‹#›</a:t>
            </a:fld>
            <a:endParaRPr lang="en-US"/>
          </a:p>
        </p:txBody>
      </p:sp>
    </p:spTree>
    <p:extLst>
      <p:ext uri="{BB962C8B-B14F-4D97-AF65-F5344CB8AC3E}">
        <p14:creationId xmlns:p14="http://schemas.microsoft.com/office/powerpoint/2010/main" val="8391450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12/8/24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5AE85A-BB3F-A28A-EA33-7BD376B6918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E26784-FE9C-FE4D-4010-48A184FD84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F8F709-0FF2-64E9-0391-0ADAF5D15346}"/>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a:extLst>
              <a:ext uri="{FF2B5EF4-FFF2-40B4-BE49-F238E27FC236}">
                <a16:creationId xmlns:a16="http://schemas.microsoft.com/office/drawing/2014/main" id="{9E8C29B6-57AD-A873-2733-47C90AFAC12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24394918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a:p>
        </p:txBody>
      </p:sp>
    </p:spTree>
    <p:extLst>
      <p:ext uri="{BB962C8B-B14F-4D97-AF65-F5344CB8AC3E}">
        <p14:creationId xmlns:p14="http://schemas.microsoft.com/office/powerpoint/2010/main" val="3793536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FA6FE-31A9-3F8B-8083-651A70E11C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DBD3A5-B3A7-CAA7-1361-3680422DCC7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7DFF77C-66B7-C4E3-B418-87D061140739}"/>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a:extLst>
              <a:ext uri="{FF2B5EF4-FFF2-40B4-BE49-F238E27FC236}">
                <a16:creationId xmlns:a16="http://schemas.microsoft.com/office/drawing/2014/main" id="{E301A86B-7B2A-62BB-CFEB-CA4843E713FF}"/>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1583896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EEEF5-500D-297F-0D3A-57B01BA05C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140BC48-DA54-FA03-B1FE-141528B25E2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E33DF32-DAC5-2CF4-4C8B-38E97FE4763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a:extLst>
              <a:ext uri="{FF2B5EF4-FFF2-40B4-BE49-F238E27FC236}">
                <a16:creationId xmlns:a16="http://schemas.microsoft.com/office/drawing/2014/main" id="{DEDA1E90-394A-6214-F7B4-079F8A890C98}"/>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2206842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18</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fld id="{C0F3BA1D-A00F-DB41-84DA-BE26C4853B35}" type="slidenum">
              <a:rPr lang="en-US" smtClean="0"/>
              <a:t>19</a:t>
            </a:fld>
            <a:endParaRPr lang="en-US"/>
          </a:p>
        </p:txBody>
      </p:sp>
    </p:spTree>
    <p:extLst>
      <p:ext uri="{BB962C8B-B14F-4D97-AF65-F5344CB8AC3E}">
        <p14:creationId xmlns:p14="http://schemas.microsoft.com/office/powerpoint/2010/main" val="3375910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7" name="Title Text"/>
          <p:cNvSpPr txBox="1">
            <a:spLocks noGrp="1"/>
          </p:cNvSpPr>
          <p:nvPr>
            <p:ph type="title"/>
          </p:nvPr>
        </p:nvSpPr>
        <p:spPr>
          <a:xfrm>
            <a:off x="844550" y="177800"/>
            <a:ext cx="10502900" cy="822359"/>
          </a:xfrm>
          <a:prstGeom prst="rect">
            <a:avLst/>
          </a:prstGeom>
        </p:spPr>
        <p:txBody>
          <a:bodyPr/>
          <a:lstStyle>
            <a:lvl1pPr>
              <a:defRPr sz="4250"/>
            </a:lvl1pPr>
          </a:lstStyle>
          <a:p>
            <a:r>
              <a:t>Title Text</a:t>
            </a:r>
          </a:p>
        </p:txBody>
      </p:sp>
      <p:sp>
        <p:nvSpPr>
          <p:cNvPr id="58" name="Body Level One…"/>
          <p:cNvSpPr txBox="1">
            <a:spLocks noGrp="1"/>
          </p:cNvSpPr>
          <p:nvPr>
            <p:ph type="body" idx="1"/>
          </p:nvPr>
        </p:nvSpPr>
        <p:spPr>
          <a:xfrm>
            <a:off x="616140" y="1029934"/>
            <a:ext cx="11119718" cy="5480790"/>
          </a:xfrm>
          <a:prstGeom prst="rect">
            <a:avLst/>
          </a:prstGeom>
        </p:spPr>
        <p:txBody>
          <a:bodyPr anchor="t"/>
          <a:lstStyle>
            <a:lvl1pPr marL="158750" indent="-158750">
              <a:defRPr sz="1700">
                <a:solidFill>
                  <a:srgbClr val="2E2D62"/>
                </a:solidFill>
              </a:defRPr>
            </a:lvl1pPr>
            <a:lvl2pPr marL="542396" indent="-224896">
              <a:defRPr sz="1700"/>
            </a:lvl2pPr>
            <a:lvl3pPr marL="859896" indent="-224896">
              <a:defRPr sz="1700"/>
            </a:lvl3pPr>
            <a:lvl4pPr marL="1177396" indent="-224896">
              <a:defRPr sz="1700">
                <a:solidFill>
                  <a:srgbClr val="2E2D62"/>
                </a:solidFill>
              </a:defRPr>
            </a:lvl4pPr>
            <a:lvl5pPr marL="1494896" indent="-224896">
              <a:defRPr sz="1700">
                <a:solidFill>
                  <a:srgbClr val="2E2D62"/>
                </a:solidFill>
              </a:defRPr>
            </a:lvl5pPr>
          </a:lstStyle>
          <a:p>
            <a:r>
              <a:t>Body Level One</a:t>
            </a:r>
          </a:p>
          <a:p>
            <a:pPr lvl="1"/>
            <a:r>
              <a:t>Body Level Two</a:t>
            </a:r>
          </a:p>
          <a:p>
            <a:pPr lvl="2"/>
            <a:r>
              <a:t>Body Level Three</a:t>
            </a:r>
          </a:p>
          <a:p>
            <a:pPr lvl="3"/>
            <a:r>
              <a:t>Body Level Four</a:t>
            </a:r>
          </a:p>
          <a:p>
            <a:pPr lvl="4"/>
            <a:r>
              <a:t>Body Level Five</a:t>
            </a:r>
          </a:p>
        </p:txBody>
      </p:sp>
      <p:sp>
        <p:nvSpPr>
          <p:cNvPr id="59"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60" name="UKRI_STF_Council-Logo_Horiz-RGB.png" descr="UKRI_STF_Council-Logo_Horiz-RGB.png"/>
          <p:cNvPicPr>
            <a:picLocks noChangeAspect="1"/>
          </p:cNvPicPr>
          <p:nvPr/>
        </p:nvPicPr>
        <p:blipFill>
          <a:blip r:embed="rId2"/>
          <a:srcRect l="22995" r="54346"/>
          <a:stretch>
            <a:fillRect/>
          </a:stretch>
        </p:blipFill>
        <p:spPr>
          <a:xfrm>
            <a:off x="11555543" y="6152382"/>
            <a:ext cx="632438" cy="718008"/>
          </a:xfrm>
          <a:prstGeom prst="rect">
            <a:avLst/>
          </a:prstGeom>
          <a:ln w="12700">
            <a:miter lim="400000"/>
          </a:ln>
        </p:spPr>
      </p:pic>
    </p:spTree>
    <p:extLst>
      <p:ext uri="{BB962C8B-B14F-4D97-AF65-F5344CB8AC3E}">
        <p14:creationId xmlns:p14="http://schemas.microsoft.com/office/powerpoint/2010/main" val="157048979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51A27-3A46-6548-A658-AF078FEDCD4C}"/>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053235BA-4644-F742-B68A-58857ABFA7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AA3258F6-501F-DF4D-BC61-AD3F27C1AF26}"/>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5" name="Footer Placeholder 4">
            <a:extLst>
              <a:ext uri="{FF2B5EF4-FFF2-40B4-BE49-F238E27FC236}">
                <a16:creationId xmlns:a16="http://schemas.microsoft.com/office/drawing/2014/main" id="{B851A04B-89FD-BB4A-BE38-11423AD0E80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282FEF-A672-D74A-818C-FD7E25F8DB7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70397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7BE78-2DAE-784C-8BDD-1ACFE93250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B5A6CBD-752B-C54A-9472-476012303DC4}"/>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7EEB16F-2AF7-AF4F-BAC0-66A9F203FCDF}"/>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5" name="Footer Placeholder 4">
            <a:extLst>
              <a:ext uri="{FF2B5EF4-FFF2-40B4-BE49-F238E27FC236}">
                <a16:creationId xmlns:a16="http://schemas.microsoft.com/office/drawing/2014/main" id="{23C97A28-8E57-8849-B304-4BD747CD24D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F34E1A-BF2D-3F43-B5E9-97AA6F77E6F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2093339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4472D-C6B8-F544-BCBA-6D34B6B81A3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90E73B32-686A-E649-86AB-3479FB66E9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FF5A8D1-9377-1742-BBD6-21C94A27ED6A}"/>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5" name="Footer Placeholder 4">
            <a:extLst>
              <a:ext uri="{FF2B5EF4-FFF2-40B4-BE49-F238E27FC236}">
                <a16:creationId xmlns:a16="http://schemas.microsoft.com/office/drawing/2014/main" id="{B2D9E8E3-692C-EB47-AE32-1D59637AE6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C299E9-66F9-CC49-AF60-86ECA79F2AA8}"/>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6997617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CE006E-3602-3240-801F-364000B45F1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C5A57B7-EF2C-3044-B58B-175EDDFEAF59}"/>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D875FEF-E26D-7D4C-9207-D0510ACF4D4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30407D9-439C-464B-B83C-AD392B6C6CF6}"/>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6" name="Footer Placeholder 5">
            <a:extLst>
              <a:ext uri="{FF2B5EF4-FFF2-40B4-BE49-F238E27FC236}">
                <a16:creationId xmlns:a16="http://schemas.microsoft.com/office/drawing/2014/main" id="{2AFBC8E8-C96E-A644-AFCF-9A484B2E30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4BDBDA-2F87-E140-8669-57B9B7121EFC}"/>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11562972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BC6AA6-F7E1-E941-BB92-88330D63E91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4413033-E229-2848-A214-6BD8D631DBF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EBB6FF0D-44BC-1845-ADBF-A1BDA30F40C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4E43DBC9-6028-9A46-8CF4-7F90F03B2D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4B30AFFD-F8E0-FA48-8C05-C1EA3B817498}"/>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7A2EF13E-80AE-2F4B-99DD-2E1E85DF1FD7}"/>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8" name="Footer Placeholder 7">
            <a:extLst>
              <a:ext uri="{FF2B5EF4-FFF2-40B4-BE49-F238E27FC236}">
                <a16:creationId xmlns:a16="http://schemas.microsoft.com/office/drawing/2014/main" id="{265D6405-91B4-B742-BE0F-74FC84097E5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647248F-EB72-3A40-8C00-44A631D3466B}"/>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7144871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829E50-BA89-B14D-B9B0-2C2D41422DF0}"/>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3B63D20A-A613-5C4C-A2D9-3F3716F248FE}"/>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4" name="Footer Placeholder 3">
            <a:extLst>
              <a:ext uri="{FF2B5EF4-FFF2-40B4-BE49-F238E27FC236}">
                <a16:creationId xmlns:a16="http://schemas.microsoft.com/office/drawing/2014/main" id="{2B434657-A7D5-C94F-8190-795F9A70A36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7F68932-BF18-6D41-AAA1-AA62712FCFF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4276663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504FA24-B38B-8E42-AD9A-46A8FE7451A1}"/>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3" name="Footer Placeholder 2">
            <a:extLst>
              <a:ext uri="{FF2B5EF4-FFF2-40B4-BE49-F238E27FC236}">
                <a16:creationId xmlns:a16="http://schemas.microsoft.com/office/drawing/2014/main" id="{845B9E2C-DF1C-3348-A7D0-868403EF107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70C3B7E-3AE4-3248-816B-42AEABE3282A}"/>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0162979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46E7B-2B21-4349-A5E8-F51BDA4FDD7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34800EC2-20B6-564C-B497-8BC94D18A0C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A3D7AB7-03F9-CB44-8B65-1FA6515812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D8543C11-7DE1-A040-A366-66CFE0770690}"/>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6" name="Footer Placeholder 5">
            <a:extLst>
              <a:ext uri="{FF2B5EF4-FFF2-40B4-BE49-F238E27FC236}">
                <a16:creationId xmlns:a16="http://schemas.microsoft.com/office/drawing/2014/main" id="{F6F8A39E-CEDC-5D45-B7A7-427E12ADCB6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53EE87-F227-0641-991C-BC2504CBAFD1}"/>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558507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36682-8C5D-5446-8420-6965F374F31F}"/>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FA959B58-CA83-2541-BFBB-72A596B18F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269452C-75B1-A440-9A3E-16096BEAA1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3ABED3-0D2E-C24F-AB08-D6551BC9B18D}"/>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6" name="Footer Placeholder 5">
            <a:extLst>
              <a:ext uri="{FF2B5EF4-FFF2-40B4-BE49-F238E27FC236}">
                <a16:creationId xmlns:a16="http://schemas.microsoft.com/office/drawing/2014/main" id="{9EDB2E6C-CD2C-CD47-A952-D2C835A6B46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CFB704-2EF3-024E-A7B5-B19083B6B48F}"/>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34004491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64499-2F4D-F54B-B034-112AA6F6780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F182BD32-AEFC-9C43-9EC4-4770BA5A5BB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F9B193B-4C5C-8349-A401-B84C817E4DEA}"/>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5" name="Footer Placeholder 4">
            <a:extLst>
              <a:ext uri="{FF2B5EF4-FFF2-40B4-BE49-F238E27FC236}">
                <a16:creationId xmlns:a16="http://schemas.microsoft.com/office/drawing/2014/main" id="{90025579-668C-6E4A-9506-5AD2E00C52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093645-915D-A945-A086-86CD13508646}"/>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42019924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3D6932E-B973-1440-8C8A-A20FC31CE298}"/>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C55602-66E9-6A44-8E3B-7944447C11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4D233EE-C4AC-3944-8F41-167DE075E4B3}"/>
              </a:ext>
            </a:extLst>
          </p:cNvPr>
          <p:cNvSpPr>
            <a:spLocks noGrp="1"/>
          </p:cNvSpPr>
          <p:nvPr>
            <p:ph type="dt" sz="half" idx="10"/>
          </p:nvPr>
        </p:nvSpPr>
        <p:spPr/>
        <p:txBody>
          <a:bodyPr/>
          <a:lstStyle/>
          <a:p>
            <a:fld id="{388F4130-B4A6-894D-B490-953E3F85E7B4}" type="datetimeFigureOut">
              <a:rPr lang="en-US" smtClean="0"/>
              <a:t>12/8/24</a:t>
            </a:fld>
            <a:endParaRPr lang="en-US"/>
          </a:p>
        </p:txBody>
      </p:sp>
      <p:sp>
        <p:nvSpPr>
          <p:cNvPr id="5" name="Footer Placeholder 4">
            <a:extLst>
              <a:ext uri="{FF2B5EF4-FFF2-40B4-BE49-F238E27FC236}">
                <a16:creationId xmlns:a16="http://schemas.microsoft.com/office/drawing/2014/main" id="{3FFDC9E0-7443-FC45-B98E-6EEECFAD31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0199EE-E38E-C842-82B0-22CAA11BEA07}"/>
              </a:ext>
            </a:extLst>
          </p:cNvPr>
          <p:cNvSpPr>
            <a:spLocks noGrp="1"/>
          </p:cNvSpPr>
          <p:nvPr>
            <p:ph type="sldNum" sz="quarter" idx="12"/>
          </p:nvPr>
        </p:nvSpPr>
        <p:spPr/>
        <p:txBody>
          <a:bodyPr/>
          <a:lstStyle/>
          <a:p>
            <a:fld id="{E4036594-A73E-E649-A4D8-85AD0E0F546E}" type="slidenum">
              <a:rPr lang="en-US" smtClean="0"/>
              <a:t>‹#›</a:t>
            </a:fld>
            <a:endParaRPr lang="en-US"/>
          </a:p>
        </p:txBody>
      </p:sp>
    </p:spTree>
    <p:extLst>
      <p:ext uri="{BB962C8B-B14F-4D97-AF65-F5344CB8AC3E}">
        <p14:creationId xmlns:p14="http://schemas.microsoft.com/office/powerpoint/2010/main" val="20977073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12/8/24</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image" Target="../media/image3.pn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8" name="Picture 7">
            <a:extLst>
              <a:ext uri="{FF2B5EF4-FFF2-40B4-BE49-F238E27FC236}">
                <a16:creationId xmlns:a16="http://schemas.microsoft.com/office/drawing/2014/main" id="{4F8177F7-A449-9A4A-A435-C2D7910F8B49}"/>
              </a:ext>
            </a:extLst>
          </p:cNvPr>
          <p:cNvPicPr>
            <a:picLocks noChangeAspect="1"/>
          </p:cNvPicPr>
          <p:nvPr userDrawn="1"/>
        </p:nvPicPr>
        <p:blipFill>
          <a:blip r:embed="rId15"/>
          <a:stretch>
            <a:fillRect/>
          </a:stretch>
        </p:blipFill>
        <p:spPr>
          <a:xfrm>
            <a:off x="93600" y="5760000"/>
            <a:ext cx="2352675" cy="1010412"/>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 id="2147483727" r:id="rId13"/>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alphaModFix amt="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EF700E1-8806-684B-92DD-38F427D72C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5064E7C5-4BAD-EE4F-97FA-4ABC35C1822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C4F891B-020E-3848-8F43-83411742EA8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F4130-B4A6-894D-B490-953E3F85E7B4}" type="datetimeFigureOut">
              <a:rPr lang="en-US" smtClean="0"/>
              <a:t>12/8/24</a:t>
            </a:fld>
            <a:endParaRPr lang="en-US"/>
          </a:p>
        </p:txBody>
      </p:sp>
      <p:sp>
        <p:nvSpPr>
          <p:cNvPr id="5" name="Footer Placeholder 4">
            <a:extLst>
              <a:ext uri="{FF2B5EF4-FFF2-40B4-BE49-F238E27FC236}">
                <a16:creationId xmlns:a16="http://schemas.microsoft.com/office/drawing/2014/main" id="{55EB35C3-6F52-0E4C-9B18-32A0FD1E7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EF25824-A379-764C-93C6-08FD5AE01C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036594-A73E-E649-A4D8-85AD0E0F546E}" type="slidenum">
              <a:rPr lang="en-US" smtClean="0"/>
              <a:t>‹#›</a:t>
            </a:fld>
            <a:endParaRPr lang="en-US"/>
          </a:p>
        </p:txBody>
      </p:sp>
      <p:pic>
        <p:nvPicPr>
          <p:cNvPr id="9" name="Picture 8">
            <a:extLst>
              <a:ext uri="{FF2B5EF4-FFF2-40B4-BE49-F238E27FC236}">
                <a16:creationId xmlns:a16="http://schemas.microsoft.com/office/drawing/2014/main" id="{F7E8E88D-0124-334D-9A62-B379BDAB517D}"/>
              </a:ext>
            </a:extLst>
          </p:cNvPr>
          <p:cNvPicPr>
            <a:picLocks noChangeAspect="1"/>
          </p:cNvPicPr>
          <p:nvPr userDrawn="1"/>
        </p:nvPicPr>
        <p:blipFill>
          <a:blip r:embed="rId14"/>
          <a:stretch>
            <a:fillRect/>
          </a:stretch>
        </p:blipFill>
        <p:spPr>
          <a:xfrm>
            <a:off x="97200" y="5760000"/>
            <a:ext cx="2338676" cy="1004400"/>
          </a:xfrm>
          <a:prstGeom prst="rect">
            <a:avLst/>
          </a:prstGeom>
        </p:spPr>
      </p:pic>
    </p:spTree>
    <p:extLst>
      <p:ext uri="{BB962C8B-B14F-4D97-AF65-F5344CB8AC3E}">
        <p14:creationId xmlns:p14="http://schemas.microsoft.com/office/powerpoint/2010/main" val="4293283017"/>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12/8/24</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6.emf"/></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6.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1.emf"/><Relationship Id="rId5" Type="http://schemas.openxmlformats.org/officeDocument/2006/relationships/image" Target="../media/image1.pn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5.emf"/><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24.png"/><Relationship Id="rId4" Type="http://schemas.openxmlformats.org/officeDocument/2006/relationships/image" Target="../media/image23.e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6.emf"/></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CF5DAF-3795-FB27-298F-7BCE3EB1472F}"/>
              </a:ext>
            </a:extLst>
          </p:cNvPr>
          <p:cNvPicPr>
            <a:picLocks noChangeAspect="1"/>
          </p:cNvPicPr>
          <p:nvPr/>
        </p:nvPicPr>
        <p:blipFill rotWithShape="1">
          <a:blip r:embed="rId4"/>
          <a:srcRect l="7013" t="44946" r="19707" b="27096"/>
          <a:stretch/>
        </p:blipFill>
        <p:spPr>
          <a:xfrm rot="10800000">
            <a:off x="5154052" y="0"/>
            <a:ext cx="6544800"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493148" y="2721249"/>
            <a:ext cx="6544800" cy="2308324"/>
          </a:xfrm>
          <a:prstGeom prst="rect">
            <a:avLst/>
          </a:prstGeom>
          <a:noFill/>
        </p:spPr>
        <p:txBody>
          <a:bodyPr wrap="square" rtlCol="0" anchor="t">
            <a:spAutoFit/>
          </a:bodyPr>
          <a:lstStyle/>
          <a:p>
            <a:r>
              <a:rPr lang="en-US" sz="4800" b="1" spc="-150" dirty="0">
                <a:solidFill>
                  <a:srgbClr val="002060"/>
                </a:solidFill>
                <a:latin typeface="Arial" panose="020B0604020202020204" pitchFamily="34" charset="0"/>
                <a:cs typeface="Arial" panose="020B0604020202020204" pitchFamily="34" charset="0"/>
              </a:rPr>
              <a:t>Updates from STFC</a:t>
            </a:r>
          </a:p>
          <a:p>
            <a:pPr marL="685800" indent="-685800">
              <a:buFont typeface="Arial" panose="020B0604020202020204" pitchFamily="34" charset="0"/>
              <a:buChar char="•"/>
            </a:pPr>
            <a:r>
              <a:rPr lang="en-US" sz="3200" b="1" spc="-150" dirty="0">
                <a:solidFill>
                  <a:srgbClr val="002060"/>
                </a:solidFill>
                <a:latin typeface="Arial" panose="020B0604020202020204" pitchFamily="34" charset="0"/>
                <a:cs typeface="Arial" panose="020B0604020202020204" pitchFamily="34" charset="0"/>
              </a:rPr>
              <a:t>Designing the AAI for SKA</a:t>
            </a:r>
          </a:p>
          <a:p>
            <a:pPr marL="685800" indent="-685800">
              <a:buFont typeface="Arial" panose="020B0604020202020204" pitchFamily="34" charset="0"/>
              <a:buChar char="•"/>
            </a:pPr>
            <a:r>
              <a:rPr lang="en-US" sz="3200" b="1" spc="-150" dirty="0">
                <a:solidFill>
                  <a:srgbClr val="2E2D62"/>
                </a:solidFill>
                <a:latin typeface="Arial" panose="020B0604020202020204" pitchFamily="34" charset="0"/>
                <a:cs typeface="Arial" panose="020B0604020202020204" pitchFamily="34" charset="0"/>
              </a:rPr>
              <a:t>Toward a UK National AAAI Infrastructure</a:t>
            </a:r>
            <a:endParaRPr lang="en-US" sz="3200" b="1" spc="-150" dirty="0">
              <a:solidFill>
                <a:srgbClr val="002060"/>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0BEB0AE4-391E-6F41-84C6-D4EEDF519A31}"/>
              </a:ext>
            </a:extLst>
          </p:cNvPr>
          <p:cNvSpPr/>
          <p:nvPr/>
        </p:nvSpPr>
        <p:spPr>
          <a:xfrm>
            <a:off x="493148" y="5100010"/>
            <a:ext cx="5745669" cy="461665"/>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Tom Dack &amp; Ian Collier</a:t>
            </a:r>
          </a:p>
        </p:txBody>
      </p:sp>
      <p:pic>
        <p:nvPicPr>
          <p:cNvPr id="6" name="Picture 5">
            <a:extLst>
              <a:ext uri="{FF2B5EF4-FFF2-40B4-BE49-F238E27FC236}">
                <a16:creationId xmlns:a16="http://schemas.microsoft.com/office/drawing/2014/main" id="{71905EFB-B6F4-434F-8144-48C5D9C45E4B}"/>
              </a:ext>
            </a:extLst>
          </p:cNvPr>
          <p:cNvPicPr>
            <a:picLocks noChangeAspect="1"/>
          </p:cNvPicPr>
          <p:nvPr/>
        </p:nvPicPr>
        <p:blipFill>
          <a:blip r:embed="rId5"/>
          <a:stretch>
            <a:fillRect/>
          </a:stretch>
        </p:blipFill>
        <p:spPr>
          <a:xfrm>
            <a:off x="146050" y="141003"/>
            <a:ext cx="3619500" cy="155448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 name="Double-click to edit"/>
          <p:cNvSpPr txBox="1">
            <a:spLocks noGrp="1"/>
          </p:cNvSpPr>
          <p:nvPr>
            <p:ph type="title"/>
          </p:nvPr>
        </p:nvSpPr>
        <p:spPr>
          <a:prstGeom prst="rect">
            <a:avLst/>
          </a:prstGeom>
        </p:spPr>
        <p:txBody>
          <a:bodyPr/>
          <a:lstStyle/>
          <a:p>
            <a:endParaRPr/>
          </a:p>
        </p:txBody>
      </p:sp>
      <p:sp>
        <p:nvSpPr>
          <p:cNvPr id="205" name="Double-click to edit"/>
          <p:cNvSpPr txBox="1">
            <a:spLocks noGrp="1"/>
          </p:cNvSpPr>
          <p:nvPr>
            <p:ph type="body" idx="1"/>
          </p:nvPr>
        </p:nvSpPr>
        <p:spPr>
          <a:prstGeom prst="rect">
            <a:avLst/>
          </a:prstGeom>
        </p:spPr>
        <p:txBody>
          <a:bodyPr/>
          <a:lstStyle/>
          <a:p>
            <a:endParaRPr/>
          </a:p>
        </p:txBody>
      </p:sp>
      <p:sp>
        <p:nvSpPr>
          <p:cNvPr id="206"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10</a:t>
            </a:fld>
            <a:endParaRPr/>
          </a:p>
        </p:txBody>
      </p:sp>
      <p:pic>
        <p:nvPicPr>
          <p:cNvPr id="207" name="Image" descr="Image"/>
          <p:cNvPicPr>
            <a:picLocks noChangeAspect="1"/>
          </p:cNvPicPr>
          <p:nvPr/>
        </p:nvPicPr>
        <p:blipFill>
          <a:blip r:embed="rId2"/>
          <a:stretch>
            <a:fillRect/>
          </a:stretch>
        </p:blipFill>
        <p:spPr>
          <a:xfrm>
            <a:off x="0" y="1"/>
            <a:ext cx="12191997" cy="6858000"/>
          </a:xfrm>
          <a:prstGeom prst="rect">
            <a:avLst/>
          </a:prstGeom>
          <a:ln w="12700">
            <a:miter lim="400000"/>
          </a:ln>
        </p:spPr>
      </p:pic>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 name="pasted-movie.png" descr="pasted-movie.png"/>
          <p:cNvPicPr>
            <a:picLocks noChangeAspect="1"/>
          </p:cNvPicPr>
          <p:nvPr/>
        </p:nvPicPr>
        <p:blipFill>
          <a:blip r:embed="rId2"/>
          <a:stretch>
            <a:fillRect/>
          </a:stretch>
        </p:blipFill>
        <p:spPr>
          <a:xfrm>
            <a:off x="105814" y="2147078"/>
            <a:ext cx="10403584" cy="4643815"/>
          </a:xfrm>
          <a:prstGeom prst="rect">
            <a:avLst/>
          </a:prstGeom>
          <a:ln w="12700">
            <a:miter lim="400000"/>
          </a:ln>
        </p:spPr>
      </p:pic>
      <p:pic>
        <p:nvPicPr>
          <p:cNvPr id="230" name="pasted-movie.png" descr="pasted-movie.png"/>
          <p:cNvPicPr>
            <a:picLocks noChangeAspect="1"/>
          </p:cNvPicPr>
          <p:nvPr/>
        </p:nvPicPr>
        <p:blipFill>
          <a:blip r:embed="rId3"/>
          <a:stretch>
            <a:fillRect/>
          </a:stretch>
        </p:blipFill>
        <p:spPr>
          <a:xfrm>
            <a:off x="8111871" y="633109"/>
            <a:ext cx="4083145" cy="2367356"/>
          </a:xfrm>
          <a:prstGeom prst="rect">
            <a:avLst/>
          </a:prstGeom>
          <a:ln w="12700">
            <a:miter lim="400000"/>
          </a:ln>
        </p:spPr>
      </p:pic>
      <p:sp>
        <p:nvSpPr>
          <p:cNvPr id="232" name="SRCNet timeline as mapped to the construction roadmap.…"/>
          <p:cNvSpPr txBox="1">
            <a:spLocks noGrp="1"/>
          </p:cNvSpPr>
          <p:nvPr>
            <p:ph type="body" idx="1"/>
          </p:nvPr>
        </p:nvSpPr>
        <p:spPr>
          <a:xfrm>
            <a:off x="536141" y="1133105"/>
            <a:ext cx="11119718" cy="5480790"/>
          </a:xfrm>
          <a:prstGeom prst="rect">
            <a:avLst/>
          </a:prstGeom>
        </p:spPr>
        <p:txBody>
          <a:bodyPr/>
          <a:lstStyle/>
          <a:p>
            <a:r>
              <a:t>SRCNet timeline as mapped to the construction roadmap.</a:t>
            </a:r>
          </a:p>
          <a:p>
            <a:pPr lvl="1"/>
            <a:r>
              <a:t>Increased capabilities; then scale out</a:t>
            </a:r>
          </a:p>
        </p:txBody>
      </p:sp>
      <p:sp>
        <p:nvSpPr>
          <p:cNvPr id="23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11</a:t>
            </a:fld>
            <a:endParaRPr/>
          </a:p>
        </p:txBody>
      </p:sp>
      <p:sp>
        <p:nvSpPr>
          <p:cNvPr id="5" name="TextBox 4">
            <a:extLst>
              <a:ext uri="{FF2B5EF4-FFF2-40B4-BE49-F238E27FC236}">
                <a16:creationId xmlns:a16="http://schemas.microsoft.com/office/drawing/2014/main" id="{D191AA4C-4A24-EB9E-09DB-6ED4E6F30E73}"/>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err="1">
                <a:solidFill>
                  <a:srgbClr val="2E2D62"/>
                </a:solidFill>
                <a:latin typeface="Arial" panose="020B0604020202020204" pitchFamily="34" charset="0"/>
                <a:cs typeface="Arial" panose="020B0604020202020204" pitchFamily="34" charset="0"/>
              </a:rPr>
              <a:t>SRCNet</a:t>
            </a:r>
            <a:r>
              <a:rPr lang="en-US" sz="4400" b="1" spc="-150" dirty="0">
                <a:solidFill>
                  <a:srgbClr val="2E2D62"/>
                </a:solidFill>
                <a:latin typeface="Arial" panose="020B0604020202020204" pitchFamily="34" charset="0"/>
                <a:cs typeface="Arial" panose="020B0604020202020204" pitchFamily="34" charset="0"/>
              </a:rPr>
              <a:t> Timeline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3DDBB522-2B88-97A6-EC1E-E21AA76B9D4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7768A43-0C7E-B02B-3E35-43F5BD5F6A48}"/>
              </a:ext>
            </a:extLst>
          </p:cNvPr>
          <p:cNvSpPr/>
          <p:nvPr/>
        </p:nvSpPr>
        <p:spPr>
          <a:xfrm>
            <a:off x="403341" y="1266560"/>
            <a:ext cx="7837834" cy="4093428"/>
          </a:xfrm>
          <a:prstGeom prst="rect">
            <a:avLst/>
          </a:prstGeom>
        </p:spPr>
        <p:txBody>
          <a:bodyPr wrap="square">
            <a:spAutoFit/>
          </a:bodyPr>
          <a:lstStyle/>
          <a:p>
            <a:r>
              <a:rPr lang="en-GB" sz="2000" dirty="0">
                <a:solidFill>
                  <a:srgbClr val="626262"/>
                </a:solidFill>
                <a:latin typeface="Arial" panose="020B0604020202020204" pitchFamily="34" charset="0"/>
                <a:cs typeface="Arial" panose="020B0604020202020204" pitchFamily="34" charset="0"/>
              </a:rPr>
              <a:t>The AAI design for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is being led by Tom Dack, Ian Collier, and Jens Jensen, in collaboration with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Architecture &amp; international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partners</a:t>
            </a:r>
          </a:p>
          <a:p>
            <a:endParaRPr lang="en-GB" sz="2000" dirty="0">
              <a:solidFill>
                <a:srgbClr val="626262"/>
              </a:solidFill>
              <a:latin typeface="Arial" panose="020B0604020202020204" pitchFamily="34" charset="0"/>
              <a:cs typeface="Arial" panose="020B0604020202020204" pitchFamily="34" charset="0"/>
            </a:endParaRPr>
          </a:p>
          <a:p>
            <a:r>
              <a:rPr lang="en-GB" sz="2000" b="1" dirty="0">
                <a:solidFill>
                  <a:srgbClr val="626262"/>
                </a:solidFill>
                <a:latin typeface="Arial" panose="020B0604020202020204" pitchFamily="34" charset="0"/>
                <a:cs typeface="Arial" panose="020B0604020202020204" pitchFamily="34" charset="0"/>
              </a:rPr>
              <a:t>AAI Prototyping</a:t>
            </a:r>
          </a:p>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Exploiting prior experience and established infrastructure, the UK has been running a dedicated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instance of INDIGO IAM.</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This has facilitated early adoption of token workflows into service &amp; infrastructure prototyping</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Also assisted in understanding use cases and needs for the different regional centres</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SKA-IAM has been assessed to meet the AAI needs of SRCNet-0.1</a:t>
            </a:r>
          </a:p>
        </p:txBody>
      </p:sp>
      <p:sp>
        <p:nvSpPr>
          <p:cNvPr id="7" name="TextBox 6">
            <a:extLst>
              <a:ext uri="{FF2B5EF4-FFF2-40B4-BE49-F238E27FC236}">
                <a16:creationId xmlns:a16="http://schemas.microsoft.com/office/drawing/2014/main" id="{0CB0942A-22CA-DC8C-D4F0-8C1440A4898A}"/>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AAI Design - Prototyping</a:t>
            </a:r>
          </a:p>
        </p:txBody>
      </p:sp>
      <p:pic>
        <p:nvPicPr>
          <p:cNvPr id="4" name="Picture 3">
            <a:extLst>
              <a:ext uri="{FF2B5EF4-FFF2-40B4-BE49-F238E27FC236}">
                <a16:creationId xmlns:a16="http://schemas.microsoft.com/office/drawing/2014/main" id="{C201DBBA-6366-EC36-6564-128898BDB21A}"/>
              </a:ext>
            </a:extLst>
          </p:cNvPr>
          <p:cNvPicPr>
            <a:picLocks noChangeAspect="1"/>
          </p:cNvPicPr>
          <p:nvPr/>
        </p:nvPicPr>
        <p:blipFill>
          <a:blip r:embed="rId2"/>
          <a:stretch>
            <a:fillRect/>
          </a:stretch>
        </p:blipFill>
        <p:spPr>
          <a:xfrm>
            <a:off x="8407836" y="237809"/>
            <a:ext cx="2818300" cy="6395013"/>
          </a:xfrm>
          <a:prstGeom prst="rect">
            <a:avLst/>
          </a:prstGeom>
        </p:spPr>
      </p:pic>
    </p:spTree>
    <p:extLst>
      <p:ext uri="{BB962C8B-B14F-4D97-AF65-F5344CB8AC3E}">
        <p14:creationId xmlns:p14="http://schemas.microsoft.com/office/powerpoint/2010/main" val="3149895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81F7838-C3F6-A114-A578-1842485E3531}"/>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B4AD53AA-2C16-98E7-0ED8-D0716EAE22F9}"/>
              </a:ext>
            </a:extLst>
          </p:cNvPr>
          <p:cNvSpPr/>
          <p:nvPr/>
        </p:nvSpPr>
        <p:spPr>
          <a:xfrm>
            <a:off x="403339" y="1114623"/>
            <a:ext cx="8184069" cy="5016758"/>
          </a:xfrm>
          <a:prstGeom prst="rect">
            <a:avLst/>
          </a:prstGeom>
        </p:spPr>
        <p:txBody>
          <a:bodyPr wrap="square">
            <a:spAutoFit/>
          </a:bodyPr>
          <a:lstStyle/>
          <a:p>
            <a:r>
              <a:rPr lang="en-GB" dirty="0">
                <a:solidFill>
                  <a:srgbClr val="626262"/>
                </a:solidFill>
                <a:latin typeface="Arial" panose="020B0604020202020204" pitchFamily="34" charset="0"/>
                <a:cs typeface="Arial" panose="020B0604020202020204" pitchFamily="34" charset="0"/>
              </a:rPr>
              <a:t>Proposed Design:</a:t>
            </a:r>
          </a:p>
          <a:p>
            <a:r>
              <a:rPr lang="en-GB" dirty="0">
                <a:solidFill>
                  <a:srgbClr val="626262"/>
                </a:solidFill>
                <a:latin typeface="Arial" panose="020B0604020202020204" pitchFamily="34" charset="0"/>
                <a:cs typeface="Arial" panose="020B0604020202020204" pitchFamily="34" charset="0"/>
              </a:rPr>
              <a:t>	</a:t>
            </a:r>
            <a:r>
              <a:rPr lang="en-GB" b="1" dirty="0">
                <a:solidFill>
                  <a:srgbClr val="626262"/>
                </a:solidFill>
                <a:latin typeface="Arial" panose="020B0604020202020204" pitchFamily="34" charset="0"/>
                <a:cs typeface="Arial" panose="020B0604020202020204" pitchFamily="34" charset="0"/>
              </a:rPr>
              <a:t>Inter-federation of SRCs, which are in turn federations</a:t>
            </a:r>
          </a:p>
          <a:p>
            <a:endParaRPr lang="en-GB"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Network of (appropriately highly available) IdP/SP (Identity Provider/Service Provider) proxies, (more or less) one per SRC</a:t>
            </a: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premise relies upon </a:t>
            </a:r>
            <a:r>
              <a:rPr lang="en-GB" dirty="0" err="1">
                <a:solidFill>
                  <a:srgbClr val="626262"/>
                </a:solidFill>
                <a:latin typeface="Arial" panose="020B0604020202020204" pitchFamily="34" charset="0"/>
                <a:cs typeface="Arial" panose="020B0604020202020204" pitchFamily="34" charset="0"/>
              </a:rPr>
              <a:t>SRCNet</a:t>
            </a:r>
            <a:r>
              <a:rPr lang="en-GB" dirty="0">
                <a:solidFill>
                  <a:srgbClr val="626262"/>
                </a:solidFill>
                <a:latin typeface="Arial" panose="020B0604020202020204" pitchFamily="34" charset="0"/>
                <a:cs typeface="Arial" panose="020B0604020202020204" pitchFamily="34" charset="0"/>
              </a:rPr>
              <a:t> having a single Attribute Authority for Group Management and Identities.</a:t>
            </a: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This information is then cached at the SRC level within Community AAIs – maintaining connection to the single SKAO identity</a:t>
            </a: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Proxies equipped to trust one another’s tokens</a:t>
            </a:r>
          </a:p>
          <a:p>
            <a:pPr marL="800100" lvl="1" indent="-342900">
              <a:buFont typeface="Arial" panose="020B0604020202020204" pitchFamily="34" charset="0"/>
              <a:buChar char="•"/>
            </a:pPr>
            <a:r>
              <a:rPr lang="en-GB" sz="1600" dirty="0">
                <a:solidFill>
                  <a:srgbClr val="626262"/>
                </a:solidFill>
                <a:latin typeface="Arial" panose="020B0604020202020204" pitchFamily="34" charset="0"/>
                <a:cs typeface="Arial" panose="020B0604020202020204" pitchFamily="34" charset="0"/>
              </a:rPr>
              <a:t>Off line verification with trust anchors installed for all the proxies they trust (</a:t>
            </a:r>
            <a:r>
              <a:rPr lang="en-GB" sz="1600" dirty="0" err="1">
                <a:solidFill>
                  <a:srgbClr val="626262"/>
                </a:solidFill>
                <a:latin typeface="Arial" panose="020B0604020202020204" pitchFamily="34" charset="0"/>
                <a:cs typeface="Arial" panose="020B0604020202020204" pitchFamily="34" charset="0"/>
              </a:rPr>
              <a:t>eg</a:t>
            </a:r>
            <a:r>
              <a:rPr lang="en-GB" sz="1600" dirty="0">
                <a:solidFill>
                  <a:srgbClr val="626262"/>
                </a:solidFill>
                <a:latin typeface="Arial" panose="020B0604020202020204" pitchFamily="34" charset="0"/>
                <a:cs typeface="Arial" panose="020B0604020202020204" pitchFamily="34" charset="0"/>
              </a:rPr>
              <a:t> the proxies from all the other SRCs – to support “exchange” of work)</a:t>
            </a:r>
          </a:p>
          <a:p>
            <a:pPr marL="800100" lvl="1" indent="-342900">
              <a:buFont typeface="Arial" panose="020B0604020202020204" pitchFamily="34" charset="0"/>
              <a:buChar char="•"/>
            </a:pPr>
            <a:r>
              <a:rPr lang="en-GB" sz="1600" dirty="0">
                <a:solidFill>
                  <a:srgbClr val="626262"/>
                </a:solidFill>
                <a:latin typeface="Arial" panose="020B0604020202020204" pitchFamily="34" charset="0"/>
                <a:cs typeface="Arial" panose="020B0604020202020204" pitchFamily="34" charset="0"/>
              </a:rPr>
              <a:t>Proxy token introspection (calling out to issuer) as fallback</a:t>
            </a: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SPs only need to know about their “local” proxy and follow their standard OIDC flows</a:t>
            </a:r>
          </a:p>
          <a:p>
            <a:pPr marL="800100" lvl="1" indent="-342900">
              <a:buFont typeface="Arial" panose="020B0604020202020204" pitchFamily="34" charset="0"/>
              <a:buChar char="•"/>
            </a:pPr>
            <a:r>
              <a:rPr lang="en-GB" sz="1600" dirty="0">
                <a:solidFill>
                  <a:srgbClr val="626262"/>
                </a:solidFill>
                <a:latin typeface="Arial" panose="020B0604020202020204" pitchFamily="34" charset="0"/>
                <a:cs typeface="Arial" panose="020B0604020202020204" pitchFamily="34" charset="0"/>
              </a:rPr>
              <a:t>SP2 can validate tokens issued by Proxy 1, following the dashed arrows</a:t>
            </a:r>
          </a:p>
          <a:p>
            <a:pPr marL="342900" indent="-342900">
              <a:buFont typeface="Arial" panose="020B0604020202020204" pitchFamily="34" charset="0"/>
              <a:buChar char="•"/>
            </a:pPr>
            <a:endParaRPr lang="en-GB"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2DA3CDD2-D9C1-2CB3-6A78-40BADE4D93EC}"/>
              </a:ext>
            </a:extLst>
          </p:cNvPr>
          <p:cNvSpPr txBox="1"/>
          <p:nvPr/>
        </p:nvSpPr>
        <p:spPr>
          <a:xfrm>
            <a:off x="403340" y="345182"/>
            <a:ext cx="9145773"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AAI Design – Infrastructure Design</a:t>
            </a:r>
          </a:p>
        </p:txBody>
      </p:sp>
      <p:pic>
        <p:nvPicPr>
          <p:cNvPr id="15" name="Picture 14">
            <a:extLst>
              <a:ext uri="{FF2B5EF4-FFF2-40B4-BE49-F238E27FC236}">
                <a16:creationId xmlns:a16="http://schemas.microsoft.com/office/drawing/2014/main" id="{A1419AC6-AF9A-5866-9760-90CA74851098}"/>
              </a:ext>
            </a:extLst>
          </p:cNvPr>
          <p:cNvPicPr>
            <a:picLocks noChangeAspect="1"/>
          </p:cNvPicPr>
          <p:nvPr/>
        </p:nvPicPr>
        <p:blipFill>
          <a:blip r:embed="rId2"/>
          <a:stretch>
            <a:fillRect/>
          </a:stretch>
        </p:blipFill>
        <p:spPr>
          <a:xfrm>
            <a:off x="8453658" y="1549152"/>
            <a:ext cx="3441019" cy="3420414"/>
          </a:xfrm>
          <a:prstGeom prst="rect">
            <a:avLst/>
          </a:prstGeom>
        </p:spPr>
      </p:pic>
    </p:spTree>
    <p:extLst>
      <p:ext uri="{BB962C8B-B14F-4D97-AF65-F5344CB8AC3E}">
        <p14:creationId xmlns:p14="http://schemas.microsoft.com/office/powerpoint/2010/main" val="5499398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02E3A4-E2F9-4540-1165-9D388F7ADDEF}"/>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D3BF6DDC-1CBD-EAE1-4690-E0CD03CEE51A}"/>
              </a:ext>
            </a:extLst>
          </p:cNvPr>
          <p:cNvSpPr/>
          <p:nvPr/>
        </p:nvSpPr>
        <p:spPr>
          <a:xfrm>
            <a:off x="403340" y="1266560"/>
            <a:ext cx="10397181" cy="3477875"/>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Initial discussions to understand hosting and technologies are underway, both with</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SKAO central IT</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INFN CNAF (to understand current capabilities of IAM)</a:t>
            </a:r>
          </a:p>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Further socialisation of the AAI Design Principles within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in order to communicate requirements and identify user stories</a:t>
            </a:r>
          </a:p>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Group Schemas for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are under discussion</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Groups will need to be communicated from AA to Community AAIs</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Differing group requirements across SRCs</a:t>
            </a: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0.1 will take place using SKA-IAM, but future </a:t>
            </a:r>
            <a:r>
              <a:rPr lang="en-GB" sz="2000" dirty="0" err="1">
                <a:solidFill>
                  <a:srgbClr val="626262"/>
                </a:solidFill>
                <a:latin typeface="Arial" panose="020B0604020202020204" pitchFamily="34" charset="0"/>
                <a:cs typeface="Arial" panose="020B0604020202020204" pitchFamily="34" charset="0"/>
              </a:rPr>
              <a:t>SRCNet</a:t>
            </a:r>
            <a:r>
              <a:rPr lang="en-GB" sz="2000" dirty="0">
                <a:solidFill>
                  <a:srgbClr val="626262"/>
                </a:solidFill>
                <a:latin typeface="Arial" panose="020B0604020202020204" pitchFamily="34" charset="0"/>
                <a:cs typeface="Arial" panose="020B0604020202020204" pitchFamily="34" charset="0"/>
              </a:rPr>
              <a:t> releases should investigate a </a:t>
            </a:r>
            <a:r>
              <a:rPr lang="en-GB" sz="2000">
                <a:solidFill>
                  <a:srgbClr val="626262"/>
                </a:solidFill>
                <a:latin typeface="Arial" panose="020B0604020202020204" pitchFamily="34" charset="0"/>
                <a:cs typeface="Arial" panose="020B0604020202020204" pitchFamily="34" charset="0"/>
              </a:rPr>
              <a:t>prototype deployment.</a:t>
            </a:r>
            <a:endParaRPr lang="en-GB" sz="20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ABBA7D27-F6A1-706D-1BAC-324B62049820}"/>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AAI Design – Next Steps</a:t>
            </a:r>
          </a:p>
        </p:txBody>
      </p:sp>
    </p:spTree>
    <p:extLst>
      <p:ext uri="{BB962C8B-B14F-4D97-AF65-F5344CB8AC3E}">
        <p14:creationId xmlns:p14="http://schemas.microsoft.com/office/powerpoint/2010/main" val="29883566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E6ADB1EC-50F3-F0FD-BD6D-F3AB96C8C63B}"/>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8CE8269E-CC1C-A00D-EBA7-B8149E614DD4}"/>
              </a:ext>
            </a:extLst>
          </p:cNvPr>
          <p:cNvPicPr>
            <a:picLocks noChangeAspect="1"/>
          </p:cNvPicPr>
          <p:nvPr/>
        </p:nvPicPr>
        <p:blipFill>
          <a:blip r:embed="rId4"/>
          <a:stretch>
            <a:fillRect/>
          </a:stretch>
        </p:blipFill>
        <p:spPr>
          <a:xfrm>
            <a:off x="1098000" y="2811600"/>
            <a:ext cx="6934200" cy="1155700"/>
          </a:xfrm>
          <a:prstGeom prst="rect">
            <a:avLst/>
          </a:prstGeom>
        </p:spPr>
      </p:pic>
      <p:pic>
        <p:nvPicPr>
          <p:cNvPr id="7" name="Picture 6">
            <a:extLst>
              <a:ext uri="{FF2B5EF4-FFF2-40B4-BE49-F238E27FC236}">
                <a16:creationId xmlns:a16="http://schemas.microsoft.com/office/drawing/2014/main" id="{AD0A2C9D-E713-A6E4-2727-E1B58BD15A18}"/>
              </a:ext>
            </a:extLst>
          </p:cNvPr>
          <p:cNvPicPr>
            <a:picLocks noChangeAspect="1"/>
          </p:cNvPicPr>
          <p:nvPr/>
        </p:nvPicPr>
        <p:blipFill>
          <a:blip r:embed="rId5"/>
          <a:stretch>
            <a:fillRect/>
          </a:stretch>
        </p:blipFill>
        <p:spPr>
          <a:xfrm>
            <a:off x="146050" y="141003"/>
            <a:ext cx="3619500" cy="1554480"/>
          </a:xfrm>
          <a:prstGeom prst="rect">
            <a:avLst/>
          </a:prstGeom>
        </p:spPr>
      </p:pic>
      <p:pic>
        <p:nvPicPr>
          <p:cNvPr id="8" name="Picture 7">
            <a:extLst>
              <a:ext uri="{FF2B5EF4-FFF2-40B4-BE49-F238E27FC236}">
                <a16:creationId xmlns:a16="http://schemas.microsoft.com/office/drawing/2014/main" id="{49E1A801-1D11-5E3E-A437-AE697B2B3624}"/>
              </a:ext>
            </a:extLst>
          </p:cNvPr>
          <p:cNvPicPr>
            <a:picLocks noChangeAspect="1"/>
          </p:cNvPicPr>
          <p:nvPr/>
        </p:nvPicPr>
        <p:blipFill rotWithShape="1">
          <a:blip r:embed="rId6"/>
          <a:srcRect l="56928" t="26557" r="14023" b="11544"/>
          <a:stretch/>
        </p:blipFill>
        <p:spPr>
          <a:xfrm>
            <a:off x="5257801" y="722134"/>
            <a:ext cx="6934199" cy="6046884"/>
          </a:xfrm>
          <a:prstGeom prst="rect">
            <a:avLst/>
          </a:prstGeom>
        </p:spPr>
      </p:pic>
    </p:spTree>
    <p:extLst>
      <p:ext uri="{BB962C8B-B14F-4D97-AF65-F5344CB8AC3E}">
        <p14:creationId xmlns:p14="http://schemas.microsoft.com/office/powerpoint/2010/main" val="4166844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8994A12D-F2DB-0AD6-E9D9-42E994B02BCE}"/>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7DEB8385-57FE-568E-2563-830EB6951E9C}"/>
              </a:ext>
            </a:extLst>
          </p:cNvPr>
          <p:cNvPicPr>
            <a:picLocks noChangeAspect="1"/>
          </p:cNvPicPr>
          <p:nvPr/>
        </p:nvPicPr>
        <p:blipFill rotWithShape="1">
          <a:blip r:embed="rId4"/>
          <a:srcRect l="7013" t="44946" r="19707" b="27096"/>
          <a:stretch/>
        </p:blipFill>
        <p:spPr>
          <a:xfrm rot="10800000">
            <a:off x="5154052" y="0"/>
            <a:ext cx="6544800" cy="6858000"/>
          </a:xfrm>
          <a:prstGeom prst="rect">
            <a:avLst/>
          </a:prstGeom>
        </p:spPr>
      </p:pic>
      <p:sp>
        <p:nvSpPr>
          <p:cNvPr id="3" name="TextBox 2">
            <a:extLst>
              <a:ext uri="{FF2B5EF4-FFF2-40B4-BE49-F238E27FC236}">
                <a16:creationId xmlns:a16="http://schemas.microsoft.com/office/drawing/2014/main" id="{01A055B6-3D00-87D5-DFF4-A60D658C6A40}"/>
              </a:ext>
            </a:extLst>
          </p:cNvPr>
          <p:cNvSpPr txBox="1"/>
          <p:nvPr/>
        </p:nvSpPr>
        <p:spPr>
          <a:xfrm>
            <a:off x="493148" y="2431317"/>
            <a:ext cx="5428631" cy="2308324"/>
          </a:xfrm>
          <a:prstGeom prst="rect">
            <a:avLst/>
          </a:prstGeom>
          <a:noFill/>
        </p:spPr>
        <p:txBody>
          <a:bodyPr wrap="square" rtlCol="0" anchor="t">
            <a:spAutoFit/>
          </a:bodyPr>
          <a:lstStyle/>
          <a:p>
            <a:r>
              <a:rPr lang="en-US" sz="4800" b="1" spc="-150" dirty="0">
                <a:solidFill>
                  <a:srgbClr val="2E2D62"/>
                </a:solidFill>
                <a:latin typeface="Arial" panose="020B0604020202020204" pitchFamily="34" charset="0"/>
                <a:cs typeface="Arial" panose="020B0604020202020204" pitchFamily="34" charset="0"/>
              </a:rPr>
              <a:t>Toward a UK National AAAI Infrastructure</a:t>
            </a:r>
          </a:p>
        </p:txBody>
      </p:sp>
      <p:pic>
        <p:nvPicPr>
          <p:cNvPr id="6" name="Picture 5">
            <a:extLst>
              <a:ext uri="{FF2B5EF4-FFF2-40B4-BE49-F238E27FC236}">
                <a16:creationId xmlns:a16="http://schemas.microsoft.com/office/drawing/2014/main" id="{29C75995-1987-1643-3A62-4D3F815B7D14}"/>
              </a:ext>
            </a:extLst>
          </p:cNvPr>
          <p:cNvPicPr>
            <a:picLocks noChangeAspect="1"/>
          </p:cNvPicPr>
          <p:nvPr/>
        </p:nvPicPr>
        <p:blipFill>
          <a:blip r:embed="rId5"/>
          <a:stretch>
            <a:fillRect/>
          </a:stretch>
        </p:blipFill>
        <p:spPr>
          <a:xfrm>
            <a:off x="146050" y="141003"/>
            <a:ext cx="3619500" cy="1554480"/>
          </a:xfrm>
          <a:prstGeom prst="rect">
            <a:avLst/>
          </a:prstGeom>
        </p:spPr>
      </p:pic>
    </p:spTree>
    <p:extLst>
      <p:ext uri="{BB962C8B-B14F-4D97-AF65-F5344CB8AC3E}">
        <p14:creationId xmlns:p14="http://schemas.microsoft.com/office/powerpoint/2010/main" val="26936790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CEFF3-8205-C2A2-B8D5-76C69E9CB591}"/>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881B3C0F-F720-364A-AC80-1F7DBD64FC9B}"/>
              </a:ext>
            </a:extLst>
          </p:cNvPr>
          <p:cNvSpPr/>
          <p:nvPr/>
        </p:nvSpPr>
        <p:spPr>
          <a:xfrm>
            <a:off x="256478" y="2219093"/>
            <a:ext cx="5742878" cy="35014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45006FA8-7B9C-7C13-8498-A565D679E710}"/>
              </a:ext>
            </a:extLst>
          </p:cNvPr>
          <p:cNvSpPr/>
          <p:nvPr/>
        </p:nvSpPr>
        <p:spPr>
          <a:xfrm>
            <a:off x="6592048" y="1281941"/>
            <a:ext cx="4801165" cy="4801314"/>
          </a:xfrm>
          <a:prstGeom prst="rect">
            <a:avLst/>
          </a:prstGeom>
        </p:spPr>
        <p:txBody>
          <a:bodyPr wrap="square">
            <a:spAutoFit/>
          </a:bodyPr>
          <a:lstStyle/>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New opportunity in UK</a:t>
            </a: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Part of UK Research and Innovation’s developing idea/ambition for a coherent UK Digital Research Infrastructure</a:t>
            </a:r>
          </a:p>
          <a:p>
            <a:pPr marL="342900" indent="-342900">
              <a:buFont typeface="Arial" panose="020B0604020202020204" pitchFamily="34" charset="0"/>
              <a:buChar char="•"/>
            </a:pPr>
            <a:endParaRPr lang="en-GB"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White paper published in 2019 setting out then state of the art, requirements and benefits</a:t>
            </a:r>
          </a:p>
          <a:p>
            <a:pPr marL="342900" indent="-342900">
              <a:buFont typeface="Arial" panose="020B0604020202020204" pitchFamily="34" charset="0"/>
              <a:buChar char="•"/>
            </a:pPr>
            <a:endParaRPr lang="en-GB"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Tom and Ian ”invited” to create a proposal to pick this up </a:t>
            </a:r>
            <a:r>
              <a:rPr lang="en-GB" dirty="0">
                <a:solidFill>
                  <a:srgbClr val="626262"/>
                </a:solidFill>
                <a:latin typeface="Arial" panose="020B0604020202020204" pitchFamily="34" charset="0"/>
                <a:cs typeface="Arial" panose="020B0604020202020204" pitchFamily="34" charset="0"/>
                <a:sym typeface="Wingdings" pitchFamily="2" charset="2"/>
              </a:rPr>
              <a:t></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sym typeface="Wingdings" pitchFamily="2" charset="2"/>
              </a:rPr>
              <a:t>Landscape has changed</a:t>
            </a:r>
          </a:p>
          <a:p>
            <a:pPr marL="1257300" lvl="2"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sym typeface="Wingdings" pitchFamily="2" charset="2"/>
              </a:rPr>
              <a:t>Many services around the world to learn from</a:t>
            </a:r>
          </a:p>
          <a:p>
            <a:pPr marL="1714500" lvl="3"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sym typeface="Wingdings" pitchFamily="2" charset="2"/>
              </a:rPr>
              <a:t>We will be speaking to you</a:t>
            </a:r>
          </a:p>
          <a:p>
            <a:pPr marL="1257300" lvl="2"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sym typeface="Wingdings" pitchFamily="2" charset="2"/>
              </a:rPr>
              <a:t>UK user community has changed</a:t>
            </a:r>
            <a:endParaRPr lang="en-GB"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6C207E9-C3BA-D7FA-20F7-1391E474E72A}"/>
              </a:ext>
            </a:extLst>
          </p:cNvPr>
          <p:cNvSpPr txBox="1"/>
          <p:nvPr/>
        </p:nvSpPr>
        <p:spPr>
          <a:xfrm>
            <a:off x="403340" y="345182"/>
            <a:ext cx="10989873"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Toward a UK National AAAI Infrastructure</a:t>
            </a:r>
          </a:p>
        </p:txBody>
      </p:sp>
      <p:sp>
        <p:nvSpPr>
          <p:cNvPr id="4" name="TextBox 3">
            <a:extLst>
              <a:ext uri="{FF2B5EF4-FFF2-40B4-BE49-F238E27FC236}">
                <a16:creationId xmlns:a16="http://schemas.microsoft.com/office/drawing/2014/main" id="{5D094F84-5D3B-EE5A-9B96-15912E3BC77B}"/>
              </a:ext>
            </a:extLst>
          </p:cNvPr>
          <p:cNvSpPr txBox="1"/>
          <p:nvPr/>
        </p:nvSpPr>
        <p:spPr>
          <a:xfrm>
            <a:off x="403340" y="1281941"/>
            <a:ext cx="5494936" cy="4719241"/>
          </a:xfrm>
          <a:prstGeom prst="rect">
            <a:avLst/>
          </a:prstGeom>
          <a:noFill/>
        </p:spPr>
        <p:txBody>
          <a:bodyPr wrap="square" rtlCol="0">
            <a:spAutoFit/>
          </a:bodyPr>
          <a:lstStyle/>
          <a:p>
            <a:pPr algn="l" rtl="0" fontAlgn="base">
              <a:lnSpc>
                <a:spcPts val="1650"/>
              </a:lnSpc>
            </a:pPr>
            <a:r>
              <a:rPr lang="en-GB" sz="1800" b="1" i="0" u="none" strike="noStrike" dirty="0">
                <a:effectLst/>
                <a:latin typeface="Aptos" panose="020B0004020202020204" pitchFamily="34" charset="0"/>
              </a:rPr>
              <a:t>Vision Statement -</a:t>
            </a:r>
          </a:p>
          <a:p>
            <a:r>
              <a:rPr lang="en-GB" sz="1800" i="1" dirty="0">
                <a:effectLst/>
                <a:latin typeface="Aptos" panose="020B0004020202020204" pitchFamily="34" charset="0"/>
                <a:ea typeface="Aptos" panose="020B0004020202020204" pitchFamily="34" charset="0"/>
                <a:cs typeface="Arial" panose="020B0604020202020204" pitchFamily="34" charset="0"/>
              </a:rPr>
              <a:t>That any eligible and authorised researcher in the UK can:  </a:t>
            </a:r>
          </a:p>
          <a:p>
            <a:pPr algn="l" rtl="0" fontAlgn="base">
              <a:lnSpc>
                <a:spcPts val="1650"/>
              </a:lnSpc>
            </a:pPr>
            <a:endParaRPr lang="en-GB" sz="1800" b="1" i="0" u="none" strike="noStrike" dirty="0">
              <a:solidFill>
                <a:schemeClr val="bg1"/>
              </a:solidFill>
              <a:effectLst/>
              <a:latin typeface="Aptos" panose="020B0004020202020204" pitchFamily="34" charset="0"/>
            </a:endParaRPr>
          </a:p>
          <a:p>
            <a:pPr algn="l" rtl="0" fontAlgn="base">
              <a:lnSpc>
                <a:spcPts val="1650"/>
              </a:lnSpc>
            </a:pPr>
            <a:r>
              <a:rPr lang="en-GB" b="1" dirty="0">
                <a:solidFill>
                  <a:schemeClr val="bg1"/>
                </a:solidFill>
                <a:latin typeface="Aptos" panose="020B0004020202020204" pitchFamily="34" charset="0"/>
              </a:rPr>
              <a:t> </a:t>
            </a:r>
            <a:r>
              <a:rPr lang="en-GB" sz="1800" b="1" i="0" u="none" strike="noStrike" dirty="0">
                <a:solidFill>
                  <a:schemeClr val="bg1"/>
                </a:solidFill>
                <a:effectLst/>
                <a:latin typeface="Aptos" panose="020B0004020202020204" pitchFamily="34" charset="0"/>
              </a:rPr>
              <a:t>access any research</a:t>
            </a:r>
            <a:r>
              <a:rPr lang="en-GB" sz="1800" b="0" i="0" u="none" strike="noStrike" dirty="0">
                <a:solidFill>
                  <a:schemeClr val="bg1"/>
                </a:solidFill>
                <a:effectLst/>
                <a:latin typeface="Aptos" panose="020B0004020202020204" pitchFamily="34" charset="0"/>
              </a:rPr>
              <a:t> data, computational or experimental system or other resource, whether in the UK or elsewhere </a:t>
            </a:r>
            <a:r>
              <a:rPr lang="en-GB" sz="1800" b="0" i="0" u="none" strike="noStrike" dirty="0">
                <a:solidFill>
                  <a:schemeClr val="bg1"/>
                </a:solidFill>
                <a:effectLst/>
                <a:latin typeface="Symbol" pitchFamily="2" charset="2"/>
              </a:rPr>
              <a:t>¼ </a:t>
            </a:r>
          </a:p>
          <a:p>
            <a:pPr algn="l" rtl="0" fontAlgn="base">
              <a:lnSpc>
                <a:spcPts val="1650"/>
              </a:lnSpc>
            </a:pPr>
            <a:endParaRPr lang="en-GB" sz="1800" b="0" i="0" u="none" strike="noStrike" dirty="0">
              <a:solidFill>
                <a:schemeClr val="bg1"/>
              </a:solidFill>
              <a:effectLst/>
              <a:latin typeface="Aptos" panose="020B0004020202020204" pitchFamily="34" charset="0"/>
            </a:endParaRPr>
          </a:p>
          <a:p>
            <a:pPr algn="l" rtl="0" fontAlgn="base">
              <a:lnSpc>
                <a:spcPts val="1650"/>
              </a:lnSpc>
            </a:pPr>
            <a:r>
              <a:rPr lang="en-GB" sz="1800" b="0" i="0" u="none" strike="noStrike" dirty="0">
                <a:solidFill>
                  <a:schemeClr val="bg1"/>
                </a:solidFill>
                <a:effectLst/>
                <a:latin typeface="Aptos" panose="020B0004020202020204" pitchFamily="34" charset="0"/>
              </a:rPr>
              <a:t> in a </a:t>
            </a:r>
            <a:r>
              <a:rPr lang="en-GB" sz="1800" b="1" i="0" u="none" strike="noStrike" dirty="0">
                <a:solidFill>
                  <a:schemeClr val="bg1"/>
                </a:solidFill>
                <a:effectLst/>
                <a:latin typeface="Aptos" panose="020B0004020202020204" pitchFamily="34" charset="0"/>
              </a:rPr>
              <a:t>straightforward</a:t>
            </a:r>
            <a:r>
              <a:rPr lang="en-GB" sz="1800" b="0" i="0" u="none" strike="noStrike" dirty="0">
                <a:solidFill>
                  <a:schemeClr val="bg1"/>
                </a:solidFill>
                <a:effectLst/>
                <a:latin typeface="Aptos" panose="020B0004020202020204" pitchFamily="34" charset="0"/>
              </a:rPr>
              <a:t>, controlled and consistent way that enables access </a:t>
            </a:r>
            <a:r>
              <a:rPr lang="en-GB" sz="1800" b="0" i="0" u="none" strike="noStrike" dirty="0">
                <a:solidFill>
                  <a:schemeClr val="bg1"/>
                </a:solidFill>
                <a:effectLst/>
                <a:latin typeface="Symbol" pitchFamily="2" charset="2"/>
              </a:rPr>
              <a:t>¼ </a:t>
            </a:r>
          </a:p>
          <a:p>
            <a:pPr algn="l" rtl="0" fontAlgn="base">
              <a:lnSpc>
                <a:spcPts val="1650"/>
              </a:lnSpc>
            </a:pPr>
            <a:endParaRPr lang="en-GB" sz="1800" b="0" i="0" u="none" strike="noStrike" dirty="0">
              <a:solidFill>
                <a:schemeClr val="bg1"/>
              </a:solidFill>
              <a:effectLst/>
              <a:latin typeface="Aptos" panose="020B0004020202020204" pitchFamily="34" charset="0"/>
            </a:endParaRPr>
          </a:p>
          <a:p>
            <a:pPr algn="l" rtl="0" fontAlgn="base">
              <a:lnSpc>
                <a:spcPts val="1650"/>
              </a:lnSpc>
            </a:pPr>
            <a:r>
              <a:rPr lang="en-GB" sz="1800" b="0" i="0" u="none" strike="noStrike" dirty="0">
                <a:solidFill>
                  <a:schemeClr val="bg1"/>
                </a:solidFill>
                <a:effectLst/>
                <a:latin typeface="Aptos" panose="020B0004020202020204" pitchFamily="34" charset="0"/>
              </a:rPr>
              <a:t> whether she or he works in </a:t>
            </a:r>
            <a:r>
              <a:rPr lang="en-GB" sz="1800" b="1" i="0" u="none" strike="noStrike" dirty="0">
                <a:solidFill>
                  <a:schemeClr val="bg1"/>
                </a:solidFill>
                <a:effectLst/>
                <a:latin typeface="Aptos" panose="020B0004020202020204" pitchFamily="34" charset="0"/>
              </a:rPr>
              <a:t>industry, in academe, in the public or the third sector</a:t>
            </a:r>
            <a:r>
              <a:rPr lang="en-GB" sz="1800" b="0" i="0" u="none" strike="noStrike" dirty="0">
                <a:solidFill>
                  <a:schemeClr val="bg1"/>
                </a:solidFill>
                <a:effectLst/>
                <a:latin typeface="Aptos" panose="020B0004020202020204" pitchFamily="34" charset="0"/>
              </a:rPr>
              <a:t>, or is acting as a private individual; and that this </a:t>
            </a:r>
            <a:r>
              <a:rPr lang="en-GB" sz="1800" b="0" i="0" u="none" strike="noStrike" dirty="0">
                <a:solidFill>
                  <a:schemeClr val="bg1"/>
                </a:solidFill>
                <a:effectLst/>
                <a:latin typeface="Symbol" pitchFamily="2" charset="2"/>
              </a:rPr>
              <a:t>¼ </a:t>
            </a:r>
          </a:p>
          <a:p>
            <a:pPr algn="l" rtl="0" fontAlgn="base">
              <a:lnSpc>
                <a:spcPts val="1650"/>
              </a:lnSpc>
            </a:pPr>
            <a:endParaRPr lang="en-GB" sz="1800" b="0" i="0" u="none" strike="noStrike" dirty="0">
              <a:solidFill>
                <a:schemeClr val="bg1"/>
              </a:solidFill>
              <a:effectLst/>
              <a:latin typeface="Aptos" panose="020B0004020202020204" pitchFamily="34" charset="0"/>
            </a:endParaRPr>
          </a:p>
          <a:p>
            <a:pPr algn="l" rtl="0" fontAlgn="base">
              <a:lnSpc>
                <a:spcPts val="1485"/>
              </a:lnSpc>
            </a:pPr>
            <a:r>
              <a:rPr lang="en-GB" sz="1800" b="0" i="0" u="none" strike="noStrike" dirty="0">
                <a:solidFill>
                  <a:schemeClr val="bg1"/>
                </a:solidFill>
                <a:effectLst/>
                <a:latin typeface="Aptos" panose="020B0004020202020204" pitchFamily="34" charset="0"/>
              </a:rPr>
              <a:t> provides the </a:t>
            </a:r>
            <a:r>
              <a:rPr lang="en-GB" sz="1800" b="1" i="0" u="none" strike="noStrike" dirty="0">
                <a:solidFill>
                  <a:schemeClr val="bg1"/>
                </a:solidFill>
                <a:effectLst/>
                <a:latin typeface="Aptos" panose="020B0004020202020204" pitchFamily="34" charset="0"/>
              </a:rPr>
              <a:t>assurance and security</a:t>
            </a:r>
            <a:r>
              <a:rPr lang="en-GB" sz="1800" b="0" i="0" u="none" strike="noStrike" dirty="0">
                <a:solidFill>
                  <a:schemeClr val="bg1"/>
                </a:solidFill>
                <a:effectLst/>
                <a:latin typeface="Aptos" panose="020B0004020202020204" pitchFamily="34" charset="0"/>
              </a:rPr>
              <a:t> legitimately required by the owners and providers of those resources, in fulfilment of their missions, and in compliance with their legal, contractual and regulatory obligations. </a:t>
            </a:r>
          </a:p>
          <a:p>
            <a:endParaRPr lang="en-GB" dirty="0"/>
          </a:p>
        </p:txBody>
      </p:sp>
    </p:spTree>
    <p:extLst>
      <p:ext uri="{BB962C8B-B14F-4D97-AF65-F5344CB8AC3E}">
        <p14:creationId xmlns:p14="http://schemas.microsoft.com/office/powerpoint/2010/main" val="2749626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4"/>
          <a:stretch>
            <a:fillRect/>
          </a:stretch>
        </p:blipFill>
        <p:spPr>
          <a:xfrm>
            <a:off x="1098000" y="2811600"/>
            <a:ext cx="6934200" cy="1155700"/>
          </a:xfrm>
          <a:prstGeom prst="rect">
            <a:avLst/>
          </a:prstGeom>
        </p:spPr>
      </p:pic>
      <p:pic>
        <p:nvPicPr>
          <p:cNvPr id="7" name="Picture 6">
            <a:extLst>
              <a:ext uri="{FF2B5EF4-FFF2-40B4-BE49-F238E27FC236}">
                <a16:creationId xmlns:a16="http://schemas.microsoft.com/office/drawing/2014/main" id="{68F19A2E-55BC-0141-A9B0-7C61B212B0A0}"/>
              </a:ext>
            </a:extLst>
          </p:cNvPr>
          <p:cNvPicPr>
            <a:picLocks noChangeAspect="1"/>
          </p:cNvPicPr>
          <p:nvPr/>
        </p:nvPicPr>
        <p:blipFill>
          <a:blip r:embed="rId5"/>
          <a:stretch>
            <a:fillRect/>
          </a:stretch>
        </p:blipFill>
        <p:spPr>
          <a:xfrm>
            <a:off x="146050" y="141003"/>
            <a:ext cx="3619500" cy="1554480"/>
          </a:xfrm>
          <a:prstGeom prst="rect">
            <a:avLst/>
          </a:prstGeom>
        </p:spPr>
      </p:pic>
      <p:pic>
        <p:nvPicPr>
          <p:cNvPr id="8" name="Picture 7">
            <a:extLst>
              <a:ext uri="{FF2B5EF4-FFF2-40B4-BE49-F238E27FC236}">
                <a16:creationId xmlns:a16="http://schemas.microsoft.com/office/drawing/2014/main" id="{899A5AC6-8D0D-200E-E25D-4C87BBA739E8}"/>
              </a:ext>
            </a:extLst>
          </p:cNvPr>
          <p:cNvPicPr>
            <a:picLocks noChangeAspect="1"/>
          </p:cNvPicPr>
          <p:nvPr/>
        </p:nvPicPr>
        <p:blipFill rotWithShape="1">
          <a:blip r:embed="rId6"/>
          <a:srcRect l="56928" t="26557" r="14023" b="11544"/>
          <a:stretch/>
        </p:blipFill>
        <p:spPr>
          <a:xfrm>
            <a:off x="5257801" y="722134"/>
            <a:ext cx="6934199" cy="6046884"/>
          </a:xfrm>
          <a:prstGeom prst="rect">
            <a:avLst/>
          </a:prstGeom>
        </p:spPr>
      </p:pic>
    </p:spTree>
    <p:extLst>
      <p:ext uri="{BB962C8B-B14F-4D97-AF65-F5344CB8AC3E}">
        <p14:creationId xmlns:p14="http://schemas.microsoft.com/office/powerpoint/2010/main" val="139442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352F047-B258-DA96-7471-2B9F8793C67D}"/>
              </a:ext>
            </a:extLst>
          </p:cNvPr>
          <p:cNvPicPr>
            <a:picLocks noChangeAspect="1"/>
          </p:cNvPicPr>
          <p:nvPr/>
        </p:nvPicPr>
        <p:blipFill rotWithShape="1">
          <a:blip r:embed="rId4"/>
          <a:srcRect l="51792" t="18723" r="24695" b="36333"/>
          <a:stretch/>
        </p:blipFill>
        <p:spPr>
          <a:xfrm rot="10800000">
            <a:off x="6825653" y="910499"/>
            <a:ext cx="5366345" cy="5947501"/>
          </a:xfrm>
          <a:prstGeom prst="rect">
            <a:avLst/>
          </a:prstGeom>
        </p:spPr>
      </p:pic>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5"/>
          <a:stretch>
            <a:fillRect/>
          </a:stretch>
        </p:blipFill>
        <p:spPr>
          <a:xfrm>
            <a:off x="1098000" y="2813050"/>
            <a:ext cx="7442200" cy="1231900"/>
          </a:xfrm>
          <a:prstGeom prst="rect">
            <a:avLst/>
          </a:prstGeom>
        </p:spPr>
      </p:pic>
      <p:sp>
        <p:nvSpPr>
          <p:cNvPr id="9" name="Rectangle 8">
            <a:extLst>
              <a:ext uri="{FF2B5EF4-FFF2-40B4-BE49-F238E27FC236}">
                <a16:creationId xmlns:a16="http://schemas.microsoft.com/office/drawing/2014/main" id="{5F273127-A4C8-B643-890C-2DC4FD2D6A30}"/>
              </a:ext>
            </a:extLst>
          </p:cNvPr>
          <p:cNvSpPr/>
          <p:nvPr/>
        </p:nvSpPr>
        <p:spPr>
          <a:xfrm>
            <a:off x="2525654" y="6111890"/>
            <a:ext cx="1931964" cy="338554"/>
          </a:xfrm>
          <a:prstGeom prst="rect">
            <a:avLst/>
          </a:prstGeom>
        </p:spPr>
        <p:txBody>
          <a:bodyPr wrap="square">
            <a:spAutoFit/>
          </a:bodyPr>
          <a:lstStyle/>
          <a:p>
            <a:r>
              <a:rPr lang="en-GB" sz="1600">
                <a:solidFill>
                  <a:srgbClr val="2E2D62"/>
                </a:solidFill>
                <a:latin typeface="Arial" panose="020B0604020202020204" pitchFamily="34" charset="0"/>
                <a:cs typeface="Arial" panose="020B0604020202020204" pitchFamily="34" charset="0"/>
              </a:rPr>
              <a:t>@</a:t>
            </a:r>
            <a:r>
              <a:rPr lang="en-GB" sz="1600" err="1">
                <a:solidFill>
                  <a:srgbClr val="2E2D62"/>
                </a:solidFill>
                <a:latin typeface="Arial" panose="020B0604020202020204" pitchFamily="34" charset="0"/>
                <a:cs typeface="Arial" panose="020B0604020202020204" pitchFamily="34" charset="0"/>
              </a:rPr>
              <a:t>SciComp_STFC</a:t>
            </a:r>
            <a:endParaRPr lang="en-GB" sz="1600">
              <a:solidFill>
                <a:srgbClr val="2E2D62"/>
              </a:solidFill>
              <a:latin typeface="Arial" panose="020B060402020202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FDADC1DB-59A1-C947-A1DF-E1F6257963DC}"/>
              </a:ext>
            </a:extLst>
          </p:cNvPr>
          <p:cNvSpPr/>
          <p:nvPr/>
        </p:nvSpPr>
        <p:spPr>
          <a:xfrm>
            <a:off x="275082" y="6111890"/>
            <a:ext cx="1708554" cy="338554"/>
          </a:xfrm>
          <a:prstGeom prst="rect">
            <a:avLst/>
          </a:prstGeom>
        </p:spPr>
        <p:txBody>
          <a:bodyPr wrap="square">
            <a:spAutoFit/>
          </a:bodyPr>
          <a:lstStyle/>
          <a:p>
            <a:r>
              <a:rPr lang="en-GB" sz="1600" err="1">
                <a:solidFill>
                  <a:srgbClr val="2E2D62"/>
                </a:solidFill>
                <a:latin typeface="Arial" panose="020B0604020202020204" pitchFamily="34" charset="0"/>
                <a:cs typeface="Arial" panose="020B0604020202020204" pitchFamily="34" charset="0"/>
              </a:rPr>
              <a:t>scd.stfc.ac.uk</a:t>
            </a:r>
            <a:endParaRPr lang="en-GB" sz="1600">
              <a:solidFill>
                <a:srgbClr val="2E2D62"/>
              </a:solidFill>
              <a:latin typeface="Arial" panose="020B0604020202020204" pitchFamily="34" charset="0"/>
              <a:cs typeface="Arial" panose="020B0604020202020204" pitchFamily="34" charset="0"/>
            </a:endParaRPr>
          </a:p>
        </p:txBody>
      </p:sp>
      <p:pic>
        <p:nvPicPr>
          <p:cNvPr id="3" name="Picture 2">
            <a:extLst>
              <a:ext uri="{FF2B5EF4-FFF2-40B4-BE49-F238E27FC236}">
                <a16:creationId xmlns:a16="http://schemas.microsoft.com/office/drawing/2014/main" id="{3CA313CC-F7A7-EE54-8373-1710B45B4089}"/>
              </a:ext>
            </a:extLst>
          </p:cNvPr>
          <p:cNvPicPr>
            <a:picLocks noChangeAspect="1"/>
          </p:cNvPicPr>
          <p:nvPr/>
        </p:nvPicPr>
        <p:blipFill>
          <a:blip r:embed="rId6"/>
          <a:stretch>
            <a:fillRect/>
          </a:stretch>
        </p:blipFill>
        <p:spPr>
          <a:xfrm>
            <a:off x="146050" y="141003"/>
            <a:ext cx="3619500" cy="1554480"/>
          </a:xfrm>
          <a:prstGeom prst="rect">
            <a:avLst/>
          </a:prstGeom>
        </p:spPr>
      </p:pic>
      <p:pic>
        <p:nvPicPr>
          <p:cNvPr id="6" name="Picture 5">
            <a:extLst>
              <a:ext uri="{FF2B5EF4-FFF2-40B4-BE49-F238E27FC236}">
                <a16:creationId xmlns:a16="http://schemas.microsoft.com/office/drawing/2014/main" id="{E7C4F6B7-D848-AB7E-A6D3-5568825354FD}"/>
              </a:ext>
            </a:extLst>
          </p:cNvPr>
          <p:cNvPicPr>
            <a:picLocks noChangeAspect="1"/>
          </p:cNvPicPr>
          <p:nvPr/>
        </p:nvPicPr>
        <p:blipFill>
          <a:blip r:embed="rId7"/>
          <a:stretch>
            <a:fillRect/>
          </a:stretch>
        </p:blipFill>
        <p:spPr>
          <a:xfrm>
            <a:off x="2332868" y="6201634"/>
            <a:ext cx="238951" cy="194401"/>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66266BE9-51C9-10CF-16FA-D9A5638899DE}"/>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348D4B7E-F841-646B-8F18-E1726E6E606A}"/>
              </a:ext>
            </a:extLst>
          </p:cNvPr>
          <p:cNvPicPr>
            <a:picLocks noChangeAspect="1"/>
          </p:cNvPicPr>
          <p:nvPr/>
        </p:nvPicPr>
        <p:blipFill rotWithShape="1">
          <a:blip r:embed="rId4"/>
          <a:srcRect l="7013" t="44946" r="19707" b="27096"/>
          <a:stretch/>
        </p:blipFill>
        <p:spPr>
          <a:xfrm rot="10800000">
            <a:off x="5154052" y="0"/>
            <a:ext cx="6544800" cy="6858000"/>
          </a:xfrm>
          <a:prstGeom prst="rect">
            <a:avLst/>
          </a:prstGeom>
        </p:spPr>
      </p:pic>
      <p:sp>
        <p:nvSpPr>
          <p:cNvPr id="3" name="TextBox 2">
            <a:extLst>
              <a:ext uri="{FF2B5EF4-FFF2-40B4-BE49-F238E27FC236}">
                <a16:creationId xmlns:a16="http://schemas.microsoft.com/office/drawing/2014/main" id="{5CB0D2DF-28BA-AA47-431C-0CBFFF2EF65C}"/>
              </a:ext>
            </a:extLst>
          </p:cNvPr>
          <p:cNvSpPr txBox="1"/>
          <p:nvPr/>
        </p:nvSpPr>
        <p:spPr>
          <a:xfrm>
            <a:off x="493148" y="2431317"/>
            <a:ext cx="5428631" cy="1569660"/>
          </a:xfrm>
          <a:prstGeom prst="rect">
            <a:avLst/>
          </a:prstGeom>
          <a:noFill/>
        </p:spPr>
        <p:txBody>
          <a:bodyPr wrap="square" rtlCol="0" anchor="t">
            <a:spAutoFit/>
          </a:bodyPr>
          <a:lstStyle/>
          <a:p>
            <a:r>
              <a:rPr lang="en-US" sz="4800" b="1" spc="-150" dirty="0">
                <a:solidFill>
                  <a:srgbClr val="002060"/>
                </a:solidFill>
                <a:latin typeface="Arial" panose="020B0604020202020204" pitchFamily="34" charset="0"/>
                <a:cs typeface="Arial" panose="020B0604020202020204" pitchFamily="34" charset="0"/>
              </a:rPr>
              <a:t>Designing the </a:t>
            </a:r>
          </a:p>
          <a:p>
            <a:r>
              <a:rPr lang="en-US" sz="4800" b="1" spc="-150" dirty="0">
                <a:solidFill>
                  <a:srgbClr val="002060"/>
                </a:solidFill>
                <a:latin typeface="Arial" panose="020B0604020202020204" pitchFamily="34" charset="0"/>
                <a:cs typeface="Arial" panose="020B0604020202020204" pitchFamily="34" charset="0"/>
              </a:rPr>
              <a:t>AAI for SKA</a:t>
            </a:r>
          </a:p>
        </p:txBody>
      </p:sp>
      <p:pic>
        <p:nvPicPr>
          <p:cNvPr id="6" name="Picture 5">
            <a:extLst>
              <a:ext uri="{FF2B5EF4-FFF2-40B4-BE49-F238E27FC236}">
                <a16:creationId xmlns:a16="http://schemas.microsoft.com/office/drawing/2014/main" id="{D39EAE13-FF89-6E8B-7E2A-4C3D1ADD76AC}"/>
              </a:ext>
            </a:extLst>
          </p:cNvPr>
          <p:cNvPicPr>
            <a:picLocks noChangeAspect="1"/>
          </p:cNvPicPr>
          <p:nvPr/>
        </p:nvPicPr>
        <p:blipFill>
          <a:blip r:embed="rId5"/>
          <a:stretch>
            <a:fillRect/>
          </a:stretch>
        </p:blipFill>
        <p:spPr>
          <a:xfrm>
            <a:off x="146050" y="141003"/>
            <a:ext cx="3619500" cy="1554480"/>
          </a:xfrm>
          <a:prstGeom prst="rect">
            <a:avLst/>
          </a:prstGeom>
        </p:spPr>
      </p:pic>
    </p:spTree>
    <p:extLst>
      <p:ext uri="{BB962C8B-B14F-4D97-AF65-F5344CB8AC3E}">
        <p14:creationId xmlns:p14="http://schemas.microsoft.com/office/powerpoint/2010/main" val="3256994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Double-click to edit"/>
          <p:cNvSpPr txBox="1">
            <a:spLocks noGrp="1"/>
          </p:cNvSpPr>
          <p:nvPr>
            <p:ph type="title"/>
          </p:nvPr>
        </p:nvSpPr>
        <p:spPr>
          <a:prstGeom prst="rect">
            <a:avLst/>
          </a:prstGeom>
        </p:spPr>
        <p:txBody>
          <a:bodyPr/>
          <a:lstStyle/>
          <a:p>
            <a:endParaRPr/>
          </a:p>
        </p:txBody>
      </p:sp>
      <p:sp>
        <p:nvSpPr>
          <p:cNvPr id="130" name="Double-click to edit"/>
          <p:cNvSpPr txBox="1">
            <a:spLocks noGrp="1"/>
          </p:cNvSpPr>
          <p:nvPr>
            <p:ph type="body" idx="1"/>
          </p:nvPr>
        </p:nvSpPr>
        <p:spPr>
          <a:prstGeom prst="rect">
            <a:avLst/>
          </a:prstGeom>
        </p:spPr>
        <p:txBody>
          <a:bodyPr/>
          <a:lstStyle/>
          <a:p>
            <a:endParaRPr/>
          </a:p>
        </p:txBody>
      </p:sp>
      <p:sp>
        <p:nvSpPr>
          <p:cNvPr id="131" name="Slide Number"/>
          <p:cNvSpPr txBox="1">
            <a:spLocks noGrp="1"/>
          </p:cNvSpPr>
          <p:nvPr>
            <p:ph type="sldNum" sz="quarter" idx="2"/>
          </p:nvPr>
        </p:nvSpPr>
        <p:spPr>
          <a:xfrm>
            <a:off x="6021883" y="654050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3</a:t>
            </a:fld>
            <a:endParaRPr/>
          </a:p>
        </p:txBody>
      </p:sp>
      <p:pic>
        <p:nvPicPr>
          <p:cNvPr id="132" name="Image" descr="Image"/>
          <p:cNvPicPr>
            <a:picLocks noChangeAspect="1"/>
          </p:cNvPicPr>
          <p:nvPr/>
        </p:nvPicPr>
        <p:blipFill>
          <a:blip r:embed="rId2"/>
          <a:stretch>
            <a:fillRect/>
          </a:stretch>
        </p:blipFill>
        <p:spPr>
          <a:xfrm>
            <a:off x="-124808" y="-69657"/>
            <a:ext cx="12441615" cy="699841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Double-click to edit"/>
          <p:cNvSpPr txBox="1">
            <a:spLocks noGrp="1"/>
          </p:cNvSpPr>
          <p:nvPr>
            <p:ph type="title"/>
          </p:nvPr>
        </p:nvSpPr>
        <p:spPr>
          <a:prstGeom prst="rect">
            <a:avLst/>
          </a:prstGeom>
        </p:spPr>
        <p:txBody>
          <a:bodyPr/>
          <a:lstStyle/>
          <a:p>
            <a:endParaRPr/>
          </a:p>
        </p:txBody>
      </p:sp>
      <p:sp>
        <p:nvSpPr>
          <p:cNvPr id="145" name="Double-click to edit"/>
          <p:cNvSpPr txBox="1">
            <a:spLocks noGrp="1"/>
          </p:cNvSpPr>
          <p:nvPr>
            <p:ph type="body" idx="1"/>
          </p:nvPr>
        </p:nvSpPr>
        <p:spPr>
          <a:prstGeom prst="rect">
            <a:avLst/>
          </a:prstGeom>
        </p:spPr>
        <p:txBody>
          <a:bodyPr/>
          <a:lstStyle/>
          <a:p>
            <a:endParaRPr/>
          </a:p>
        </p:txBody>
      </p:sp>
      <p:sp>
        <p:nvSpPr>
          <p:cNvPr id="146" name="Slide Number"/>
          <p:cNvSpPr txBox="1">
            <a:spLocks noGrp="1"/>
          </p:cNvSpPr>
          <p:nvPr>
            <p:ph type="sldNum" sz="quarter" idx="2"/>
          </p:nvPr>
        </p:nvSpPr>
        <p:spPr>
          <a:xfrm>
            <a:off x="6021883" y="654050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4</a:t>
            </a:fld>
            <a:endParaRPr/>
          </a:p>
        </p:txBody>
      </p:sp>
      <p:pic>
        <p:nvPicPr>
          <p:cNvPr id="147" name="Image" descr="Image"/>
          <p:cNvPicPr>
            <a:picLocks noChangeAspect="1"/>
          </p:cNvPicPr>
          <p:nvPr/>
        </p:nvPicPr>
        <p:blipFill>
          <a:blip r:embed="rId2"/>
          <a:stretch>
            <a:fillRect/>
          </a:stretch>
        </p:blipFill>
        <p:spPr>
          <a:xfrm>
            <a:off x="0" y="16823"/>
            <a:ext cx="12192000" cy="6858001"/>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Double-click to edit"/>
          <p:cNvSpPr txBox="1">
            <a:spLocks noGrp="1"/>
          </p:cNvSpPr>
          <p:nvPr>
            <p:ph type="title"/>
          </p:nvPr>
        </p:nvSpPr>
        <p:spPr>
          <a:prstGeom prst="rect">
            <a:avLst/>
          </a:prstGeom>
        </p:spPr>
        <p:txBody>
          <a:bodyPr/>
          <a:lstStyle/>
          <a:p>
            <a:endParaRPr/>
          </a:p>
        </p:txBody>
      </p:sp>
      <p:sp>
        <p:nvSpPr>
          <p:cNvPr id="140" name="Double-click to edit"/>
          <p:cNvSpPr txBox="1">
            <a:spLocks noGrp="1"/>
          </p:cNvSpPr>
          <p:nvPr>
            <p:ph type="body" idx="1"/>
          </p:nvPr>
        </p:nvSpPr>
        <p:spPr>
          <a:prstGeom prst="rect">
            <a:avLst/>
          </a:prstGeom>
        </p:spPr>
        <p:txBody>
          <a:bodyPr/>
          <a:lstStyle/>
          <a:p>
            <a:endParaRPr/>
          </a:p>
        </p:txBody>
      </p:sp>
      <p:sp>
        <p:nvSpPr>
          <p:cNvPr id="141" name="Slide Number"/>
          <p:cNvSpPr txBox="1">
            <a:spLocks noGrp="1"/>
          </p:cNvSpPr>
          <p:nvPr>
            <p:ph type="sldNum" sz="quarter" idx="2"/>
          </p:nvPr>
        </p:nvSpPr>
        <p:spPr>
          <a:xfrm>
            <a:off x="6021883" y="6540500"/>
            <a:ext cx="141885" cy="230530"/>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5</a:t>
            </a:fld>
            <a:endParaRPr/>
          </a:p>
        </p:txBody>
      </p:sp>
      <p:pic>
        <p:nvPicPr>
          <p:cNvPr id="142" name="Image" descr="Image"/>
          <p:cNvPicPr>
            <a:picLocks noChangeAspect="1"/>
          </p:cNvPicPr>
          <p:nvPr/>
        </p:nvPicPr>
        <p:blipFill>
          <a:blip r:embed="rId3"/>
          <a:stretch>
            <a:fillRect/>
          </a:stretch>
        </p:blipFill>
        <p:spPr>
          <a:xfrm>
            <a:off x="0" y="0"/>
            <a:ext cx="12191997" cy="6858000"/>
          </a:xfrm>
          <a:prstGeom prst="rect">
            <a:avLst/>
          </a:prstGeom>
          <a:ln w="12700">
            <a:miter lim="400000"/>
          </a:ln>
        </p:spPr>
      </p:pic>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Double-click to edit"/>
          <p:cNvSpPr txBox="1">
            <a:spLocks noGrp="1"/>
          </p:cNvSpPr>
          <p:nvPr>
            <p:ph type="title"/>
          </p:nvPr>
        </p:nvSpPr>
        <p:spPr>
          <a:prstGeom prst="rect">
            <a:avLst/>
          </a:prstGeom>
        </p:spPr>
        <p:txBody>
          <a:bodyPr/>
          <a:lstStyle/>
          <a:p>
            <a:endParaRPr/>
          </a:p>
        </p:txBody>
      </p:sp>
      <p:sp>
        <p:nvSpPr>
          <p:cNvPr id="158" name="Double-click to edit"/>
          <p:cNvSpPr txBox="1">
            <a:spLocks noGrp="1"/>
          </p:cNvSpPr>
          <p:nvPr>
            <p:ph type="body" idx="1"/>
          </p:nvPr>
        </p:nvSpPr>
        <p:spPr>
          <a:prstGeom prst="rect">
            <a:avLst/>
          </a:prstGeom>
        </p:spPr>
        <p:txBody>
          <a:bodyPr/>
          <a:lstStyle/>
          <a:p>
            <a:endParaRPr/>
          </a:p>
        </p:txBody>
      </p:sp>
      <p:sp>
        <p:nvSpPr>
          <p:cNvPr id="159" name="Slide Number"/>
          <p:cNvSpPr txBox="1">
            <a:spLocks noGrp="1"/>
          </p:cNvSpPr>
          <p:nvPr>
            <p:ph type="sldNum" sz="quarter" idx="2"/>
          </p:nvPr>
        </p:nvSpPr>
        <p:spPr>
          <a:xfrm>
            <a:off x="6021883" y="6540500"/>
            <a:ext cx="141885" cy="23053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rPr/>
              <a:t>6</a:t>
            </a:fld>
            <a:endParaRPr/>
          </a:p>
        </p:txBody>
      </p:sp>
      <p:pic>
        <p:nvPicPr>
          <p:cNvPr id="160" name="Image" descr="Image"/>
          <p:cNvPicPr>
            <a:picLocks noChangeAspect="1"/>
          </p:cNvPicPr>
          <p:nvPr/>
        </p:nvPicPr>
        <p:blipFill>
          <a:blip r:embed="rId2"/>
          <a:stretch>
            <a:fillRect/>
          </a:stretch>
        </p:blipFill>
        <p:spPr>
          <a:xfrm>
            <a:off x="1" y="0"/>
            <a:ext cx="12192000" cy="6858001"/>
          </a:xfrm>
          <a:prstGeom prst="rect">
            <a:avLst/>
          </a:prstGeom>
          <a:ln w="12700">
            <a:miter lim="400000"/>
          </a:ln>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Double-click to edit"/>
          <p:cNvSpPr txBox="1">
            <a:spLocks noGrp="1"/>
          </p:cNvSpPr>
          <p:nvPr>
            <p:ph type="title"/>
          </p:nvPr>
        </p:nvSpPr>
        <p:spPr>
          <a:prstGeom prst="rect">
            <a:avLst/>
          </a:prstGeom>
        </p:spPr>
        <p:txBody>
          <a:bodyPr/>
          <a:lstStyle/>
          <a:p>
            <a:endParaRPr/>
          </a:p>
        </p:txBody>
      </p:sp>
      <p:sp>
        <p:nvSpPr>
          <p:cNvPr id="172" name="Double-click to edit"/>
          <p:cNvSpPr txBox="1">
            <a:spLocks noGrp="1"/>
          </p:cNvSpPr>
          <p:nvPr>
            <p:ph type="body" idx="1"/>
          </p:nvPr>
        </p:nvSpPr>
        <p:spPr>
          <a:prstGeom prst="rect">
            <a:avLst/>
          </a:prstGeom>
        </p:spPr>
        <p:txBody>
          <a:bodyPr/>
          <a:lstStyle/>
          <a:p>
            <a:endParaRPr/>
          </a:p>
        </p:txBody>
      </p:sp>
      <p:sp>
        <p:nvSpPr>
          <p:cNvPr id="173"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7</a:t>
            </a:fld>
            <a:endParaRPr/>
          </a:p>
        </p:txBody>
      </p:sp>
      <p:pic>
        <p:nvPicPr>
          <p:cNvPr id="174" name="Image" descr="Image"/>
          <p:cNvPicPr>
            <a:picLocks noChangeAspect="1"/>
          </p:cNvPicPr>
          <p:nvPr/>
        </p:nvPicPr>
        <p:blipFill>
          <a:blip r:embed="rId2"/>
          <a:stretch>
            <a:fillRect/>
          </a:stretch>
        </p:blipFill>
        <p:spPr>
          <a:xfrm>
            <a:off x="1" y="0"/>
            <a:ext cx="12192000" cy="6858001"/>
          </a:xfrm>
          <a:prstGeom prst="rect">
            <a:avLst/>
          </a:prstGeom>
          <a:ln w="12700">
            <a:miter lim="400000"/>
          </a:ln>
        </p:spPr>
      </p:pic>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F05C3E7-70FB-A841-AECB-55D58D2B96D9}"/>
              </a:ext>
            </a:extLst>
          </p:cNvPr>
          <p:cNvSpPr txBox="1"/>
          <p:nvPr/>
        </p:nvSpPr>
        <p:spPr>
          <a:xfrm>
            <a:off x="227732" y="177800"/>
            <a:ext cx="11272722" cy="769441"/>
          </a:xfrm>
          <a:prstGeom prst="rect">
            <a:avLst/>
          </a:prstGeom>
          <a:noFill/>
        </p:spPr>
        <p:txBody>
          <a:bodyPr wrap="square" rtlCol="0" anchor="t">
            <a:spAutoFit/>
          </a:bodyPr>
          <a:lstStyle/>
          <a:p>
            <a:r>
              <a:rPr lang="en-US" sz="4400" b="1" dirty="0"/>
              <a:t>The SRC Network (</a:t>
            </a:r>
            <a:r>
              <a:rPr lang="en-US" sz="4400" b="1" dirty="0" err="1"/>
              <a:t>SRCNet</a:t>
            </a:r>
            <a:r>
              <a:rPr lang="en-US" sz="4400" b="1" dirty="0"/>
              <a:t>)</a:t>
            </a:r>
            <a:endParaRPr lang="en-GB" sz="4400" dirty="0"/>
          </a:p>
        </p:txBody>
      </p:sp>
      <p:sp>
        <p:nvSpPr>
          <p:cNvPr id="19" name="The need for a network of SKA Regional Centres formed around ~ 2016:…">
            <a:extLst>
              <a:ext uri="{FF2B5EF4-FFF2-40B4-BE49-F238E27FC236}">
                <a16:creationId xmlns:a16="http://schemas.microsoft.com/office/drawing/2014/main" id="{B47CB06B-56A0-CC1E-D1B4-D30688DC1CD5}"/>
              </a:ext>
            </a:extLst>
          </p:cNvPr>
          <p:cNvSpPr txBox="1">
            <a:spLocks/>
          </p:cNvSpPr>
          <p:nvPr/>
        </p:nvSpPr>
        <p:spPr>
          <a:xfrm>
            <a:off x="227732" y="1250321"/>
            <a:ext cx="11416400" cy="5480790"/>
          </a:xfrm>
          <a:prstGeom prst="rect">
            <a:avLst/>
          </a:prstGeom>
        </p:spPr>
        <p:txBody>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dirty="0"/>
              <a:t>The need for a network of SKA Regional Centres (SRCs) formed around ~ 2016:</a:t>
            </a:r>
          </a:p>
          <a:p>
            <a:pPr lvl="1"/>
            <a:r>
              <a:rPr lang="en-GB" sz="1800" dirty="0"/>
              <a:t>Distributed compute, storage and expertise to store, process and disseminate data to the communities</a:t>
            </a:r>
          </a:p>
        </p:txBody>
      </p:sp>
      <p:pic>
        <p:nvPicPr>
          <p:cNvPr id="21" name="pasted-movie.png" descr="pasted-movie.png">
            <a:extLst>
              <a:ext uri="{FF2B5EF4-FFF2-40B4-BE49-F238E27FC236}">
                <a16:creationId xmlns:a16="http://schemas.microsoft.com/office/drawing/2014/main" id="{10FDFCC4-6A0E-1E52-0DD4-9A0B6C3EE114}"/>
              </a:ext>
            </a:extLst>
          </p:cNvPr>
          <p:cNvPicPr>
            <a:picLocks noChangeAspect="1"/>
          </p:cNvPicPr>
          <p:nvPr/>
        </p:nvPicPr>
        <p:blipFill>
          <a:blip r:embed="rId2"/>
          <a:stretch>
            <a:fillRect/>
          </a:stretch>
        </p:blipFill>
        <p:spPr>
          <a:xfrm>
            <a:off x="3530278" y="1936081"/>
            <a:ext cx="8433990" cy="4744120"/>
          </a:xfrm>
          <a:prstGeom prst="rect">
            <a:avLst/>
          </a:prstGeom>
          <a:ln w="12700">
            <a:miter lim="400000"/>
          </a:ln>
        </p:spPr>
      </p:pic>
      <p:sp>
        <p:nvSpPr>
          <p:cNvPr id="24" name="We will develop and deploy a collaborative and federated network of SKA Regional Centres, globally distributed across SKA partner countries, to host the SKA Science Archive. The SRC Network will make data storage, processing and collaboration spaces avai">
            <a:extLst>
              <a:ext uri="{FF2B5EF4-FFF2-40B4-BE49-F238E27FC236}">
                <a16:creationId xmlns:a16="http://schemas.microsoft.com/office/drawing/2014/main" id="{B7C2B200-38F7-1188-42FC-C23BDACA3205}"/>
              </a:ext>
            </a:extLst>
          </p:cNvPr>
          <p:cNvSpPr txBox="1"/>
          <p:nvPr/>
        </p:nvSpPr>
        <p:spPr>
          <a:xfrm>
            <a:off x="227732" y="2487742"/>
            <a:ext cx="3846326" cy="300595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25400" tIns="25400" rIns="25400" bIns="25400" anchor="ctr">
            <a:spAutoFit/>
          </a:bodyPr>
          <a:lstStyle/>
          <a:p>
            <a:pPr defTabSz="228600">
              <a:defRPr sz="2133" b="0" i="1">
                <a:solidFill>
                  <a:srgbClr val="070A68"/>
                </a:solidFill>
                <a:latin typeface="Verdana"/>
                <a:ea typeface="Verdana"/>
                <a:cs typeface="Verdana"/>
                <a:sym typeface="Verdana"/>
              </a:defRPr>
            </a:pPr>
            <a:r>
              <a:rPr sz="1600" dirty="0"/>
              <a:t>We will develop and deploy a collaborative and federated network of SKA Regional </a:t>
            </a:r>
            <a:r>
              <a:rPr sz="1600" dirty="0" err="1"/>
              <a:t>Centres</a:t>
            </a:r>
            <a:r>
              <a:rPr sz="1600" dirty="0"/>
              <a:t>, globally distributed across SKA partner countries, to host the SKA Science Archive. The SRC Network will make data storage, processing and collaboration spaces available, while supporting and training the community, </a:t>
            </a:r>
            <a:r>
              <a:rPr sz="1600" b="1" dirty="0"/>
              <a:t>to </a:t>
            </a:r>
            <a:r>
              <a:rPr sz="1600" b="1" dirty="0" err="1"/>
              <a:t>maximise</a:t>
            </a:r>
            <a:r>
              <a:rPr sz="1600" b="1" dirty="0"/>
              <a:t> the scientific productivity and impact of the SKA.</a:t>
            </a:r>
            <a:endParaRPr sz="1000" dirty="0">
              <a:solidFill>
                <a:srgbClr val="000000"/>
              </a:solidFill>
              <a:latin typeface="Times Roman"/>
              <a:ea typeface="Times Roman"/>
              <a:cs typeface="Times Roman"/>
              <a:sym typeface="Times Roman"/>
            </a:endParaRPr>
          </a:p>
        </p:txBody>
      </p:sp>
    </p:spTree>
    <p:extLst>
      <p:ext uri="{BB962C8B-B14F-4D97-AF65-F5344CB8AC3E}">
        <p14:creationId xmlns:p14="http://schemas.microsoft.com/office/powerpoint/2010/main" val="551854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Double-click to edit"/>
          <p:cNvSpPr txBox="1">
            <a:spLocks noGrp="1"/>
          </p:cNvSpPr>
          <p:nvPr>
            <p:ph type="title"/>
          </p:nvPr>
        </p:nvSpPr>
        <p:spPr>
          <a:prstGeom prst="rect">
            <a:avLst/>
          </a:prstGeom>
        </p:spPr>
        <p:txBody>
          <a:bodyPr/>
          <a:lstStyle/>
          <a:p>
            <a:endParaRPr/>
          </a:p>
        </p:txBody>
      </p:sp>
      <p:sp>
        <p:nvSpPr>
          <p:cNvPr id="200" name="Double-click to edit"/>
          <p:cNvSpPr txBox="1">
            <a:spLocks noGrp="1"/>
          </p:cNvSpPr>
          <p:nvPr>
            <p:ph type="body" idx="1"/>
          </p:nvPr>
        </p:nvSpPr>
        <p:spPr>
          <a:prstGeom prst="rect">
            <a:avLst/>
          </a:prstGeom>
        </p:spPr>
        <p:txBody>
          <a:bodyPr/>
          <a:lstStyle/>
          <a:p>
            <a:endParaRPr/>
          </a:p>
        </p:txBody>
      </p:sp>
      <p:sp>
        <p:nvSpPr>
          <p:cNvPr id="201" name="Slide Number"/>
          <p:cNvSpPr txBox="1">
            <a:spLocks noGrp="1"/>
          </p:cNvSpPr>
          <p:nvPr>
            <p:ph type="sldNum" sz="quarter" idx="2"/>
          </p:nvPr>
        </p:nvSpPr>
        <p:spPr>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a:lstStyle/>
          <a:p>
            <a:fld id="{86CB4B4D-7CA3-9044-876B-883B54F8677D}" type="slidenum">
              <a:rPr/>
              <a:t>9</a:t>
            </a:fld>
            <a:endParaRPr/>
          </a:p>
        </p:txBody>
      </p:sp>
      <p:pic>
        <p:nvPicPr>
          <p:cNvPr id="202" name="Image" descr="Image"/>
          <p:cNvPicPr>
            <a:picLocks noChangeAspect="1"/>
          </p:cNvPicPr>
          <p:nvPr/>
        </p:nvPicPr>
        <p:blipFill>
          <a:blip r:embed="rId2"/>
          <a:stretch>
            <a:fillRect/>
          </a:stretch>
        </p:blipFill>
        <p:spPr>
          <a:xfrm>
            <a:off x="0" y="0"/>
            <a:ext cx="12192000" cy="6858001"/>
          </a:xfrm>
          <a:prstGeom prst="rect">
            <a:avLst/>
          </a:prstGeom>
          <a:ln w="12700">
            <a:miter lim="400000"/>
          </a:ln>
        </p:spPr>
      </p:pic>
    </p:spTree>
  </p:cSld>
  <p:clrMapOvr>
    <a:masterClrMapping/>
  </p:clrMapOvr>
  <p:transition spd="med"/>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3e32309d-f48d-4471-8991-55b065ac2ec9">
      <Terms xmlns="http://schemas.microsoft.com/office/infopath/2007/PartnerControls"/>
    </lcf76f155ced4ddcb4097134ff3c332f>
    <TaxCatchAll xmlns="5d2a7bdf-96b0-4308-940e-3e68c236cfe2"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419D85083640C458DB225BC1B6B112F" ma:contentTypeVersion="16" ma:contentTypeDescription="Create a new document." ma:contentTypeScope="" ma:versionID="ecb6fdbc95b7128ae6c855aead06ca3b">
  <xsd:schema xmlns:xsd="http://www.w3.org/2001/XMLSchema" xmlns:xs="http://www.w3.org/2001/XMLSchema" xmlns:p="http://schemas.microsoft.com/office/2006/metadata/properties" xmlns:ns2="3e32309d-f48d-4471-8991-55b065ac2ec9" xmlns:ns3="5d2a7bdf-96b0-4308-940e-3e68c236cfe2" targetNamespace="http://schemas.microsoft.com/office/2006/metadata/properties" ma:root="true" ma:fieldsID="e3228109375aff0327da3a13bdda0be5" ns2:_="" ns3:_="">
    <xsd:import namespace="3e32309d-f48d-4471-8991-55b065ac2ec9"/>
    <xsd:import namespace="5d2a7bdf-96b0-4308-940e-3e68c236cfe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lcf76f155ced4ddcb4097134ff3c332f" minOccurs="0"/>
                <xsd:element ref="ns3:TaxCatchAll" minOccurs="0"/>
                <xsd:element ref="ns2:MediaServiceOCR" minOccurs="0"/>
                <xsd:element ref="ns2:MediaServiceObjectDetectorVersion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e32309d-f48d-4471-8991-55b065ac2ec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Length (seconds)" ma:internalName="MediaLengthInSeconds" ma:readOnly="true">
      <xsd:simpleType>
        <xsd:restriction base="dms:Unknown"/>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fe07c91c-676c-4292-ab42-0332d43006d1"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2a7bdf-96b0-4308-940e-3e68c236cfe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5a07ff4-85b6-4698-9293-e5256f19a7d9}" ma:internalName="TaxCatchAll" ma:showField="CatchAllData" ma:web="5d2a7bdf-96b0-4308-940e-3e68c236cfe2">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5D5D5B8-BF10-44EC-A741-7A15D8CEAE99}">
  <ds:schemaRefs>
    <ds:schemaRef ds:uri="http://schemas.microsoft.com/sharepoint/v3/contenttype/forms"/>
  </ds:schemaRefs>
</ds:datastoreItem>
</file>

<file path=customXml/itemProps2.xml><?xml version="1.0" encoding="utf-8"?>
<ds:datastoreItem xmlns:ds="http://schemas.openxmlformats.org/officeDocument/2006/customXml" ds:itemID="{A5F1C4F4-B514-46B5-BA53-F3136A038A55}">
  <ds:schemaRefs>
    <ds:schemaRef ds:uri="http://schemas.microsoft.com/office/2006/documentManagement/types"/>
    <ds:schemaRef ds:uri="http://purl.org/dc/terms/"/>
    <ds:schemaRef ds:uri="http://purl.org/dc/dcmitype/"/>
    <ds:schemaRef ds:uri="http://schemas.openxmlformats.org/package/2006/metadata/core-properties"/>
    <ds:schemaRef ds:uri="http://schemas.microsoft.com/office/2006/metadata/properties"/>
    <ds:schemaRef ds:uri="http://purl.org/dc/elements/1.1/"/>
    <ds:schemaRef ds:uri="3e32309d-f48d-4471-8991-55b065ac2ec9"/>
    <ds:schemaRef ds:uri="http://schemas.microsoft.com/office/infopath/2007/PartnerControls"/>
    <ds:schemaRef ds:uri="5d2a7bdf-96b0-4308-940e-3e68c236cfe2"/>
    <ds:schemaRef ds:uri="http://www.w3.org/XML/1998/namespace"/>
  </ds:schemaRefs>
</ds:datastoreItem>
</file>

<file path=customXml/itemProps3.xml><?xml version="1.0" encoding="utf-8"?>
<ds:datastoreItem xmlns:ds="http://schemas.openxmlformats.org/officeDocument/2006/customXml" ds:itemID="{B60A03AA-C9AC-447B-B6A9-A64B71A06482}">
  <ds:schemaRefs>
    <ds:schemaRef ds:uri="3e32309d-f48d-4471-8991-55b065ac2ec9"/>
    <ds:schemaRef ds:uri="5d2a7bdf-96b0-4308-940e-3e68c236cfe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Office Theme</Template>
  <TotalTime>1139</TotalTime>
  <Words>884</Words>
  <Application>Microsoft Macintosh PowerPoint</Application>
  <PresentationFormat>Widescreen</PresentationFormat>
  <Paragraphs>88</Paragraphs>
  <Slides>19</Slides>
  <Notes>7</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19</vt:i4>
      </vt:variant>
    </vt:vector>
  </HeadingPairs>
  <TitlesOfParts>
    <vt:vector size="30" baseType="lpstr">
      <vt:lpstr>Aptos</vt:lpstr>
      <vt:lpstr>Arial</vt:lpstr>
      <vt:lpstr>Arial Regular</vt:lpstr>
      <vt:lpstr>Calibri</vt:lpstr>
      <vt:lpstr>Calibri Light</vt:lpstr>
      <vt:lpstr>Symbol</vt:lpstr>
      <vt:lpstr>Times Roman</vt:lpstr>
      <vt:lpstr>Wingdings</vt:lpstr>
      <vt:lpstr>Font and logo master</vt:lpstr>
      <vt:lpstr>Custom Design</vt:lpstr>
      <vt:lpstr>Font WITHOUT logo master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Tom Dack</cp:lastModifiedBy>
  <cp:revision>7</cp:revision>
  <cp:lastPrinted>2019-10-02T08:27:37Z</cp:lastPrinted>
  <dcterms:created xsi:type="dcterms:W3CDTF">2019-09-17T08:04:08Z</dcterms:created>
  <dcterms:modified xsi:type="dcterms:W3CDTF">2024-12-08T16:37:05Z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0x0101000419D85083640C458DB225BC1B6B112F</vt:lpwstr>
  </property>
  <property fmtid="{D5CDD505-2E9C-101B-9397-08002B2CF9AE}" pid="3" name="_dlc_DocIdItemGuid">
    <vt:lpwstr>7d6dd9f8-2757-4d2f-b6c5-c8fdb553a0d1</vt:lpwstr>
  </property>
  <property fmtid="{D5CDD505-2E9C-101B-9397-08002B2CF9AE}" pid="4" name="MediaServiceImageTags">
    <vt:lpwstr/>
  </property>
</Properties>
</file>