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  <p:sldMasterId id="2147483700" r:id="rId5"/>
  </p:sldMasterIdLst>
  <p:notesMasterIdLst>
    <p:notesMasterId r:id="rId24"/>
  </p:notesMasterIdLst>
  <p:sldIdLst>
    <p:sldId id="257" r:id="rId6"/>
    <p:sldId id="268" r:id="rId7"/>
    <p:sldId id="256" r:id="rId8"/>
    <p:sldId id="269" r:id="rId9"/>
    <p:sldId id="258" r:id="rId10"/>
    <p:sldId id="276" r:id="rId11"/>
    <p:sldId id="278" r:id="rId12"/>
    <p:sldId id="279" r:id="rId13"/>
    <p:sldId id="274" r:id="rId14"/>
    <p:sldId id="262" r:id="rId15"/>
    <p:sldId id="283" r:id="rId16"/>
    <p:sldId id="284" r:id="rId17"/>
    <p:sldId id="285" r:id="rId18"/>
    <p:sldId id="286" r:id="rId19"/>
    <p:sldId id="290" r:id="rId20"/>
    <p:sldId id="277" r:id="rId21"/>
    <p:sldId id="287" r:id="rId22"/>
    <p:sldId id="288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1" autoAdjust="0"/>
    <p:restoredTop sz="89824" autoAdjust="0"/>
  </p:normalViewPr>
  <p:slideViewPr>
    <p:cSldViewPr snapToGrid="0">
      <p:cViewPr varScale="1">
        <p:scale>
          <a:sx n="91" d="100"/>
          <a:sy n="91" d="100"/>
        </p:scale>
        <p:origin x="1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DD922-DE72-4B31-A04A-D33251D19639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CC1FF4-1FC5-40E3-817F-D61A3836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814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Draw arrows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9D7557-65D9-4C96-A294-5E2A1846D59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749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Particles get produced at the collision point and some decay into muons. Depending on the source, the muons are classified.</a:t>
            </a:r>
          </a:p>
          <a:p>
            <a:r>
              <a:rPr lang="en-US" dirty="0"/>
              <a:t>For prompt and </a:t>
            </a:r>
            <a:r>
              <a:rPr lang="en-US" dirty="0" err="1"/>
              <a:t>nonprompt</a:t>
            </a:r>
            <a:r>
              <a:rPr lang="en-US" dirty="0"/>
              <a:t>, the decay happens early enough so the majority of the track recorded by the detector is a muon.</a:t>
            </a:r>
          </a:p>
          <a:p>
            <a:r>
              <a:rPr lang="en-US" dirty="0"/>
              <a:t>However, for light flavor, pion and kaon track can be up to 10 meters long. The track is not purely muonic.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CC1FF4-1FC5-40E3-817F-D61A3836A27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95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17B539-FB37-4230-BC2E-0C11342BCED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817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9D7557-65D9-4C96-A294-5E2A1846D59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260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Remember to explain meaning of the map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17B539-FB37-4230-BC2E-0C11342BCED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9516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17B539-FB37-4230-BC2E-0C11342BCED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83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17B539-FB37-4230-BC2E-0C11342BCED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967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Yongwen Zheng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3102D-4E0B-4AFE-824B-F11278725AA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6745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813" y="2004698"/>
            <a:ext cx="3654952" cy="284860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Yongwen Zheng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/>
            </a:lvl1pPr>
          </a:lstStyle>
          <a:p>
            <a:fld id="{5E73102D-4E0B-4AFE-824B-F11278725A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8A8B996-47B6-E51C-5759-8B33F23B6EA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185904" y="2004699"/>
            <a:ext cx="3654952" cy="28486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110C46B-40A5-E02B-55D9-697EB612B059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006096" y="2004698"/>
            <a:ext cx="3654952" cy="28486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94F1EA6-D360-D682-94C0-EFEB7E5642E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1097280" y="4981575"/>
            <a:ext cx="10115203" cy="1188011"/>
          </a:xfrm>
        </p:spPr>
        <p:txBody>
          <a:bodyPr>
            <a:normAutofit/>
          </a:bodyPr>
          <a:lstStyle>
            <a:lvl1pPr marL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defRPr sz="1800"/>
            </a:lvl1pPr>
            <a:lvl2pPr marL="0" indent="-18288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 sz="1800"/>
            </a:lvl2pPr>
            <a:lvl3pPr marL="566928" indent="-182880">
              <a:buFont typeface="Wingdings" panose="05000000000000000000" pitchFamily="2" charset="2"/>
              <a:buChar char="§"/>
              <a:defRPr sz="1800"/>
            </a:lvl3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2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409322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 marL="91440" indent="-91440">
              <a:buSzPct val="110000"/>
              <a:buFont typeface="Wingdings" panose="05000000000000000000" pitchFamily="2" charset="2"/>
              <a:buChar char="§"/>
              <a:defRPr sz="1800"/>
            </a:lvl1pPr>
            <a:lvl2pPr marL="384048" indent="-182880">
              <a:buSzPct val="100000"/>
              <a:buFont typeface="Wingdings" panose="05000000000000000000" pitchFamily="2" charset="2"/>
              <a:buChar char="§"/>
              <a:defRPr sz="1800"/>
            </a:lvl2pPr>
            <a:lvl3pPr marL="566928" indent="-182880">
              <a:buSzPct val="100000"/>
              <a:buFont typeface="Courier New" panose="02070309020205020404" pitchFamily="49" charset="0"/>
              <a:buChar char="o"/>
              <a:defRPr sz="1800"/>
            </a:lvl3pPr>
            <a:lvl4pPr marL="749808" indent="-182880">
              <a:buSzPct val="100000"/>
              <a:buFont typeface="Arial" panose="020B0604020202020204" pitchFamily="34" charset="0"/>
              <a:buChar char="•"/>
              <a:defRPr sz="1800"/>
            </a:lvl4pPr>
            <a:lvl5pPr marL="932688" indent="-182880">
              <a:buSzPct val="110000"/>
              <a:buFont typeface="Wingdings" panose="05000000000000000000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32688" indent="-182880">
              <a:defRPr sz="1800"/>
            </a:lvl6pPr>
            <a:lvl7pPr marL="1117120" indent="0">
              <a:buNone/>
              <a:defRPr/>
            </a:lvl7pPr>
          </a:lstStyle>
          <a:p>
            <a:pPr lvl="1"/>
            <a:r>
              <a:rPr lang="en-US" dirty="0"/>
              <a:t> Click to edit Master text styles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</a:p>
          <a:p>
            <a:pPr marL="1115568" lvl="5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</a:pPr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600"/>
            </a:lvl1pPr>
          </a:lstStyle>
          <a:p>
            <a:r>
              <a:rPr lang="en-US"/>
              <a:t>Yongwen Zheng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5E73102D-4E0B-4AFE-824B-F11278725A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937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0935" y="1845735"/>
            <a:ext cx="4230500" cy="313681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384048" indent="-182880">
              <a:buFont typeface="Wingdings" panose="05000000000000000000" pitchFamily="2" charset="2"/>
              <a:buChar char="§"/>
              <a:defRPr sz="1800"/>
            </a:lvl2pPr>
            <a:lvl3pPr>
              <a:defRPr sz="1800"/>
            </a:lvl3pPr>
            <a:lvl4pPr marL="749808" indent="-182880">
              <a:buFont typeface="Arial" panose="020B0604020202020204" pitchFamily="34" charset="0"/>
              <a:buChar char="•"/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Yongwen Zheng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3102D-4E0B-4AFE-824B-F11278725AA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B8C6607-E5E1-3A58-F0FE-72DE76319156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93739" y="1845734"/>
            <a:ext cx="4230500" cy="313681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384048" indent="-182880">
              <a:buFont typeface="Wingdings" panose="05000000000000000000" pitchFamily="2" charset="2"/>
              <a:buChar char="§"/>
              <a:defRPr sz="1800"/>
            </a:lvl2pPr>
            <a:lvl3pPr>
              <a:defRPr sz="1800"/>
            </a:lvl3pPr>
            <a:lvl4pPr marL="749808" indent="-182880">
              <a:buFont typeface="Arial" panose="020B0604020202020204" pitchFamily="34" charset="0"/>
              <a:buChar char="•"/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4AC8048-5D5E-1419-BEEA-6CAC67911D9C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1066800" y="5090921"/>
            <a:ext cx="10058400" cy="1115376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384048" indent="-182880">
              <a:buFont typeface="Wingdings" panose="05000000000000000000" pitchFamily="2" charset="2"/>
              <a:buChar char="§"/>
              <a:defRPr sz="1800"/>
            </a:lvl2pPr>
            <a:lvl3pPr>
              <a:defRPr sz="1800"/>
            </a:lvl3pPr>
            <a:lvl4pPr marL="749808" indent="-182880">
              <a:buFont typeface="Arial" panose="020B0604020202020204" pitchFamily="34" charset="0"/>
              <a:buChar char="•"/>
              <a:defRPr sz="1800"/>
            </a:lvl4pPr>
            <a:lvl5pPr marL="749808" indent="0"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49151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813" y="2004698"/>
            <a:ext cx="3654952" cy="284860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Yongwen Zheng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/>
            </a:lvl1pPr>
          </a:lstStyle>
          <a:p>
            <a:fld id="{5E73102D-4E0B-4AFE-824B-F11278725A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8A8B996-47B6-E51C-5759-8B33F23B6EA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185904" y="2004699"/>
            <a:ext cx="3654952" cy="28486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110C46B-40A5-E02B-55D9-697EB612B059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006096" y="2004698"/>
            <a:ext cx="3654952" cy="28486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94F1EA6-D360-D682-94C0-EFEB7E5642E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1097280" y="4981575"/>
            <a:ext cx="10115203" cy="1188011"/>
          </a:xfrm>
        </p:spPr>
        <p:txBody>
          <a:bodyPr>
            <a:normAutofit/>
          </a:bodyPr>
          <a:lstStyle>
            <a:lvl1pPr marL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defRPr sz="1800"/>
            </a:lvl1pPr>
            <a:lvl2pPr marL="0" indent="-18288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 sz="1800"/>
            </a:lvl2pPr>
            <a:lvl3pPr marL="566928" indent="-182880">
              <a:buFont typeface="Wingdings" panose="05000000000000000000" pitchFamily="2" charset="2"/>
              <a:buChar char="§"/>
              <a:defRPr sz="1800"/>
            </a:lvl3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2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409322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Yongwen Zheng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3102D-4E0B-4AFE-824B-F1127872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151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FFFFFF"/>
                </a:solidFill>
              </a:defRPr>
            </a:lvl1pPr>
          </a:lstStyle>
          <a:p>
            <a:r>
              <a:rPr lang="en-US"/>
              <a:t>Yongwen Zheng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FFFFFF"/>
                </a:solidFill>
              </a:defRPr>
            </a:lvl1pPr>
          </a:lstStyle>
          <a:p>
            <a:fld id="{5E73102D-4E0B-4AFE-824B-F11278725AA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239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9" r:id="rId2"/>
    <p:sldLayoutId id="2147483686" r:id="rId3"/>
    <p:sldLayoutId id="2147483688" r:id="rId4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FFFFFF"/>
                </a:solidFill>
              </a:defRPr>
            </a:lvl1pPr>
          </a:lstStyle>
          <a:p>
            <a:r>
              <a:rPr lang="en-US"/>
              <a:t>Yongwen Zheng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FFFFFF"/>
                </a:solidFill>
              </a:defRPr>
            </a:lvl1pPr>
          </a:lstStyle>
          <a:p>
            <a:fld id="{5E73102D-4E0B-4AFE-824B-F11278725AA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239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1" r:id="rId2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image" Target="../media/image31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png"/><Relationship Id="rId5" Type="http://schemas.openxmlformats.org/officeDocument/2006/relationships/image" Target="../media/image35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png"/><Relationship Id="rId5" Type="http://schemas.openxmlformats.org/officeDocument/2006/relationships/image" Target="../media/image39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180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image" Target="../media/image200.png"/><Relationship Id="rId4" Type="http://schemas.openxmlformats.org/officeDocument/2006/relationships/image" Target="../media/image44.png"/><Relationship Id="rId9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2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png"/><Relationship Id="rId5" Type="http://schemas.openxmlformats.org/officeDocument/2006/relationships/image" Target="../media/image53.png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0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10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6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png"/><Relationship Id="rId5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4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5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FBA4F-B090-BF51-6F1C-EAD2F1EE96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400" dirty="0"/>
              <a:t>Optimization of the Muon Tight WP for the ATLAS experiment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52C0BE-A35D-5086-B6BE-6FD222BAD3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/>
              <a:t>Yongwen Zheng</a:t>
            </a:r>
          </a:p>
          <a:p>
            <a:r>
              <a:rPr lang="en-US" dirty="0"/>
              <a:t>Kevin Nelson</a:t>
            </a:r>
          </a:p>
          <a:p>
            <a:r>
              <a:rPr lang="en-US" dirty="0"/>
              <a:t>30 July 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E1BD98-1CE8-16A2-FCED-837CC5D6DB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2367" y="80488"/>
            <a:ext cx="783800" cy="762779"/>
          </a:xfrm>
          <a:prstGeom prst="rect">
            <a:avLst/>
          </a:prstGeom>
        </p:spPr>
      </p:pic>
      <p:pic>
        <p:nvPicPr>
          <p:cNvPr id="7" name="Picture 2" descr="Cover photos">
            <a:extLst>
              <a:ext uri="{FF2B5EF4-FFF2-40B4-BE49-F238E27FC236}">
                <a16:creationId xmlns:a16="http://schemas.microsoft.com/office/drawing/2014/main" id="{B8DDBE94-5893-A3CE-6E16-CDA05549C0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0" t="26011" r="11538" b="13690"/>
          <a:stretch/>
        </p:blipFill>
        <p:spPr bwMode="auto">
          <a:xfrm>
            <a:off x="9591072" y="193865"/>
            <a:ext cx="2600928" cy="53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2443B7-19D5-2279-1589-65650087F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Yongwen Zheng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3044DDC-122A-C50C-027F-F57F94B6B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3102D-4E0B-4AFE-824B-F11278725AA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393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47"/>
    </mc:Choice>
    <mc:Fallback xmlns="">
      <p:transition spd="slow" advTm="1247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4DE761BF-BE17-B1A7-B53D-1F94CF62207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Low</a:t>
                </a:r>
                <a:r>
                  <a:rPr lang="en-US" b="1" dirty="0">
                    <a:solidFill>
                      <a:srgbClr val="836967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dirty="0"/>
                  <a:t> -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 Correlation </a:t>
                </a:r>
              </a:p>
            </p:txBody>
          </p:sp>
        </mc:Choice>
        <mc:Fallback xmlns="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4DE761BF-BE17-B1A7-B53D-1F94CF6220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727" b="-22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14">
                <a:extLst>
                  <a:ext uri="{FF2B5EF4-FFF2-40B4-BE49-F238E27FC236}">
                    <a16:creationId xmlns:a16="http://schemas.microsoft.com/office/drawing/2014/main" id="{13978828-0422-19AA-50E4-995802CCDA82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201168" lvl="1" indent="0">
                  <a:buNone/>
                </a:pPr>
                <a:r>
                  <a:rPr lang="en-US" b="1" dirty="0"/>
                  <a:t>Examine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𝝆</m:t>
                    </m:r>
                  </m:oMath>
                </a14:m>
                <a:r>
                  <a:rPr lang="en-US" b="1" dirty="0"/>
                  <a:t> and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 panose="02040503050406030204" pitchFamily="18" charset="0"/>
                      </a:rPr>
                      <m:t>𝒒</m:t>
                    </m:r>
                    <m:r>
                      <a:rPr lang="en-US" b="1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>
                        <a:latin typeface="Cambria Math" panose="02040503050406030204" pitchFamily="18" charset="0"/>
                      </a:rPr>
                      <m:t>𝒑</m:t>
                    </m:r>
                  </m:oMath>
                </a14:m>
                <a:r>
                  <a:rPr lang="en-US" b="1" dirty="0"/>
                  <a:t> Correlation with L.F. 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>
                    <a:solidFill>
                      <a:srgbClr val="C00000"/>
                    </a:solidFill>
                  </a:rPr>
                  <a:t>Certain phase space</a:t>
                </a:r>
                <a:r>
                  <a:rPr lang="en-US" altLang="zh-CN" dirty="0">
                    <a:solidFill>
                      <a:srgbClr val="C00000"/>
                    </a:solidFill>
                  </a:rPr>
                  <a:t>s</a:t>
                </a:r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have higher L.F.%  </a:t>
                </a:r>
              </a:p>
              <a:p>
                <a:pPr lvl="2">
                  <a:buFont typeface="Courier New" panose="02070309020205020404" pitchFamily="49" charset="0"/>
                  <a:buChar char="o"/>
                </a:pPr>
                <a:r>
                  <a:rPr lang="en-US" dirty="0"/>
                  <a:t>Cone at high|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| and medium|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/>
                  <a:t>|</a:t>
                </a:r>
              </a:p>
              <a:p>
                <a:pPr lvl="2">
                  <a:buFont typeface="Courier New" panose="02070309020205020404" pitchFamily="49" charset="0"/>
                  <a:buChar char="o"/>
                </a:pPr>
                <a:r>
                  <a:rPr lang="en-US" dirty="0"/>
                  <a:t>Triangular area in the bottom</a:t>
                </a:r>
                <a:endParaRPr lang="en-US" u="sng" dirty="0"/>
              </a:p>
              <a:p>
                <a:pPr lvl="1"/>
                <a:r>
                  <a:rPr lang="en-US" dirty="0">
                    <a:solidFill>
                      <a:srgbClr val="FFC000"/>
                    </a:solidFill>
                  </a:rPr>
                  <a:t>Rectangular cut </a:t>
                </a:r>
                <a:r>
                  <a:rPr lang="en-US" dirty="0"/>
                  <a:t>doesn’t accurately reflect the correlation between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 </a:t>
                </a:r>
              </a:p>
              <a:p>
                <a:pPr lvl="1"/>
                <a:r>
                  <a:rPr lang="en-US" dirty="0"/>
                  <a:t>New approach</a:t>
                </a:r>
              </a:p>
              <a:p>
                <a:pPr lvl="2">
                  <a:buFont typeface="Courier New" panose="02070309020205020404" pitchFamily="49" charset="0"/>
                  <a:buChar char="o"/>
                </a:pPr>
                <a:r>
                  <a:rPr lang="en-US" dirty="0"/>
                  <a:t>Places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 cuts based on L.F. percent (e.g. &lt; 20%)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 lvl="2"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 marL="201168" lvl="1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5" name="Content Placeholder 14">
                <a:extLst>
                  <a:ext uri="{FF2B5EF4-FFF2-40B4-BE49-F238E27FC236}">
                    <a16:creationId xmlns:a16="http://schemas.microsoft.com/office/drawing/2014/main" id="{13978828-0422-19AA-50E4-995802CCDA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t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Content Placeholder 20" descr="A blue and yellow gradient with white dots&#10;&#10;Description automatically generated">
            <a:extLst>
              <a:ext uri="{FF2B5EF4-FFF2-40B4-BE49-F238E27FC236}">
                <a16:creationId xmlns:a16="http://schemas.microsoft.com/office/drawing/2014/main" id="{B93DD87C-FCAE-8746-04FF-1CEA5723098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198950"/>
            <a:ext cx="4937125" cy="331735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D88C71-4C0A-2438-9590-D89BDD3B2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Yongwen Zheng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1DF886-29BA-14C8-D88A-C37E4E1F2F6F}"/>
              </a:ext>
            </a:extLst>
          </p:cNvPr>
          <p:cNvSpPr txBox="1"/>
          <p:nvPr/>
        </p:nvSpPr>
        <p:spPr>
          <a:xfrm>
            <a:off x="7791450" y="2014284"/>
            <a:ext cx="2032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Percent Light Flavor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08AC8D2-D87C-D255-47C3-6D5453735465}"/>
              </a:ext>
            </a:extLst>
          </p:cNvPr>
          <p:cNvCxnSpPr>
            <a:cxnSpLocks/>
          </p:cNvCxnSpPr>
          <p:nvPr/>
        </p:nvCxnSpPr>
        <p:spPr>
          <a:xfrm flipV="1">
            <a:off x="7063858" y="4362425"/>
            <a:ext cx="3395870" cy="6824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60C8E89-BE25-4BDA-AD24-70EB3646C612}"/>
                  </a:ext>
                </a:extLst>
              </p:cNvPr>
              <p:cNvSpPr txBox="1"/>
              <p:nvPr/>
            </p:nvSpPr>
            <p:spPr>
              <a:xfrm>
                <a:off x="7291207" y="2651540"/>
                <a:ext cx="21949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</a:rPr>
                  <a:t>All eta, 4 &lt;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bg1"/>
                    </a:solidFill>
                  </a:rPr>
                  <a:t> &lt; 20 GeV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60C8E89-BE25-4BDA-AD24-70EB3646C6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1207" y="2651540"/>
                <a:ext cx="2194960" cy="338554"/>
              </a:xfrm>
              <a:prstGeom prst="rect">
                <a:avLst/>
              </a:prstGeom>
              <a:blipFill>
                <a:blip r:embed="rId5"/>
                <a:stretch>
                  <a:fillRect l="-1389" t="-5357" r="-556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F11BF20E-F0BF-AA4D-D6C0-C0E0968AF1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2367" y="80488"/>
            <a:ext cx="783800" cy="762779"/>
          </a:xfrm>
          <a:prstGeom prst="rect">
            <a:avLst/>
          </a:prstGeom>
        </p:spPr>
      </p:pic>
      <p:pic>
        <p:nvPicPr>
          <p:cNvPr id="9" name="Picture 2" descr="Cover photos">
            <a:extLst>
              <a:ext uri="{FF2B5EF4-FFF2-40B4-BE49-F238E27FC236}">
                <a16:creationId xmlns:a16="http://schemas.microsoft.com/office/drawing/2014/main" id="{863A569E-847E-D181-9F50-9590644B97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0" t="26011" r="11538" b="13690"/>
          <a:stretch/>
        </p:blipFill>
        <p:spPr bwMode="auto">
          <a:xfrm>
            <a:off x="9591072" y="193865"/>
            <a:ext cx="2600928" cy="53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F8A113F-EC12-82A7-6D57-EB1A870BA20F}"/>
              </a:ext>
            </a:extLst>
          </p:cNvPr>
          <p:cNvCxnSpPr>
            <a:cxnSpLocks/>
          </p:cNvCxnSpPr>
          <p:nvPr/>
        </p:nvCxnSpPr>
        <p:spPr>
          <a:xfrm flipH="1">
            <a:off x="10220024" y="2999094"/>
            <a:ext cx="233265" cy="54653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9EA7E0A-A24C-2891-DA54-3274B799768B}"/>
              </a:ext>
            </a:extLst>
          </p:cNvPr>
          <p:cNvCxnSpPr>
            <a:cxnSpLocks/>
          </p:cNvCxnSpPr>
          <p:nvPr/>
        </p:nvCxnSpPr>
        <p:spPr>
          <a:xfrm>
            <a:off x="6967116" y="4261417"/>
            <a:ext cx="3589354" cy="0"/>
          </a:xfrm>
          <a:prstGeom prst="line">
            <a:avLst/>
          </a:prstGeom>
          <a:ln w="28575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3128A2C-2861-D369-21AD-D056788842F7}"/>
              </a:ext>
            </a:extLst>
          </p:cNvPr>
          <p:cNvCxnSpPr>
            <a:cxnSpLocks/>
          </p:cNvCxnSpPr>
          <p:nvPr/>
        </p:nvCxnSpPr>
        <p:spPr>
          <a:xfrm>
            <a:off x="8959893" y="2383616"/>
            <a:ext cx="0" cy="2644648"/>
          </a:xfrm>
          <a:prstGeom prst="line">
            <a:avLst/>
          </a:prstGeom>
          <a:ln w="28575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A909E2B0-B7F7-A8E7-F902-30B77FC99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3102D-4E0B-4AFE-824B-F11278725AA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669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FD6CF07-1677-2D05-8F62-DAF19CA0444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dirty="0"/>
                  <a:t> - efficiency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FD6CF07-1677-2D05-8F62-DAF19CA044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727" b="-22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Content Placeholder 14" descr="A graph of a number of numbers&#10;&#10;Description automatically generated">
            <a:extLst>
              <a:ext uri="{FF2B5EF4-FFF2-40B4-BE49-F238E27FC236}">
                <a16:creationId xmlns:a16="http://schemas.microsoft.com/office/drawing/2014/main" id="{ADD1E680-69DF-D95C-0F85-BC2FB031F16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332" y="1846263"/>
            <a:ext cx="4049686" cy="3136900"/>
          </a:xfrm>
        </p:spPr>
      </p:pic>
      <p:pic>
        <p:nvPicPr>
          <p:cNvPr id="13" name="Content Placeholder 1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06EC0502-7904-ECFD-56A8-97EB3921F3F5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157" y="1846263"/>
            <a:ext cx="4049686" cy="313690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18">
                <a:extLst>
                  <a:ext uri="{FF2B5EF4-FFF2-40B4-BE49-F238E27FC236}">
                    <a16:creationId xmlns:a16="http://schemas.microsoft.com/office/drawing/2014/main" id="{3636D769-3AA4-D455-71B8-D9F0F578D47E}"/>
                  </a:ext>
                </a:extLst>
              </p:cNvPr>
              <p:cNvSpPr>
                <a:spLocks noGrp="1"/>
              </p:cNvSpPr>
              <p:nvPr>
                <p:ph sz="half" idx="14"/>
              </p:nvPr>
            </p:nvSpPr>
            <p:spPr/>
            <p:txBody>
              <a:bodyPr>
                <a:normAutofit/>
              </a:bodyPr>
              <a:lstStyle/>
              <a:p>
                <a:pPr marL="669798" lvl="1" indent="-285750"/>
                <a:r>
                  <a:rPr lang="en-US" dirty="0"/>
                  <a:t>Lower efficiency for both prompt and L.F. at lower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>
                    <a:solidFill>
                      <a:schemeClr val="accent1"/>
                    </a:solidFill>
                  </a:rPr>
                  <a:t>(&lt; 8 – 10 GeV</a:t>
                </a:r>
                <a:r>
                  <a:rPr lang="en-US" dirty="0"/>
                  <a:t>); higher efficiency at higher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  <a:p>
                <a:pPr marL="669798" lvl="1" indent="-285750"/>
                <a:r>
                  <a:rPr lang="en-US" dirty="0"/>
                  <a:t>The drop in L.F. efficiency is higher than prompt!</a:t>
                </a:r>
              </a:p>
              <a:p>
                <a:pPr marL="669798" lvl="1" indent="-285750"/>
                <a:r>
                  <a:rPr lang="en-US" dirty="0"/>
                  <a:t>Consider 1) different L.F. cut for different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dirty="0"/>
                  <a:t> or 2) generate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/>
                  <a:t> vs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 L.F. for different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dirty="0"/>
                  <a:t> regions</a:t>
                </a:r>
              </a:p>
            </p:txBody>
          </p:sp>
        </mc:Choice>
        <mc:Fallback xmlns="">
          <p:sp>
            <p:nvSpPr>
              <p:cNvPr id="19" name="Content Placeholder 18">
                <a:extLst>
                  <a:ext uri="{FF2B5EF4-FFF2-40B4-BE49-F238E27FC236}">
                    <a16:creationId xmlns:a16="http://schemas.microsoft.com/office/drawing/2014/main" id="{3636D769-3AA4-D455-71B8-D9F0F578D4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4"/>
              </p:nvPr>
            </p:nvSpPr>
            <p:spPr>
              <a:blipFill>
                <a:blip r:embed="rId5"/>
                <a:stretch>
                  <a:fillRect t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CA182DE0-B723-7A1B-28A8-BEA7394BE3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2367" y="80488"/>
            <a:ext cx="783800" cy="762779"/>
          </a:xfrm>
          <a:prstGeom prst="rect">
            <a:avLst/>
          </a:prstGeom>
        </p:spPr>
      </p:pic>
      <p:pic>
        <p:nvPicPr>
          <p:cNvPr id="7" name="Picture 2" descr="Cover photos">
            <a:extLst>
              <a:ext uri="{FF2B5EF4-FFF2-40B4-BE49-F238E27FC236}">
                <a16:creationId xmlns:a16="http://schemas.microsoft.com/office/drawing/2014/main" id="{59D3622C-2D27-2741-997C-94028FC1A9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0" t="26011" r="11538" b="13690"/>
          <a:stretch/>
        </p:blipFill>
        <p:spPr bwMode="auto">
          <a:xfrm>
            <a:off x="9591072" y="193865"/>
            <a:ext cx="2600928" cy="53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1E32AD3-B5B6-C06F-0DFD-69C4625DF465}"/>
              </a:ext>
            </a:extLst>
          </p:cNvPr>
          <p:cNvCxnSpPr/>
          <p:nvPr/>
        </p:nvCxnSpPr>
        <p:spPr>
          <a:xfrm>
            <a:off x="3277527" y="2197720"/>
            <a:ext cx="0" cy="2335427"/>
          </a:xfrm>
          <a:prstGeom prst="line">
            <a:avLst/>
          </a:prstGeom>
          <a:ln w="190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887D243-1D69-F96F-9770-885AD7FCDE19}"/>
              </a:ext>
            </a:extLst>
          </p:cNvPr>
          <p:cNvCxnSpPr/>
          <p:nvPr/>
        </p:nvCxnSpPr>
        <p:spPr>
          <a:xfrm>
            <a:off x="7908729" y="2197720"/>
            <a:ext cx="0" cy="2335427"/>
          </a:xfrm>
          <a:prstGeom prst="line">
            <a:avLst/>
          </a:prstGeom>
          <a:ln w="190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6CD64FCA-C4BB-F8A1-540B-3ADE4231B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Yongwen Zheng</a:t>
            </a:r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E1D553E3-3008-25A0-7C92-254E13A4B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3102D-4E0B-4AFE-824B-F11278725AA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04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FD6CF07-1677-2D05-8F62-DAF19CA0444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dirty="0"/>
                  <a:t> - efficiency by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/>
                      <m:t>𝜼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FD6CF07-1677-2D05-8F62-DAF19CA044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727" b="-22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Content Placeholder 8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47FA598A-ABAD-749B-3E96-1894E983C01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332" y="1846263"/>
            <a:ext cx="4049686" cy="3136900"/>
          </a:xfr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93B1CB0-FC39-A81D-7283-93ECC65B97F3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157" y="1846263"/>
            <a:ext cx="4049686" cy="313690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ontent Placeholder 36">
                <a:extLst>
                  <a:ext uri="{FF2B5EF4-FFF2-40B4-BE49-F238E27FC236}">
                    <a16:creationId xmlns:a16="http://schemas.microsoft.com/office/drawing/2014/main" id="{70B3EB40-C1E6-552F-E474-57E7C87079FF}"/>
                  </a:ext>
                </a:extLst>
              </p:cNvPr>
              <p:cNvSpPr>
                <a:spLocks noGrp="1"/>
              </p:cNvSpPr>
              <p:nvPr>
                <p:ph sz="half" idx="14"/>
              </p:nvPr>
            </p:nvSpPr>
            <p:spPr/>
            <p:txBody>
              <a:bodyPr>
                <a:normAutofit/>
              </a:bodyPr>
              <a:lstStyle/>
              <a:p>
                <a:pPr marL="669798" lvl="1" indent="-285750"/>
                <a:r>
                  <a:rPr lang="en-US" dirty="0"/>
                  <a:t>Barrel: Better prompt efficiency and comparable L.F. rejection</a:t>
                </a:r>
              </a:p>
              <a:p>
                <a:pPr marL="669798" lvl="1" indent="-285750"/>
                <a:r>
                  <a:rPr lang="en-US" dirty="0"/>
                  <a:t>Transition: Comparable in L.F. rejection</a:t>
                </a:r>
              </a:p>
              <a:p>
                <a:pPr marL="669798" lvl="1" indent="-285750"/>
                <a:r>
                  <a:rPr lang="en-US" dirty="0"/>
                  <a:t>Further study in end cap -&gt; Need binning in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 smtClean="0"/>
                      <m:t>𝜼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7" name="Content Placeholder 36">
                <a:extLst>
                  <a:ext uri="{FF2B5EF4-FFF2-40B4-BE49-F238E27FC236}">
                    <a16:creationId xmlns:a16="http://schemas.microsoft.com/office/drawing/2014/main" id="{70B3EB40-C1E6-552F-E474-57E7C87079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4"/>
              </p:nvPr>
            </p:nvSpPr>
            <p:spPr>
              <a:blipFill>
                <a:blip r:embed="rId5"/>
                <a:stretch>
                  <a:fillRect t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0E3683A2-0F1A-9D9D-7562-45151DC01D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2367" y="80488"/>
            <a:ext cx="783800" cy="762779"/>
          </a:xfrm>
          <a:prstGeom prst="rect">
            <a:avLst/>
          </a:prstGeom>
        </p:spPr>
      </p:pic>
      <p:pic>
        <p:nvPicPr>
          <p:cNvPr id="7" name="Picture 2" descr="Cover photos">
            <a:extLst>
              <a:ext uri="{FF2B5EF4-FFF2-40B4-BE49-F238E27FC236}">
                <a16:creationId xmlns:a16="http://schemas.microsoft.com/office/drawing/2014/main" id="{1A8587A0-7FAA-89E6-9C6A-2A326D7C22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0" t="26011" r="11538" b="13690"/>
          <a:stretch/>
        </p:blipFill>
        <p:spPr bwMode="auto">
          <a:xfrm>
            <a:off x="9591072" y="193865"/>
            <a:ext cx="2600928" cy="53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B67EE71-2726-E389-A77B-EEC1294C45D7}"/>
              </a:ext>
            </a:extLst>
          </p:cNvPr>
          <p:cNvCxnSpPr/>
          <p:nvPr/>
        </p:nvCxnSpPr>
        <p:spPr>
          <a:xfrm>
            <a:off x="2958549" y="2232468"/>
            <a:ext cx="0" cy="2335427"/>
          </a:xfrm>
          <a:prstGeom prst="line">
            <a:avLst/>
          </a:prstGeom>
          <a:ln w="285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E9189DF-1C9A-E285-C050-2642E06820E8}"/>
              </a:ext>
            </a:extLst>
          </p:cNvPr>
          <p:cNvCxnSpPr>
            <a:cxnSpLocks/>
          </p:cNvCxnSpPr>
          <p:nvPr/>
        </p:nvCxnSpPr>
        <p:spPr>
          <a:xfrm>
            <a:off x="2641475" y="2127485"/>
            <a:ext cx="0" cy="2440409"/>
          </a:xfrm>
          <a:prstGeom prst="line">
            <a:avLst/>
          </a:prstGeom>
          <a:ln w="28575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02D2A09-E311-D027-BCAE-3C55103F2A1D}"/>
              </a:ext>
            </a:extLst>
          </p:cNvPr>
          <p:cNvSpPr txBox="1"/>
          <p:nvPr/>
        </p:nvSpPr>
        <p:spPr>
          <a:xfrm>
            <a:off x="3032539" y="3246292"/>
            <a:ext cx="8684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</a:rPr>
              <a:t>barrel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1A5F967-69C8-250F-58F7-6A1D8ED4804D}"/>
              </a:ext>
            </a:extLst>
          </p:cNvPr>
          <p:cNvSpPr txBox="1"/>
          <p:nvPr/>
        </p:nvSpPr>
        <p:spPr>
          <a:xfrm>
            <a:off x="2233273" y="3400181"/>
            <a:ext cx="566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</a:rPr>
              <a:t>End cap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BFB3ED0-3571-C6C2-F42B-E7A5BC639E5B}"/>
              </a:ext>
            </a:extLst>
          </p:cNvPr>
          <p:cNvSpPr txBox="1"/>
          <p:nvPr/>
        </p:nvSpPr>
        <p:spPr>
          <a:xfrm>
            <a:off x="2433807" y="2786885"/>
            <a:ext cx="10111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Transition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C37137A-68E8-91E7-119E-DE1B5695EAB5}"/>
              </a:ext>
            </a:extLst>
          </p:cNvPr>
          <p:cNvCxnSpPr/>
          <p:nvPr/>
        </p:nvCxnSpPr>
        <p:spPr>
          <a:xfrm>
            <a:off x="7796612" y="2232467"/>
            <a:ext cx="0" cy="2335427"/>
          </a:xfrm>
          <a:prstGeom prst="line">
            <a:avLst/>
          </a:prstGeom>
          <a:ln w="285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A045A61-7280-7A88-C35D-B3C02C8F3FD3}"/>
              </a:ext>
            </a:extLst>
          </p:cNvPr>
          <p:cNvCxnSpPr>
            <a:cxnSpLocks/>
          </p:cNvCxnSpPr>
          <p:nvPr/>
        </p:nvCxnSpPr>
        <p:spPr>
          <a:xfrm>
            <a:off x="7442902" y="2127485"/>
            <a:ext cx="0" cy="2440409"/>
          </a:xfrm>
          <a:prstGeom prst="line">
            <a:avLst/>
          </a:prstGeom>
          <a:ln w="28575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19CAD249-62DE-8DEA-75BD-B4177AC207DD}"/>
              </a:ext>
            </a:extLst>
          </p:cNvPr>
          <p:cNvSpPr txBox="1"/>
          <p:nvPr/>
        </p:nvSpPr>
        <p:spPr>
          <a:xfrm>
            <a:off x="7862614" y="4150661"/>
            <a:ext cx="8684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</a:rPr>
              <a:t>barrel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9DA2C5A-BB9B-6C55-7E89-89E789189A4F}"/>
              </a:ext>
            </a:extLst>
          </p:cNvPr>
          <p:cNvSpPr txBox="1"/>
          <p:nvPr/>
        </p:nvSpPr>
        <p:spPr>
          <a:xfrm>
            <a:off x="7053018" y="3836962"/>
            <a:ext cx="566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</a:rPr>
              <a:t>End cap</a:t>
            </a:r>
          </a:p>
        </p:txBody>
      </p:sp>
      <p:sp>
        <p:nvSpPr>
          <p:cNvPr id="40" name="Date Placeholder 39">
            <a:extLst>
              <a:ext uri="{FF2B5EF4-FFF2-40B4-BE49-F238E27FC236}">
                <a16:creationId xmlns:a16="http://schemas.microsoft.com/office/drawing/2014/main" id="{AC761764-4CE6-C611-F54F-D81CA6135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Yongwen Zheng</a:t>
            </a:r>
            <a:endParaRPr lang="en-US" dirty="0"/>
          </a:p>
        </p:txBody>
      </p:sp>
      <p:sp>
        <p:nvSpPr>
          <p:cNvPr id="42" name="Slide Number Placeholder 41">
            <a:extLst>
              <a:ext uri="{FF2B5EF4-FFF2-40B4-BE49-F238E27FC236}">
                <a16:creationId xmlns:a16="http://schemas.microsoft.com/office/drawing/2014/main" id="{0664CFF3-F3AC-6BF3-267E-752CDE9C6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3102D-4E0B-4AFE-824B-F11278725AA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561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17C8925-5DCB-79DD-E053-8EE9D5E6F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59F8A5CD-F8D1-5865-A1EB-99BF405DDAF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lvl="1"/>
                <a:r>
                  <a:rPr lang="en-US" sz="2000" dirty="0"/>
                  <a:t>Generate 2D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2000" dirty="0"/>
                  <a:t> vs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 light flavor percent maps changes for different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dirty="0"/>
                      <m:t>𝜼</m:t>
                    </m:r>
                  </m:oMath>
                </a14:m>
                <a:r>
                  <a:rPr lang="en-US" sz="2000" dirty="0"/>
                  <a:t> regions</a:t>
                </a:r>
              </a:p>
              <a:p>
                <a:pPr lvl="1"/>
                <a:r>
                  <a:rPr lang="en-US" sz="2000" dirty="0"/>
                  <a:t>Uses different L.F. cuts for different region of the detector (barrel, transition, endcap) </a:t>
                </a:r>
              </a:p>
              <a:p>
                <a:pPr lvl="1"/>
                <a:endParaRPr lang="en-US" sz="2000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59F8A5CD-F8D1-5865-A1EB-99BF405DDA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F43D07AF-7E6C-15D3-8C71-50AE5C9C7F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2367" y="80488"/>
            <a:ext cx="783800" cy="762779"/>
          </a:xfrm>
          <a:prstGeom prst="rect">
            <a:avLst/>
          </a:prstGeom>
        </p:spPr>
      </p:pic>
      <p:pic>
        <p:nvPicPr>
          <p:cNvPr id="9" name="Picture 2" descr="Cover photos">
            <a:extLst>
              <a:ext uri="{FF2B5EF4-FFF2-40B4-BE49-F238E27FC236}">
                <a16:creationId xmlns:a16="http://schemas.microsoft.com/office/drawing/2014/main" id="{9281E180-D5E0-056A-BD74-CC78BB116C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0" t="26011" r="11538" b="13690"/>
          <a:stretch/>
        </p:blipFill>
        <p:spPr bwMode="auto">
          <a:xfrm>
            <a:off x="9591072" y="193865"/>
            <a:ext cx="2600928" cy="53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6E78FA-1874-15A7-609C-592898A39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Yongwen Zheng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009E6-D9CF-DA28-032E-93A69EF85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3102D-4E0B-4AFE-824B-F11278725AA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714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92AA1-87C7-5BCC-9F67-B8924F068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 Time</a:t>
            </a:r>
          </a:p>
        </p:txBody>
      </p:sp>
      <p:pic>
        <p:nvPicPr>
          <p:cNvPr id="7" name="Content Placeholder 6" descr="A group of people taking a selfie&#10;&#10;Description automatically generated">
            <a:extLst>
              <a:ext uri="{FF2B5EF4-FFF2-40B4-BE49-F238E27FC236}">
                <a16:creationId xmlns:a16="http://schemas.microsoft.com/office/drawing/2014/main" id="{D70696C1-F884-3CFE-B6FD-FDFF3137AE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785" y="3904120"/>
            <a:ext cx="3244056" cy="243304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BC4BE-672F-3DBD-7386-B8A27D281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Yongwen Zheng</a:t>
            </a:r>
            <a:endParaRPr lang="en-US" dirty="0"/>
          </a:p>
        </p:txBody>
      </p:sp>
      <p:pic>
        <p:nvPicPr>
          <p:cNvPr id="9" name="Picture 8" descr="A group of people taking a selfie&#10;&#10;Description automatically generated">
            <a:extLst>
              <a:ext uri="{FF2B5EF4-FFF2-40B4-BE49-F238E27FC236}">
                <a16:creationId xmlns:a16="http://schemas.microsoft.com/office/drawing/2014/main" id="{CE244486-83F5-5522-2A1C-DDA86828C8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65311" y="3575252"/>
            <a:ext cx="3703738" cy="2777804"/>
          </a:xfrm>
          <a:prstGeom prst="rect">
            <a:avLst/>
          </a:prstGeom>
        </p:spPr>
      </p:pic>
      <p:pic>
        <p:nvPicPr>
          <p:cNvPr id="11" name="Picture 10" descr="A person standing in front of a fountain&#10;&#10;Description automatically generated">
            <a:extLst>
              <a:ext uri="{FF2B5EF4-FFF2-40B4-BE49-F238E27FC236}">
                <a16:creationId xmlns:a16="http://schemas.microsoft.com/office/drawing/2014/main" id="{7B77A22C-60DA-0922-B617-90AFAEAAB6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92673" y="1351391"/>
            <a:ext cx="3397300" cy="2547975"/>
          </a:xfrm>
          <a:prstGeom prst="rect">
            <a:avLst/>
          </a:prstGeom>
        </p:spPr>
      </p:pic>
      <p:pic>
        <p:nvPicPr>
          <p:cNvPr id="13" name="Picture 12" descr="A group of people around a table&#10;&#10;Description automatically generated">
            <a:extLst>
              <a:ext uri="{FF2B5EF4-FFF2-40B4-BE49-F238E27FC236}">
                <a16:creationId xmlns:a16="http://schemas.microsoft.com/office/drawing/2014/main" id="{53DC25ED-EA9E-08FC-1EA0-20BE2EF531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989915" y="942575"/>
            <a:ext cx="3829049" cy="2871788"/>
          </a:xfrm>
          <a:prstGeom prst="rect">
            <a:avLst/>
          </a:prstGeom>
        </p:spPr>
      </p:pic>
      <p:pic>
        <p:nvPicPr>
          <p:cNvPr id="6" name="Picture 5" descr="A large building with a fountain&#10;&#10;Description automatically generated">
            <a:extLst>
              <a:ext uri="{FF2B5EF4-FFF2-40B4-BE49-F238E27FC236}">
                <a16:creationId xmlns:a16="http://schemas.microsoft.com/office/drawing/2014/main" id="{58BDDDF5-2F72-8E45-74FC-C63F0F837B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0821" y="2306577"/>
            <a:ext cx="3572748" cy="2679561"/>
          </a:xfrm>
          <a:prstGeom prst="rect">
            <a:avLst/>
          </a:prstGeom>
        </p:spPr>
      </p:pic>
      <p:pic>
        <p:nvPicPr>
          <p:cNvPr id="17" name="Picture 16" descr="A screenshot of a computer&#10;&#10;Description automatically generated">
            <a:extLst>
              <a:ext uri="{FF2B5EF4-FFF2-40B4-BE49-F238E27FC236}">
                <a16:creationId xmlns:a16="http://schemas.microsoft.com/office/drawing/2014/main" id="{3ABDAD47-283C-5B33-F7F2-03668465C7E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0" t="2223" r="2825" b="4840"/>
          <a:stretch/>
        </p:blipFill>
        <p:spPr>
          <a:xfrm>
            <a:off x="3223172" y="1691100"/>
            <a:ext cx="1403931" cy="1884152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CC07329-194B-FFA2-E5EC-952CE314A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3102D-4E0B-4AFE-824B-F11278725AA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091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41505-F282-90FA-7B71-6DBCB12EB2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 Up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5D0288CB-C0E4-05DC-D502-408BB924F8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9A4F58-8762-21F2-8D90-9CB8C23ED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Yongwen Zheng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E1DCFFE-B888-F2FB-F224-26EDFCD61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3102D-4E0B-4AFE-824B-F11278725AAE}" type="slidenum">
              <a:rPr lang="en-US" smtClean="0"/>
              <a:t>15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00E675-4800-CEFE-7F42-AFDE955BB3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2367" y="80488"/>
            <a:ext cx="783800" cy="762779"/>
          </a:xfrm>
          <a:prstGeom prst="rect">
            <a:avLst/>
          </a:prstGeom>
        </p:spPr>
      </p:pic>
      <p:pic>
        <p:nvPicPr>
          <p:cNvPr id="10" name="Picture 2" descr="Cover photos">
            <a:extLst>
              <a:ext uri="{FF2B5EF4-FFF2-40B4-BE49-F238E27FC236}">
                <a16:creationId xmlns:a16="http://schemas.microsoft.com/office/drawing/2014/main" id="{AC8CEFFF-4F10-2E49-CC9E-B9319A2F61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0" t="26011" r="11538" b="13690"/>
          <a:stretch/>
        </p:blipFill>
        <p:spPr bwMode="auto">
          <a:xfrm>
            <a:off x="9591072" y="193865"/>
            <a:ext cx="2600928" cy="53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23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6">
                <a:extLst>
                  <a:ext uri="{FF2B5EF4-FFF2-40B4-BE49-F238E27FC236}">
                    <a16:creationId xmlns:a16="http://schemas.microsoft.com/office/drawing/2014/main" id="{7CD6B76D-6754-715C-95D1-1A3FB266D12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dirty="0"/>
                  <a:t> -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/>
                  <a:t> Map</a:t>
                </a:r>
              </a:p>
            </p:txBody>
          </p:sp>
        </mc:Choice>
        <mc:Fallback xmlns="">
          <p:sp>
            <p:nvSpPr>
              <p:cNvPr id="7" name="Title 6">
                <a:extLst>
                  <a:ext uri="{FF2B5EF4-FFF2-40B4-BE49-F238E27FC236}">
                    <a16:creationId xmlns:a16="http://schemas.microsoft.com/office/drawing/2014/main" id="{7CD6B76D-6754-715C-95D1-1A3FB266D1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727" b="-22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Content Placeholder 18" descr="A blue graph with white text&#10;&#10;Description automatically generated">
            <a:extLst>
              <a:ext uri="{FF2B5EF4-FFF2-40B4-BE49-F238E27FC236}">
                <a16:creationId xmlns:a16="http://schemas.microsoft.com/office/drawing/2014/main" id="{3B2CD32A-C6A1-5220-1243-5FFEEF3429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3" y="2013636"/>
            <a:ext cx="3654425" cy="2830729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D1A7C5A8-0D79-D026-B6B0-8FBA6F67DFBA}"/>
                  </a:ext>
                </a:extLst>
              </p:cNvPr>
              <p:cNvSpPr>
                <a:spLocks noGrp="1"/>
              </p:cNvSpPr>
              <p:nvPr>
                <p:ph idx="15"/>
              </p:nvPr>
            </p:nvSpPr>
            <p:spPr/>
            <p:txBody>
              <a:bodyPr/>
              <a:lstStyle/>
              <a:p>
                <a:pPr lvl="2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dirty="0"/>
                  <a:t>Smaller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binning is used for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dirty="0"/>
                  <a:t>. </a:t>
                </a:r>
              </a:p>
              <a:p>
                <a:pPr lvl="2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dirty="0"/>
                  <a:t>The old plots used -1 for underflowing bins. For these values in the ratio plot,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dirty="0"/>
                  <a:t> is set to 1. </a:t>
                </a:r>
              </a:p>
              <a:p>
                <a:pPr lvl="2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dirty="0"/>
                  <a:t>In the region 1.1 &lt;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dirty="0"/>
                  <a:t> &lt; 1.3, the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/>
                  <a:t> cuts are lower compared with the 2016 plot. 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D1A7C5A8-0D79-D026-B6B0-8FBA6F67DF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5"/>
              </p:nvPr>
            </p:nvSpPr>
            <p:spPr>
              <a:blipFill>
                <a:blip r:embed="rId5"/>
                <a:stretch>
                  <a:fillRect t="-2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056C4774-1CDB-9641-9BC9-AC9ED7C2FD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2367" y="80488"/>
            <a:ext cx="783800" cy="762779"/>
          </a:xfrm>
          <a:prstGeom prst="rect">
            <a:avLst/>
          </a:prstGeom>
        </p:spPr>
      </p:pic>
      <p:pic>
        <p:nvPicPr>
          <p:cNvPr id="5" name="Picture 2" descr="Cover photos">
            <a:extLst>
              <a:ext uri="{FF2B5EF4-FFF2-40B4-BE49-F238E27FC236}">
                <a16:creationId xmlns:a16="http://schemas.microsoft.com/office/drawing/2014/main" id="{FD7A6E0F-FC8A-66B7-FD28-551BE0E854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0" t="26011" r="11538" b="13690"/>
          <a:stretch/>
        </p:blipFill>
        <p:spPr bwMode="auto">
          <a:xfrm>
            <a:off x="9591072" y="193865"/>
            <a:ext cx="2600928" cy="53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Content Placeholder 12" descr="A graph of different colored squares&#10;&#10;Description automatically generated">
            <a:extLst>
              <a:ext uri="{FF2B5EF4-FFF2-40B4-BE49-F238E27FC236}">
                <a16:creationId xmlns:a16="http://schemas.microsoft.com/office/drawing/2014/main" id="{5BDE14B2-A10F-325C-ADBD-DA35C4873BE8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238" y="2115978"/>
            <a:ext cx="3654425" cy="2626044"/>
          </a:xfrm>
        </p:spPr>
      </p:pic>
      <p:pic>
        <p:nvPicPr>
          <p:cNvPr id="11" name="Content Placeholder 40" descr="A blue and yellow chart&#10;&#10;Description automatically generated">
            <a:extLst>
              <a:ext uri="{FF2B5EF4-FFF2-40B4-BE49-F238E27FC236}">
                <a16:creationId xmlns:a16="http://schemas.microsoft.com/office/drawing/2014/main" id="{3CE8F66B-F492-E9C8-5DBE-7FA844EC8D61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763" y="2189318"/>
            <a:ext cx="3656012" cy="2479364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D3B797-F679-CC94-8896-A8759C7DE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Yongwen Zheng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89F22E-5355-683D-6512-F9DD6A33B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3102D-4E0B-4AFE-824B-F11278725AA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0636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FD6CF07-1677-2D05-8F62-DAF19CA0444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dirty="0"/>
                  <a:t> - efficiency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FD6CF07-1677-2D05-8F62-DAF19CA044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727" b="-22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A graph of a number of numbers&#10;&#10;Description automatically generated">
            <a:extLst>
              <a:ext uri="{FF2B5EF4-FFF2-40B4-BE49-F238E27FC236}">
                <a16:creationId xmlns:a16="http://schemas.microsoft.com/office/drawing/2014/main" id="{C489A233-C282-EEB3-4245-DA6050DBF03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332" y="1846263"/>
            <a:ext cx="4049686" cy="3136900"/>
          </a:xfrm>
        </p:spPr>
      </p:pic>
      <p:pic>
        <p:nvPicPr>
          <p:cNvPr id="9" name="Content Placeholder 8" descr="A graph of a light flavor muon&#10;&#10;Description automatically generated">
            <a:extLst>
              <a:ext uri="{FF2B5EF4-FFF2-40B4-BE49-F238E27FC236}">
                <a16:creationId xmlns:a16="http://schemas.microsoft.com/office/drawing/2014/main" id="{0E73C24F-6672-FCC8-8137-53D6E2350191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157" y="1846263"/>
            <a:ext cx="4049686" cy="313690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3C198911-600D-63E1-1700-A3C6343C890E}"/>
                  </a:ext>
                </a:extLst>
              </p:cNvPr>
              <p:cNvSpPr>
                <a:spLocks noGrp="1"/>
              </p:cNvSpPr>
              <p:nvPr>
                <p:ph sz="half" idx="14"/>
              </p:nvPr>
            </p:nvSpPr>
            <p:spPr/>
            <p:txBody>
              <a:bodyPr/>
              <a:lstStyle/>
              <a:p>
                <a:pPr marL="669798" lvl="1" indent="-285750"/>
                <a:r>
                  <a:rPr lang="en-US" dirty="0"/>
                  <a:t>Low statistics for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dirty="0"/>
                  <a:t> region especially for light flavor</a:t>
                </a:r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3C198911-600D-63E1-1700-A3C6343C890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4"/>
              </p:nvPr>
            </p:nvSpPr>
            <p:spPr>
              <a:blipFill>
                <a:blip r:embed="rId5"/>
                <a:stretch>
                  <a:fillRect t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9D7FC300-EF3B-F9F1-E650-470935F432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2367" y="80488"/>
            <a:ext cx="783800" cy="762779"/>
          </a:xfrm>
          <a:prstGeom prst="rect">
            <a:avLst/>
          </a:prstGeom>
        </p:spPr>
      </p:pic>
      <p:pic>
        <p:nvPicPr>
          <p:cNvPr id="13" name="Picture 2" descr="Cover photos">
            <a:extLst>
              <a:ext uri="{FF2B5EF4-FFF2-40B4-BE49-F238E27FC236}">
                <a16:creationId xmlns:a16="http://schemas.microsoft.com/office/drawing/2014/main" id="{15A26381-8D53-3194-B0E0-A13DCF84F1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0" t="26011" r="11538" b="13690"/>
          <a:stretch/>
        </p:blipFill>
        <p:spPr bwMode="auto">
          <a:xfrm>
            <a:off x="9591072" y="193865"/>
            <a:ext cx="2600928" cy="53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A4C0588-FF39-3F53-3075-881F75092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Yongwen Zheng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20F1B94D-8E41-6098-0CDB-804ABC8E1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3102D-4E0B-4AFE-824B-F11278725AA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84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FD6CF07-1677-2D05-8F62-DAF19CA0444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dirty="0"/>
                  <a:t> - efficiency by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/>
                      <m:t>𝜼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FD6CF07-1677-2D05-8F62-DAF19CA044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727" b="-22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Content Placeholder 8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2DD9DB7E-BBD2-C732-0A17-8336A619D68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332" y="1846263"/>
            <a:ext cx="4049686" cy="3136900"/>
          </a:xfrm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4A4EA8FE-9624-26E9-7BD5-C0287E52A936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157" y="1846263"/>
            <a:ext cx="4049686" cy="3136900"/>
          </a:xfrm>
        </p:spPr>
      </p:pic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6C56AD4-E9B4-6F98-5602-6A273A413627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pPr marL="669798" lvl="1" indent="-285750"/>
            <a:r>
              <a:rPr lang="en-US" dirty="0"/>
              <a:t>Higher efficiency for prompt</a:t>
            </a:r>
          </a:p>
          <a:p>
            <a:pPr marL="669798" lvl="1" indent="-285750"/>
            <a:r>
              <a:rPr lang="en-US" dirty="0"/>
              <a:t>Low stats for light flavor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A035E9-6A8C-6299-16BE-F8EA348150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2367" y="80488"/>
            <a:ext cx="783800" cy="762779"/>
          </a:xfrm>
          <a:prstGeom prst="rect">
            <a:avLst/>
          </a:prstGeom>
        </p:spPr>
      </p:pic>
      <p:pic>
        <p:nvPicPr>
          <p:cNvPr id="7" name="Picture 2" descr="Cover photos">
            <a:extLst>
              <a:ext uri="{FF2B5EF4-FFF2-40B4-BE49-F238E27FC236}">
                <a16:creationId xmlns:a16="http://schemas.microsoft.com/office/drawing/2014/main" id="{83874CC5-0419-801E-B948-BD03749CFA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0" t="26011" r="11538" b="13690"/>
          <a:stretch/>
        </p:blipFill>
        <p:spPr bwMode="auto">
          <a:xfrm>
            <a:off x="9591072" y="193865"/>
            <a:ext cx="2600928" cy="53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47F18A53-5A1D-E22B-0910-8F0BA88E7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Yongwen Zheng</a:t>
            </a:r>
            <a:endParaRPr lang="en-US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2F4693AA-5E24-0866-258D-92969D50A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3102D-4E0B-4AFE-824B-F11278725AA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4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E837A-140A-1D92-5712-F3D7B0EFA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ATLAS Detector in Run 3</a:t>
            </a:r>
          </a:p>
        </p:txBody>
      </p:sp>
      <p:pic>
        <p:nvPicPr>
          <p:cNvPr id="11" name="Content Placeholder 10" descr="A blue and white diagram of a blue and black engine&#10;&#10;Description automatically generated with medium confidence">
            <a:extLst>
              <a:ext uri="{FF2B5EF4-FFF2-40B4-BE49-F238E27FC236}">
                <a16:creationId xmlns:a16="http://schemas.microsoft.com/office/drawing/2014/main" id="{F4FF1108-D659-80F1-BA9E-81D31906918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" r="1041"/>
          <a:stretch/>
        </p:blipFill>
        <p:spPr>
          <a:xfrm>
            <a:off x="5729541" y="1894790"/>
            <a:ext cx="6275942" cy="3925245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0754402-C823-F581-34A5-F10EB15371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2367" y="80488"/>
            <a:ext cx="783800" cy="762779"/>
          </a:xfrm>
          <a:prstGeom prst="rect">
            <a:avLst/>
          </a:prstGeom>
        </p:spPr>
      </p:pic>
      <p:pic>
        <p:nvPicPr>
          <p:cNvPr id="7" name="Picture 2" descr="Cover photos">
            <a:extLst>
              <a:ext uri="{FF2B5EF4-FFF2-40B4-BE49-F238E27FC236}">
                <a16:creationId xmlns:a16="http://schemas.microsoft.com/office/drawing/2014/main" id="{B4FAA34D-F67D-0014-F670-EE10E198DE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0" t="26011" r="11538" b="13690"/>
          <a:stretch/>
        </p:blipFill>
        <p:spPr bwMode="auto">
          <a:xfrm>
            <a:off x="9591072" y="193865"/>
            <a:ext cx="2600928" cy="53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BAA62D2-7E99-29A4-6A4E-E515B373AEE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027706" y="1845732"/>
                <a:ext cx="4937760" cy="4272966"/>
              </a:xfrm>
            </p:spPr>
            <p:txBody>
              <a:bodyPr>
                <a:noAutofit/>
              </a:bodyPr>
              <a:lstStyle/>
              <a:p>
                <a:pPr marL="201168" lvl="1" indent="0">
                  <a:buNone/>
                </a:pPr>
                <a:r>
                  <a:rPr lang="en-US" sz="1600" b="1" dirty="0"/>
                  <a:t>Proton-proton collision </a:t>
                </a:r>
                <a:r>
                  <a:rPr lang="en-US" sz="1600" dirty="0"/>
                  <a:t>with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sz="1600" dirty="0"/>
                  <a:t> = 13.6 </a:t>
                </a:r>
                <a:r>
                  <a:rPr lang="en-US" sz="1600" dirty="0" err="1"/>
                  <a:t>TeV</a:t>
                </a:r>
                <a:endParaRPr lang="en-US" sz="16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600" dirty="0"/>
                  <a:t>Generate lots of particles with muon final state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sz="400" dirty="0"/>
              </a:p>
              <a:p>
                <a:pPr marL="201168" lvl="1" indent="0">
                  <a:buNone/>
                </a:pPr>
                <a:r>
                  <a:rPr lang="en-US" sz="1600" b="1" dirty="0"/>
                  <a:t>Tracking system: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600" dirty="0">
                    <a:solidFill>
                      <a:srgbClr val="FF0000"/>
                    </a:solidFill>
                  </a:rPr>
                  <a:t>Inner detector (ID)</a:t>
                </a:r>
              </a:p>
              <a:p>
                <a:pPr lvl="2"/>
                <a:r>
                  <a:rPr lang="en-US" sz="1600" dirty="0"/>
                  <a:t>Pixel Detector</a:t>
                </a:r>
              </a:p>
              <a:p>
                <a:pPr lvl="2"/>
                <a:r>
                  <a:rPr lang="en-US" sz="1600" dirty="0"/>
                  <a:t>Semiconductor Tracker</a:t>
                </a:r>
              </a:p>
              <a:p>
                <a:pPr lvl="2"/>
                <a:r>
                  <a:rPr lang="en-US" sz="1600" dirty="0"/>
                  <a:t>Transition Radiation Tracker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600" dirty="0">
                    <a:solidFill>
                      <a:schemeClr val="accent1"/>
                    </a:solidFill>
                  </a:rPr>
                  <a:t>Muon spectrometer (MS) </a:t>
                </a:r>
              </a:p>
              <a:p>
                <a:pPr lvl="2"/>
                <a:r>
                  <a:rPr lang="en-US" sz="1600" dirty="0"/>
                  <a:t>Muon drift tubes</a:t>
                </a:r>
              </a:p>
              <a:p>
                <a:pPr lvl="2"/>
                <a:endParaRPr lang="en-US" sz="400" dirty="0"/>
              </a:p>
              <a:p>
                <a:pPr marL="201168" lvl="1" indent="0">
                  <a:buNone/>
                </a:pPr>
                <a:r>
                  <a:rPr lang="en-US" sz="1600" b="1" dirty="0"/>
                  <a:t>Types of muons:</a:t>
                </a:r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sz="1600" b="1" dirty="0"/>
                  <a:t>ID</a:t>
                </a:r>
                <a:r>
                  <a:rPr lang="en-US" sz="1600" dirty="0"/>
                  <a:t>: reconstructed from inner detector alone</a:t>
                </a:r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sz="1600" b="1" dirty="0"/>
                  <a:t>ME</a:t>
                </a:r>
                <a:r>
                  <a:rPr lang="en-US" sz="1600" dirty="0"/>
                  <a:t>: reconstructed from MS and track extrapolated to primary vertex</a:t>
                </a:r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sz="1600" b="1" dirty="0"/>
                  <a:t>CB</a:t>
                </a:r>
                <a:r>
                  <a:rPr lang="en-US" sz="1600" dirty="0"/>
                  <a:t>: uses both ID and ME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BAA62D2-7E99-29A4-6A4E-E515B373AE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027706" y="1845732"/>
                <a:ext cx="4937760" cy="4272966"/>
              </a:xfrm>
              <a:blipFill>
                <a:blip r:embed="rId6"/>
                <a:stretch>
                  <a:fillRect t="-856" b="-35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E1B4379-EFC4-5BBB-21D0-9D2DDA76102E}"/>
              </a:ext>
            </a:extLst>
          </p:cNvPr>
          <p:cNvCxnSpPr/>
          <p:nvPr/>
        </p:nvCxnSpPr>
        <p:spPr>
          <a:xfrm flipH="1">
            <a:off x="9429364" y="3429000"/>
            <a:ext cx="1726316" cy="2160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3858988-4BD9-9048-439A-C61E3B41F008}"/>
                  </a:ext>
                </a:extLst>
              </p:cNvPr>
              <p:cNvSpPr txBox="1"/>
              <p:nvPr/>
            </p:nvSpPr>
            <p:spPr>
              <a:xfrm>
                <a:off x="8011426" y="1700984"/>
                <a:ext cx="1381882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chemeClr val="accent1"/>
                    </a:solidFill>
                  </a:rPr>
                  <a:t>0 &lt;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dirty="0" smtClean="0">
                        <a:solidFill>
                          <a:schemeClr val="accent1"/>
                        </a:solidFill>
                      </a:rPr>
                      <m:t>𝜼</m:t>
                    </m:r>
                    <m:r>
                      <a:rPr lang="en-US" sz="16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chemeClr val="accent1"/>
                    </a:solidFill>
                  </a:rPr>
                  <a:t>&lt; 1.05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3858988-4BD9-9048-439A-C61E3B41F0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1426" y="1700984"/>
                <a:ext cx="1381882" cy="338554"/>
              </a:xfrm>
              <a:prstGeom prst="rect">
                <a:avLst/>
              </a:prstGeom>
              <a:blipFill>
                <a:blip r:embed="rId7"/>
                <a:stretch>
                  <a:fillRect l="-2203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92344FF-627D-77EB-F7C4-F2C1DCE31644}"/>
                  </a:ext>
                </a:extLst>
              </p:cNvPr>
              <p:cNvSpPr txBox="1"/>
              <p:nvPr/>
            </p:nvSpPr>
            <p:spPr>
              <a:xfrm>
                <a:off x="5806602" y="3383148"/>
                <a:ext cx="1136859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dirty="0" smtClean="0">
                        <a:solidFill>
                          <a:schemeClr val="accent1"/>
                        </a:solidFill>
                      </a:rPr>
                      <m:t>𝜼</m:t>
                    </m:r>
                    <m:r>
                      <a:rPr lang="en-US" sz="16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chemeClr val="accent1"/>
                    </a:solidFill>
                  </a:rPr>
                  <a:t>&gt; 1.4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92344FF-627D-77EB-F7C4-F2C1DCE316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6602" y="3383148"/>
                <a:ext cx="1136859" cy="338554"/>
              </a:xfrm>
              <a:prstGeom prst="rect">
                <a:avLst/>
              </a:prstGeom>
              <a:blipFill>
                <a:blip r:embed="rId8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86C5C69F-FE22-23DC-21CD-F27A324E8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Yongwen Zheng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5B004C26-7BCF-C395-2434-5AD5E044D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3102D-4E0B-4AFE-824B-F11278725AA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33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6"/>
    </mc:Choice>
    <mc:Fallback xmlns="">
      <p:transition spd="slow" advTm="166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D9212B9-73C2-6069-4A26-20A5D7D41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Identification Motivation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037EFE8-2A4C-6E62-363E-E0011A63E3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58240" y="3940307"/>
            <a:ext cx="4937760" cy="1878541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Want to study heavy particles (H, t) and increase pure sample of prompt muons</a:t>
            </a:r>
          </a:p>
          <a:p>
            <a:pPr lvl="1"/>
            <a:r>
              <a:rPr lang="en-US" b="1" dirty="0"/>
              <a:t>Increase prompt muon acceptance and light flavor rejection</a:t>
            </a:r>
          </a:p>
          <a:p>
            <a:pPr lvl="1"/>
            <a:r>
              <a:rPr lang="en-US" dirty="0"/>
              <a:t>Separating prompt and </a:t>
            </a:r>
            <a:r>
              <a:rPr lang="en-US" dirty="0" err="1"/>
              <a:t>nonPrompt</a:t>
            </a:r>
            <a:r>
              <a:rPr lang="en-US" dirty="0"/>
              <a:t> is work for isolation workgroup (not mine🙃)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F0CF0F77-681D-D9AA-E84B-59803DA1A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Yongwen Zheng</a:t>
            </a:r>
            <a:endParaRPr lang="en-US" dirty="0"/>
          </a:p>
        </p:txBody>
      </p:sp>
      <p:pic>
        <p:nvPicPr>
          <p:cNvPr id="13" name="Content Placeholder 9" descr="A diagram of a solar system&#10;&#10;Description automatically generated">
            <a:extLst>
              <a:ext uri="{FF2B5EF4-FFF2-40B4-BE49-F238E27FC236}">
                <a16:creationId xmlns:a16="http://schemas.microsoft.com/office/drawing/2014/main" id="{1E81C05F-4E8F-AEE0-02F6-E993091FC40A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1855347"/>
            <a:ext cx="4937125" cy="400455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4F1D8DD-FC4A-0792-518A-3527F37EC4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2367" y="80488"/>
            <a:ext cx="783800" cy="762779"/>
          </a:xfrm>
          <a:prstGeom prst="rect">
            <a:avLst/>
          </a:prstGeom>
        </p:spPr>
      </p:pic>
      <p:pic>
        <p:nvPicPr>
          <p:cNvPr id="15" name="Picture 2" descr="Cover photos">
            <a:extLst>
              <a:ext uri="{FF2B5EF4-FFF2-40B4-BE49-F238E27FC236}">
                <a16:creationId xmlns:a16="http://schemas.microsoft.com/office/drawing/2014/main" id="{E30A6155-9538-F509-6433-A972A30FA5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0" t="26011" r="11538" b="13690"/>
          <a:stretch/>
        </p:blipFill>
        <p:spPr bwMode="auto">
          <a:xfrm>
            <a:off x="9591072" y="193865"/>
            <a:ext cx="2600928" cy="53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242B9D5B-FFD5-6F16-9FB1-9134D3B25E8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435478"/>
                  </p:ext>
                </p:extLst>
              </p:nvPr>
            </p:nvGraphicFramePr>
            <p:xfrm>
              <a:off x="1537551" y="1855347"/>
              <a:ext cx="4064000" cy="206158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16000">
                      <a:extLst>
                        <a:ext uri="{9D8B030D-6E8A-4147-A177-3AD203B41FA5}">
                          <a16:colId xmlns:a16="http://schemas.microsoft.com/office/drawing/2014/main" val="4129056075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2219597782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3249483044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3024233065"/>
                        </a:ext>
                      </a:extLst>
                    </a:gridCol>
                  </a:tblGrid>
                  <a:tr h="548479">
                    <a:tc>
                      <a:txBody>
                        <a:bodyPr/>
                        <a:lstStyle/>
                        <a:p>
                          <a:r>
                            <a:rPr lang="en-US" sz="1400" b="1" dirty="0"/>
                            <a:t>Type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/>
                            <a:t>Prompt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/>
                            <a:t>Non prompt 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/>
                            <a:t>Light flavor 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4442633"/>
                      </a:ext>
                    </a:extLst>
                  </a:tr>
                  <a:tr h="54847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Main Decay Sources</a:t>
                          </a:r>
                          <a:endParaRPr lang="en-US" sz="1400" b="0" i="1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b, c jets, 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oMath>
                          </a14:m>
                          <a:r>
                            <a:rPr lang="en-US" sz="1400" dirty="0"/>
                            <a:t> and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oMath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88609998"/>
                      </a:ext>
                    </a:extLst>
                  </a:tr>
                  <a:tr h="78158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Decay Time (s)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&lt;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−22</m:t>
                                  </m:r>
                                </m:sup>
                              </m:sSup>
                            </m:oMath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&lt;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−13</m:t>
                                  </m:r>
                                </m:sup>
                              </m:sSup>
                            </m:oMath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&lt;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−8</m:t>
                                  </m:r>
                                </m:sup>
                              </m:sSup>
                            </m:oMath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2264728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242B9D5B-FFD5-6F16-9FB1-9134D3B25E8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435478"/>
                  </p:ext>
                </p:extLst>
              </p:nvPr>
            </p:nvGraphicFramePr>
            <p:xfrm>
              <a:off x="1537551" y="1855347"/>
              <a:ext cx="4064000" cy="206158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16000">
                      <a:extLst>
                        <a:ext uri="{9D8B030D-6E8A-4147-A177-3AD203B41FA5}">
                          <a16:colId xmlns:a16="http://schemas.microsoft.com/office/drawing/2014/main" val="4129056075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2219597782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3249483044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3024233065"/>
                        </a:ext>
                      </a:extLst>
                    </a:gridCol>
                  </a:tblGrid>
                  <a:tr h="548479">
                    <a:tc>
                      <a:txBody>
                        <a:bodyPr/>
                        <a:lstStyle/>
                        <a:p>
                          <a:r>
                            <a:rPr lang="en-US" sz="1400" b="1" dirty="0"/>
                            <a:t>Type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/>
                            <a:t>Prompt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/>
                            <a:t>Non prompt 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/>
                            <a:t>Light flavor 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4442633"/>
                      </a:ext>
                    </a:extLst>
                  </a:tr>
                  <a:tr h="73152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Main Decay Sources</a:t>
                          </a:r>
                          <a:endParaRPr lang="en-US" sz="1400" b="0" i="1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599" t="-75833" r="-202395" b="-10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01807" t="-75833" r="-103614" b="-10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00000" t="-75833" r="-2994" b="-1091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88609998"/>
                      </a:ext>
                    </a:extLst>
                  </a:tr>
                  <a:tr h="78158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Decay Time (s)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599" t="-163566" r="-202395" b="-15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01807" t="-163566" r="-103614" b="-15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00000" t="-163566" r="-2994" b="-15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2264728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5FE7D2-8AF8-A582-192F-B0D13AA38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3102D-4E0B-4AFE-824B-F11278725AA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445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2586"/>
    </mc:Choice>
    <mc:Fallback xmlns="">
      <p:transition spd="slow" advTm="142586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FADC1-EEED-349A-34B7-64C5353E0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Variables for Cuts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5E5EA9F7-5C6E-D355-42AC-767A8E02BC0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669798" lvl="1" indent="-285750"/>
                <a:r>
                  <a:rPr lang="en-US" dirty="0"/>
                  <a:t>Light flavor -&gt; decay results in kink in track (distinguishable feature)</a:t>
                </a:r>
              </a:p>
              <a:p>
                <a:pPr marL="852678" lvl="2" indent="-285750"/>
                <a14:m>
                  <m:oMath xmlns:m="http://schemas.openxmlformats.org/officeDocument/2006/math">
                    <m:r>
                      <a:rPr lang="en-US" altLang="ko-KR" b="1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𝒒</m:t>
                    </m:r>
                    <m:r>
                      <a:rPr lang="en-US" altLang="ko-KR" b="1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ko-KR" b="1" i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𝒑</m:t>
                    </m:r>
                  </m:oMath>
                </a14:m>
                <a:r>
                  <a:rPr lang="ko-KR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</a:t>
                </a:r>
                <a:r>
                  <a:rPr 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significance </a:t>
                </a:r>
                <a:r>
                  <a:rPr 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type m:val="lin"/>
                                <m:ctrlPr>
                                  <a:rPr lang="en-US" i="1">
                                    <a:solidFill>
                                      <a:schemeClr val="tx1">
                                        <a:lumMod val="85000"/>
                                        <a:lumOff val="1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tx1">
                                        <a:lumMod val="85000"/>
                                        <a:lumOff val="1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tx1">
                                        <a:lumMod val="85000"/>
                                        <a:lumOff val="1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i="1">
                                    <a:solidFill>
                                      <a:schemeClr val="tx1">
                                        <a:lumMod val="85000"/>
                                        <a:lumOff val="1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den>
                            </m:f>
                          </m:e>
                          <m:sub>
                            <m:r>
                              <a:rPr lang="en-US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𝐼𝐷</m:t>
                            </m:r>
                          </m:sub>
                        </m:sSub>
                        <m:r>
                          <a:rPr lang="en-US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type m:val="lin"/>
                                <m:ctrlPr>
                                  <a:rPr lang="en-US" i="1">
                                    <a:solidFill>
                                      <a:schemeClr val="tx1">
                                        <a:lumMod val="85000"/>
                                        <a:lumOff val="1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tx1">
                                        <a:lumMod val="85000"/>
                                        <a:lumOff val="1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tx1">
                                        <a:lumMod val="85000"/>
                                        <a:lumOff val="1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i="1">
                                    <a:solidFill>
                                      <a:schemeClr val="tx1">
                                        <a:lumMod val="85000"/>
                                        <a:lumOff val="1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den>
                            </m:f>
                          </m:e>
                          <m:sub>
                            <m:r>
                              <a:rPr lang="en-US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𝑀𝐸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𝐼𝐷</m:t>
                            </m:r>
                          </m:sub>
                          <m:sup>
                            <m:r>
                              <a:rPr lang="en-US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+ </m:t>
                        </m:r>
                        <m:sSubSup>
                          <m:sSubSupPr>
                            <m:ctrlPr>
                              <a:rPr lang="en-US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𝑀𝐸</m:t>
                            </m:r>
                          </m:sub>
                          <m:sup>
                            <m:r>
                              <a:rPr lang="en-US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  <m:r>
                      <a:rPr lang="en-US" i="1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imbalance between ID and MS </a:t>
                </a:r>
                <a:r>
                  <a:rPr 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on charge over momentum </a:t>
                </a:r>
                <a:r>
                  <a:rPr 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(track curvature)</a:t>
                </a:r>
              </a:p>
              <a:p>
                <a:pPr marL="852678" lvl="2" indent="-285750"/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𝝆</m:t>
                        </m:r>
                      </m:e>
                      <m:sup>
                        <m:r>
                          <a:rPr lang="en-US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1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: 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𝐼𝐷</m:t>
                            </m:r>
                          </m:sup>
                        </m:sSubSup>
                        <m:r>
                          <a:rPr lang="en-US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𝑀𝐸</m:t>
                            </m:r>
                          </m:sup>
                        </m:sSubSup>
                      </m:e>
                    </m:d>
                    <m:sSubSup>
                      <m:sSubSupPr>
                        <m:ctrlPr>
                          <a:rPr lang="en-US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/</m:t>
                        </m:r>
                        <m:r>
                          <a:rPr lang="en-US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𝐶𝐵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imbalance between ID and MS </a:t>
                </a:r>
                <a:r>
                  <a:rPr 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momentum</a:t>
                </a:r>
              </a:p>
              <a:p>
                <a:pPr marL="852678" lvl="2" indent="-285750"/>
                <a:r>
                  <a:rPr 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Reduced</a:t>
                </a:r>
                <a:r>
                  <a:rPr 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𝓧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b="1" dirty="0"/>
                  <a:t> </a:t>
                </a:r>
                <a:r>
                  <a:rPr lang="en-US" dirty="0"/>
                  <a:t>: goodness of track </a:t>
                </a:r>
                <a:r>
                  <a:rPr lang="en-US" b="1" dirty="0"/>
                  <a:t>fit</a:t>
                </a:r>
                <a:r>
                  <a:rPr lang="en-US" dirty="0"/>
                  <a:t> </a:t>
                </a:r>
              </a:p>
              <a:p>
                <a:pPr marL="669798" lvl="1" indent="-285750"/>
                <a:r>
                  <a:rPr 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The distribution of </a:t>
                </a:r>
                <a14:m>
                  <m:oMath xmlns:m="http://schemas.openxmlformats.org/officeDocument/2006/math">
                    <m:r>
                      <a:rPr lang="en-US" altLang="ko-KR" b="1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𝒒</m:t>
                    </m:r>
                    <m:r>
                      <a:rPr lang="en-US" altLang="ko-KR" b="1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ko-KR" b="1" i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𝒑</m:t>
                    </m:r>
                  </m:oMath>
                </a14:m>
                <a:r>
                  <a:rPr lang="ko-KR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</a:t>
                </a:r>
                <a:r>
                  <a:rPr 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significance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𝝆</m:t>
                        </m:r>
                      </m:e>
                      <m:sup>
                        <m:r>
                          <a:rPr lang="en-US" b="1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changes in different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/>
                      <m:t>𝜼</m:t>
                    </m:r>
                  </m:oMath>
                </a14:m>
                <a:r>
                  <a:rPr 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regions</a:t>
                </a:r>
              </a:p>
              <a:p>
                <a:pPr marL="669798" lvl="1" indent="-285750"/>
                <a:r>
                  <a:rPr 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Precision layers</a:t>
                </a:r>
                <a:r>
                  <a:rPr 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: need to make enough hits in the detector for lower uncertainty</a:t>
                </a:r>
              </a:p>
              <a:p>
                <a:pPr lvl="1" indent="0">
                  <a:spcBef>
                    <a:spcPts val="0"/>
                  </a:spcBef>
                  <a:spcAft>
                    <a:spcPts val="0"/>
                  </a:spcAft>
                  <a:buSzPct val="101000"/>
                </a:pPr>
                <a:endPara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lvl="1" indent="0">
                  <a:buNone/>
                </a:pPr>
                <a:r>
                  <a:rPr 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Working Point:</a:t>
                </a:r>
              </a:p>
              <a:p>
                <a:pPr marL="669798" lvl="1" indent="-285750"/>
                <a:r>
                  <a:rPr 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Different strictness on the selection</a:t>
                </a:r>
              </a:p>
              <a:p>
                <a:pPr marL="852678" lvl="2" indent="-285750"/>
                <a:r>
                  <a:rPr 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Loose (efficiency) &lt; medium (low systematics) &lt; tight (purity)</a:t>
                </a:r>
              </a:p>
            </p:txBody>
          </p:sp>
        </mc:Choice>
        <mc:Fallback xmlns="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5E5EA9F7-5C6E-D355-42AC-767A8E02BC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t="-1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056C4774-1CDB-9641-9BC9-AC9ED7C2FD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2367" y="80488"/>
            <a:ext cx="783800" cy="762779"/>
          </a:xfrm>
          <a:prstGeom prst="rect">
            <a:avLst/>
          </a:prstGeom>
        </p:spPr>
      </p:pic>
      <p:pic>
        <p:nvPicPr>
          <p:cNvPr id="5" name="Picture 2" descr="Cover photos">
            <a:extLst>
              <a:ext uri="{FF2B5EF4-FFF2-40B4-BE49-F238E27FC236}">
                <a16:creationId xmlns:a16="http://schemas.microsoft.com/office/drawing/2014/main" id="{FD7A6E0F-FC8A-66B7-FD28-551BE0E854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0" t="26011" r="11538" b="13690"/>
          <a:stretch/>
        </p:blipFill>
        <p:spPr bwMode="auto">
          <a:xfrm>
            <a:off x="9591072" y="193865"/>
            <a:ext cx="2600928" cy="53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0B5635-8ADE-96F5-EE04-EE3EF7C70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Yongwen Zheng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C1EED3B-0A1F-0A2D-7ADF-4491E473E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3102D-4E0B-4AFE-824B-F11278725AA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596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5"/>
    </mc:Choice>
    <mc:Fallback xmlns="">
      <p:transition spd="slow" advTm="505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745B9630-7D22-59A2-D236-C52EA5705C9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Optimizing Tight WP -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dirty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p</m:t>
                    </m:r>
                    <m:r>
                      <m:rPr>
                        <m:nor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dirty="0"/>
                      <m:t>signif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745B9630-7D22-59A2-D236-C52EA5705C9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727" b="-22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CEA56048-0C9A-C65C-EB85-E4931B92788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097280" y="1845734"/>
                <a:ext cx="5897880" cy="4390474"/>
              </a:xfrm>
            </p:spPr>
            <p:txBody>
              <a:bodyPr>
                <a:normAutofit/>
              </a:bodyPr>
              <a:lstStyle/>
              <a:p>
                <a:pPr marL="201168" lvl="1" indent="0">
                  <a:buNone/>
                </a:pPr>
                <a:r>
                  <a:rPr lang="en-US" b="1" u="sng" dirty="0"/>
                  <a:t>Tight WP definitions:</a:t>
                </a:r>
              </a:p>
              <a:p>
                <a:pPr lvl="1"/>
                <a:r>
                  <a:rPr lang="en-US" b="1" dirty="0"/>
                  <a:t>CB, precision layers &gt; 1, medium WP, reduced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𝓧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b="1" dirty="0"/>
                  <a:t> &lt; 8 </a:t>
                </a:r>
              </a:p>
              <a:p>
                <a:pPr lvl="1"/>
                <a:r>
                  <a:rPr lang="en-US" b="1" dirty="0"/>
                  <a:t>Medium and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endParaRPr lang="en-US" b="1" dirty="0"/>
              </a:p>
              <a:p>
                <a:pPr lvl="2"/>
                <a:r>
                  <a:rPr lang="en-US" dirty="0"/>
                  <a:t>1D cut on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/>
                  <a:t> in discrete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dirty="0"/>
                          <m:t>(</m:t>
                        </m:r>
                        <m:r>
                          <m:rPr>
                            <m:nor/>
                          </m:rPr>
                          <a:rPr lang="en-US" dirty="0"/>
                          <m:t>𝜼</m:t>
                        </m:r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bins satisfying prompt efficiency requirement (~96%)</a:t>
                </a:r>
              </a:p>
              <a:p>
                <a:pPr lvl="1"/>
                <a:r>
                  <a:rPr lang="en-US" b="1" dirty="0"/>
                  <a:t>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b="1" dirty="0"/>
                  <a:t> (4 - 20 GeV)</a:t>
                </a:r>
              </a:p>
              <a:p>
                <a:pPr lvl="2"/>
                <a:r>
                  <a:rPr lang="en-US" dirty="0"/>
                  <a:t>2D cut on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dirty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p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signif</a:t>
                </a:r>
                <a:r>
                  <a:rPr lang="en-US" dirty="0"/>
                  <a:t> in discrete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b="0" i="0" dirty="0" smtClean="0"/>
                          <m:t>(</m:t>
                        </m:r>
                        <m:r>
                          <m:rPr>
                            <m:nor/>
                          </m:rPr>
                          <a:rPr lang="en-US" dirty="0"/>
                          <m:t>𝜼</m:t>
                        </m:r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bins satisfying prompt efficiency requirement (~96%) + maximizing light flavor decay rejection</a:t>
                </a:r>
              </a:p>
              <a:p>
                <a:pPr lvl="1"/>
                <a:endParaRPr lang="en-US" sz="400" dirty="0"/>
              </a:p>
              <a:p>
                <a:pPr lvl="1"/>
                <a:endParaRPr lang="en-US" sz="400" dirty="0"/>
              </a:p>
              <a:p>
                <a:pPr marL="201168" lvl="1" indent="0">
                  <a:buNone/>
                </a:pPr>
                <a:r>
                  <a:rPr lang="en-US" b="1" u="sng" dirty="0"/>
                  <a:t>Focus on </a:t>
                </a:r>
                <a14:m>
                  <m:oMath xmlns:m="http://schemas.openxmlformats.org/officeDocument/2006/math">
                    <m:r>
                      <a:rPr lang="en-US" b="1" i="1" u="sng" dirty="0" smtClean="0">
                        <a:latin typeface="Cambria Math" panose="02040503050406030204" pitchFamily="18" charset="0"/>
                      </a:rPr>
                      <m:t>𝝆</m:t>
                    </m:r>
                  </m:oMath>
                </a14:m>
                <a:r>
                  <a:rPr lang="en-US" b="1" u="sng" dirty="0"/>
                  <a:t> and </a:t>
                </a:r>
                <a14:m>
                  <m:oMath xmlns:m="http://schemas.openxmlformats.org/officeDocument/2006/math">
                    <m:r>
                      <a:rPr lang="en-US" b="1" i="1" u="sng" dirty="0" smtClean="0">
                        <a:latin typeface="Cambria Math" panose="02040503050406030204" pitchFamily="18" charset="0"/>
                      </a:rPr>
                      <m:t>𝐪</m:t>
                    </m:r>
                    <m:r>
                      <a:rPr lang="en-US" b="1" i="1" u="sng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u="sng" dirty="0" smtClean="0">
                        <a:latin typeface="Cambria Math" panose="02040503050406030204" pitchFamily="18" charset="0"/>
                      </a:rPr>
                      <m:t>𝐩</m:t>
                    </m:r>
                  </m:oMath>
                </a14:m>
                <a:r>
                  <a:rPr lang="en-US" b="1" u="sng" dirty="0"/>
                  <a:t> signif cuts :</a:t>
                </a:r>
              </a:p>
              <a:p>
                <a:pPr lvl="1"/>
                <a:r>
                  <a:rPr lang="en-US" dirty="0"/>
                  <a:t>Last done with Run2 data in 2016. Pileup and the detector has changed significantly since then. 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CEA56048-0C9A-C65C-EB85-E4931B9278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097280" y="1845734"/>
                <a:ext cx="5897880" cy="4390474"/>
              </a:xfrm>
              <a:blipFill>
                <a:blip r:embed="rId4"/>
                <a:stretch>
                  <a:fillRect t="-1389" r="-1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18F37F45-9EBC-AA63-7EE3-4C4CB737BCDA}"/>
              </a:ext>
            </a:extLst>
          </p:cNvPr>
          <p:cNvSpPr txBox="1"/>
          <p:nvPr/>
        </p:nvSpPr>
        <p:spPr>
          <a:xfrm>
            <a:off x="9180152" y="4849788"/>
            <a:ext cx="18433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From WP internal note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7802F916-E196-8F59-BCD0-B04267F54A3A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5"/>
          <a:stretch>
            <a:fillRect/>
          </a:stretch>
        </p:blipFill>
        <p:spPr>
          <a:xfrm>
            <a:off x="7147821" y="1845734"/>
            <a:ext cx="4064662" cy="2983559"/>
          </a:xfr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70BAC15-6A8C-ED7A-CE84-B6C697413C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2367" y="80488"/>
            <a:ext cx="783800" cy="762779"/>
          </a:xfrm>
          <a:prstGeom prst="rect">
            <a:avLst/>
          </a:prstGeom>
        </p:spPr>
      </p:pic>
      <p:pic>
        <p:nvPicPr>
          <p:cNvPr id="3" name="Picture 2" descr="Cover photos">
            <a:extLst>
              <a:ext uri="{FF2B5EF4-FFF2-40B4-BE49-F238E27FC236}">
                <a16:creationId xmlns:a16="http://schemas.microsoft.com/office/drawing/2014/main" id="{C8742706-D897-1E68-9E5D-E171AE2DE8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0" t="26011" r="11538" b="13690"/>
          <a:stretch/>
        </p:blipFill>
        <p:spPr bwMode="auto">
          <a:xfrm>
            <a:off x="9591072" y="193865"/>
            <a:ext cx="2600928" cy="53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08318F-2A5C-A73B-0442-51C3A2D01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Yongwen Zheng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751F78-2712-61AB-3E2E-F3712FB2E2E0}"/>
              </a:ext>
            </a:extLst>
          </p:cNvPr>
          <p:cNvSpPr txBox="1"/>
          <p:nvPr/>
        </p:nvSpPr>
        <p:spPr>
          <a:xfrm>
            <a:off x="9281827" y="2903405"/>
            <a:ext cx="17417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Prompt muon efficiency requirement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9455778-2D06-30D1-894F-CB44A41FCF74}"/>
              </a:ext>
            </a:extLst>
          </p:cNvPr>
          <p:cNvCxnSpPr>
            <a:cxnSpLocks/>
          </p:cNvCxnSpPr>
          <p:nvPr/>
        </p:nvCxnSpPr>
        <p:spPr>
          <a:xfrm>
            <a:off x="719847" y="3267474"/>
            <a:ext cx="0" cy="46692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5910923-D44F-3FF7-372F-7526F81166BB}"/>
                  </a:ext>
                </a:extLst>
              </p:cNvPr>
              <p:cNvSpPr txBox="1"/>
              <p:nvPr/>
            </p:nvSpPr>
            <p:spPr>
              <a:xfrm>
                <a:off x="194799" y="2190256"/>
                <a:ext cx="1427530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Medium</a:t>
                </a:r>
                <a:r>
                  <a:rPr lang="en-US" sz="1600" b="1" dirty="0"/>
                  <a:t>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1600" dirty="0"/>
                  <a:t> map, </a:t>
                </a:r>
              </a:p>
              <a:p>
                <a:r>
                  <a:rPr lang="en-US" sz="1600" dirty="0"/>
                  <a:t>efficiency comparison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5910923-D44F-3FF7-372F-7526F81166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799" y="2190256"/>
                <a:ext cx="1427530" cy="1077218"/>
              </a:xfrm>
              <a:prstGeom prst="rect">
                <a:avLst/>
              </a:prstGeom>
              <a:blipFill>
                <a:blip r:embed="rId8"/>
                <a:stretch>
                  <a:fillRect l="-2564" t="-1695" b="-6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752E6D40-5520-205E-B43C-E6B870C78593}"/>
              </a:ext>
            </a:extLst>
          </p:cNvPr>
          <p:cNvSpPr txBox="1"/>
          <p:nvPr/>
        </p:nvSpPr>
        <p:spPr>
          <a:xfrm>
            <a:off x="116977" y="3920843"/>
            <a:ext cx="142753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New approach for L.F.,</a:t>
            </a:r>
          </a:p>
          <a:p>
            <a:r>
              <a:rPr lang="en-US" sz="1600" dirty="0"/>
              <a:t>efficiency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35DC8A34-4CF5-8BBE-1864-D46F29900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3102D-4E0B-4AFE-824B-F11278725AA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369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6">
                <a:extLst>
                  <a:ext uri="{FF2B5EF4-FFF2-40B4-BE49-F238E27FC236}">
                    <a16:creationId xmlns:a16="http://schemas.microsoft.com/office/drawing/2014/main" id="{7CD6B76D-6754-715C-95D1-1A3FB266D12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Medium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dirty="0"/>
                  <a:t> -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/>
                  <a:t> Map  </a:t>
                </a:r>
              </a:p>
            </p:txBody>
          </p:sp>
        </mc:Choice>
        <mc:Fallback xmlns="">
          <p:sp>
            <p:nvSpPr>
              <p:cNvPr id="7" name="Title 6">
                <a:extLst>
                  <a:ext uri="{FF2B5EF4-FFF2-40B4-BE49-F238E27FC236}">
                    <a16:creationId xmlns:a16="http://schemas.microsoft.com/office/drawing/2014/main" id="{7CD6B76D-6754-715C-95D1-1A3FB266D1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727" b="-22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Content Placeholder 18" descr="A graph of a blue and yellow scale&#10;&#10;Description automatically generated with medium confidence">
            <a:extLst>
              <a:ext uri="{FF2B5EF4-FFF2-40B4-BE49-F238E27FC236}">
                <a16:creationId xmlns:a16="http://schemas.microsoft.com/office/drawing/2014/main" id="{8C05832C-47F7-3B80-7AA2-94F5606254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3" y="2013636"/>
            <a:ext cx="3654425" cy="2830729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678333B6-2303-41B4-CD71-B257CC0F51B7}"/>
                  </a:ext>
                </a:extLst>
              </p:cNvPr>
              <p:cNvSpPr>
                <a:spLocks noGrp="1"/>
              </p:cNvSpPr>
              <p:nvPr>
                <p:ph idx="15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578358" lvl="1" indent="-285750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dirty="0"/>
                  <a:t>The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/>
                  <a:t> cuts in the 1.1 &lt;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dirty="0"/>
                  <a:t> &lt; 1.3 region are </a:t>
                </a:r>
                <a:r>
                  <a:rPr lang="en-US" dirty="0">
                    <a:solidFill>
                      <a:srgbClr val="FF0000"/>
                    </a:solidFill>
                  </a:rPr>
                  <a:t>lower</a:t>
                </a:r>
                <a:r>
                  <a:rPr lang="en-US" dirty="0"/>
                  <a:t> compared with the 2016 study due to a new chamber. </a:t>
                </a:r>
              </a:p>
              <a:p>
                <a:pPr marL="578358" lvl="1" indent="-285750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dirty="0"/>
                  <a:t>The cuts at region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dirty="0"/>
                  <a:t> &lt; 0.1 is also </a:t>
                </a:r>
                <a:r>
                  <a:rPr lang="en-US" dirty="0">
                    <a:solidFill>
                      <a:srgbClr val="00B050"/>
                    </a:solidFill>
                  </a:rPr>
                  <a:t>lower</a:t>
                </a:r>
                <a:r>
                  <a:rPr lang="en-US" dirty="0"/>
                  <a:t> compared with the 2016 study. However, compared with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dirty="0"/>
                  <a:t> &gt; 0.1 region, the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/>
                  <a:t> cut is significantly higher in both studies.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678333B6-2303-41B4-CD71-B257CC0F51B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5"/>
              </p:nvPr>
            </p:nvSpPr>
            <p:spPr>
              <a:blipFill>
                <a:blip r:embed="rId5"/>
                <a:stretch>
                  <a:fillRect t="-4615" r="-1627" b="-10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056C4774-1CDB-9641-9BC9-AC9ED7C2FD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2367" y="80488"/>
            <a:ext cx="783800" cy="762779"/>
          </a:xfrm>
          <a:prstGeom prst="rect">
            <a:avLst/>
          </a:prstGeom>
        </p:spPr>
      </p:pic>
      <p:pic>
        <p:nvPicPr>
          <p:cNvPr id="5" name="Picture 2" descr="Cover photos">
            <a:extLst>
              <a:ext uri="{FF2B5EF4-FFF2-40B4-BE49-F238E27FC236}">
                <a16:creationId xmlns:a16="http://schemas.microsoft.com/office/drawing/2014/main" id="{FD7A6E0F-FC8A-66B7-FD28-551BE0E854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0" t="26011" r="11538" b="13690"/>
          <a:stretch/>
        </p:blipFill>
        <p:spPr bwMode="auto">
          <a:xfrm>
            <a:off x="9591072" y="193865"/>
            <a:ext cx="2600928" cy="53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Content Placeholder 12" descr="A graph of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2F02ADB0-6039-51D0-CA00-375C8DF86AFC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238" y="2115978"/>
            <a:ext cx="3654425" cy="2626044"/>
          </a:xfrm>
        </p:spPr>
      </p:pic>
      <p:pic>
        <p:nvPicPr>
          <p:cNvPr id="11" name="Content Placeholder 27" descr="A blue and yellow chart&#10;&#10;Description automatically generated">
            <a:extLst>
              <a:ext uri="{FF2B5EF4-FFF2-40B4-BE49-F238E27FC236}">
                <a16:creationId xmlns:a16="http://schemas.microsoft.com/office/drawing/2014/main" id="{0F05EE2B-06CF-1051-B25C-504EEE21B7BC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763" y="2189318"/>
            <a:ext cx="3656012" cy="2479364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00193A7-DC46-5714-0F8C-15C38907FF08}"/>
              </a:ext>
            </a:extLst>
          </p:cNvPr>
          <p:cNvSpPr/>
          <p:nvPr/>
        </p:nvSpPr>
        <p:spPr>
          <a:xfrm>
            <a:off x="4572000" y="3172408"/>
            <a:ext cx="3097763" cy="4665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96E90D7-619A-7BAC-DD20-D7FCBEA61245}"/>
              </a:ext>
            </a:extLst>
          </p:cNvPr>
          <p:cNvSpPr/>
          <p:nvPr/>
        </p:nvSpPr>
        <p:spPr>
          <a:xfrm>
            <a:off x="4572000" y="4125332"/>
            <a:ext cx="3097763" cy="37202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E5989234-EB21-1F70-94E3-88163F989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Yongwen Zheng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34907E8-0634-C181-5130-8910B9033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3102D-4E0B-4AFE-824B-F11278725AA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90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FD6CF07-1677-2D05-8F62-DAF19CA0444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Medium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dirty="0"/>
                  <a:t> - efficiency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FD6CF07-1677-2D05-8F62-DAF19CA044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727" b="-22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7EE79E87-BDD8-FEBC-07D7-47D52A8E444D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pPr marL="669798" lvl="1" indent="-285750">
              <a:buFont typeface="Arial" panose="020B0604020202020204" pitchFamily="34" charset="0"/>
              <a:buChar char="•"/>
            </a:pPr>
            <a:r>
              <a:rPr lang="en-US" dirty="0"/>
              <a:t>~1% loss of efficiency in prompt acceptance</a:t>
            </a:r>
          </a:p>
          <a:p>
            <a:pPr marL="669798" lvl="1" indent="-285750">
              <a:buFont typeface="Arial" panose="020B0604020202020204" pitchFamily="34" charset="0"/>
              <a:buChar char="•"/>
            </a:pPr>
            <a:r>
              <a:rPr lang="en-US" dirty="0"/>
              <a:t>Significantly better in L.F. rejection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D7FC300-EF3B-F9F1-E650-470935F432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2367" y="80488"/>
            <a:ext cx="783800" cy="762779"/>
          </a:xfrm>
          <a:prstGeom prst="rect">
            <a:avLst/>
          </a:prstGeom>
        </p:spPr>
      </p:pic>
      <p:pic>
        <p:nvPicPr>
          <p:cNvPr id="13" name="Picture 2" descr="Cover photos">
            <a:extLst>
              <a:ext uri="{FF2B5EF4-FFF2-40B4-BE49-F238E27FC236}">
                <a16:creationId xmlns:a16="http://schemas.microsoft.com/office/drawing/2014/main" id="{15A26381-8D53-3194-B0E0-A13DCF84F1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0" t="26011" r="11538" b="13690"/>
          <a:stretch/>
        </p:blipFill>
        <p:spPr bwMode="auto">
          <a:xfrm>
            <a:off x="9591072" y="193865"/>
            <a:ext cx="2600928" cy="53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6022B22-1A0D-C344-516D-234CDB0A1DCD}"/>
              </a:ext>
            </a:extLst>
          </p:cNvPr>
          <p:cNvSpPr txBox="1"/>
          <p:nvPr/>
        </p:nvSpPr>
        <p:spPr>
          <a:xfrm>
            <a:off x="8803967" y="1088219"/>
            <a:ext cx="31115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Efficiency := # of tight muons / # of medium muons </a:t>
            </a:r>
          </a:p>
        </p:txBody>
      </p:sp>
      <p:pic>
        <p:nvPicPr>
          <p:cNvPr id="20" name="Content Placeholder 19" descr="A graph of different colors and sizes&#10;&#10;Description automatically generated">
            <a:extLst>
              <a:ext uri="{FF2B5EF4-FFF2-40B4-BE49-F238E27FC236}">
                <a16:creationId xmlns:a16="http://schemas.microsoft.com/office/drawing/2014/main" id="{28A85AC4-0847-5A5C-2305-8094783106FC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157" y="1846263"/>
            <a:ext cx="4049686" cy="3136900"/>
          </a:xfrm>
        </p:spPr>
      </p:pic>
      <p:pic>
        <p:nvPicPr>
          <p:cNvPr id="24" name="Content Placeholder 23" descr="A graph of a number of numbers&#10;&#10;Description automatically generated">
            <a:extLst>
              <a:ext uri="{FF2B5EF4-FFF2-40B4-BE49-F238E27FC236}">
                <a16:creationId xmlns:a16="http://schemas.microsoft.com/office/drawing/2014/main" id="{857F8FCB-E56F-7392-6A64-733B7E95BDA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332" y="1846263"/>
            <a:ext cx="4049686" cy="3136900"/>
          </a:xfrm>
        </p:spPr>
      </p:pic>
      <p:sp>
        <p:nvSpPr>
          <p:cNvPr id="25" name="Date Placeholder 24">
            <a:extLst>
              <a:ext uri="{FF2B5EF4-FFF2-40B4-BE49-F238E27FC236}">
                <a16:creationId xmlns:a16="http://schemas.microsoft.com/office/drawing/2014/main" id="{371E168A-22A9-2C90-FAD4-EE8C9B54C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Yongwen Zheng</a:t>
            </a:r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61748F2-9846-83DA-9CAC-B76CE74A2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3102D-4E0B-4AFE-824B-F11278725AA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431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FD6CF07-1677-2D05-8F62-DAF19CA0444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Medium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dirty="0"/>
                  <a:t> - efficiency by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/>
                      <m:t>𝜼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FD6CF07-1677-2D05-8F62-DAF19CA044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727" b="-22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9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8A95E5CF-53B6-8ADD-2782-B01114F7DD9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332" y="1846263"/>
            <a:ext cx="4049686" cy="3136900"/>
          </a:xfrm>
        </p:spPr>
      </p:pic>
      <p:pic>
        <p:nvPicPr>
          <p:cNvPr id="14" name="Content Placeholder 13" descr="A graph of light flavor medium&#10;&#10;Description automatically generated">
            <a:extLst>
              <a:ext uri="{FF2B5EF4-FFF2-40B4-BE49-F238E27FC236}">
                <a16:creationId xmlns:a16="http://schemas.microsoft.com/office/drawing/2014/main" id="{C7F3DEC0-46AE-1326-EAAB-ACD92106D6FD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157" y="1846263"/>
            <a:ext cx="4049686" cy="313690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D3C2F2A6-B65A-0C17-DE6F-11F8863AA20F}"/>
                  </a:ext>
                </a:extLst>
              </p:cNvPr>
              <p:cNvSpPr>
                <a:spLocks noGrp="1"/>
              </p:cNvSpPr>
              <p:nvPr>
                <p:ph sz="half" idx="14"/>
              </p:nvPr>
            </p:nvSpPr>
            <p:spPr/>
            <p:txBody>
              <a:bodyPr/>
              <a:lstStyle/>
              <a:p>
                <a:pPr marL="669798" lvl="1" indent="-285750"/>
                <a:r>
                  <a:rPr lang="en-US" dirty="0"/>
                  <a:t>Lower prompt efficiency in 1.1 &lt;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 smtClean="0"/>
                      <m:t>𝜼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&lt; 1.3 (new chamber region); comparable efficiency in other regions</a:t>
                </a:r>
              </a:p>
              <a:p>
                <a:pPr marL="669798" lvl="1" indent="-285750"/>
                <a:r>
                  <a:rPr lang="en-US" dirty="0"/>
                  <a:t>Lower light flavor efficiency in 1.1 &lt;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 smtClean="0"/>
                      <m:t>𝜼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&lt; 1.3 and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/>
                      <m:t>𝜼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&lt; 0.1; comparable efficiency in other regions</a:t>
                </a:r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D3C2F2A6-B65A-0C17-DE6F-11F8863AA2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4"/>
              </p:nvPr>
            </p:nvSpPr>
            <p:spPr>
              <a:blipFill>
                <a:blip r:embed="rId5"/>
                <a:stretch>
                  <a:fillRect t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C4A035E9-6A8C-6299-16BE-F8EA348150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2367" y="80488"/>
            <a:ext cx="783800" cy="762779"/>
          </a:xfrm>
          <a:prstGeom prst="rect">
            <a:avLst/>
          </a:prstGeom>
        </p:spPr>
      </p:pic>
      <p:pic>
        <p:nvPicPr>
          <p:cNvPr id="7" name="Picture 2" descr="Cover photos">
            <a:extLst>
              <a:ext uri="{FF2B5EF4-FFF2-40B4-BE49-F238E27FC236}">
                <a16:creationId xmlns:a16="http://schemas.microsoft.com/office/drawing/2014/main" id="{83874CC5-0419-801E-B948-BD03749CFA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0" t="26011" r="11538" b="13690"/>
          <a:stretch/>
        </p:blipFill>
        <p:spPr bwMode="auto">
          <a:xfrm>
            <a:off x="9591072" y="193865"/>
            <a:ext cx="2600928" cy="53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E940305-A27D-7F11-D288-3A2BC89B2E27}"/>
              </a:ext>
            </a:extLst>
          </p:cNvPr>
          <p:cNvCxnSpPr/>
          <p:nvPr/>
        </p:nvCxnSpPr>
        <p:spPr>
          <a:xfrm>
            <a:off x="2960132" y="2205277"/>
            <a:ext cx="0" cy="2335427"/>
          </a:xfrm>
          <a:prstGeom prst="line">
            <a:avLst/>
          </a:prstGeom>
          <a:ln w="190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7589EAA-444D-8647-0D82-9FF8A68EFB41}"/>
              </a:ext>
            </a:extLst>
          </p:cNvPr>
          <p:cNvCxnSpPr/>
          <p:nvPr/>
        </p:nvCxnSpPr>
        <p:spPr>
          <a:xfrm>
            <a:off x="2768299" y="2205277"/>
            <a:ext cx="0" cy="2335427"/>
          </a:xfrm>
          <a:prstGeom prst="line">
            <a:avLst/>
          </a:prstGeom>
          <a:ln w="190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99D9D6C0-EFC9-D52C-1C2D-657B98490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Yongwen Zheng</a:t>
            </a:r>
            <a:endParaRPr lang="en-US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D30D78C4-22A7-DCC8-E829-0215A768B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3102D-4E0B-4AFE-824B-F11278725AAE}" type="slidenum">
              <a:rPr lang="en-US" smtClean="0"/>
              <a:t>8</a:t>
            </a:fld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51E3B09-3A2D-6E9C-3A80-CB70DEFD62D5}"/>
              </a:ext>
            </a:extLst>
          </p:cNvPr>
          <p:cNvCxnSpPr/>
          <p:nvPr/>
        </p:nvCxnSpPr>
        <p:spPr>
          <a:xfrm>
            <a:off x="4554833" y="2205277"/>
            <a:ext cx="0" cy="2335427"/>
          </a:xfrm>
          <a:prstGeom prst="line">
            <a:avLst/>
          </a:prstGeom>
          <a:ln w="190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82D7EB0-898B-9DB0-2BAB-1B08089F908B}"/>
              </a:ext>
            </a:extLst>
          </p:cNvPr>
          <p:cNvCxnSpPr/>
          <p:nvPr/>
        </p:nvCxnSpPr>
        <p:spPr>
          <a:xfrm>
            <a:off x="4715089" y="2205277"/>
            <a:ext cx="0" cy="2335427"/>
          </a:xfrm>
          <a:prstGeom prst="line">
            <a:avLst/>
          </a:prstGeom>
          <a:ln w="190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B0CE296-0ACD-09DE-3237-08A6A7A2FCEE}"/>
              </a:ext>
            </a:extLst>
          </p:cNvPr>
          <p:cNvCxnSpPr/>
          <p:nvPr/>
        </p:nvCxnSpPr>
        <p:spPr>
          <a:xfrm>
            <a:off x="3112532" y="2357677"/>
            <a:ext cx="0" cy="2335427"/>
          </a:xfrm>
          <a:prstGeom prst="line">
            <a:avLst/>
          </a:prstGeom>
          <a:ln w="190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6008EBA-44A1-A08C-DAB9-38A1F5A9771B}"/>
              </a:ext>
            </a:extLst>
          </p:cNvPr>
          <p:cNvCxnSpPr/>
          <p:nvPr/>
        </p:nvCxnSpPr>
        <p:spPr>
          <a:xfrm>
            <a:off x="8633374" y="2205277"/>
            <a:ext cx="0" cy="2335427"/>
          </a:xfrm>
          <a:prstGeom prst="line">
            <a:avLst/>
          </a:prstGeom>
          <a:ln w="190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29FFDA3-2FD3-335B-53A8-0F4714B26E39}"/>
              </a:ext>
            </a:extLst>
          </p:cNvPr>
          <p:cNvCxnSpPr/>
          <p:nvPr/>
        </p:nvCxnSpPr>
        <p:spPr>
          <a:xfrm>
            <a:off x="8470947" y="2171188"/>
            <a:ext cx="0" cy="2335427"/>
          </a:xfrm>
          <a:prstGeom prst="line">
            <a:avLst/>
          </a:prstGeom>
          <a:ln w="190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7018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6">
                <a:extLst>
                  <a:ext uri="{FF2B5EF4-FFF2-40B4-BE49-F238E27FC236}">
                    <a16:creationId xmlns:a16="http://schemas.microsoft.com/office/drawing/2014/main" id="{7CD6B76D-6754-715C-95D1-1A3FB266D12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dirty="0"/>
                  <a:t> -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 Map</a:t>
                </a:r>
              </a:p>
            </p:txBody>
          </p:sp>
        </mc:Choice>
        <mc:Fallback xmlns="">
          <p:sp>
            <p:nvSpPr>
              <p:cNvPr id="7" name="Title 6">
                <a:extLst>
                  <a:ext uri="{FF2B5EF4-FFF2-40B4-BE49-F238E27FC236}">
                    <a16:creationId xmlns:a16="http://schemas.microsoft.com/office/drawing/2014/main" id="{7CD6B76D-6754-715C-95D1-1A3FB266D1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727" b="-22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Content Placeholder 27" descr="A blue and yellow chart&#10;&#10;Description automatically generated">
            <a:extLst>
              <a:ext uri="{FF2B5EF4-FFF2-40B4-BE49-F238E27FC236}">
                <a16:creationId xmlns:a16="http://schemas.microsoft.com/office/drawing/2014/main" id="{2A8D3A3E-8279-02A0-B6DE-0E4A57A2E86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25" y="1980708"/>
            <a:ext cx="4229100" cy="2868010"/>
          </a:xfrm>
          <a:prstGeom prst="rect">
            <a:avLst/>
          </a:prstGeom>
        </p:spPr>
      </p:pic>
      <p:pic>
        <p:nvPicPr>
          <p:cNvPr id="20" name="Content Placeholder 27" descr="A blue and green chart&#10;&#10;Description automatically generated with medium confidence">
            <a:extLst>
              <a:ext uri="{FF2B5EF4-FFF2-40B4-BE49-F238E27FC236}">
                <a16:creationId xmlns:a16="http://schemas.microsoft.com/office/drawing/2014/main" id="{ED2CC234-0F89-AF5C-CE43-FAB0A2914059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450" y="1980708"/>
            <a:ext cx="4229100" cy="286801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ontent Placeholder 21">
                <a:extLst>
                  <a:ext uri="{FF2B5EF4-FFF2-40B4-BE49-F238E27FC236}">
                    <a16:creationId xmlns:a16="http://schemas.microsoft.com/office/drawing/2014/main" id="{2597D89E-9BB2-78D1-CA74-74B1639E0244}"/>
                  </a:ext>
                </a:extLst>
              </p:cNvPr>
              <p:cNvSpPr>
                <a:spLocks noGrp="1"/>
              </p:cNvSpPr>
              <p:nvPr>
                <p:ph sz="half" idx="14"/>
              </p:nvPr>
            </p:nvSpPr>
            <p:spPr/>
            <p:txBody>
              <a:bodyPr/>
              <a:lstStyle/>
              <a:p>
                <a:pPr marL="201168" lvl="1" indent="0">
                  <a:buNone/>
                </a:pPr>
                <a:r>
                  <a:rPr lang="en-US" dirty="0"/>
                  <a:t>2016 studies</a:t>
                </a:r>
              </a:p>
              <a:p>
                <a:pPr lvl="1"/>
                <a:r>
                  <a:rPr lang="en-US" dirty="0"/>
                  <a:t>2D cut on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dirty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p</m:t>
                    </m:r>
                  </m:oMath>
                </a14:m>
                <a:r>
                  <a:rPr lang="en-US" dirty="0"/>
                  <a:t> significance in discrete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dirty="0"/>
                          <m:t>(</m:t>
                        </m:r>
                        <m:r>
                          <m:rPr>
                            <m:nor/>
                          </m:rPr>
                          <a:rPr lang="en-US" dirty="0"/>
                          <m:t>𝜼</m:t>
                        </m:r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bins satisfying prompt efficiency requirement (~96%) + maximizing light flavor decay rejection</a:t>
                </a:r>
              </a:p>
            </p:txBody>
          </p:sp>
        </mc:Choice>
        <mc:Fallback xmlns="">
          <p:sp>
            <p:nvSpPr>
              <p:cNvPr id="22" name="Content Placeholder 21">
                <a:extLst>
                  <a:ext uri="{FF2B5EF4-FFF2-40B4-BE49-F238E27FC236}">
                    <a16:creationId xmlns:a16="http://schemas.microsoft.com/office/drawing/2014/main" id="{2597D89E-9BB2-78D1-CA74-74B1639E02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4"/>
              </p:nvPr>
            </p:nvSpPr>
            <p:spPr>
              <a:blipFill>
                <a:blip r:embed="rId6"/>
                <a:stretch>
                  <a:fillRect t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056C4774-1CDB-9641-9BC9-AC9ED7C2FD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02367" y="80488"/>
            <a:ext cx="783800" cy="762779"/>
          </a:xfrm>
          <a:prstGeom prst="rect">
            <a:avLst/>
          </a:prstGeom>
        </p:spPr>
      </p:pic>
      <p:pic>
        <p:nvPicPr>
          <p:cNvPr id="5" name="Picture 2" descr="Cover photos">
            <a:extLst>
              <a:ext uri="{FF2B5EF4-FFF2-40B4-BE49-F238E27FC236}">
                <a16:creationId xmlns:a16="http://schemas.microsoft.com/office/drawing/2014/main" id="{FD7A6E0F-FC8A-66B7-FD28-551BE0E854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0" t="26011" r="11538" b="13690"/>
          <a:stretch/>
        </p:blipFill>
        <p:spPr bwMode="auto">
          <a:xfrm>
            <a:off x="9591072" y="193865"/>
            <a:ext cx="2600928" cy="53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491A57D-56A0-6BDF-3731-B25519D40663}"/>
              </a:ext>
            </a:extLst>
          </p:cNvPr>
          <p:cNvSpPr txBox="1"/>
          <p:nvPr/>
        </p:nvSpPr>
        <p:spPr>
          <a:xfrm>
            <a:off x="3007986" y="4629216"/>
            <a:ext cx="17721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Average ~0.17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02D3C3A-047B-A5F1-0621-7926AC216003}"/>
              </a:ext>
            </a:extLst>
          </p:cNvPr>
          <p:cNvSpPr txBox="1"/>
          <p:nvPr/>
        </p:nvSpPr>
        <p:spPr>
          <a:xfrm>
            <a:off x="7986549" y="4652767"/>
            <a:ext cx="14316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Average ~3.3</a:t>
            </a:r>
            <a:endParaRPr lang="en-US" dirty="0"/>
          </a:p>
        </p:txBody>
      </p:sp>
      <p:sp>
        <p:nvSpPr>
          <p:cNvPr id="30" name="Date Placeholder 29">
            <a:extLst>
              <a:ext uri="{FF2B5EF4-FFF2-40B4-BE49-F238E27FC236}">
                <a16:creationId xmlns:a16="http://schemas.microsoft.com/office/drawing/2014/main" id="{132355D4-1F6F-2432-A685-DBD741C21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Yongwen Zheng</a:t>
            </a:r>
            <a:endParaRPr lang="en-US" dirty="0"/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8A887DB4-E640-2DC2-8905-18EB683CB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3102D-4E0B-4AFE-824B-F11278725AA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9648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C156F90C7BD34BA7E5DFFF929B8B28" ma:contentTypeVersion="9" ma:contentTypeDescription="Create a new document." ma:contentTypeScope="" ma:versionID="078cf762235a8ba960ef504de5e31f53">
  <xsd:schema xmlns:xsd="http://www.w3.org/2001/XMLSchema" xmlns:xs="http://www.w3.org/2001/XMLSchema" xmlns:p="http://schemas.microsoft.com/office/2006/metadata/properties" xmlns:ns3="03f071b7-773f-4b11-ab38-1eeda6b2570f" xmlns:ns4="1a346190-c16e-4ab6-bfad-456abfc5f42b" targetNamespace="http://schemas.microsoft.com/office/2006/metadata/properties" ma:root="true" ma:fieldsID="7d414bc3a755131e521ecd67970ef606" ns3:_="" ns4:_="">
    <xsd:import namespace="03f071b7-773f-4b11-ab38-1eeda6b2570f"/>
    <xsd:import namespace="1a346190-c16e-4ab6-bfad-456abfc5f42b"/>
    <xsd:element name="properties">
      <xsd:complexType>
        <xsd:sequence>
          <xsd:element name="documentManagement">
            <xsd:complexType>
              <xsd:all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f071b7-773f-4b11-ab38-1eeda6b2570f" elementFormDefault="qualified">
    <xsd:import namespace="http://schemas.microsoft.com/office/2006/documentManagement/types"/>
    <xsd:import namespace="http://schemas.microsoft.com/office/infopath/2007/PartnerControls"/>
    <xsd:element name="_activity" ma:index="8" nillable="true" ma:displayName="_activity" ma:hidden="true" ma:internalName="_activity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346190-c16e-4ab6-bfad-456abfc5f42b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03f071b7-773f-4b11-ab38-1eeda6b2570f" xsi:nil="true"/>
  </documentManagement>
</p:properties>
</file>

<file path=customXml/itemProps1.xml><?xml version="1.0" encoding="utf-8"?>
<ds:datastoreItem xmlns:ds="http://schemas.openxmlformats.org/officeDocument/2006/customXml" ds:itemID="{6E53A7B0-9358-4551-9DF3-93ED513887E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E85DDA5-6E55-426F-8E63-3E3385C71C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f071b7-773f-4b11-ab38-1eeda6b2570f"/>
    <ds:schemaRef ds:uri="1a346190-c16e-4ab6-bfad-456abfc5f42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BDC58D2-F8DB-466F-B5CD-CEFF6E856BED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schemas.microsoft.com/office/infopath/2007/PartnerControls"/>
    <ds:schemaRef ds:uri="03f071b7-773f-4b11-ab38-1eeda6b2570f"/>
    <ds:schemaRef ds:uri="http://www.w3.org/XML/1998/namespace"/>
    <ds:schemaRef ds:uri="http://purl.org/dc/elements/1.1/"/>
    <ds:schemaRef ds:uri="1a346190-c16e-4ab6-bfad-456abfc5f42b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1443</TotalTime>
  <Words>1093</Words>
  <Application>Microsoft Office PowerPoint</Application>
  <PresentationFormat>Widescreen</PresentationFormat>
  <Paragraphs>169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Aptos</vt:lpstr>
      <vt:lpstr>Arial</vt:lpstr>
      <vt:lpstr>Calibri</vt:lpstr>
      <vt:lpstr>Calibri Light</vt:lpstr>
      <vt:lpstr>Cambria Math</vt:lpstr>
      <vt:lpstr>Courier New</vt:lpstr>
      <vt:lpstr>Wingdings</vt:lpstr>
      <vt:lpstr>Retrospect</vt:lpstr>
      <vt:lpstr>Retrospect</vt:lpstr>
      <vt:lpstr>Optimization of the Muon Tight WP for the ATLAS experiment</vt:lpstr>
      <vt:lpstr>The ATLAS Detector in Run 3</vt:lpstr>
      <vt:lpstr>Muon Identification Motivation</vt:lpstr>
      <vt:lpstr>Important Variables for Cuts</vt:lpstr>
      <vt:lpstr>Optimizing Tight WP - ρ and q/p" signif"</vt:lpstr>
      <vt:lpstr>Medium P_T - ρ Map  </vt:lpstr>
      <vt:lpstr>Medium P_T - efficiency by P_T </vt:lpstr>
      <vt:lpstr>Medium P_T - efficiency by "η" </vt:lpstr>
      <vt:lpstr>Low P_T - ρ and q/p Map</vt:lpstr>
      <vt:lpstr>Low P_T - ρ and q/p Correlation </vt:lpstr>
      <vt:lpstr>Low P_T - efficiency by P_T</vt:lpstr>
      <vt:lpstr>Low P_T - efficiency by "η" </vt:lpstr>
      <vt:lpstr>Next Steps</vt:lpstr>
      <vt:lpstr>Fun Time</vt:lpstr>
      <vt:lpstr>Back Up</vt:lpstr>
      <vt:lpstr>High P_T - ρ Map</vt:lpstr>
      <vt:lpstr>High P_T - efficiency by P_T </vt:lpstr>
      <vt:lpstr>High P_T - efficiency by "η"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Zheng, Yongwen</dc:creator>
  <cp:lastModifiedBy>Zheng, Yongwen</cp:lastModifiedBy>
  <cp:revision>5</cp:revision>
  <dcterms:created xsi:type="dcterms:W3CDTF">2024-07-29T10:18:05Z</dcterms:created>
  <dcterms:modified xsi:type="dcterms:W3CDTF">2024-07-30T14:38:27Z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0x010100F8C156F90C7BD34BA7E5DFFF929B8B28</vt:lpwstr>
  </property>
</Properties>
</file>