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9" r:id="rId5"/>
    <p:sldId id="303" r:id="rId6"/>
    <p:sldId id="304" r:id="rId7"/>
    <p:sldId id="305" r:id="rId8"/>
    <p:sldId id="309" r:id="rId9"/>
    <p:sldId id="306" r:id="rId10"/>
    <p:sldId id="307" r:id="rId11"/>
    <p:sldId id="308" r:id="rId12"/>
    <p:sldId id="28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CFEEE1-721F-9540-E713-26F2AB7CDC3E}" v="1" dt="2023-09-13T09:01:08.749"/>
    <p1510:client id="{91FC3C89-69E7-3D33-BE12-448044421B76}" v="1" dt="2023-09-15T08:50:16.725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8" autoAdjust="0"/>
    <p:restoredTop sz="94686"/>
  </p:normalViewPr>
  <p:slideViewPr>
    <p:cSldViewPr snapToObjects="1">
      <p:cViewPr varScale="1">
        <p:scale>
          <a:sx n="74" d="100"/>
          <a:sy n="74" d="100"/>
        </p:scale>
        <p:origin x="340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Average load time (s) for a small file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Sheet1!$A$39</c:f>
              <c:strCache>
                <c:ptCount val="1"/>
                <c:pt idx="0">
                  <c:v>Until 1st interaction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Sheet1!$B$38:$E$38</c:f>
              <c:strCache>
                <c:ptCount val="4"/>
                <c:pt idx="0">
                  <c:v>Reference</c:v>
                </c:pt>
                <c:pt idx="1">
                  <c:v>Lazy loading for non visible components</c:v>
                </c:pt>
                <c:pt idx="2">
                  <c:v>Collapsible elements + Lazy loading</c:v>
                </c:pt>
                <c:pt idx="3">
                  <c:v>Lazy loading - Scrolling</c:v>
                </c:pt>
              </c:strCache>
            </c:strRef>
          </c:cat>
          <c:val>
            <c:numRef>
              <c:f>Sheet1!$B$39:$E$39</c:f>
              <c:numCache>
                <c:formatCode>General</c:formatCode>
                <c:ptCount val="4"/>
                <c:pt idx="0">
                  <c:v>8.2279999999999998</c:v>
                </c:pt>
                <c:pt idx="1">
                  <c:v>7.4440000000000008</c:v>
                </c:pt>
                <c:pt idx="2">
                  <c:v>4.8439999999999994</c:v>
                </c:pt>
                <c:pt idx="3">
                  <c:v>4.8609999999999998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67-445E-9B45-7EA272F7D578}"/>
            </c:ext>
          </c:extLst>
        </c:ser>
        <c:ser>
          <c:idx val="1"/>
          <c:order val="1"/>
          <c:tx>
            <c:strRef>
              <c:f>Sheet1!$A$40</c:f>
              <c:strCache>
                <c:ptCount val="1"/>
                <c:pt idx="0">
                  <c:v>1st rendering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Sheet1!$B$38:$E$38</c:f>
              <c:strCache>
                <c:ptCount val="4"/>
                <c:pt idx="0">
                  <c:v>Reference</c:v>
                </c:pt>
                <c:pt idx="1">
                  <c:v>Lazy loading for non visible components</c:v>
                </c:pt>
                <c:pt idx="2">
                  <c:v>Collapsible elements + Lazy loading</c:v>
                </c:pt>
                <c:pt idx="3">
                  <c:v>Lazy loading - Scrolling</c:v>
                </c:pt>
              </c:strCache>
            </c:strRef>
          </c:cat>
          <c:val>
            <c:numRef>
              <c:f>Sheet1!$B$40:$E$40</c:f>
              <c:numCache>
                <c:formatCode>General</c:formatCode>
                <c:ptCount val="4"/>
                <c:pt idx="1">
                  <c:v>3.5550000000000006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67-445E-9B45-7EA272F7D57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36003407"/>
        <c:axId val="1535996687"/>
      </c:barChart>
      <c:catAx>
        <c:axId val="1536003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5996687"/>
        <c:crosses val="autoZero"/>
        <c:auto val="1"/>
        <c:lblAlgn val="ctr"/>
        <c:lblOffset val="100"/>
        <c:noMultiLvlLbl val="0"/>
      </c:catAx>
      <c:valAx>
        <c:axId val="15359966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6003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Average load time (s) for a large file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Sheet1!$F$39</c:f>
              <c:strCache>
                <c:ptCount val="1"/>
                <c:pt idx="0">
                  <c:v>Until 1st interaction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Sheet1!$G$38:$J$38</c:f>
              <c:strCache>
                <c:ptCount val="4"/>
                <c:pt idx="0">
                  <c:v>Reference</c:v>
                </c:pt>
                <c:pt idx="1">
                  <c:v>Lazy loading for non visible components</c:v>
                </c:pt>
                <c:pt idx="2">
                  <c:v>Collapsible elements + Lazy loading</c:v>
                </c:pt>
                <c:pt idx="3">
                  <c:v>Lazy loading - Scrolling</c:v>
                </c:pt>
              </c:strCache>
            </c:strRef>
          </c:cat>
          <c:val>
            <c:numRef>
              <c:f>Sheet1!$G$39:$J$39</c:f>
              <c:numCache>
                <c:formatCode>General</c:formatCode>
                <c:ptCount val="4"/>
                <c:pt idx="0">
                  <c:v>7.702</c:v>
                </c:pt>
                <c:pt idx="1">
                  <c:v>10.501000000000001</c:v>
                </c:pt>
                <c:pt idx="2">
                  <c:v>6.6739999999999995</c:v>
                </c:pt>
                <c:pt idx="3">
                  <c:v>5.9930000000000003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42-4C5C-9ED2-15017651272D}"/>
            </c:ext>
          </c:extLst>
        </c:ser>
        <c:ser>
          <c:idx val="1"/>
          <c:order val="1"/>
          <c:tx>
            <c:strRef>
              <c:f>Sheet1!$F$40</c:f>
              <c:strCache>
                <c:ptCount val="1"/>
                <c:pt idx="0">
                  <c:v>1st rendering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Sheet1!$G$38:$J$38</c:f>
              <c:strCache>
                <c:ptCount val="4"/>
                <c:pt idx="0">
                  <c:v>Reference</c:v>
                </c:pt>
                <c:pt idx="1">
                  <c:v>Lazy loading for non visible components</c:v>
                </c:pt>
                <c:pt idx="2">
                  <c:v>Collapsible elements + Lazy loading</c:v>
                </c:pt>
                <c:pt idx="3">
                  <c:v>Lazy loading - Scrolling</c:v>
                </c:pt>
              </c:strCache>
            </c:strRef>
          </c:cat>
          <c:val>
            <c:numRef>
              <c:f>Sheet1!$G$40:$J$40</c:f>
              <c:numCache>
                <c:formatCode>General</c:formatCode>
                <c:ptCount val="4"/>
                <c:pt idx="1">
                  <c:v>5.4350000000000005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42-4C5C-9ED2-15017651272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45749631"/>
        <c:axId val="1545750591"/>
      </c:barChart>
      <c:catAx>
        <c:axId val="15457496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5750591"/>
        <c:crosses val="autoZero"/>
        <c:auto val="1"/>
        <c:lblAlgn val="ctr"/>
        <c:lblOffset val="100"/>
        <c:noMultiLvlLbl val="0"/>
      </c:catAx>
      <c:valAx>
        <c:axId val="15457505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57496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2F9DE-449B-4D22-8CA1-04818B2BDC81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85B630-A33D-4F6F-8E2C-097DA6D9AAC0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FA45C6-50D1-439A-BE78-EF7DC2890E70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655AFE1-11CB-41FE-90EA-BB5EB0AE81ED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BD06910-1A59-4543-B9A0-A5E84A594AA8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E656E38-8458-407A-9BF4-9EF5E9DF6859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C9FAACA-3FE2-4388-9167-BD4AB50634E7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3B03789-6589-4A11-AE13-F7BF6099124D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54D1833-B365-4973-8384-5D8AC72460CB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C414-7A60-4EFE-883A-DAFDA4A7BFF2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825F-55F8-4FAD-9B55-169794E2B404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0603E-DD4A-491A-ACF2-52480F15741E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0DE3A-C252-4D73-843E-DC35B8ADED87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9E5672-E8B2-4136-A120-88EA17062804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571607-1245-461F-B469-EE2DEB2C20D7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43ABC-BE1B-4C72-8CFF-A3ADA0191BF3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A8B941-247E-47EA-813A-D8AFED0E912C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Dominik - Presentation Title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 descr="A logo for a company&#10;&#10;Description automatically generated">
            <a:extLst>
              <a:ext uri="{FF2B5EF4-FFF2-40B4-BE49-F238E27FC236}">
                <a16:creationId xmlns:a16="http://schemas.microsoft.com/office/drawing/2014/main" id="{FD339082-1A2A-A99B-31FA-2217665DD5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7765" y="6364598"/>
            <a:ext cx="505302" cy="39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A69F-A590-47FC-955F-74CB12ED25D2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5D3C0-0085-4C4D-8BF4-83D5CADA8A04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Dominik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E44E228-6837-47DB-BC5C-316DF2F4D0C8}" type="datetime1">
              <a:rPr lang="fr-FR" smtClean="0"/>
              <a:t>15/07/2024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Dominik - Presentation Title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A logo for a company&#10;&#10;Description automatically generated">
            <a:extLst>
              <a:ext uri="{FF2B5EF4-FFF2-40B4-BE49-F238E27FC236}">
                <a16:creationId xmlns:a16="http://schemas.microsoft.com/office/drawing/2014/main" id="{A891C57B-D362-FFFE-F2D4-A95161F66E05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017765" y="6364598"/>
            <a:ext cx="505302" cy="39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LGCReport</a:t>
            </a:r>
            <a:r>
              <a:rPr lang="en-US" dirty="0"/>
              <a:t> Feedback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D. Wassmer for BE-GM-APC</a:t>
            </a:r>
          </a:p>
          <a:p>
            <a:pPr algn="l"/>
            <a:r>
              <a:rPr lang="en-US" sz="1800" dirty="0"/>
              <a:t>15.07.2024</a:t>
            </a:r>
          </a:p>
        </p:txBody>
      </p:sp>
      <p:pic>
        <p:nvPicPr>
          <p:cNvPr id="4" name="Picture 101">
            <a:extLst>
              <a:ext uri="{FF2B5EF4-FFF2-40B4-BE49-F238E27FC236}">
                <a16:creationId xmlns:a16="http://schemas.microsoft.com/office/drawing/2014/main" id="{D87FAF85-8880-E09C-0C7C-B7C36674EEB7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3859" y="353569"/>
            <a:ext cx="3764280" cy="29489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C0624E-477D-5C82-D1EF-215DF3F80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9" y="3789040"/>
            <a:ext cx="11376024" cy="241173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Goals of the presentation: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Transparency on the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Continuous conversation about software 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Feedback – both ways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D6E604-2381-677B-84AB-6BDB1106D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3A6CF-FA6E-E508-B5CA-EDAE17A384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592264"/>
            <a:ext cx="11304637" cy="197968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Performance investigations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Specifications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Future steps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CF1CAF-68BA-CB94-A8D6-644671834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8D5-8C93-4BD4-AD37-FE4F7E8BBA0F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623BD6-2C25-21EF-3BD3-079C99FCA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Dominik Wassmer – </a:t>
            </a:r>
            <a:r>
              <a:rPr lang="en-US" dirty="0" err="1"/>
              <a:t>LGCReport</a:t>
            </a:r>
            <a:r>
              <a:rPr lang="en-US" dirty="0"/>
              <a:t> Feedback Report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7A14BF-93AC-81D1-7C25-13D1993BC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179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C6040F-BD06-0D87-217B-73B9C7C4F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From last feedback session: Performance one of the central issues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Questions: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What factors noticeably influence performance?</a:t>
            </a:r>
          </a:p>
          <a:p>
            <a:pPr marL="990900" lvl="2" indent="-342900"/>
            <a:r>
              <a:rPr lang="en-GB" dirty="0"/>
              <a:t>Framework</a:t>
            </a:r>
          </a:p>
          <a:p>
            <a:pPr marL="990900" lvl="2" indent="-342900"/>
            <a:r>
              <a:rPr lang="en-GB" dirty="0"/>
              <a:t>Histograms, 3D displays</a:t>
            </a:r>
          </a:p>
          <a:p>
            <a:pPr marL="990900" lvl="2" indent="-342900"/>
            <a:r>
              <a:rPr lang="en-GB" dirty="0"/>
              <a:t>File size</a:t>
            </a:r>
          </a:p>
          <a:p>
            <a:pPr marL="990900" lvl="2" indent="-342900"/>
            <a:r>
              <a:rPr lang="en-GB" dirty="0"/>
              <a:t>System specs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How does the framework within </a:t>
            </a:r>
            <a:r>
              <a:rPr lang="en-GB" dirty="0" err="1"/>
              <a:t>SurveyPad</a:t>
            </a:r>
            <a:r>
              <a:rPr lang="en-GB" dirty="0"/>
              <a:t> work?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Which tools are available to improve performance?</a:t>
            </a:r>
          </a:p>
          <a:p>
            <a:pPr marL="990900" lvl="2" indent="-342900"/>
            <a:r>
              <a:rPr lang="en-GB" dirty="0"/>
              <a:t>Update framework – improve code</a:t>
            </a:r>
          </a:p>
          <a:p>
            <a:pPr marL="990900" lvl="2" indent="-342900"/>
            <a:r>
              <a:rPr lang="en-US" dirty="0"/>
              <a:t>Lazy loading</a:t>
            </a:r>
          </a:p>
          <a:p>
            <a:pPr marL="990900" lvl="2" indent="-342900"/>
            <a:r>
              <a:rPr lang="en-US" dirty="0"/>
              <a:t>Investigate multiple open projects performance loss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532449-EDE2-C06B-9607-6C7573A31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investigations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15DC9-C9A6-2ACF-E16E-5EB8EACA5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858B-682F-4429-AEAD-AF8737A4098D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5CC44-E6CF-3807-E636-9B4504F70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Dominik Wassmer – </a:t>
            </a:r>
            <a:r>
              <a:rPr lang="en-US" dirty="0" err="1"/>
              <a:t>LGCReport</a:t>
            </a:r>
            <a:r>
              <a:rPr lang="en-US" dirty="0"/>
              <a:t> Feedback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94119-DD1A-2E57-DC6B-6E38FFAEE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923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4B0763-139D-16F6-A20E-F03CFB9C7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investigations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58B0F-1F89-E688-5136-D1F18F41698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3409ED-4F2D-47C3-8660-6BC4FFAE7037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FA2E5-5DE8-D6B6-320B-701A9A8431A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Dominik Wassmer – </a:t>
            </a:r>
            <a:r>
              <a:rPr lang="en-US" dirty="0" err="1"/>
              <a:t>LGCReport</a:t>
            </a:r>
            <a:r>
              <a:rPr lang="en-US" dirty="0"/>
              <a:t> Feedback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4E923-0F22-1574-633C-3B8813B3CF8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2" name="Content Placeholder 31">
            <a:extLst>
              <a:ext uri="{FF2B5EF4-FFF2-40B4-BE49-F238E27FC236}">
                <a16:creationId xmlns:a16="http://schemas.microsoft.com/office/drawing/2014/main" id="{F610844E-D3F4-93BA-CD18-C387B54722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691214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Framework: </a:t>
            </a:r>
            <a:r>
              <a:rPr lang="en-US" dirty="0" err="1"/>
              <a:t>QtWebEngine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visible changes in performance when updating from Qt5.15 to Qt6.5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Page loaded when tab is selected in </a:t>
            </a:r>
            <a:r>
              <a:rPr lang="en-US" dirty="0" err="1"/>
              <a:t>SurveyPad</a:t>
            </a:r>
            <a:r>
              <a:rPr lang="en-US" dirty="0"/>
              <a:t>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possibility to load in background?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Keeping </a:t>
            </a:r>
            <a:r>
              <a:rPr lang="en-US" dirty="0" err="1"/>
              <a:t>WebWidget</a:t>
            </a:r>
            <a:r>
              <a:rPr lang="en-US" dirty="0"/>
              <a:t> alive between loads?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 lazy loading and omit loading heavy elements from the beginning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Observed performance loss when multiple projects are open</a:t>
            </a:r>
          </a:p>
        </p:txBody>
      </p:sp>
      <p:pic>
        <p:nvPicPr>
          <p:cNvPr id="9" name="Picture 8" descr="A graph of a bar chart&#10;&#10;Description automatically generated">
            <a:extLst>
              <a:ext uri="{FF2B5EF4-FFF2-40B4-BE49-F238E27FC236}">
                <a16:creationId xmlns:a16="http://schemas.microsoft.com/office/drawing/2014/main" id="{4618AA30-E9AD-BD36-FE05-97C007E4B4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240" y="980728"/>
            <a:ext cx="2926086" cy="419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301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4B0763-139D-16F6-A20E-F03CFB9C7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investigations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58B0F-1F89-E688-5136-D1F18F41698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3409ED-4F2D-47C3-8660-6BC4FFAE7037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FA2E5-5DE8-D6B6-320B-701A9A8431A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Dominik Wassmer – </a:t>
            </a:r>
            <a:r>
              <a:rPr lang="en-US" dirty="0" err="1"/>
              <a:t>LGCReport</a:t>
            </a:r>
            <a:r>
              <a:rPr lang="en-US" dirty="0"/>
              <a:t> Feedback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4E923-0F22-1574-633C-3B8813B3CF8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5" name="Content Placeholder 11">
            <a:extLst>
              <a:ext uri="{FF2B5EF4-FFF2-40B4-BE49-F238E27FC236}">
                <a16:creationId xmlns:a16="http://schemas.microsoft.com/office/drawing/2014/main" id="{9A5029EF-1D3D-2D9C-7B88-4FF4A315E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977292"/>
            <a:ext cx="9864475" cy="176366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Lazy loading for nonvisible components (starting from measurements table) (</a:t>
            </a:r>
            <a:r>
              <a:rPr lang="en-US" dirty="0">
                <a:solidFill>
                  <a:srgbClr val="00B050"/>
                </a:solidFill>
              </a:rPr>
              <a:t>Quicker display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generally longer to fully load</a:t>
            </a:r>
            <a:r>
              <a:rPr lang="en-U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Collapsible elements + Lazy loading </a:t>
            </a:r>
            <a:r>
              <a:rPr lang="en-US" dirty="0">
                <a:sym typeface="Wingdings" panose="05000000000000000000" pitchFamily="2" charset="2"/>
              </a:rPr>
              <a:t>(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Faster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Lazy loading – Scrolling (starting from histograms) (</a:t>
            </a:r>
            <a:r>
              <a:rPr lang="en-US" dirty="0">
                <a:solidFill>
                  <a:srgbClr val="00B050"/>
                </a:solidFill>
              </a:rPr>
              <a:t>Quicker display</a:t>
            </a:r>
            <a:r>
              <a:rPr lang="en-US" dirty="0"/>
              <a:t>)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7C03072-DC73-D1DF-7800-B34DC61489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9197174"/>
              </p:ext>
            </p:extLst>
          </p:nvPr>
        </p:nvGraphicFramePr>
        <p:xfrm>
          <a:off x="997234" y="1163311"/>
          <a:ext cx="4579620" cy="2741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2DCC2DBC-B9CF-0889-3FE5-F90FBE5F3E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7010479"/>
              </p:ext>
            </p:extLst>
          </p:nvPr>
        </p:nvGraphicFramePr>
        <p:xfrm>
          <a:off x="6510064" y="1163311"/>
          <a:ext cx="4572000" cy="2748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17527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7510967-6C2A-D449-7EFC-5C1ADD479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26636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Smaller files only minimally impact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Performance can vary between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Performance also impacted by </a:t>
            </a:r>
            <a:r>
              <a:rPr lang="en-US" dirty="0" err="1"/>
              <a:t>cpu</a:t>
            </a:r>
            <a:r>
              <a:rPr lang="en-US" dirty="0"/>
              <a:t> temperature</a:t>
            </a: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9D14009-9AD5-0FBE-039B-D14A11471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investigations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47C47-DBA4-92F4-72C8-93385DAB9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0B60-ADDB-46B1-AEE2-26C452102D18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E7F05-2B4D-81FB-D8BC-05E4F141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Dominik Wassmer – </a:t>
            </a:r>
            <a:r>
              <a:rPr lang="en-US" dirty="0" err="1"/>
              <a:t>LGCReport</a:t>
            </a:r>
            <a:r>
              <a:rPr lang="en-US" dirty="0"/>
              <a:t> Feedback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1A8D5-DCEA-75F6-0339-C8BBAA4D0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4" name="Picture 13" descr="A graph of a load&#10;&#10;Description automatically generated">
            <a:extLst>
              <a:ext uri="{FF2B5EF4-FFF2-40B4-BE49-F238E27FC236}">
                <a16:creationId xmlns:a16="http://schemas.microsoft.com/office/drawing/2014/main" id="{B0EE3C9B-A3D8-0E0E-5031-C9C96A5AF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914" y="1234435"/>
            <a:ext cx="5852172" cy="4389129"/>
          </a:xfrm>
          <a:prstGeom prst="rect">
            <a:avLst/>
          </a:prstGeom>
        </p:spPr>
      </p:pic>
      <p:pic>
        <p:nvPicPr>
          <p:cNvPr id="16" name="Picture 15" descr="A graph of red and blue bars&#10;&#10;Description automatically generated">
            <a:extLst>
              <a:ext uri="{FF2B5EF4-FFF2-40B4-BE49-F238E27FC236}">
                <a16:creationId xmlns:a16="http://schemas.microsoft.com/office/drawing/2014/main" id="{ED7DE4BA-41FB-FB76-C29C-C6B14FCC3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336" y="980728"/>
            <a:ext cx="2926086" cy="419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22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AF2098-D254-34BC-AC84-D218E6521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36083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Thanks to Alban </a:t>
            </a:r>
            <a:r>
              <a:rPr lang="en-US" dirty="0" err="1"/>
              <a:t>Vieille</a:t>
            </a:r>
            <a:r>
              <a:rPr lang="en-US" dirty="0"/>
              <a:t> for participating to the document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Further input always appreciated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If unsure about possible additions you can talk to 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Page history always available -&gt; no harm done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 likely ask for more input once development is picked up more intensely </a:t>
            </a:r>
            <a:r>
              <a:rPr lang="en-GB" b="0" dirty="0"/>
              <a:t>(more related info in section about </a:t>
            </a:r>
            <a:r>
              <a:rPr lang="en-GB" b="0" i="1" dirty="0"/>
              <a:t>Future steps</a:t>
            </a:r>
            <a:r>
              <a:rPr lang="en-GB" b="0" dirty="0"/>
              <a:t>)</a:t>
            </a: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C354F4-1DF2-44D3-76FC-E13D82370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 feedback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F2A92-F3EC-418D-484B-41B87F3A8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CE58-BF5E-481B-AAC5-19F1C9B738E9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0F3A2-9856-4584-DD72-71DE46855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Dominik Wassmer – </a:t>
            </a:r>
            <a:r>
              <a:rPr lang="en-US" dirty="0" err="1"/>
              <a:t>LGCReport</a:t>
            </a:r>
            <a:r>
              <a:rPr lang="en-US" dirty="0"/>
              <a:t> Feedback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4290F-2F38-E643-79A8-7ADF1617D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918E3B7B-F251-8D24-6A86-8A18C9553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7680" y="358492"/>
            <a:ext cx="4703572" cy="584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827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2F0AEE-8051-1AED-A041-730D9B9A6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Due to current priorities and task on </a:t>
            </a:r>
            <a:r>
              <a:rPr lang="en-US" dirty="0" err="1"/>
              <a:t>SurveyPad</a:t>
            </a:r>
            <a:r>
              <a:rPr lang="en-US" dirty="0"/>
              <a:t> Qt migration and </a:t>
            </a:r>
            <a:r>
              <a:rPr lang="en-US" dirty="0" err="1"/>
              <a:t>PyRabot</a:t>
            </a:r>
            <a:r>
              <a:rPr lang="en-US" dirty="0"/>
              <a:t> development -&gt; likely next to no development in the next month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further development focused on improving performance first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This includes potentially improving performance from disabling columns by default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Additional features like, returning to same spot in the document after reload, after performance is improved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Next steps for development on </a:t>
            </a:r>
            <a:r>
              <a:rPr lang="en-US" dirty="0" err="1"/>
              <a:t>LGCReport</a:t>
            </a:r>
            <a:r>
              <a:rPr lang="en-US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Addition of lazy loading (expected difficulty: easy)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Improving loading within </a:t>
            </a:r>
            <a:r>
              <a:rPr lang="en-US" dirty="0" err="1"/>
              <a:t>SurveyPad</a:t>
            </a:r>
            <a:r>
              <a:rPr lang="en-US" dirty="0"/>
              <a:t> (keeping widget alive, preloading in background;</a:t>
            </a:r>
            <a:br>
              <a:rPr lang="en-US" dirty="0"/>
            </a:br>
            <a:r>
              <a:rPr lang="en-US" dirty="0"/>
              <a:t>expected difficulty: high)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294005-4AC8-A4CB-B77B-FE4960157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3A077-EC0A-DE27-55C1-1C8708680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EC850-7F0D-4EAF-8235-0BD2970BCB6D}" type="datetime1">
              <a:rPr lang="fr-FR" smtClean="0"/>
              <a:t>15/07/2024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BD7C4-C953-9F9E-C0E2-175EA2527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Dominik Wassmer – </a:t>
            </a:r>
            <a:r>
              <a:rPr lang="en-US" dirty="0" err="1"/>
              <a:t>LGCReport</a:t>
            </a:r>
            <a:r>
              <a:rPr lang="en-US" dirty="0"/>
              <a:t> Feedback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8B9F5-3207-2035-06CE-251D16FB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559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DF0F020C9F284F9E724B3802D91E4D" ma:contentTypeVersion="9" ma:contentTypeDescription="Create a new document." ma:contentTypeScope="" ma:versionID="5d0b6af5f1bad4fea56fda052e8716ae">
  <xsd:schema xmlns:xsd="http://www.w3.org/2001/XMLSchema" xmlns:xs="http://www.w3.org/2001/XMLSchema" xmlns:p="http://schemas.microsoft.com/office/2006/metadata/properties" xmlns:ns2="45636dc0-dc55-404f-9441-675425eb586c" xmlns:ns3="a50e3eea-c45d-4acf-9293-7d0c9871bf78" targetNamespace="http://schemas.microsoft.com/office/2006/metadata/properties" ma:root="true" ma:fieldsID="d62abb7472e7b89a623c63fa2d8b7086" ns2:_="" ns3:_="">
    <xsd:import namespace="45636dc0-dc55-404f-9441-675425eb586c"/>
    <xsd:import namespace="a50e3eea-c45d-4acf-9293-7d0c9871bf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636dc0-dc55-404f-9441-675425eb5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e3eea-c45d-4acf-9293-7d0c9871bf78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6cf7c17d-ede0-4baf-89c6-88773af3b953}" ma:internalName="TaxCatchAll" ma:showField="CatchAllData" ma:web="a50e3eea-c45d-4acf-9293-7d0c9871bf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636dc0-dc55-404f-9441-675425eb586c">
      <Terms xmlns="http://schemas.microsoft.com/office/infopath/2007/PartnerControls"/>
    </lcf76f155ced4ddcb4097134ff3c332f>
    <TaxCatchAll xmlns="a50e3eea-c45d-4acf-9293-7d0c9871bf78" xsi:nil="true"/>
  </documentManagement>
</p:properties>
</file>

<file path=customXml/itemProps1.xml><?xml version="1.0" encoding="utf-8"?>
<ds:datastoreItem xmlns:ds="http://schemas.openxmlformats.org/officeDocument/2006/customXml" ds:itemID="{DDD0B278-2BBE-4D4D-B1CA-1C4930194C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E8BA17-F4D2-4923-962C-1305C1C2DB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636dc0-dc55-404f-9441-675425eb586c"/>
    <ds:schemaRef ds:uri="a50e3eea-c45d-4acf-9293-7d0c9871bf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672EFFA-4509-4404-AE78-6F344AA6E1C4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terms/"/>
    <ds:schemaRef ds:uri="a50e3eea-c45d-4acf-9293-7d0c9871bf78"/>
    <ds:schemaRef ds:uri="http://schemas.openxmlformats.org/package/2006/metadata/core-properties"/>
    <ds:schemaRef ds:uri="45636dc0-dc55-404f-9441-675425eb586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581</TotalTime>
  <Words>443</Words>
  <Application>Microsoft Office PowerPoint</Application>
  <PresentationFormat>Widescreen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LGCReport Feedback Report</vt:lpstr>
      <vt:lpstr>Overview</vt:lpstr>
      <vt:lpstr>Performance investigations </vt:lpstr>
      <vt:lpstr>Performance investigations</vt:lpstr>
      <vt:lpstr>Performance investigations</vt:lpstr>
      <vt:lpstr>Performance investigations</vt:lpstr>
      <vt:lpstr>Specifications feedback </vt:lpstr>
      <vt:lpstr>Future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Simon Huang</cp:lastModifiedBy>
  <cp:revision>23</cp:revision>
  <cp:lastPrinted>2020-01-30T13:49:18Z</cp:lastPrinted>
  <dcterms:created xsi:type="dcterms:W3CDTF">2023-04-24T08:32:43Z</dcterms:created>
  <dcterms:modified xsi:type="dcterms:W3CDTF">2024-07-15T09:48:12Z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0x010100CFDF0F020C9F284F9E724B3802D91E4D</vt:lpwstr>
  </property>
  <property fmtid="{D5CDD505-2E9C-101B-9397-08002B2CF9AE}" pid="3" name="MediaServiceImageTags">
    <vt:lpwstr/>
  </property>
</Properties>
</file>