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handoutMasterIdLst>
    <p:handoutMasterId r:id="rId30"/>
  </p:handoutMasterIdLst>
  <p:sldIdLst>
    <p:sldId id="307" r:id="rId5"/>
    <p:sldId id="326" r:id="rId6"/>
    <p:sldId id="310" r:id="rId7"/>
    <p:sldId id="2146850714" r:id="rId8"/>
    <p:sldId id="311" r:id="rId9"/>
    <p:sldId id="2146850712" r:id="rId10"/>
    <p:sldId id="290" r:id="rId11"/>
    <p:sldId id="2146850597" r:id="rId12"/>
    <p:sldId id="2146850599" r:id="rId13"/>
    <p:sldId id="2146850601" r:id="rId14"/>
    <p:sldId id="2146850699" r:id="rId15"/>
    <p:sldId id="2146850585" r:id="rId16"/>
    <p:sldId id="256" r:id="rId17"/>
    <p:sldId id="2146850721" r:id="rId18"/>
    <p:sldId id="312" r:id="rId19"/>
    <p:sldId id="2146850635" r:id="rId20"/>
    <p:sldId id="2146850722" r:id="rId21"/>
    <p:sldId id="2146850724" r:id="rId22"/>
    <p:sldId id="2146850717" r:id="rId23"/>
    <p:sldId id="2146850723" r:id="rId24"/>
    <p:sldId id="705" r:id="rId25"/>
    <p:sldId id="2146850719" r:id="rId26"/>
    <p:sldId id="2146850720" r:id="rId27"/>
    <p:sldId id="314" r:id="rId28"/>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9600"/>
    <a:srgbClr val="6E378C"/>
    <a:srgbClr val="2E5F7F"/>
    <a:srgbClr val="87B919"/>
    <a:srgbClr val="00879A"/>
    <a:srgbClr val="E60032"/>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84"/>
    <p:restoredTop sz="92692"/>
  </p:normalViewPr>
  <p:slideViewPr>
    <p:cSldViewPr snapToGrid="0" snapToObjects="1">
      <p:cViewPr varScale="1">
        <p:scale>
          <a:sx n="132" d="100"/>
          <a:sy n="132" d="100"/>
        </p:scale>
        <p:origin x="1152" y="176"/>
      </p:cViewPr>
      <p:guideLst/>
    </p:cSldViewPr>
  </p:slideViewPr>
  <p:outlineViewPr>
    <p:cViewPr>
      <p:scale>
        <a:sx n="33" d="100"/>
        <a:sy n="33" d="100"/>
      </p:scale>
      <p:origin x="0" y="0"/>
    </p:cViewPr>
  </p:outlineViewPr>
  <p:notesTextViewPr>
    <p:cViewPr>
      <p:scale>
        <a:sx n="85" d="100"/>
        <a:sy n="8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arina Batista" userId="5c40ee15-c717-45ce-9f41-598769456b2b" providerId="ADAL" clId="{746812E6-39F2-C449-89E8-3F98B597D262}"/>
    <pc:docChg chg="delSld modSld">
      <pc:chgData name="Catarina Batista" userId="5c40ee15-c717-45ce-9f41-598769456b2b" providerId="ADAL" clId="{746812E6-39F2-C449-89E8-3F98B597D262}" dt="2024-08-30T10:11:46.164" v="6" actId="20577"/>
      <pc:docMkLst>
        <pc:docMk/>
      </pc:docMkLst>
      <pc:sldChg chg="modSp mod">
        <pc:chgData name="Catarina Batista" userId="5c40ee15-c717-45ce-9f41-598769456b2b" providerId="ADAL" clId="{746812E6-39F2-C449-89E8-3F98B597D262}" dt="2024-08-30T10:11:46.164" v="6" actId="20577"/>
        <pc:sldMkLst>
          <pc:docMk/>
          <pc:sldMk cId="2250104017" sldId="307"/>
        </pc:sldMkLst>
        <pc:spChg chg="mod">
          <ac:chgData name="Catarina Batista" userId="5c40ee15-c717-45ce-9f41-598769456b2b" providerId="ADAL" clId="{746812E6-39F2-C449-89E8-3F98B597D262}" dt="2024-08-30T10:11:46.164" v="6" actId="20577"/>
          <ac:spMkLst>
            <pc:docMk/>
            <pc:sldMk cId="2250104017" sldId="307"/>
            <ac:spMk id="2" creationId="{1BC4DA99-BED6-C645-8D30-10200398F3B4}"/>
          </ac:spMkLst>
        </pc:spChg>
      </pc:sldChg>
      <pc:sldChg chg="del">
        <pc:chgData name="Catarina Batista" userId="5c40ee15-c717-45ce-9f41-598769456b2b" providerId="ADAL" clId="{746812E6-39F2-C449-89E8-3F98B597D262}" dt="2024-08-30T10:11:33.117" v="0" actId="2696"/>
        <pc:sldMkLst>
          <pc:docMk/>
          <pc:sldMk cId="1409128792" sldId="214685071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30/08/2024</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30/08/2024</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TEXT MISSING! </a:t>
            </a:r>
          </a:p>
          <a:p>
            <a:r>
              <a:rPr lang="en-US" dirty="0">
                <a:ea typeface="Calibri"/>
                <a:cs typeface="Calibri"/>
              </a:rPr>
              <a:t>LINK TO IMAGE! </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883090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17</a:t>
            </a:fld>
            <a:endParaRPr lang="en-GB"/>
          </a:p>
        </p:txBody>
      </p:sp>
    </p:spTree>
    <p:extLst>
      <p:ext uri="{BB962C8B-B14F-4D97-AF65-F5344CB8AC3E}">
        <p14:creationId xmlns:p14="http://schemas.microsoft.com/office/powerpoint/2010/main" val="879242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20</a:t>
            </a:fld>
            <a:endParaRPr lang="en-GB"/>
          </a:p>
        </p:txBody>
      </p:sp>
    </p:spTree>
    <p:extLst>
      <p:ext uri="{BB962C8B-B14F-4D97-AF65-F5344CB8AC3E}">
        <p14:creationId xmlns:p14="http://schemas.microsoft.com/office/powerpoint/2010/main" val="1973359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24</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 is doing research in medical radiation therapy. Put very simply they research the impact of doing radiation therapy in short, intense bursts, compared to the conventional way of giving small doses of radiation over a longer period of time. </a:t>
            </a:r>
          </a:p>
          <a:p>
            <a:br>
              <a:rPr lang="en-US" dirty="0"/>
            </a:br>
            <a:r>
              <a:rPr lang="en-US" dirty="0"/>
              <a:t>In order to test this they have built a robot which picks up a sample and places it in front of their beam, since they cannot be in the room while the beam is running. The collaboration with </a:t>
            </a:r>
            <a:r>
              <a:rPr lang="en-US" dirty="0" err="1"/>
              <a:t>IdeaSquare</a:t>
            </a:r>
            <a:r>
              <a:rPr lang="en-US" dirty="0"/>
              <a:t> consisted mostly of prototyping parts for the robot. Many different iterations of the sample holders were tested before a final design was chosen. The holders were 3D printed, along with the gripper of the robot. The laser cutter was also used to cut radiation sensitive film, which could not be cut with conventional tools. </a:t>
            </a:r>
          </a:p>
          <a:p>
            <a:endParaRPr lang="en-US" dirty="0"/>
          </a:p>
          <a:p>
            <a:r>
              <a:rPr lang="en-US" dirty="0"/>
              <a:t>VIDEO: https://</a:t>
            </a:r>
            <a:r>
              <a:rPr lang="en-US" dirty="0" err="1"/>
              <a:t>pkorysko.web.cern.ch</a:t>
            </a:r>
            <a:r>
              <a:rPr lang="en-US" dirty="0"/>
              <a:t>/C-</a:t>
            </a:r>
            <a:r>
              <a:rPr lang="en-US" dirty="0" err="1"/>
              <a:t>Robot.html</a:t>
            </a:r>
            <a:r>
              <a:rPr lang="en-US" dirty="0"/>
              <a:t> </a:t>
            </a:r>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123144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CHANGE DESCRIPTIONS</a:t>
            </a:r>
          </a:p>
        </p:txBody>
      </p:sp>
      <p:sp>
        <p:nvSpPr>
          <p:cNvPr id="4" name="Slide Number Placeholder 3"/>
          <p:cNvSpPr>
            <a:spLocks noGrp="1"/>
          </p:cNvSpPr>
          <p:nvPr>
            <p:ph type="sldNum" sz="quarter" idx="5"/>
          </p:nvPr>
        </p:nvSpPr>
        <p:spPr/>
        <p:txBody>
          <a:bodyPr/>
          <a:lstStyle/>
          <a:p>
            <a:fld id="{8687359E-976F-9346-B673-607F0B9EA46F}" type="slidenum">
              <a:rPr lang="en-CH" smtClean="0"/>
              <a:t>6</a:t>
            </a:fld>
            <a:endParaRPr lang="en-CH"/>
          </a:p>
        </p:txBody>
      </p:sp>
    </p:spTree>
    <p:extLst>
      <p:ext uri="{BB962C8B-B14F-4D97-AF65-F5344CB8AC3E}">
        <p14:creationId xmlns:p14="http://schemas.microsoft.com/office/powerpoint/2010/main" val="3746979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7</a:t>
            </a:fld>
            <a:endParaRPr lang="en-GB"/>
          </a:p>
        </p:txBody>
      </p:sp>
    </p:spTree>
    <p:extLst>
      <p:ext uri="{BB962C8B-B14F-4D97-AF65-F5344CB8AC3E}">
        <p14:creationId xmlns:p14="http://schemas.microsoft.com/office/powerpoint/2010/main" val="4188821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Human Bingo</a:t>
            </a:r>
          </a:p>
        </p:txBody>
      </p:sp>
      <p:sp>
        <p:nvSpPr>
          <p:cNvPr id="4" name="Slide Number Placeholder 3"/>
          <p:cNvSpPr>
            <a:spLocks noGrp="1"/>
          </p:cNvSpPr>
          <p:nvPr>
            <p:ph type="sldNum" sz="quarter" idx="5"/>
          </p:nvPr>
        </p:nvSpPr>
        <p:spPr/>
        <p:txBody>
          <a:bodyPr/>
          <a:lstStyle/>
          <a:p>
            <a:fld id="{9F0B9BA7-E0C3-144E-BB89-74F698A70A79}" type="slidenum">
              <a:rPr lang="en-GB" smtClean="0"/>
              <a:t>10</a:t>
            </a:fld>
            <a:endParaRPr lang="en-GB"/>
          </a:p>
        </p:txBody>
      </p:sp>
    </p:spTree>
    <p:extLst>
      <p:ext uri="{BB962C8B-B14F-4D97-AF65-F5344CB8AC3E}">
        <p14:creationId xmlns:p14="http://schemas.microsoft.com/office/powerpoint/2010/main" val="1875799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Each team takes one card, there will be one member of each team per tech, so everyone will have a deeper understanding of at least 1-2 tech.</a:t>
            </a:r>
            <a:endParaRPr lang="en-US" dirty="0"/>
          </a:p>
        </p:txBody>
      </p:sp>
      <p:sp>
        <p:nvSpPr>
          <p:cNvPr id="4" name="Slide Number Placeholder 3"/>
          <p:cNvSpPr>
            <a:spLocks noGrp="1"/>
          </p:cNvSpPr>
          <p:nvPr>
            <p:ph type="sldNum" sz="quarter" idx="5"/>
          </p:nvPr>
        </p:nvSpPr>
        <p:spPr/>
        <p:txBody>
          <a:bodyPr/>
          <a:lstStyle/>
          <a:p>
            <a:fld id="{9F0B9BA7-E0C3-144E-BB89-74F698A70A79}" type="slidenum">
              <a:rPr lang="en-GB" smtClean="0"/>
              <a:t>11</a:t>
            </a:fld>
            <a:endParaRPr lang="en-GB"/>
          </a:p>
        </p:txBody>
      </p:sp>
    </p:spTree>
    <p:extLst>
      <p:ext uri="{BB962C8B-B14F-4D97-AF65-F5344CB8AC3E}">
        <p14:creationId xmlns:p14="http://schemas.microsoft.com/office/powerpoint/2010/main" val="3125109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1708414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14</a:t>
            </a:fld>
            <a:endParaRPr lang="en-GB"/>
          </a:p>
        </p:txBody>
      </p:sp>
    </p:spTree>
    <p:extLst>
      <p:ext uri="{BB962C8B-B14F-4D97-AF65-F5344CB8AC3E}">
        <p14:creationId xmlns:p14="http://schemas.microsoft.com/office/powerpoint/2010/main" val="743119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15min - functions and domains mapping. 15min - present tech unbundling </a:t>
            </a:r>
          </a:p>
        </p:txBody>
      </p:sp>
      <p:sp>
        <p:nvSpPr>
          <p:cNvPr id="4" name="Slide Number Placeholder 3"/>
          <p:cNvSpPr>
            <a:spLocks noGrp="1"/>
          </p:cNvSpPr>
          <p:nvPr>
            <p:ph type="sldNum" sz="quarter" idx="5"/>
          </p:nvPr>
        </p:nvSpPr>
        <p:spPr/>
        <p:txBody>
          <a:bodyPr/>
          <a:lstStyle/>
          <a:p>
            <a:fld id="{9F0B9BA7-E0C3-144E-BB89-74F698A70A79}" type="slidenum">
              <a:rPr lang="en-GB" smtClean="0"/>
              <a:t>15</a:t>
            </a:fld>
            <a:endParaRPr lang="en-GB"/>
          </a:p>
        </p:txBody>
      </p:sp>
    </p:spTree>
    <p:extLst>
      <p:ext uri="{BB962C8B-B14F-4D97-AF65-F5344CB8AC3E}">
        <p14:creationId xmlns:p14="http://schemas.microsoft.com/office/powerpoint/2010/main" val="30143402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amp; Bullets copy 1">
    <p:spTree>
      <p:nvGrpSpPr>
        <p:cNvPr id="1" name=""/>
        <p:cNvGrpSpPr/>
        <p:nvPr/>
      </p:nvGrpSpPr>
      <p:grpSpPr>
        <a:xfrm>
          <a:off x="0" y="0"/>
          <a:ext cx="0" cy="0"/>
          <a:chOff x="0" y="0"/>
          <a:chExt cx="0" cy="0"/>
        </a:xfrm>
      </p:grpSpPr>
      <p:sp>
        <p:nvSpPr>
          <p:cNvPr id="46" name="Shape 46"/>
          <p:cNvSpPr>
            <a:spLocks noGrp="1"/>
          </p:cNvSpPr>
          <p:nvPr>
            <p:ph type="title"/>
          </p:nvPr>
        </p:nvSpPr>
        <p:spPr>
          <a:prstGeom prst="rect">
            <a:avLst/>
          </a:prstGeom>
        </p:spPr>
        <p:txBody>
          <a:bodyPr/>
          <a:lstStyle/>
          <a:p>
            <a:pPr lvl="0">
              <a:defRPr sz="1800" b="0" spc="0"/>
            </a:pPr>
            <a:r>
              <a:rPr sz="4275" b="1" spc="-214"/>
              <a:t>Title Text</a:t>
            </a:r>
          </a:p>
        </p:txBody>
      </p:sp>
      <p:sp>
        <p:nvSpPr>
          <p:cNvPr id="47" name="Shape 47"/>
          <p:cNvSpPr>
            <a:spLocks noGrp="1"/>
          </p:cNvSpPr>
          <p:nvPr>
            <p:ph type="body" idx="1"/>
          </p:nvPr>
        </p:nvSpPr>
        <p:spPr>
          <a:prstGeom prst="rect">
            <a:avLst/>
          </a:prstGeom>
        </p:spPr>
        <p:txBody>
          <a:bodyPr/>
          <a:lstStyle/>
          <a:p>
            <a:pPr lvl="0">
              <a:defRPr sz="1800" b="0" spc="0"/>
            </a:pPr>
            <a:r>
              <a:rPr sz="2025" b="1" spc="-101"/>
              <a:t>Body Level One</a:t>
            </a:r>
          </a:p>
          <a:p>
            <a:pPr lvl="1">
              <a:defRPr sz="1800" b="0" spc="0"/>
            </a:pPr>
            <a:r>
              <a:rPr sz="2025" b="1" spc="-101"/>
              <a:t>Body Level Two</a:t>
            </a:r>
          </a:p>
          <a:p>
            <a:pPr lvl="2">
              <a:defRPr sz="1800" b="0" spc="0"/>
            </a:pPr>
            <a:r>
              <a:rPr sz="2025" b="1" spc="-101"/>
              <a:t>Body Level Three</a:t>
            </a:r>
          </a:p>
          <a:p>
            <a:pPr lvl="3">
              <a:defRPr sz="1800" b="0" spc="0"/>
            </a:pPr>
            <a:r>
              <a:rPr sz="2025" b="1" spc="-101"/>
              <a:t>Body Level Four</a:t>
            </a:r>
          </a:p>
          <a:p>
            <a:pPr lvl="4">
              <a:defRPr sz="1800" b="0" spc="0"/>
            </a:pPr>
            <a:r>
              <a:rPr sz="2025" b="1" spc="-101"/>
              <a:t>Body Level Five</a:t>
            </a:r>
          </a:p>
        </p:txBody>
      </p:sp>
    </p:spTree>
    <p:extLst>
      <p:ext uri="{BB962C8B-B14F-4D97-AF65-F5344CB8AC3E}">
        <p14:creationId xmlns:p14="http://schemas.microsoft.com/office/powerpoint/2010/main" val="3531551552"/>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046069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F2CF4-A18D-03D3-6345-FB803ACF9E4C}"/>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endParaRPr lang="en-CH"/>
          </a:p>
        </p:txBody>
      </p:sp>
      <p:sp>
        <p:nvSpPr>
          <p:cNvPr id="3" name="Subtitle 2">
            <a:extLst>
              <a:ext uri="{FF2B5EF4-FFF2-40B4-BE49-F238E27FC236}">
                <a16:creationId xmlns:a16="http://schemas.microsoft.com/office/drawing/2014/main" id="{46FD47B6-DAF2-0070-6DB7-3B0A70388E1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99FECCB7-FF93-21DD-3271-6798F277DD79}"/>
              </a:ext>
            </a:extLst>
          </p:cNvPr>
          <p:cNvSpPr>
            <a:spLocks noGrp="1"/>
          </p:cNvSpPr>
          <p:nvPr>
            <p:ph type="dt" sz="half" idx="10"/>
          </p:nvPr>
        </p:nvSpPr>
        <p:spPr/>
        <p:txBody>
          <a:bodyPr/>
          <a:lstStyle/>
          <a:p>
            <a:fld id="{8FDDB729-5D8B-C34E-ABED-61C45615F7AF}" type="datetimeFigureOut">
              <a:rPr lang="en-CH" smtClean="0"/>
              <a:t>30.08.2024</a:t>
            </a:fld>
            <a:endParaRPr lang="en-CH"/>
          </a:p>
        </p:txBody>
      </p:sp>
      <p:sp>
        <p:nvSpPr>
          <p:cNvPr id="5" name="Footer Placeholder 4">
            <a:extLst>
              <a:ext uri="{FF2B5EF4-FFF2-40B4-BE49-F238E27FC236}">
                <a16:creationId xmlns:a16="http://schemas.microsoft.com/office/drawing/2014/main" id="{60F37F26-AFCB-C42C-F44E-6831494AAEE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50053C56-7C7E-3AFC-8496-6E1C9C2BFCA3}"/>
              </a:ext>
            </a:extLst>
          </p:cNvPr>
          <p:cNvSpPr>
            <a:spLocks noGrp="1"/>
          </p:cNvSpPr>
          <p:nvPr>
            <p:ph type="sldNum" sz="quarter" idx="12"/>
          </p:nvPr>
        </p:nvSpPr>
        <p:spPr/>
        <p:txBody>
          <a:bodyPr/>
          <a:lstStyle/>
          <a:p>
            <a:fld id="{966CEBAC-2EAA-5C49-B761-1CAE8D719211}" type="slidenum">
              <a:rPr lang="en-CH" smtClean="0"/>
              <a:t>‹#›</a:t>
            </a:fld>
            <a:endParaRPr lang="en-CH"/>
          </a:p>
        </p:txBody>
      </p:sp>
    </p:spTree>
    <p:extLst>
      <p:ext uri="{BB962C8B-B14F-4D97-AF65-F5344CB8AC3E}">
        <p14:creationId xmlns:p14="http://schemas.microsoft.com/office/powerpoint/2010/main" val="1033220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7" r:id="rId26"/>
    <p:sldLayoutId id="2147483698" r:id="rId27"/>
    <p:sldLayoutId id="2147483703" r:id="rId28"/>
    <p:sldLayoutId id="2147483705" r:id="rId29"/>
    <p:sldLayoutId id="2147483706" r:id="rId30"/>
    <p:sldLayoutId id="2147483707" r:id="rId31"/>
    <p:sldLayoutId id="2147483708" r:id="rId32"/>
    <p:sldLayoutId id="2147483709" r:id="rId33"/>
    <p:sldLayoutId id="2147483710" r:id="rId34"/>
    <p:sldLayoutId id="2147483712" r:id="rId35"/>
    <p:sldLayoutId id="2147483713" r:id="rId36"/>
    <p:sldLayoutId id="2147483714" r:id="rId37"/>
    <p:sldLayoutId id="2147483715" r:id="rId38"/>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hyperlink" Target="https://home.cern/science/accelerators/clear"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hyperlink" Target="https://pkorysko.web.cern.ch/C-Robot.html"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9.jpg"/><Relationship Id="rId13" Type="http://schemas.openxmlformats.org/officeDocument/2006/relationships/image" Target="../media/image24.jpg"/><Relationship Id="rId3" Type="http://schemas.openxmlformats.org/officeDocument/2006/relationships/image" Target="../media/image14.JPG"/><Relationship Id="rId7" Type="http://schemas.openxmlformats.org/officeDocument/2006/relationships/image" Target="../media/image18.jpg"/><Relationship Id="rId12"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36.xml"/><Relationship Id="rId6" Type="http://schemas.openxmlformats.org/officeDocument/2006/relationships/image" Target="../media/image17.jpg"/><Relationship Id="rId11" Type="http://schemas.openxmlformats.org/officeDocument/2006/relationships/image" Target="../media/image22.jpeg"/><Relationship Id="rId5" Type="http://schemas.openxmlformats.org/officeDocument/2006/relationships/image" Target="../media/image16.JPG"/><Relationship Id="rId10" Type="http://schemas.openxmlformats.org/officeDocument/2006/relationships/image" Target="../media/image21.jpg"/><Relationship Id="rId4" Type="http://schemas.openxmlformats.org/officeDocument/2006/relationships/image" Target="../media/image15.JPG"/><Relationship Id="rId9" Type="http://schemas.openxmlformats.org/officeDocument/2006/relationships/image" Target="../media/image20.jpg"/><Relationship Id="rId14" Type="http://schemas.openxmlformats.org/officeDocument/2006/relationships/image" Target="../media/image25.jp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emf"/><Relationship Id="rId1" Type="http://schemas.openxmlformats.org/officeDocument/2006/relationships/slideLayout" Target="../slideLayouts/slideLayout11.xml"/><Relationship Id="rId5" Type="http://schemas.openxmlformats.org/officeDocument/2006/relationships/image" Target="../media/image34.emf"/><Relationship Id="rId4" Type="http://schemas.openxmlformats.org/officeDocument/2006/relationships/image" Target="../media/image3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3163134" cy="1433553"/>
          </a:xfrm>
        </p:spPr>
        <p:txBody>
          <a:bodyPr>
            <a:normAutofit fontScale="90000"/>
          </a:bodyPr>
          <a:lstStyle/>
          <a:p>
            <a:r>
              <a:rPr lang="en-GB" dirty="0"/>
              <a:t>RD-MR</a:t>
            </a:r>
            <a:br>
              <a:rPr lang="en-GB" dirty="0"/>
            </a:br>
            <a:r>
              <a:rPr lang="en-GB" dirty="0"/>
              <a:t>Co-development Workshop</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29</a:t>
            </a:r>
            <a:r>
              <a:rPr lang="en-GB" baseline="30000" dirty="0"/>
              <a:t>th</a:t>
            </a:r>
            <a:r>
              <a:rPr lang="en-GB" dirty="0"/>
              <a:t> August 2024</a:t>
            </a:r>
          </a:p>
          <a:p>
            <a:r>
              <a:rPr lang="en-GB" dirty="0"/>
              <a:t>Ole Werner &amp; Catarina Batista</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2001-954D-7048-2381-9421A1ED158D}"/>
              </a:ext>
            </a:extLst>
          </p:cNvPr>
          <p:cNvSpPr>
            <a:spLocks noGrp="1"/>
          </p:cNvSpPr>
          <p:nvPr>
            <p:ph type="title"/>
          </p:nvPr>
        </p:nvSpPr>
        <p:spPr>
          <a:xfrm>
            <a:off x="2237902" y="2170437"/>
            <a:ext cx="4668195" cy="989240"/>
          </a:xfrm>
        </p:spPr>
        <p:txBody>
          <a:bodyPr/>
          <a:lstStyle/>
          <a:p>
            <a:pPr algn="ctr"/>
            <a:r>
              <a:rPr lang="en-CH" sz="3600" dirty="0"/>
              <a:t>Warming up</a:t>
            </a:r>
          </a:p>
        </p:txBody>
      </p:sp>
    </p:spTree>
    <p:extLst>
      <p:ext uri="{BB962C8B-B14F-4D97-AF65-F5344CB8AC3E}">
        <p14:creationId xmlns:p14="http://schemas.microsoft.com/office/powerpoint/2010/main" val="870921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8E067-DC4F-7E4C-AE9A-C1F488C5712C}"/>
              </a:ext>
            </a:extLst>
          </p:cNvPr>
          <p:cNvSpPr>
            <a:spLocks noGrp="1"/>
          </p:cNvSpPr>
          <p:nvPr>
            <p:ph type="title"/>
          </p:nvPr>
        </p:nvSpPr>
        <p:spPr/>
        <p:txBody>
          <a:bodyPr/>
          <a:lstStyle/>
          <a:p>
            <a:r>
              <a:rPr lang="en-CH" dirty="0"/>
              <a:t>Team allocation</a:t>
            </a:r>
            <a:endParaRPr lang="en-US" dirty="0"/>
          </a:p>
        </p:txBody>
      </p:sp>
      <p:sp>
        <p:nvSpPr>
          <p:cNvPr id="5" name="Text Placeholder 4">
            <a:extLst>
              <a:ext uri="{FF2B5EF4-FFF2-40B4-BE49-F238E27FC236}">
                <a16:creationId xmlns:a16="http://schemas.microsoft.com/office/drawing/2014/main" id="{AAE2C16D-0B37-6F04-FCB8-330649856F2B}"/>
              </a:ext>
            </a:extLst>
          </p:cNvPr>
          <p:cNvSpPr>
            <a:spLocks noGrp="1"/>
          </p:cNvSpPr>
          <p:nvPr>
            <p:ph type="body" idx="1"/>
          </p:nvPr>
        </p:nvSpPr>
        <p:spPr>
          <a:xfrm>
            <a:off x="531179" y="1719453"/>
            <a:ext cx="1858404" cy="1378854"/>
          </a:xfrm>
        </p:spPr>
        <p:txBody>
          <a:bodyPr>
            <a:normAutofit/>
          </a:bodyPr>
          <a:lstStyle/>
          <a:p>
            <a:pPr marL="0" indent="0">
              <a:buNone/>
            </a:pPr>
            <a:r>
              <a:rPr lang="en-GB" sz="1200" dirty="0"/>
              <a:t>Valentin Schimpf</a:t>
            </a:r>
            <a:br>
              <a:rPr lang="en-CH" sz="1200" dirty="0"/>
            </a:br>
            <a:r>
              <a:rPr lang="en-GB" sz="1200" dirty="0"/>
              <a:t>Stefan Popescu</a:t>
            </a:r>
          </a:p>
          <a:p>
            <a:pPr marL="0" indent="0">
              <a:buNone/>
            </a:pPr>
            <a:r>
              <a:rPr lang="en-GB" sz="1200" dirty="0"/>
              <a:t>David Brunner</a:t>
            </a:r>
          </a:p>
          <a:p>
            <a:pPr marL="0" indent="0">
              <a:buNone/>
            </a:pPr>
            <a:r>
              <a:rPr lang="en-GB" sz="1200" dirty="0"/>
              <a:t>Thomas </a:t>
            </a:r>
            <a:r>
              <a:rPr lang="en-GB" sz="1200" dirty="0" err="1"/>
              <a:t>Müntener</a:t>
            </a:r>
            <a:endParaRPr lang="en-CH" sz="1200" dirty="0"/>
          </a:p>
          <a:p>
            <a:pPr lvl="1"/>
            <a:endParaRPr lang="en-CH" sz="1200" dirty="0"/>
          </a:p>
        </p:txBody>
      </p:sp>
      <p:sp>
        <p:nvSpPr>
          <p:cNvPr id="10" name="TextBox 9">
            <a:extLst>
              <a:ext uri="{FF2B5EF4-FFF2-40B4-BE49-F238E27FC236}">
                <a16:creationId xmlns:a16="http://schemas.microsoft.com/office/drawing/2014/main" id="{1AC3F39D-99B8-D706-8D96-3C80CBC60CB1}"/>
              </a:ext>
            </a:extLst>
          </p:cNvPr>
          <p:cNvSpPr txBox="1"/>
          <p:nvPr/>
        </p:nvSpPr>
        <p:spPr>
          <a:xfrm>
            <a:off x="531179" y="1359153"/>
            <a:ext cx="1926445" cy="523220"/>
          </a:xfrm>
          <a:prstGeom prst="rect">
            <a:avLst/>
          </a:prstGeom>
          <a:noFill/>
        </p:spPr>
        <p:txBody>
          <a:bodyPr wrap="square">
            <a:spAutoFit/>
          </a:bodyPr>
          <a:lstStyle/>
          <a:p>
            <a:r>
              <a:rPr lang="en-GB" sz="1400" b="1" dirty="0">
                <a:solidFill>
                  <a:srgbClr val="00879A"/>
                </a:solidFill>
              </a:rPr>
              <a:t>Team Bohr</a:t>
            </a:r>
            <a:br>
              <a:rPr lang="en-GB" sz="1400" b="1" dirty="0">
                <a:solidFill>
                  <a:srgbClr val="00879A"/>
                </a:solidFill>
              </a:rPr>
            </a:br>
            <a:endParaRPr lang="en-CH" sz="1400" b="1" dirty="0">
              <a:solidFill>
                <a:srgbClr val="00879A"/>
              </a:solidFill>
            </a:endParaRPr>
          </a:p>
        </p:txBody>
      </p:sp>
      <p:sp>
        <p:nvSpPr>
          <p:cNvPr id="11" name="Text Placeholder 4">
            <a:extLst>
              <a:ext uri="{FF2B5EF4-FFF2-40B4-BE49-F238E27FC236}">
                <a16:creationId xmlns:a16="http://schemas.microsoft.com/office/drawing/2014/main" id="{5FE7BBB0-5718-D9E0-C579-6F851657D109}"/>
              </a:ext>
            </a:extLst>
          </p:cNvPr>
          <p:cNvSpPr txBox="1">
            <a:spLocks/>
          </p:cNvSpPr>
          <p:nvPr/>
        </p:nvSpPr>
        <p:spPr>
          <a:xfrm>
            <a:off x="531179" y="3458607"/>
            <a:ext cx="2069978" cy="1378854"/>
          </a:xfrm>
          <a:prstGeom prst="rect">
            <a:avLst/>
          </a:prstGeom>
        </p:spPr>
        <p:txBody>
          <a:bodyPr vert="horz" lIns="91440" tIns="45720" rIns="91440" bIns="45720" rtlCol="0" anchor="t">
            <a:normAutofit/>
          </a:bodyPr>
          <a:lstStyle>
            <a:lvl1pPr indent="0">
              <a:spcBef>
                <a:spcPct val="20000"/>
              </a:spcBef>
              <a:buFont typeface="Arial" panose="020B0604020202020204" pitchFamily="34" charset="0"/>
              <a:buNone/>
              <a:defRPr sz="1200">
                <a:solidFill>
                  <a:schemeClr val="bg1"/>
                </a:solidFill>
              </a:defRPr>
            </a:lvl1pPr>
            <a:lvl2pPr lvl="1" indent="0">
              <a:spcBef>
                <a:spcPct val="20000"/>
              </a:spcBef>
              <a:buFont typeface="Arial"/>
              <a:buNone/>
              <a:defRPr sz="1200">
                <a:solidFill>
                  <a:schemeClr val="tx1">
                    <a:tint val="75000"/>
                  </a:schemeClr>
                </a:solidFill>
              </a:defRPr>
            </a:lvl2pPr>
            <a:lvl3pPr indent="0">
              <a:spcBef>
                <a:spcPct val="20000"/>
              </a:spcBef>
              <a:buFont typeface="Arial"/>
              <a:buNone/>
              <a:defRPr sz="1600">
                <a:solidFill>
                  <a:schemeClr val="tx1">
                    <a:tint val="75000"/>
                  </a:schemeClr>
                </a:solidFill>
              </a:defRPr>
            </a:lvl3pPr>
            <a:lvl4pPr indent="0">
              <a:spcBef>
                <a:spcPct val="20000"/>
              </a:spcBef>
              <a:buFont typeface="Arial"/>
              <a:buNone/>
              <a:defRPr sz="1400">
                <a:solidFill>
                  <a:schemeClr val="tx1">
                    <a:tint val="75000"/>
                  </a:schemeClr>
                </a:solidFill>
              </a:defRPr>
            </a:lvl4pPr>
            <a:lvl5pPr indent="0">
              <a:spcBef>
                <a:spcPct val="20000"/>
              </a:spcBef>
              <a:buFont typeface="Arial"/>
              <a:buNone/>
              <a:defRPr sz="1400">
                <a:solidFill>
                  <a:schemeClr val="tx1">
                    <a:tint val="75000"/>
                  </a:schemeClr>
                </a:solidFill>
              </a:defRPr>
            </a:lvl5pPr>
            <a:lvl6pPr indent="0">
              <a:spcBef>
                <a:spcPct val="20000"/>
              </a:spcBef>
              <a:buFont typeface="Arial"/>
              <a:buNone/>
              <a:defRPr sz="1400">
                <a:solidFill>
                  <a:schemeClr val="tx1">
                    <a:tint val="75000"/>
                  </a:schemeClr>
                </a:solidFill>
              </a:defRPr>
            </a:lvl6pPr>
            <a:lvl7pPr indent="0">
              <a:spcBef>
                <a:spcPct val="20000"/>
              </a:spcBef>
              <a:buFont typeface="Arial"/>
              <a:buNone/>
              <a:defRPr sz="1400">
                <a:solidFill>
                  <a:schemeClr val="tx1">
                    <a:tint val="75000"/>
                  </a:schemeClr>
                </a:solidFill>
              </a:defRPr>
            </a:lvl7pPr>
            <a:lvl8pPr indent="0">
              <a:spcBef>
                <a:spcPct val="20000"/>
              </a:spcBef>
              <a:buFont typeface="Arial"/>
              <a:buNone/>
              <a:defRPr sz="1400">
                <a:solidFill>
                  <a:schemeClr val="tx1">
                    <a:tint val="75000"/>
                  </a:schemeClr>
                </a:solidFill>
              </a:defRPr>
            </a:lvl8pPr>
            <a:lvl9pPr indent="0">
              <a:spcBef>
                <a:spcPct val="20000"/>
              </a:spcBef>
              <a:buFont typeface="Arial"/>
              <a:buNone/>
              <a:defRPr sz="1400">
                <a:solidFill>
                  <a:schemeClr val="tx1">
                    <a:tint val="75000"/>
                  </a:schemeClr>
                </a:solidFill>
              </a:defRPr>
            </a:lvl9pPr>
          </a:lstStyle>
          <a:p>
            <a:r>
              <a:rPr lang="en-GB" dirty="0"/>
              <a:t>Angelo </a:t>
            </a:r>
            <a:r>
              <a:rPr lang="en-GB" dirty="0" err="1"/>
              <a:t>Bifone</a:t>
            </a:r>
            <a:endParaRPr lang="en-GB" dirty="0"/>
          </a:p>
          <a:p>
            <a:r>
              <a:rPr lang="en-GB" dirty="0"/>
              <a:t>Maciej Kozak</a:t>
            </a:r>
          </a:p>
          <a:p>
            <a:r>
              <a:rPr lang="en-GB" dirty="0"/>
              <a:t>Daniel </a:t>
            </a:r>
            <a:r>
              <a:rPr lang="en-GB" dirty="0" err="1"/>
              <a:t>Häussinger</a:t>
            </a:r>
            <a:r>
              <a:rPr lang="en-GB" dirty="0"/>
              <a:t> </a:t>
            </a:r>
          </a:p>
          <a:p>
            <a:r>
              <a:rPr lang="en-GB" dirty="0"/>
              <a:t>Wojciech Bal</a:t>
            </a:r>
            <a:br>
              <a:rPr lang="en-CH" dirty="0"/>
            </a:br>
            <a:endParaRPr lang="en-CH" dirty="0"/>
          </a:p>
          <a:p>
            <a:pPr lvl="1"/>
            <a:endParaRPr lang="en-CH" dirty="0"/>
          </a:p>
        </p:txBody>
      </p:sp>
      <p:sp>
        <p:nvSpPr>
          <p:cNvPr id="12" name="TextBox 11">
            <a:extLst>
              <a:ext uri="{FF2B5EF4-FFF2-40B4-BE49-F238E27FC236}">
                <a16:creationId xmlns:a16="http://schemas.microsoft.com/office/drawing/2014/main" id="{0BAC4F1E-5324-6296-697E-7A705A3A96E9}"/>
              </a:ext>
            </a:extLst>
          </p:cNvPr>
          <p:cNvSpPr txBox="1"/>
          <p:nvPr/>
        </p:nvSpPr>
        <p:spPr>
          <a:xfrm>
            <a:off x="531179" y="3098307"/>
            <a:ext cx="1926445" cy="307777"/>
          </a:xfrm>
          <a:prstGeom prst="rect">
            <a:avLst/>
          </a:prstGeom>
          <a:noFill/>
        </p:spPr>
        <p:txBody>
          <a:bodyPr wrap="square">
            <a:spAutoFit/>
          </a:bodyPr>
          <a:lstStyle/>
          <a:p>
            <a:r>
              <a:rPr lang="en-GB" sz="1400" b="1" dirty="0">
                <a:solidFill>
                  <a:srgbClr val="87B918"/>
                </a:solidFill>
              </a:rPr>
              <a:t>Team Heisenberg</a:t>
            </a:r>
            <a:endParaRPr lang="en-CH" sz="1400" b="1" dirty="0">
              <a:solidFill>
                <a:srgbClr val="87B918"/>
              </a:solidFill>
            </a:endParaRPr>
          </a:p>
        </p:txBody>
      </p:sp>
      <p:sp>
        <p:nvSpPr>
          <p:cNvPr id="14" name="Text Placeholder 4">
            <a:extLst>
              <a:ext uri="{FF2B5EF4-FFF2-40B4-BE49-F238E27FC236}">
                <a16:creationId xmlns:a16="http://schemas.microsoft.com/office/drawing/2014/main" id="{165ED431-9076-EA0D-8EAB-2B7E2130215B}"/>
              </a:ext>
            </a:extLst>
          </p:cNvPr>
          <p:cNvSpPr txBox="1">
            <a:spLocks/>
          </p:cNvSpPr>
          <p:nvPr/>
        </p:nvSpPr>
        <p:spPr>
          <a:xfrm>
            <a:off x="3444534" y="1719453"/>
            <a:ext cx="1858404" cy="1378854"/>
          </a:xfrm>
          <a:prstGeom prst="rect">
            <a:avLst/>
          </a:prstGeom>
        </p:spPr>
        <p:txBody>
          <a:bodyPr vert="horz" lIns="91440" tIns="45720" rIns="91440" bIns="45720" rtlCol="0" anchor="t">
            <a:normAutofit/>
          </a:bodyPr>
          <a:lstStyle>
            <a:defPPr>
              <a:defRPr lang="es-ES"/>
            </a:defPPr>
            <a:lvl1pPr indent="0">
              <a:spcBef>
                <a:spcPct val="20000"/>
              </a:spcBef>
              <a:buFont typeface="Arial" panose="020B0604020202020204" pitchFamily="34" charset="0"/>
              <a:buNone/>
              <a:defRPr sz="1200">
                <a:solidFill>
                  <a:schemeClr val="bg1"/>
                </a:solidFill>
              </a:defRPr>
            </a:lvl1pPr>
            <a:lvl2pPr lvl="1" indent="0">
              <a:spcBef>
                <a:spcPct val="20000"/>
              </a:spcBef>
              <a:buFont typeface="Arial"/>
              <a:buNone/>
              <a:defRPr sz="1200">
                <a:solidFill>
                  <a:schemeClr val="tx1">
                    <a:tint val="75000"/>
                  </a:schemeClr>
                </a:solidFill>
              </a:defRPr>
            </a:lvl2pPr>
            <a:lvl3pPr indent="0">
              <a:spcBef>
                <a:spcPct val="20000"/>
              </a:spcBef>
              <a:buFont typeface="Arial"/>
              <a:buNone/>
              <a:defRPr sz="1600">
                <a:solidFill>
                  <a:schemeClr val="tx1">
                    <a:tint val="75000"/>
                  </a:schemeClr>
                </a:solidFill>
              </a:defRPr>
            </a:lvl3pPr>
            <a:lvl4pPr indent="0">
              <a:spcBef>
                <a:spcPct val="20000"/>
              </a:spcBef>
              <a:buFont typeface="Arial"/>
              <a:buNone/>
              <a:defRPr sz="1400">
                <a:solidFill>
                  <a:schemeClr val="tx1">
                    <a:tint val="75000"/>
                  </a:schemeClr>
                </a:solidFill>
              </a:defRPr>
            </a:lvl4pPr>
            <a:lvl5pPr indent="0">
              <a:spcBef>
                <a:spcPct val="20000"/>
              </a:spcBef>
              <a:buFont typeface="Arial"/>
              <a:buNone/>
              <a:defRPr sz="1400">
                <a:solidFill>
                  <a:schemeClr val="tx1">
                    <a:tint val="75000"/>
                  </a:schemeClr>
                </a:solidFill>
              </a:defRPr>
            </a:lvl5pPr>
            <a:lvl6pPr indent="0">
              <a:spcBef>
                <a:spcPct val="20000"/>
              </a:spcBef>
              <a:buFont typeface="Arial"/>
              <a:buNone/>
              <a:defRPr sz="1400">
                <a:solidFill>
                  <a:schemeClr val="tx1">
                    <a:tint val="75000"/>
                  </a:schemeClr>
                </a:solidFill>
              </a:defRPr>
            </a:lvl6pPr>
            <a:lvl7pPr indent="0">
              <a:spcBef>
                <a:spcPct val="20000"/>
              </a:spcBef>
              <a:buFont typeface="Arial"/>
              <a:buNone/>
              <a:defRPr sz="1400">
                <a:solidFill>
                  <a:schemeClr val="tx1">
                    <a:tint val="75000"/>
                  </a:schemeClr>
                </a:solidFill>
              </a:defRPr>
            </a:lvl7pPr>
            <a:lvl8pPr indent="0">
              <a:spcBef>
                <a:spcPct val="20000"/>
              </a:spcBef>
              <a:buFont typeface="Arial"/>
              <a:buNone/>
              <a:defRPr sz="1400">
                <a:solidFill>
                  <a:schemeClr val="tx1">
                    <a:tint val="75000"/>
                  </a:schemeClr>
                </a:solidFill>
              </a:defRPr>
            </a:lvl8pPr>
            <a:lvl9pPr indent="0">
              <a:spcBef>
                <a:spcPct val="20000"/>
              </a:spcBef>
              <a:buFont typeface="Arial"/>
              <a:buNone/>
              <a:defRPr sz="1400">
                <a:solidFill>
                  <a:schemeClr val="tx1">
                    <a:tint val="75000"/>
                  </a:schemeClr>
                </a:solidFill>
              </a:defRPr>
            </a:lvl9pPr>
          </a:lstStyle>
          <a:p>
            <a:r>
              <a:rPr lang="en-GB" dirty="0"/>
              <a:t>Pauline De </a:t>
            </a:r>
            <a:r>
              <a:rPr lang="en-GB" dirty="0" err="1"/>
              <a:t>Pellegar</a:t>
            </a:r>
            <a:endParaRPr lang="en-GB" dirty="0"/>
          </a:p>
          <a:p>
            <a:r>
              <a:rPr lang="en-GB" dirty="0"/>
              <a:t>Francesco Blasi </a:t>
            </a:r>
          </a:p>
          <a:p>
            <a:r>
              <a:rPr lang="en-GB" dirty="0" err="1"/>
              <a:t>Kosma</a:t>
            </a:r>
            <a:r>
              <a:rPr lang="en-GB" dirty="0"/>
              <a:t> </a:t>
            </a:r>
            <a:r>
              <a:rPr lang="en-GB" dirty="0" err="1"/>
              <a:t>Szutkowski</a:t>
            </a:r>
            <a:br>
              <a:rPr lang="en-CH" dirty="0"/>
            </a:br>
            <a:endParaRPr lang="en-CH" dirty="0"/>
          </a:p>
          <a:p>
            <a:pPr lvl="1"/>
            <a:endParaRPr lang="en-CH" dirty="0"/>
          </a:p>
        </p:txBody>
      </p:sp>
      <p:sp>
        <p:nvSpPr>
          <p:cNvPr id="15" name="TextBox 14">
            <a:extLst>
              <a:ext uri="{FF2B5EF4-FFF2-40B4-BE49-F238E27FC236}">
                <a16:creationId xmlns:a16="http://schemas.microsoft.com/office/drawing/2014/main" id="{1986DA69-79F2-1BDA-5F88-1D28DF721F78}"/>
              </a:ext>
            </a:extLst>
          </p:cNvPr>
          <p:cNvSpPr txBox="1"/>
          <p:nvPr/>
        </p:nvSpPr>
        <p:spPr>
          <a:xfrm>
            <a:off x="3444534" y="1359153"/>
            <a:ext cx="1926445" cy="523220"/>
          </a:xfrm>
          <a:prstGeom prst="rect">
            <a:avLst/>
          </a:prstGeom>
          <a:noFill/>
        </p:spPr>
        <p:txBody>
          <a:bodyPr wrap="square">
            <a:spAutoFit/>
          </a:bodyPr>
          <a:lstStyle/>
          <a:p>
            <a:r>
              <a:rPr lang="en-GB" sz="1400" b="1" dirty="0">
                <a:solidFill>
                  <a:srgbClr val="F59600"/>
                </a:solidFill>
              </a:rPr>
              <a:t>Team Curie</a:t>
            </a:r>
            <a:br>
              <a:rPr lang="en-GB" sz="1400" b="1" dirty="0">
                <a:solidFill>
                  <a:srgbClr val="F59600"/>
                </a:solidFill>
              </a:rPr>
            </a:br>
            <a:endParaRPr lang="en-CH" sz="1400" b="1" dirty="0">
              <a:solidFill>
                <a:srgbClr val="F59600"/>
              </a:solidFill>
            </a:endParaRPr>
          </a:p>
        </p:txBody>
      </p:sp>
      <p:sp>
        <p:nvSpPr>
          <p:cNvPr id="19" name="Text Placeholder 4">
            <a:extLst>
              <a:ext uri="{FF2B5EF4-FFF2-40B4-BE49-F238E27FC236}">
                <a16:creationId xmlns:a16="http://schemas.microsoft.com/office/drawing/2014/main" id="{0D88040E-960C-DBDE-5DDC-E6EAEBD7AB90}"/>
              </a:ext>
            </a:extLst>
          </p:cNvPr>
          <p:cNvSpPr txBox="1">
            <a:spLocks/>
          </p:cNvSpPr>
          <p:nvPr/>
        </p:nvSpPr>
        <p:spPr>
          <a:xfrm>
            <a:off x="3444534" y="3458607"/>
            <a:ext cx="1858404" cy="1378854"/>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buFont typeface="Arial" panose="020B0604020202020204" pitchFamily="34" charset="0"/>
              <a:buChar char="•"/>
              <a:defRPr sz="1600" kern="1200">
                <a:solidFill>
                  <a:schemeClr val="bg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0" indent="0">
              <a:buFont typeface="Arial" panose="020B0604020202020204" pitchFamily="34" charset="0"/>
              <a:buNone/>
            </a:pPr>
            <a:r>
              <a:rPr lang="en-GB" sz="1200" dirty="0"/>
              <a:t>Benno Meier</a:t>
            </a:r>
          </a:p>
          <a:p>
            <a:pPr marL="0" indent="0">
              <a:buFont typeface="Arial" panose="020B0604020202020204" pitchFamily="34" charset="0"/>
              <a:buNone/>
            </a:pPr>
            <a:r>
              <a:rPr lang="en-GB" sz="1200" dirty="0"/>
              <a:t>Karel </a:t>
            </a:r>
            <a:r>
              <a:rPr lang="en-GB" sz="1200" dirty="0" err="1"/>
              <a:t>Kouril</a:t>
            </a:r>
            <a:r>
              <a:rPr lang="en-GB" sz="1200" dirty="0"/>
              <a:t> </a:t>
            </a:r>
          </a:p>
          <a:p>
            <a:pPr marL="0" indent="0">
              <a:buFont typeface="Arial" panose="020B0604020202020204" pitchFamily="34" charset="0"/>
              <a:buNone/>
            </a:pPr>
            <a:r>
              <a:rPr lang="en-GB" sz="1200" dirty="0"/>
              <a:t>Zaher Salman</a:t>
            </a:r>
            <a:br>
              <a:rPr lang="en-CH" sz="1200" dirty="0"/>
            </a:br>
            <a:endParaRPr lang="en-CH" sz="1200" dirty="0"/>
          </a:p>
          <a:p>
            <a:pPr lvl="1"/>
            <a:endParaRPr lang="en-CH" sz="1200" dirty="0"/>
          </a:p>
        </p:txBody>
      </p:sp>
      <p:sp>
        <p:nvSpPr>
          <p:cNvPr id="20" name="TextBox 19">
            <a:extLst>
              <a:ext uri="{FF2B5EF4-FFF2-40B4-BE49-F238E27FC236}">
                <a16:creationId xmlns:a16="http://schemas.microsoft.com/office/drawing/2014/main" id="{6B5A8825-A0F9-6D53-E78B-43D69615B933}"/>
              </a:ext>
            </a:extLst>
          </p:cNvPr>
          <p:cNvSpPr txBox="1"/>
          <p:nvPr/>
        </p:nvSpPr>
        <p:spPr>
          <a:xfrm>
            <a:off x="3444534" y="3098307"/>
            <a:ext cx="1926445" cy="307777"/>
          </a:xfrm>
          <a:prstGeom prst="rect">
            <a:avLst/>
          </a:prstGeom>
          <a:noFill/>
        </p:spPr>
        <p:txBody>
          <a:bodyPr wrap="square">
            <a:spAutoFit/>
          </a:bodyPr>
          <a:lstStyle/>
          <a:p>
            <a:r>
              <a:rPr lang="en-GB" sz="1400" b="1" dirty="0">
                <a:solidFill>
                  <a:srgbClr val="E60032"/>
                </a:solidFill>
              </a:rPr>
              <a:t>Team Newton</a:t>
            </a:r>
            <a:endParaRPr lang="en-CH" sz="1400" b="1" dirty="0">
              <a:solidFill>
                <a:srgbClr val="E60032"/>
              </a:solidFill>
            </a:endParaRPr>
          </a:p>
        </p:txBody>
      </p:sp>
    </p:spTree>
    <p:extLst>
      <p:ext uri="{BB962C8B-B14F-4D97-AF65-F5344CB8AC3E}">
        <p14:creationId xmlns:p14="http://schemas.microsoft.com/office/powerpoint/2010/main" val="52803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CH" sz="4400" dirty="0"/>
              <a:t>Tech in Brief</a:t>
            </a:r>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957061" cy="425450"/>
          </a:xfrm>
          <a:solidFill>
            <a:schemeClr val="bg1"/>
          </a:solidFill>
        </p:spPr>
        <p:txBody>
          <a:bodyPr>
            <a:normAutofit/>
          </a:bodyPr>
          <a:lstStyle/>
          <a:p>
            <a:pPr marL="0" indent="0">
              <a:buNone/>
            </a:pPr>
            <a:r>
              <a:rPr lang="en-US" dirty="0"/>
              <a:t>Demystifying the technology, getting comfortable with its capabilities.</a:t>
            </a:r>
          </a:p>
        </p:txBody>
      </p:sp>
    </p:spTree>
    <p:extLst>
      <p:ext uri="{BB962C8B-B14F-4D97-AF65-F5344CB8AC3E}">
        <p14:creationId xmlns:p14="http://schemas.microsoft.com/office/powerpoint/2010/main" val="1587997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33CD1E-816D-B4DE-D7DD-09C94E3A53F3}"/>
              </a:ext>
            </a:extLst>
          </p:cNvPr>
          <p:cNvSpPr/>
          <p:nvPr/>
        </p:nvSpPr>
        <p:spPr>
          <a:xfrm>
            <a:off x="258418" y="185419"/>
            <a:ext cx="8647043" cy="4830418"/>
          </a:xfrm>
          <a:prstGeom prst="rect">
            <a:avLst/>
          </a:prstGeom>
          <a:ln>
            <a:solidFill>
              <a:srgbClr val="2E5F7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H" sz="1350" dirty="0"/>
          </a:p>
        </p:txBody>
      </p:sp>
      <p:cxnSp>
        <p:nvCxnSpPr>
          <p:cNvPr id="7" name="Straight Connector 6">
            <a:extLst>
              <a:ext uri="{FF2B5EF4-FFF2-40B4-BE49-F238E27FC236}">
                <a16:creationId xmlns:a16="http://schemas.microsoft.com/office/drawing/2014/main" id="{32DA9C6F-A319-C712-9894-A0FBA35B809A}"/>
              </a:ext>
            </a:extLst>
          </p:cNvPr>
          <p:cNvCxnSpPr>
            <a:cxnSpLocks/>
          </p:cNvCxnSpPr>
          <p:nvPr/>
        </p:nvCxnSpPr>
        <p:spPr>
          <a:xfrm flipH="1">
            <a:off x="4870794" y="2199907"/>
            <a:ext cx="4014788" cy="26564"/>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59D4E94B-ACE4-3EB5-123E-E1E8C5199BFD}"/>
              </a:ext>
            </a:extLst>
          </p:cNvPr>
          <p:cNvCxnSpPr>
            <a:cxnSpLocks/>
          </p:cNvCxnSpPr>
          <p:nvPr/>
        </p:nvCxnSpPr>
        <p:spPr>
          <a:xfrm>
            <a:off x="258418" y="2199907"/>
            <a:ext cx="3997321" cy="0"/>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8F45A12-05A5-DE50-40C9-33E5A6DD1324}"/>
              </a:ext>
            </a:extLst>
          </p:cNvPr>
          <p:cNvCxnSpPr>
            <a:cxnSpLocks/>
            <a:endCxn id="4" idx="2"/>
          </p:cNvCxnSpPr>
          <p:nvPr/>
        </p:nvCxnSpPr>
        <p:spPr>
          <a:xfrm>
            <a:off x="4572000" y="2856622"/>
            <a:ext cx="9940" cy="2159215"/>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61CE3B3A-EA52-797A-9B1C-35A2A0C491CE}"/>
              </a:ext>
            </a:extLst>
          </p:cNvPr>
          <p:cNvCxnSpPr>
            <a:cxnSpLocks/>
          </p:cNvCxnSpPr>
          <p:nvPr/>
        </p:nvCxnSpPr>
        <p:spPr>
          <a:xfrm flipH="1">
            <a:off x="238540" y="2258155"/>
            <a:ext cx="4292985" cy="275768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A198EB9B-E2E5-98E0-6E26-98195971A801}"/>
              </a:ext>
            </a:extLst>
          </p:cNvPr>
          <p:cNvCxnSpPr>
            <a:cxnSpLocks/>
          </p:cNvCxnSpPr>
          <p:nvPr/>
        </p:nvCxnSpPr>
        <p:spPr>
          <a:xfrm flipV="1">
            <a:off x="4572000" y="180709"/>
            <a:ext cx="0" cy="1908314"/>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CDF242D6-47EB-72A5-03D7-43B63F1B7C19}"/>
              </a:ext>
            </a:extLst>
          </p:cNvPr>
          <p:cNvSpPr txBox="1"/>
          <p:nvPr/>
        </p:nvSpPr>
        <p:spPr>
          <a:xfrm>
            <a:off x="258418" y="241800"/>
            <a:ext cx="3828962" cy="300082"/>
          </a:xfrm>
          <a:prstGeom prst="rect">
            <a:avLst/>
          </a:prstGeom>
          <a:noFill/>
        </p:spPr>
        <p:txBody>
          <a:bodyPr wrap="square" rtlCol="0">
            <a:spAutoFit/>
          </a:bodyPr>
          <a:lstStyle/>
          <a:p>
            <a:r>
              <a:rPr lang="en-CH" sz="1350" b="1" u="sng" dirty="0"/>
              <a:t>Core abilities of RD-MR: </a:t>
            </a:r>
          </a:p>
        </p:txBody>
      </p:sp>
      <p:sp>
        <p:nvSpPr>
          <p:cNvPr id="27" name="TextBox 26">
            <a:extLst>
              <a:ext uri="{FF2B5EF4-FFF2-40B4-BE49-F238E27FC236}">
                <a16:creationId xmlns:a16="http://schemas.microsoft.com/office/drawing/2014/main" id="{AC501323-0B9C-D2EA-3FF3-D31A92E0723F}"/>
              </a:ext>
            </a:extLst>
          </p:cNvPr>
          <p:cNvSpPr txBox="1"/>
          <p:nvPr/>
        </p:nvSpPr>
        <p:spPr>
          <a:xfrm>
            <a:off x="5920515" y="229477"/>
            <a:ext cx="2943662" cy="507831"/>
          </a:xfrm>
          <a:prstGeom prst="rect">
            <a:avLst/>
          </a:prstGeom>
          <a:noFill/>
        </p:spPr>
        <p:txBody>
          <a:bodyPr wrap="square" rtlCol="0">
            <a:spAutoFit/>
          </a:bodyPr>
          <a:lstStyle/>
          <a:p>
            <a:pPr algn="r"/>
            <a:r>
              <a:rPr lang="en-CH" sz="1350" b="1" u="sng" dirty="0"/>
              <a:t>What does RD-MR need to work? </a:t>
            </a:r>
            <a:r>
              <a:rPr lang="en-CH" sz="1350" dirty="0"/>
              <a:t>(from basic to sophisticated)</a:t>
            </a:r>
            <a:r>
              <a:rPr lang="en-CH" sz="1350" u="sng" dirty="0"/>
              <a:t> </a:t>
            </a:r>
          </a:p>
        </p:txBody>
      </p:sp>
      <p:sp>
        <p:nvSpPr>
          <p:cNvPr id="31" name="TextBox 30">
            <a:extLst>
              <a:ext uri="{FF2B5EF4-FFF2-40B4-BE49-F238E27FC236}">
                <a16:creationId xmlns:a16="http://schemas.microsoft.com/office/drawing/2014/main" id="{67D8C6CB-03BE-DEEB-CD34-A343F5C42BB3}"/>
              </a:ext>
            </a:extLst>
          </p:cNvPr>
          <p:cNvSpPr txBox="1"/>
          <p:nvPr/>
        </p:nvSpPr>
        <p:spPr>
          <a:xfrm>
            <a:off x="5017735" y="2276554"/>
            <a:ext cx="3836503" cy="715581"/>
          </a:xfrm>
          <a:prstGeom prst="rect">
            <a:avLst/>
          </a:prstGeom>
          <a:noFill/>
        </p:spPr>
        <p:txBody>
          <a:bodyPr wrap="square" rtlCol="0">
            <a:spAutoFit/>
          </a:bodyPr>
          <a:lstStyle/>
          <a:p>
            <a:pPr algn="r"/>
            <a:r>
              <a:rPr lang="en-CH" sz="1350" b="1" u="sng" dirty="0"/>
              <a:t>What similar, older technologies do you know and how does RD-MR differ from them?</a:t>
            </a:r>
          </a:p>
        </p:txBody>
      </p:sp>
      <p:sp>
        <p:nvSpPr>
          <p:cNvPr id="32" name="TextBox 31">
            <a:extLst>
              <a:ext uri="{FF2B5EF4-FFF2-40B4-BE49-F238E27FC236}">
                <a16:creationId xmlns:a16="http://schemas.microsoft.com/office/drawing/2014/main" id="{DB5B0F52-002D-979B-CDAF-5D9F67E6B8A8}"/>
              </a:ext>
            </a:extLst>
          </p:cNvPr>
          <p:cNvSpPr txBox="1"/>
          <p:nvPr/>
        </p:nvSpPr>
        <p:spPr>
          <a:xfrm>
            <a:off x="248479" y="2276554"/>
            <a:ext cx="3747053" cy="507831"/>
          </a:xfrm>
          <a:prstGeom prst="rect">
            <a:avLst/>
          </a:prstGeom>
          <a:noFill/>
        </p:spPr>
        <p:txBody>
          <a:bodyPr wrap="square" rtlCol="0">
            <a:spAutoFit/>
          </a:bodyPr>
          <a:lstStyle/>
          <a:p>
            <a:r>
              <a:rPr lang="en-CH" sz="1350" b="1" u="sng" dirty="0"/>
              <a:t>How would you explain RD-MR to an 80 year old?</a:t>
            </a:r>
          </a:p>
        </p:txBody>
      </p:sp>
      <p:sp>
        <p:nvSpPr>
          <p:cNvPr id="49" name="TextBox 48">
            <a:extLst>
              <a:ext uri="{FF2B5EF4-FFF2-40B4-BE49-F238E27FC236}">
                <a16:creationId xmlns:a16="http://schemas.microsoft.com/office/drawing/2014/main" id="{29F925A0-0A5B-6EB6-A1DC-2849B646D400}"/>
              </a:ext>
            </a:extLst>
          </p:cNvPr>
          <p:cNvSpPr txBox="1"/>
          <p:nvPr/>
        </p:nvSpPr>
        <p:spPr>
          <a:xfrm rot="19640131">
            <a:off x="1097547" y="3568102"/>
            <a:ext cx="2873095" cy="300082"/>
          </a:xfrm>
          <a:prstGeom prst="rect">
            <a:avLst/>
          </a:prstGeom>
          <a:noFill/>
          <a:ln>
            <a:solidFill>
              <a:srgbClr val="2E5F7F"/>
            </a:solidFill>
          </a:ln>
        </p:spPr>
        <p:txBody>
          <a:bodyPr wrap="square" rtlCol="0">
            <a:spAutoFit/>
          </a:bodyPr>
          <a:lstStyle/>
          <a:p>
            <a:r>
              <a:rPr lang="en-CH" sz="1350" b="1" dirty="0"/>
              <a:t>Park premature thoughts here</a:t>
            </a:r>
          </a:p>
        </p:txBody>
      </p:sp>
      <p:sp>
        <p:nvSpPr>
          <p:cNvPr id="5" name="Oval 4">
            <a:extLst>
              <a:ext uri="{FF2B5EF4-FFF2-40B4-BE49-F238E27FC236}">
                <a16:creationId xmlns:a16="http://schemas.microsoft.com/office/drawing/2014/main" id="{0CFE36C1-CB91-8DBE-4C0D-8D494A1DEBA1}"/>
              </a:ext>
            </a:extLst>
          </p:cNvPr>
          <p:cNvSpPr/>
          <p:nvPr/>
        </p:nvSpPr>
        <p:spPr>
          <a:xfrm>
            <a:off x="3972600" y="1985492"/>
            <a:ext cx="1013791" cy="1026212"/>
          </a:xfrm>
          <a:prstGeom prst="ellipse">
            <a:avLst/>
          </a:prstGeom>
          <a:solidFill>
            <a:srgbClr val="2E5F7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t>RD-MR</a:t>
            </a:r>
            <a:endParaRPr lang="en-CH" sz="1350" b="1" dirty="0"/>
          </a:p>
        </p:txBody>
      </p:sp>
    </p:spTree>
    <p:extLst>
      <p:ext uri="{BB962C8B-B14F-4D97-AF65-F5344CB8AC3E}">
        <p14:creationId xmlns:p14="http://schemas.microsoft.com/office/powerpoint/2010/main" val="2785219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CH" sz="4400" dirty="0"/>
              <a:t>Exploring Domains</a:t>
            </a:r>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957061" cy="425450"/>
          </a:xfrm>
          <a:solidFill>
            <a:schemeClr val="bg1"/>
          </a:solidFill>
        </p:spPr>
        <p:txBody>
          <a:bodyPr>
            <a:normAutofit/>
          </a:bodyPr>
          <a:lstStyle/>
          <a:p>
            <a:pPr marL="0" indent="0">
              <a:buNone/>
            </a:pPr>
            <a:r>
              <a:rPr lang="en-US" dirty="0"/>
              <a:t>Diverging in possible (or not) fields of application.</a:t>
            </a:r>
          </a:p>
        </p:txBody>
      </p:sp>
    </p:spTree>
    <p:extLst>
      <p:ext uri="{BB962C8B-B14F-4D97-AF65-F5344CB8AC3E}">
        <p14:creationId xmlns:p14="http://schemas.microsoft.com/office/powerpoint/2010/main" val="2565564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6DEE9-22A8-8A41-AF3A-CD78C415CB84}"/>
              </a:ext>
            </a:extLst>
          </p:cNvPr>
          <p:cNvSpPr>
            <a:spLocks noGrp="1"/>
          </p:cNvSpPr>
          <p:nvPr>
            <p:ph type="title"/>
          </p:nvPr>
        </p:nvSpPr>
        <p:spPr>
          <a:xfrm>
            <a:off x="565200" y="617543"/>
            <a:ext cx="3373753" cy="883664"/>
          </a:xfrm>
        </p:spPr>
        <p:txBody>
          <a:bodyPr/>
          <a:lstStyle/>
          <a:p>
            <a:r>
              <a:rPr lang="en-CH" dirty="0"/>
              <a:t>Domains and Fields</a:t>
            </a:r>
          </a:p>
        </p:txBody>
      </p:sp>
      <p:sp>
        <p:nvSpPr>
          <p:cNvPr id="3" name="Text Placeholder 2">
            <a:extLst>
              <a:ext uri="{FF2B5EF4-FFF2-40B4-BE49-F238E27FC236}">
                <a16:creationId xmlns:a16="http://schemas.microsoft.com/office/drawing/2014/main" id="{EFDE87F5-7238-BC4D-99A2-DDF552777B4B}"/>
              </a:ext>
            </a:extLst>
          </p:cNvPr>
          <p:cNvSpPr>
            <a:spLocks noGrp="1"/>
          </p:cNvSpPr>
          <p:nvPr>
            <p:ph type="body" idx="1"/>
          </p:nvPr>
        </p:nvSpPr>
        <p:spPr>
          <a:xfrm>
            <a:off x="565200" y="1775457"/>
            <a:ext cx="3092817" cy="2126189"/>
          </a:xfrm>
        </p:spPr>
        <p:txBody>
          <a:bodyPr/>
          <a:lstStyle/>
          <a:p>
            <a:endParaRPr lang="en-CH" dirty="0"/>
          </a:p>
          <a:p>
            <a:endParaRPr lang="en-CH" dirty="0"/>
          </a:p>
          <a:p>
            <a:endParaRPr lang="en-CH" dirty="0"/>
          </a:p>
          <a:p>
            <a:endParaRPr lang="en-CH" dirty="0"/>
          </a:p>
          <a:p>
            <a:endParaRPr lang="en-CH" dirty="0"/>
          </a:p>
        </p:txBody>
      </p:sp>
      <p:sp>
        <p:nvSpPr>
          <p:cNvPr id="17" name="Rectangle 16">
            <a:extLst>
              <a:ext uri="{FF2B5EF4-FFF2-40B4-BE49-F238E27FC236}">
                <a16:creationId xmlns:a16="http://schemas.microsoft.com/office/drawing/2014/main" id="{C2C3B506-0B95-4D4B-8A4D-3EEE622D31DA}"/>
              </a:ext>
            </a:extLst>
          </p:cNvPr>
          <p:cNvSpPr/>
          <p:nvPr/>
        </p:nvSpPr>
        <p:spPr>
          <a:xfrm>
            <a:off x="5347051" y="3109850"/>
            <a:ext cx="759954" cy="698041"/>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700" dirty="0">
                <a:solidFill>
                  <a:schemeClr val="tx1"/>
                </a:solidFill>
              </a:rPr>
              <a:t>(Bio)medical imaging</a:t>
            </a:r>
          </a:p>
        </p:txBody>
      </p:sp>
      <p:sp>
        <p:nvSpPr>
          <p:cNvPr id="19" name="Rectangle 18">
            <a:extLst>
              <a:ext uri="{FF2B5EF4-FFF2-40B4-BE49-F238E27FC236}">
                <a16:creationId xmlns:a16="http://schemas.microsoft.com/office/drawing/2014/main" id="{41623523-7CD3-1642-B156-1AB9BF9CC537}"/>
              </a:ext>
            </a:extLst>
          </p:cNvPr>
          <p:cNvSpPr/>
          <p:nvPr/>
        </p:nvSpPr>
        <p:spPr>
          <a:xfrm>
            <a:off x="6529473" y="2753452"/>
            <a:ext cx="665967" cy="651354"/>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700" dirty="0">
                <a:solidFill>
                  <a:schemeClr val="tx1"/>
                </a:solidFill>
              </a:rPr>
              <a:t>Satellites / navigation</a:t>
            </a:r>
          </a:p>
        </p:txBody>
      </p:sp>
      <p:sp>
        <p:nvSpPr>
          <p:cNvPr id="7" name="TextBox 6">
            <a:extLst>
              <a:ext uri="{FF2B5EF4-FFF2-40B4-BE49-F238E27FC236}">
                <a16:creationId xmlns:a16="http://schemas.microsoft.com/office/drawing/2014/main" id="{A3357AE7-7227-A40C-3AF4-45A70E4D06D6}"/>
              </a:ext>
            </a:extLst>
          </p:cNvPr>
          <p:cNvSpPr txBox="1"/>
          <p:nvPr/>
        </p:nvSpPr>
        <p:spPr>
          <a:xfrm>
            <a:off x="5689198" y="665190"/>
            <a:ext cx="1640350" cy="338554"/>
          </a:xfrm>
          <a:prstGeom prst="rect">
            <a:avLst/>
          </a:prstGeom>
          <a:noFill/>
        </p:spPr>
        <p:txBody>
          <a:bodyPr wrap="square" rtlCol="0">
            <a:spAutoFit/>
          </a:bodyPr>
          <a:lstStyle/>
          <a:p>
            <a:pPr algn="ctr"/>
            <a:r>
              <a:rPr lang="en-CH" sz="1600" dirty="0">
                <a:solidFill>
                  <a:srgbClr val="00879A"/>
                </a:solidFill>
              </a:rPr>
              <a:t>Domains/Fields</a:t>
            </a:r>
          </a:p>
        </p:txBody>
      </p:sp>
      <p:sp>
        <p:nvSpPr>
          <p:cNvPr id="15" name="Rectangle 14">
            <a:extLst>
              <a:ext uri="{FF2B5EF4-FFF2-40B4-BE49-F238E27FC236}">
                <a16:creationId xmlns:a16="http://schemas.microsoft.com/office/drawing/2014/main" id="{506BB502-1DB6-EE61-CCDB-F7782F33795A}"/>
              </a:ext>
            </a:extLst>
          </p:cNvPr>
          <p:cNvSpPr/>
          <p:nvPr/>
        </p:nvSpPr>
        <p:spPr>
          <a:xfrm>
            <a:off x="5309221" y="1722115"/>
            <a:ext cx="759954" cy="698041"/>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700" dirty="0">
                <a:solidFill>
                  <a:schemeClr val="tx1"/>
                </a:solidFill>
              </a:rPr>
              <a:t>Arts and culture</a:t>
            </a:r>
          </a:p>
        </p:txBody>
      </p:sp>
      <p:sp>
        <p:nvSpPr>
          <p:cNvPr id="16" name="Rectangle 15">
            <a:extLst>
              <a:ext uri="{FF2B5EF4-FFF2-40B4-BE49-F238E27FC236}">
                <a16:creationId xmlns:a16="http://schemas.microsoft.com/office/drawing/2014/main" id="{306D4DFD-456F-D6CD-76E8-B1FF06B2CDD6}"/>
              </a:ext>
            </a:extLst>
          </p:cNvPr>
          <p:cNvSpPr/>
          <p:nvPr/>
        </p:nvSpPr>
        <p:spPr>
          <a:xfrm>
            <a:off x="7053743" y="1722114"/>
            <a:ext cx="759954" cy="698041"/>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700" dirty="0">
                <a:solidFill>
                  <a:schemeClr val="tx1"/>
                </a:solidFill>
              </a:rPr>
              <a:t>C</a:t>
            </a:r>
            <a:r>
              <a:rPr lang="en-CH" sz="700" dirty="0">
                <a:solidFill>
                  <a:schemeClr val="tx1"/>
                </a:solidFill>
              </a:rPr>
              <a:t>ities and infrasutructure</a:t>
            </a:r>
          </a:p>
        </p:txBody>
      </p:sp>
      <p:sp>
        <p:nvSpPr>
          <p:cNvPr id="20" name="Text Placeholder 2">
            <a:extLst>
              <a:ext uri="{FF2B5EF4-FFF2-40B4-BE49-F238E27FC236}">
                <a16:creationId xmlns:a16="http://schemas.microsoft.com/office/drawing/2014/main" id="{E451F6FB-AE39-AABD-2AE4-C553E8016E9F}"/>
              </a:ext>
            </a:extLst>
          </p:cNvPr>
          <p:cNvSpPr txBox="1">
            <a:spLocks/>
          </p:cNvSpPr>
          <p:nvPr/>
        </p:nvSpPr>
        <p:spPr>
          <a:xfrm>
            <a:off x="565200" y="1583339"/>
            <a:ext cx="3655586" cy="3751061"/>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fontAlgn="base"/>
            <a:endParaRPr lang="en-GB" sz="1400" dirty="0"/>
          </a:p>
          <a:p>
            <a:pPr marL="285750" indent="-285750" fontAlgn="base">
              <a:buFont typeface="Arial" panose="020B0604020202020204" pitchFamily="34" charset="0"/>
              <a:buChar char="•"/>
            </a:pPr>
            <a:r>
              <a:rPr lang="en-GB" sz="1400" dirty="0"/>
              <a:t>Ideate about possible domains that this technology could be used in.</a:t>
            </a:r>
          </a:p>
          <a:p>
            <a:pPr lvl="1"/>
            <a:r>
              <a:rPr lang="en-GB" sz="1400" dirty="0" err="1">
                <a:solidFill>
                  <a:srgbClr val="898989"/>
                </a:solidFill>
                <a:cs typeface="Arial"/>
              </a:rPr>
              <a:t>e.g</a:t>
            </a:r>
            <a:r>
              <a:rPr lang="en-GB" sz="1400" dirty="0">
                <a:solidFill>
                  <a:srgbClr val="898989"/>
                </a:solidFill>
                <a:cs typeface="Arial"/>
              </a:rPr>
              <a:t>: dentistry, airport security, fashion…</a:t>
            </a:r>
            <a:endParaRPr lang="en-GB" sz="1200" dirty="0">
              <a:solidFill>
                <a:srgbClr val="898989"/>
              </a:solidFill>
              <a:cs typeface="Arial"/>
            </a:endParaRPr>
          </a:p>
          <a:p>
            <a:pPr marL="285750" indent="-285750" fontAlgn="base">
              <a:buFont typeface="Arial" panose="020B0604020202020204" pitchFamily="34" charset="0"/>
              <a:buChar char="•"/>
            </a:pPr>
            <a:endParaRPr lang="en-GB" sz="1200" dirty="0">
              <a:solidFill>
                <a:srgbClr val="898989"/>
              </a:solidFill>
              <a:cs typeface="Arial"/>
            </a:endParaRPr>
          </a:p>
          <a:p>
            <a:pPr marL="285750" indent="-285750" fontAlgn="base">
              <a:buFont typeface="Arial" panose="020B0604020202020204" pitchFamily="34" charset="0"/>
              <a:buChar char="•"/>
            </a:pPr>
            <a:r>
              <a:rPr lang="en-GB" sz="1400" dirty="0"/>
              <a:t>Write each idea on an individual sticky note and place them on the large whiteboard in the back of the room. </a:t>
            </a:r>
          </a:p>
          <a:p>
            <a:pPr fontAlgn="base"/>
            <a:endParaRPr lang="en-GB" sz="1400" dirty="0"/>
          </a:p>
          <a:p>
            <a:pPr marL="285750" indent="-285750" fontAlgn="base">
              <a:buFont typeface="Arial" panose="020B0604020202020204" pitchFamily="34" charset="0"/>
              <a:buChar char="•"/>
            </a:pPr>
            <a:r>
              <a:rPr lang="en-GB" sz="1400" dirty="0"/>
              <a:t>Let your mind wander!</a:t>
            </a:r>
          </a:p>
          <a:p>
            <a:pPr marL="285750" indent="-285750" fontAlgn="base">
              <a:buFont typeface="Arial" panose="020B0604020202020204" pitchFamily="34" charset="0"/>
              <a:buChar char="•"/>
            </a:pPr>
            <a:endParaRPr lang="en-CH" sz="1400" dirty="0">
              <a:solidFill>
                <a:srgbClr val="000000"/>
              </a:solidFill>
              <a:cs typeface="Arial"/>
            </a:endParaRPr>
          </a:p>
        </p:txBody>
      </p:sp>
      <p:sp>
        <p:nvSpPr>
          <p:cNvPr id="6" name="Rectangle 5">
            <a:extLst>
              <a:ext uri="{FF2B5EF4-FFF2-40B4-BE49-F238E27FC236}">
                <a16:creationId xmlns:a16="http://schemas.microsoft.com/office/drawing/2014/main" id="{0A0CB6CB-27BF-8E49-CE01-78E4BE333F43}"/>
              </a:ext>
            </a:extLst>
          </p:cNvPr>
          <p:cNvSpPr/>
          <p:nvPr/>
        </p:nvSpPr>
        <p:spPr>
          <a:xfrm>
            <a:off x="7195440" y="3807891"/>
            <a:ext cx="665967" cy="651354"/>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700" dirty="0">
                <a:solidFill>
                  <a:schemeClr val="tx1"/>
                </a:solidFill>
              </a:rPr>
              <a:t>Airport Security</a:t>
            </a:r>
          </a:p>
        </p:txBody>
      </p:sp>
    </p:spTree>
    <p:extLst>
      <p:ext uri="{BB962C8B-B14F-4D97-AF65-F5344CB8AC3E}">
        <p14:creationId xmlns:p14="http://schemas.microsoft.com/office/powerpoint/2010/main" val="3145657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49306-DB25-1349-2C06-BAC3803933D7}"/>
              </a:ext>
            </a:extLst>
          </p:cNvPr>
          <p:cNvSpPr>
            <a:spLocks noGrp="1"/>
          </p:cNvSpPr>
          <p:nvPr>
            <p:ph type="title"/>
          </p:nvPr>
        </p:nvSpPr>
        <p:spPr>
          <a:xfrm>
            <a:off x="2237902" y="2321475"/>
            <a:ext cx="4668195" cy="500549"/>
          </a:xfrm>
        </p:spPr>
        <p:txBody>
          <a:bodyPr/>
          <a:lstStyle/>
          <a:p>
            <a:pPr algn="ctr"/>
            <a:r>
              <a:rPr lang="en-CH" sz="3200" dirty="0"/>
              <a:t>Coffee Break</a:t>
            </a:r>
          </a:p>
        </p:txBody>
      </p:sp>
    </p:spTree>
    <p:extLst>
      <p:ext uri="{BB962C8B-B14F-4D97-AF65-F5344CB8AC3E}">
        <p14:creationId xmlns:p14="http://schemas.microsoft.com/office/powerpoint/2010/main" val="691150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CH" sz="4400" dirty="0"/>
              <a:t>Exploring Problems</a:t>
            </a:r>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7741228" cy="425450"/>
          </a:xfrm>
          <a:solidFill>
            <a:schemeClr val="bg1"/>
          </a:solidFill>
        </p:spPr>
        <p:txBody>
          <a:bodyPr>
            <a:normAutofit/>
          </a:bodyPr>
          <a:lstStyle/>
          <a:p>
            <a:pPr marL="0" indent="0">
              <a:buNone/>
            </a:pPr>
            <a:r>
              <a:rPr lang="en-US" dirty="0"/>
              <a:t>Identifying needs, pain points and opportunity areas within the domain you chose.</a:t>
            </a:r>
          </a:p>
        </p:txBody>
      </p:sp>
    </p:spTree>
    <p:extLst>
      <p:ext uri="{BB962C8B-B14F-4D97-AF65-F5344CB8AC3E}">
        <p14:creationId xmlns:p14="http://schemas.microsoft.com/office/powerpoint/2010/main" val="3172958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33CD1E-816D-B4DE-D7DD-09C94E3A53F3}"/>
              </a:ext>
            </a:extLst>
          </p:cNvPr>
          <p:cNvSpPr/>
          <p:nvPr/>
        </p:nvSpPr>
        <p:spPr>
          <a:xfrm>
            <a:off x="258418" y="185419"/>
            <a:ext cx="8647043" cy="4830418"/>
          </a:xfrm>
          <a:prstGeom prst="rect">
            <a:avLst/>
          </a:prstGeom>
          <a:ln>
            <a:solidFill>
              <a:srgbClr val="2E5F7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H" sz="1350" dirty="0"/>
          </a:p>
        </p:txBody>
      </p:sp>
      <p:cxnSp>
        <p:nvCxnSpPr>
          <p:cNvPr id="8" name="Straight Connector 7">
            <a:extLst>
              <a:ext uri="{FF2B5EF4-FFF2-40B4-BE49-F238E27FC236}">
                <a16:creationId xmlns:a16="http://schemas.microsoft.com/office/drawing/2014/main" id="{59D4E94B-ACE4-3EB5-123E-E1E8C5199BFD}"/>
              </a:ext>
            </a:extLst>
          </p:cNvPr>
          <p:cNvCxnSpPr>
            <a:cxnSpLocks/>
          </p:cNvCxnSpPr>
          <p:nvPr/>
        </p:nvCxnSpPr>
        <p:spPr>
          <a:xfrm>
            <a:off x="258417" y="2571750"/>
            <a:ext cx="8647044" cy="0"/>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8F45A12-05A5-DE50-40C9-33E5A6DD1324}"/>
              </a:ext>
            </a:extLst>
          </p:cNvPr>
          <p:cNvCxnSpPr>
            <a:cxnSpLocks/>
            <a:endCxn id="4" idx="2"/>
          </p:cNvCxnSpPr>
          <p:nvPr/>
        </p:nvCxnSpPr>
        <p:spPr>
          <a:xfrm>
            <a:off x="4572000" y="2856622"/>
            <a:ext cx="9940" cy="2159215"/>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A198EB9B-E2E5-98E0-6E26-98195971A801}"/>
              </a:ext>
            </a:extLst>
          </p:cNvPr>
          <p:cNvCxnSpPr>
            <a:cxnSpLocks/>
          </p:cNvCxnSpPr>
          <p:nvPr/>
        </p:nvCxnSpPr>
        <p:spPr>
          <a:xfrm flipV="1">
            <a:off x="4572000" y="180709"/>
            <a:ext cx="0" cy="1908314"/>
          </a:xfrm>
          <a:prstGeom prst="line">
            <a:avLst/>
          </a:prstGeom>
          <a:ln>
            <a:solidFill>
              <a:srgbClr val="2E5F7F"/>
            </a:solidFill>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CDF242D6-47EB-72A5-03D7-43B63F1B7C19}"/>
              </a:ext>
            </a:extLst>
          </p:cNvPr>
          <p:cNvSpPr txBox="1"/>
          <p:nvPr/>
        </p:nvSpPr>
        <p:spPr>
          <a:xfrm>
            <a:off x="258416" y="192533"/>
            <a:ext cx="4156561" cy="507831"/>
          </a:xfrm>
          <a:prstGeom prst="rect">
            <a:avLst/>
          </a:prstGeom>
          <a:noFill/>
        </p:spPr>
        <p:txBody>
          <a:bodyPr wrap="square" rtlCol="0">
            <a:spAutoFit/>
          </a:bodyPr>
          <a:lstStyle/>
          <a:p>
            <a:r>
              <a:rPr lang="en-CH" sz="1350" b="1" u="sng" dirty="0"/>
              <a:t>What are some of the needs/pain points present in this field? Who experiences them?</a:t>
            </a:r>
          </a:p>
        </p:txBody>
      </p:sp>
      <p:sp>
        <p:nvSpPr>
          <p:cNvPr id="27" name="TextBox 26">
            <a:extLst>
              <a:ext uri="{FF2B5EF4-FFF2-40B4-BE49-F238E27FC236}">
                <a16:creationId xmlns:a16="http://schemas.microsoft.com/office/drawing/2014/main" id="{AC501323-0B9C-D2EA-3FF3-D31A92E0723F}"/>
              </a:ext>
            </a:extLst>
          </p:cNvPr>
          <p:cNvSpPr txBox="1"/>
          <p:nvPr/>
        </p:nvSpPr>
        <p:spPr>
          <a:xfrm>
            <a:off x="5486405" y="194164"/>
            <a:ext cx="3419056" cy="507831"/>
          </a:xfrm>
          <a:prstGeom prst="rect">
            <a:avLst/>
          </a:prstGeom>
          <a:noFill/>
        </p:spPr>
        <p:txBody>
          <a:bodyPr wrap="square" rtlCol="0">
            <a:spAutoFit/>
          </a:bodyPr>
          <a:lstStyle/>
          <a:p>
            <a:pPr algn="r"/>
            <a:r>
              <a:rPr lang="en-CH" sz="1350" b="1" u="sng" dirty="0"/>
              <a:t>What are some key requirements in this field? </a:t>
            </a:r>
          </a:p>
        </p:txBody>
      </p:sp>
      <p:sp>
        <p:nvSpPr>
          <p:cNvPr id="5" name="Oval 4">
            <a:extLst>
              <a:ext uri="{FF2B5EF4-FFF2-40B4-BE49-F238E27FC236}">
                <a16:creationId xmlns:a16="http://schemas.microsoft.com/office/drawing/2014/main" id="{0CFE36C1-CB91-8DBE-4C0D-8D494A1DEBA1}"/>
              </a:ext>
            </a:extLst>
          </p:cNvPr>
          <p:cNvSpPr/>
          <p:nvPr/>
        </p:nvSpPr>
        <p:spPr>
          <a:xfrm>
            <a:off x="3837659" y="1777070"/>
            <a:ext cx="1488559" cy="1506797"/>
          </a:xfrm>
          <a:prstGeom prst="ellipse">
            <a:avLst/>
          </a:prstGeom>
          <a:solidFill>
            <a:srgbClr val="2E5F7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b="1" dirty="0"/>
              <a:t>Chosen Domain</a:t>
            </a:r>
            <a:endParaRPr lang="en-CH" sz="1350" b="1" dirty="0"/>
          </a:p>
        </p:txBody>
      </p:sp>
      <p:sp>
        <p:nvSpPr>
          <p:cNvPr id="3" name="TextBox 2">
            <a:extLst>
              <a:ext uri="{FF2B5EF4-FFF2-40B4-BE49-F238E27FC236}">
                <a16:creationId xmlns:a16="http://schemas.microsoft.com/office/drawing/2014/main" id="{2042A48B-4791-19D3-964D-E14DB8EED3F5}"/>
              </a:ext>
            </a:extLst>
          </p:cNvPr>
          <p:cNvSpPr txBox="1"/>
          <p:nvPr/>
        </p:nvSpPr>
        <p:spPr>
          <a:xfrm>
            <a:off x="258416" y="2586198"/>
            <a:ext cx="3559359" cy="507831"/>
          </a:xfrm>
          <a:prstGeom prst="rect">
            <a:avLst/>
          </a:prstGeom>
          <a:noFill/>
        </p:spPr>
        <p:txBody>
          <a:bodyPr wrap="square" rtlCol="0">
            <a:spAutoFit/>
          </a:bodyPr>
          <a:lstStyle/>
          <a:p>
            <a:r>
              <a:rPr lang="en-CH" sz="1350" b="1" u="sng" dirty="0"/>
              <a:t>Why are these challenges persisting? Are there any dead-ends in this field? </a:t>
            </a:r>
          </a:p>
        </p:txBody>
      </p:sp>
      <p:sp>
        <p:nvSpPr>
          <p:cNvPr id="6" name="TextBox 5">
            <a:extLst>
              <a:ext uri="{FF2B5EF4-FFF2-40B4-BE49-F238E27FC236}">
                <a16:creationId xmlns:a16="http://schemas.microsoft.com/office/drawing/2014/main" id="{87FEFD46-F641-E26B-077D-D1C35385DAC3}"/>
              </a:ext>
            </a:extLst>
          </p:cNvPr>
          <p:cNvSpPr txBox="1"/>
          <p:nvPr/>
        </p:nvSpPr>
        <p:spPr>
          <a:xfrm>
            <a:off x="5346102" y="2604007"/>
            <a:ext cx="3549420" cy="507831"/>
          </a:xfrm>
          <a:prstGeom prst="rect">
            <a:avLst/>
          </a:prstGeom>
          <a:noFill/>
        </p:spPr>
        <p:txBody>
          <a:bodyPr wrap="square" rtlCol="0">
            <a:spAutoFit/>
          </a:bodyPr>
          <a:lstStyle/>
          <a:p>
            <a:pPr algn="r"/>
            <a:r>
              <a:rPr lang="fr-CH" sz="1350" b="1" u="sng" dirty="0"/>
              <a:t>If </a:t>
            </a:r>
            <a:r>
              <a:rPr lang="fr-CH" sz="1350" b="1" u="sng" dirty="0" err="1"/>
              <a:t>you</a:t>
            </a:r>
            <a:r>
              <a:rPr lang="fr-CH" sz="1350" b="1" u="sng" dirty="0"/>
              <a:t> </a:t>
            </a:r>
            <a:r>
              <a:rPr lang="fr-CH" sz="1350" b="1" u="sng" dirty="0" err="1"/>
              <a:t>could</a:t>
            </a:r>
            <a:r>
              <a:rPr lang="fr-CH" sz="1350" b="1" u="sng" dirty="0"/>
              <a:t> </a:t>
            </a:r>
            <a:r>
              <a:rPr lang="fr-CH" sz="1350" b="1" u="sng" dirty="0" err="1"/>
              <a:t>enhance</a:t>
            </a:r>
            <a:r>
              <a:rPr lang="fr-CH" sz="1350" b="1" u="sng" dirty="0"/>
              <a:t>/change </a:t>
            </a:r>
            <a:r>
              <a:rPr lang="fr-CH" sz="1350" b="1" u="sng" dirty="0" err="1"/>
              <a:t>any</a:t>
            </a:r>
            <a:r>
              <a:rPr lang="fr-CH" sz="1350" b="1" u="sng" dirty="0"/>
              <a:t> aspect in </a:t>
            </a:r>
            <a:r>
              <a:rPr lang="fr-CH" sz="1350" b="1" u="sng" dirty="0" err="1"/>
              <a:t>this</a:t>
            </a:r>
            <a:r>
              <a:rPr lang="fr-CH" sz="1350" b="1" u="sng" dirty="0"/>
              <a:t> </a:t>
            </a:r>
            <a:r>
              <a:rPr lang="fr-CH" sz="1350" b="1" u="sng" dirty="0" err="1"/>
              <a:t>field</a:t>
            </a:r>
            <a:r>
              <a:rPr lang="fr-CH" sz="1350" b="1" u="sng" dirty="0"/>
              <a:t>. </a:t>
            </a:r>
            <a:r>
              <a:rPr lang="fr-CH" sz="1350" b="1" u="sng" dirty="0" err="1"/>
              <a:t>What</a:t>
            </a:r>
            <a:r>
              <a:rPr lang="fr-CH" sz="1350" b="1" u="sng" dirty="0"/>
              <a:t> </a:t>
            </a:r>
            <a:r>
              <a:rPr lang="fr-CH" sz="1350" b="1" u="sng" dirty="0" err="1"/>
              <a:t>would</a:t>
            </a:r>
            <a:r>
              <a:rPr lang="fr-CH" sz="1350" b="1" u="sng" dirty="0"/>
              <a:t> </a:t>
            </a:r>
            <a:r>
              <a:rPr lang="fr-CH" sz="1350" b="1" u="sng" dirty="0" err="1"/>
              <a:t>be</a:t>
            </a:r>
            <a:r>
              <a:rPr lang="fr-CH" sz="1350" b="1" u="sng" dirty="0"/>
              <a:t> the </a:t>
            </a:r>
            <a:r>
              <a:rPr lang="fr-CH" sz="1350" b="1" u="sng" dirty="0" err="1"/>
              <a:t>dream</a:t>
            </a:r>
            <a:r>
              <a:rPr lang="fr-CH" sz="1350" b="1" u="sng" dirty="0"/>
              <a:t>?</a:t>
            </a:r>
            <a:endParaRPr lang="en-CH" sz="1350" b="1" u="sng" dirty="0"/>
          </a:p>
        </p:txBody>
      </p:sp>
    </p:spTree>
    <p:extLst>
      <p:ext uri="{BB962C8B-B14F-4D97-AF65-F5344CB8AC3E}">
        <p14:creationId xmlns:p14="http://schemas.microsoft.com/office/powerpoint/2010/main" val="2578959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49306-DB25-1349-2C06-BAC3803933D7}"/>
              </a:ext>
            </a:extLst>
          </p:cNvPr>
          <p:cNvSpPr>
            <a:spLocks noGrp="1"/>
          </p:cNvSpPr>
          <p:nvPr>
            <p:ph type="title"/>
          </p:nvPr>
        </p:nvSpPr>
        <p:spPr>
          <a:xfrm>
            <a:off x="2237902" y="2321475"/>
            <a:ext cx="4668195" cy="500549"/>
          </a:xfrm>
        </p:spPr>
        <p:txBody>
          <a:bodyPr/>
          <a:lstStyle/>
          <a:p>
            <a:pPr algn="ctr"/>
            <a:r>
              <a:rPr lang="en-CH" sz="3200" dirty="0"/>
              <a:t>Lunch Break</a:t>
            </a:r>
          </a:p>
        </p:txBody>
      </p:sp>
    </p:spTree>
    <p:extLst>
      <p:ext uri="{BB962C8B-B14F-4D97-AF65-F5344CB8AC3E}">
        <p14:creationId xmlns:p14="http://schemas.microsoft.com/office/powerpoint/2010/main" val="235712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a:xfrm>
            <a:off x="565200" y="1872931"/>
            <a:ext cx="2981631" cy="2843092"/>
          </a:xfrm>
        </p:spPr>
        <p:txBody>
          <a:bodyPr>
            <a:normAutofit/>
          </a:bodyPr>
          <a:lstStyle/>
          <a:p>
            <a:pPr marL="285750" indent="-285750">
              <a:buFont typeface="Wingdings" pitchFamily="2" charset="2"/>
              <a:buChar char="§"/>
            </a:pPr>
            <a:r>
              <a:rPr lang="en-GB" sz="1400" dirty="0"/>
              <a:t>Collaborative methodologies;</a:t>
            </a:r>
          </a:p>
          <a:p>
            <a:pPr marL="285750" indent="-285750">
              <a:buFont typeface="Wingdings" pitchFamily="2" charset="2"/>
              <a:buChar char="§"/>
            </a:pPr>
            <a:r>
              <a:rPr lang="en-GB" sz="1400" dirty="0"/>
              <a:t>Access to CERN expertise; </a:t>
            </a:r>
          </a:p>
          <a:p>
            <a:pPr marL="285750" indent="-285750">
              <a:buFont typeface="Wingdings" pitchFamily="2" charset="2"/>
              <a:buChar char="§"/>
            </a:pPr>
            <a:r>
              <a:rPr lang="en-GB" sz="1400" dirty="0"/>
              <a:t>Cross-connectivity to ideate solutions for the future of humankind. </a:t>
            </a:r>
          </a:p>
          <a:p>
            <a:endParaRPr lang="en-GB" sz="1400" dirty="0"/>
          </a:p>
          <a:p>
            <a:endParaRPr lang="en-GB" sz="1400" dirty="0"/>
          </a:p>
          <a:p>
            <a:endParaRPr lang="en-GB" sz="1400" dirty="0"/>
          </a:p>
          <a:p>
            <a:pPr>
              <a:lnSpc>
                <a:spcPct val="90000"/>
              </a:lnSpc>
              <a:spcBef>
                <a:spcPct val="0"/>
              </a:spcBef>
              <a:spcAft>
                <a:spcPts val="450"/>
              </a:spcAft>
            </a:pPr>
            <a:r>
              <a:rPr lang="en-US" sz="1400" dirty="0" err="1">
                <a:latin typeface="+mj-lt"/>
                <a:ea typeface="+mj-ea"/>
                <a:cs typeface="+mj-cs"/>
              </a:rPr>
              <a:t>IdeaSquare</a:t>
            </a:r>
            <a:r>
              <a:rPr lang="en-US" sz="1400" dirty="0">
                <a:latin typeface="+mj-lt"/>
                <a:ea typeface="+mj-ea"/>
                <a:cs typeface="+mj-cs"/>
              </a:rPr>
              <a:t> is a place where people have the </a:t>
            </a:r>
            <a:r>
              <a:rPr lang="en-US" sz="1400" b="1" dirty="0">
                <a:solidFill>
                  <a:srgbClr val="F59600"/>
                </a:solidFill>
                <a:latin typeface="+mj-lt"/>
                <a:ea typeface="+mj-ea"/>
                <a:cs typeface="+mj-cs"/>
              </a:rPr>
              <a:t>license to dream</a:t>
            </a:r>
            <a:r>
              <a:rPr lang="en-US" sz="1400" dirty="0">
                <a:latin typeface="+mj-lt"/>
                <a:ea typeface="+mj-ea"/>
                <a:cs typeface="+mj-cs"/>
              </a:rPr>
              <a:t>!</a:t>
            </a:r>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346536" cy="1317625"/>
          </a:xfrm>
          <a:solidFill>
            <a:schemeClr val="bg1"/>
          </a:solidFill>
        </p:spPr>
        <p:txBody>
          <a:bodyPr>
            <a:normAutofit/>
          </a:bodyPr>
          <a:lstStyle/>
          <a:p>
            <a:pPr algn="l"/>
            <a:r>
              <a:rPr lang="en-CH" sz="4400" dirty="0"/>
              <a:t>Exploring Future Paths</a:t>
            </a:r>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7319126" cy="425450"/>
          </a:xfrm>
          <a:solidFill>
            <a:schemeClr val="bg1"/>
          </a:solidFill>
        </p:spPr>
        <p:txBody>
          <a:bodyPr>
            <a:normAutofit/>
          </a:bodyPr>
          <a:lstStyle/>
          <a:p>
            <a:pPr marL="0" indent="0">
              <a:buNone/>
            </a:pPr>
            <a:r>
              <a:rPr lang="en-US" dirty="0"/>
              <a:t>Intersecting the capabilities of the tech, with the pains identified in the market.</a:t>
            </a:r>
          </a:p>
        </p:txBody>
      </p:sp>
    </p:spTree>
    <p:extLst>
      <p:ext uri="{BB962C8B-B14F-4D97-AF65-F5344CB8AC3E}">
        <p14:creationId xmlns:p14="http://schemas.microsoft.com/office/powerpoint/2010/main" val="4052468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efaltete Ecke 4">
            <a:extLst>
              <a:ext uri="{FF2B5EF4-FFF2-40B4-BE49-F238E27FC236}">
                <a16:creationId xmlns:a16="http://schemas.microsoft.com/office/drawing/2014/main" id="{660A8A92-6986-094B-876D-5A5333A89775}"/>
              </a:ext>
            </a:extLst>
          </p:cNvPr>
          <p:cNvSpPr>
            <a:spLocks noChangeAspect="1"/>
          </p:cNvSpPr>
          <p:nvPr/>
        </p:nvSpPr>
        <p:spPr>
          <a:xfrm>
            <a:off x="490517" y="1297441"/>
            <a:ext cx="8088283" cy="3541116"/>
          </a:xfrm>
          <a:prstGeom prst="foldedCorne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lnSpc>
                <a:spcPct val="200000"/>
              </a:lnSpc>
            </a:pPr>
            <a:r>
              <a:rPr lang="en-GB" sz="2400" dirty="0">
                <a:solidFill>
                  <a:srgbClr val="6E378C"/>
                </a:solidFill>
                <a:latin typeface="Ubuntu" panose="020B0504030602030204" pitchFamily="34" charset="0"/>
              </a:rPr>
              <a:t>I am interested in exploring RD-MR‘s potential </a:t>
            </a:r>
            <a:br>
              <a:rPr lang="en-GB" sz="2400" dirty="0">
                <a:solidFill>
                  <a:srgbClr val="6E378C"/>
                </a:solidFill>
                <a:latin typeface="Ubuntu" panose="020B0504030602030204" pitchFamily="34" charset="0"/>
              </a:rPr>
            </a:br>
            <a:r>
              <a:rPr lang="en-GB" sz="2400" dirty="0">
                <a:solidFill>
                  <a:srgbClr val="6E378C"/>
                </a:solidFill>
                <a:latin typeface="Ubuntu" panose="020B0504030602030204" pitchFamily="34" charset="0"/>
              </a:rPr>
              <a:t>contribution </a:t>
            </a:r>
            <a:r>
              <a:rPr lang="en-GB" sz="2400">
                <a:solidFill>
                  <a:srgbClr val="6E378C"/>
                </a:solidFill>
                <a:latin typeface="Ubuntu" panose="020B0504030602030204" pitchFamily="34" charset="0"/>
              </a:rPr>
              <a:t>to ______________________,</a:t>
            </a:r>
            <a:r>
              <a:rPr lang="en-GB" sz="2400" i="1">
                <a:solidFill>
                  <a:srgbClr val="6E378C"/>
                </a:solidFill>
                <a:latin typeface="Ubuntu" panose="020B0504030602030204" pitchFamily="34" charset="0"/>
              </a:rPr>
              <a:t> </a:t>
            </a:r>
            <a:r>
              <a:rPr lang="en-GB" sz="2400" dirty="0">
                <a:solidFill>
                  <a:srgbClr val="6E378C"/>
                </a:solidFill>
                <a:latin typeface="Ubuntu" panose="020B0504030602030204" pitchFamily="34" charset="0"/>
              </a:rPr>
              <a:t>in the context </a:t>
            </a:r>
            <a:r>
              <a:rPr lang="en-GB" sz="2400">
                <a:solidFill>
                  <a:srgbClr val="6E378C"/>
                </a:solidFill>
                <a:latin typeface="Ubuntu" panose="020B0504030602030204" pitchFamily="34" charset="0"/>
              </a:rPr>
              <a:t>of ________________,</a:t>
            </a:r>
            <a:r>
              <a:rPr lang="en-GB" sz="2400" i="1">
                <a:solidFill>
                  <a:srgbClr val="6E378C"/>
                </a:solidFill>
                <a:latin typeface="Ubuntu" panose="020B0504030602030204" pitchFamily="34" charset="0"/>
              </a:rPr>
              <a:t> </a:t>
            </a:r>
            <a:r>
              <a:rPr lang="en-GB" sz="2400" dirty="0">
                <a:solidFill>
                  <a:srgbClr val="6E378C"/>
                </a:solidFill>
                <a:latin typeface="Ubuntu" panose="020B0504030602030204" pitchFamily="34" charset="0"/>
              </a:rPr>
              <a:t>due to its capability to _________________</a:t>
            </a:r>
            <a:r>
              <a:rPr lang="en-GB" sz="2400" i="1" dirty="0">
                <a:solidFill>
                  <a:srgbClr val="6E378C"/>
                </a:solidFill>
                <a:latin typeface="Ubuntu" panose="020B0504030602030204" pitchFamily="34" charset="0"/>
              </a:rPr>
              <a:t>___________.</a:t>
            </a:r>
          </a:p>
        </p:txBody>
      </p:sp>
      <p:sp>
        <p:nvSpPr>
          <p:cNvPr id="2" name="Textfeld 1">
            <a:extLst>
              <a:ext uri="{FF2B5EF4-FFF2-40B4-BE49-F238E27FC236}">
                <a16:creationId xmlns:a16="http://schemas.microsoft.com/office/drawing/2014/main" id="{04086308-22B5-0F87-33D7-C05C24C59709}"/>
              </a:ext>
            </a:extLst>
          </p:cNvPr>
          <p:cNvSpPr txBox="1"/>
          <p:nvPr/>
        </p:nvSpPr>
        <p:spPr>
          <a:xfrm>
            <a:off x="2727428" y="2341134"/>
            <a:ext cx="3357009" cy="400110"/>
          </a:xfrm>
          <a:prstGeom prst="rect">
            <a:avLst/>
          </a:prstGeom>
          <a:noFill/>
        </p:spPr>
        <p:txBody>
          <a:bodyPr wrap="none" rtlCol="0">
            <a:spAutoFit/>
          </a:bodyPr>
          <a:lstStyle/>
          <a:p>
            <a:r>
              <a:rPr lang="en-GB" sz="2000" i="1" dirty="0">
                <a:solidFill>
                  <a:srgbClr val="87B918"/>
                </a:solidFill>
                <a:latin typeface="Ubuntu" panose="020B0504030602030204" pitchFamily="34" charset="0"/>
              </a:rPr>
              <a:t>solve need /enhance feature</a:t>
            </a:r>
            <a:endParaRPr lang="en-GB" sz="2100" dirty="0">
              <a:solidFill>
                <a:srgbClr val="6E378C"/>
              </a:solidFill>
              <a:latin typeface="Segoe Script" panose="020B0804020000000003" pitchFamily="34" charset="0"/>
            </a:endParaRPr>
          </a:p>
        </p:txBody>
      </p:sp>
      <p:sp>
        <p:nvSpPr>
          <p:cNvPr id="3" name="Textfeld 1">
            <a:extLst>
              <a:ext uri="{FF2B5EF4-FFF2-40B4-BE49-F238E27FC236}">
                <a16:creationId xmlns:a16="http://schemas.microsoft.com/office/drawing/2014/main" id="{DC711E21-BF65-EBAD-5B94-25EDF4B5DFBD}"/>
              </a:ext>
            </a:extLst>
          </p:cNvPr>
          <p:cNvSpPr txBox="1"/>
          <p:nvPr/>
        </p:nvSpPr>
        <p:spPr>
          <a:xfrm>
            <a:off x="831941" y="3047140"/>
            <a:ext cx="2032864" cy="400110"/>
          </a:xfrm>
          <a:prstGeom prst="rect">
            <a:avLst/>
          </a:prstGeom>
          <a:noFill/>
        </p:spPr>
        <p:txBody>
          <a:bodyPr wrap="none" rtlCol="0">
            <a:spAutoFit/>
          </a:bodyPr>
          <a:lstStyle/>
          <a:p>
            <a:r>
              <a:rPr lang="en-GB" sz="2000" i="1" dirty="0">
                <a:solidFill>
                  <a:srgbClr val="87B918"/>
                </a:solidFill>
                <a:latin typeface="Ubuntu" panose="020B0504030602030204" pitchFamily="34" charset="0"/>
              </a:rPr>
              <a:t>domain/industry</a:t>
            </a:r>
            <a:endParaRPr lang="en-GB" sz="2100" dirty="0">
              <a:solidFill>
                <a:srgbClr val="6E378C"/>
              </a:solidFill>
              <a:latin typeface="Segoe Script" panose="020B0804020000000003" pitchFamily="34" charset="0"/>
            </a:endParaRPr>
          </a:p>
        </p:txBody>
      </p:sp>
      <p:sp>
        <p:nvSpPr>
          <p:cNvPr id="4" name="Textfeld 1">
            <a:extLst>
              <a:ext uri="{FF2B5EF4-FFF2-40B4-BE49-F238E27FC236}">
                <a16:creationId xmlns:a16="http://schemas.microsoft.com/office/drawing/2014/main" id="{51C25804-6839-9238-8770-8913C7DE63A5}"/>
              </a:ext>
            </a:extLst>
          </p:cNvPr>
          <p:cNvSpPr txBox="1"/>
          <p:nvPr/>
        </p:nvSpPr>
        <p:spPr>
          <a:xfrm>
            <a:off x="831941" y="3784936"/>
            <a:ext cx="3573992" cy="400110"/>
          </a:xfrm>
          <a:prstGeom prst="rect">
            <a:avLst/>
          </a:prstGeom>
          <a:noFill/>
        </p:spPr>
        <p:txBody>
          <a:bodyPr wrap="none" rtlCol="0">
            <a:spAutoFit/>
          </a:bodyPr>
          <a:lstStyle/>
          <a:p>
            <a:r>
              <a:rPr lang="en-GB" sz="2000" i="1" dirty="0">
                <a:solidFill>
                  <a:srgbClr val="87B918"/>
                </a:solidFill>
                <a:latin typeface="Ubuntu" panose="020B0504030602030204" pitchFamily="34" charset="0"/>
              </a:rPr>
              <a:t>core capability/unique feature</a:t>
            </a:r>
            <a:endParaRPr lang="en-GB" sz="2100" dirty="0">
              <a:solidFill>
                <a:srgbClr val="6E378C"/>
              </a:solidFill>
              <a:latin typeface="Segoe Script" panose="020B0804020000000003" pitchFamily="34" charset="0"/>
            </a:endParaRPr>
          </a:p>
        </p:txBody>
      </p:sp>
      <p:sp>
        <p:nvSpPr>
          <p:cNvPr id="6" name="Title 5">
            <a:extLst>
              <a:ext uri="{FF2B5EF4-FFF2-40B4-BE49-F238E27FC236}">
                <a16:creationId xmlns:a16="http://schemas.microsoft.com/office/drawing/2014/main" id="{FC3341BF-746D-9925-44A9-3ABAD4527C69}"/>
              </a:ext>
            </a:extLst>
          </p:cNvPr>
          <p:cNvSpPr>
            <a:spLocks noGrp="1"/>
          </p:cNvSpPr>
          <p:nvPr>
            <p:ph type="title"/>
          </p:nvPr>
        </p:nvSpPr>
        <p:spPr/>
        <p:txBody>
          <a:bodyPr/>
          <a:lstStyle/>
          <a:p>
            <a:r>
              <a:rPr lang="en-GB" dirty="0"/>
              <a:t>Curiosity cards</a:t>
            </a:r>
          </a:p>
        </p:txBody>
      </p:sp>
    </p:spTree>
    <p:extLst>
      <p:ext uri="{BB962C8B-B14F-4D97-AF65-F5344CB8AC3E}">
        <p14:creationId xmlns:p14="http://schemas.microsoft.com/office/powerpoint/2010/main" val="4269929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49306-DB25-1349-2C06-BAC3803933D7}"/>
              </a:ext>
            </a:extLst>
          </p:cNvPr>
          <p:cNvSpPr>
            <a:spLocks noGrp="1"/>
          </p:cNvSpPr>
          <p:nvPr>
            <p:ph type="title"/>
          </p:nvPr>
        </p:nvSpPr>
        <p:spPr>
          <a:xfrm>
            <a:off x="2237902" y="2321475"/>
            <a:ext cx="4668195" cy="500549"/>
          </a:xfrm>
        </p:spPr>
        <p:txBody>
          <a:bodyPr/>
          <a:lstStyle/>
          <a:p>
            <a:pPr algn="ctr"/>
            <a:r>
              <a:rPr lang="en-CH" sz="3200" dirty="0"/>
              <a:t>Presenting</a:t>
            </a:r>
          </a:p>
        </p:txBody>
      </p:sp>
    </p:spTree>
    <p:extLst>
      <p:ext uri="{BB962C8B-B14F-4D97-AF65-F5344CB8AC3E}">
        <p14:creationId xmlns:p14="http://schemas.microsoft.com/office/powerpoint/2010/main" val="1705529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49306-DB25-1349-2C06-BAC3803933D7}"/>
              </a:ext>
            </a:extLst>
          </p:cNvPr>
          <p:cNvSpPr>
            <a:spLocks noGrp="1"/>
          </p:cNvSpPr>
          <p:nvPr>
            <p:ph type="title"/>
          </p:nvPr>
        </p:nvSpPr>
        <p:spPr>
          <a:xfrm>
            <a:off x="2237902" y="2321475"/>
            <a:ext cx="4668195" cy="500549"/>
          </a:xfrm>
        </p:spPr>
        <p:txBody>
          <a:bodyPr/>
          <a:lstStyle/>
          <a:p>
            <a:pPr algn="ctr"/>
            <a:r>
              <a:rPr lang="en-CH" sz="3200" dirty="0"/>
              <a:t>Wrapping up</a:t>
            </a:r>
          </a:p>
        </p:txBody>
      </p:sp>
    </p:spTree>
    <p:extLst>
      <p:ext uri="{BB962C8B-B14F-4D97-AF65-F5344CB8AC3E}">
        <p14:creationId xmlns:p14="http://schemas.microsoft.com/office/powerpoint/2010/main" val="209515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10;&#10;Description automatically generated">
            <a:extLst>
              <a:ext uri="{FF2B5EF4-FFF2-40B4-BE49-F238E27FC236}">
                <a16:creationId xmlns:a16="http://schemas.microsoft.com/office/drawing/2014/main" id="{54BC5812-A615-B149-A76C-502123603FDC}"/>
              </a:ext>
            </a:extLst>
          </p:cNvPr>
          <p:cNvPicPr>
            <a:picLocks noChangeAspect="1"/>
          </p:cNvPicPr>
          <p:nvPr/>
        </p:nvPicPr>
        <p:blipFill>
          <a:blip r:embed="rId3"/>
          <a:stretch>
            <a:fillRect/>
          </a:stretch>
        </p:blipFill>
        <p:spPr>
          <a:xfrm>
            <a:off x="246784" y="0"/>
            <a:ext cx="8650432" cy="5143500"/>
          </a:xfrm>
          <a:prstGeom prst="rect">
            <a:avLst/>
          </a:prstGeom>
        </p:spPr>
      </p:pic>
    </p:spTree>
    <p:extLst>
      <p:ext uri="{BB962C8B-B14F-4D97-AF65-F5344CB8AC3E}">
        <p14:creationId xmlns:p14="http://schemas.microsoft.com/office/powerpoint/2010/main" val="217301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iangle 3">
            <a:extLst>
              <a:ext uri="{FF2B5EF4-FFF2-40B4-BE49-F238E27FC236}">
                <a16:creationId xmlns:a16="http://schemas.microsoft.com/office/drawing/2014/main" id="{1F54246A-C31D-38AA-40F0-01E8B70C1E5B}"/>
              </a:ext>
            </a:extLst>
          </p:cNvPr>
          <p:cNvSpPr/>
          <p:nvPr/>
        </p:nvSpPr>
        <p:spPr>
          <a:xfrm>
            <a:off x="5817509" y="2571751"/>
            <a:ext cx="555626" cy="485160"/>
          </a:xfrm>
          <a:custGeom>
            <a:avLst/>
            <a:gdLst>
              <a:gd name="connsiteX0" fmla="*/ 0 w 542925"/>
              <a:gd name="connsiteY0" fmla="*/ 462583 h 462583"/>
              <a:gd name="connsiteX1" fmla="*/ 271463 w 542925"/>
              <a:gd name="connsiteY1" fmla="*/ 0 h 462583"/>
              <a:gd name="connsiteX2" fmla="*/ 542925 w 542925"/>
              <a:gd name="connsiteY2" fmla="*/ 462583 h 462583"/>
              <a:gd name="connsiteX3" fmla="*/ 0 w 542925"/>
              <a:gd name="connsiteY3" fmla="*/ 462583 h 462583"/>
              <a:gd name="connsiteX0" fmla="*/ 0 w 542925"/>
              <a:gd name="connsiteY0" fmla="*/ 456233 h 456233"/>
              <a:gd name="connsiteX1" fmla="*/ 271463 w 542925"/>
              <a:gd name="connsiteY1" fmla="*/ 0 h 456233"/>
              <a:gd name="connsiteX2" fmla="*/ 542925 w 542925"/>
              <a:gd name="connsiteY2" fmla="*/ 456233 h 456233"/>
              <a:gd name="connsiteX3" fmla="*/ 0 w 542925"/>
              <a:gd name="connsiteY3" fmla="*/ 456233 h 456233"/>
              <a:gd name="connsiteX0" fmla="*/ 0 w 542925"/>
              <a:gd name="connsiteY0" fmla="*/ 456233 h 456233"/>
              <a:gd name="connsiteX1" fmla="*/ 271463 w 542925"/>
              <a:gd name="connsiteY1" fmla="*/ 0 h 456233"/>
              <a:gd name="connsiteX2" fmla="*/ 542925 w 542925"/>
              <a:gd name="connsiteY2" fmla="*/ 456233 h 456233"/>
              <a:gd name="connsiteX3" fmla="*/ 0 w 542925"/>
              <a:gd name="connsiteY3" fmla="*/ 456233 h 456233"/>
              <a:gd name="connsiteX0" fmla="*/ 0 w 552450"/>
              <a:gd name="connsiteY0" fmla="*/ 456233 h 456233"/>
              <a:gd name="connsiteX1" fmla="*/ 271463 w 552450"/>
              <a:gd name="connsiteY1" fmla="*/ 0 h 456233"/>
              <a:gd name="connsiteX2" fmla="*/ 552450 w 552450"/>
              <a:gd name="connsiteY2" fmla="*/ 456233 h 456233"/>
              <a:gd name="connsiteX3" fmla="*/ 0 w 552450"/>
              <a:gd name="connsiteY3" fmla="*/ 456233 h 456233"/>
              <a:gd name="connsiteX0" fmla="*/ 0 w 552450"/>
              <a:gd name="connsiteY0" fmla="*/ 456233 h 456233"/>
              <a:gd name="connsiteX1" fmla="*/ 271463 w 552450"/>
              <a:gd name="connsiteY1" fmla="*/ 0 h 456233"/>
              <a:gd name="connsiteX2" fmla="*/ 552450 w 552450"/>
              <a:gd name="connsiteY2" fmla="*/ 456233 h 456233"/>
              <a:gd name="connsiteX3" fmla="*/ 0 w 552450"/>
              <a:gd name="connsiteY3" fmla="*/ 456233 h 456233"/>
              <a:gd name="connsiteX0" fmla="*/ 0 w 552450"/>
              <a:gd name="connsiteY0" fmla="*/ 456233 h 478810"/>
              <a:gd name="connsiteX1" fmla="*/ 271463 w 552450"/>
              <a:gd name="connsiteY1" fmla="*/ 0 h 478810"/>
              <a:gd name="connsiteX2" fmla="*/ 552450 w 552450"/>
              <a:gd name="connsiteY2" fmla="*/ 456233 h 478810"/>
              <a:gd name="connsiteX3" fmla="*/ 0 w 552450"/>
              <a:gd name="connsiteY3" fmla="*/ 456233 h 478810"/>
              <a:gd name="connsiteX0" fmla="*/ 0 w 552450"/>
              <a:gd name="connsiteY0" fmla="*/ 459408 h 481985"/>
              <a:gd name="connsiteX1" fmla="*/ 271463 w 552450"/>
              <a:gd name="connsiteY1" fmla="*/ 0 h 481985"/>
              <a:gd name="connsiteX2" fmla="*/ 552450 w 552450"/>
              <a:gd name="connsiteY2" fmla="*/ 459408 h 481985"/>
              <a:gd name="connsiteX3" fmla="*/ 0 w 552450"/>
              <a:gd name="connsiteY3" fmla="*/ 459408 h 481985"/>
              <a:gd name="connsiteX0" fmla="*/ 0 w 552450"/>
              <a:gd name="connsiteY0" fmla="*/ 459408 h 481985"/>
              <a:gd name="connsiteX1" fmla="*/ 271463 w 552450"/>
              <a:gd name="connsiteY1" fmla="*/ 0 h 481985"/>
              <a:gd name="connsiteX2" fmla="*/ 552450 w 552450"/>
              <a:gd name="connsiteY2" fmla="*/ 459408 h 481985"/>
              <a:gd name="connsiteX3" fmla="*/ 0 w 552450"/>
              <a:gd name="connsiteY3" fmla="*/ 459408 h 481985"/>
              <a:gd name="connsiteX0" fmla="*/ 0 w 552450"/>
              <a:gd name="connsiteY0" fmla="*/ 459408 h 481985"/>
              <a:gd name="connsiteX1" fmla="*/ 271463 w 552450"/>
              <a:gd name="connsiteY1" fmla="*/ 0 h 481985"/>
              <a:gd name="connsiteX2" fmla="*/ 552450 w 552450"/>
              <a:gd name="connsiteY2" fmla="*/ 459408 h 481985"/>
              <a:gd name="connsiteX3" fmla="*/ 0 w 552450"/>
              <a:gd name="connsiteY3" fmla="*/ 459408 h 481985"/>
            </a:gdLst>
            <a:ahLst/>
            <a:cxnLst>
              <a:cxn ang="0">
                <a:pos x="connsiteX0" y="connsiteY0"/>
              </a:cxn>
              <a:cxn ang="0">
                <a:pos x="connsiteX1" y="connsiteY1"/>
              </a:cxn>
              <a:cxn ang="0">
                <a:pos x="connsiteX2" y="connsiteY2"/>
              </a:cxn>
              <a:cxn ang="0">
                <a:pos x="connsiteX3" y="connsiteY3"/>
              </a:cxn>
            </a:cxnLst>
            <a:rect l="l" t="t" r="r" b="b"/>
            <a:pathLst>
              <a:path w="552450" h="481985">
                <a:moveTo>
                  <a:pt x="0" y="459408"/>
                </a:moveTo>
                <a:cubicBezTo>
                  <a:pt x="90488" y="307330"/>
                  <a:pt x="-6350" y="348928"/>
                  <a:pt x="271463" y="0"/>
                </a:cubicBezTo>
                <a:cubicBezTo>
                  <a:pt x="400050" y="158428"/>
                  <a:pt x="388938" y="100955"/>
                  <a:pt x="552450" y="459408"/>
                </a:cubicBezTo>
                <a:cubicBezTo>
                  <a:pt x="139700" y="510208"/>
                  <a:pt x="184150" y="459408"/>
                  <a:pt x="0" y="459408"/>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 name="Title 6">
            <a:extLst>
              <a:ext uri="{FF2B5EF4-FFF2-40B4-BE49-F238E27FC236}">
                <a16:creationId xmlns:a16="http://schemas.microsoft.com/office/drawing/2014/main" id="{F291B188-0650-DDCC-27E6-2C23C69FC77F}"/>
              </a:ext>
            </a:extLst>
          </p:cNvPr>
          <p:cNvSpPr>
            <a:spLocks noGrp="1"/>
          </p:cNvSpPr>
          <p:nvPr>
            <p:ph type="title"/>
          </p:nvPr>
        </p:nvSpPr>
        <p:spPr>
          <a:xfrm>
            <a:off x="565201" y="617543"/>
            <a:ext cx="2937854" cy="500549"/>
          </a:xfrm>
        </p:spPr>
        <p:txBody>
          <a:bodyPr/>
          <a:lstStyle/>
          <a:p>
            <a:r>
              <a:rPr lang="en-CH" dirty="0"/>
              <a:t>Intersecting societal challenges with deep tech</a:t>
            </a:r>
          </a:p>
        </p:txBody>
      </p:sp>
      <p:sp>
        <p:nvSpPr>
          <p:cNvPr id="9" name="Oval 8">
            <a:extLst>
              <a:ext uri="{FF2B5EF4-FFF2-40B4-BE49-F238E27FC236}">
                <a16:creationId xmlns:a16="http://schemas.microsoft.com/office/drawing/2014/main" id="{573839F8-3D2C-58A1-ECBF-C94F0DB63BCD}"/>
              </a:ext>
            </a:extLst>
          </p:cNvPr>
          <p:cNvSpPr/>
          <p:nvPr/>
        </p:nvSpPr>
        <p:spPr>
          <a:xfrm>
            <a:off x="4592076" y="79512"/>
            <a:ext cx="2991316" cy="2991316"/>
          </a:xfrm>
          <a:prstGeom prst="ellipse">
            <a:avLst/>
          </a:prstGeom>
          <a:noFill/>
          <a:ln>
            <a:solidFill>
              <a:srgbClr val="00879A"/>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sp>
        <p:nvSpPr>
          <p:cNvPr id="10" name="Oval 9">
            <a:extLst>
              <a:ext uri="{FF2B5EF4-FFF2-40B4-BE49-F238E27FC236}">
                <a16:creationId xmlns:a16="http://schemas.microsoft.com/office/drawing/2014/main" id="{BEC07EE2-66F6-3E84-AD43-334323977E7F}"/>
              </a:ext>
            </a:extLst>
          </p:cNvPr>
          <p:cNvSpPr/>
          <p:nvPr/>
        </p:nvSpPr>
        <p:spPr>
          <a:xfrm>
            <a:off x="5720507" y="2038286"/>
            <a:ext cx="2991316" cy="2991316"/>
          </a:xfrm>
          <a:prstGeom prst="ellipse">
            <a:avLst/>
          </a:prstGeom>
          <a:noFill/>
          <a:ln>
            <a:solidFill>
              <a:srgbClr val="F596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dirty="0">
              <a:solidFill>
                <a:srgbClr val="F59600"/>
              </a:solidFill>
            </a:endParaRPr>
          </a:p>
        </p:txBody>
      </p:sp>
      <p:sp>
        <p:nvSpPr>
          <p:cNvPr id="11" name="Oval 10">
            <a:extLst>
              <a:ext uri="{FF2B5EF4-FFF2-40B4-BE49-F238E27FC236}">
                <a16:creationId xmlns:a16="http://schemas.microsoft.com/office/drawing/2014/main" id="{2DE94997-0736-EF1A-06E2-1B0E2F855114}"/>
              </a:ext>
            </a:extLst>
          </p:cNvPr>
          <p:cNvSpPr/>
          <p:nvPr/>
        </p:nvSpPr>
        <p:spPr>
          <a:xfrm>
            <a:off x="3469445" y="2038286"/>
            <a:ext cx="2991316" cy="2991316"/>
          </a:xfrm>
          <a:prstGeom prst="ellipse">
            <a:avLst/>
          </a:prstGeom>
          <a:noFill/>
          <a:ln>
            <a:solidFill>
              <a:srgbClr val="87B91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sp>
        <p:nvSpPr>
          <p:cNvPr id="12" name="TextBox 11">
            <a:extLst>
              <a:ext uri="{FF2B5EF4-FFF2-40B4-BE49-F238E27FC236}">
                <a16:creationId xmlns:a16="http://schemas.microsoft.com/office/drawing/2014/main" id="{C417DE84-B9A1-7D3A-BE7A-9DB84B64909A}"/>
              </a:ext>
            </a:extLst>
          </p:cNvPr>
          <p:cNvSpPr txBox="1"/>
          <p:nvPr/>
        </p:nvSpPr>
        <p:spPr>
          <a:xfrm>
            <a:off x="5162629" y="990395"/>
            <a:ext cx="1850209" cy="584775"/>
          </a:xfrm>
          <a:prstGeom prst="rect">
            <a:avLst/>
          </a:prstGeom>
          <a:noFill/>
        </p:spPr>
        <p:txBody>
          <a:bodyPr wrap="square" rtlCol="0">
            <a:spAutoFit/>
          </a:bodyPr>
          <a:lstStyle/>
          <a:p>
            <a:pPr algn="ctr"/>
            <a:r>
              <a:rPr lang="en-CH" sz="1600" dirty="0">
                <a:solidFill>
                  <a:srgbClr val="00879A"/>
                </a:solidFill>
              </a:rPr>
              <a:t>Societal needs (UN SDGs)</a:t>
            </a:r>
          </a:p>
        </p:txBody>
      </p:sp>
      <p:sp>
        <p:nvSpPr>
          <p:cNvPr id="13" name="TextBox 12">
            <a:extLst>
              <a:ext uri="{FF2B5EF4-FFF2-40B4-BE49-F238E27FC236}">
                <a16:creationId xmlns:a16="http://schemas.microsoft.com/office/drawing/2014/main" id="{85D43309-7D3A-27C2-5D6D-01CE3A280464}"/>
              </a:ext>
            </a:extLst>
          </p:cNvPr>
          <p:cNvSpPr txBox="1"/>
          <p:nvPr/>
        </p:nvSpPr>
        <p:spPr>
          <a:xfrm>
            <a:off x="6535122" y="3176600"/>
            <a:ext cx="2096540" cy="830997"/>
          </a:xfrm>
          <a:prstGeom prst="rect">
            <a:avLst/>
          </a:prstGeom>
          <a:noFill/>
          <a:ln>
            <a:noFill/>
          </a:ln>
        </p:spPr>
        <p:txBody>
          <a:bodyPr wrap="square" rtlCol="0">
            <a:spAutoFit/>
          </a:bodyPr>
          <a:lstStyle/>
          <a:p>
            <a:pPr algn="ctr"/>
            <a:r>
              <a:rPr lang="en-CH" sz="1600" dirty="0">
                <a:solidFill>
                  <a:srgbClr val="F59600"/>
                </a:solidFill>
              </a:rPr>
              <a:t>Deep tech </a:t>
            </a:r>
          </a:p>
          <a:p>
            <a:pPr algn="ctr"/>
            <a:r>
              <a:rPr lang="en-CH" sz="1600" dirty="0">
                <a:solidFill>
                  <a:srgbClr val="F59600"/>
                </a:solidFill>
              </a:rPr>
              <a:t>(detection &amp; imaging, criogenics…)</a:t>
            </a:r>
          </a:p>
        </p:txBody>
      </p:sp>
      <p:sp>
        <p:nvSpPr>
          <p:cNvPr id="14" name="TextBox 13">
            <a:extLst>
              <a:ext uri="{FF2B5EF4-FFF2-40B4-BE49-F238E27FC236}">
                <a16:creationId xmlns:a16="http://schemas.microsoft.com/office/drawing/2014/main" id="{8B0EFF9F-261F-9B65-A65B-B753B961C4E7}"/>
              </a:ext>
            </a:extLst>
          </p:cNvPr>
          <p:cNvSpPr txBox="1"/>
          <p:nvPr/>
        </p:nvSpPr>
        <p:spPr>
          <a:xfrm>
            <a:off x="3653573" y="3204049"/>
            <a:ext cx="2096540" cy="1077218"/>
          </a:xfrm>
          <a:prstGeom prst="rect">
            <a:avLst/>
          </a:prstGeom>
          <a:noFill/>
        </p:spPr>
        <p:txBody>
          <a:bodyPr wrap="square" lIns="91440" tIns="45720" rIns="91440" bIns="45720" rtlCol="0" anchor="t">
            <a:spAutoFit/>
          </a:bodyPr>
          <a:lstStyle/>
          <a:p>
            <a:pPr algn="ctr"/>
            <a:r>
              <a:rPr lang="en-CH" sz="1600" dirty="0">
                <a:solidFill>
                  <a:srgbClr val="87B918"/>
                </a:solidFill>
              </a:rPr>
              <a:t>Futures thinking</a:t>
            </a:r>
          </a:p>
          <a:p>
            <a:pPr algn="ctr"/>
            <a:r>
              <a:rPr lang="en-CH" sz="1600" dirty="0">
                <a:solidFill>
                  <a:srgbClr val="87B918"/>
                </a:solidFill>
              </a:rPr>
              <a:t>Exponential thinking</a:t>
            </a:r>
          </a:p>
          <a:p>
            <a:pPr algn="ctr"/>
            <a:r>
              <a:rPr lang="en-CH" sz="1600" dirty="0">
                <a:solidFill>
                  <a:srgbClr val="87B918"/>
                </a:solidFill>
              </a:rPr>
              <a:t>Speculative design</a:t>
            </a:r>
          </a:p>
          <a:p>
            <a:pPr algn="ctr"/>
            <a:r>
              <a:rPr lang="en-CH" sz="1600">
                <a:solidFill>
                  <a:srgbClr val="87B918"/>
                </a:solidFill>
                <a:cs typeface="Arial"/>
              </a:rPr>
              <a:t>Behavioral design</a:t>
            </a:r>
            <a:endParaRPr lang="en-CH" sz="1600" dirty="0">
              <a:solidFill>
                <a:srgbClr val="87B918"/>
              </a:solidFill>
              <a:cs typeface="Arial"/>
            </a:endParaRPr>
          </a:p>
        </p:txBody>
      </p:sp>
      <p:sp>
        <p:nvSpPr>
          <p:cNvPr id="15" name="TextBox 14">
            <a:extLst>
              <a:ext uri="{FF2B5EF4-FFF2-40B4-BE49-F238E27FC236}">
                <a16:creationId xmlns:a16="http://schemas.microsoft.com/office/drawing/2014/main" id="{542E9718-3FD9-D1AF-16F4-2A2AC54A4A8C}"/>
              </a:ext>
            </a:extLst>
          </p:cNvPr>
          <p:cNvSpPr txBox="1"/>
          <p:nvPr/>
        </p:nvSpPr>
        <p:spPr>
          <a:xfrm>
            <a:off x="5039464" y="2695779"/>
            <a:ext cx="2096540" cy="338554"/>
          </a:xfrm>
          <a:prstGeom prst="rect">
            <a:avLst/>
          </a:prstGeom>
          <a:noFill/>
        </p:spPr>
        <p:txBody>
          <a:bodyPr wrap="square" rtlCol="0">
            <a:spAutoFit/>
          </a:bodyPr>
          <a:lstStyle/>
          <a:p>
            <a:pPr algn="ctr"/>
            <a:r>
              <a:rPr lang="en-CH" sz="1600" dirty="0"/>
              <a:t>i2</a:t>
            </a:r>
          </a:p>
        </p:txBody>
      </p:sp>
      <p:sp>
        <p:nvSpPr>
          <p:cNvPr id="6" name="TextBox 5">
            <a:extLst>
              <a:ext uri="{FF2B5EF4-FFF2-40B4-BE49-F238E27FC236}">
                <a16:creationId xmlns:a16="http://schemas.microsoft.com/office/drawing/2014/main" id="{84CE288A-4B2F-7215-E19F-1110507BAE84}"/>
              </a:ext>
            </a:extLst>
          </p:cNvPr>
          <p:cNvSpPr txBox="1"/>
          <p:nvPr/>
        </p:nvSpPr>
        <p:spPr>
          <a:xfrm>
            <a:off x="521128" y="2467116"/>
            <a:ext cx="2630627" cy="2308324"/>
          </a:xfrm>
          <a:prstGeom prst="rect">
            <a:avLst/>
          </a:prstGeom>
          <a:noFill/>
        </p:spPr>
        <p:txBody>
          <a:bodyPr wrap="square">
            <a:spAutoFit/>
          </a:bodyPr>
          <a:lstStyle/>
          <a:p>
            <a:pPr marL="171450" indent="-171450">
              <a:buFont typeface="Arial" panose="020B0604020202020204" pitchFamily="34" charset="0"/>
              <a:buChar char="•"/>
            </a:pPr>
            <a:r>
              <a:rPr lang="en-US" sz="1200" b="1" dirty="0">
                <a:solidFill>
                  <a:srgbClr val="00879A"/>
                </a:solidFill>
              </a:rPr>
              <a:t>+22 </a:t>
            </a:r>
            <a:r>
              <a:rPr lang="en-US" sz="1200" dirty="0"/>
              <a:t>active program collaborations;</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Universities from </a:t>
            </a:r>
            <a:r>
              <a:rPr lang="en-US" sz="1200" b="1" dirty="0">
                <a:solidFill>
                  <a:srgbClr val="00879A"/>
                </a:solidFill>
              </a:rPr>
              <a:t>8 different countries;</a:t>
            </a:r>
          </a:p>
          <a:p>
            <a:pPr marL="171450" indent="-171450">
              <a:buFont typeface="Arial" panose="020B0604020202020204" pitchFamily="34" charset="0"/>
              <a:buChar char="•"/>
            </a:pPr>
            <a:endParaRPr lang="en-US" sz="1200" b="1" dirty="0">
              <a:solidFill>
                <a:srgbClr val="00879A"/>
              </a:solidFill>
            </a:endParaRPr>
          </a:p>
          <a:p>
            <a:pPr marL="171450" indent="-171450">
              <a:buFont typeface="Arial" panose="020B0604020202020204" pitchFamily="34" charset="0"/>
              <a:buChar char="•"/>
            </a:pPr>
            <a:r>
              <a:rPr lang="en-US" sz="1200" b="1" dirty="0">
                <a:solidFill>
                  <a:srgbClr val="F59600"/>
                </a:solidFill>
              </a:rPr>
              <a:t>Multidisciplinary teams </a:t>
            </a:r>
            <a:r>
              <a:rPr lang="en-US" sz="1200" dirty="0"/>
              <a:t>of students: business, design, engineering, social sciences…</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b="1" dirty="0">
                <a:solidFill>
                  <a:srgbClr val="87B919"/>
                </a:solidFill>
              </a:rPr>
              <a:t>CERN researchers </a:t>
            </a:r>
            <a:r>
              <a:rPr lang="en-US" sz="1200" dirty="0"/>
              <a:t>who act as technological coaches.</a:t>
            </a:r>
          </a:p>
        </p:txBody>
      </p:sp>
    </p:spTree>
    <p:extLst>
      <p:ext uri="{BB962C8B-B14F-4D97-AF65-F5344CB8AC3E}">
        <p14:creationId xmlns:p14="http://schemas.microsoft.com/office/powerpoint/2010/main" val="522761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D310EE9-443E-8846-9B37-57AF932C45FB}"/>
              </a:ext>
            </a:extLst>
          </p:cNvPr>
          <p:cNvSpPr>
            <a:spLocks noGrp="1"/>
          </p:cNvSpPr>
          <p:nvPr>
            <p:ph type="body" sz="quarter" idx="12"/>
          </p:nvPr>
        </p:nvSpPr>
        <p:spPr>
          <a:xfrm>
            <a:off x="504200" y="4578225"/>
            <a:ext cx="2793916" cy="497530"/>
          </a:xfrm>
        </p:spPr>
        <p:txBody>
          <a:bodyPr/>
          <a:lstStyle/>
          <a:p>
            <a:r>
              <a:rPr lang="en-US" sz="800" dirty="0"/>
              <a:t>CLEAR Experiment - </a:t>
            </a:r>
            <a:r>
              <a:rPr lang="en-US" sz="800" dirty="0">
                <a:hlinkClick r:id="rId3"/>
              </a:rPr>
              <a:t>https://home.cern/science/accelerators/clear</a:t>
            </a:r>
            <a:r>
              <a:rPr lang="en-US" sz="800" dirty="0"/>
              <a:t>  AND </a:t>
            </a:r>
            <a:r>
              <a:rPr lang="en-US" sz="800" dirty="0">
                <a:hlinkClick r:id="rId4"/>
              </a:rPr>
              <a:t>https://pkorysko.web.cern.ch/C-Robot.html</a:t>
            </a:r>
            <a:r>
              <a:rPr lang="en-US" sz="800" dirty="0"/>
              <a:t> </a:t>
            </a:r>
          </a:p>
        </p:txBody>
      </p:sp>
      <p:sp>
        <p:nvSpPr>
          <p:cNvPr id="4" name="Text Placeholder 3">
            <a:extLst>
              <a:ext uri="{FF2B5EF4-FFF2-40B4-BE49-F238E27FC236}">
                <a16:creationId xmlns:a16="http://schemas.microsoft.com/office/drawing/2014/main" id="{6A2DF4E1-4A55-034A-9A4E-CEF9844A1FD4}"/>
              </a:ext>
            </a:extLst>
          </p:cNvPr>
          <p:cNvSpPr>
            <a:spLocks noGrp="1"/>
          </p:cNvSpPr>
          <p:nvPr>
            <p:ph type="body" idx="1"/>
          </p:nvPr>
        </p:nvSpPr>
        <p:spPr>
          <a:xfrm>
            <a:off x="4595052" y="1311167"/>
            <a:ext cx="3993137" cy="3354643"/>
          </a:xfrm>
        </p:spPr>
        <p:txBody>
          <a:bodyPr>
            <a:normAutofit fontScale="92500"/>
          </a:bodyPr>
          <a:lstStyle/>
          <a:p>
            <a:pPr marL="285750" indent="-285750">
              <a:lnSpc>
                <a:spcPct val="150000"/>
              </a:lnSpc>
              <a:buFont typeface="Arial" panose="020B0604020202020204" pitchFamily="34" charset="0"/>
              <a:buChar char="•"/>
            </a:pPr>
            <a:r>
              <a:rPr lang="en-US" sz="1400" dirty="0"/>
              <a:t>CLEAR primary focus is on general accelerator R&amp;D and component studies for existing and possible future machines</a:t>
            </a:r>
          </a:p>
          <a:p>
            <a:pPr marL="285750" indent="-285750">
              <a:lnSpc>
                <a:spcPct val="150000"/>
              </a:lnSpc>
              <a:buFont typeface="Arial" panose="020B0604020202020204" pitchFamily="34" charset="0"/>
              <a:buChar char="•"/>
            </a:pPr>
            <a:r>
              <a:rPr lang="en-US" sz="1400" dirty="0"/>
              <a:t>Prototyping and validation of accelerator components, and studies of high-gradient acceleration methods. </a:t>
            </a:r>
          </a:p>
          <a:p>
            <a:pPr marL="285750" indent="-285750">
              <a:lnSpc>
                <a:spcPct val="150000"/>
              </a:lnSpc>
              <a:buFont typeface="Arial" panose="020B0604020202020204" pitchFamily="34" charset="0"/>
              <a:buChar char="•"/>
            </a:pPr>
            <a:r>
              <a:rPr lang="en-US" sz="1400" dirty="0"/>
              <a:t>Radiation hardness of electronic components for space and high-energy physics;</a:t>
            </a:r>
          </a:p>
          <a:p>
            <a:pPr marL="285750" indent="-285750">
              <a:lnSpc>
                <a:spcPct val="150000"/>
              </a:lnSpc>
              <a:buFont typeface="Arial" panose="020B0604020202020204" pitchFamily="34" charset="0"/>
              <a:buChar char="•"/>
            </a:pPr>
            <a:r>
              <a:rPr lang="en-US" sz="1400" dirty="0"/>
              <a:t>Dosimetry for medical applications (cancer therapy).</a:t>
            </a:r>
          </a:p>
        </p:txBody>
      </p:sp>
      <p:pic>
        <p:nvPicPr>
          <p:cNvPr id="6" name="Picture Placeholder 5" descr="A picture containing person&#10;&#10;Description automatically generated">
            <a:extLst>
              <a:ext uri="{FF2B5EF4-FFF2-40B4-BE49-F238E27FC236}">
                <a16:creationId xmlns:a16="http://schemas.microsoft.com/office/drawing/2014/main" id="{32EE9FC4-55BD-8A42-A88A-EF024CA33FA3}"/>
              </a:ext>
            </a:extLst>
          </p:cNvPr>
          <p:cNvPicPr>
            <a:picLocks noGrp="1" noChangeAspect="1"/>
          </p:cNvPicPr>
          <p:nvPr>
            <p:ph type="pic" idx="10"/>
          </p:nvPr>
        </p:nvPicPr>
        <p:blipFill>
          <a:blip r:embed="rId5"/>
          <a:srcRect l="8434" r="8434"/>
          <a:stretch>
            <a:fillRect/>
          </a:stretch>
        </p:blipFill>
        <p:spPr>
          <a:xfrm>
            <a:off x="565200" y="1317810"/>
            <a:ext cx="3718702" cy="3348000"/>
          </a:xfrm>
        </p:spPr>
      </p:pic>
      <p:sp>
        <p:nvSpPr>
          <p:cNvPr id="2" name="Title 1">
            <a:extLst>
              <a:ext uri="{FF2B5EF4-FFF2-40B4-BE49-F238E27FC236}">
                <a16:creationId xmlns:a16="http://schemas.microsoft.com/office/drawing/2014/main" id="{1C55F4CC-9D82-1989-F97F-C77E561D3EC0}"/>
              </a:ext>
            </a:extLst>
          </p:cNvPr>
          <p:cNvSpPr txBox="1">
            <a:spLocks/>
          </p:cNvSpPr>
          <p:nvPr/>
        </p:nvSpPr>
        <p:spPr>
          <a:xfrm>
            <a:off x="565200" y="617543"/>
            <a:ext cx="4668195" cy="500549"/>
          </a:xfrm>
          <a:prstGeom prst="rect">
            <a:avLst/>
          </a:prstGeom>
        </p:spPr>
        <p:txBody>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US" sz="2800" dirty="0"/>
              <a:t>Prototyping</a:t>
            </a:r>
          </a:p>
        </p:txBody>
      </p:sp>
    </p:spTree>
    <p:extLst>
      <p:ext uri="{BB962C8B-B14F-4D97-AF65-F5344CB8AC3E}">
        <p14:creationId xmlns:p14="http://schemas.microsoft.com/office/powerpoint/2010/main" val="263586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3"/>
          <a:stretch>
            <a:fillRect/>
          </a:stretch>
        </p:blipFill>
        <p:spPr>
          <a:xfrm rot="16200000">
            <a:off x="1412063" y="1143242"/>
            <a:ext cx="1571517" cy="1047677"/>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rotWithShape="1">
          <a:blip r:embed="rId4"/>
          <a:srcRect r="13793"/>
          <a:stretch/>
        </p:blipFill>
        <p:spPr>
          <a:xfrm rot="16200000">
            <a:off x="1594317" y="3319804"/>
            <a:ext cx="1469532" cy="1136433"/>
          </a:xfrm>
          <a:prstGeom prst="rect">
            <a:avLst/>
          </a:prstGeom>
        </p:spPr>
      </p:pic>
      <p:pic>
        <p:nvPicPr>
          <p:cNvPr id="12" name="Picture 11" descr="A picture containing indoor, bed, person, laying&#10;&#10;Description automatically generated">
            <a:extLst>
              <a:ext uri="{FF2B5EF4-FFF2-40B4-BE49-F238E27FC236}">
                <a16:creationId xmlns:a16="http://schemas.microsoft.com/office/drawing/2014/main" id="{35A7AFDA-E7BF-5BB7-8197-D744F10BAC62}"/>
              </a:ext>
            </a:extLst>
          </p:cNvPr>
          <p:cNvPicPr>
            <a:picLocks noChangeAspect="1"/>
          </p:cNvPicPr>
          <p:nvPr/>
        </p:nvPicPr>
        <p:blipFill>
          <a:blip r:embed="rId5"/>
          <a:stretch>
            <a:fillRect/>
          </a:stretch>
        </p:blipFill>
        <p:spPr>
          <a:xfrm rot="16200000">
            <a:off x="4459521" y="1112493"/>
            <a:ext cx="1571516" cy="1047677"/>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94934" y="2472921"/>
            <a:ext cx="1337225" cy="415498"/>
          </a:xfrm>
          <a:prstGeom prst="rect">
            <a:avLst/>
          </a:prstGeom>
          <a:noFill/>
        </p:spPr>
        <p:txBody>
          <a:bodyPr wrap="none" rtlCol="0">
            <a:spAutoFit/>
          </a:bodyPr>
          <a:lstStyle/>
          <a:p>
            <a:pPr algn="ctr"/>
            <a:r>
              <a:rPr lang="fr-CH" sz="1050" b="1" dirty="0"/>
              <a:t>Mirabelle </a:t>
            </a:r>
            <a:r>
              <a:rPr lang="fr-CH" sz="1050" b="1" dirty="0" err="1"/>
              <a:t>Breidvik</a:t>
            </a:r>
            <a:br>
              <a:rPr lang="fr-CH" sz="1050" b="1" dirty="0"/>
            </a:br>
            <a:r>
              <a:rPr lang="fr-CH" sz="1050" dirty="0" err="1"/>
              <a:t>Coomunications</a:t>
            </a:r>
            <a:endParaRPr lang="en-CH" sz="1050" dirty="0"/>
          </a:p>
        </p:txBody>
      </p:sp>
      <p:sp>
        <p:nvSpPr>
          <p:cNvPr id="18" name="TextBox 17">
            <a:extLst>
              <a:ext uri="{FF2B5EF4-FFF2-40B4-BE49-F238E27FC236}">
                <a16:creationId xmlns:a16="http://schemas.microsoft.com/office/drawing/2014/main" id="{8389B46E-0494-11F7-AFA5-DC451773E11F}"/>
              </a:ext>
            </a:extLst>
          </p:cNvPr>
          <p:cNvSpPr txBox="1"/>
          <p:nvPr/>
        </p:nvSpPr>
        <p:spPr>
          <a:xfrm>
            <a:off x="6253115" y="4666642"/>
            <a:ext cx="1253869" cy="415498"/>
          </a:xfrm>
          <a:prstGeom prst="rect">
            <a:avLst/>
          </a:prstGeom>
          <a:noFill/>
        </p:spPr>
        <p:txBody>
          <a:bodyPr wrap="none" rtlCol="0">
            <a:spAutoFit/>
          </a:bodyPr>
          <a:lstStyle/>
          <a:p>
            <a:pPr algn="ctr"/>
            <a:r>
              <a:rPr lang="en-CH" sz="1050" b="1" dirty="0"/>
              <a:t>Laura Wirtavuori</a:t>
            </a:r>
            <a:br>
              <a:rPr lang="en-CH" sz="1050" dirty="0"/>
            </a:br>
            <a:r>
              <a:rPr lang="en-CH" sz="1050" dirty="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4641957" y="4672758"/>
            <a:ext cx="1234633" cy="415498"/>
          </a:xfrm>
          <a:prstGeom prst="rect">
            <a:avLst/>
          </a:prstGeom>
          <a:noFill/>
        </p:spPr>
        <p:txBody>
          <a:bodyPr wrap="none" rtlCol="0">
            <a:spAutoFit/>
          </a:bodyPr>
          <a:lstStyle/>
          <a:p>
            <a:pPr algn="ctr"/>
            <a:r>
              <a:rPr lang="en-US" sz="1050" b="1" dirty="0"/>
              <a:t>Ole Werner</a:t>
            </a:r>
            <a:br>
              <a:rPr lang="en-CH" sz="1050" dirty="0"/>
            </a:br>
            <a:r>
              <a:rPr lang="en-US" sz="1050" dirty="0"/>
              <a:t>Edu </a:t>
            </a:r>
            <a:r>
              <a:rPr lang="en-US" sz="1050" dirty="0" err="1"/>
              <a:t>Programmes</a:t>
            </a:r>
            <a:endParaRPr lang="en-CH" sz="1050" dirty="0"/>
          </a:p>
        </p:txBody>
      </p:sp>
      <p:sp>
        <p:nvSpPr>
          <p:cNvPr id="20" name="TextBox 19">
            <a:extLst>
              <a:ext uri="{FF2B5EF4-FFF2-40B4-BE49-F238E27FC236}">
                <a16:creationId xmlns:a16="http://schemas.microsoft.com/office/drawing/2014/main" id="{D6816C99-8FA7-9F33-485E-5D5EB976E0FA}"/>
              </a:ext>
            </a:extLst>
          </p:cNvPr>
          <p:cNvSpPr txBox="1"/>
          <p:nvPr/>
        </p:nvSpPr>
        <p:spPr>
          <a:xfrm>
            <a:off x="1629861" y="4651620"/>
            <a:ext cx="1356462" cy="415498"/>
          </a:xfrm>
          <a:prstGeom prst="rect">
            <a:avLst/>
          </a:prstGeom>
          <a:noFill/>
        </p:spPr>
        <p:txBody>
          <a:bodyPr wrap="none" rtlCol="0">
            <a:spAutoFit/>
          </a:bodyPr>
          <a:lstStyle/>
          <a:p>
            <a:pPr algn="ctr"/>
            <a:r>
              <a:rPr lang="en-CH" sz="1050" b="1" dirty="0"/>
              <a:t>Pablo Garcia Tello</a:t>
            </a:r>
          </a:p>
          <a:p>
            <a:pPr algn="ctr"/>
            <a:r>
              <a:rPr lang="en-CH" sz="1050" dirty="0"/>
              <a:t>EU Projects</a:t>
            </a:r>
          </a:p>
        </p:txBody>
      </p:sp>
      <p:sp>
        <p:nvSpPr>
          <p:cNvPr id="21" name="TextBox 20">
            <a:extLst>
              <a:ext uri="{FF2B5EF4-FFF2-40B4-BE49-F238E27FC236}">
                <a16:creationId xmlns:a16="http://schemas.microsoft.com/office/drawing/2014/main" id="{60395F0F-7ED4-5492-3E1A-DED0BE5EAA58}"/>
              </a:ext>
            </a:extLst>
          </p:cNvPr>
          <p:cNvSpPr txBox="1"/>
          <p:nvPr/>
        </p:nvSpPr>
        <p:spPr>
          <a:xfrm>
            <a:off x="4629565" y="2553954"/>
            <a:ext cx="1231427" cy="415498"/>
          </a:xfrm>
          <a:prstGeom prst="rect">
            <a:avLst/>
          </a:prstGeom>
          <a:noFill/>
        </p:spPr>
        <p:txBody>
          <a:bodyPr wrap="none" rtlCol="0">
            <a:spAutoFit/>
          </a:bodyPr>
          <a:lstStyle/>
          <a:p>
            <a:pPr algn="ctr"/>
            <a:r>
              <a:rPr lang="en-CH" sz="1050" b="1" dirty="0"/>
              <a:t>Laëtitia Pedroso</a:t>
            </a:r>
            <a:br>
              <a:rPr lang="en-CH" sz="1050" dirty="0"/>
            </a:br>
            <a:r>
              <a:rPr lang="en-CH" sz="1050" dirty="0"/>
              <a:t>Events</a:t>
            </a:r>
          </a:p>
        </p:txBody>
      </p:sp>
      <p:sp>
        <p:nvSpPr>
          <p:cNvPr id="22" name="TextBox 21">
            <a:extLst>
              <a:ext uri="{FF2B5EF4-FFF2-40B4-BE49-F238E27FC236}">
                <a16:creationId xmlns:a16="http://schemas.microsoft.com/office/drawing/2014/main" id="{9F5E10F2-2D40-B8B7-9049-D02945520048}"/>
              </a:ext>
            </a:extLst>
          </p:cNvPr>
          <p:cNvSpPr txBox="1"/>
          <p:nvPr/>
        </p:nvSpPr>
        <p:spPr>
          <a:xfrm>
            <a:off x="1587719" y="2481671"/>
            <a:ext cx="1220206" cy="415498"/>
          </a:xfrm>
          <a:prstGeom prst="rect">
            <a:avLst/>
          </a:prstGeom>
          <a:noFill/>
        </p:spPr>
        <p:txBody>
          <a:bodyPr wrap="none" rtlCol="0">
            <a:spAutoFit/>
          </a:bodyPr>
          <a:lstStyle/>
          <a:p>
            <a:pPr algn="ctr"/>
            <a:r>
              <a:rPr lang="en-CH" sz="1050" b="1" dirty="0"/>
              <a:t>Catarina Batista</a:t>
            </a:r>
            <a:br>
              <a:rPr lang="en-CH" sz="1050" dirty="0"/>
            </a:br>
            <a:r>
              <a:rPr lang="en-CH" sz="105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688504" y="4634714"/>
            <a:ext cx="1359668" cy="415498"/>
          </a:xfrm>
          <a:prstGeom prst="rect">
            <a:avLst/>
          </a:prstGeom>
          <a:noFill/>
        </p:spPr>
        <p:txBody>
          <a:bodyPr wrap="none" rtlCol="0">
            <a:spAutoFit/>
          </a:bodyPr>
          <a:lstStyle/>
          <a:p>
            <a:pPr algn="ctr"/>
            <a:r>
              <a:rPr lang="en-US" sz="1050" b="1" dirty="0"/>
              <a:t>Dina Zimmermann</a:t>
            </a:r>
          </a:p>
          <a:p>
            <a:pPr algn="ctr"/>
            <a:r>
              <a:rPr lang="en-CH" sz="1050" dirty="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86030" y="4651620"/>
            <a:ext cx="1289135" cy="415498"/>
          </a:xfrm>
          <a:prstGeom prst="rect">
            <a:avLst/>
          </a:prstGeom>
          <a:noFill/>
        </p:spPr>
        <p:txBody>
          <a:bodyPr wrap="none" rtlCol="0">
            <a:spAutoFit/>
          </a:bodyPr>
          <a:lstStyle/>
          <a:p>
            <a:pPr algn="ctr"/>
            <a:r>
              <a:rPr lang="en-US" sz="1050" b="1" dirty="0"/>
              <a:t>Jimmy </a:t>
            </a:r>
            <a:r>
              <a:rPr lang="en-US" sz="1050" b="1" dirty="0" err="1"/>
              <a:t>Poulaillon</a:t>
            </a:r>
            <a:br>
              <a:rPr lang="en-CH" sz="1050" dirty="0"/>
            </a:br>
            <a:r>
              <a:rPr lang="en-CH" sz="1050" dirty="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2909380" y="2479729"/>
            <a:ext cx="1454244" cy="415498"/>
          </a:xfrm>
          <a:prstGeom prst="rect">
            <a:avLst/>
          </a:prstGeom>
          <a:noFill/>
        </p:spPr>
        <p:txBody>
          <a:bodyPr wrap="none" rtlCol="0">
            <a:spAutoFit/>
          </a:bodyPr>
          <a:lstStyle/>
          <a:p>
            <a:pPr algn="ctr"/>
            <a:r>
              <a:rPr lang="en-CH" sz="1050" b="1" dirty="0"/>
              <a:t>Markus Nordberg</a:t>
            </a:r>
            <a:br>
              <a:rPr lang="en-CH" sz="1050" dirty="0"/>
            </a:br>
            <a:r>
              <a:rPr lang="en-CH" sz="1050" dirty="0"/>
              <a:t>IdeaSquare Manager</a:t>
            </a:r>
          </a:p>
        </p:txBody>
      </p:sp>
      <p:pic>
        <p:nvPicPr>
          <p:cNvPr id="4" name="Picture 3" descr="A person wearing glasses&#10;&#10;Description automatically generated with medium confidence">
            <a:extLst>
              <a:ext uri="{FF2B5EF4-FFF2-40B4-BE49-F238E27FC236}">
                <a16:creationId xmlns:a16="http://schemas.microsoft.com/office/drawing/2014/main" id="{88E12CB1-D0D9-CD46-99D0-CC13A814BF8C}"/>
              </a:ext>
            </a:extLst>
          </p:cNvPr>
          <p:cNvPicPr>
            <a:picLocks noChangeAspect="1"/>
          </p:cNvPicPr>
          <p:nvPr/>
        </p:nvPicPr>
        <p:blipFill>
          <a:blip r:embed="rId6"/>
          <a:stretch>
            <a:fillRect/>
          </a:stretch>
        </p:blipFill>
        <p:spPr>
          <a:xfrm>
            <a:off x="3107921" y="850573"/>
            <a:ext cx="1068895" cy="1607279"/>
          </a:xfrm>
          <a:prstGeom prst="rect">
            <a:avLst/>
          </a:prstGeom>
        </p:spPr>
      </p:pic>
      <p:sp>
        <p:nvSpPr>
          <p:cNvPr id="25" name="TextBox 24">
            <a:extLst>
              <a:ext uri="{FF2B5EF4-FFF2-40B4-BE49-F238E27FC236}">
                <a16:creationId xmlns:a16="http://schemas.microsoft.com/office/drawing/2014/main" id="{73958206-1DB9-FA4E-B7A0-BE6A0162B087}"/>
              </a:ext>
            </a:extLst>
          </p:cNvPr>
          <p:cNvSpPr txBox="1"/>
          <p:nvPr/>
        </p:nvSpPr>
        <p:spPr>
          <a:xfrm>
            <a:off x="3244280" y="4662255"/>
            <a:ext cx="1117615" cy="415498"/>
          </a:xfrm>
          <a:prstGeom prst="rect">
            <a:avLst/>
          </a:prstGeom>
          <a:noFill/>
        </p:spPr>
        <p:txBody>
          <a:bodyPr wrap="none" rtlCol="0">
            <a:spAutoFit/>
          </a:bodyPr>
          <a:lstStyle/>
          <a:p>
            <a:pPr algn="ctr"/>
            <a:r>
              <a:rPr lang="en-CH" sz="1050" b="1" dirty="0"/>
              <a:t>Lauri Valtonen</a:t>
            </a:r>
          </a:p>
          <a:p>
            <a:pPr algn="ctr"/>
            <a:r>
              <a:rPr lang="en-CH" sz="1050" dirty="0"/>
              <a:t>CIJ</a:t>
            </a:r>
          </a:p>
        </p:txBody>
      </p:sp>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b="7490"/>
          <a:stretch/>
        </p:blipFill>
        <p:spPr>
          <a:xfrm>
            <a:off x="6323444" y="3144235"/>
            <a:ext cx="1109312" cy="1476573"/>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08877" y="3107544"/>
            <a:ext cx="1242973" cy="1515244"/>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63427" y="3153256"/>
            <a:ext cx="1136433" cy="1420888"/>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4140" y="3130718"/>
            <a:ext cx="1179154" cy="1535924"/>
          </a:xfrm>
          <a:prstGeom prst="rect">
            <a:avLst/>
          </a:prstGeom>
        </p:spPr>
      </p:pic>
      <p:pic>
        <p:nvPicPr>
          <p:cNvPr id="16" name="Picture 15" descr="A person posing for the camera&#10;&#10;Description automatically generated">
            <a:extLst>
              <a:ext uri="{FF2B5EF4-FFF2-40B4-BE49-F238E27FC236}">
                <a16:creationId xmlns:a16="http://schemas.microsoft.com/office/drawing/2014/main" id="{FF22EE7A-9EBC-D00B-5E7B-2015C5AF1E63}"/>
              </a:ext>
            </a:extLst>
          </p:cNvPr>
          <p:cNvPicPr>
            <a:picLocks noChangeAspect="1"/>
          </p:cNvPicPr>
          <p:nvPr/>
        </p:nvPicPr>
        <p:blipFill>
          <a:blip r:embed="rId11"/>
          <a:stretch>
            <a:fillRect/>
          </a:stretch>
        </p:blipFill>
        <p:spPr>
          <a:xfrm>
            <a:off x="3234872" y="3130477"/>
            <a:ext cx="1136432" cy="1515243"/>
          </a:xfrm>
          <a:prstGeom prst="rect">
            <a:avLst/>
          </a:prstGeom>
        </p:spPr>
      </p:pic>
      <p:pic>
        <p:nvPicPr>
          <p:cNvPr id="28" name="Picture 27" descr="A close-up of a person smiling&#10;&#10;Description automatically generated">
            <a:extLst>
              <a:ext uri="{FF2B5EF4-FFF2-40B4-BE49-F238E27FC236}">
                <a16:creationId xmlns:a16="http://schemas.microsoft.com/office/drawing/2014/main" id="{9BD92184-063D-1E6B-CF02-62D5E0DDB645}"/>
              </a:ext>
            </a:extLst>
          </p:cNvPr>
          <p:cNvPicPr>
            <a:picLocks noChangeAspect="1"/>
          </p:cNvPicPr>
          <p:nvPr/>
        </p:nvPicPr>
        <p:blipFill>
          <a:blip r:embed="rId12"/>
          <a:stretch>
            <a:fillRect/>
          </a:stretch>
        </p:blipFill>
        <p:spPr>
          <a:xfrm>
            <a:off x="6342341" y="850573"/>
            <a:ext cx="1071519" cy="1607279"/>
          </a:xfrm>
          <a:prstGeom prst="rect">
            <a:avLst/>
          </a:prstGeom>
        </p:spPr>
      </p:pic>
      <p:sp>
        <p:nvSpPr>
          <p:cNvPr id="29" name="TextBox 28">
            <a:extLst>
              <a:ext uri="{FF2B5EF4-FFF2-40B4-BE49-F238E27FC236}">
                <a16:creationId xmlns:a16="http://schemas.microsoft.com/office/drawing/2014/main" id="{E9B65D50-B911-8E72-DF28-BBF982969E3F}"/>
              </a:ext>
            </a:extLst>
          </p:cNvPr>
          <p:cNvSpPr txBox="1"/>
          <p:nvPr/>
        </p:nvSpPr>
        <p:spPr>
          <a:xfrm>
            <a:off x="6043116" y="2502716"/>
            <a:ext cx="1677062" cy="415498"/>
          </a:xfrm>
          <a:prstGeom prst="rect">
            <a:avLst/>
          </a:prstGeom>
          <a:noFill/>
        </p:spPr>
        <p:txBody>
          <a:bodyPr wrap="none" rtlCol="0">
            <a:spAutoFit/>
          </a:bodyPr>
          <a:lstStyle/>
          <a:p>
            <a:pPr algn="ctr"/>
            <a:r>
              <a:rPr lang="en-CH" sz="1050" b="1" dirty="0"/>
              <a:t>Roy Pennings</a:t>
            </a:r>
          </a:p>
          <a:p>
            <a:pPr algn="ctr"/>
            <a:r>
              <a:rPr lang="en-CH" sz="1050" dirty="0"/>
              <a:t>EU Projects and Finance</a:t>
            </a:r>
          </a:p>
        </p:txBody>
      </p:sp>
      <p:sp>
        <p:nvSpPr>
          <p:cNvPr id="3" name="TextBox 2">
            <a:extLst>
              <a:ext uri="{FF2B5EF4-FFF2-40B4-BE49-F238E27FC236}">
                <a16:creationId xmlns:a16="http://schemas.microsoft.com/office/drawing/2014/main" id="{0D3BF120-A52B-80CA-9E02-7FA80A33804C}"/>
              </a:ext>
            </a:extLst>
          </p:cNvPr>
          <p:cNvSpPr txBox="1"/>
          <p:nvPr/>
        </p:nvSpPr>
        <p:spPr>
          <a:xfrm>
            <a:off x="7751654" y="2499724"/>
            <a:ext cx="1116011" cy="415498"/>
          </a:xfrm>
          <a:prstGeom prst="rect">
            <a:avLst/>
          </a:prstGeom>
          <a:noFill/>
        </p:spPr>
        <p:txBody>
          <a:bodyPr wrap="none" rtlCol="0">
            <a:spAutoFit/>
          </a:bodyPr>
          <a:lstStyle/>
          <a:p>
            <a:pPr algn="ctr"/>
            <a:r>
              <a:rPr lang="en-CH" sz="1050" b="1" dirty="0"/>
              <a:t>Giulia Gaddi</a:t>
            </a:r>
          </a:p>
          <a:p>
            <a:pPr algn="ctr"/>
            <a:r>
              <a:rPr lang="en-CH" sz="1050" dirty="0"/>
              <a:t>People watcher</a:t>
            </a:r>
          </a:p>
        </p:txBody>
      </p:sp>
      <p:pic>
        <p:nvPicPr>
          <p:cNvPr id="14" name="Picture 13" descr="A person smiling with glasses&#10;&#10;Description automatically generated">
            <a:extLst>
              <a:ext uri="{FF2B5EF4-FFF2-40B4-BE49-F238E27FC236}">
                <a16:creationId xmlns:a16="http://schemas.microsoft.com/office/drawing/2014/main" id="{6E929876-ACEE-1F89-5815-62E8A0433511}"/>
              </a:ext>
            </a:extLst>
          </p:cNvPr>
          <p:cNvPicPr>
            <a:picLocks noChangeAspect="1"/>
          </p:cNvPicPr>
          <p:nvPr/>
        </p:nvPicPr>
        <p:blipFill rotWithShape="1">
          <a:blip r:embed="rId13"/>
          <a:srcRect l="6298" r="8258" b="18408"/>
          <a:stretch/>
        </p:blipFill>
        <p:spPr>
          <a:xfrm>
            <a:off x="7800121" y="825400"/>
            <a:ext cx="1136434" cy="1629156"/>
          </a:xfrm>
          <a:prstGeom prst="rect">
            <a:avLst/>
          </a:prstGeom>
        </p:spPr>
      </p:pic>
      <p:pic>
        <p:nvPicPr>
          <p:cNvPr id="30" name="Picture 29" descr="A person smiling at the camera&#10;&#10;Description automatically generated">
            <a:extLst>
              <a:ext uri="{FF2B5EF4-FFF2-40B4-BE49-F238E27FC236}">
                <a16:creationId xmlns:a16="http://schemas.microsoft.com/office/drawing/2014/main" id="{44B5CD80-47EA-6550-EEFE-F45A2C575260}"/>
              </a:ext>
            </a:extLst>
          </p:cNvPr>
          <p:cNvPicPr>
            <a:picLocks noChangeAspect="1"/>
          </p:cNvPicPr>
          <p:nvPr/>
        </p:nvPicPr>
        <p:blipFill>
          <a:blip r:embed="rId14"/>
          <a:stretch>
            <a:fillRect/>
          </a:stretch>
        </p:blipFill>
        <p:spPr>
          <a:xfrm>
            <a:off x="291027" y="968129"/>
            <a:ext cx="1114821" cy="1486427"/>
          </a:xfrm>
          <a:prstGeom prst="rect">
            <a:avLst/>
          </a:prstGeom>
        </p:spPr>
      </p:pic>
      <p:sp>
        <p:nvSpPr>
          <p:cNvPr id="2" name="Title 1">
            <a:extLst>
              <a:ext uri="{FF2B5EF4-FFF2-40B4-BE49-F238E27FC236}">
                <a16:creationId xmlns:a16="http://schemas.microsoft.com/office/drawing/2014/main" id="{59CE59E2-0DCE-9A3F-B75F-E98856184A25}"/>
              </a:ext>
            </a:extLst>
          </p:cNvPr>
          <p:cNvSpPr txBox="1">
            <a:spLocks/>
          </p:cNvSpPr>
          <p:nvPr/>
        </p:nvSpPr>
        <p:spPr>
          <a:xfrm>
            <a:off x="304107" y="256443"/>
            <a:ext cx="2201844" cy="500549"/>
          </a:xfrm>
          <a:prstGeom prst="rect">
            <a:avLst/>
          </a:prstGeom>
        </p:spPr>
        <p:txBody>
          <a:bodyPr>
            <a:no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GB" sz="2800" dirty="0"/>
              <a:t>The People</a:t>
            </a:r>
            <a:endParaRPr lang="en-CH" sz="2800" dirty="0"/>
          </a:p>
        </p:txBody>
      </p:sp>
    </p:spTree>
    <p:extLst>
      <p:ext uri="{BB962C8B-B14F-4D97-AF65-F5344CB8AC3E}">
        <p14:creationId xmlns:p14="http://schemas.microsoft.com/office/powerpoint/2010/main" val="10633799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p:nvPr/>
        </p:nvSpPr>
        <p:spPr>
          <a:xfrm>
            <a:off x="3145707" y="133757"/>
            <a:ext cx="548641" cy="907548"/>
          </a:xfrm>
          <a:prstGeom prst="rect">
            <a:avLst/>
          </a:prstGeom>
          <a:solidFill>
            <a:srgbClr val="E93C3A">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76" name="Shape 176"/>
          <p:cNvSpPr/>
          <p:nvPr/>
        </p:nvSpPr>
        <p:spPr>
          <a:xfrm>
            <a:off x="7194984" y="3293672"/>
            <a:ext cx="1292053" cy="592709"/>
          </a:xfrm>
          <a:prstGeom prst="rect">
            <a:avLst/>
          </a:prstGeom>
          <a:solidFill>
            <a:srgbClr val="E93C3A">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61" name="Shape 161"/>
          <p:cNvSpPr/>
          <p:nvPr/>
        </p:nvSpPr>
        <p:spPr>
          <a:xfrm>
            <a:off x="1618569" y="1917982"/>
            <a:ext cx="4921768" cy="2677400"/>
          </a:xfrm>
          <a:prstGeom prst="rect">
            <a:avLst/>
          </a:prstGeom>
          <a:solidFill>
            <a:srgbClr val="65B32D">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62" name="Shape 162"/>
          <p:cNvSpPr/>
          <p:nvPr/>
        </p:nvSpPr>
        <p:spPr>
          <a:xfrm>
            <a:off x="5366193" y="1064419"/>
            <a:ext cx="1197865" cy="821755"/>
          </a:xfrm>
          <a:prstGeom prst="rect">
            <a:avLst/>
          </a:prstGeom>
          <a:solidFill>
            <a:srgbClr val="65B32D">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63" name="Shape 163"/>
          <p:cNvSpPr/>
          <p:nvPr/>
        </p:nvSpPr>
        <p:spPr>
          <a:xfrm>
            <a:off x="3743325" y="1064419"/>
            <a:ext cx="1428750" cy="821755"/>
          </a:xfrm>
          <a:prstGeom prst="rect">
            <a:avLst/>
          </a:prstGeom>
          <a:solidFill>
            <a:srgbClr val="E93C3A">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64" name="Shape 164"/>
          <p:cNvSpPr/>
          <p:nvPr/>
        </p:nvSpPr>
        <p:spPr>
          <a:xfrm>
            <a:off x="871538" y="1057275"/>
            <a:ext cx="2876699" cy="821755"/>
          </a:xfrm>
          <a:prstGeom prst="rect">
            <a:avLst/>
          </a:prstGeom>
          <a:solidFill>
            <a:srgbClr val="F1E60E">
              <a:alpha val="61958"/>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66" name="Shape 166"/>
          <p:cNvSpPr/>
          <p:nvPr/>
        </p:nvSpPr>
        <p:spPr>
          <a:xfrm>
            <a:off x="919832" y="1605719"/>
            <a:ext cx="926536"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err="1"/>
              <a:t>Machineshop</a:t>
            </a:r>
            <a:endParaRPr sz="1125" dirty="0"/>
          </a:p>
        </p:txBody>
      </p:sp>
      <p:sp>
        <p:nvSpPr>
          <p:cNvPr id="167" name="Shape 167"/>
          <p:cNvSpPr/>
          <p:nvPr/>
        </p:nvSpPr>
        <p:spPr>
          <a:xfrm>
            <a:off x="2492617" y="1588959"/>
            <a:ext cx="828753"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err="1"/>
              <a:t>Electroshop</a:t>
            </a:r>
            <a:endParaRPr sz="1125" dirty="0"/>
          </a:p>
        </p:txBody>
      </p:sp>
      <p:sp>
        <p:nvSpPr>
          <p:cNvPr id="168" name="Shape 168"/>
          <p:cNvSpPr/>
          <p:nvPr/>
        </p:nvSpPr>
        <p:spPr>
          <a:xfrm>
            <a:off x="3889702" y="1588959"/>
            <a:ext cx="660437"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a:t>Light Lab</a:t>
            </a:r>
          </a:p>
        </p:txBody>
      </p:sp>
      <p:sp>
        <p:nvSpPr>
          <p:cNvPr id="169" name="Shape 169"/>
          <p:cNvSpPr/>
          <p:nvPr/>
        </p:nvSpPr>
        <p:spPr>
          <a:xfrm>
            <a:off x="5559104" y="1605719"/>
            <a:ext cx="545021"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a:t>Kitchen</a:t>
            </a:r>
          </a:p>
        </p:txBody>
      </p:sp>
      <p:sp>
        <p:nvSpPr>
          <p:cNvPr id="170" name="Shape 170"/>
          <p:cNvSpPr/>
          <p:nvPr/>
        </p:nvSpPr>
        <p:spPr>
          <a:xfrm>
            <a:off x="872680" y="1907381"/>
            <a:ext cx="826390" cy="528415"/>
          </a:xfrm>
          <a:prstGeom prst="rect">
            <a:avLst/>
          </a:prstGeom>
          <a:solidFill>
            <a:srgbClr val="65B32D">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71" name="Shape 171"/>
          <p:cNvSpPr/>
          <p:nvPr/>
        </p:nvSpPr>
        <p:spPr>
          <a:xfrm>
            <a:off x="938927" y="2436852"/>
            <a:ext cx="662511" cy="1337779"/>
          </a:xfrm>
          <a:prstGeom prst="rect">
            <a:avLst/>
          </a:prstGeom>
          <a:solidFill>
            <a:srgbClr val="F1E60E">
              <a:alpha val="61958"/>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72" name="Shape 172"/>
          <p:cNvSpPr/>
          <p:nvPr/>
        </p:nvSpPr>
        <p:spPr>
          <a:xfrm>
            <a:off x="872680" y="3736181"/>
            <a:ext cx="826390" cy="885044"/>
          </a:xfrm>
          <a:prstGeom prst="rect">
            <a:avLst/>
          </a:prstGeom>
          <a:solidFill>
            <a:srgbClr val="65B32D">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73" name="Shape 173"/>
          <p:cNvSpPr/>
          <p:nvPr/>
        </p:nvSpPr>
        <p:spPr>
          <a:xfrm>
            <a:off x="1004625" y="2532069"/>
            <a:ext cx="613944" cy="923330"/>
          </a:xfrm>
          <a:prstGeom prst="rect">
            <a:avLst/>
          </a:prstGeom>
          <a:ln w="12700">
            <a:miter lim="400000"/>
          </a:ln>
          <a:extLst>
            <a:ext uri="{C572A759-6A51-4108-AA02-DFA0A04FC94B}">
              <ma14:wrappingTextBoxFlag xmlns:ma14="http://schemas.microsoft.com/office/mac/drawingml/2011/main" xmlns="" val="1"/>
            </a:ext>
          </a:extLst>
        </p:spPr>
        <p:txBody>
          <a:bodyPr wrap="square" lIns="28575" tIns="28575" rIns="28575" bIns="28575" anchor="ctr">
            <a:spAutoFit/>
          </a:bodyPr>
          <a:lstStyle/>
          <a:p>
            <a:pPr lvl="0">
              <a:defRPr sz="1800"/>
            </a:pPr>
            <a:r>
              <a:rPr sz="1125" b="1" dirty="0">
                <a:latin typeface="Helvetica Neue"/>
                <a:ea typeface="Helvetica Neue"/>
                <a:cs typeface="Helvetica Neue"/>
                <a:sym typeface="Helvetica Neue"/>
              </a:rPr>
              <a:t>1-D01</a:t>
            </a:r>
          </a:p>
          <a:p>
            <a:pPr lvl="0">
              <a:defRPr sz="1800"/>
            </a:pPr>
            <a:r>
              <a:rPr sz="1125" dirty="0">
                <a:latin typeface="Helvetica Neue"/>
                <a:ea typeface="Helvetica Neue"/>
                <a:cs typeface="Helvetica Neue"/>
                <a:sym typeface="Helvetica Neue"/>
              </a:rPr>
              <a:t>3D Studio</a:t>
            </a:r>
          </a:p>
          <a:p>
            <a:pPr lvl="0">
              <a:defRPr sz="1800"/>
            </a:pPr>
            <a:r>
              <a:rPr sz="1125" i="1" dirty="0">
                <a:latin typeface="Helvetica Neue"/>
                <a:ea typeface="Helvetica Neue"/>
                <a:cs typeface="Helvetica Neue"/>
                <a:sym typeface="Helvetica Neue"/>
              </a:rPr>
              <a:t>(2nd floor)</a:t>
            </a:r>
          </a:p>
        </p:txBody>
      </p:sp>
      <p:sp>
        <p:nvSpPr>
          <p:cNvPr id="174" name="Shape 174"/>
          <p:cNvSpPr/>
          <p:nvPr/>
        </p:nvSpPr>
        <p:spPr>
          <a:xfrm>
            <a:off x="7200900" y="2609537"/>
            <a:ext cx="1286137" cy="592709"/>
          </a:xfrm>
          <a:prstGeom prst="rect">
            <a:avLst/>
          </a:prstGeom>
          <a:solidFill>
            <a:srgbClr val="F1E60E">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dirty="0"/>
          </a:p>
        </p:txBody>
      </p:sp>
      <p:sp>
        <p:nvSpPr>
          <p:cNvPr id="175" name="Shape 175"/>
          <p:cNvSpPr/>
          <p:nvPr/>
        </p:nvSpPr>
        <p:spPr>
          <a:xfrm>
            <a:off x="7370118" y="2714506"/>
            <a:ext cx="847989" cy="403957"/>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p>
            <a:pPr lvl="0" algn="ctr">
              <a:defRPr sz="1800"/>
            </a:pPr>
            <a:r>
              <a:rPr sz="1125" dirty="0">
                <a:latin typeface="Helvetica Neue"/>
                <a:ea typeface="Helvetica Neue"/>
                <a:cs typeface="Helvetica Neue"/>
                <a:sym typeface="Helvetica Neue"/>
              </a:rPr>
              <a:t>Work under </a:t>
            </a:r>
          </a:p>
          <a:p>
            <a:pPr lvl="0" algn="ctr">
              <a:defRPr sz="1800"/>
            </a:pPr>
            <a:r>
              <a:rPr sz="1125" dirty="0">
                <a:latin typeface="Helvetica Neue"/>
                <a:ea typeface="Helvetica Neue"/>
                <a:cs typeface="Helvetica Neue"/>
                <a:sym typeface="Helvetica Neue"/>
              </a:rPr>
              <a:t>supervision</a:t>
            </a:r>
          </a:p>
        </p:txBody>
      </p:sp>
      <p:sp>
        <p:nvSpPr>
          <p:cNvPr id="177" name="Shape 177"/>
          <p:cNvSpPr/>
          <p:nvPr/>
        </p:nvSpPr>
        <p:spPr>
          <a:xfrm>
            <a:off x="7281613" y="3474164"/>
            <a:ext cx="1033937"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a:t>Restricted area</a:t>
            </a:r>
          </a:p>
        </p:txBody>
      </p:sp>
      <p:sp>
        <p:nvSpPr>
          <p:cNvPr id="178" name="Shape 178"/>
          <p:cNvSpPr/>
          <p:nvPr/>
        </p:nvSpPr>
        <p:spPr>
          <a:xfrm>
            <a:off x="7194984" y="1957208"/>
            <a:ext cx="1286137" cy="560854"/>
          </a:xfrm>
          <a:prstGeom prst="rect">
            <a:avLst/>
          </a:prstGeom>
          <a:solidFill>
            <a:srgbClr val="65B32D">
              <a:alpha val="72000"/>
            </a:srgbClr>
          </a:solidFill>
          <a:ln w="127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179" name="Shape 179"/>
          <p:cNvSpPr/>
          <p:nvPr/>
        </p:nvSpPr>
        <p:spPr>
          <a:xfrm>
            <a:off x="7405559" y="2138145"/>
            <a:ext cx="780663"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sz="1125" dirty="0"/>
              <a:t>Free to use</a:t>
            </a:r>
          </a:p>
        </p:txBody>
      </p:sp>
      <p:pic>
        <p:nvPicPr>
          <p:cNvPr id="10" name="Picture 9" descr="A picture containing logo&#10;&#10;Description automatically generated">
            <a:extLst>
              <a:ext uri="{FF2B5EF4-FFF2-40B4-BE49-F238E27FC236}">
                <a16:creationId xmlns:a16="http://schemas.microsoft.com/office/drawing/2014/main" id="{B1979BA5-1605-965B-6E13-A547158D835B}"/>
              </a:ext>
            </a:extLst>
          </p:cNvPr>
          <p:cNvPicPr>
            <a:picLocks noChangeAspect="1"/>
          </p:cNvPicPr>
          <p:nvPr/>
        </p:nvPicPr>
        <p:blipFill rotWithShape="1">
          <a:blip r:embed="rId3"/>
          <a:srcRect r="80429" b="89421"/>
          <a:stretch/>
        </p:blipFill>
        <p:spPr>
          <a:xfrm>
            <a:off x="8065203" y="4554664"/>
            <a:ext cx="996932" cy="544109"/>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DF0D93EB-9140-0E4F-C1D1-BBA9F3DAC71F}"/>
              </a:ext>
            </a:extLst>
          </p:cNvPr>
          <p:cNvPicPr>
            <a:picLocks noChangeAspect="1"/>
          </p:cNvPicPr>
          <p:nvPr/>
        </p:nvPicPr>
        <p:blipFill rotWithShape="1">
          <a:blip r:embed="rId3"/>
          <a:srcRect l="36312" t="13497" r="55568" b="74248"/>
          <a:stretch/>
        </p:blipFill>
        <p:spPr>
          <a:xfrm>
            <a:off x="8375281" y="2605587"/>
            <a:ext cx="389431" cy="593493"/>
          </a:xfrm>
          <a:prstGeom prst="rect">
            <a:avLst/>
          </a:prstGeom>
        </p:spPr>
      </p:pic>
      <p:pic>
        <p:nvPicPr>
          <p:cNvPr id="12" name="Picture 11" descr="A picture containing logo&#10;&#10;Description automatically generated">
            <a:extLst>
              <a:ext uri="{FF2B5EF4-FFF2-40B4-BE49-F238E27FC236}">
                <a16:creationId xmlns:a16="http://schemas.microsoft.com/office/drawing/2014/main" id="{9323BC3E-C641-613E-339A-B5056A6DA1F1}"/>
              </a:ext>
            </a:extLst>
          </p:cNvPr>
          <p:cNvPicPr>
            <a:picLocks noChangeAspect="1"/>
          </p:cNvPicPr>
          <p:nvPr/>
        </p:nvPicPr>
        <p:blipFill rotWithShape="1">
          <a:blip r:embed="rId3"/>
          <a:srcRect l="19373" t="13151" r="72983" b="74507"/>
          <a:stretch/>
        </p:blipFill>
        <p:spPr>
          <a:xfrm>
            <a:off x="8375280" y="3256682"/>
            <a:ext cx="389431" cy="634846"/>
          </a:xfrm>
          <a:prstGeom prst="rect">
            <a:avLst/>
          </a:prstGeom>
        </p:spPr>
      </p:pic>
      <p:pic>
        <p:nvPicPr>
          <p:cNvPr id="13" name="Picture 12" descr="A picture containing logo&#10;&#10;Description automatically generated">
            <a:extLst>
              <a:ext uri="{FF2B5EF4-FFF2-40B4-BE49-F238E27FC236}">
                <a16:creationId xmlns:a16="http://schemas.microsoft.com/office/drawing/2014/main" id="{8B143C3F-A00B-43AD-D0AB-913AF1374F5D}"/>
              </a:ext>
            </a:extLst>
          </p:cNvPr>
          <p:cNvPicPr>
            <a:picLocks noChangeAspect="1"/>
          </p:cNvPicPr>
          <p:nvPr/>
        </p:nvPicPr>
        <p:blipFill rotWithShape="1">
          <a:blip r:embed="rId3"/>
          <a:srcRect l="44389" t="13771" r="46543" b="72542"/>
          <a:stretch/>
        </p:blipFill>
        <p:spPr>
          <a:xfrm>
            <a:off x="8375281" y="1952865"/>
            <a:ext cx="389431" cy="593493"/>
          </a:xfrm>
          <a:prstGeom prst="rect">
            <a:avLst/>
          </a:prstGeom>
        </p:spPr>
      </p:pic>
      <p:pic>
        <p:nvPicPr>
          <p:cNvPr id="15" name="Picture 14" descr="Shape&#10;&#10;Description automatically generated with low confidence">
            <a:extLst>
              <a:ext uri="{FF2B5EF4-FFF2-40B4-BE49-F238E27FC236}">
                <a16:creationId xmlns:a16="http://schemas.microsoft.com/office/drawing/2014/main" id="{E16A56DD-E6FD-6D93-85AD-BCDFF1AD06FD}"/>
              </a:ext>
            </a:extLst>
          </p:cNvPr>
          <p:cNvPicPr>
            <a:picLocks noChangeAspect="1"/>
          </p:cNvPicPr>
          <p:nvPr/>
        </p:nvPicPr>
        <p:blipFill>
          <a:blip r:embed="rId4"/>
          <a:stretch>
            <a:fillRect/>
          </a:stretch>
        </p:blipFill>
        <p:spPr>
          <a:xfrm>
            <a:off x="3241391" y="1413558"/>
            <a:ext cx="538076" cy="538076"/>
          </a:xfrm>
          <a:prstGeom prst="rect">
            <a:avLst/>
          </a:prstGeom>
        </p:spPr>
      </p:pic>
      <p:pic>
        <p:nvPicPr>
          <p:cNvPr id="16" name="Picture 15" descr="Shape&#10;&#10;Description automatically generated with low confidence">
            <a:extLst>
              <a:ext uri="{FF2B5EF4-FFF2-40B4-BE49-F238E27FC236}">
                <a16:creationId xmlns:a16="http://schemas.microsoft.com/office/drawing/2014/main" id="{B7EDD298-4CD9-D109-0F64-29FE5937CFED}"/>
              </a:ext>
            </a:extLst>
          </p:cNvPr>
          <p:cNvPicPr>
            <a:picLocks noChangeAspect="1"/>
          </p:cNvPicPr>
          <p:nvPr/>
        </p:nvPicPr>
        <p:blipFill>
          <a:blip r:embed="rId4"/>
          <a:stretch>
            <a:fillRect/>
          </a:stretch>
        </p:blipFill>
        <p:spPr>
          <a:xfrm>
            <a:off x="1789662" y="1406414"/>
            <a:ext cx="538076" cy="538076"/>
          </a:xfrm>
          <a:prstGeom prst="rect">
            <a:avLst/>
          </a:prstGeom>
        </p:spPr>
      </p:pic>
      <p:pic>
        <p:nvPicPr>
          <p:cNvPr id="17" name="Picture 16" descr="Shape&#10;&#10;Description automatically generated with low confidence">
            <a:extLst>
              <a:ext uri="{FF2B5EF4-FFF2-40B4-BE49-F238E27FC236}">
                <a16:creationId xmlns:a16="http://schemas.microsoft.com/office/drawing/2014/main" id="{99334607-F453-BF10-CA1A-5BD45B4EDDBF}"/>
              </a:ext>
            </a:extLst>
          </p:cNvPr>
          <p:cNvPicPr>
            <a:picLocks noChangeAspect="1"/>
          </p:cNvPicPr>
          <p:nvPr/>
        </p:nvPicPr>
        <p:blipFill>
          <a:blip r:embed="rId4"/>
          <a:stretch>
            <a:fillRect/>
          </a:stretch>
        </p:blipFill>
        <p:spPr>
          <a:xfrm>
            <a:off x="1150098" y="3299665"/>
            <a:ext cx="538076" cy="538076"/>
          </a:xfrm>
          <a:prstGeom prst="rect">
            <a:avLst/>
          </a:prstGeom>
        </p:spPr>
      </p:pic>
      <p:pic>
        <p:nvPicPr>
          <p:cNvPr id="19" name="Picture 18" descr="Shape&#10;&#10;Description automatically generated with low confidence">
            <a:extLst>
              <a:ext uri="{FF2B5EF4-FFF2-40B4-BE49-F238E27FC236}">
                <a16:creationId xmlns:a16="http://schemas.microsoft.com/office/drawing/2014/main" id="{07DF7CCE-EA2B-B1F0-369C-D48038D47C4E}"/>
              </a:ext>
            </a:extLst>
          </p:cNvPr>
          <p:cNvPicPr>
            <a:picLocks noChangeAspect="1"/>
          </p:cNvPicPr>
          <p:nvPr/>
        </p:nvPicPr>
        <p:blipFill>
          <a:blip r:embed="rId5"/>
          <a:stretch>
            <a:fillRect/>
          </a:stretch>
        </p:blipFill>
        <p:spPr>
          <a:xfrm>
            <a:off x="4074747" y="3736181"/>
            <a:ext cx="538076" cy="538076"/>
          </a:xfrm>
          <a:prstGeom prst="rect">
            <a:avLst/>
          </a:prstGeom>
        </p:spPr>
      </p:pic>
      <p:pic>
        <p:nvPicPr>
          <p:cNvPr id="21" name="Picture 20" descr="Shape&#10;&#10;Description automatically generated with low confidence">
            <a:extLst>
              <a:ext uri="{FF2B5EF4-FFF2-40B4-BE49-F238E27FC236}">
                <a16:creationId xmlns:a16="http://schemas.microsoft.com/office/drawing/2014/main" id="{0E7CAAB1-0097-7DCA-0E8D-33B3CA69C2F9}"/>
              </a:ext>
            </a:extLst>
          </p:cNvPr>
          <p:cNvPicPr>
            <a:picLocks noChangeAspect="1"/>
          </p:cNvPicPr>
          <p:nvPr/>
        </p:nvPicPr>
        <p:blipFill>
          <a:blip r:embed="rId5"/>
          <a:stretch>
            <a:fillRect/>
          </a:stretch>
        </p:blipFill>
        <p:spPr>
          <a:xfrm>
            <a:off x="6065054" y="1349555"/>
            <a:ext cx="538076" cy="538076"/>
          </a:xfrm>
          <a:prstGeom prst="rect">
            <a:avLst/>
          </a:prstGeom>
        </p:spPr>
      </p:pic>
      <p:pic>
        <p:nvPicPr>
          <p:cNvPr id="23" name="Picture 22" descr="Shape&#10;&#10;Description automatically generated with low confidence">
            <a:extLst>
              <a:ext uri="{FF2B5EF4-FFF2-40B4-BE49-F238E27FC236}">
                <a16:creationId xmlns:a16="http://schemas.microsoft.com/office/drawing/2014/main" id="{D42FAE3F-F68E-CBF4-DAC4-B9856248A9A5}"/>
              </a:ext>
            </a:extLst>
          </p:cNvPr>
          <p:cNvPicPr>
            <a:picLocks noChangeAspect="1"/>
          </p:cNvPicPr>
          <p:nvPr/>
        </p:nvPicPr>
        <p:blipFill>
          <a:blip r:embed="rId6"/>
          <a:stretch>
            <a:fillRect/>
          </a:stretch>
        </p:blipFill>
        <p:spPr>
          <a:xfrm>
            <a:off x="4607202" y="1348099"/>
            <a:ext cx="538075" cy="538075"/>
          </a:xfrm>
          <a:prstGeom prst="rect">
            <a:avLst/>
          </a:prstGeom>
        </p:spPr>
      </p:pic>
      <p:pic>
        <p:nvPicPr>
          <p:cNvPr id="24" name="Picture 23" descr="Shape&#10;&#10;Description automatically generated with low confidence">
            <a:extLst>
              <a:ext uri="{FF2B5EF4-FFF2-40B4-BE49-F238E27FC236}">
                <a16:creationId xmlns:a16="http://schemas.microsoft.com/office/drawing/2014/main" id="{D49E565A-68F6-5850-B54F-36910E401C8F}"/>
              </a:ext>
            </a:extLst>
          </p:cNvPr>
          <p:cNvPicPr>
            <a:picLocks noChangeAspect="1"/>
          </p:cNvPicPr>
          <p:nvPr/>
        </p:nvPicPr>
        <p:blipFill>
          <a:blip r:embed="rId6"/>
          <a:stretch>
            <a:fillRect/>
          </a:stretch>
        </p:blipFill>
        <p:spPr>
          <a:xfrm>
            <a:off x="3038867" y="74443"/>
            <a:ext cx="538075" cy="538075"/>
          </a:xfrm>
          <a:prstGeom prst="rect">
            <a:avLst/>
          </a:prstGeom>
        </p:spPr>
      </p:pic>
      <p:pic>
        <p:nvPicPr>
          <p:cNvPr id="26" name="Picture 25" descr="A picture containing logo&#10;&#10;Description automatically generated">
            <a:extLst>
              <a:ext uri="{FF2B5EF4-FFF2-40B4-BE49-F238E27FC236}">
                <a16:creationId xmlns:a16="http://schemas.microsoft.com/office/drawing/2014/main" id="{5F2E51F8-A167-0E93-ADC3-8B45D4F0099C}"/>
              </a:ext>
            </a:extLst>
          </p:cNvPr>
          <p:cNvPicPr>
            <a:picLocks noChangeAspect="1"/>
          </p:cNvPicPr>
          <p:nvPr/>
        </p:nvPicPr>
        <p:blipFill>
          <a:blip r:embed="rId3"/>
          <a:stretch>
            <a:fillRect/>
          </a:stretch>
        </p:blipFill>
        <p:spPr>
          <a:xfrm>
            <a:off x="-5403696" y="-25392"/>
            <a:ext cx="5094043" cy="5143500"/>
          </a:xfrm>
          <a:prstGeom prst="rect">
            <a:avLst/>
          </a:prstGeom>
        </p:spPr>
      </p:pic>
      <p:sp>
        <p:nvSpPr>
          <p:cNvPr id="27" name="Shape 168">
            <a:extLst>
              <a:ext uri="{FF2B5EF4-FFF2-40B4-BE49-F238E27FC236}">
                <a16:creationId xmlns:a16="http://schemas.microsoft.com/office/drawing/2014/main" id="{EA11F4DE-A0B8-3A55-8CB7-55A402604795}"/>
              </a:ext>
            </a:extLst>
          </p:cNvPr>
          <p:cNvSpPr/>
          <p:nvPr/>
        </p:nvSpPr>
        <p:spPr>
          <a:xfrm>
            <a:off x="3396520" y="3947871"/>
            <a:ext cx="706925" cy="230832"/>
          </a:xfrm>
          <a:prstGeom prst="rect">
            <a:avLst/>
          </a:prstGeom>
          <a:ln w="12700">
            <a:miter lim="400000"/>
          </a:ln>
          <a:extLst>
            <a:ext uri="{C572A759-6A51-4108-AA02-DFA0A04FC94B}">
              <ma14:wrappingTextBoxFlag xmlns:ma14="http://schemas.microsoft.com/office/mac/drawingml/2011/main" xmlns="" val="1"/>
            </a:ext>
          </a:extLst>
        </p:spPr>
        <p:txBody>
          <a:bodyPr wrap="none" lIns="28575" tIns="28575" rIns="28575" bIns="28575" anchor="ctr">
            <a:spAutoFit/>
          </a:bodyPr>
          <a:lstStyle>
            <a:lvl1pPr>
              <a:defRPr sz="2000">
                <a:latin typeface="Helvetica Neue"/>
                <a:ea typeface="Helvetica Neue"/>
                <a:cs typeface="Helvetica Neue"/>
                <a:sym typeface="Helvetica Neue"/>
              </a:defRPr>
            </a:lvl1pPr>
          </a:lstStyle>
          <a:p>
            <a:pPr lvl="0">
              <a:defRPr sz="1800"/>
            </a:pPr>
            <a:r>
              <a:rPr lang="de-CH" sz="1125" dirty="0"/>
              <a:t>Main Area</a:t>
            </a:r>
            <a:endParaRPr sz="1125" dirty="0"/>
          </a:p>
        </p:txBody>
      </p:sp>
      <p:pic>
        <p:nvPicPr>
          <p:cNvPr id="165" name="Base-B3179.pdf"/>
          <p:cNvPicPr/>
          <p:nvPr/>
        </p:nvPicPr>
        <p:blipFill>
          <a:blip r:embed="rId7"/>
          <a:stretch>
            <a:fillRect/>
          </a:stretch>
        </p:blipFill>
        <p:spPr>
          <a:xfrm>
            <a:off x="-366521" y="-401304"/>
            <a:ext cx="8788900" cy="6305508"/>
          </a:xfrm>
          <a:prstGeom prst="rect">
            <a:avLst/>
          </a:prstGeom>
          <a:ln w="12700">
            <a:miter lim="400000"/>
          </a:ln>
        </p:spPr>
      </p:pic>
      <p:sp>
        <p:nvSpPr>
          <p:cNvPr id="2" name="Teardrop 1">
            <a:extLst>
              <a:ext uri="{FF2B5EF4-FFF2-40B4-BE49-F238E27FC236}">
                <a16:creationId xmlns:a16="http://schemas.microsoft.com/office/drawing/2014/main" id="{8B82FF7C-0F5A-6633-3879-37891A2609A5}"/>
              </a:ext>
            </a:extLst>
          </p:cNvPr>
          <p:cNvSpPr/>
          <p:nvPr/>
        </p:nvSpPr>
        <p:spPr>
          <a:xfrm rot="8049317">
            <a:off x="4353779" y="3077367"/>
            <a:ext cx="403957" cy="403957"/>
          </a:xfrm>
          <a:prstGeom prst="teardrop">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sp>
        <p:nvSpPr>
          <p:cNvPr id="3" name="TextBox 2">
            <a:extLst>
              <a:ext uri="{FF2B5EF4-FFF2-40B4-BE49-F238E27FC236}">
                <a16:creationId xmlns:a16="http://schemas.microsoft.com/office/drawing/2014/main" id="{A8D3380F-7906-233E-3DFB-3203B6B2C386}"/>
              </a:ext>
            </a:extLst>
          </p:cNvPr>
          <p:cNvSpPr txBox="1"/>
          <p:nvPr/>
        </p:nvSpPr>
        <p:spPr>
          <a:xfrm>
            <a:off x="4357491" y="3062839"/>
            <a:ext cx="400799" cy="461665"/>
          </a:xfrm>
          <a:prstGeom prst="rect">
            <a:avLst/>
          </a:prstGeom>
          <a:noFill/>
          <a:ln>
            <a:noFill/>
          </a:ln>
        </p:spPr>
        <p:txBody>
          <a:bodyPr wrap="square" rtlCol="0">
            <a:spAutoFit/>
          </a:bodyPr>
          <a:lstStyle/>
          <a:p>
            <a:pPr algn="ctr"/>
            <a:r>
              <a:rPr lang="en-CH" sz="800" dirty="0"/>
              <a:t>You are here</a:t>
            </a:r>
          </a:p>
        </p:txBody>
      </p:sp>
      <p:sp>
        <p:nvSpPr>
          <p:cNvPr id="4" name="Title 1">
            <a:extLst>
              <a:ext uri="{FF2B5EF4-FFF2-40B4-BE49-F238E27FC236}">
                <a16:creationId xmlns:a16="http://schemas.microsoft.com/office/drawing/2014/main" id="{298B47D9-2613-9A02-C810-1A3068B02546}"/>
              </a:ext>
            </a:extLst>
          </p:cNvPr>
          <p:cNvSpPr>
            <a:spLocks noGrp="1"/>
          </p:cNvSpPr>
          <p:nvPr>
            <p:ph type="title"/>
          </p:nvPr>
        </p:nvSpPr>
        <p:spPr>
          <a:xfrm>
            <a:off x="304107" y="256443"/>
            <a:ext cx="2201844" cy="500549"/>
          </a:xfrm>
        </p:spPr>
        <p:txBody>
          <a:bodyPr>
            <a:noAutofit/>
          </a:bodyPr>
          <a:lstStyle/>
          <a:p>
            <a:pPr algn="l"/>
            <a:r>
              <a:rPr lang="en-GB" sz="2800" dirty="0"/>
              <a:t>The Space</a:t>
            </a:r>
            <a:endParaRPr lang="en-CH" sz="2800" dirty="0"/>
          </a:p>
        </p:txBody>
      </p:sp>
    </p:spTree>
    <p:extLst>
      <p:ext uri="{BB962C8B-B14F-4D97-AF65-F5344CB8AC3E}">
        <p14:creationId xmlns:p14="http://schemas.microsoft.com/office/powerpoint/2010/main" val="144576831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p:nvPr/>
        </p:nvSpPr>
        <p:spPr>
          <a:xfrm>
            <a:off x="528638" y="235744"/>
            <a:ext cx="8001000" cy="4672013"/>
          </a:xfrm>
          <a:prstGeom prst="rect">
            <a:avLst/>
          </a:prstGeom>
          <a:noFill/>
          <a:ln w="25400">
            <a:miter lim="400000"/>
          </a:ln>
        </p:spPr>
        <p:txBody>
          <a:bodyPr lIns="0" tIns="0" rIns="0" bIns="0" anchor="ctr"/>
          <a:lstStyle/>
          <a:p>
            <a:pPr defTabSz="221456">
              <a:defRPr sz="2600">
                <a:solidFill>
                  <a:srgbClr val="FFFFFF"/>
                </a:solidFill>
                <a:effectLst>
                  <a:outerShdw blurRad="38100" dist="12700" dir="5400000" rotWithShape="0">
                    <a:srgbClr val="000000">
                      <a:alpha val="50000"/>
                    </a:srgbClr>
                  </a:outerShdw>
                </a:effectLst>
              </a:defRPr>
            </a:pPr>
            <a:endParaRPr sz="1463"/>
          </a:p>
        </p:txBody>
      </p:sp>
      <p:sp>
        <p:nvSpPr>
          <p:cNvPr id="2" name="Title 1">
            <a:extLst>
              <a:ext uri="{FF2B5EF4-FFF2-40B4-BE49-F238E27FC236}">
                <a16:creationId xmlns:a16="http://schemas.microsoft.com/office/drawing/2014/main" id="{A5A8C880-C4E4-40C0-2D07-EE4BDCC31721}"/>
              </a:ext>
            </a:extLst>
          </p:cNvPr>
          <p:cNvSpPr>
            <a:spLocks noGrp="1"/>
          </p:cNvSpPr>
          <p:nvPr>
            <p:ph type="title"/>
          </p:nvPr>
        </p:nvSpPr>
        <p:spPr/>
        <p:txBody>
          <a:bodyPr/>
          <a:lstStyle/>
          <a:p>
            <a:r>
              <a:rPr lang="en-CH" dirty="0"/>
              <a:t>In case of an emergency</a:t>
            </a:r>
          </a:p>
        </p:txBody>
      </p:sp>
      <p:grpSp>
        <p:nvGrpSpPr>
          <p:cNvPr id="128" name="Group 127">
            <a:extLst>
              <a:ext uri="{FF2B5EF4-FFF2-40B4-BE49-F238E27FC236}">
                <a16:creationId xmlns:a16="http://schemas.microsoft.com/office/drawing/2014/main" id="{E76E73B8-955D-77A1-4741-19AAFBB90E4A}"/>
              </a:ext>
            </a:extLst>
          </p:cNvPr>
          <p:cNvGrpSpPr/>
          <p:nvPr/>
        </p:nvGrpSpPr>
        <p:grpSpPr>
          <a:xfrm>
            <a:off x="476055" y="1738069"/>
            <a:ext cx="1113750" cy="1113750"/>
            <a:chOff x="632142" y="1477017"/>
            <a:chExt cx="1980000" cy="1980000"/>
          </a:xfrm>
        </p:grpSpPr>
        <p:sp>
          <p:nvSpPr>
            <p:cNvPr id="130" name="Oval 129">
              <a:extLst>
                <a:ext uri="{FF2B5EF4-FFF2-40B4-BE49-F238E27FC236}">
                  <a16:creationId xmlns:a16="http://schemas.microsoft.com/office/drawing/2014/main" id="{54B01249-4D39-C2EB-C887-67096767E6BF}"/>
                </a:ext>
              </a:extLst>
            </p:cNvPr>
            <p:cNvSpPr/>
            <p:nvPr/>
          </p:nvSpPr>
          <p:spPr>
            <a:xfrm>
              <a:off x="632142"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pic>
          <p:nvPicPr>
            <p:cNvPr id="132" name="Picture 131">
              <a:extLst>
                <a:ext uri="{FF2B5EF4-FFF2-40B4-BE49-F238E27FC236}">
                  <a16:creationId xmlns:a16="http://schemas.microsoft.com/office/drawing/2014/main" id="{4266E33E-588A-285F-F59B-6154CEBD64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7455" y="2084690"/>
              <a:ext cx="1349375" cy="764654"/>
            </a:xfrm>
            <a:prstGeom prst="rect">
              <a:avLst/>
            </a:prstGeom>
          </p:spPr>
        </p:pic>
      </p:grpSp>
      <p:sp>
        <p:nvSpPr>
          <p:cNvPr id="133" name="TextBox 132">
            <a:extLst>
              <a:ext uri="{FF2B5EF4-FFF2-40B4-BE49-F238E27FC236}">
                <a16:creationId xmlns:a16="http://schemas.microsoft.com/office/drawing/2014/main" id="{E5BE7EFD-CEB1-DB55-90FC-A0C05B5343E5}"/>
              </a:ext>
            </a:extLst>
          </p:cNvPr>
          <p:cNvSpPr txBox="1"/>
          <p:nvPr/>
        </p:nvSpPr>
        <p:spPr>
          <a:xfrm>
            <a:off x="275185" y="3145034"/>
            <a:ext cx="1502163" cy="819455"/>
          </a:xfrm>
          <a:prstGeom prst="rect">
            <a:avLst/>
          </a:prstGeom>
          <a:noFill/>
        </p:spPr>
        <p:txBody>
          <a:bodyPr wrap="square" lIns="0" rIns="0" rtlCol="0">
            <a:spAutoFit/>
          </a:bodyPr>
          <a:lstStyle/>
          <a:p>
            <a:pPr algn="ctr">
              <a:spcBef>
                <a:spcPct val="0"/>
              </a:spcBef>
            </a:pPr>
            <a:r>
              <a:rPr lang="en-GB" altLang="en-US" sz="1575" b="1" dirty="0">
                <a:ea typeface="Arial" charset="0"/>
                <a:cs typeface="Arial" charset="0"/>
              </a:rPr>
              <a:t>Do NOT return</a:t>
            </a:r>
            <a:r>
              <a:rPr lang="en-GB" altLang="en-US" sz="1575" dirty="0">
                <a:ea typeface="Arial" charset="0"/>
                <a:cs typeface="Arial" charset="0"/>
              </a:rPr>
              <a:t> to collect your belongings</a:t>
            </a:r>
          </a:p>
        </p:txBody>
      </p:sp>
      <p:sp>
        <p:nvSpPr>
          <p:cNvPr id="134" name="TextBox 133">
            <a:extLst>
              <a:ext uri="{FF2B5EF4-FFF2-40B4-BE49-F238E27FC236}">
                <a16:creationId xmlns:a16="http://schemas.microsoft.com/office/drawing/2014/main" id="{499AE627-2FD2-82C4-64E1-2CE4D0560469}"/>
              </a:ext>
            </a:extLst>
          </p:cNvPr>
          <p:cNvSpPr txBox="1"/>
          <p:nvPr/>
        </p:nvSpPr>
        <p:spPr>
          <a:xfrm>
            <a:off x="2527266" y="3544274"/>
            <a:ext cx="4003743" cy="1061829"/>
          </a:xfrm>
          <a:prstGeom prst="rect">
            <a:avLst/>
          </a:prstGeom>
          <a:noFill/>
        </p:spPr>
        <p:txBody>
          <a:bodyPr wrap="square" lIns="0" rIns="0" rtlCol="0">
            <a:spAutoFit/>
          </a:bodyPr>
          <a:lstStyle/>
          <a:p>
            <a:pPr algn="ctr">
              <a:defRPr/>
            </a:pPr>
            <a:r>
              <a:rPr lang="en-GB" altLang="en-US" sz="1575" b="1" dirty="0">
                <a:ea typeface="Arial" charset="0"/>
                <a:cs typeface="Arial" charset="0"/>
              </a:rPr>
              <a:t>Walk quickly and calmly </a:t>
            </a:r>
            <a:r>
              <a:rPr lang="en-GB" altLang="en-US" sz="1575" dirty="0">
                <a:ea typeface="Arial" charset="0"/>
                <a:cs typeface="Arial" charset="0"/>
              </a:rPr>
              <a:t>to your building’s designated </a:t>
            </a:r>
            <a:r>
              <a:rPr lang="en-GB" altLang="en-US" sz="1575" b="1" dirty="0">
                <a:ea typeface="Arial" charset="0"/>
                <a:cs typeface="Arial" charset="0"/>
              </a:rPr>
              <a:t>assembly point</a:t>
            </a:r>
            <a:r>
              <a:rPr lang="en-GB" altLang="en-US" sz="1575" dirty="0">
                <a:ea typeface="Arial" charset="0"/>
                <a:cs typeface="Arial" charset="0"/>
              </a:rPr>
              <a:t> or as advised by an Emergency Guide or Fire Brigade personnel</a:t>
            </a:r>
          </a:p>
        </p:txBody>
      </p:sp>
      <p:sp>
        <p:nvSpPr>
          <p:cNvPr id="135" name="TextBox 134">
            <a:extLst>
              <a:ext uri="{FF2B5EF4-FFF2-40B4-BE49-F238E27FC236}">
                <a16:creationId xmlns:a16="http://schemas.microsoft.com/office/drawing/2014/main" id="{ED35CDB2-8588-8036-6F85-104C86BB7435}"/>
              </a:ext>
            </a:extLst>
          </p:cNvPr>
          <p:cNvSpPr txBox="1"/>
          <p:nvPr/>
        </p:nvSpPr>
        <p:spPr>
          <a:xfrm>
            <a:off x="6785129" y="3220170"/>
            <a:ext cx="2077469" cy="1304203"/>
          </a:xfrm>
          <a:prstGeom prst="rect">
            <a:avLst/>
          </a:prstGeom>
          <a:noFill/>
        </p:spPr>
        <p:txBody>
          <a:bodyPr wrap="square" lIns="0" rIns="0" rtlCol="0">
            <a:spAutoFit/>
          </a:bodyPr>
          <a:lstStyle/>
          <a:p>
            <a:pPr algn="ctr">
              <a:spcBef>
                <a:spcPct val="0"/>
              </a:spcBef>
            </a:pPr>
            <a:r>
              <a:rPr lang="en-GB" altLang="en-US" sz="1575" b="1" dirty="0">
                <a:ea typeface="Arial" charset="0"/>
                <a:cs typeface="Arial" charset="0"/>
              </a:rPr>
              <a:t>Wait at the assembly point until </a:t>
            </a:r>
            <a:r>
              <a:rPr lang="en-GB" sz="1575" b="1" dirty="0"/>
              <a:t>counted and released </a:t>
            </a:r>
            <a:r>
              <a:rPr lang="en-GB" altLang="en-US" sz="1575" dirty="0">
                <a:ea typeface="Arial" charset="0"/>
                <a:cs typeface="Arial" charset="0"/>
              </a:rPr>
              <a:t>by the TSO/DSO or the Fire Brigade. </a:t>
            </a:r>
          </a:p>
        </p:txBody>
      </p:sp>
      <p:grpSp>
        <p:nvGrpSpPr>
          <p:cNvPr id="142" name="Group 141">
            <a:extLst>
              <a:ext uri="{FF2B5EF4-FFF2-40B4-BE49-F238E27FC236}">
                <a16:creationId xmlns:a16="http://schemas.microsoft.com/office/drawing/2014/main" id="{99D40A98-DA44-514A-98BE-E74582EA2238}"/>
              </a:ext>
            </a:extLst>
          </p:cNvPr>
          <p:cNvGrpSpPr/>
          <p:nvPr/>
        </p:nvGrpSpPr>
        <p:grpSpPr>
          <a:xfrm>
            <a:off x="7306822" y="1738068"/>
            <a:ext cx="1113750" cy="1113750"/>
            <a:chOff x="6534329" y="1477017"/>
            <a:chExt cx="1980000" cy="1980000"/>
          </a:xfrm>
        </p:grpSpPr>
        <p:sp>
          <p:nvSpPr>
            <p:cNvPr id="143" name="Oval 142">
              <a:extLst>
                <a:ext uri="{FF2B5EF4-FFF2-40B4-BE49-F238E27FC236}">
                  <a16:creationId xmlns:a16="http://schemas.microsoft.com/office/drawing/2014/main" id="{0E890EE1-37AE-7A5B-CB30-5AF89815353D}"/>
                </a:ext>
              </a:extLst>
            </p:cNvPr>
            <p:cNvSpPr/>
            <p:nvPr/>
          </p:nvSpPr>
          <p:spPr>
            <a:xfrm>
              <a:off x="6534329"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pic>
          <p:nvPicPr>
            <p:cNvPr id="144" name="Picture 143">
              <a:extLst>
                <a:ext uri="{FF2B5EF4-FFF2-40B4-BE49-F238E27FC236}">
                  <a16:creationId xmlns:a16="http://schemas.microsoft.com/office/drawing/2014/main" id="{5355CE30-0B0A-D933-6E8C-7D5FAD586C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5816" y="1708504"/>
              <a:ext cx="1517026" cy="1517026"/>
            </a:xfrm>
            <a:prstGeom prst="rect">
              <a:avLst/>
            </a:prstGeom>
          </p:spPr>
        </p:pic>
      </p:grpSp>
      <p:sp>
        <p:nvSpPr>
          <p:cNvPr id="145" name="Rectangle 144">
            <a:extLst>
              <a:ext uri="{FF2B5EF4-FFF2-40B4-BE49-F238E27FC236}">
                <a16:creationId xmlns:a16="http://schemas.microsoft.com/office/drawing/2014/main" id="{B7A786E8-31C8-BC54-5B5D-89F5548B8570}"/>
              </a:ext>
            </a:extLst>
          </p:cNvPr>
          <p:cNvSpPr/>
          <p:nvPr/>
        </p:nvSpPr>
        <p:spPr>
          <a:xfrm>
            <a:off x="1287052" y="1104636"/>
            <a:ext cx="6484172" cy="388778"/>
          </a:xfrm>
          <a:prstGeom prst="rect">
            <a:avLst/>
          </a:prstGeom>
          <a:solidFill>
            <a:srgbClr val="EC452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75" dirty="0">
                <a:solidFill>
                  <a:schemeClr val="tx1"/>
                </a:solidFill>
              </a:rPr>
              <a:t>While evacuating, always </a:t>
            </a:r>
            <a:r>
              <a:rPr lang="en-GB" sz="1575" b="1" dirty="0">
                <a:solidFill>
                  <a:schemeClr val="tx1"/>
                </a:solidFill>
              </a:rPr>
              <a:t>go away from the danger!</a:t>
            </a:r>
          </a:p>
        </p:txBody>
      </p:sp>
      <p:sp>
        <p:nvSpPr>
          <p:cNvPr id="147" name="TextBox 146">
            <a:extLst>
              <a:ext uri="{FF2B5EF4-FFF2-40B4-BE49-F238E27FC236}">
                <a16:creationId xmlns:a16="http://schemas.microsoft.com/office/drawing/2014/main" id="{DD01FC60-8CEC-613F-49F4-79B0C3225300}"/>
              </a:ext>
            </a:extLst>
          </p:cNvPr>
          <p:cNvSpPr txBox="1"/>
          <p:nvPr/>
        </p:nvSpPr>
        <p:spPr>
          <a:xfrm>
            <a:off x="1251223" y="4703261"/>
            <a:ext cx="6634411" cy="334707"/>
          </a:xfrm>
          <a:prstGeom prst="rect">
            <a:avLst/>
          </a:prstGeom>
          <a:noFill/>
        </p:spPr>
        <p:txBody>
          <a:bodyPr wrap="square" rtlCol="0">
            <a:spAutoFit/>
          </a:bodyPr>
          <a:lstStyle/>
          <a:p>
            <a:r>
              <a:rPr lang="en-GB" sz="1575" dirty="0"/>
              <a:t>Give to the Fire Brigade all the information they need! </a:t>
            </a:r>
            <a:r>
              <a:rPr lang="en-GB" sz="1575" b="1" dirty="0"/>
              <a:t>+41 22 767 44 44</a:t>
            </a:r>
          </a:p>
        </p:txBody>
      </p:sp>
      <p:pic>
        <p:nvPicPr>
          <p:cNvPr id="4" name="Picture 3" descr="A picture containing building, cage&#10;&#10;Description automatically generated">
            <a:extLst>
              <a:ext uri="{FF2B5EF4-FFF2-40B4-BE49-F238E27FC236}">
                <a16:creationId xmlns:a16="http://schemas.microsoft.com/office/drawing/2014/main" id="{F4A04807-5C40-934B-84FE-A70AE15EC571}"/>
              </a:ext>
            </a:extLst>
          </p:cNvPr>
          <p:cNvPicPr>
            <a:picLocks noChangeAspect="1"/>
          </p:cNvPicPr>
          <p:nvPr/>
        </p:nvPicPr>
        <p:blipFill>
          <a:blip r:embed="rId4"/>
          <a:stretch>
            <a:fillRect/>
          </a:stretch>
        </p:blipFill>
        <p:spPr>
          <a:xfrm>
            <a:off x="3320586" y="1665336"/>
            <a:ext cx="2417104" cy="1812828"/>
          </a:xfrm>
          <a:prstGeom prst="rect">
            <a:avLst/>
          </a:prstGeom>
        </p:spPr>
      </p:pic>
      <p:grpSp>
        <p:nvGrpSpPr>
          <p:cNvPr id="139" name="Group 138">
            <a:extLst>
              <a:ext uri="{FF2B5EF4-FFF2-40B4-BE49-F238E27FC236}">
                <a16:creationId xmlns:a16="http://schemas.microsoft.com/office/drawing/2014/main" id="{50B6C32D-74D2-7890-9F6A-8F9EB69AF26C}"/>
              </a:ext>
            </a:extLst>
          </p:cNvPr>
          <p:cNvGrpSpPr>
            <a:grpSpLocks noChangeAspect="1"/>
          </p:cNvGrpSpPr>
          <p:nvPr/>
        </p:nvGrpSpPr>
        <p:grpSpPr>
          <a:xfrm>
            <a:off x="4951195" y="2178502"/>
            <a:ext cx="786495" cy="786495"/>
            <a:chOff x="3582000" y="1477017"/>
            <a:chExt cx="1980000" cy="1980000"/>
          </a:xfrm>
        </p:grpSpPr>
        <p:sp>
          <p:nvSpPr>
            <p:cNvPr id="140" name="Oval 139">
              <a:extLst>
                <a:ext uri="{FF2B5EF4-FFF2-40B4-BE49-F238E27FC236}">
                  <a16:creationId xmlns:a16="http://schemas.microsoft.com/office/drawing/2014/main" id="{FB6931A9-21CE-9255-476B-E4439DB94581}"/>
                </a:ext>
              </a:extLst>
            </p:cNvPr>
            <p:cNvSpPr>
              <a:spLocks noChangeAspect="1"/>
            </p:cNvSpPr>
            <p:nvPr/>
          </p:nvSpPr>
          <p:spPr>
            <a:xfrm>
              <a:off x="3582000"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pic>
          <p:nvPicPr>
            <p:cNvPr id="141" name="Picture 140">
              <a:extLst>
                <a:ext uri="{FF2B5EF4-FFF2-40B4-BE49-F238E27FC236}">
                  <a16:creationId xmlns:a16="http://schemas.microsoft.com/office/drawing/2014/main" id="{ABCAA3CA-CF1D-AE27-1BBF-91C6EA05649F}"/>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048044" y="1943061"/>
              <a:ext cx="1047912" cy="1047912"/>
            </a:xfrm>
            <a:prstGeom prst="rect">
              <a:avLst/>
            </a:prstGeom>
          </p:spPr>
        </p:pic>
      </p:grpSp>
    </p:spTree>
    <p:extLst>
      <p:ext uri="{BB962C8B-B14F-4D97-AF65-F5344CB8AC3E}">
        <p14:creationId xmlns:p14="http://schemas.microsoft.com/office/powerpoint/2010/main" val="27702327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F274E-69C5-084F-9EEA-F20A0F65696D}"/>
              </a:ext>
            </a:extLst>
          </p:cNvPr>
          <p:cNvSpPr>
            <a:spLocks noGrp="1"/>
          </p:cNvSpPr>
          <p:nvPr>
            <p:ph type="title"/>
          </p:nvPr>
        </p:nvSpPr>
        <p:spPr>
          <a:xfrm>
            <a:off x="565199" y="773170"/>
            <a:ext cx="6850362" cy="500549"/>
          </a:xfrm>
        </p:spPr>
        <p:txBody>
          <a:bodyPr/>
          <a:lstStyle/>
          <a:p>
            <a:r>
              <a:rPr lang="en-GB" dirty="0">
                <a:solidFill>
                  <a:schemeClr val="bg1"/>
                </a:solidFill>
              </a:rPr>
              <a:t>General Rules</a:t>
            </a:r>
          </a:p>
        </p:txBody>
      </p:sp>
      <p:sp>
        <p:nvSpPr>
          <p:cNvPr id="3" name="Text Placeholder 2">
            <a:extLst>
              <a:ext uri="{FF2B5EF4-FFF2-40B4-BE49-F238E27FC236}">
                <a16:creationId xmlns:a16="http://schemas.microsoft.com/office/drawing/2014/main" id="{26CED2B5-A7E9-EA41-8425-2530DB40129D}"/>
              </a:ext>
            </a:extLst>
          </p:cNvPr>
          <p:cNvSpPr>
            <a:spLocks noGrp="1"/>
          </p:cNvSpPr>
          <p:nvPr>
            <p:ph type="body" idx="1"/>
          </p:nvPr>
        </p:nvSpPr>
        <p:spPr>
          <a:xfrm>
            <a:off x="565199" y="1468877"/>
            <a:ext cx="8043780" cy="3249038"/>
          </a:xfrm>
        </p:spPr>
        <p:txBody>
          <a:bodyPr anchor="t">
            <a:normAutofit/>
          </a:bodyPr>
          <a:lstStyle/>
          <a:p>
            <a:pPr algn="l">
              <a:lnSpc>
                <a:spcPct val="150000"/>
              </a:lnSpc>
            </a:pPr>
            <a:r>
              <a:rPr lang="en-GB" sz="1800" dirty="0"/>
              <a:t>The Space is self-managed – the ones using it are the ones cleaning it. Please help one another. </a:t>
            </a:r>
          </a:p>
          <a:p>
            <a:pPr algn="l">
              <a:lnSpc>
                <a:spcPct val="150000"/>
              </a:lnSpc>
            </a:pPr>
            <a:r>
              <a:rPr lang="en-GB" sz="1800" dirty="0">
                <a:sym typeface="Wingdings" pitchFamily="2" charset="2"/>
              </a:rPr>
              <a:t>When in doubt, find it out! The </a:t>
            </a:r>
            <a:r>
              <a:rPr lang="en-GB" sz="1800" dirty="0" err="1">
                <a:sym typeface="Wingdings" pitchFamily="2" charset="2"/>
              </a:rPr>
              <a:t>IdeaSquare</a:t>
            </a:r>
            <a:r>
              <a:rPr lang="en-GB" sz="1800" dirty="0">
                <a:sym typeface="Wingdings" pitchFamily="2" charset="2"/>
              </a:rPr>
              <a:t> team can be found upstairs and is happy to answer any questions and help you.</a:t>
            </a:r>
            <a:endParaRPr lang="en-GB" sz="1800" dirty="0"/>
          </a:p>
          <a:p>
            <a:pPr>
              <a:lnSpc>
                <a:spcPct val="150000"/>
              </a:lnSpc>
            </a:pPr>
            <a:r>
              <a:rPr lang="en-GB" sz="1800" dirty="0"/>
              <a:t>Be open, this is a place where people have the licence to dream so respect each other and dare to dream </a:t>
            </a:r>
            <a:r>
              <a:rPr lang="en-GB" sz="1800" dirty="0">
                <a:sym typeface="Wingdings" pitchFamily="2" charset="2"/>
              </a:rPr>
              <a:t>☺️</a:t>
            </a:r>
          </a:p>
          <a:p>
            <a:pPr algn="l">
              <a:lnSpc>
                <a:spcPct val="150000"/>
              </a:lnSpc>
            </a:pPr>
            <a:endParaRPr lang="en-GB" sz="1800" dirty="0"/>
          </a:p>
          <a:p>
            <a:pPr algn="l">
              <a:lnSpc>
                <a:spcPct val="150000"/>
              </a:lnSpc>
            </a:pPr>
            <a:endParaRPr lang="en-GB" sz="1800" dirty="0">
              <a:solidFill>
                <a:schemeClr val="bg1"/>
              </a:solidFill>
            </a:endParaRPr>
          </a:p>
        </p:txBody>
      </p:sp>
    </p:spTree>
    <p:extLst>
      <p:ext uri="{BB962C8B-B14F-4D97-AF65-F5344CB8AC3E}">
        <p14:creationId xmlns:p14="http://schemas.microsoft.com/office/powerpoint/2010/main" val="378976785"/>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6" ma:contentTypeDescription="Create a new document." ma:contentTypeScope="" ma:versionID="991f791cb6813aba7012c17168700d0e">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4cb8d4089dec2bb546370337b2a81bbd"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51f674b-acf4-400c-83be-637346b2f9cb">
      <Terms xmlns="http://schemas.microsoft.com/office/infopath/2007/PartnerControls"/>
    </lcf76f155ced4ddcb4097134ff3c332f>
    <Deadline xmlns="551f674b-acf4-400c-83be-637346b2f9cb">2024-05-02T22:00:00+00:00</Deadline>
    <TaxCatchAll xmlns="8d120825-0378-4063-8777-0aa7db6274f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3D4F66-E72A-4CA1-8250-AC476DA16F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1f674b-acf4-400c-83be-637346b2f9cb"/>
    <ds:schemaRef ds:uri="8d120825-0378-4063-8777-0aa7db6274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B42926-3051-4F5E-A0C1-096B98BE5296}">
  <ds:schemaRefs>
    <ds:schemaRef ds:uri="http://www.w3.org/XML/1998/namespace"/>
    <ds:schemaRef ds:uri="551f674b-acf4-400c-83be-637346b2f9cb"/>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8d120825-0378-4063-8777-0aa7db6274f0"/>
    <ds:schemaRef ds:uri="http://schemas.microsoft.com/office/2006/metadata/properties"/>
  </ds:schemaRefs>
</ds:datastoreItem>
</file>

<file path=customXml/itemProps3.xml><?xml version="1.0" encoding="utf-8"?>
<ds:datastoreItem xmlns:ds="http://schemas.openxmlformats.org/officeDocument/2006/customXml" ds:itemID="{5F5F8C8F-3CB2-4A79-8A59-EDFEB6ADDB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Opcion Foto</Template>
  <TotalTime>17414</TotalTime>
  <Words>988</Words>
  <Application>Microsoft Macintosh PowerPoint</Application>
  <PresentationFormat>On-screen Show (16:9)</PresentationFormat>
  <Paragraphs>163</Paragraphs>
  <Slides>24</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Helvetica</vt:lpstr>
      <vt:lpstr>Helvetica 75</vt:lpstr>
      <vt:lpstr>Helvetica Neue</vt:lpstr>
      <vt:lpstr>Segoe Script</vt:lpstr>
      <vt:lpstr>Ubuntu</vt:lpstr>
      <vt:lpstr>Wingdings</vt:lpstr>
      <vt:lpstr>Opcion Foto</vt:lpstr>
      <vt:lpstr>RD-MR Co-development Workshop</vt:lpstr>
      <vt:lpstr>IdeaSquare</vt:lpstr>
      <vt:lpstr>PowerPoint Presentation</vt:lpstr>
      <vt:lpstr>Intersecting societal challenges with deep tech</vt:lpstr>
      <vt:lpstr>PowerPoint Presentation</vt:lpstr>
      <vt:lpstr>PowerPoint Presentation</vt:lpstr>
      <vt:lpstr>The Space</vt:lpstr>
      <vt:lpstr>In case of an emergency</vt:lpstr>
      <vt:lpstr>General Rules</vt:lpstr>
      <vt:lpstr>Warming up</vt:lpstr>
      <vt:lpstr>Team allocation</vt:lpstr>
      <vt:lpstr>Tech in Brief</vt:lpstr>
      <vt:lpstr>PowerPoint Presentation</vt:lpstr>
      <vt:lpstr>Exploring Domains</vt:lpstr>
      <vt:lpstr>Domains and Fields</vt:lpstr>
      <vt:lpstr>Coffee Break</vt:lpstr>
      <vt:lpstr>Exploring Problems</vt:lpstr>
      <vt:lpstr>PowerPoint Presentation</vt:lpstr>
      <vt:lpstr>Lunch Break</vt:lpstr>
      <vt:lpstr>Exploring Future Paths</vt:lpstr>
      <vt:lpstr>Curiosity cards</vt:lpstr>
      <vt:lpstr>Presenting</vt:lpstr>
      <vt:lpstr>Wrapping up</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98</cp:revision>
  <dcterms:created xsi:type="dcterms:W3CDTF">2022-01-18T18:56:13Z</dcterms:created>
  <dcterms:modified xsi:type="dcterms:W3CDTF">2024-08-30T10:11:50Z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y fmtid="{D5CDD505-2E9C-101B-9397-08002B2CF9AE}" pid="3" name="MediaServiceImageTags">
    <vt:lpwstr/>
  </property>
</Properties>
</file>